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7" r:id="rId3"/>
  </p:sldMasterIdLst>
  <p:notesMasterIdLst>
    <p:notesMasterId r:id="rId26"/>
  </p:notesMasterIdLst>
  <p:sldIdLst>
    <p:sldId id="256" r:id="rId4"/>
    <p:sldId id="257" r:id="rId5"/>
    <p:sldId id="258" r:id="rId6"/>
    <p:sldId id="278" r:id="rId7"/>
    <p:sldId id="280" r:id="rId8"/>
    <p:sldId id="262" r:id="rId9"/>
    <p:sldId id="263" r:id="rId10"/>
    <p:sldId id="284" r:id="rId11"/>
    <p:sldId id="265" r:id="rId12"/>
    <p:sldId id="282" r:id="rId13"/>
    <p:sldId id="281" r:id="rId14"/>
    <p:sldId id="267" r:id="rId15"/>
    <p:sldId id="268" r:id="rId16"/>
    <p:sldId id="269" r:id="rId17"/>
    <p:sldId id="270" r:id="rId18"/>
    <p:sldId id="271" r:id="rId19"/>
    <p:sldId id="277" r:id="rId20"/>
    <p:sldId id="272" r:id="rId21"/>
    <p:sldId id="274" r:id="rId22"/>
    <p:sldId id="273" r:id="rId23"/>
    <p:sldId id="283" r:id="rId24"/>
    <p:sldId id="27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55969" autoAdjust="0"/>
  </p:normalViewPr>
  <p:slideViewPr>
    <p:cSldViewPr snapToGrid="0">
      <p:cViewPr varScale="1">
        <p:scale>
          <a:sx n="63" d="100"/>
          <a:sy n="63" d="100"/>
        </p:scale>
        <p:origin x="1620" y="78"/>
      </p:cViewPr>
      <p:guideLst/>
    </p:cSldViewPr>
  </p:slideViewPr>
  <p:notesTextViewPr>
    <p:cViewPr>
      <p:scale>
        <a:sx n="1" d="1"/>
        <a:sy n="1" d="1"/>
      </p:scale>
      <p:origin x="0" y="0"/>
    </p:cViewPr>
  </p:notesTextViewPr>
  <p:notesViewPr>
    <p:cSldViewPr snapToGrid="0">
      <p:cViewPr varScale="1">
        <p:scale>
          <a:sx n="86" d="100"/>
          <a:sy n="86" d="100"/>
        </p:scale>
        <p:origin x="310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F2A0F7-492C-4CC9-95F9-7F06AC0EDFA6}" type="datetimeFigureOut">
              <a:rPr lang="en-US" smtClean="0"/>
              <a:t>6/25/2021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C82C26-CCA5-46CA-A6F8-BCBFADE9B10D}" type="slidenum">
              <a:rPr lang="en-US" smtClean="0"/>
              <a:t>‹#›</a:t>
            </a:fld>
            <a:endParaRPr lang="en-US"/>
          </a:p>
        </p:txBody>
      </p:sp>
    </p:spTree>
    <p:extLst>
      <p:ext uri="{BB962C8B-B14F-4D97-AF65-F5344CB8AC3E}">
        <p14:creationId xmlns:p14="http://schemas.microsoft.com/office/powerpoint/2010/main" val="109570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2028825" y="255588"/>
            <a:ext cx="3052763" cy="1717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437510" y="2069892"/>
            <a:ext cx="6379937" cy="66949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smtClean="0">
                <a:latin typeface="Arial" panose="020B0604020202020204" pitchFamily="34" charset="0"/>
                <a:cs typeface="Arial" panose="020B0604020202020204" pitchFamily="34" charset="0"/>
              </a:rPr>
              <a:t>[Handouts</a:t>
            </a:r>
            <a:r>
              <a:rPr lang="en-US" altLang="en-US" sz="1400" b="1" baseline="0" dirty="0" smtClean="0">
                <a:latin typeface="Arial" panose="020B0604020202020204" pitchFamily="34" charset="0"/>
                <a:cs typeface="Arial" panose="020B0604020202020204" pitchFamily="34" charset="0"/>
              </a:rPr>
              <a:t> required: either the CA EL Roadmap printable document or the CA EL Roadmap Policy. Both are available at https://www.cde.ca.gov/sp/el/rm/rmpolicy.asp. If using the CA EL Roadmap Policy, you will also need copies of the Crosswalk to the Local Control and Accountability Plan available at https://www.cde.ca.gov/sp/el/rm/principlepriority.asp and access to internet-capable devices so that participants can access the CA EL Roadmap elements at https://www.cde.ca.gov/sp/el/rm/principleone.asp. This information is included in the printable document so no separate handout is required if using that document]</a:t>
            </a:r>
          </a:p>
          <a:p>
            <a:pPr eaLnBrk="1" hangingPunct="1">
              <a:spcBef>
                <a:spcPct val="0"/>
              </a:spcBef>
            </a:pPr>
            <a:endParaRPr lang="en-US" altLang="en-US" sz="800" b="1" baseline="0" dirty="0" smtClean="0">
              <a:latin typeface="Arial" panose="020B0604020202020204" pitchFamily="34" charset="0"/>
              <a:cs typeface="Arial" panose="020B0604020202020204" pitchFamily="34" charset="0"/>
            </a:endParaRPr>
          </a:p>
          <a:p>
            <a:pPr eaLnBrk="1" hangingPunct="1">
              <a:spcBef>
                <a:spcPct val="0"/>
              </a:spcBef>
            </a:pPr>
            <a:r>
              <a:rPr lang="en-US" altLang="en-US" sz="1400" b="1" baseline="0" dirty="0" smtClean="0">
                <a:latin typeface="Arial" panose="020B0604020202020204" pitchFamily="34" charset="0"/>
                <a:cs typeface="Arial" panose="020B0604020202020204" pitchFamily="34" charset="0"/>
              </a:rPr>
              <a:t>[Other needs: speakers and internet connection to play included videos. Chart paper and markers are recommended for group discussions]</a:t>
            </a:r>
          </a:p>
          <a:p>
            <a:pPr eaLnBrk="1" hangingPunct="1">
              <a:spcBef>
                <a:spcPct val="0"/>
              </a:spcBef>
            </a:pPr>
            <a:endParaRPr lang="en-US" altLang="en-US" sz="800" b="1" baseline="0" dirty="0" smtClean="0">
              <a:latin typeface="Arial" panose="020B0604020202020204" pitchFamily="34" charset="0"/>
              <a:cs typeface="Arial" panose="020B0604020202020204" pitchFamily="34" charset="0"/>
            </a:endParaRPr>
          </a:p>
          <a:p>
            <a:pPr eaLnBrk="1" hangingPunct="1">
              <a:spcBef>
                <a:spcPct val="0"/>
              </a:spcBef>
            </a:pPr>
            <a:r>
              <a:rPr lang="en-US" altLang="en-US" sz="1400" b="1" baseline="0" dirty="0" smtClean="0">
                <a:latin typeface="Arial" panose="020B0604020202020204" pitchFamily="34" charset="0"/>
                <a:cs typeface="Arial" panose="020B0604020202020204" pitchFamily="34" charset="0"/>
              </a:rPr>
              <a:t>[Total presentation time: 1 hour and 45 minutes or more. This presentation can be extended with optional embedded extensions indicated in presenter talking points if time allows]</a:t>
            </a:r>
          </a:p>
          <a:p>
            <a:pPr eaLnBrk="1" hangingPunct="1">
              <a:spcBef>
                <a:spcPct val="0"/>
              </a:spcBef>
            </a:pPr>
            <a:endParaRPr lang="en-US" altLang="en-US" sz="800" b="1" dirty="0" smtClean="0">
              <a:latin typeface="Arial" panose="020B0604020202020204" pitchFamily="34" charset="0"/>
              <a:cs typeface="Arial" panose="020B0604020202020204" pitchFamily="34" charset="0"/>
            </a:endParaRPr>
          </a:p>
          <a:p>
            <a:pPr eaLnBrk="1" hangingPunct="1">
              <a:spcBef>
                <a:spcPct val="0"/>
              </a:spcBef>
            </a:pPr>
            <a:r>
              <a:rPr lang="en-US" altLang="en-US" sz="1400" b="1" dirty="0" smtClean="0">
                <a:latin typeface="Arial" panose="020B0604020202020204" pitchFamily="34" charset="0"/>
                <a:cs typeface="Arial" panose="020B0604020202020204" pitchFamily="34" charset="0"/>
              </a:rPr>
              <a:t>[</a:t>
            </a:r>
            <a:r>
              <a:rPr lang="en-US" altLang="en-US" sz="1400" b="1" dirty="0">
                <a:latin typeface="Arial" panose="020B0604020202020204" pitchFamily="34" charset="0"/>
                <a:cs typeface="Arial" panose="020B0604020202020204" pitchFamily="34" charset="0"/>
              </a:rPr>
              <a:t>1 minute]</a:t>
            </a: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My name is</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__________[name] and I am a ______________ [title] at __________ [affiliation].</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defTabSz="949478">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This presentation is titled, “Paving the Way for English Learners with the California English Learner Roadmap.” The information in this presentation comes from the English Learner Support Division at the California Department of </a:t>
            </a:r>
            <a:r>
              <a:rPr lang="en-US" altLang="en-US" sz="1400" dirty="0" smtClean="0">
                <a:latin typeface="Arial" panose="020B0604020202020204" pitchFamily="34" charset="0"/>
                <a:cs typeface="Arial" panose="020B0604020202020204" pitchFamily="34" charset="0"/>
              </a:rPr>
              <a:t>Education, or CDE. </a:t>
            </a:r>
            <a:endParaRPr lang="en-US" altLang="en-US" sz="1400" dirty="0">
              <a:latin typeface="Arial" panose="020B0604020202020204" pitchFamily="34" charset="0"/>
              <a:cs typeface="Arial" panose="020B0604020202020204" pitchFamily="34" charset="0"/>
            </a:endParaRP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Today I will provide an overview of and updates on the California English Learner </a:t>
            </a:r>
            <a:r>
              <a:rPr lang="en-US" altLang="en-US" sz="1400" dirty="0" smtClean="0">
                <a:latin typeface="Arial" panose="020B0604020202020204" pitchFamily="34" charset="0"/>
                <a:cs typeface="Arial" panose="020B0604020202020204" pitchFamily="34" charset="0"/>
              </a:rPr>
              <a:t>Roadmap, with a focus on the parent role in implementing the English Learner</a:t>
            </a:r>
            <a:r>
              <a:rPr lang="en-US" altLang="en-US" sz="1400" baseline="0" dirty="0" smtClean="0">
                <a:latin typeface="Arial" panose="020B0604020202020204" pitchFamily="34" charset="0"/>
                <a:cs typeface="Arial" panose="020B0604020202020204" pitchFamily="34" charset="0"/>
              </a:rPr>
              <a:t> Roadmap Policy</a:t>
            </a:r>
            <a:r>
              <a:rPr lang="en-US" altLang="en-US" sz="1400" dirty="0" smtClean="0">
                <a:latin typeface="Arial" panose="020B0604020202020204" pitchFamily="34" charset="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01658" indent="-301658">
              <a:spcBef>
                <a:spcPct val="0"/>
              </a:spcBef>
            </a:pPr>
            <a:endParaRPr lang="en-US" altLang="en-US" sz="1400"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00579">
              <a:defRPr>
                <a:solidFill>
                  <a:schemeClr val="tx1"/>
                </a:solidFill>
                <a:latin typeface="Calibri" panose="020F0502020204030204" pitchFamily="34" charset="0"/>
              </a:defRPr>
            </a:lvl1pPr>
            <a:lvl2pPr marL="786287" indent="-301658" defTabSz="1000579">
              <a:defRPr>
                <a:solidFill>
                  <a:schemeClr val="tx1"/>
                </a:solidFill>
                <a:latin typeface="Calibri" panose="020F0502020204030204" pitchFamily="34" charset="0"/>
              </a:defRPr>
            </a:lvl2pPr>
            <a:lvl3pPr marL="1209924" indent="-240666" defTabSz="1000579">
              <a:defRPr>
                <a:solidFill>
                  <a:schemeClr val="tx1"/>
                </a:solidFill>
                <a:latin typeface="Calibri" panose="020F0502020204030204" pitchFamily="34" charset="0"/>
              </a:defRPr>
            </a:lvl3pPr>
            <a:lvl4pPr marL="1696202" indent="-240666" defTabSz="1000579">
              <a:defRPr>
                <a:solidFill>
                  <a:schemeClr val="tx1"/>
                </a:solidFill>
                <a:latin typeface="Calibri" panose="020F0502020204030204" pitchFamily="34" charset="0"/>
              </a:defRPr>
            </a:lvl4pPr>
            <a:lvl5pPr marL="2179182" indent="-240666" defTabSz="1000579">
              <a:defRPr>
                <a:solidFill>
                  <a:schemeClr val="tx1"/>
                </a:solidFill>
                <a:latin typeface="Calibri" panose="020F0502020204030204" pitchFamily="34" charset="0"/>
              </a:defRPr>
            </a:lvl5pPr>
            <a:lvl6pPr marL="2653921" indent="-240666" defTabSz="1000579" eaLnBrk="0" fontAlgn="base" hangingPunct="0">
              <a:spcBef>
                <a:spcPct val="0"/>
              </a:spcBef>
              <a:spcAft>
                <a:spcPct val="0"/>
              </a:spcAft>
              <a:defRPr>
                <a:solidFill>
                  <a:schemeClr val="tx1"/>
                </a:solidFill>
                <a:latin typeface="Calibri" panose="020F0502020204030204" pitchFamily="34" charset="0"/>
              </a:defRPr>
            </a:lvl6pPr>
            <a:lvl7pPr marL="3128659" indent="-240666" defTabSz="1000579" eaLnBrk="0" fontAlgn="base" hangingPunct="0">
              <a:spcBef>
                <a:spcPct val="0"/>
              </a:spcBef>
              <a:spcAft>
                <a:spcPct val="0"/>
              </a:spcAft>
              <a:defRPr>
                <a:solidFill>
                  <a:schemeClr val="tx1"/>
                </a:solidFill>
                <a:latin typeface="Calibri" panose="020F0502020204030204" pitchFamily="34" charset="0"/>
              </a:defRPr>
            </a:lvl7pPr>
            <a:lvl8pPr marL="3603398" indent="-240666" defTabSz="1000579" eaLnBrk="0" fontAlgn="base" hangingPunct="0">
              <a:spcBef>
                <a:spcPct val="0"/>
              </a:spcBef>
              <a:spcAft>
                <a:spcPct val="0"/>
              </a:spcAft>
              <a:defRPr>
                <a:solidFill>
                  <a:schemeClr val="tx1"/>
                </a:solidFill>
                <a:latin typeface="Calibri" panose="020F0502020204030204" pitchFamily="34" charset="0"/>
              </a:defRPr>
            </a:lvl8pPr>
            <a:lvl9pPr marL="4078137" indent="-240666" defTabSz="10005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EE579-CEA2-4E40-9811-7C6383BF7AEB}" type="slidenum">
              <a:rPr lang="en-US" altLang="en-US" smtClean="0">
                <a:solidFill>
                  <a:srgbClr val="000000"/>
                </a:solidFill>
              </a:rPr>
              <a:pPr fontAlgn="base">
                <a:spcBef>
                  <a:spcPct val="0"/>
                </a:spcBef>
                <a:spcAft>
                  <a:spcPct val="0"/>
                </a:spcAft>
              </a:pPr>
              <a:t>1</a:t>
            </a:fld>
            <a:endParaRPr lang="en-US" altLang="en-US" smtClean="0">
              <a:solidFill>
                <a:srgbClr val="000000"/>
              </a:solidFill>
            </a:endParaRPr>
          </a:p>
        </p:txBody>
      </p:sp>
    </p:spTree>
    <p:extLst>
      <p:ext uri="{BB962C8B-B14F-4D97-AF65-F5344CB8AC3E}">
        <p14:creationId xmlns:p14="http://schemas.microsoft.com/office/powerpoint/2010/main" val="49321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[2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The mission stated in the EL Roadmap Policy is: </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marL="308061" indent="-308061" defTabSz="985901">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“California schools affirm, </a:t>
            </a:r>
            <a:r>
              <a:rPr lang="en-US" altLang="en-US" sz="1400" dirty="0" smtClean="0">
                <a:solidFill>
                  <a:prstClr val="black"/>
                </a:solidFill>
                <a:latin typeface="Arial" panose="020B0604020202020204" pitchFamily="34" charset="0"/>
                <a:cs typeface="Arial" panose="020B0604020202020204" pitchFamily="34" charset="0"/>
              </a:rPr>
              <a:t>welcome, </a:t>
            </a:r>
            <a:r>
              <a:rPr lang="en-US" altLang="en-US" sz="1400" dirty="0">
                <a:solidFill>
                  <a:prstClr val="black"/>
                </a:solidFill>
                <a:latin typeface="Arial" panose="020B0604020202020204" pitchFamily="34" charset="0"/>
                <a:cs typeface="Arial" panose="020B0604020202020204" pitchFamily="34" charset="0"/>
              </a:rPr>
              <a:t>and respond to a diverse range of EL strengths, </a:t>
            </a:r>
            <a:r>
              <a:rPr lang="en-US" altLang="en-US" sz="1400" dirty="0" smtClean="0">
                <a:solidFill>
                  <a:prstClr val="black"/>
                </a:solidFill>
                <a:latin typeface="Arial" panose="020B0604020202020204" pitchFamily="34" charset="0"/>
                <a:cs typeface="Arial" panose="020B0604020202020204" pitchFamily="34" charset="0"/>
              </a:rPr>
              <a:t>needs, </a:t>
            </a:r>
            <a:r>
              <a:rPr lang="en-US" altLang="en-US" sz="1400" dirty="0">
                <a:solidFill>
                  <a:prstClr val="black"/>
                </a:solidFill>
                <a:latin typeface="Arial" panose="020B0604020202020204" pitchFamily="34" charset="0"/>
                <a:cs typeface="Arial" panose="020B0604020202020204" pitchFamily="34" charset="0"/>
              </a:rPr>
              <a:t>and identities. California schools prepare graduates with the linguistic, </a:t>
            </a:r>
            <a:r>
              <a:rPr lang="en-US" altLang="en-US" sz="1400" dirty="0" smtClean="0">
                <a:solidFill>
                  <a:prstClr val="black"/>
                </a:solidFill>
                <a:latin typeface="Arial" panose="020B0604020202020204" pitchFamily="34" charset="0"/>
                <a:cs typeface="Arial" panose="020B0604020202020204" pitchFamily="34" charset="0"/>
              </a:rPr>
              <a:t>academic, </a:t>
            </a:r>
            <a:r>
              <a:rPr lang="en-US" altLang="en-US" sz="1400" dirty="0">
                <a:solidFill>
                  <a:prstClr val="black"/>
                </a:solidFill>
                <a:latin typeface="Arial" panose="020B0604020202020204" pitchFamily="34" charset="0"/>
                <a:cs typeface="Arial" panose="020B0604020202020204" pitchFamily="34" charset="0"/>
              </a:rPr>
              <a:t>and social skills and competencies they require for college, career, and civic participation in a global, </a:t>
            </a:r>
            <a:r>
              <a:rPr lang="en-US" altLang="en-US" sz="1400" dirty="0" smtClean="0">
                <a:solidFill>
                  <a:prstClr val="black"/>
                </a:solidFill>
                <a:latin typeface="Arial" panose="020B0604020202020204" pitchFamily="34" charset="0"/>
                <a:cs typeface="Arial" panose="020B0604020202020204" pitchFamily="34" charset="0"/>
              </a:rPr>
              <a:t>diverse, </a:t>
            </a:r>
            <a:r>
              <a:rPr lang="en-US" altLang="en-US" sz="1400" dirty="0">
                <a:solidFill>
                  <a:prstClr val="black"/>
                </a:solidFill>
                <a:latin typeface="Arial" panose="020B0604020202020204" pitchFamily="34" charset="0"/>
                <a:cs typeface="Arial" panose="020B0604020202020204" pitchFamily="34" charset="0"/>
              </a:rPr>
              <a:t>and multilingual world, thus ensuring a thriving future for California.”</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defTabSz="985901">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2E6285-3D2F-499C-8224-0C6FD53E70A8}" type="slidenum">
              <a:rPr lang="en-US" altLang="en-US" smtClean="0">
                <a:solidFill>
                  <a:prstClr val="black"/>
                </a:solidFill>
              </a:rPr>
              <a:pPr fontAlgn="base">
                <a:spcBef>
                  <a:spcPct val="0"/>
                </a:spcBef>
                <a:spcAft>
                  <a:spcPct val="0"/>
                </a:spcAft>
              </a:pPr>
              <a:t>10</a:t>
            </a:fld>
            <a:endParaRPr lang="en-US" altLang="en-US" smtClean="0">
              <a:solidFill>
                <a:prstClr val="black"/>
              </a:solidFill>
            </a:endParaRPr>
          </a:p>
        </p:txBody>
      </p:sp>
    </p:spTree>
    <p:extLst>
      <p:ext uri="{BB962C8B-B14F-4D97-AF65-F5344CB8AC3E}">
        <p14:creationId xmlns:p14="http://schemas.microsoft.com/office/powerpoint/2010/main" val="308732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901">
              <a:defRPr/>
            </a:pPr>
            <a:r>
              <a:rPr lang="en-US" altLang="en-US" sz="1400" b="1" dirty="0" smtClean="0">
                <a:latin typeface="Arial" panose="020B0604020202020204" pitchFamily="34" charset="0"/>
                <a:cs typeface="Arial" panose="020B0604020202020204" pitchFamily="34" charset="0"/>
              </a:rPr>
              <a:t>[10 minutes]</a:t>
            </a:r>
          </a:p>
          <a:p>
            <a:pPr defTabSz="985901">
              <a:defRPr/>
            </a:pPr>
            <a:r>
              <a:rPr lang="en-US" altLang="en-US" sz="1400" dirty="0" smtClean="0">
                <a:solidFill>
                  <a:prstClr val="black"/>
                </a:solidFill>
                <a:latin typeface="Arial" panose="020B0604020202020204" pitchFamily="34" charset="0"/>
                <a:cs typeface="Arial" panose="020B0604020202020204" pitchFamily="34" charset="0"/>
              </a:rPr>
              <a:t>Please discuss:</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To what extent do you see the CA EL Roadmap vision and mission in action in your child’s classroom, school, and/or district?</a:t>
            </a: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What do you see as the next steps to make this vision and mission a reality in your child’s classroom, school, and/or district? </a:t>
            </a: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[Give</a:t>
            </a:r>
            <a:r>
              <a:rPr lang="en-US" sz="1400" b="1" baseline="0" dirty="0" smtClean="0">
                <a:latin typeface="Arial" panose="020B0604020202020204" pitchFamily="34" charset="0"/>
                <a:cs typeface="Arial" panose="020B0604020202020204" pitchFamily="34" charset="0"/>
              </a:rPr>
              <a:t> participants time to discuss and share out responses as time allows]</a:t>
            </a:r>
          </a:p>
          <a:p>
            <a:pPr marL="0" indent="0">
              <a:buFont typeface="Arial" panose="020B0604020202020204" pitchFamily="34" charset="0"/>
              <a:buNone/>
            </a:pPr>
            <a:endParaRPr lang="en-US" sz="1400" b="1"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baseline="0" dirty="0" smtClean="0">
                <a:latin typeface="Arial" panose="020B0604020202020204" pitchFamily="34" charset="0"/>
                <a:cs typeface="Arial" panose="020B0604020202020204" pitchFamily="34" charset="0"/>
              </a:rPr>
              <a:t>[Consider recording responses using chart paper or having groups record their own responses]</a:t>
            </a:r>
            <a:endParaRPr lang="en-US" sz="14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smtClean="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11</a:t>
            </a:fld>
            <a:endParaRPr lang="en-US"/>
          </a:p>
        </p:txBody>
      </p:sp>
    </p:spTree>
    <p:extLst>
      <p:ext uri="{BB962C8B-B14F-4D97-AF65-F5344CB8AC3E}">
        <p14:creationId xmlns:p14="http://schemas.microsoft.com/office/powerpoint/2010/main" val="62468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four interrelated principles are:</a:t>
            </a: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One: Assets-Oriented and Needs-Responsive Schools,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Two: Intellectual Quality of Instruction and Meaningful Access,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Three: System Conditions that Support Effectiveness, and</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Four: Alignment and Articulation Within and Across Systems.</a:t>
            </a:r>
          </a:p>
          <a:p>
            <a:pPr defTabSz="965961">
              <a:spcBef>
                <a:spcPct val="0"/>
              </a:spcBef>
              <a:buFontTx/>
              <a:buChar char="•"/>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24E541-C345-4726-B1F8-AE8FFE1DB8F4}" type="slidenum">
              <a:rPr lang="en-US" altLang="en-US" smtClean="0">
                <a:solidFill>
                  <a:srgbClr val="000000"/>
                </a:solidFill>
              </a:rPr>
              <a:pPr fontAlgn="base">
                <a:spcBef>
                  <a:spcPct val="0"/>
                </a:spcBef>
                <a:spcAft>
                  <a:spcPct val="0"/>
                </a:spcAft>
              </a:pPr>
              <a:t>12</a:t>
            </a:fld>
            <a:endParaRPr lang="en-US" altLang="en-US" smtClean="0">
              <a:solidFill>
                <a:srgbClr val="000000"/>
              </a:solidFill>
            </a:endParaRPr>
          </a:p>
        </p:txBody>
      </p:sp>
    </p:spTree>
    <p:extLst>
      <p:ext uri="{BB962C8B-B14F-4D97-AF65-F5344CB8AC3E}">
        <p14:creationId xmlns:p14="http://schemas.microsoft.com/office/powerpoint/2010/main" val="2696386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717550" y="358775"/>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701040" y="3648701"/>
            <a:ext cx="5608320" cy="4937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r>
              <a:rPr lang="en-US" altLang="en-US" sz="1400" b="1" dirty="0" smtClean="0">
                <a:latin typeface="Arial" panose="020B0604020202020204" pitchFamily="34" charset="0"/>
                <a:cs typeface="Arial" panose="020B0604020202020204" pitchFamily="34" charset="0"/>
              </a:rPr>
              <a:t>]</a:t>
            </a:r>
          </a:p>
          <a:p>
            <a:pPr defTabSz="965961">
              <a:spcBef>
                <a:spcPct val="0"/>
              </a:spcBef>
              <a:defRPr/>
            </a:pPr>
            <a:endParaRPr lang="en-US" altLang="en-US" sz="1400" b="1" dirty="0" smtClean="0">
              <a:latin typeface="Arial" panose="020B0604020202020204" pitchFamily="34" charset="0"/>
              <a:cs typeface="Arial" panose="020B0604020202020204" pitchFamily="34" charset="0"/>
            </a:endParaRPr>
          </a:p>
          <a:p>
            <a:pPr marL="0" marR="0" lvl="0" indent="0" algn="l" defTabSz="965961" rtl="0" eaLnBrk="1" fontAlgn="auto" latinLnBrk="0" hangingPunct="1">
              <a:lnSpc>
                <a:spcPct val="100000"/>
              </a:lnSpc>
              <a:spcBef>
                <a:spcPct val="0"/>
              </a:spcBef>
              <a:spcAft>
                <a:spcPts val="0"/>
              </a:spcAft>
              <a:buClrTx/>
              <a:buSzTx/>
              <a:buFontTx/>
              <a:buNone/>
              <a:tabLst/>
              <a:defRPr/>
            </a:pPr>
            <a:r>
              <a:rPr lang="en-US" altLang="en-US" sz="1400" b="1" dirty="0" smtClean="0">
                <a:latin typeface="Arial" panose="020B0604020202020204" pitchFamily="34" charset="0"/>
                <a:cs typeface="Arial" panose="020B0604020202020204" pitchFamily="34" charset="0"/>
              </a:rPr>
              <a:t>[If using the CA EL Roadmap document,</a:t>
            </a:r>
            <a:r>
              <a:rPr lang="en-US" altLang="en-US" sz="1400" b="1" baseline="0" dirty="0" smtClean="0">
                <a:latin typeface="Arial" panose="020B0604020202020204" pitchFamily="34" charset="0"/>
                <a:cs typeface="Arial" panose="020B0604020202020204" pitchFamily="34" charset="0"/>
              </a:rPr>
              <a:t> point participants to where the principles are further broken down into elements in the Four Interrelated Principles section of the document. If using the policy, participants will need to access the elements online at https://www.cde.ca.gov/sp/el/rm/principleone.asp or you will need to print out the information available on the page for each principle]</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inspirational, </a:t>
            </a:r>
            <a:r>
              <a:rPr lang="en-US" altLang="en-US" sz="1400" dirty="0" smtClean="0">
                <a:solidFill>
                  <a:srgbClr val="000000"/>
                </a:solidFill>
                <a:latin typeface="Arial" panose="020B0604020202020204" pitchFamily="34" charset="0"/>
                <a:cs typeface="Arial" panose="020B0604020202020204" pitchFamily="34" charset="0"/>
              </a:rPr>
              <a:t>aspirational </a:t>
            </a:r>
            <a:r>
              <a:rPr lang="en-US" altLang="en-US" sz="1400" dirty="0">
                <a:solidFill>
                  <a:srgbClr val="000000"/>
                </a:solidFill>
                <a:latin typeface="Arial" panose="020B0604020202020204" pitchFamily="34" charset="0"/>
                <a:cs typeface="Arial" panose="020B0604020202020204" pitchFamily="34" charset="0"/>
              </a:rPr>
              <a:t>vision of 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broken down into four principles that together form the path that will make the vision a reality.</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further breaks down the four principles into elements that make up each principle. The elements are the actionable steps that can be taken to implement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Together, the elements form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sz="1400" dirty="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62CD65-B78E-463C-A20D-02DFDD779EFA}" type="slidenum">
              <a:rPr lang="en-US" altLang="en-US" smtClean="0">
                <a:solidFill>
                  <a:srgbClr val="000000"/>
                </a:solidFill>
              </a:rPr>
              <a:pPr fontAlgn="base">
                <a:spcBef>
                  <a:spcPct val="0"/>
                </a:spcBef>
                <a:spcAft>
                  <a:spcPct val="0"/>
                </a:spcAft>
              </a:pPr>
              <a:t>13</a:t>
            </a:fld>
            <a:endParaRPr lang="en-US" altLang="en-US" smtClean="0">
              <a:solidFill>
                <a:srgbClr val="000000"/>
              </a:solidFill>
            </a:endParaRPr>
          </a:p>
        </p:txBody>
      </p:sp>
    </p:spTree>
    <p:extLst>
      <p:ext uri="{BB962C8B-B14F-4D97-AF65-F5344CB8AC3E}">
        <p14:creationId xmlns:p14="http://schemas.microsoft.com/office/powerpoint/2010/main" val="1403771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[5 minutes]</a:t>
            </a:r>
          </a:p>
          <a:p>
            <a:pPr eaLnBrk="1" hangingPunct="1">
              <a:spcBef>
                <a:spcPct val="0"/>
              </a:spcBef>
            </a:pPr>
            <a:r>
              <a:rPr lang="en-US" altLang="en-US" sz="1400" dirty="0">
                <a:latin typeface="Arial" panose="020B0604020202020204" pitchFamily="34" charset="0"/>
                <a:cs typeface="Arial" panose="020B0604020202020204" pitchFamily="34" charset="0"/>
              </a:rPr>
              <a:t>This video, created by the California Association for Bilingual Education, or CABE, provides an overview of the four interrelated </a:t>
            </a:r>
            <a:r>
              <a:rPr lang="en-US" altLang="en-US" sz="1400" dirty="0" smtClean="0">
                <a:latin typeface="Arial" panose="020B0604020202020204" pitchFamily="34" charset="0"/>
                <a:cs typeface="Arial" panose="020B0604020202020204" pitchFamily="34" charset="0"/>
              </a:rPr>
              <a:t>CA EL </a:t>
            </a:r>
            <a:r>
              <a:rPr lang="en-US" altLang="en-US" sz="1400" dirty="0">
                <a:latin typeface="Arial" panose="020B0604020202020204" pitchFamily="34" charset="0"/>
                <a:cs typeface="Arial" panose="020B0604020202020204" pitchFamily="34" charset="0"/>
              </a:rPr>
              <a:t>Roadmap principles.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Dr. Laurie Olsen, the co-chair of the </a:t>
            </a:r>
            <a:r>
              <a:rPr lang="en-US" altLang="en-US" sz="1400" dirty="0" smtClean="0">
                <a:latin typeface="Arial" panose="020B0604020202020204" pitchFamily="34" charset="0"/>
                <a:cs typeface="Arial" panose="020B0604020202020204" pitchFamily="34" charset="0"/>
              </a:rPr>
              <a:t>CA EL </a:t>
            </a:r>
            <a:r>
              <a:rPr lang="en-US" altLang="en-US" sz="1400" dirty="0">
                <a:latin typeface="Arial" panose="020B0604020202020204" pitchFamily="34" charset="0"/>
                <a:cs typeface="Arial" panose="020B0604020202020204" pitchFamily="34" charset="0"/>
              </a:rPr>
              <a:t>Roadmap Workgroup, provides this information.</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[Play embedded video or play from YouTube at https://youtu.be/YXfmPRsEYMs?list=PLzAV3ARcMmw1l-hX2vpb6RSbDSYt8mvPE]</a:t>
            </a:r>
          </a:p>
          <a:p>
            <a:pPr eaLnBrk="1" hangingPunct="1">
              <a:spcBef>
                <a:spcPct val="0"/>
              </a:spcBef>
            </a:pP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8F9363-B98B-42FC-AA5A-F1FE4042CC25}" type="slidenum">
              <a:rPr lang="en-US" altLang="en-US" smtClean="0">
                <a:solidFill>
                  <a:srgbClr val="000000"/>
                </a:solidFill>
              </a:rPr>
              <a:pPr fontAlgn="base">
                <a:spcBef>
                  <a:spcPct val="0"/>
                </a:spcBef>
                <a:spcAft>
                  <a:spcPct val="0"/>
                </a:spcAft>
              </a:pPr>
              <a:t>14</a:t>
            </a:fld>
            <a:endParaRPr lang="en-US" altLang="en-US" smtClean="0">
              <a:solidFill>
                <a:srgbClr val="000000"/>
              </a:solidFill>
            </a:endParaRPr>
          </a:p>
        </p:txBody>
      </p:sp>
    </p:spTree>
    <p:extLst>
      <p:ext uri="{BB962C8B-B14F-4D97-AF65-F5344CB8AC3E}">
        <p14:creationId xmlns:p14="http://schemas.microsoft.com/office/powerpoint/2010/main" val="2494516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889125" y="388938"/>
            <a:ext cx="3422650" cy="1925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35915" y="2571653"/>
            <a:ext cx="5608320" cy="5962746"/>
          </a:xfrm>
        </p:spPr>
        <p:txBody>
          <a:bodyPr/>
          <a:lstStyle/>
          <a:p>
            <a:pPr defTabSz="931774">
              <a:defRPr/>
            </a:pPr>
            <a:r>
              <a:rPr lang="en-US" altLang="en-US" sz="1400" b="1" dirty="0">
                <a:latin typeface="Arial" panose="020B0604020202020204" pitchFamily="34" charset="0"/>
                <a:cs typeface="Arial" panose="020B0604020202020204" pitchFamily="34" charset="0"/>
              </a:rPr>
              <a:t>[15 minutes]</a:t>
            </a:r>
          </a:p>
          <a:p>
            <a:pPr>
              <a:defRPr/>
            </a:pPr>
            <a:r>
              <a:rPr lang="en-US" sz="1400" dirty="0">
                <a:latin typeface="Arial" panose="020B0604020202020204" pitchFamily="34" charset="0"/>
                <a:cs typeface="Arial" panose="020B0604020202020204" pitchFamily="34" charset="0"/>
              </a:rPr>
              <a:t>Using the CA EL Roadmap </a:t>
            </a:r>
            <a:r>
              <a:rPr lang="en-US" sz="1400" dirty="0" smtClean="0">
                <a:latin typeface="Arial" panose="020B0604020202020204" pitchFamily="34" charset="0"/>
                <a:cs typeface="Arial" panose="020B0604020202020204" pitchFamily="34" charset="0"/>
              </a:rPr>
              <a:t>document or accessing the information</a:t>
            </a:r>
            <a:r>
              <a:rPr lang="en-US" sz="1400" baseline="0" dirty="0" smtClean="0">
                <a:latin typeface="Arial" panose="020B0604020202020204" pitchFamily="34" charset="0"/>
                <a:cs typeface="Arial" panose="020B0604020202020204" pitchFamily="34" charset="0"/>
              </a:rPr>
              <a:t> on each principle and its elements at https://www.cde.ca.gov/sp/el/rm/principleone.asp using a device</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please look over the principle and consider:</a:t>
            </a: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Are there any key phrases that resonate with you?</a:t>
            </a:r>
          </a:p>
          <a:p>
            <a:pPr marL="0" indent="0">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Look over the principle’s elements. What stands out to your from the elements? </a:t>
            </a:r>
            <a:endParaRPr lang="en-US" sz="1400" dirty="0" smtClean="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sz="800" dirty="0" smtClean="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To what extent do you see this principle and its elements in action in your child’s classroom, school, and/or district? </a:t>
            </a:r>
          </a:p>
          <a:p>
            <a:pPr marL="296711" indent="-296711">
              <a:buFont typeface="Arial" panose="020B0604020202020204" pitchFamily="34" charset="0"/>
              <a:buChar char="•"/>
              <a:defRPr/>
            </a:pPr>
            <a:endParaRPr lang="en-US" sz="800" dirty="0" smtClean="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What do you see as areas for growth to better implement this principle in your child’s classroom, school, and/or district?</a:t>
            </a: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defTabSz="931774">
              <a:defRPr/>
            </a:pPr>
            <a:r>
              <a:rPr lang="en-US" altLang="en-US" sz="1400" b="1" dirty="0" smtClean="0">
                <a:solidFill>
                  <a:prstClr val="black"/>
                </a:solidFill>
                <a:latin typeface="Arial" panose="020B0604020202020204" pitchFamily="34" charset="0"/>
                <a:cs typeface="Arial" panose="020B0604020202020204" pitchFamily="34" charset="0"/>
              </a:rPr>
              <a:t>[For extended</a:t>
            </a:r>
            <a:r>
              <a:rPr lang="en-US" altLang="en-US" sz="1400" b="1" baseline="0" dirty="0" smtClean="0">
                <a:solidFill>
                  <a:prstClr val="black"/>
                </a:solidFill>
                <a:latin typeface="Arial" panose="020B0604020202020204" pitchFamily="34" charset="0"/>
                <a:cs typeface="Arial" panose="020B0604020202020204" pitchFamily="34" charset="0"/>
              </a:rPr>
              <a:t> timeframes, ask participants to rotate through all four principles]</a:t>
            </a:r>
          </a:p>
          <a:p>
            <a:pPr defTabSz="931774">
              <a:defRPr/>
            </a:pPr>
            <a:endParaRPr lang="en-US" altLang="en-US" sz="800" b="1" baseline="0" dirty="0" smtClean="0">
              <a:solidFill>
                <a:prstClr val="black"/>
              </a:solidFill>
              <a:latin typeface="Arial" panose="020B0604020202020204" pitchFamily="34" charset="0"/>
              <a:cs typeface="Arial" panose="020B0604020202020204" pitchFamily="34"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400" b="1" baseline="0" dirty="0" smtClean="0">
                <a:latin typeface="Arial" panose="020B0604020202020204" pitchFamily="34" charset="0"/>
                <a:cs typeface="Arial" panose="020B0604020202020204" pitchFamily="34" charset="0"/>
              </a:rPr>
              <a:t>[Consider recording responses using chart paper or having groups record their own responses. If rotating to each principle, each group could add ideas to a shared chart paper for each principle]</a:t>
            </a:r>
            <a:endParaRPr lang="en-US" altLang="en-US" sz="1400" b="1" baseline="0" dirty="0" smtClean="0">
              <a:solidFill>
                <a:prstClr val="black"/>
              </a:solidFill>
              <a:latin typeface="Arial" panose="020B0604020202020204" pitchFamily="34" charset="0"/>
              <a:cs typeface="Arial" panose="020B0604020202020204" pitchFamily="34" charset="0"/>
            </a:endParaRPr>
          </a:p>
          <a:p>
            <a:pPr defTabSz="931774">
              <a:defRPr/>
            </a:pPr>
            <a:endParaRPr lang="en-US" altLang="en-US" sz="800" b="1" dirty="0" smtClean="0">
              <a:solidFill>
                <a:prstClr val="black"/>
              </a:solidFill>
              <a:latin typeface="Arial" panose="020B0604020202020204" pitchFamily="34" charset="0"/>
              <a:cs typeface="Arial" panose="020B0604020202020204" pitchFamily="34" charset="0"/>
            </a:endParaRPr>
          </a:p>
          <a:p>
            <a:pPr defTabSz="931774">
              <a:defRPr/>
            </a:pPr>
            <a:r>
              <a:rPr lang="en-US" altLang="en-US" sz="1400" b="1" dirty="0" smtClean="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800" b="1" dirty="0" smtClean="0">
              <a:solidFill>
                <a:prstClr val="black"/>
              </a:solidFill>
              <a:latin typeface="Arial" panose="020B0604020202020204" pitchFamily="34" charset="0"/>
              <a:cs typeface="Arial" panose="020B0604020202020204" pitchFamily="34" charset="0"/>
            </a:endParaRPr>
          </a:p>
          <a:p>
            <a:pPr defTabSz="931774">
              <a:defRPr/>
            </a:pPr>
            <a:r>
              <a:rPr lang="en-US" altLang="en-US" sz="1400" b="1" dirty="0" smtClean="0">
                <a:solidFill>
                  <a:prstClr val="black"/>
                </a:solidFill>
                <a:latin typeface="Arial" panose="020B0604020202020204" pitchFamily="34" charset="0"/>
                <a:cs typeface="Arial" panose="020B0604020202020204" pitchFamily="34" charset="0"/>
              </a:rPr>
              <a:t>[Share out responses as time allows]</a:t>
            </a:r>
          </a:p>
          <a:p>
            <a:pPr>
              <a:defRPr/>
            </a:pPr>
            <a:endParaRPr lang="en-US" sz="800" dirty="0">
              <a:latin typeface="Arial" panose="020B0604020202020204" pitchFamily="34" charset="0"/>
              <a:cs typeface="Arial" panose="020B0604020202020204" pitchFamily="34" charset="0"/>
            </a:endParaRPr>
          </a:p>
          <a:p>
            <a:pPr>
              <a:defRPr/>
            </a:pPr>
            <a:r>
              <a:rPr lang="en-US" altLang="en-US" sz="14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sz="1400" dirty="0">
              <a:latin typeface="Arial" panose="020B0604020202020204" pitchFamily="34" charset="0"/>
              <a:cs typeface="Arial" panose="020B0604020202020204"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A09125-D69F-48A3-8BBD-0BF62D17E0FB}" type="slidenum">
              <a:rPr lang="en-US" altLang="en-US" smtClean="0">
                <a:solidFill>
                  <a:srgbClr val="000000"/>
                </a:solidFill>
              </a:rPr>
              <a:pPr fontAlgn="base">
                <a:spcBef>
                  <a:spcPct val="0"/>
                </a:spcBef>
                <a:spcAft>
                  <a:spcPct val="0"/>
                </a:spcAft>
              </a:pPr>
              <a:t>15</a:t>
            </a:fld>
            <a:endParaRPr lang="en-US" altLang="en-US" smtClean="0">
              <a:solidFill>
                <a:srgbClr val="000000"/>
              </a:solidFill>
            </a:endParaRPr>
          </a:p>
        </p:txBody>
      </p:sp>
    </p:spTree>
    <p:extLst>
      <p:ext uri="{BB962C8B-B14F-4D97-AF65-F5344CB8AC3E}">
        <p14:creationId xmlns:p14="http://schemas.microsoft.com/office/powerpoint/2010/main" val="415354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2312988" y="276225"/>
            <a:ext cx="2751137" cy="1547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496705" y="1676691"/>
            <a:ext cx="6123183" cy="702869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altLang="en-US" b="1" dirty="0" smtClean="0">
                <a:latin typeface="Arial" panose="020B0604020202020204" pitchFamily="34" charset="0"/>
                <a:cs typeface="Arial" panose="020B0604020202020204" pitchFamily="34" charset="0"/>
              </a:rPr>
              <a:t>[6 </a:t>
            </a:r>
            <a:r>
              <a:rPr lang="en-US" altLang="en-US" b="1" dirty="0">
                <a:latin typeface="Arial" panose="020B0604020202020204" pitchFamily="34" charset="0"/>
                <a:cs typeface="Arial" panose="020B0604020202020204" pitchFamily="34" charset="0"/>
              </a:rPr>
              <a:t>minutes</a:t>
            </a:r>
            <a:r>
              <a:rPr lang="en-US" altLang="en-US" b="1" dirty="0" smtClean="0">
                <a:latin typeface="Arial" panose="020B0604020202020204" pitchFamily="34" charset="0"/>
                <a:cs typeface="Arial" panose="020B0604020202020204" pitchFamily="34" charset="0"/>
              </a:rPr>
              <a:t>]</a:t>
            </a:r>
          </a:p>
          <a:p>
            <a:pPr defTabSz="931774">
              <a:defRPr/>
            </a:pPr>
            <a:endParaRPr lang="en-US" altLang="en-US" b="1" dirty="0" smtClean="0">
              <a:latin typeface="Arial" panose="020B0604020202020204" pitchFamily="34" charset="0"/>
              <a:cs typeface="Arial" panose="020B0604020202020204" pitchFamily="34" charset="0"/>
            </a:endParaRPr>
          </a:p>
          <a:p>
            <a:pPr defTabSz="931774">
              <a:defRPr/>
            </a:pPr>
            <a:r>
              <a:rPr lang="en-US" altLang="en-US" b="1" dirty="0" smtClean="0">
                <a:latin typeface="Arial" panose="020B0604020202020204" pitchFamily="34" charset="0"/>
                <a:cs typeface="Arial" panose="020B0604020202020204" pitchFamily="34" charset="0"/>
              </a:rPr>
              <a:t>[Direct</a:t>
            </a:r>
            <a:r>
              <a:rPr lang="en-US" altLang="en-US" b="1" baseline="0" dirty="0" smtClean="0">
                <a:latin typeface="Arial" panose="020B0604020202020204" pitchFamily="34" charset="0"/>
                <a:cs typeface="Arial" panose="020B0604020202020204" pitchFamily="34" charset="0"/>
              </a:rPr>
              <a:t> participants to the Crosswalk to LCAP in the CA EL Roadmap Guidance Document or, if not using the document, pass out copies of the Crosswalk to LCAP available at https://www.cde.ca.gov/sp/el/rm/principlepriority.asp]</a:t>
            </a:r>
          </a:p>
          <a:p>
            <a:pPr defTabSz="931774">
              <a:defRPr/>
            </a:pPr>
            <a:endParaRPr lang="en-US" altLang="en-US" b="1"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Now, we will discuss how this policy affects local educational agencies’, or LEAs’, LCAPs.</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LEAs must write an LCAP that addresses the LCAP state priorities. </a:t>
            </a:r>
          </a:p>
          <a:p>
            <a:pPr marL="296680" indent="-296680">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LCAP is intended as a comprehensive planning tool to support student outcomes and is an important component of the local control funding formula, or LCFF. Under the LCFF, all LEAs including school districts, county offices of education, and charter schools are required to prepare an LCAP, which describes how they intend to meet annual goals for all pupils, with specific activities to address state and local priorities identified pursuant to California </a:t>
            </a:r>
            <a:r>
              <a:rPr lang="en-US" altLang="en-US" i="1" dirty="0">
                <a:latin typeface="Arial" panose="020B0604020202020204" pitchFamily="34" charset="0"/>
                <a:cs typeface="Arial" panose="020B0604020202020204" pitchFamily="34" charset="0"/>
              </a:rPr>
              <a:t>Education </a:t>
            </a:r>
            <a:r>
              <a:rPr lang="en-US" altLang="en-US" i="1" dirty="0" smtClean="0">
                <a:latin typeface="Arial" panose="020B0604020202020204" pitchFamily="34" charset="0"/>
                <a:cs typeface="Arial" panose="020B0604020202020204" pitchFamily="34" charset="0"/>
              </a:rPr>
              <a:t>Code</a:t>
            </a:r>
            <a:r>
              <a:rPr lang="en-US" altLang="en-US" dirty="0" smtClean="0">
                <a:latin typeface="Arial" panose="020B0604020202020204" pitchFamily="34" charset="0"/>
                <a:cs typeface="Arial" panose="020B0604020202020204" pitchFamily="34" charset="0"/>
              </a:rPr>
              <a:t>, or </a:t>
            </a:r>
            <a:r>
              <a:rPr lang="en-US" altLang="en-US" i="1" dirty="0" smtClean="0">
                <a:latin typeface="Arial" panose="020B0604020202020204" pitchFamily="34" charset="0"/>
                <a:cs typeface="Arial" panose="020B0604020202020204" pitchFamily="34" charset="0"/>
              </a:rPr>
              <a:t>EC</a:t>
            </a:r>
            <a:r>
              <a:rPr lang="en-US" altLang="en-US" dirty="0" smtClean="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sections 52060(d), 52066(d), and 47605.</a:t>
            </a:r>
          </a:p>
          <a:p>
            <a:pPr marL="296680" indent="-296680">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School districts and county offices of education are required to consult with the parent advisory committee, the English learner parent advisory committee, as applicable, as well as parents, students, teachers, principals, administrators, other school personnel, local bargaining units, and the local community in accordance with </a:t>
            </a:r>
            <a:r>
              <a:rPr lang="en-US" altLang="en-US" i="1" dirty="0" smtClean="0">
                <a:latin typeface="Arial" panose="020B0604020202020204" pitchFamily="34" charset="0"/>
                <a:cs typeface="Arial" panose="020B0604020202020204" pitchFamily="34" charset="0"/>
              </a:rPr>
              <a:t>EC</a:t>
            </a:r>
            <a:r>
              <a:rPr lang="en-US" altLang="en-US" dirty="0" smtClean="0">
                <a:latin typeface="Arial" panose="020B0604020202020204" pitchFamily="34" charset="0"/>
                <a:cs typeface="Arial" panose="020B0604020202020204" pitchFamily="34" charset="0"/>
              </a:rPr>
              <a:t> sections </a:t>
            </a:r>
            <a:r>
              <a:rPr lang="en-US" altLang="en-US" dirty="0">
                <a:latin typeface="Arial" panose="020B0604020202020204" pitchFamily="34" charset="0"/>
                <a:cs typeface="Arial" panose="020B0604020202020204" pitchFamily="34" charset="0"/>
              </a:rPr>
              <a:t>52060(g) and 52066(g).</a:t>
            </a:r>
          </a:p>
          <a:p>
            <a:pPr marL="296680" indent="-296680" defTabSz="931774">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Therefore, parent input is an important part of the LCAP development process. </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Crosswalk to LCAP is a document that helps LEAs address the principles and elements of the </a:t>
            </a:r>
            <a:r>
              <a:rPr lang="en-US" altLang="en-US" dirty="0" smtClean="0">
                <a:latin typeface="Arial" panose="020B0604020202020204" pitchFamily="34" charset="0"/>
                <a:cs typeface="Arial" panose="020B0604020202020204" pitchFamily="34" charset="0"/>
              </a:rPr>
              <a:t>CA</a:t>
            </a:r>
            <a:r>
              <a:rPr lang="en-US" altLang="en-US" baseline="0" dirty="0" smtClean="0">
                <a:latin typeface="Arial" panose="020B0604020202020204" pitchFamily="34" charset="0"/>
                <a:cs typeface="Arial" panose="020B0604020202020204" pitchFamily="34" charset="0"/>
              </a:rPr>
              <a:t> E</a:t>
            </a:r>
            <a:r>
              <a:rPr lang="en-US" altLang="en-US" dirty="0" smtClean="0">
                <a:latin typeface="Arial" panose="020B0604020202020204" pitchFamily="34" charset="0"/>
                <a:cs typeface="Arial" panose="020B0604020202020204" pitchFamily="34" charset="0"/>
              </a:rPr>
              <a:t>L </a:t>
            </a:r>
            <a:r>
              <a:rPr lang="en-US" altLang="en-US" dirty="0">
                <a:latin typeface="Arial" panose="020B0604020202020204" pitchFamily="34" charset="0"/>
                <a:cs typeface="Arial" panose="020B0604020202020204" pitchFamily="34" charset="0"/>
              </a:rPr>
              <a:t>Roadmap policy while simultaneously addressing these state priorities. </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Please take a moment to look over the Crosswalk to LCAP, either in the </a:t>
            </a:r>
            <a:r>
              <a:rPr lang="en-US" altLang="en-US" i="1" dirty="0">
                <a:latin typeface="Arial" panose="020B0604020202020204" pitchFamily="34" charset="0"/>
                <a:cs typeface="Arial" panose="020B0604020202020204" pitchFamily="34" charset="0"/>
              </a:rPr>
              <a:t>CA EL Roadmap </a:t>
            </a:r>
            <a:r>
              <a:rPr lang="en-US" altLang="en-US" dirty="0">
                <a:latin typeface="Arial" panose="020B0604020202020204" pitchFamily="34" charset="0"/>
                <a:cs typeface="Arial" panose="020B0604020202020204" pitchFamily="34" charset="0"/>
              </a:rPr>
              <a:t>or online.</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b="1" dirty="0">
                <a:latin typeface="Arial" panose="020B0604020202020204" pitchFamily="34" charset="0"/>
                <a:cs typeface="Arial" panose="020B0604020202020204" pitchFamily="34" charset="0"/>
              </a:rPr>
              <a:t>[Give participants a minute to look over the Crosswalk to LCAP handout]</a:t>
            </a:r>
          </a:p>
          <a:p>
            <a:pPr>
              <a:buFont typeface="Arial" panose="020B0604020202020204" pitchFamily="34" charset="0"/>
              <a:buNone/>
              <a:defRPr/>
            </a:pPr>
            <a:endParaRPr lang="en-US" altLang="en-US"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b="1" dirty="0">
                <a:latin typeface="Arial" panose="020B0604020202020204" pitchFamily="34" charset="0"/>
                <a:cs typeface="Arial" panose="020B0604020202020204" pitchFamily="34" charset="0"/>
              </a:rPr>
              <a:t>[Click to advance to next slide]</a:t>
            </a:r>
          </a:p>
          <a:p>
            <a:pPr>
              <a:defRPr/>
            </a:pPr>
            <a:endParaRPr lang="en-US" altLang="en-US"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430E0D-F079-419C-86DD-23E69BFA0E19}" type="slidenum">
              <a:rPr lang="en-US" altLang="en-US" smtClean="0">
                <a:solidFill>
                  <a:prstClr val="black"/>
                </a:solidFill>
                <a:latin typeface="Arial" panose="020B0604020202020204" pitchFamily="34" charset="0"/>
              </a:rPr>
              <a:pPr fontAlgn="base">
                <a:spcBef>
                  <a:spcPct val="0"/>
                </a:spcBef>
                <a:spcAft>
                  <a:spcPct val="0"/>
                </a:spcAft>
              </a:pPr>
              <a:t>16</a:t>
            </a:fld>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5350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12547"/>
          </a:xfrm>
        </p:spPr>
        <p:txBody>
          <a:bodyPr/>
          <a:lstStyle/>
          <a:p>
            <a:pPr defTabSz="931774">
              <a:defRPr/>
            </a:pPr>
            <a:r>
              <a:rPr lang="en-US" altLang="en-US" sz="1400" b="1" dirty="0">
                <a:latin typeface="Arial" panose="020B0604020202020204" pitchFamily="34" charset="0"/>
                <a:cs typeface="Arial" panose="020B0604020202020204" pitchFamily="34" charset="0"/>
              </a:rPr>
              <a:t>[12 minutes]</a:t>
            </a:r>
          </a:p>
          <a:p>
            <a:pPr defTabSz="931774">
              <a:defRPr/>
            </a:pPr>
            <a:r>
              <a:rPr lang="en-US" altLang="en-US" sz="1400" dirty="0">
                <a:solidFill>
                  <a:prstClr val="black"/>
                </a:solidFill>
                <a:latin typeface="Arial" panose="020B0604020202020204" pitchFamily="34" charset="0"/>
                <a:cs typeface="Arial" panose="020B0604020202020204" pitchFamily="34" charset="0"/>
              </a:rPr>
              <a:t>Now, please look over the Crosswalk to LCAP and </a:t>
            </a:r>
            <a:r>
              <a:rPr lang="en-US" altLang="en-US" sz="1400" dirty="0" smtClean="0">
                <a:solidFill>
                  <a:prstClr val="black"/>
                </a:solidFill>
                <a:latin typeface="Arial" panose="020B0604020202020204" pitchFamily="34" charset="0"/>
                <a:cs typeface="Arial" panose="020B0604020202020204" pitchFamily="34" charset="0"/>
              </a:rPr>
              <a:t>the CA </a:t>
            </a:r>
            <a:r>
              <a:rPr lang="en-US" altLang="en-US" sz="1400" dirty="0">
                <a:solidFill>
                  <a:prstClr val="black"/>
                </a:solidFill>
                <a:latin typeface="Arial" panose="020B0604020202020204" pitchFamily="34" charset="0"/>
                <a:cs typeface="Arial" panose="020B0604020202020204" pitchFamily="34" charset="0"/>
              </a:rPr>
              <a:t>EL Roadmap principles and elements and discuss:</a:t>
            </a:r>
          </a:p>
          <a:p>
            <a:pPr defTabSz="931774">
              <a:defRPr/>
            </a:pPr>
            <a:endParaRPr lang="en-US" altLang="en-US" sz="1400" dirty="0">
              <a:solidFill>
                <a:prstClr val="black"/>
              </a:solidFill>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Based on your experience as a parent, which </a:t>
            </a:r>
            <a:r>
              <a:rPr lang="en-US" altLang="en-US" sz="1400" dirty="0" smtClean="0">
                <a:solidFill>
                  <a:prstClr val="black"/>
                </a:solidFill>
                <a:latin typeface="Arial" panose="020B0604020202020204" pitchFamily="34" charset="0"/>
                <a:cs typeface="Arial" panose="020B0604020202020204" pitchFamily="34" charset="0"/>
              </a:rPr>
              <a:t>CA EL </a:t>
            </a:r>
            <a:r>
              <a:rPr lang="en-US" altLang="en-US" sz="1400" dirty="0">
                <a:solidFill>
                  <a:prstClr val="black"/>
                </a:solidFill>
                <a:latin typeface="Arial" panose="020B0604020202020204" pitchFamily="34" charset="0"/>
                <a:cs typeface="Arial" panose="020B0604020202020204" pitchFamily="34" charset="0"/>
              </a:rPr>
              <a:t>Roadmap principles and elements would you recommend your child’s school district focus on in LCAP development? </a:t>
            </a:r>
            <a:r>
              <a:rPr lang="en-US" altLang="en-US" sz="1400" dirty="0" smtClean="0">
                <a:solidFill>
                  <a:prstClr val="black"/>
                </a:solidFill>
                <a:latin typeface="Arial" panose="020B0604020202020204" pitchFamily="34" charset="0"/>
                <a:cs typeface="Arial" panose="020B0604020202020204" pitchFamily="34" charset="0"/>
              </a:rPr>
              <a:t>Use the identified areas for growth from your discussion of the principles to inform your choices.</a:t>
            </a:r>
            <a:endParaRPr lang="en-US" altLang="en-US" sz="1400" dirty="0">
              <a:solidFill>
                <a:prstClr val="black"/>
              </a:solidFill>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How do these principles and elements fit within the LCAP? Which LCAP priorities do they correspond with? </a:t>
            </a:r>
          </a:p>
          <a:p>
            <a:pPr marL="296680" indent="-296680" defTabSz="931774">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14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[Share out responses as time allows]</a:t>
            </a:r>
          </a:p>
          <a:p>
            <a:endParaRPr lang="en-US" dirty="0" smtClean="0"/>
          </a:p>
          <a:p>
            <a:pPr defTabSz="931774">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t>17</a:t>
            </a:fld>
            <a:endParaRPr lang="en-US"/>
          </a:p>
        </p:txBody>
      </p:sp>
    </p:spTree>
    <p:extLst>
      <p:ext uri="{BB962C8B-B14F-4D97-AF65-F5344CB8AC3E}">
        <p14:creationId xmlns:p14="http://schemas.microsoft.com/office/powerpoint/2010/main" val="4151540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3388"/>
            <a:ext cx="5765800" cy="3243262"/>
          </a:xfrm>
        </p:spPr>
      </p:sp>
      <p:sp>
        <p:nvSpPr>
          <p:cNvPr id="3" name="Notes Placeholder 2"/>
          <p:cNvSpPr>
            <a:spLocks noGrp="1"/>
          </p:cNvSpPr>
          <p:nvPr>
            <p:ph type="body" idx="1"/>
          </p:nvPr>
        </p:nvSpPr>
        <p:spPr>
          <a:xfrm>
            <a:off x="732544" y="3972889"/>
            <a:ext cx="5860348" cy="4648266"/>
          </a:xfrm>
        </p:spPr>
        <p:txBody>
          <a:bodyPr/>
          <a:lstStyle/>
          <a:p>
            <a:pPr defTabSz="931774">
              <a:defRPr/>
            </a:pPr>
            <a:r>
              <a:rPr lang="en-US" altLang="en-US" sz="1400" b="1" dirty="0">
                <a:latin typeface="Arial" panose="020B0604020202020204" pitchFamily="34" charset="0"/>
                <a:cs typeface="Arial" panose="020B0604020202020204" pitchFamily="34" charset="0"/>
              </a:rPr>
              <a:t>[10 minutes]</a:t>
            </a:r>
          </a:p>
          <a:p>
            <a:pPr>
              <a:defRPr/>
            </a:pPr>
            <a:r>
              <a:rPr lang="en-US" sz="1400" dirty="0">
                <a:latin typeface="Arial" panose="020B0604020202020204" pitchFamily="34" charset="0"/>
                <a:cs typeface="Arial" panose="020B0604020202020204" pitchFamily="34" charset="0"/>
              </a:rPr>
              <a:t>Please discuss with your table:</a:t>
            </a:r>
          </a:p>
          <a:p>
            <a:pP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are the implications for what we discussed today for your child’s classroom, school, district, or county office?</a:t>
            </a:r>
          </a:p>
          <a:p>
            <a:pPr marL="643894" lvl="1" indent="-178007">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CA EL </a:t>
            </a:r>
            <a:r>
              <a:rPr lang="en-US" sz="1400" dirty="0">
                <a:latin typeface="Arial" panose="020B0604020202020204" pitchFamily="34" charset="0"/>
                <a:cs typeface="Arial" panose="020B0604020202020204" pitchFamily="34" charset="0"/>
              </a:rPr>
              <a:t>Roadmap Policy, principles, elements, Web-based Resources, and Guidance Document</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might your role be in sharing the </a:t>
            </a:r>
            <a:r>
              <a:rPr lang="en-US" sz="1400" i="1" dirty="0" smtClean="0">
                <a:latin typeface="Arial" panose="020B0604020202020204" pitchFamily="34" charset="0"/>
                <a:cs typeface="Arial" panose="020B0604020202020204" pitchFamily="34" charset="0"/>
              </a:rPr>
              <a:t>CA EL </a:t>
            </a:r>
            <a:r>
              <a:rPr lang="en-US" sz="1400" i="1" dirty="0">
                <a:latin typeface="Arial" panose="020B0604020202020204" pitchFamily="34" charset="0"/>
                <a:cs typeface="Arial" panose="020B0604020202020204" pitchFamily="34" charset="0"/>
              </a:rPr>
              <a:t>Roadmap </a:t>
            </a:r>
            <a:r>
              <a:rPr lang="en-US" sz="1400" dirty="0">
                <a:latin typeface="Arial" panose="020B0604020202020204" pitchFamily="34" charset="0"/>
                <a:cs typeface="Arial" panose="020B0604020202020204" pitchFamily="34" charset="0"/>
              </a:rPr>
              <a:t>with other parents?</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How can the </a:t>
            </a:r>
            <a:r>
              <a:rPr lang="en-US" sz="1400" dirty="0" smtClean="0">
                <a:latin typeface="Arial" panose="020B0604020202020204" pitchFamily="34" charset="0"/>
                <a:cs typeface="Arial" panose="020B0604020202020204" pitchFamily="34" charset="0"/>
              </a:rPr>
              <a:t>CA </a:t>
            </a:r>
            <a:r>
              <a:rPr lang="en-US" sz="1400" i="1" dirty="0" smtClean="0">
                <a:latin typeface="Arial" panose="020B0604020202020204" pitchFamily="34" charset="0"/>
                <a:cs typeface="Arial" panose="020B0604020202020204" pitchFamily="34" charset="0"/>
              </a:rPr>
              <a:t>EL </a:t>
            </a:r>
            <a:r>
              <a:rPr lang="en-US" sz="1400" i="1" dirty="0">
                <a:latin typeface="Arial" panose="020B0604020202020204" pitchFamily="34" charset="0"/>
                <a:cs typeface="Arial" panose="020B0604020202020204" pitchFamily="34" charset="0"/>
              </a:rPr>
              <a:t>Roadmap </a:t>
            </a:r>
            <a:r>
              <a:rPr lang="en-US" sz="1400" dirty="0">
                <a:latin typeface="Arial" panose="020B0604020202020204" pitchFamily="34" charset="0"/>
                <a:cs typeface="Arial" panose="020B0604020202020204" pitchFamily="34" charset="0"/>
              </a:rPr>
              <a:t>inform district decisions, LCAP development, and EL policy</a:t>
            </a:r>
            <a:r>
              <a:rPr lang="en-US" sz="1400" dirty="0" smtClean="0">
                <a:latin typeface="Arial" panose="020B0604020202020204" pitchFamily="34" charset="0"/>
                <a:cs typeface="Arial" panose="020B0604020202020204" pitchFamily="34" charset="0"/>
              </a:rPr>
              <a:t>? What role can parents, students, and the community play in this process?</a:t>
            </a: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[Give time for participants to discuss in small groups]</a:t>
            </a:r>
          </a:p>
          <a:p>
            <a:pPr>
              <a:buFont typeface="Arial" panose="020B0604020202020204" pitchFamily="34" charset="0"/>
              <a:buNone/>
              <a:defRPr/>
            </a:pPr>
            <a:endParaRPr 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[Share out responses as time allows]</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84558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469900"/>
            <a:ext cx="4518025" cy="2541588"/>
          </a:xfrm>
        </p:spPr>
      </p:sp>
      <p:sp>
        <p:nvSpPr>
          <p:cNvPr id="3" name="Notes Placeholder 2"/>
          <p:cNvSpPr>
            <a:spLocks noGrp="1"/>
          </p:cNvSpPr>
          <p:nvPr>
            <p:ph type="body" idx="1"/>
          </p:nvPr>
        </p:nvSpPr>
        <p:spPr>
          <a:xfrm>
            <a:off x="715118" y="3269950"/>
            <a:ext cx="5732949" cy="5256211"/>
          </a:xfrm>
        </p:spPr>
        <p:txBody>
          <a:bodyPr/>
          <a:lstStyle/>
          <a:p>
            <a:pPr defTabSz="931774">
              <a:defRPr/>
            </a:pPr>
            <a:r>
              <a:rPr lang="en-US" altLang="en-US" sz="1400" b="1" dirty="0" smtClean="0">
                <a:latin typeface="Arial" panose="020B0604020202020204" pitchFamily="34" charset="0"/>
                <a:cs typeface="Arial" panose="020B0604020202020204" pitchFamily="34" charset="0"/>
              </a:rPr>
              <a:t>[4 </a:t>
            </a:r>
            <a:r>
              <a:rPr lang="en-US" altLang="en-US" sz="1400" b="1" dirty="0">
                <a:latin typeface="Arial" panose="020B0604020202020204" pitchFamily="34" charset="0"/>
                <a:cs typeface="Arial" panose="020B0604020202020204" pitchFamily="34" charset="0"/>
              </a:rPr>
              <a:t>minutes]</a:t>
            </a: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There are many resources to support </a:t>
            </a:r>
            <a:r>
              <a:rPr lang="en-US" sz="1400" dirty="0" smtClean="0">
                <a:latin typeface="Arial" panose="020B0604020202020204" pitchFamily="34" charset="0"/>
                <a:cs typeface="Arial" panose="020B0604020202020204" pitchFamily="34" charset="0"/>
              </a:rPr>
              <a:t>CA EL </a:t>
            </a:r>
            <a:r>
              <a:rPr lang="en-US" sz="1400" dirty="0">
                <a:latin typeface="Arial" panose="020B0604020202020204" pitchFamily="34" charset="0"/>
                <a:cs typeface="Arial" panose="020B0604020202020204" pitchFamily="34" charset="0"/>
              </a:rPr>
              <a:t>Roadmap implementation. </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 CDE EL Roadmap web page, at https://www.cde.ca.gov/sp/el/rm/, includes the </a:t>
            </a:r>
            <a:r>
              <a:rPr lang="en-US" sz="1400" dirty="0" smtClean="0">
                <a:latin typeface="Arial" panose="020B0604020202020204" pitchFamily="34" charset="0"/>
                <a:cs typeface="Arial" panose="020B0604020202020204" pitchFamily="34" charset="0"/>
              </a:rPr>
              <a:t>CA EL </a:t>
            </a:r>
            <a:r>
              <a:rPr lang="en-US" sz="1400" dirty="0">
                <a:latin typeface="Arial" panose="020B0604020202020204" pitchFamily="34" charset="0"/>
                <a:cs typeface="Arial" panose="020B0604020202020204" pitchFamily="34" charset="0"/>
              </a:rPr>
              <a:t>Roadmap Policy, the </a:t>
            </a:r>
            <a:r>
              <a:rPr lang="en-US" sz="1400" dirty="0" smtClean="0">
                <a:latin typeface="Arial" panose="020B0604020202020204" pitchFamily="34" charset="0"/>
                <a:cs typeface="Arial" panose="020B0604020202020204" pitchFamily="34" charset="0"/>
              </a:rPr>
              <a:t>CA EL </a:t>
            </a:r>
            <a:r>
              <a:rPr lang="en-US" sz="1400" dirty="0">
                <a:latin typeface="Arial" panose="020B0604020202020204" pitchFamily="34" charset="0"/>
                <a:cs typeface="Arial" panose="020B0604020202020204" pitchFamily="34" charset="0"/>
              </a:rPr>
              <a:t>Roadmap Guidance Document, information on and examples of each principle in action, the Self-Reflection Rubric, Frequently Asked Questions, the EL Roadmap Webinar, this presentation and others, and more.</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Another resource is the California Association for Bilingual Education EL Roadmap videos at https://youtu.be/6_piqi-lBFw?list=PLzAV3ARcMmw1l-hX2vpb6RSbDSYt8mvPE. These videos include an Introduction and Overview video, a Four Principles video, and a Call to Action video. </a:t>
            </a:r>
            <a:endParaRPr lang="en-US" sz="1400" dirty="0" smtClean="0">
              <a:latin typeface="Arial" panose="020B0604020202020204" pitchFamily="34" charset="0"/>
              <a:cs typeface="Arial" panose="020B0604020202020204" pitchFamily="34" charset="0"/>
            </a:endParaRPr>
          </a:p>
          <a:p>
            <a:pPr marL="296711" indent="-296711">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[For</a:t>
            </a:r>
            <a:r>
              <a:rPr lang="en-US" sz="1400" b="1" baseline="0" dirty="0" smtClean="0">
                <a:latin typeface="Arial" panose="020B0604020202020204" pitchFamily="34" charset="0"/>
                <a:cs typeface="Arial" panose="020B0604020202020204" pitchFamily="34" charset="0"/>
              </a:rPr>
              <a:t> extended timeframes, give participants time to explore the Web-based Resources and discuss resources that might be useful for local implementation]</a:t>
            </a:r>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3100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31838" y="576263"/>
            <a:ext cx="5670550" cy="3189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2865" y="4057183"/>
            <a:ext cx="5732949" cy="4165974"/>
          </a:xfrm>
        </p:spPr>
        <p:txBody>
          <a:bodyPr/>
          <a:lstStyle/>
          <a:p>
            <a:pPr defTabSz="931774">
              <a:defRPr/>
            </a:pPr>
            <a:r>
              <a:rPr lang="en-US" altLang="en-US" sz="1400" b="1" dirty="0">
                <a:latin typeface="Arial" panose="020B0604020202020204" pitchFamily="34" charset="0"/>
                <a:cs typeface="Arial" panose="020B0604020202020204" pitchFamily="34" charset="0"/>
              </a:rPr>
              <a:t>[2 minutes]</a:t>
            </a:r>
          </a:p>
          <a:p>
            <a:pPr>
              <a:defRPr/>
            </a:pPr>
            <a:r>
              <a:rPr lang="en-US" sz="1400" dirty="0">
                <a:latin typeface="Arial" panose="020B0604020202020204" pitchFamily="34" charset="0"/>
                <a:cs typeface="Arial" panose="020B0604020202020204" pitchFamily="34" charset="0"/>
              </a:rPr>
              <a:t>The outcomes for this session are:</a:t>
            </a: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context of the English Learner, or EL, Roadmap </a:t>
            </a:r>
            <a:r>
              <a:rPr lang="en-US" sz="1400" dirty="0" smtClean="0">
                <a:latin typeface="Arial" panose="020B0604020202020204" pitchFamily="34" charset="0"/>
                <a:cs typeface="Arial" panose="020B0604020202020204" pitchFamily="34" charset="0"/>
              </a:rPr>
              <a:t>Policy,</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become familiar with the policy and its </a:t>
            </a:r>
            <a:r>
              <a:rPr lang="en-US" sz="1400" dirty="0" smtClean="0">
                <a:latin typeface="Arial" panose="020B0604020202020204" pitchFamily="34" charset="0"/>
                <a:cs typeface="Arial" panose="020B0604020202020204" pitchFamily="34" charset="0"/>
              </a:rPr>
              <a:t>principles,</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development process, organization, and purpose of the Guidance Document and Web-based </a:t>
            </a:r>
            <a:r>
              <a:rPr lang="en-US" sz="1400" dirty="0" smtClean="0">
                <a:latin typeface="Arial" panose="020B0604020202020204" pitchFamily="34" charset="0"/>
                <a:cs typeface="Arial" panose="020B0604020202020204" pitchFamily="34" charset="0"/>
              </a:rPr>
              <a:t>Resources,</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reflect on your role in helping your child’s school implement the EL Roadmap </a:t>
            </a:r>
            <a:r>
              <a:rPr lang="en-US" sz="1400" dirty="0" smtClean="0">
                <a:latin typeface="Arial" panose="020B0604020202020204" pitchFamily="34" charset="0"/>
                <a:cs typeface="Arial" panose="020B0604020202020204" pitchFamily="34" charset="0"/>
              </a:rPr>
              <a:t>Policy, and</a:t>
            </a:r>
          </a:p>
          <a:p>
            <a:pPr marL="308061" indent="-308061">
              <a:buFont typeface="Arial" panose="020B0604020202020204" pitchFamily="34" charset="0"/>
              <a:buChar char="•"/>
              <a:defRPr/>
            </a:pPr>
            <a:endParaRPr lang="en-US" sz="1400" dirty="0" smtClean="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To understand how parents can get involved in the Local Control and Accountability Plan,</a:t>
            </a:r>
            <a:r>
              <a:rPr lang="en-US" sz="1400" baseline="0" dirty="0" smtClean="0">
                <a:latin typeface="Arial" panose="020B0604020202020204" pitchFamily="34" charset="0"/>
                <a:cs typeface="Arial" panose="020B0604020202020204" pitchFamily="34" charset="0"/>
              </a:rPr>
              <a:t> or </a:t>
            </a:r>
            <a:r>
              <a:rPr lang="en-US" sz="1400" dirty="0" smtClean="0">
                <a:latin typeface="Arial" panose="020B0604020202020204" pitchFamily="34" charset="0"/>
                <a:cs typeface="Arial" panose="020B0604020202020204" pitchFamily="34" charset="0"/>
              </a:rPr>
              <a:t>LCAP, process. </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5C8129-C96C-466D-9166-43E2283E1940}" type="slidenum">
              <a:rPr lang="en-US" altLang="en-US" smtClean="0">
                <a:solidFill>
                  <a:prstClr val="black"/>
                </a:solidFill>
              </a:rPr>
              <a:pPr fontAlgn="base">
                <a:spcBef>
                  <a:spcPct val="0"/>
                </a:spcBef>
                <a:spcAft>
                  <a:spcPct val="0"/>
                </a:spcAft>
              </a:pPr>
              <a:t>2</a:t>
            </a:fld>
            <a:endParaRPr lang="en-US" altLang="en-US" smtClean="0">
              <a:solidFill>
                <a:prstClr val="black"/>
              </a:solidFill>
            </a:endParaRPr>
          </a:p>
        </p:txBody>
      </p:sp>
    </p:spTree>
    <p:extLst>
      <p:ext uri="{BB962C8B-B14F-4D97-AF65-F5344CB8AC3E}">
        <p14:creationId xmlns:p14="http://schemas.microsoft.com/office/powerpoint/2010/main" val="955380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[4 minutes]</a:t>
            </a: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To close this session, I will show a video clip that the Anaheim Union High School District Superintendent Michael Matsuda, a member of the </a:t>
            </a:r>
            <a:r>
              <a:rPr lang="en-US" altLang="en-US" sz="1400" dirty="0" smtClean="0">
                <a:latin typeface="Arial" panose="020B0604020202020204" pitchFamily="34" charset="0"/>
                <a:ea typeface="MS PGothic" panose="020B0600070205080204" pitchFamily="34" charset="-128"/>
                <a:cs typeface="Arial" panose="020B0604020202020204" pitchFamily="34" charset="0"/>
              </a:rPr>
              <a:t>CA EL </a:t>
            </a:r>
            <a:r>
              <a:rPr lang="en-US" altLang="en-US" sz="1400" dirty="0">
                <a:latin typeface="Arial" panose="020B0604020202020204" pitchFamily="34" charset="0"/>
                <a:ea typeface="MS PGothic" panose="020B0600070205080204" pitchFamily="34" charset="-128"/>
                <a:cs typeface="Arial" panose="020B0604020202020204" pitchFamily="34" charset="0"/>
              </a:rPr>
              <a:t>Roadmap Workgroup, created with members of his staff and students from his district.</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Please enjoy this inspirational video.</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play video at https://www.youtube.com/watch?v=VtqJCB6ssGk&amp;feature=youtu.be]</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pPr eaLnBrk="1" hangingPunct="1">
              <a:spcBef>
                <a:spcPct val="0"/>
              </a:spcBef>
            </a:pPr>
            <a:endParaRPr lang="en-US" altLang="en-US" dirty="0" smtClean="0">
              <a:ea typeface="MS PGothic"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68C29E-A937-4BD3-985C-E357886B5311}" type="slidenum">
              <a:rPr lang="en-US" altLang="en-US" smtClean="0">
                <a:solidFill>
                  <a:srgbClr val="000000"/>
                </a:solidFill>
                <a:latin typeface="Arial" panose="020B0604020202020204" pitchFamily="34" charset="0"/>
              </a:rPr>
              <a:pPr fontAlgn="base">
                <a:spcBef>
                  <a:spcPct val="0"/>
                </a:spcBef>
                <a:spcAft>
                  <a:spcPct val="0"/>
                </a:spcAft>
              </a:pPr>
              <a:t>20</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636526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400" b="1" dirty="0">
                <a:latin typeface="Arial" panose="020B0604020202020204" pitchFamily="34" charset="0"/>
                <a:cs typeface="Arial" panose="020B0604020202020204" pitchFamily="34" charset="0"/>
              </a:rPr>
              <a:t>[1 minute]</a:t>
            </a:r>
          </a:p>
          <a:p>
            <a:r>
              <a:rPr lang="en-US" sz="1400"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California Department of Education by phone at 916-319-0845 or by email at ELRoadmapProject@cde.ca.gov.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information, updates, and resources from the English Learner Support Division, follow @</a:t>
            </a:r>
            <a:r>
              <a:rPr lang="en-US" sz="1400" dirty="0" err="1">
                <a:latin typeface="Arial" panose="020B0604020202020204" pitchFamily="34" charset="0"/>
                <a:cs typeface="Arial" panose="020B0604020202020204" pitchFamily="34" charset="0"/>
              </a:rPr>
              <a:t>MultilingualCA</a:t>
            </a:r>
            <a:r>
              <a:rPr lang="en-US" sz="1400" dirty="0">
                <a:latin typeface="Arial" panose="020B0604020202020204" pitchFamily="34" charset="0"/>
                <a:cs typeface="Arial" panose="020B0604020202020204" pitchFamily="34" charset="0"/>
              </a:rPr>
              <a:t> on Twitter.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72591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ct val="0"/>
              </a:spcBef>
              <a:defRPr/>
            </a:pPr>
            <a:r>
              <a:rPr lang="en-US" altLang="en-US" sz="1400" b="1" dirty="0">
                <a:latin typeface="Arial" panose="020B0604020202020204" pitchFamily="34" charset="0"/>
                <a:cs typeface="Arial" panose="020B0604020202020204" pitchFamily="34" charset="0"/>
              </a:rPr>
              <a:t>[1 minute]</a:t>
            </a: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conclusion, the </a:t>
            </a:r>
            <a:r>
              <a:rPr lang="en-US" altLang="en-US" sz="1400" dirty="0" smtClean="0">
                <a:latin typeface="Arial" panose="020B0604020202020204" pitchFamily="34" charset="0"/>
                <a:cs typeface="Arial" panose="020B0604020202020204" pitchFamily="34" charset="0"/>
              </a:rPr>
              <a:t>CA EL </a:t>
            </a:r>
            <a:r>
              <a:rPr lang="en-US" altLang="en-US" sz="1400" dirty="0">
                <a:latin typeface="Arial" panose="020B0604020202020204" pitchFamily="34" charset="0"/>
                <a:cs typeface="Arial" panose="020B0604020202020204" pitchFamily="34" charset="0"/>
              </a:rPr>
              <a:t>Roadmap is ushering in a new era of education for English learners in the state of California that focuses on the whole child and emphasizes the importance of being bilingual, multilingual, and </a:t>
            </a:r>
            <a:r>
              <a:rPr lang="en-US" altLang="en-US" sz="1400" dirty="0" err="1">
                <a:latin typeface="Arial" panose="020B0604020202020204" pitchFamily="34" charset="0"/>
                <a:cs typeface="Arial" panose="020B0604020202020204" pitchFamily="34" charset="0"/>
              </a:rPr>
              <a:t>biliterate</a:t>
            </a:r>
            <a:r>
              <a:rPr lang="en-US" altLang="en-US" sz="1400" dirty="0">
                <a:latin typeface="Arial" panose="020B0604020202020204" pitchFamily="34" charset="0"/>
                <a:cs typeface="Arial" panose="020B0604020202020204" pitchFamily="34" charset="0"/>
              </a:rPr>
              <a:t> in our global society. </a:t>
            </a:r>
          </a:p>
          <a:p>
            <a:pPr eaLnBrk="1" hangingPunct="1">
              <a:spcBef>
                <a:spcPct val="0"/>
              </a:spcBef>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Keep your eyes open for observable changes in your community, schools, districts, county offices, and at the </a:t>
            </a:r>
            <a:r>
              <a:rPr lang="en-US" altLang="en-US" sz="1400" dirty="0" smtClean="0">
                <a:latin typeface="Arial" panose="020B0604020202020204" pitchFamily="34" charset="0"/>
                <a:cs typeface="Arial" panose="020B0604020202020204" pitchFamily="34" charset="0"/>
              </a:rPr>
              <a:t>CDE.</a:t>
            </a:r>
            <a:endParaRPr lang="en-US" altLang="en-US" sz="1400" dirty="0">
              <a:latin typeface="Arial" panose="020B0604020202020204" pitchFamily="34" charset="0"/>
              <a:cs typeface="Arial" panose="020B0604020202020204" pitchFamily="34" charset="0"/>
            </a:endParaRPr>
          </a:p>
          <a:p>
            <a:pPr eaLnBrk="1" hangingPunct="1">
              <a:spcBef>
                <a:spcPct val="0"/>
              </a:spcBef>
              <a:defRPr/>
            </a:pPr>
            <a:endParaRPr lang="en-US" altLang="en-US" sz="1400" dirty="0">
              <a:latin typeface="Arial" panose="020B0604020202020204" pitchFamily="34" charset="0"/>
              <a:cs typeface="Arial" panose="020B0604020202020204" pitchFamily="34" charset="0"/>
            </a:endParaRPr>
          </a:p>
          <a:p>
            <a:pPr eaLnBrk="1" hangingPunct="1">
              <a:spcBef>
                <a:spcPct val="0"/>
              </a:spcBef>
              <a:defRPr/>
            </a:pPr>
            <a:r>
              <a:rPr lang="en-US" altLang="en-US" sz="1400" dirty="0">
                <a:latin typeface="Arial" panose="020B0604020202020204" pitchFamily="34" charset="0"/>
                <a:cs typeface="Arial" panose="020B0604020202020204" pitchFamily="34" charset="0"/>
              </a:rPr>
              <a:t>Thank you so much for coming. </a:t>
            </a:r>
          </a:p>
          <a:p>
            <a:endParaRPr lang="en-US" dirty="0" smtClean="0"/>
          </a:p>
          <a:p>
            <a:r>
              <a:rPr lang="en-US" sz="1400" b="1" dirty="0">
                <a:latin typeface="Arial" panose="020B0604020202020204" pitchFamily="34" charset="0"/>
                <a:cs typeface="Arial" panose="020B0604020202020204" pitchFamily="34" charset="0"/>
              </a:rPr>
              <a:t>[End presentation]</a:t>
            </a:r>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87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spcBef>
                <a:spcPct val="0"/>
              </a:spcBef>
              <a:spcAft>
                <a:spcPct val="0"/>
              </a:spcAft>
              <a:defRPr/>
            </a:pPr>
            <a:r>
              <a:rPr lang="en-US" altLang="en-US" sz="1400" b="1" dirty="0">
                <a:latin typeface="Arial" panose="020B0604020202020204" pitchFamily="34" charset="0"/>
                <a:cs typeface="Arial" panose="020B0604020202020204" pitchFamily="34" charset="0"/>
              </a:rPr>
              <a:t>[6 minutes]</a:t>
            </a:r>
          </a:p>
          <a:p>
            <a:pPr marL="296680" indent="-296680" defTabSz="949478" fontAlgn="base">
              <a:spcBef>
                <a:spcPct val="0"/>
              </a:spcBef>
              <a:spcAft>
                <a:spcPct val="0"/>
              </a:spcAft>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Please take a moment to introduce yourself to the other people at your table. Please share your name and your </a:t>
            </a:r>
            <a:r>
              <a:rPr lang="en-US" altLang="en-US" sz="1400" dirty="0" smtClean="0">
                <a:solidFill>
                  <a:prstClr val="black"/>
                </a:solidFill>
                <a:latin typeface="Arial" panose="020B0604020202020204" pitchFamily="34" charset="0"/>
                <a:cs typeface="Arial" panose="020B0604020202020204" pitchFamily="34" charset="0"/>
              </a:rPr>
              <a:t>child’s, or</a:t>
            </a:r>
            <a:r>
              <a:rPr lang="en-US" altLang="en-US" sz="1400" baseline="0" dirty="0" smtClean="0">
                <a:solidFill>
                  <a:prstClr val="black"/>
                </a:solidFill>
                <a:latin typeface="Arial" panose="020B0604020202020204" pitchFamily="34" charset="0"/>
                <a:cs typeface="Arial" panose="020B0604020202020204" pitchFamily="34" charset="0"/>
              </a:rPr>
              <a:t> children’s,</a:t>
            </a:r>
            <a:r>
              <a:rPr lang="en-US" altLang="en-US" sz="1400" dirty="0" smtClean="0">
                <a:solidFill>
                  <a:prstClr val="black"/>
                </a:solidFill>
                <a:latin typeface="Arial" panose="020B0604020202020204" pitchFamily="34" charset="0"/>
                <a:cs typeface="Arial" panose="020B0604020202020204" pitchFamily="34" charset="0"/>
              </a:rPr>
              <a:t> </a:t>
            </a:r>
            <a:r>
              <a:rPr lang="en-US" altLang="en-US" sz="1400" dirty="0">
                <a:solidFill>
                  <a:prstClr val="black"/>
                </a:solidFill>
                <a:latin typeface="Arial" panose="020B0604020202020204" pitchFamily="34" charset="0"/>
                <a:cs typeface="Arial" panose="020B0604020202020204" pitchFamily="34" charset="0"/>
              </a:rPr>
              <a:t>grade. Then</a:t>
            </a:r>
            <a:r>
              <a:rPr lang="en-US" altLang="en-US" sz="1400" dirty="0" smtClean="0">
                <a:solidFill>
                  <a:prstClr val="black"/>
                </a:solidFill>
                <a:latin typeface="Arial" panose="020B0604020202020204" pitchFamily="34" charset="0"/>
                <a:cs typeface="Arial" panose="020B0604020202020204" pitchFamily="34" charset="0"/>
              </a:rPr>
              <a:t>,</a:t>
            </a:r>
            <a:r>
              <a:rPr lang="en-US" altLang="en-US" sz="1400" baseline="0" dirty="0" smtClean="0">
                <a:solidFill>
                  <a:prstClr val="black"/>
                </a:solidFill>
                <a:latin typeface="Arial" panose="020B0604020202020204" pitchFamily="34" charset="0"/>
                <a:cs typeface="Arial" panose="020B0604020202020204" pitchFamily="34" charset="0"/>
              </a:rPr>
              <a:t> please discuss whether or not you have heard about the EL Roadmap and, if so, what you have heard and, if not, what you hope to learn today.</a:t>
            </a:r>
          </a:p>
          <a:p>
            <a:pPr marL="296680" indent="-296680" defTabSz="949478" fontAlgn="base">
              <a:spcBef>
                <a:spcPct val="0"/>
              </a:spcBef>
              <a:spcAft>
                <a:spcPct val="0"/>
              </a:spcAft>
              <a:buFont typeface="Arial" panose="020B0604020202020204" pitchFamily="34" charset="0"/>
              <a:buChar char="•"/>
              <a:defRPr/>
            </a:pPr>
            <a:endParaRPr lang="en-US" altLang="en-US" sz="1400" baseline="0" dirty="0" smtClean="0">
              <a:solidFill>
                <a:prstClr val="black"/>
              </a:solidFill>
              <a:latin typeface="Arial" panose="020B0604020202020204" pitchFamily="34" charset="0"/>
              <a:cs typeface="Arial" panose="020B0604020202020204" pitchFamily="34" charset="0"/>
            </a:endParaRPr>
          </a:p>
          <a:p>
            <a:pPr defTabSz="931774">
              <a:defRPr/>
            </a:pPr>
            <a:r>
              <a:rPr lang="en-US" altLang="en-US" sz="1400" b="1" dirty="0" smtClean="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1400" b="1" dirty="0" smtClean="0">
              <a:solidFill>
                <a:prstClr val="black"/>
              </a:solidFill>
              <a:latin typeface="Arial" panose="020B0604020202020204" pitchFamily="34" charset="0"/>
              <a:cs typeface="Arial" panose="020B0604020202020204" pitchFamily="34" charset="0"/>
            </a:endParaRPr>
          </a:p>
          <a:p>
            <a:pPr defTabSz="931774">
              <a:defRPr/>
            </a:pPr>
            <a:r>
              <a:rPr lang="en-US" altLang="en-US" sz="1400" b="1" dirty="0" smtClean="0">
                <a:solidFill>
                  <a:prstClr val="black"/>
                </a:solidFill>
                <a:latin typeface="Arial" panose="020B0604020202020204" pitchFamily="34" charset="0"/>
                <a:cs typeface="Arial" panose="020B0604020202020204" pitchFamily="34" charset="0"/>
              </a:rPr>
              <a:t>[Share out responses as time allows]</a:t>
            </a: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buFontTx/>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5243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9039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latin typeface="Arial" panose="020B0604020202020204" pitchFamily="34" charset="0"/>
                <a:cs typeface="Arial" panose="020B0604020202020204" pitchFamily="34" charset="0"/>
              </a:rPr>
              <a:t>[3 minutes]</a:t>
            </a:r>
            <a:endParaRPr lang="en-US" altLang="en-US" sz="1400" b="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dirty="0" smtClean="0">
                <a:latin typeface="Arial" panose="020B0604020202020204" pitchFamily="34" charset="0"/>
                <a:cs typeface="Arial" panose="020B0604020202020204" pitchFamily="34" charset="0"/>
              </a:rPr>
              <a:t>There are over 1.2 million English</a:t>
            </a:r>
            <a:r>
              <a:rPr lang="en-US" altLang="en-US" sz="1400" b="0" baseline="0" dirty="0" smtClean="0">
                <a:latin typeface="Arial" panose="020B0604020202020204" pitchFamily="34" charset="0"/>
                <a:cs typeface="Arial" panose="020B0604020202020204" pitchFamily="34" charset="0"/>
              </a:rPr>
              <a:t> learners in California public schools.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smtClean="0">
                <a:latin typeface="Arial" panose="020B0604020202020204" pitchFamily="34" charset="0"/>
                <a:cs typeface="Arial" panose="020B0604020202020204" pitchFamily="34" charset="0"/>
              </a:rPr>
              <a:t>The EL Roadmap was created because it is essential to provide guidance to schools, districts, and counties on research-based approaches to support and embrace English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smtClean="0">
                <a:latin typeface="Arial" panose="020B0604020202020204" pitchFamily="34" charset="0"/>
                <a:cs typeface="Arial" panose="020B0604020202020204" pitchFamily="34" charset="0"/>
              </a:rPr>
              <a:t>Another purpose behind the EL Roadmap is to ensure that all English learners have access to a twenty-first century education and feel welcome and supported at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smtClean="0">
                <a:latin typeface="Arial" panose="020B0604020202020204" pitchFamily="34" charset="0"/>
                <a:cs typeface="Arial" panose="020B0604020202020204" pitchFamily="34" charset="0"/>
              </a:rPr>
              <a:t>In addition to students, it is also essential to </a:t>
            </a:r>
            <a:r>
              <a:rPr lang="en-US" sz="1400" dirty="0" smtClean="0">
                <a:latin typeface="Arial" panose="020B0604020202020204" pitchFamily="34" charset="0"/>
                <a:cs typeface="Arial" panose="020B0604020202020204" pitchFamily="34" charset="0"/>
              </a:rPr>
              <a:t>ensure that the parents of English learners are welcomed and embraced as assets to the school and district.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smtClean="0">
                <a:solidFill>
                  <a:prstClr val="black"/>
                </a:solidFill>
                <a:latin typeface="Arial" panose="020B0604020202020204" pitchFamily="34" charset="0"/>
                <a:cs typeface="Arial" panose="020B0604020202020204" pitchFamily="34" charset="0"/>
              </a:rPr>
              <a:t>[Click to advance to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0" dirty="0" smtClean="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fld id="{09C82C26-CCA5-46CA-A6F8-BCBFADE9B10D}" type="slidenum">
              <a:rPr lang="en-US" smtClean="0"/>
              <a:t>4</a:t>
            </a:fld>
            <a:endParaRPr lang="en-US"/>
          </a:p>
        </p:txBody>
      </p:sp>
    </p:spTree>
    <p:extLst>
      <p:ext uri="{BB962C8B-B14F-4D97-AF65-F5344CB8AC3E}">
        <p14:creationId xmlns:p14="http://schemas.microsoft.com/office/powerpoint/2010/main" val="199785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smtClean="0">
                <a:latin typeface="Arial" panose="020B0604020202020204" pitchFamily="34" charset="0"/>
                <a:cs typeface="Arial" panose="020B0604020202020204" pitchFamily="34" charset="0"/>
              </a:rPr>
              <a:t>[3 minutes]</a:t>
            </a:r>
          </a:p>
          <a:p>
            <a:pPr marL="0" indent="0">
              <a:buFont typeface="Arial" panose="020B0604020202020204" pitchFamily="34" charset="0"/>
              <a:buNone/>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process of creating</a:t>
            </a:r>
            <a:r>
              <a:rPr lang="en-US" sz="1400" baseline="0" dirty="0" smtClean="0">
                <a:latin typeface="Arial" panose="020B0604020202020204" pitchFamily="34" charset="0"/>
                <a:cs typeface="Arial" panose="020B0604020202020204" pitchFamily="34" charset="0"/>
              </a:rPr>
              <a:t> the EL Roadmap policy and guidance was collaborative and included a variety of stakeholders.</a:t>
            </a:r>
          </a:p>
          <a:p>
            <a:pPr marL="285750" indent="-285750">
              <a:buFont typeface="Arial" panose="020B0604020202020204" pitchFamily="34" charset="0"/>
              <a:buChar char="•"/>
            </a:pPr>
            <a:endParaRPr lang="en-US" sz="14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The EL Roadmap Workgroup met over two years to provide input and to assist in the development of the EL Roadmap Policy and associated guidance.</a:t>
            </a:r>
          </a:p>
          <a:p>
            <a:pPr marL="285750" indent="-285750">
              <a:buFont typeface="Arial" panose="020B0604020202020204" pitchFamily="34" charset="0"/>
              <a:buChar char="•"/>
            </a:pPr>
            <a:endParaRPr lang="en-US" sz="14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This group included teachers, parents, administrators, superintendents, County Offices of Education, districts, and advocacy organizations, among other representatives.</a:t>
            </a:r>
          </a:p>
          <a:p>
            <a:endParaRPr lang="en-US" sz="14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solidFill>
                  <a:prstClr val="black"/>
                </a:solidFill>
                <a:latin typeface="Arial" panose="020B0604020202020204" pitchFamily="34" charset="0"/>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5</a:t>
            </a:fld>
            <a:endParaRPr lang="en-US"/>
          </a:p>
        </p:txBody>
      </p:sp>
    </p:spTree>
    <p:extLst>
      <p:ext uri="{BB962C8B-B14F-4D97-AF65-F5344CB8AC3E}">
        <p14:creationId xmlns:p14="http://schemas.microsoft.com/office/powerpoint/2010/main" val="39796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41350"/>
            <a:ext cx="5575300" cy="3136900"/>
          </a:xfrm>
        </p:spPr>
      </p:sp>
      <p:sp>
        <p:nvSpPr>
          <p:cNvPr id="3" name="Notes Placeholder 2"/>
          <p:cNvSpPr>
            <a:spLocks noGrp="1"/>
          </p:cNvSpPr>
          <p:nvPr>
            <p:ph type="body" idx="1"/>
          </p:nvPr>
        </p:nvSpPr>
        <p:spPr>
          <a:xfrm>
            <a:off x="684530" y="4016692"/>
            <a:ext cx="5608320" cy="4114054"/>
          </a:xfrm>
        </p:spPr>
        <p:txBody>
          <a:bodyPr/>
          <a:lstStyle/>
          <a:p>
            <a:pPr defTabSz="964313">
              <a:spcBef>
                <a:spcPct val="0"/>
              </a:spcBef>
              <a:defRPr/>
            </a:pPr>
            <a:r>
              <a:rPr lang="en-US" altLang="en-US" sz="1400" b="1" dirty="0">
                <a:latin typeface="Arial" panose="020B0604020202020204" pitchFamily="34" charset="0"/>
                <a:cs typeface="Arial" panose="020B0604020202020204" pitchFamily="34" charset="0"/>
              </a:rPr>
              <a:t>[5 minutes]</a:t>
            </a:r>
          </a:p>
          <a:p>
            <a:pPr marL="301658" indent="-301658" defTabSz="964313">
              <a:spcBef>
                <a:spcPct val="0"/>
              </a:spcBef>
              <a:buFontTx/>
              <a:buChar char="•"/>
            </a:pPr>
            <a:r>
              <a:rPr lang="en-US" altLang="en-US" sz="1400" dirty="0" smtClean="0">
                <a:solidFill>
                  <a:prstClr val="black"/>
                </a:solidFill>
                <a:latin typeface="Arial" panose="020B0604020202020204" pitchFamily="34" charset="0"/>
                <a:cs typeface="Arial" panose="020B0604020202020204" pitchFamily="34" charset="0"/>
              </a:rPr>
              <a:t>Once the EL Roadmap Workgroup developed the CA EL Roadmap Policy, the policy</a:t>
            </a:r>
            <a:r>
              <a:rPr lang="en-US" altLang="en-US" sz="1400" baseline="0" dirty="0" smtClean="0">
                <a:solidFill>
                  <a:prstClr val="black"/>
                </a:solidFill>
                <a:latin typeface="Arial" panose="020B0604020202020204" pitchFamily="34" charset="0"/>
                <a:cs typeface="Arial" panose="020B0604020202020204" pitchFamily="34" charset="0"/>
              </a:rPr>
              <a:t> was brought before the State Board of Education for approval. </a:t>
            </a:r>
          </a:p>
          <a:p>
            <a:pPr marL="301658" indent="-301658" defTabSz="964313">
              <a:spcBef>
                <a:spcPct val="0"/>
              </a:spcBef>
              <a:buFontTx/>
              <a:buChar char="•"/>
            </a:pPr>
            <a:endParaRPr lang="en-US" altLang="en-US" sz="1400" baseline="0" dirty="0" smtClean="0">
              <a:solidFill>
                <a:prstClr val="black"/>
              </a:solidFill>
              <a:latin typeface="Arial" panose="020B0604020202020204" pitchFamily="34" charset="0"/>
              <a:cs typeface="Arial" panose="020B0604020202020204" pitchFamily="34" charset="0"/>
            </a:endParaRPr>
          </a:p>
          <a:p>
            <a:pPr marL="301658" indent="-301658" defTabSz="964313">
              <a:spcBef>
                <a:spcPct val="0"/>
              </a:spcBef>
              <a:buFontTx/>
              <a:buChar char="•"/>
            </a:pPr>
            <a:r>
              <a:rPr lang="en-US" altLang="en-US" sz="1400" dirty="0" smtClean="0">
                <a:solidFill>
                  <a:prstClr val="black"/>
                </a:solidFill>
                <a:latin typeface="Arial" panose="020B0604020202020204" pitchFamily="34" charset="0"/>
                <a:cs typeface="Arial" panose="020B0604020202020204" pitchFamily="34" charset="0"/>
              </a:rPr>
              <a:t>The </a:t>
            </a:r>
            <a:r>
              <a:rPr lang="en-US" altLang="en-US" sz="1400" dirty="0">
                <a:solidFill>
                  <a:prstClr val="black"/>
                </a:solidFill>
                <a:latin typeface="Arial" panose="020B0604020202020204" pitchFamily="34" charset="0"/>
                <a:cs typeface="Arial" panose="020B0604020202020204" pitchFamily="34" charset="0"/>
              </a:rPr>
              <a:t>State Board of </a:t>
            </a:r>
            <a:r>
              <a:rPr lang="en-US" altLang="en-US" sz="1400" dirty="0" smtClean="0">
                <a:solidFill>
                  <a:prstClr val="black"/>
                </a:solidFill>
                <a:latin typeface="Arial" panose="020B0604020202020204" pitchFamily="34" charset="0"/>
                <a:cs typeface="Arial" panose="020B0604020202020204" pitchFamily="34" charset="0"/>
              </a:rPr>
              <a:t>Education unanimously approved the </a:t>
            </a:r>
            <a:r>
              <a:rPr lang="en-US" altLang="en-US" sz="1400" dirty="0">
                <a:solidFill>
                  <a:prstClr val="black"/>
                </a:solidFill>
                <a:latin typeface="Arial" panose="020B0604020202020204" pitchFamily="34" charset="0"/>
                <a:cs typeface="Arial" panose="020B0604020202020204" pitchFamily="34" charset="0"/>
              </a:rPr>
              <a:t>EL Roadmap Policy on July 12, 2017.</a:t>
            </a:r>
          </a:p>
          <a:p>
            <a:pPr marL="301658" indent="-301658" defTabSz="964313">
              <a:spcBef>
                <a:spcPct val="0"/>
              </a:spcBef>
              <a:buFontTx/>
              <a:buChar char="•"/>
            </a:pPr>
            <a:endParaRPr lang="en-US" altLang="en-US" sz="1400" dirty="0">
              <a:solidFill>
                <a:prstClr val="black"/>
              </a:solidFill>
              <a:latin typeface="Arial" panose="020B0604020202020204" pitchFamily="34" charset="0"/>
              <a:cs typeface="Arial" panose="020B0604020202020204" pitchFamily="34" charset="0"/>
            </a:endParaRPr>
          </a:p>
          <a:p>
            <a:pPr marL="301658" indent="-301658" defTabSz="964313">
              <a:spcBef>
                <a:spcPct val="0"/>
              </a:spcBef>
              <a:buFontTx/>
              <a:buChar char="•"/>
            </a:pPr>
            <a:r>
              <a:rPr lang="en-US" altLang="en-US" sz="1400" dirty="0">
                <a:solidFill>
                  <a:prstClr val="black"/>
                </a:solidFill>
                <a:latin typeface="Arial" panose="020B0604020202020204" pitchFamily="34" charset="0"/>
                <a:cs typeface="Arial" panose="020B0604020202020204" pitchFamily="34" charset="0"/>
              </a:rPr>
              <a:t>This video clip shows the moment that the board approved the EL Roadmap Policy as well as comments by Board Member Dr. </a:t>
            </a:r>
            <a:r>
              <a:rPr lang="en-US" altLang="en-US" sz="1400" dirty="0" err="1">
                <a:solidFill>
                  <a:prstClr val="black"/>
                </a:solidFill>
                <a:latin typeface="Arial" panose="020B0604020202020204" pitchFamily="34" charset="0"/>
                <a:cs typeface="Arial" panose="020B0604020202020204" pitchFamily="34" charset="0"/>
              </a:rPr>
              <a:t>Feliza</a:t>
            </a:r>
            <a:r>
              <a:rPr lang="en-US" altLang="en-US" sz="1400" dirty="0">
                <a:solidFill>
                  <a:prstClr val="black"/>
                </a:solidFill>
                <a:latin typeface="Arial" panose="020B0604020202020204" pitchFamily="34" charset="0"/>
                <a:cs typeface="Arial" panose="020B0604020202020204" pitchFamily="34" charset="0"/>
              </a:rPr>
              <a:t> Ortiz-</a:t>
            </a:r>
            <a:r>
              <a:rPr lang="en-US" altLang="en-US" sz="1400" dirty="0" err="1">
                <a:solidFill>
                  <a:prstClr val="black"/>
                </a:solidFill>
                <a:latin typeface="Arial" panose="020B0604020202020204" pitchFamily="34" charset="0"/>
                <a:cs typeface="Arial" panose="020B0604020202020204" pitchFamily="34" charset="0"/>
              </a:rPr>
              <a:t>Licon</a:t>
            </a:r>
            <a:r>
              <a:rPr lang="en-US" altLang="en-US" sz="1400" dirty="0">
                <a:solidFill>
                  <a:prstClr val="black"/>
                </a:solidFill>
                <a:latin typeface="Arial" panose="020B0604020202020204" pitchFamily="34" charset="0"/>
                <a:cs typeface="Arial" panose="020B0604020202020204" pitchFamily="34" charset="0"/>
              </a:rPr>
              <a:t> and co-chair of the EL Roadmap Workgroup Dr. Laurie Olsen of the </a:t>
            </a:r>
            <a:r>
              <a:rPr lang="en-US" altLang="en-US" sz="1400" dirty="0" err="1">
                <a:solidFill>
                  <a:prstClr val="black"/>
                </a:solidFill>
                <a:latin typeface="Arial" panose="020B0604020202020204" pitchFamily="34" charset="0"/>
                <a:cs typeface="Arial" panose="020B0604020202020204" pitchFamily="34" charset="0"/>
              </a:rPr>
              <a:t>Sobrato</a:t>
            </a:r>
            <a:r>
              <a:rPr lang="en-US" altLang="en-US" sz="1400" dirty="0">
                <a:solidFill>
                  <a:prstClr val="black"/>
                </a:solidFill>
                <a:latin typeface="Arial" panose="020B0604020202020204" pitchFamily="34" charset="0"/>
                <a:cs typeface="Arial" panose="020B0604020202020204" pitchFamily="34" charset="0"/>
              </a:rPr>
              <a:t> Family Foundation. </a:t>
            </a:r>
          </a:p>
          <a:p>
            <a:pPr marL="301658" indent="-301658" defTabSz="964313">
              <a:spcBef>
                <a:spcPct val="0"/>
              </a:spcBef>
            </a:pPr>
            <a:endParaRPr lang="en-US" altLang="en-US" sz="1400" b="1" dirty="0">
              <a:solidFill>
                <a:prstClr val="black"/>
              </a:solidFill>
              <a:latin typeface="Arial" panose="020B0604020202020204" pitchFamily="34" charset="0"/>
              <a:cs typeface="Arial" panose="020B0604020202020204" pitchFamily="34" charset="0"/>
            </a:endParaRPr>
          </a:p>
          <a:p>
            <a:pPr marL="301658" indent="-301658" defTabSz="964313">
              <a:spcBef>
                <a:spcPct val="0"/>
              </a:spcBef>
            </a:pPr>
            <a:r>
              <a:rPr lang="en-US" altLang="en-US" sz="1400" b="1" dirty="0">
                <a:solidFill>
                  <a:prstClr val="black"/>
                </a:solidFill>
                <a:latin typeface="Arial" panose="020B0604020202020204" pitchFamily="34" charset="0"/>
                <a:cs typeface="Arial" panose="020B0604020202020204" pitchFamily="34" charset="0"/>
              </a:rPr>
              <a:t>[Play embedded video or play from YouTube at https://www.youtube.com/watch?v=wq6PYsuRG8o&amp;feature=youtu.be]</a:t>
            </a:r>
          </a:p>
          <a:p>
            <a:pPr marL="301658" indent="-301658" defTabSz="964313">
              <a:spcBef>
                <a:spcPct val="0"/>
              </a:spcBef>
            </a:pPr>
            <a:endParaRPr lang="en-US" altLang="en-US" sz="1400" dirty="0">
              <a:solidFill>
                <a:prstClr val="black"/>
              </a:solidFill>
              <a:latin typeface="Arial" panose="020B0604020202020204" pitchFamily="34" charset="0"/>
              <a:cs typeface="Arial" panose="020B0604020202020204" pitchFamily="34" charset="0"/>
            </a:endParaRPr>
          </a:p>
          <a:p>
            <a:pPr marL="301658" indent="-301658" defTabSz="964313">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C0977E29-8A78-4C35-891E-1BD6AA7FFBF5}"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5257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698500" y="819150"/>
            <a:ext cx="5572125" cy="3135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98373" y="4348385"/>
            <a:ext cx="5470652" cy="39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003875">
              <a:spcBef>
                <a:spcPct val="0"/>
              </a:spcBef>
              <a:defRPr/>
            </a:pPr>
            <a:r>
              <a:rPr lang="en-US" altLang="en-US" sz="1400" b="1" dirty="0" smtClean="0">
                <a:latin typeface="Arial" panose="020B0604020202020204" pitchFamily="34" charset="0"/>
                <a:cs typeface="Arial" panose="020B0604020202020204" pitchFamily="34" charset="0"/>
              </a:rPr>
              <a:t>[3 </a:t>
            </a:r>
            <a:r>
              <a:rPr lang="en-US" altLang="en-US" sz="1400" b="1" dirty="0">
                <a:latin typeface="Arial" panose="020B0604020202020204" pitchFamily="34" charset="0"/>
                <a:cs typeface="Arial" panose="020B0604020202020204" pitchFamily="34" charset="0"/>
              </a:rPr>
              <a:t>minutes</a:t>
            </a:r>
            <a:r>
              <a:rPr lang="en-US" altLang="en-US" sz="1400" b="1" dirty="0" smtClean="0">
                <a:latin typeface="Arial" panose="020B0604020202020204" pitchFamily="34" charset="0"/>
                <a:cs typeface="Arial" panose="020B0604020202020204" pitchFamily="34" charset="0"/>
              </a:rPr>
              <a:t>]</a:t>
            </a:r>
            <a:endParaRPr lang="en-US" altLang="en-US" sz="1400" dirty="0" smtClean="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dirty="0" smtClean="0">
                <a:solidFill>
                  <a:srgbClr val="000000"/>
                </a:solidFill>
                <a:latin typeface="Arial" panose="020B0604020202020204" pitchFamily="34" charset="0"/>
                <a:cs typeface="Arial" panose="020B0604020202020204" pitchFamily="34" charset="0"/>
              </a:rPr>
              <a:t>The </a:t>
            </a:r>
            <a:r>
              <a:rPr lang="en-US" altLang="en-US" sz="1400" i="1" dirty="0" smtClean="0">
                <a:solidFill>
                  <a:srgbClr val="000000"/>
                </a:solidFill>
                <a:latin typeface="Arial" panose="020B0604020202020204" pitchFamily="34" charset="0"/>
                <a:cs typeface="Arial" panose="020B0604020202020204" pitchFamily="34" charset="0"/>
              </a:rPr>
              <a:t>California English Learner Roadmap: Strengthening Comprehensive Policies, Programs, and Practices for English Learners,</a:t>
            </a:r>
            <a:r>
              <a:rPr lang="en-US" altLang="en-US" sz="1400" dirty="0" smtClean="0">
                <a:solidFill>
                  <a:srgbClr val="000000"/>
                </a:solidFill>
                <a:latin typeface="Arial" panose="020B0604020202020204" pitchFamily="34" charset="0"/>
                <a:cs typeface="Arial" panose="020B0604020202020204" pitchFamily="34" charset="0"/>
              </a:rPr>
              <a:t> or </a:t>
            </a:r>
            <a:r>
              <a:rPr lang="en-US" altLang="en-US" sz="1400" i="1" dirty="0" smtClean="0">
                <a:solidFill>
                  <a:srgbClr val="000000"/>
                </a:solidFill>
                <a:latin typeface="Arial" panose="020B0604020202020204" pitchFamily="34" charset="0"/>
                <a:cs typeface="Arial" panose="020B0604020202020204" pitchFamily="34" charset="0"/>
              </a:rPr>
              <a:t>CA EL Roadmap, </a:t>
            </a:r>
            <a:r>
              <a:rPr lang="en-US" altLang="en-US" sz="1400" dirty="0" smtClean="0">
                <a:solidFill>
                  <a:srgbClr val="000000"/>
                </a:solidFill>
                <a:latin typeface="Arial" panose="020B0604020202020204" pitchFamily="34" charset="0"/>
                <a:cs typeface="Arial" panose="020B0604020202020204" pitchFamily="34" charset="0"/>
              </a:rPr>
              <a:t>is the product of the CA EL Roadmap project and includes the California State Board of Education EL Roadmap Policy, the Guidance Document, and the Web-based Resources. </a:t>
            </a:r>
          </a:p>
          <a:p>
            <a:pPr marL="313196" indent="-313196" defTabSz="1003875">
              <a:spcBef>
                <a:spcPct val="0"/>
              </a:spcBef>
              <a:buFontTx/>
              <a:buChar char="•"/>
            </a:pPr>
            <a:endParaRPr lang="en-US" altLang="en-US" sz="1400" i="1" dirty="0" smtClean="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i="0" dirty="0" smtClean="0">
                <a:solidFill>
                  <a:srgbClr val="000000"/>
                </a:solidFill>
                <a:latin typeface="Arial" panose="020B0604020202020204" pitchFamily="34" charset="0"/>
                <a:cs typeface="Arial" panose="020B0604020202020204" pitchFamily="34" charset="0"/>
              </a:rPr>
              <a:t>This</a:t>
            </a:r>
            <a:r>
              <a:rPr lang="en-US" altLang="en-US" sz="1400" i="0" baseline="0" dirty="0" smtClean="0">
                <a:solidFill>
                  <a:srgbClr val="000000"/>
                </a:solidFill>
                <a:latin typeface="Arial" panose="020B0604020202020204" pitchFamily="34" charset="0"/>
                <a:cs typeface="Arial" panose="020B0604020202020204" pitchFamily="34" charset="0"/>
              </a:rPr>
              <a:t> infographic is included in the </a:t>
            </a:r>
            <a:r>
              <a:rPr lang="en-US" altLang="en-US" sz="1400" i="1" baseline="0" dirty="0" smtClean="0">
                <a:solidFill>
                  <a:srgbClr val="000000"/>
                </a:solidFill>
                <a:latin typeface="Arial" panose="020B0604020202020204" pitchFamily="34" charset="0"/>
                <a:cs typeface="Arial" panose="020B0604020202020204" pitchFamily="34" charset="0"/>
              </a:rPr>
              <a:t>CA EL Roadmap </a:t>
            </a:r>
            <a:r>
              <a:rPr lang="en-US" altLang="en-US" sz="1400" i="0" baseline="0" dirty="0" smtClean="0">
                <a:solidFill>
                  <a:srgbClr val="000000"/>
                </a:solidFill>
                <a:latin typeface="Arial" panose="020B0604020202020204" pitchFamily="34" charset="0"/>
                <a:cs typeface="Arial" panose="020B0604020202020204" pitchFamily="34" charset="0"/>
              </a:rPr>
              <a:t>and shows a visual representation of the four principles that make up the policy and the end goal: twenty-first century education, multilingual proficiency, and meaningful access for English learners in California. </a:t>
            </a:r>
            <a:endParaRPr lang="en-US" altLang="en-US" sz="1400" i="0" dirty="0" smtClean="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sz="1400" dirty="0" smtClean="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r>
              <a:rPr lang="en-US" altLang="en-US" sz="1400" b="1" dirty="0" smtClean="0">
                <a:solidFill>
                  <a:srgbClr val="000000"/>
                </a:solidFill>
                <a:latin typeface="Arial" panose="020B0604020202020204" pitchFamily="34" charset="0"/>
                <a:cs typeface="Arial" panose="020B0604020202020204" pitchFamily="34" charset="0"/>
              </a:rPr>
              <a:t>[Click to advance to next slide]</a:t>
            </a:r>
          </a:p>
          <a:p>
            <a:pPr marL="313196" indent="-313196" defTabSz="1003875">
              <a:spcBef>
                <a:spcPct val="0"/>
              </a:spcBef>
            </a:pPr>
            <a:endParaRPr lang="en-US" altLang="en-US" dirty="0" smtClean="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smtClean="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6DC3C-65A1-49C5-874E-39E45E213817}" type="slidenum">
              <a:rPr lang="en-US" altLang="en-US" smtClean="0">
                <a:solidFill>
                  <a:srgbClr val="000000"/>
                </a:solidFill>
              </a:rPr>
              <a:pPr fontAlgn="base">
                <a:spcBef>
                  <a:spcPct val="0"/>
                </a:spcBef>
                <a:spcAft>
                  <a:spcPct val="0"/>
                </a:spcAft>
              </a:pPr>
              <a:t>7</a:t>
            </a:fld>
            <a:endParaRPr lang="en-US" altLang="en-US" smtClean="0">
              <a:solidFill>
                <a:srgbClr val="000000"/>
              </a:solidFill>
            </a:endParaRPr>
          </a:p>
        </p:txBody>
      </p:sp>
    </p:spTree>
    <p:extLst>
      <p:ext uri="{BB962C8B-B14F-4D97-AF65-F5344CB8AC3E}">
        <p14:creationId xmlns:p14="http://schemas.microsoft.com/office/powerpoint/2010/main" val="157215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285750"/>
            <a:ext cx="3871913" cy="2178050"/>
          </a:xfrm>
        </p:spPr>
      </p:sp>
      <p:sp>
        <p:nvSpPr>
          <p:cNvPr id="3" name="Notes Placeholder 2"/>
          <p:cNvSpPr>
            <a:spLocks noGrp="1"/>
          </p:cNvSpPr>
          <p:nvPr>
            <p:ph type="body" idx="1"/>
          </p:nvPr>
        </p:nvSpPr>
        <p:spPr>
          <a:xfrm>
            <a:off x="249546" y="2166996"/>
            <a:ext cx="6301946" cy="6456614"/>
          </a:xfrm>
        </p:spPr>
        <p:txBody>
          <a:bodyPr/>
          <a:lstStyle/>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[Pass out copies of the CA EL Roadmap Guidance Document and point out the policy in the appendices. Or, if not using the document, hand out copies of the CA EL Roadmap Policy]</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CA EL Roadmap Policy is the State Board of Education’s direction for the state..</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use the policy to implement their programs.</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By statute, the State Board of Education is the governing and policy-making body of the CDE. Therefore, the CA EL Roadmap became policy when it was approved by the State Board of Education.</a:t>
            </a: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guidance on how to implement the policy.</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may use this document to assist with implementation, but may make local decisions on how best to implement the policy.</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actionable steps that schools and districts can take to implement the policy. It also includes Illustrative Case Examples from schools and districts that have policies, programs, and/or practices in place that demonstrate one or more of the CA EL Roadmap principles in action. This document also provides background on the research that informed the development of the policy and the history of EL education in California.</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13196" marR="0" lvl="0" indent="-313196"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[Click to advance to next slide]</a:t>
            </a:r>
          </a:p>
          <a:p>
            <a:pPr marL="0" marR="0" lvl="0"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827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1004527">
              <a:defRPr/>
            </a:pPr>
            <a:r>
              <a:rPr lang="en-US" altLang="en-US" sz="1400" b="1" dirty="0">
                <a:latin typeface="Arial" panose="020B0604020202020204" pitchFamily="34" charset="0"/>
                <a:cs typeface="Arial" panose="020B0604020202020204" pitchFamily="34" charset="0"/>
              </a:rPr>
              <a:t>[2 minutes]</a:t>
            </a:r>
          </a:p>
          <a:p>
            <a:pPr defTabSz="1004527">
              <a:defRPr/>
            </a:pPr>
            <a:r>
              <a:rPr lang="en-US" altLang="en-US" sz="1400" dirty="0">
                <a:solidFill>
                  <a:prstClr val="black"/>
                </a:solidFill>
                <a:latin typeface="Arial" panose="020B0604020202020204" pitchFamily="34" charset="0"/>
                <a:cs typeface="Arial" panose="020B0604020202020204" pitchFamily="34" charset="0"/>
              </a:rPr>
              <a:t>The </a:t>
            </a:r>
            <a:r>
              <a:rPr lang="en-US" altLang="en-US" sz="1400" i="1" dirty="0" smtClean="0">
                <a:solidFill>
                  <a:prstClr val="black"/>
                </a:solidFill>
                <a:latin typeface="Arial" panose="020B0604020202020204" pitchFamily="34" charset="0"/>
                <a:cs typeface="Arial" panose="020B0604020202020204" pitchFamily="34" charset="0"/>
              </a:rPr>
              <a:t>CA EL </a:t>
            </a:r>
            <a:r>
              <a:rPr lang="en-US" altLang="en-US" sz="1400" i="1" dirty="0">
                <a:solidFill>
                  <a:prstClr val="black"/>
                </a:solidFill>
                <a:latin typeface="Arial" panose="020B0604020202020204" pitchFamily="34" charset="0"/>
                <a:cs typeface="Arial" panose="020B0604020202020204" pitchFamily="34" charset="0"/>
              </a:rPr>
              <a:t>Roadmap </a:t>
            </a:r>
            <a:r>
              <a:rPr lang="en-US" altLang="en-US" sz="1400" dirty="0">
                <a:solidFill>
                  <a:prstClr val="black"/>
                </a:solidFill>
                <a:latin typeface="Arial" panose="020B0604020202020204" pitchFamily="34" charset="0"/>
                <a:cs typeface="Arial" panose="020B0604020202020204" pitchFamily="34" charset="0"/>
              </a:rPr>
              <a:t>articulates an inspirational and aspirational vision for educating English learners.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dirty="0">
                <a:solidFill>
                  <a:prstClr val="black"/>
                </a:solidFill>
                <a:latin typeface="Arial" panose="020B0604020202020204" pitchFamily="34" charset="0"/>
                <a:cs typeface="Arial" panose="020B0604020202020204" pitchFamily="34" charset="0"/>
              </a:rPr>
              <a:t>The vision is: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marL="313880" indent="-313880" defTabSz="1004527">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97B5B4-B332-469B-B1B4-9C509BA6E263}" type="slidenum">
              <a:rPr lang="en-US" altLang="en-US" smtClean="0">
                <a:solidFill>
                  <a:srgbClr val="000000"/>
                </a:solidFill>
              </a:rPr>
              <a:pPr fontAlgn="base">
                <a:spcBef>
                  <a:spcPct val="0"/>
                </a:spcBef>
                <a:spcAft>
                  <a:spcPct val="0"/>
                </a:spcAft>
              </a:pPr>
              <a:t>9</a:t>
            </a:fld>
            <a:endParaRPr lang="en-US" altLang="en-US" smtClean="0">
              <a:solidFill>
                <a:srgbClr val="000000"/>
              </a:solidFill>
            </a:endParaRPr>
          </a:p>
        </p:txBody>
      </p:sp>
    </p:spTree>
    <p:extLst>
      <p:ext uri="{BB962C8B-B14F-4D97-AF65-F5344CB8AC3E}">
        <p14:creationId xmlns:p14="http://schemas.microsoft.com/office/powerpoint/2010/main" val="79716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74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11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69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76200"/>
            <a:ext cx="12192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smtClean="0">
              <a:solidFill>
                <a:srgbClr val="000000"/>
              </a:solidFill>
            </a:endParaRPr>
          </a:p>
        </p:txBody>
      </p:sp>
      <p:sp>
        <p:nvSpPr>
          <p:cNvPr id="4" name="Rectangle 12"/>
          <p:cNvSpPr>
            <a:spLocks noChangeArrowheads="1"/>
          </p:cNvSpPr>
          <p:nvPr userDrawn="1"/>
        </p:nvSpPr>
        <p:spPr bwMode="auto">
          <a:xfrm>
            <a:off x="0" y="1252538"/>
            <a:ext cx="12192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smtClean="0">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00" y="-127000"/>
            <a:ext cx="19065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normAutofit/>
          </a:bodyPr>
          <a:lstStyle>
            <a:lvl1pPr>
              <a:defRPr sz="3600">
                <a:solidFill>
                  <a:srgbClr val="0033CC"/>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67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7173423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13923166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8053907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8258773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7646667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17141511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882674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564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6198892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5743479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5445356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23635413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A09B9D1-8A5F-47D0-B588-03FBFD8ED285}" type="slidenum">
              <a:rPr lang="en-US"/>
              <a:pPr>
                <a:defRPr/>
              </a:pPr>
              <a:t>‹#›</a:t>
            </a:fld>
            <a:endParaRPr lang="en-US" dirty="0"/>
          </a:p>
        </p:txBody>
      </p:sp>
    </p:spTree>
    <p:extLst>
      <p:ext uri="{BB962C8B-B14F-4D97-AF65-F5344CB8AC3E}">
        <p14:creationId xmlns:p14="http://schemas.microsoft.com/office/powerpoint/2010/main" val="1390104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77B0D6D-9892-4469-84CD-D7C79082817E}" type="slidenum">
              <a:rPr lang="en-US"/>
              <a:pPr>
                <a:defRPr/>
              </a:pPr>
              <a:t>‹#›</a:t>
            </a:fld>
            <a:endParaRPr lang="en-US" dirty="0"/>
          </a:p>
        </p:txBody>
      </p:sp>
    </p:spTree>
    <p:extLst>
      <p:ext uri="{BB962C8B-B14F-4D97-AF65-F5344CB8AC3E}">
        <p14:creationId xmlns:p14="http://schemas.microsoft.com/office/powerpoint/2010/main" val="4097787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34881F7-3882-4C23-B41A-9416453F5602}" type="slidenum">
              <a:rPr lang="en-US"/>
              <a:pPr>
                <a:defRPr/>
              </a:pPr>
              <a:t>‹#›</a:t>
            </a:fld>
            <a:endParaRPr lang="en-US" dirty="0"/>
          </a:p>
        </p:txBody>
      </p:sp>
    </p:spTree>
    <p:extLst>
      <p:ext uri="{BB962C8B-B14F-4D97-AF65-F5344CB8AC3E}">
        <p14:creationId xmlns:p14="http://schemas.microsoft.com/office/powerpoint/2010/main" val="1159931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FF195271-4AEF-4637-96BC-6F7F0E1C7316}" type="slidenum">
              <a:rPr lang="en-US"/>
              <a:pPr>
                <a:defRPr/>
              </a:pPr>
              <a:t>‹#›</a:t>
            </a:fld>
            <a:endParaRPr lang="en-US" dirty="0"/>
          </a:p>
        </p:txBody>
      </p:sp>
    </p:spTree>
    <p:extLst>
      <p:ext uri="{BB962C8B-B14F-4D97-AF65-F5344CB8AC3E}">
        <p14:creationId xmlns:p14="http://schemas.microsoft.com/office/powerpoint/2010/main" val="3056256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C78BA2E7-C83C-4CD1-8D40-514BC65F0C3A}" type="slidenum">
              <a:rPr lang="en-US"/>
              <a:pPr>
                <a:defRPr/>
              </a:pPr>
              <a:t>‹#›</a:t>
            </a:fld>
            <a:endParaRPr lang="en-US" dirty="0"/>
          </a:p>
        </p:txBody>
      </p:sp>
    </p:spTree>
    <p:extLst>
      <p:ext uri="{BB962C8B-B14F-4D97-AF65-F5344CB8AC3E}">
        <p14:creationId xmlns:p14="http://schemas.microsoft.com/office/powerpoint/2010/main" val="506358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0A4181A6-69C3-47C6-ACB7-82984D70995F}" type="slidenum">
              <a:rPr lang="en-US"/>
              <a:pPr>
                <a:defRPr/>
              </a:pPr>
              <a:t>‹#›</a:t>
            </a:fld>
            <a:endParaRPr lang="en-US" dirty="0"/>
          </a:p>
        </p:txBody>
      </p:sp>
    </p:spTree>
    <p:extLst>
      <p:ext uri="{BB962C8B-B14F-4D97-AF65-F5344CB8AC3E}">
        <p14:creationId xmlns:p14="http://schemas.microsoft.com/office/powerpoint/2010/main" val="411346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066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C5AEB0DE-93F7-431C-89E5-D393EB22110B}" type="slidenum">
              <a:rPr lang="en-US"/>
              <a:pPr>
                <a:defRPr/>
              </a:pPr>
              <a:t>‹#›</a:t>
            </a:fld>
            <a:endParaRPr lang="en-US" dirty="0"/>
          </a:p>
        </p:txBody>
      </p:sp>
    </p:spTree>
    <p:extLst>
      <p:ext uri="{BB962C8B-B14F-4D97-AF65-F5344CB8AC3E}">
        <p14:creationId xmlns:p14="http://schemas.microsoft.com/office/powerpoint/2010/main" val="3295167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709413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14A20509-FAEB-4EF2-B7FB-5557BBB3AECA}" type="slidenum">
              <a:rPr lang="en-US"/>
              <a:pPr>
                <a:defRPr/>
              </a:pPr>
              <a:t>‹#›</a:t>
            </a:fld>
            <a:endParaRPr lang="en-US" dirty="0"/>
          </a:p>
        </p:txBody>
      </p:sp>
    </p:spTree>
    <p:extLst>
      <p:ext uri="{BB962C8B-B14F-4D97-AF65-F5344CB8AC3E}">
        <p14:creationId xmlns:p14="http://schemas.microsoft.com/office/powerpoint/2010/main" val="480236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AFF20B4-CE49-4DE2-BC81-7E44692B38FF}" type="slidenum">
              <a:rPr lang="en-US"/>
              <a:pPr>
                <a:defRPr/>
              </a:pPr>
              <a:t>‹#›</a:t>
            </a:fld>
            <a:endParaRPr lang="en-US" dirty="0"/>
          </a:p>
        </p:txBody>
      </p:sp>
    </p:spTree>
    <p:extLst>
      <p:ext uri="{BB962C8B-B14F-4D97-AF65-F5344CB8AC3E}">
        <p14:creationId xmlns:p14="http://schemas.microsoft.com/office/powerpoint/2010/main" val="3296271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36C7C57-B8B7-48E5-A56D-EF75E75E28E9}" type="slidenum">
              <a:rPr lang="en-US"/>
              <a:pPr>
                <a:defRPr/>
              </a:pPr>
              <a:t>‹#›</a:t>
            </a:fld>
            <a:endParaRPr lang="en-US" dirty="0"/>
          </a:p>
        </p:txBody>
      </p:sp>
    </p:spTree>
    <p:extLst>
      <p:ext uri="{BB962C8B-B14F-4D97-AF65-F5344CB8AC3E}">
        <p14:creationId xmlns:p14="http://schemas.microsoft.com/office/powerpoint/2010/main" val="272247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54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29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78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31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60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66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ACS WASC ©2014</a:t>
            </a:r>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349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smtClean="0"/>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269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smtClean="0"/>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3259AB5-521F-493C-A424-924848D58DF8}" type="slidenum">
              <a:rPr lang="en-US"/>
              <a:pPr>
                <a:defRPr/>
              </a:pPr>
              <a:t>‹#›</a:t>
            </a:fld>
            <a:endParaRPr lang="en-US" dirty="0"/>
          </a:p>
        </p:txBody>
      </p:sp>
      <p:pic>
        <p:nvPicPr>
          <p:cNvPr id="2055"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9529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YXfmPRsEYMs?list=PLzAV3ARcMmw1l-hX2vpb6RSbDSYt8mvPE"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sp/el/rm/principlepriority.asp"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sp/el/rm/"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hyperlink" Target="https://youtu.be/6_piqi-lBFw?list=PLzAV3ARcMmw1l-hX2vpb6RSbDSYt8mvP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VtqJCB6ssGk&amp;feature=youtu.be"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mailto:ELRoadmapProject@cde.ca.gov"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q6PYsuRG8o&amp;feature=youtu.be"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3447"/>
            <a:ext cx="10363200" cy="1470025"/>
          </a:xfrm>
        </p:spPr>
        <p:txBody>
          <a:bodyPr>
            <a:normAutofit fontScale="90000"/>
          </a:bodyPr>
          <a:lstStyle/>
          <a:p>
            <a:pPr algn="ctr" eaLnBrk="1" hangingPunct="1">
              <a:defRPr/>
            </a:pPr>
            <a:r>
              <a:rPr lang="en-US" altLang="en-US" sz="4900" b="1" dirty="0" smtClean="0">
                <a:solidFill>
                  <a:srgbClr val="002060"/>
                </a:solidFill>
                <a:ea typeface="+mn-ea"/>
              </a:rPr>
              <a:t>Paving the Way for English Learners with the California English Learner Roadmap</a:t>
            </a:r>
            <a:r>
              <a:rPr lang="en-US" altLang="en-US" sz="6000" i="1" dirty="0">
                <a:solidFill>
                  <a:srgbClr val="002060"/>
                </a:solidFill>
                <a:latin typeface="Calibri"/>
                <a:ea typeface="+mn-ea"/>
                <a:cs typeface="+mn-cs"/>
              </a:rPr>
              <a:t/>
            </a:r>
            <a:br>
              <a:rPr lang="en-US" altLang="en-US" sz="6000" i="1" dirty="0">
                <a:solidFill>
                  <a:srgbClr val="002060"/>
                </a:solidFill>
                <a:latin typeface="Calibri"/>
                <a:ea typeface="+mn-ea"/>
                <a:cs typeface="+mn-cs"/>
              </a:rPr>
            </a:br>
            <a:endParaRPr lang="en-US" dirty="0"/>
          </a:p>
        </p:txBody>
      </p:sp>
      <p:sp>
        <p:nvSpPr>
          <p:cNvPr id="13" name="Title 4"/>
          <p:cNvSpPr txBox="1">
            <a:spLocks/>
          </p:cNvSpPr>
          <p:nvPr/>
        </p:nvSpPr>
        <p:spPr bwMode="auto">
          <a:xfrm>
            <a:off x="2209800" y="3433473"/>
            <a:ext cx="7772400" cy="1465136"/>
          </a:xfrm>
          <a:prstGeom prst="rect">
            <a:avLst/>
          </a:prstGeom>
          <a:noFill/>
          <a:ln w="9525">
            <a:noFill/>
            <a:miter lim="800000"/>
            <a:headEnd/>
            <a:tailEnd/>
          </a:ln>
        </p:spPr>
        <p:txBody>
          <a:bodyPr anchor="ctr">
            <a:normAutofit fontScale="90000"/>
          </a:bodyPr>
          <a:lstStyle>
            <a:lvl1pPr algn="ctr" rtl="0" eaLnBrk="0" fontAlgn="base" hangingPunct="0">
              <a:spcBef>
                <a:spcPct val="0"/>
              </a:spcBef>
              <a:spcAft>
                <a:spcPct val="0"/>
              </a:spcAft>
              <a:defRPr sz="3600" kern="1200">
                <a:solidFill>
                  <a:srgbClr val="0033CC"/>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defRPr/>
            </a:pPr>
            <a:r>
              <a:rPr lang="en-US" sz="3200" b="1" dirty="0" smtClean="0">
                <a:solidFill>
                  <a:srgbClr val="002060"/>
                </a:solidFill>
              </a:rPr>
              <a:t>California Department of Education (CDE)</a:t>
            </a:r>
          </a:p>
          <a:p>
            <a:pPr>
              <a:lnSpc>
                <a:spcPct val="120000"/>
              </a:lnSpc>
              <a:defRPr/>
            </a:pPr>
            <a:r>
              <a:rPr lang="en-US" sz="3200" b="1" dirty="0" smtClean="0">
                <a:solidFill>
                  <a:srgbClr val="002060"/>
                </a:solidFill>
              </a:rPr>
              <a:t>English Learner Support Division</a:t>
            </a:r>
          </a:p>
          <a:p>
            <a:pPr>
              <a:lnSpc>
                <a:spcPct val="120000"/>
              </a:lnSpc>
              <a:defRPr/>
            </a:pPr>
            <a:endParaRPr lang="en-US" sz="3200" dirty="0">
              <a:solidFill>
                <a:srgbClr val="002060"/>
              </a:solidFill>
            </a:endParaRPr>
          </a:p>
        </p:txBody>
      </p:sp>
      <p:pic>
        <p:nvPicPr>
          <p:cNvPr id="40963" name="Picture 14" descr="This image shows a car on a road leading to a pin marked, &quot;21st century education, multilingual proficiency, and meaningful access.&quo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43463"/>
            <a:ext cx="122697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486885" y="91791"/>
            <a:ext cx="3705115" cy="461665"/>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Presentation for </a:t>
            </a:r>
            <a:r>
              <a:rPr lang="en-US" sz="2400" dirty="0" smtClean="0">
                <a:solidFill>
                  <a:srgbClr val="002060"/>
                </a:solidFill>
                <a:latin typeface="Arial" panose="020B0604020202020204" pitchFamily="34" charset="0"/>
                <a:cs typeface="Arial" panose="020B0604020202020204" pitchFamily="34" charset="0"/>
              </a:rPr>
              <a:t>Parents</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459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400" b="1" dirty="0" smtClean="0">
                <a:solidFill>
                  <a:schemeClr val="tx2">
                    <a:lumMod val="75000"/>
                  </a:schemeClr>
                </a:solidFill>
                <a:latin typeface="Arial" panose="020B0604020202020204" pitchFamily="34" charset="0"/>
                <a:cs typeface="Arial" panose="020B0604020202020204" pitchFamily="34" charset="0"/>
              </a:rPr>
              <a:t>Mission</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a:xfrm>
            <a:off x="938253" y="1641955"/>
            <a:ext cx="5963479" cy="4896959"/>
          </a:xfrm>
        </p:spPr>
        <p:txBody>
          <a:bodyPr rtlCol="0">
            <a:noAutofit/>
          </a:bodyPr>
          <a:lstStyle/>
          <a:p>
            <a:pPr marL="0" indent="0" eaLnBrk="1" fontAlgn="auto" hangingPunct="1">
              <a:spcAft>
                <a:spcPts val="0"/>
              </a:spcAft>
              <a:buNone/>
              <a:defRPr/>
            </a:pPr>
            <a:r>
              <a:rPr lang="en-US" altLang="en-US" sz="2800" dirty="0">
                <a:latin typeface="Arial" panose="020B0604020202020204" pitchFamily="34" charset="0"/>
                <a:cs typeface="Arial" panose="020B0604020202020204" pitchFamily="34" charset="0"/>
              </a:rPr>
              <a:t>California schools affirm, </a:t>
            </a:r>
            <a:r>
              <a:rPr lang="en-US" altLang="en-US" sz="2800" dirty="0" smtClean="0">
                <a:latin typeface="Arial" panose="020B0604020202020204" pitchFamily="34" charset="0"/>
                <a:cs typeface="Arial" panose="020B0604020202020204" pitchFamily="34" charset="0"/>
              </a:rPr>
              <a:t>welcome, </a:t>
            </a:r>
            <a:r>
              <a:rPr lang="en-US" altLang="en-US" sz="2800" dirty="0">
                <a:latin typeface="Arial" panose="020B0604020202020204" pitchFamily="34" charset="0"/>
                <a:cs typeface="Arial" panose="020B0604020202020204" pitchFamily="34" charset="0"/>
              </a:rPr>
              <a:t>and respond to a diverse range of English learner strengths, </a:t>
            </a:r>
            <a:r>
              <a:rPr lang="en-US" altLang="en-US" sz="2800" dirty="0" smtClean="0">
                <a:latin typeface="Arial" panose="020B0604020202020204" pitchFamily="34" charset="0"/>
                <a:cs typeface="Arial" panose="020B0604020202020204" pitchFamily="34" charset="0"/>
              </a:rPr>
              <a:t>needs, </a:t>
            </a:r>
            <a:r>
              <a:rPr lang="en-US" altLang="en-US" sz="2800" dirty="0">
                <a:latin typeface="Arial" panose="020B0604020202020204" pitchFamily="34" charset="0"/>
                <a:cs typeface="Arial" panose="020B0604020202020204" pitchFamily="34" charset="0"/>
              </a:rPr>
              <a:t>and identities. California schools prepare graduates with the linguistic, </a:t>
            </a:r>
            <a:r>
              <a:rPr lang="en-US" altLang="en-US" sz="2800" dirty="0" smtClean="0">
                <a:latin typeface="Arial" panose="020B0604020202020204" pitchFamily="34" charset="0"/>
                <a:cs typeface="Arial" panose="020B0604020202020204" pitchFamily="34" charset="0"/>
              </a:rPr>
              <a:t>academic, </a:t>
            </a:r>
            <a:r>
              <a:rPr lang="en-US" altLang="en-US" sz="2800" dirty="0">
                <a:latin typeface="Arial" panose="020B0604020202020204" pitchFamily="34" charset="0"/>
                <a:cs typeface="Arial" panose="020B0604020202020204" pitchFamily="34" charset="0"/>
              </a:rPr>
              <a:t>and social skills and competencies they require for college, career and civic participation in a global, </a:t>
            </a:r>
            <a:r>
              <a:rPr lang="en-US" altLang="en-US" sz="2800" dirty="0" smtClean="0">
                <a:latin typeface="Arial" panose="020B0604020202020204" pitchFamily="34" charset="0"/>
                <a:cs typeface="Arial" panose="020B0604020202020204" pitchFamily="34" charset="0"/>
              </a:rPr>
              <a:t>diverse, </a:t>
            </a:r>
            <a:r>
              <a:rPr lang="en-US" altLang="en-US" sz="2800" dirty="0">
                <a:latin typeface="Arial" panose="020B0604020202020204" pitchFamily="34" charset="0"/>
                <a:cs typeface="Arial" panose="020B0604020202020204" pitchFamily="34" charset="0"/>
              </a:rPr>
              <a:t>and multilingual world, thus ensuring a thriving future for California.</a:t>
            </a:r>
          </a:p>
          <a:p>
            <a:pPr eaLnBrk="1" fontAlgn="auto" hangingPunct="1">
              <a:spcAft>
                <a:spcPts val="0"/>
              </a:spcAft>
              <a:buFont typeface="Arial"/>
              <a:buChar char="•"/>
              <a:defRPr/>
            </a:pPr>
            <a:endParaRPr lang="en-US" sz="2800" dirty="0">
              <a:latin typeface="Arial" panose="020B0604020202020204" pitchFamily="34" charset="0"/>
              <a:cs typeface="Arial" panose="020B0604020202020204" pitchFamily="34" charset="0"/>
            </a:endParaRPr>
          </a:p>
        </p:txBody>
      </p:sp>
      <p:pic>
        <p:nvPicPr>
          <p:cNvPr id="49158" name="Picture 1" descr="This image shows a road sign with the word &quot;mission.&quo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46006" y="2251262"/>
            <a:ext cx="4869503" cy="2921993"/>
          </a:xfrm>
          <a:noFill/>
        </p:spPr>
      </p:pic>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ACA4578-1769-455B-860E-5743C2BD8BDC}" type="slidenum">
              <a:rPr lang="en-US" altLang="en-US" sz="900">
                <a:solidFill>
                  <a:srgbClr val="898989"/>
                </a:solidFill>
              </a:rPr>
              <a:pPr fontAlgn="base">
                <a:spcBef>
                  <a:spcPct val="0"/>
                </a:spcBef>
                <a:spcAft>
                  <a:spcPct val="0"/>
                </a:spcAft>
                <a:buFontTx/>
                <a:buNone/>
              </a:pPr>
              <a:t>10</a:t>
            </a:fld>
            <a:endParaRPr lang="en-US" altLang="en-US" sz="900" dirty="0">
              <a:solidFill>
                <a:srgbClr val="898989"/>
              </a:solidFill>
            </a:endParaRPr>
          </a:p>
        </p:txBody>
      </p:sp>
    </p:spTree>
    <p:extLst>
      <p:ext uri="{BB962C8B-B14F-4D97-AF65-F5344CB8AC3E}">
        <p14:creationId xmlns:p14="http://schemas.microsoft.com/office/powerpoint/2010/main" val="2863766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3" y="294709"/>
            <a:ext cx="10972800" cy="1143000"/>
          </a:xfrm>
        </p:spPr>
        <p:txBody>
          <a:bodyPr/>
          <a:lstStyle/>
          <a:p>
            <a:r>
              <a:rPr lang="en-US" sz="4400" b="1" dirty="0" smtClean="0">
                <a:solidFill>
                  <a:srgbClr val="1F497D">
                    <a:lumMod val="75000"/>
                  </a:srgbClr>
                </a:solidFill>
                <a:latin typeface="Arial" panose="020B0604020202020204" pitchFamily="34" charset="0"/>
                <a:cs typeface="Arial" panose="020B0604020202020204" pitchFamily="34" charset="0"/>
              </a:rPr>
              <a:t>Vision and Mission Discussion</a:t>
            </a:r>
            <a:endParaRPr lang="en-US" dirty="0"/>
          </a:p>
        </p:txBody>
      </p:sp>
      <p:sp>
        <p:nvSpPr>
          <p:cNvPr id="3" name="Content Placeholder 2"/>
          <p:cNvSpPr>
            <a:spLocks noGrp="1"/>
          </p:cNvSpPr>
          <p:nvPr>
            <p:ph sz="half" idx="1"/>
          </p:nvPr>
        </p:nvSpPr>
        <p:spPr>
          <a:xfrm>
            <a:off x="609600" y="1830389"/>
            <a:ext cx="6383928" cy="4525963"/>
          </a:xfrm>
        </p:spPr>
        <p:txBody>
          <a:bodyPr/>
          <a:lstStyle/>
          <a:p>
            <a:r>
              <a:rPr lang="en-US" sz="2800" b="1" dirty="0" smtClean="0">
                <a:latin typeface="Arial" panose="020B0604020202020204" pitchFamily="34" charset="0"/>
                <a:cs typeface="Arial" panose="020B0604020202020204" pitchFamily="34" charset="0"/>
              </a:rPr>
              <a:t>Please discuss:</a:t>
            </a:r>
          </a:p>
          <a:p>
            <a:pPr lvl="1"/>
            <a:r>
              <a:rPr lang="en-US" sz="2800" dirty="0" smtClean="0">
                <a:latin typeface="Arial" panose="020B0604020202020204" pitchFamily="34" charset="0"/>
                <a:cs typeface="Arial" panose="020B0604020202020204" pitchFamily="34" charset="0"/>
              </a:rPr>
              <a:t>To what extent do you see the CA EL Roadmap vision and mission in action in your child’s classroom, school, and/or district?</a:t>
            </a:r>
          </a:p>
          <a:p>
            <a:pPr marL="342900" lvl="1" indent="0">
              <a:buNone/>
            </a:pPr>
            <a:endParaRPr lang="en-US" sz="2800"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What do you see as the next steps to make this vision and mission a reality in your child’s classroom, school, and/or district? </a:t>
            </a:r>
            <a:endParaRPr lang="en-US" sz="2800" dirty="0">
              <a:latin typeface="Arial" panose="020B0604020202020204" pitchFamily="34" charset="0"/>
              <a:cs typeface="Arial" panose="020B0604020202020204" pitchFamily="34" charset="0"/>
            </a:endParaRPr>
          </a:p>
        </p:txBody>
      </p:sp>
      <p:pic>
        <p:nvPicPr>
          <p:cNvPr id="6" name="Content Placeholder 5" descr="This image shows people with speech bubbles over them."/>
          <p:cNvPicPr>
            <a:picLocks noGrp="1" noChangeAspect="1"/>
          </p:cNvPicPr>
          <p:nvPr>
            <p:ph sz="half" idx="2"/>
          </p:nvPr>
        </p:nvPicPr>
        <p:blipFill>
          <a:blip r:embed="rId3"/>
          <a:stretch>
            <a:fillRect/>
          </a:stretch>
        </p:blipFill>
        <p:spPr>
          <a:xfrm>
            <a:off x="6993528" y="2188029"/>
            <a:ext cx="4588872" cy="2868045"/>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11</a:t>
            </a:fld>
            <a:endParaRPr lang="en-US" dirty="0"/>
          </a:p>
        </p:txBody>
      </p:sp>
    </p:spTree>
    <p:extLst>
      <p:ext uri="{BB962C8B-B14F-4D97-AF65-F5344CB8AC3E}">
        <p14:creationId xmlns:p14="http://schemas.microsoft.com/office/powerpoint/2010/main" val="188005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b="1" dirty="0" smtClean="0">
                <a:solidFill>
                  <a:srgbClr val="002060"/>
                </a:solidFill>
                <a:latin typeface="Arial" panose="020B0604020202020204" pitchFamily="34" charset="0"/>
                <a:cs typeface="Arial" panose="020B0604020202020204" pitchFamily="34" charset="0"/>
              </a:rPr>
              <a:t>Four Interrelated Principles</a:t>
            </a:r>
          </a:p>
        </p:txBody>
      </p:sp>
      <p:sp>
        <p:nvSpPr>
          <p:cNvPr id="3" name="Content Placeholder 2"/>
          <p:cNvSpPr>
            <a:spLocks noGrp="1"/>
          </p:cNvSpPr>
          <p:nvPr>
            <p:ph idx="1"/>
          </p:nvPr>
        </p:nvSpPr>
        <p:spPr/>
        <p:txBody>
          <a:bodyPr/>
          <a:lstStyle/>
          <a:p>
            <a:pPr>
              <a:defRPr/>
            </a:pPr>
            <a:r>
              <a:rPr lang="en-US" sz="2800" b="1" dirty="0">
                <a:latin typeface="Arial" panose="020B0604020202020204" pitchFamily="34" charset="0"/>
                <a:cs typeface="Arial" panose="020B0604020202020204" pitchFamily="34" charset="0"/>
              </a:rPr>
              <a:t>Principle One</a:t>
            </a:r>
            <a:r>
              <a:rPr lang="en-US" sz="2800" dirty="0">
                <a:latin typeface="Arial" panose="020B0604020202020204" pitchFamily="34" charset="0"/>
                <a:cs typeface="Arial" panose="020B0604020202020204" pitchFamily="34" charset="0"/>
              </a:rPr>
              <a:t>: Assets-Oriented and Needs-Responsive </a:t>
            </a:r>
            <a:r>
              <a:rPr lang="en-US" sz="2800" dirty="0" smtClean="0">
                <a:latin typeface="Arial" panose="020B0604020202020204" pitchFamily="34" charset="0"/>
                <a:cs typeface="Arial" panose="020B0604020202020204" pitchFamily="34" charset="0"/>
              </a:rPr>
              <a:t>Schools</a:t>
            </a:r>
          </a:p>
          <a:p>
            <a:pPr marL="0" indent="0">
              <a:buFont typeface="Arial" panose="020B0604020202020204" pitchFamily="34" charset="0"/>
              <a:buNone/>
              <a:defRPr/>
            </a:pPr>
            <a:endParaRPr lang="en-US" sz="2800" dirty="0" smtClean="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Two</a:t>
            </a:r>
            <a:r>
              <a:rPr lang="en-US" sz="2800" dirty="0">
                <a:latin typeface="Arial" panose="020B0604020202020204" pitchFamily="34" charset="0"/>
                <a:cs typeface="Arial" panose="020B0604020202020204" pitchFamily="34" charset="0"/>
              </a:rPr>
              <a:t>: Intellectual Quality of Instruction and Meaningful </a:t>
            </a:r>
            <a:r>
              <a:rPr lang="en-US" sz="2800" dirty="0" smtClean="0">
                <a:latin typeface="Arial" panose="020B0604020202020204" pitchFamily="34" charset="0"/>
                <a:cs typeface="Arial" panose="020B0604020202020204" pitchFamily="34" charset="0"/>
              </a:rPr>
              <a:t>Access</a:t>
            </a:r>
          </a:p>
          <a:p>
            <a:pPr marL="0" indent="0">
              <a:buFont typeface="Arial" panose="020B0604020202020204" pitchFamily="34" charset="0"/>
              <a:buNone/>
              <a:defRPr/>
            </a:pPr>
            <a:endParaRPr lang="en-US" sz="2800" dirty="0" smtClean="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Three</a:t>
            </a:r>
            <a:r>
              <a:rPr lang="en-US" sz="2800" dirty="0">
                <a:latin typeface="Arial" panose="020B0604020202020204" pitchFamily="34" charset="0"/>
                <a:cs typeface="Arial" panose="020B0604020202020204" pitchFamily="34" charset="0"/>
              </a:rPr>
              <a:t>: System Conditions that Support </a:t>
            </a:r>
            <a:r>
              <a:rPr lang="en-US" sz="2800" dirty="0" smtClean="0">
                <a:latin typeface="Arial" panose="020B0604020202020204" pitchFamily="34" charset="0"/>
                <a:cs typeface="Arial" panose="020B0604020202020204" pitchFamily="34" charset="0"/>
              </a:rPr>
              <a:t>Effectiveness</a:t>
            </a:r>
          </a:p>
          <a:p>
            <a:pPr marL="0" indent="0">
              <a:buFont typeface="Arial" panose="020B0604020202020204" pitchFamily="34" charset="0"/>
              <a:buNone/>
              <a:defRPr/>
            </a:pPr>
            <a:endParaRPr lang="en-US" sz="2800" dirty="0" smtClean="0">
              <a:latin typeface="Arial" panose="020B0604020202020204" pitchFamily="34" charset="0"/>
              <a:cs typeface="Arial" panose="020B0604020202020204" pitchFamily="34" charset="0"/>
            </a:endParaRPr>
          </a:p>
          <a:p>
            <a:pPr>
              <a:defRPr/>
            </a:pPr>
            <a:r>
              <a:rPr lang="en-US" sz="2800" b="1" dirty="0" smtClean="0">
                <a:latin typeface="Arial" panose="020B0604020202020204" pitchFamily="34" charset="0"/>
                <a:cs typeface="Arial" panose="020B0604020202020204" pitchFamily="34" charset="0"/>
              </a:rPr>
              <a:t>Principle </a:t>
            </a:r>
            <a:r>
              <a:rPr lang="en-US" sz="2800" b="1" dirty="0">
                <a:latin typeface="Arial" panose="020B0604020202020204" pitchFamily="34" charset="0"/>
                <a:cs typeface="Arial" panose="020B0604020202020204" pitchFamily="34" charset="0"/>
              </a:rPr>
              <a:t>Four</a:t>
            </a:r>
            <a:r>
              <a:rPr lang="en-US" sz="2800" dirty="0">
                <a:latin typeface="Arial" panose="020B0604020202020204" pitchFamily="34" charset="0"/>
                <a:cs typeface="Arial" panose="020B0604020202020204" pitchFamily="34" charset="0"/>
              </a:rPr>
              <a:t>: Alignment and Articulation Within and Across Systems</a:t>
            </a:r>
            <a:br>
              <a:rPr lang="en-US" sz="2800" dirty="0">
                <a:latin typeface="Arial" panose="020B0604020202020204" pitchFamily="34" charset="0"/>
                <a:cs typeface="Arial" panose="020B0604020202020204" pitchFamily="34" charset="0"/>
              </a:rPr>
            </a:br>
            <a:r>
              <a:rPr lang="en-US" dirty="0"/>
              <a:t/>
            </a:r>
            <a:br>
              <a:rPr lang="en-US" dirty="0"/>
            </a:br>
            <a:r>
              <a:rPr lang="en-US" dirty="0"/>
              <a:t/>
            </a:r>
            <a:br>
              <a:rPr lang="en-US" dirty="0"/>
            </a:br>
            <a:endParaRPr lang="en-US" dirty="0"/>
          </a:p>
        </p:txBody>
      </p:sp>
      <p:sp>
        <p:nvSpPr>
          <p:cNvPr id="757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70A050E-D4F6-4A3C-9072-639BACCD2BE4}" type="slidenum">
              <a:rPr lang="en-US" altLang="en-US" sz="1200" smtClean="0">
                <a:solidFill>
                  <a:srgbClr val="898989"/>
                </a:solidFill>
              </a:rPr>
              <a:pPr fontAlgn="base">
                <a:spcBef>
                  <a:spcPct val="0"/>
                </a:spcBef>
                <a:spcAft>
                  <a:spcPct val="0"/>
                </a:spcAft>
                <a:buFontTx/>
                <a:buNone/>
              </a:pPr>
              <a:t>12</a:t>
            </a:fld>
            <a:endParaRPr lang="en-US" altLang="en-US" sz="1200" smtClean="0">
              <a:solidFill>
                <a:srgbClr val="898989"/>
              </a:solidFill>
            </a:endParaRPr>
          </a:p>
        </p:txBody>
      </p:sp>
    </p:spTree>
    <p:extLst>
      <p:ext uri="{BB962C8B-B14F-4D97-AF65-F5344CB8AC3E}">
        <p14:creationId xmlns:p14="http://schemas.microsoft.com/office/powerpoint/2010/main" val="1012600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b="1" smtClean="0">
                <a:solidFill>
                  <a:srgbClr val="002060"/>
                </a:solidFill>
                <a:latin typeface="Arial" panose="020B0604020202020204" pitchFamily="34" charset="0"/>
                <a:cs typeface="Arial" panose="020B0604020202020204" pitchFamily="34" charset="0"/>
              </a:rPr>
              <a:t>Principles to Elements</a:t>
            </a:r>
          </a:p>
        </p:txBody>
      </p:sp>
      <p:pic>
        <p:nvPicPr>
          <p:cNvPr id="79875" name="Picture 6" descr="Image of steps with &quot;element&quot; written on each ste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28838"/>
            <a:ext cx="4729163"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Image of a hiker who is about to walk up the &quot;element&quot; s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4394200"/>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7"/>
          <p:cNvSpPr txBox="1">
            <a:spLocks noChangeArrowheads="1"/>
          </p:cNvSpPr>
          <p:nvPr/>
        </p:nvSpPr>
        <p:spPr bwMode="auto">
          <a:xfrm>
            <a:off x="3751263" y="5191125"/>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7" name="TextBox 10"/>
          <p:cNvSpPr txBox="1">
            <a:spLocks noChangeArrowheads="1"/>
          </p:cNvSpPr>
          <p:nvPr/>
        </p:nvSpPr>
        <p:spPr bwMode="auto">
          <a:xfrm>
            <a:off x="4513263" y="4379913"/>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dirty="0">
                <a:solidFill>
                  <a:srgbClr val="000000"/>
                </a:solidFill>
                <a:latin typeface="Arial" panose="020B0604020202020204" pitchFamily="34" charset="0"/>
                <a:cs typeface="Arial" panose="020B0604020202020204" pitchFamily="34" charset="0"/>
              </a:rPr>
              <a:t>Element</a:t>
            </a:r>
          </a:p>
        </p:txBody>
      </p:sp>
      <p:sp>
        <p:nvSpPr>
          <p:cNvPr id="79878" name="TextBox 11"/>
          <p:cNvSpPr txBox="1">
            <a:spLocks noChangeArrowheads="1"/>
          </p:cNvSpPr>
          <p:nvPr/>
        </p:nvSpPr>
        <p:spPr bwMode="auto">
          <a:xfrm>
            <a:off x="5338763" y="3522663"/>
            <a:ext cx="240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9" name="TextBox 12"/>
          <p:cNvSpPr txBox="1">
            <a:spLocks noChangeArrowheads="1"/>
          </p:cNvSpPr>
          <p:nvPr/>
        </p:nvSpPr>
        <p:spPr bwMode="auto">
          <a:xfrm>
            <a:off x="6116638" y="2667000"/>
            <a:ext cx="240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80" name="TextBox 13"/>
          <p:cNvSpPr txBox="1">
            <a:spLocks noChangeArrowheads="1"/>
          </p:cNvSpPr>
          <p:nvPr/>
        </p:nvSpPr>
        <p:spPr bwMode="auto">
          <a:xfrm>
            <a:off x="8467725" y="1806575"/>
            <a:ext cx="311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C00000"/>
                </a:solidFill>
                <a:latin typeface="Arial" panose="020B0604020202020204" pitchFamily="34" charset="0"/>
                <a:cs typeface="Arial" panose="020B0604020202020204" pitchFamily="34" charset="0"/>
              </a:rPr>
              <a:t>PRINCIPLE</a:t>
            </a:r>
          </a:p>
        </p:txBody>
      </p:sp>
      <p:sp>
        <p:nvSpPr>
          <p:cNvPr id="79882" name="TextBox 1"/>
          <p:cNvSpPr txBox="1">
            <a:spLocks noChangeArrowheads="1"/>
          </p:cNvSpPr>
          <p:nvPr/>
        </p:nvSpPr>
        <p:spPr bwMode="auto">
          <a:xfrm rot="-2664608">
            <a:off x="5729288" y="4349750"/>
            <a:ext cx="51863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4000" b="1">
                <a:solidFill>
                  <a:srgbClr val="823500"/>
                </a:solidFill>
                <a:latin typeface="Arial" panose="020B0604020202020204" pitchFamily="34" charset="0"/>
                <a:cs typeface="Arial" panose="020B0604020202020204" pitchFamily="34" charset="0"/>
              </a:rPr>
              <a:t>Actionable Steps</a:t>
            </a:r>
          </a:p>
        </p:txBody>
      </p:sp>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13</a:t>
            </a:fld>
            <a:endParaRPr lang="en-US" dirty="0"/>
          </a:p>
        </p:txBody>
      </p:sp>
    </p:spTree>
    <p:extLst>
      <p:ext uri="{BB962C8B-B14F-4D97-AF65-F5344CB8AC3E}">
        <p14:creationId xmlns:p14="http://schemas.microsoft.com/office/powerpoint/2010/main" val="1762152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b="1" smtClean="0">
                <a:solidFill>
                  <a:srgbClr val="002060"/>
                </a:solidFill>
                <a:latin typeface="Arial" panose="020B0604020202020204" pitchFamily="34" charset="0"/>
                <a:cs typeface="Arial" panose="020B0604020202020204" pitchFamily="34" charset="0"/>
              </a:rPr>
              <a:t>The Four Principles</a:t>
            </a:r>
          </a:p>
        </p:txBody>
      </p:sp>
      <p:sp>
        <p:nvSpPr>
          <p:cNvPr id="778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82E1B76-65A6-48C3-80AB-452D1BC64572}" type="slidenum">
              <a:rPr lang="en-US" altLang="en-US" sz="1200" smtClean="0">
                <a:solidFill>
                  <a:srgbClr val="898989"/>
                </a:solidFill>
              </a:rPr>
              <a:pPr fontAlgn="base">
                <a:spcBef>
                  <a:spcPct val="0"/>
                </a:spcBef>
                <a:spcAft>
                  <a:spcPct val="0"/>
                </a:spcAft>
                <a:buFontTx/>
                <a:buNone/>
              </a:pPr>
              <a:t>14</a:t>
            </a:fld>
            <a:endParaRPr lang="en-US" altLang="en-US" sz="1200" smtClean="0">
              <a:solidFill>
                <a:srgbClr val="898989"/>
              </a:solidFill>
            </a:endParaRPr>
          </a:p>
        </p:txBody>
      </p:sp>
      <p:sp>
        <p:nvSpPr>
          <p:cNvPr id="2" name="Content Placeholder 1"/>
          <p:cNvSpPr>
            <a:spLocks noGrp="1"/>
          </p:cNvSpPr>
          <p:nvPr>
            <p:ph idx="1"/>
          </p:nvPr>
        </p:nvSpPr>
        <p:spPr>
          <a:xfrm>
            <a:off x="609600" y="2246050"/>
            <a:ext cx="10972800" cy="3880113"/>
          </a:xfrm>
        </p:spPr>
        <p:txBody>
          <a:bodyPr/>
          <a:lstStyle/>
          <a:p>
            <a:pPr marL="0" lvl="0" indent="0">
              <a:buNone/>
            </a:pPr>
            <a:r>
              <a:rPr lang="en-US" sz="2400" dirty="0">
                <a:solidFill>
                  <a:prstClr val="black"/>
                </a:solidFill>
                <a:latin typeface="Arial" panose="020B0604020202020204" pitchFamily="34" charset="0"/>
                <a:cs typeface="Arial" panose="020B0604020202020204" pitchFamily="34" charset="0"/>
              </a:rPr>
              <a:t>Video available at </a:t>
            </a:r>
            <a:r>
              <a:rPr lang="en-US" sz="2400" dirty="0">
                <a:solidFill>
                  <a:prstClr val="black"/>
                </a:solidFill>
                <a:latin typeface="Arial" panose="020B0604020202020204" pitchFamily="34" charset="0"/>
                <a:cs typeface="Arial" panose="020B0604020202020204" pitchFamily="34" charset="0"/>
                <a:hlinkClick r:id="rId3" tooltip="CABE EL Roadmap Four Principles Video"/>
              </a:rPr>
              <a:t>https://youtu.be/YXfmPRsEYMs?list=PLzAV3ARcMmw1l-hX2vpb6RSbDSYt8mvPE</a:t>
            </a:r>
            <a:r>
              <a:rPr lang="en-US" sz="2400" dirty="0">
                <a:solidFill>
                  <a:prstClr val="black"/>
                </a:solidFill>
                <a:latin typeface="Arial" panose="020B0604020202020204" pitchFamily="34" charset="0"/>
                <a:cs typeface="Arial" panose="020B0604020202020204" pitchFamily="34" charset="0"/>
              </a:rPr>
              <a:t> </a:t>
            </a:r>
            <a:endParaRPr lang="en-US" sz="2400" dirty="0">
              <a:solidFill>
                <a:prstClr val="black"/>
              </a:solidFill>
            </a:endParaRPr>
          </a:p>
          <a:p>
            <a:pPr marL="0" indent="0">
              <a:buNone/>
            </a:pPr>
            <a:endParaRPr lang="en-US" dirty="0"/>
          </a:p>
        </p:txBody>
      </p:sp>
    </p:spTree>
    <p:extLst>
      <p:ext uri="{BB962C8B-B14F-4D97-AF65-F5344CB8AC3E}">
        <p14:creationId xmlns:p14="http://schemas.microsoft.com/office/powerpoint/2010/main" val="4136556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b="1" smtClean="0">
                <a:solidFill>
                  <a:srgbClr val="002060"/>
                </a:solidFill>
                <a:latin typeface="Arial" panose="020B0604020202020204" pitchFamily="34" charset="0"/>
                <a:cs typeface="Arial" panose="020B0604020202020204" pitchFamily="34" charset="0"/>
              </a:rPr>
              <a:t>Choose One Principle</a:t>
            </a:r>
            <a:endParaRPr lang="en-US" altLang="en-US" smtClean="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0"/>
            <a:ext cx="6477000" cy="5257800"/>
          </a:xfrm>
        </p:spPr>
        <p:txBody>
          <a:bodyPr/>
          <a:lstStyle/>
          <a:p>
            <a:pPr eaLnBrk="1" hangingPunct="1">
              <a:defRPr/>
            </a:pPr>
            <a:r>
              <a:rPr lang="en-US" sz="2600" dirty="0" smtClean="0">
                <a:latin typeface="Arial" panose="020B0604020202020204" pitchFamily="34" charset="0"/>
                <a:cs typeface="Arial" panose="020B0604020202020204" pitchFamily="34" charset="0"/>
              </a:rPr>
              <a:t>Are there any key phrases that resonate with you?</a:t>
            </a:r>
          </a:p>
          <a:p>
            <a:pPr marL="0" indent="0" eaLnBrk="1" hangingPunct="1">
              <a:buFont typeface="Arial" panose="020B0604020202020204" pitchFamily="34" charset="0"/>
              <a:buNone/>
              <a:defRPr/>
            </a:pPr>
            <a:endParaRPr lang="en-US" sz="800" dirty="0" smtClean="0">
              <a:latin typeface="Arial" panose="020B0604020202020204" pitchFamily="34" charset="0"/>
              <a:cs typeface="Arial" panose="020B0604020202020204" pitchFamily="34" charset="0"/>
            </a:endParaRPr>
          </a:p>
          <a:p>
            <a:pPr eaLnBrk="1" hangingPunct="1">
              <a:defRPr/>
            </a:pPr>
            <a:r>
              <a:rPr lang="en-US" sz="2600" dirty="0" smtClean="0">
                <a:latin typeface="Arial" panose="020B0604020202020204" pitchFamily="34" charset="0"/>
                <a:cs typeface="Arial" panose="020B0604020202020204" pitchFamily="34" charset="0"/>
              </a:rPr>
              <a:t>Look over the principle’s elements. What stands out to your from the elements? </a:t>
            </a:r>
          </a:p>
          <a:p>
            <a:pPr marL="0" indent="0" eaLnBrk="1" hangingPunct="1">
              <a:buNone/>
              <a:defRPr/>
            </a:pPr>
            <a:endParaRPr lang="en-US" sz="800" dirty="0">
              <a:latin typeface="Arial" panose="020B0604020202020204" pitchFamily="34" charset="0"/>
              <a:cs typeface="Arial" panose="020B0604020202020204" pitchFamily="34" charset="0"/>
            </a:endParaRPr>
          </a:p>
          <a:p>
            <a:pPr eaLnBrk="1" hangingPunct="1">
              <a:defRPr/>
            </a:pPr>
            <a:r>
              <a:rPr lang="en-US" sz="2600" dirty="0" smtClean="0">
                <a:latin typeface="Arial" panose="020B0604020202020204" pitchFamily="34" charset="0"/>
                <a:cs typeface="Arial" panose="020B0604020202020204" pitchFamily="34" charset="0"/>
              </a:rPr>
              <a:t>To what extent do you see this principle and its elements in action in your child’s classroom, school, and/or district? </a:t>
            </a:r>
          </a:p>
          <a:p>
            <a:pPr marL="0" indent="0" eaLnBrk="1" hangingPunct="1">
              <a:buNone/>
              <a:defRPr/>
            </a:pPr>
            <a:endParaRPr lang="en-US" sz="800" dirty="0" smtClean="0">
              <a:latin typeface="Arial" panose="020B0604020202020204" pitchFamily="34" charset="0"/>
              <a:cs typeface="Arial" panose="020B0604020202020204" pitchFamily="34" charset="0"/>
            </a:endParaRPr>
          </a:p>
          <a:p>
            <a:pPr eaLnBrk="1" hangingPunct="1">
              <a:defRPr/>
            </a:pPr>
            <a:r>
              <a:rPr lang="en-US" sz="2600" dirty="0" smtClean="0">
                <a:latin typeface="Arial" panose="020B0604020202020204" pitchFamily="34" charset="0"/>
                <a:cs typeface="Arial" panose="020B0604020202020204" pitchFamily="34" charset="0"/>
              </a:rPr>
              <a:t>What do you see as areas for growth to better implement this principle in your child’s classroom, school, and/or district?</a:t>
            </a:r>
            <a:endParaRPr lang="en-US" sz="2600" dirty="0">
              <a:latin typeface="Arial" panose="020B0604020202020204" pitchFamily="34" charset="0"/>
              <a:cs typeface="Arial" panose="020B0604020202020204" pitchFamily="34" charset="0"/>
            </a:endParaRPr>
          </a:p>
        </p:txBody>
      </p:sp>
      <p:pic>
        <p:nvPicPr>
          <p:cNvPr id="81924" name="Picture 4" descr="This image shows a group of children."/>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00616" y="2383971"/>
            <a:ext cx="4508356" cy="2537279"/>
          </a:xfrm>
        </p:spPr>
      </p:pic>
      <p:sp>
        <p:nvSpPr>
          <p:cNvPr id="819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B0D0A82-5485-42AC-8E0B-5AA9F14A3721}" type="slidenum">
              <a:rPr lang="en-US" altLang="en-US" sz="1200" smtClean="0">
                <a:solidFill>
                  <a:srgbClr val="898989"/>
                </a:solidFill>
              </a:rPr>
              <a:pPr fontAlgn="base">
                <a:spcBef>
                  <a:spcPct val="0"/>
                </a:spcBef>
                <a:spcAft>
                  <a:spcPct val="0"/>
                </a:spcAft>
                <a:buFontTx/>
                <a:buNone/>
              </a:pPr>
              <a:t>15</a:t>
            </a:fld>
            <a:endParaRPr lang="en-US" altLang="en-US" sz="1200" dirty="0" smtClean="0">
              <a:solidFill>
                <a:srgbClr val="898989"/>
              </a:solidFill>
            </a:endParaRPr>
          </a:p>
        </p:txBody>
      </p:sp>
      <p:sp>
        <p:nvSpPr>
          <p:cNvPr id="81926" name="Footer Placeholder 3" hidden="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200" smtClean="0">
              <a:solidFill>
                <a:srgbClr val="898989"/>
              </a:solidFill>
            </a:endParaRPr>
          </a:p>
        </p:txBody>
      </p:sp>
    </p:spTree>
    <p:extLst>
      <p:ext uri="{BB962C8B-B14F-4D97-AF65-F5344CB8AC3E}">
        <p14:creationId xmlns:p14="http://schemas.microsoft.com/office/powerpoint/2010/main" val="740003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descr="Image of "/>
          <p:cNvSpPr>
            <a:spLocks noGrp="1"/>
          </p:cNvSpPr>
          <p:nvPr>
            <p:ph type="title"/>
          </p:nvPr>
        </p:nvSpPr>
        <p:spPr>
          <a:xfrm>
            <a:off x="2255843" y="274638"/>
            <a:ext cx="8229600" cy="1143000"/>
          </a:xfrm>
        </p:spPr>
        <p:txBody>
          <a:bodyPr/>
          <a:lstStyle/>
          <a:p>
            <a:pPr eaLnBrk="1" hangingPunct="1"/>
            <a:r>
              <a:rPr lang="en-US" altLang="en-US" b="1" dirty="0" smtClean="0">
                <a:solidFill>
                  <a:srgbClr val="002060"/>
                </a:solidFill>
                <a:latin typeface="Arial" panose="020B0604020202020204" pitchFamily="34" charset="0"/>
                <a:cs typeface="Arial" panose="020B0604020202020204" pitchFamily="34" charset="0"/>
              </a:rPr>
              <a:t>Local Control Accountability Plan</a:t>
            </a:r>
          </a:p>
        </p:txBody>
      </p:sp>
      <p:sp>
        <p:nvSpPr>
          <p:cNvPr id="3" name="Content Placeholder 2"/>
          <p:cNvSpPr>
            <a:spLocks noGrp="1"/>
          </p:cNvSpPr>
          <p:nvPr>
            <p:ph sz="half" idx="1"/>
          </p:nvPr>
        </p:nvSpPr>
        <p:spPr>
          <a:xfrm>
            <a:off x="239675" y="1624013"/>
            <a:ext cx="8754449" cy="4525963"/>
          </a:xfrm>
        </p:spPr>
        <p:txBody>
          <a:bodyPr rtlCol="0">
            <a:noAutofit/>
          </a:bodyPr>
          <a:lstStyle/>
          <a:p>
            <a:pPr>
              <a:defRPr/>
            </a:pPr>
            <a:r>
              <a:rPr lang="en-US" sz="2400" dirty="0" smtClean="0">
                <a:latin typeface="Arial" panose="020B0604020202020204" pitchFamily="34" charset="0"/>
                <a:cs typeface="Arial" panose="020B0604020202020204" pitchFamily="34" charset="0"/>
              </a:rPr>
              <a:t>Local educational agencies (LEAs) must </a:t>
            </a:r>
            <a:r>
              <a:rPr lang="en-US" sz="2400" dirty="0">
                <a:latin typeface="Arial" panose="020B0604020202020204" pitchFamily="34" charset="0"/>
                <a:cs typeface="Arial" panose="020B0604020202020204" pitchFamily="34" charset="0"/>
              </a:rPr>
              <a:t>write an LCAP</a:t>
            </a:r>
          </a:p>
          <a:p>
            <a:pPr marL="0" inden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School districts and </a:t>
            </a:r>
            <a:r>
              <a:rPr lang="en-US" sz="2400" dirty="0" smtClean="0">
                <a:latin typeface="Arial" panose="020B0604020202020204" pitchFamily="34" charset="0"/>
                <a:cs typeface="Arial" panose="020B0604020202020204" pitchFamily="34" charset="0"/>
              </a:rPr>
              <a:t>county offices of education </a:t>
            </a:r>
            <a:r>
              <a:rPr lang="en-US" sz="2400" dirty="0">
                <a:latin typeface="Arial" panose="020B0604020202020204" pitchFamily="34" charset="0"/>
                <a:cs typeface="Arial" panose="020B0604020202020204" pitchFamily="34" charset="0"/>
              </a:rPr>
              <a:t>are required to consult with the </a:t>
            </a:r>
            <a:r>
              <a:rPr lang="en-US" sz="2400" b="1" dirty="0">
                <a:latin typeface="Arial" panose="020B0604020202020204" pitchFamily="34" charset="0"/>
                <a:cs typeface="Arial" panose="020B0604020202020204" pitchFamily="34" charset="0"/>
              </a:rPr>
              <a:t>parent advisory committee</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the English learner parent advisory committee</a:t>
            </a:r>
            <a:r>
              <a:rPr lang="en-US" sz="2400" dirty="0">
                <a:latin typeface="Arial" panose="020B0604020202020204" pitchFamily="34" charset="0"/>
                <a:cs typeface="Arial" panose="020B0604020202020204" pitchFamily="34" charset="0"/>
              </a:rPr>
              <a:t>, as applicable, as well as </a:t>
            </a:r>
            <a:r>
              <a:rPr lang="en-US" sz="2400" b="1" dirty="0">
                <a:latin typeface="Arial" panose="020B0604020202020204" pitchFamily="34" charset="0"/>
                <a:cs typeface="Arial" panose="020B0604020202020204" pitchFamily="34" charset="0"/>
              </a:rPr>
              <a:t>parents, students</a:t>
            </a:r>
            <a:r>
              <a:rPr lang="en-US" sz="2400" dirty="0">
                <a:latin typeface="Arial" panose="020B0604020202020204" pitchFamily="34" charset="0"/>
                <a:cs typeface="Arial" panose="020B0604020202020204" pitchFamily="34" charset="0"/>
              </a:rPr>
              <a:t>, teachers, principals, administrators, other school personnel, local bargaining units, and the local community in accordance with </a:t>
            </a:r>
            <a:r>
              <a:rPr lang="en-US" sz="2400" dirty="0" smtClean="0">
                <a:latin typeface="Arial" panose="020B0604020202020204" pitchFamily="34" charset="0"/>
                <a:cs typeface="Arial" panose="020B0604020202020204" pitchFamily="34" charset="0"/>
              </a:rPr>
              <a:t>California </a:t>
            </a:r>
            <a:r>
              <a:rPr lang="en-US" sz="2400" i="1" dirty="0" smtClean="0">
                <a:latin typeface="Arial" panose="020B0604020202020204" pitchFamily="34" charset="0"/>
                <a:cs typeface="Arial" panose="020B0604020202020204" pitchFamily="34" charset="0"/>
              </a:rPr>
              <a:t>Education Code (EC)</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sections 52060(g) and 52066(g</a:t>
            </a:r>
            <a:r>
              <a:rPr lang="en-US" sz="2400" dirty="0" smtClean="0">
                <a:latin typeface="Arial" panose="020B0604020202020204" pitchFamily="34" charset="0"/>
                <a:cs typeface="Arial" panose="020B0604020202020204" pitchFamily="34" charset="0"/>
              </a:rPr>
              <a:t>).</a:t>
            </a:r>
          </a:p>
          <a:p>
            <a:pPr>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See handout</a:t>
            </a:r>
          </a:p>
          <a:p>
            <a:pPr marL="0" indent="0" eaLnBrk="1" fontAlgn="auto" hangingPunct="1">
              <a:spcAft>
                <a:spcPts val="0"/>
              </a:spcAft>
              <a:buNone/>
              <a:defRPr/>
            </a:pPr>
            <a:endParaRPr lang="en-US" sz="8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Available at </a:t>
            </a:r>
            <a:r>
              <a:rPr lang="en-US" sz="2400" dirty="0">
                <a:latin typeface="Arial" panose="020B0604020202020204" pitchFamily="34" charset="0"/>
                <a:cs typeface="Arial" panose="020B0604020202020204" pitchFamily="34" charset="0"/>
                <a:hlinkClick r:id="rId3" tooltip="EL Roadmap From Principles to Priorities Web page"/>
              </a:rPr>
              <a:t>https://www.cde.ca.gov/sp/el/rm/principlepriority.asp</a:t>
            </a:r>
            <a:r>
              <a:rPr lang="en-US" sz="2400" dirty="0">
                <a:latin typeface="Arial" panose="020B0604020202020204" pitchFamily="34" charset="0"/>
                <a:cs typeface="Arial" panose="020B0604020202020204" pitchFamily="34" charset="0"/>
              </a:rPr>
              <a:t>.</a:t>
            </a:r>
          </a:p>
        </p:txBody>
      </p:sp>
      <p:pic>
        <p:nvPicPr>
          <p:cNvPr id="4" name="Content Placeholder 3" descr="Image of the Crosswalk of the CA EL Roadmap Principles and Elements to the LCFF and LCAP. "/>
          <p:cNvPicPr>
            <a:picLocks noGrp="1" noChangeAspect="1"/>
          </p:cNvPicPr>
          <p:nvPr>
            <p:ph sz="half" idx="2"/>
          </p:nvPr>
        </p:nvPicPr>
        <p:blipFill>
          <a:blip r:embed="rId4"/>
          <a:stretch>
            <a:fillRect/>
          </a:stretch>
        </p:blipFill>
        <p:spPr>
          <a:xfrm>
            <a:off x="8994124" y="1624013"/>
            <a:ext cx="2982638" cy="3706857"/>
          </a:xfrm>
          <a:prstGeom prst="rect">
            <a:avLst/>
          </a:prstGeom>
        </p:spPr>
      </p:pic>
      <p:sp>
        <p:nvSpPr>
          <p:cNvPr id="778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281EEB0C-C40F-4F69-B91B-0D9A2A316AA5}" type="slidenum">
              <a:rPr lang="en-US" altLang="en-US" sz="1050">
                <a:solidFill>
                  <a:srgbClr val="000000"/>
                </a:solidFill>
                <a:latin typeface="Arial" panose="020B0604020202020204" pitchFamily="34" charset="0"/>
              </a:rPr>
              <a:pPr fontAlgn="base">
                <a:spcBef>
                  <a:spcPct val="0"/>
                </a:spcBef>
                <a:spcAft>
                  <a:spcPct val="0"/>
                </a:spcAft>
                <a:buFontTx/>
                <a:buNone/>
              </a:pPr>
              <a:t>16</a:t>
            </a:fld>
            <a:endParaRPr lang="en-US" altLang="en-US" sz="1050">
              <a:solidFill>
                <a:srgbClr val="000000"/>
              </a:solidFill>
              <a:latin typeface="Arial" panose="020B0604020202020204" pitchFamily="34" charset="0"/>
            </a:endParaRPr>
          </a:p>
        </p:txBody>
      </p:sp>
    </p:spTree>
    <p:extLst>
      <p:ext uri="{BB962C8B-B14F-4D97-AF65-F5344CB8AC3E}">
        <p14:creationId xmlns:p14="http://schemas.microsoft.com/office/powerpoint/2010/main" val="2910169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858" y="274638"/>
            <a:ext cx="9975542" cy="1143000"/>
          </a:xfrm>
        </p:spPr>
        <p:txBody>
          <a:bodyPr/>
          <a:lstStyle/>
          <a:p>
            <a:r>
              <a:rPr lang="en-US" altLang="en-US" b="1" dirty="0">
                <a:solidFill>
                  <a:srgbClr val="002060"/>
                </a:solidFill>
                <a:latin typeface="Arial" panose="020B0604020202020204" pitchFamily="34" charset="0"/>
                <a:cs typeface="Arial" panose="020B0604020202020204" pitchFamily="34" charset="0"/>
              </a:rPr>
              <a:t>Local Control Accountability </a:t>
            </a:r>
            <a:r>
              <a:rPr lang="en-US" altLang="en-US" b="1" dirty="0" smtClean="0">
                <a:solidFill>
                  <a:srgbClr val="002060"/>
                </a:solidFill>
                <a:latin typeface="Arial" panose="020B0604020202020204" pitchFamily="34" charset="0"/>
                <a:cs typeface="Arial" panose="020B0604020202020204" pitchFamily="34" charset="0"/>
              </a:rPr>
              <a:t>Plan Discussion</a:t>
            </a:r>
            <a:endParaRPr lang="en-US" dirty="0"/>
          </a:p>
        </p:txBody>
      </p:sp>
      <p:sp>
        <p:nvSpPr>
          <p:cNvPr id="5" name="Content Placeholder 4"/>
          <p:cNvSpPr>
            <a:spLocks noGrp="1"/>
          </p:cNvSpPr>
          <p:nvPr>
            <p:ph sz="half" idx="1"/>
          </p:nvPr>
        </p:nvSpPr>
        <p:spPr>
          <a:xfrm>
            <a:off x="609600" y="1600206"/>
            <a:ext cx="6963052" cy="4525963"/>
          </a:xfrm>
        </p:spPr>
        <p:txBody>
          <a:bodyPr/>
          <a:lstStyle/>
          <a:p>
            <a:pPr marL="0" indent="0">
              <a:buNone/>
            </a:pPr>
            <a:r>
              <a:rPr lang="en-US" sz="2400" dirty="0" smtClean="0">
                <a:latin typeface="Arial" panose="020B0604020202020204" pitchFamily="34" charset="0"/>
                <a:cs typeface="Arial" panose="020B0604020202020204" pitchFamily="34" charset="0"/>
              </a:rPr>
              <a:t>Please look over the Crosswalk to LCAP and the CA EL Roadmap principles and elements and discuss:</a:t>
            </a:r>
          </a:p>
          <a:p>
            <a:r>
              <a:rPr lang="en-US" sz="2400" dirty="0" smtClean="0">
                <a:latin typeface="Arial" panose="020B0604020202020204" pitchFamily="34" charset="0"/>
                <a:cs typeface="Arial" panose="020B0604020202020204" pitchFamily="34" charset="0"/>
              </a:rPr>
              <a:t>Based on your experience as a parent, which CA EL Roadmap principles and elements would you recommend your child’s school district focus on in LCAP development? Use the identified areas for growth from your discussion of the principles to inform your choices.</a:t>
            </a:r>
          </a:p>
          <a:p>
            <a:pPr marL="0" indent="0">
              <a:buNone/>
            </a:pPr>
            <a:endParaRPr lang="en-US" sz="8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How do these principles and elements fit within the LCAP? Which LCAP priorities do they correspond with? </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17</a:t>
            </a:fld>
            <a:endParaRPr lang="en-US" dirty="0"/>
          </a:p>
        </p:txBody>
      </p:sp>
      <p:pic>
        <p:nvPicPr>
          <p:cNvPr id="7" name="Content Placeholder 3" descr="Image of the Crosswalk of the CA EL Roadmap Principles and Elements to the LCFF and LCAP. "/>
          <p:cNvPicPr>
            <a:picLocks noGrp="1" noChangeAspect="1"/>
          </p:cNvPicPr>
          <p:nvPr>
            <p:ph sz="half" idx="2"/>
          </p:nvPr>
        </p:nvPicPr>
        <p:blipFill>
          <a:blip r:embed="rId3"/>
          <a:stretch>
            <a:fillRect/>
          </a:stretch>
        </p:blipFill>
        <p:spPr>
          <a:xfrm>
            <a:off x="7805990" y="1538056"/>
            <a:ext cx="3641713" cy="4525963"/>
          </a:xfrm>
          <a:prstGeom prst="rect">
            <a:avLst/>
          </a:prstGeom>
        </p:spPr>
      </p:pic>
    </p:spTree>
    <p:extLst>
      <p:ext uri="{BB962C8B-B14F-4D97-AF65-F5344CB8AC3E}">
        <p14:creationId xmlns:p14="http://schemas.microsoft.com/office/powerpoint/2010/main" val="298334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Closing Discussion</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6"/>
            <a:ext cx="7097486" cy="4525963"/>
          </a:xfrm>
        </p:spPr>
        <p:txBody>
          <a:bodyPr/>
          <a:lstStyle/>
          <a:p>
            <a:pPr>
              <a:defRPr/>
            </a:pPr>
            <a:r>
              <a:rPr lang="en-US" altLang="en-US" sz="2400" dirty="0">
                <a:latin typeface="Arial" panose="020B0604020202020204" pitchFamily="34" charset="0"/>
                <a:cs typeface="Arial" panose="020B0604020202020204" pitchFamily="34" charset="0"/>
              </a:rPr>
              <a:t>What are the implications for what we discussed today </a:t>
            </a:r>
            <a:r>
              <a:rPr lang="en-US" altLang="en-US" sz="2400" dirty="0" smtClean="0">
                <a:latin typeface="Arial" panose="020B0604020202020204" pitchFamily="34" charset="0"/>
                <a:cs typeface="Arial" panose="020B0604020202020204" pitchFamily="34" charset="0"/>
              </a:rPr>
              <a:t>for your child’s classroom</a:t>
            </a:r>
            <a:r>
              <a:rPr lang="en-US" altLang="en-US" sz="2400" dirty="0">
                <a:latin typeface="Arial" panose="020B0604020202020204" pitchFamily="34" charset="0"/>
                <a:cs typeface="Arial" panose="020B0604020202020204" pitchFamily="34" charset="0"/>
              </a:rPr>
              <a:t>, school, district, or county office?</a:t>
            </a:r>
          </a:p>
          <a:p>
            <a:pPr lvl="1">
              <a:defRPr/>
            </a:pPr>
            <a:r>
              <a:rPr lang="en-US" altLang="en-US" sz="2400" dirty="0" smtClean="0">
                <a:latin typeface="Arial" panose="020B0604020202020204" pitchFamily="34" charset="0"/>
                <a:cs typeface="Arial" panose="020B0604020202020204" pitchFamily="34" charset="0"/>
              </a:rPr>
              <a:t>CA EL </a:t>
            </a:r>
            <a:r>
              <a:rPr lang="en-US" altLang="en-US" sz="2400" dirty="0">
                <a:latin typeface="Arial" panose="020B0604020202020204" pitchFamily="34" charset="0"/>
                <a:cs typeface="Arial" panose="020B0604020202020204" pitchFamily="34" charset="0"/>
              </a:rPr>
              <a:t>Roadmap Policy, principles, elements, Web-based Resources, and Guidance Document</a:t>
            </a:r>
          </a:p>
          <a:p>
            <a:pPr marL="457200" lvl="1" indent="0">
              <a:buNone/>
              <a:defRPr/>
            </a:pPr>
            <a:endParaRPr lang="en-US" altLang="en-US" sz="8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What might your role be in sharing the </a:t>
            </a:r>
            <a:r>
              <a:rPr lang="en-US" altLang="en-US" sz="2400" i="1" dirty="0" smtClean="0">
                <a:latin typeface="Arial" panose="020B0604020202020204" pitchFamily="34" charset="0"/>
                <a:cs typeface="Arial" panose="020B0604020202020204" pitchFamily="34" charset="0"/>
              </a:rPr>
              <a:t>CA EL </a:t>
            </a:r>
            <a:r>
              <a:rPr lang="en-US" altLang="en-US" sz="2400" i="1" dirty="0">
                <a:latin typeface="Arial" panose="020B0604020202020204" pitchFamily="34" charset="0"/>
                <a:cs typeface="Arial" panose="020B0604020202020204" pitchFamily="34" charset="0"/>
              </a:rPr>
              <a:t>Roadmap </a:t>
            </a:r>
            <a:r>
              <a:rPr lang="en-US" altLang="en-US" sz="2400" dirty="0">
                <a:latin typeface="Arial" panose="020B0604020202020204" pitchFamily="34" charset="0"/>
                <a:cs typeface="Arial" panose="020B0604020202020204" pitchFamily="34" charset="0"/>
              </a:rPr>
              <a:t>with </a:t>
            </a:r>
            <a:r>
              <a:rPr lang="en-US" altLang="en-US" sz="2400" dirty="0" smtClean="0">
                <a:latin typeface="Arial" panose="020B0604020202020204" pitchFamily="34" charset="0"/>
                <a:cs typeface="Arial" panose="020B0604020202020204" pitchFamily="34" charset="0"/>
              </a:rPr>
              <a:t>other parents?</a:t>
            </a:r>
            <a:endParaRPr lang="en-US" altLang="en-US" sz="2400" dirty="0">
              <a:latin typeface="Arial" panose="020B0604020202020204" pitchFamily="34" charset="0"/>
              <a:cs typeface="Arial" panose="020B0604020202020204" pitchFamily="34" charset="0"/>
            </a:endParaRPr>
          </a:p>
          <a:p>
            <a:pPr marL="0" indent="0">
              <a:buNone/>
              <a:defRPr/>
            </a:pPr>
            <a:endParaRPr lang="en-US" altLang="en-US" sz="8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How can the </a:t>
            </a:r>
            <a:r>
              <a:rPr lang="en-US" altLang="en-US" sz="2400" i="1" dirty="0" smtClean="0">
                <a:latin typeface="Arial" panose="020B0604020202020204" pitchFamily="34" charset="0"/>
                <a:cs typeface="Arial" panose="020B0604020202020204" pitchFamily="34" charset="0"/>
              </a:rPr>
              <a:t>CA EL </a:t>
            </a:r>
            <a:r>
              <a:rPr lang="en-US" altLang="en-US" sz="2400" i="1" dirty="0">
                <a:latin typeface="Arial" panose="020B0604020202020204" pitchFamily="34" charset="0"/>
                <a:cs typeface="Arial" panose="020B0604020202020204" pitchFamily="34" charset="0"/>
              </a:rPr>
              <a:t>Roadmap </a:t>
            </a:r>
            <a:r>
              <a:rPr lang="en-US" altLang="en-US" sz="2400" dirty="0">
                <a:latin typeface="Arial" panose="020B0604020202020204" pitchFamily="34" charset="0"/>
                <a:cs typeface="Arial" panose="020B0604020202020204" pitchFamily="34" charset="0"/>
              </a:rPr>
              <a:t>inform district decisions, LCAP development, and EL policy</a:t>
            </a:r>
            <a:r>
              <a:rPr lang="en-US" altLang="en-US" sz="2400" dirty="0" smtClean="0">
                <a:latin typeface="Arial" panose="020B0604020202020204" pitchFamily="34" charset="0"/>
                <a:cs typeface="Arial" panose="020B0604020202020204" pitchFamily="34" charset="0"/>
              </a:rPr>
              <a:t>? What role can parents, students, and the community play in this process?</a:t>
            </a:r>
            <a:endParaRPr lang="en-US" altLang="en-US" sz="2400" dirty="0">
              <a:latin typeface="Arial" panose="020B0604020202020204" pitchFamily="34" charset="0"/>
              <a:cs typeface="Arial" panose="020B0604020202020204" pitchFamily="34" charset="0"/>
            </a:endParaRPr>
          </a:p>
          <a:p>
            <a:endParaRPr lang="en-US" sz="2400" dirty="0"/>
          </a:p>
        </p:txBody>
      </p:sp>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18</a:t>
            </a:fld>
            <a:endParaRPr lang="en-US" dirty="0"/>
          </a:p>
        </p:txBody>
      </p:sp>
      <p:pic>
        <p:nvPicPr>
          <p:cNvPr id="2050" name="Picture 2" descr="This image shows two speech bubbles, one with a question mark and the other with a lightbulb.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23981" y="2648094"/>
            <a:ext cx="4568019" cy="243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50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rgbClr val="002060"/>
                </a:solidFill>
                <a:latin typeface="Arial" panose="020B0604020202020204" pitchFamily="34" charset="0"/>
                <a:cs typeface="Calibri" panose="020F0502020204030204" pitchFamily="34" charset="0"/>
                <a:sym typeface="Arial" panose="020B0604020202020204" pitchFamily="34" charset="0"/>
              </a:rPr>
              <a:t>Resources</a:t>
            </a:r>
            <a:endParaRPr lang="en-US" dirty="0"/>
          </a:p>
        </p:txBody>
      </p:sp>
      <p:sp>
        <p:nvSpPr>
          <p:cNvPr id="3" name="Content Placeholder 2"/>
          <p:cNvSpPr>
            <a:spLocks noGrp="1"/>
          </p:cNvSpPr>
          <p:nvPr>
            <p:ph idx="1"/>
          </p:nvPr>
        </p:nvSpPr>
        <p:spPr/>
        <p:txBody>
          <a:bodyPr/>
          <a:lstStyle/>
          <a:p>
            <a:r>
              <a:rPr lang="en-US" sz="2800" dirty="0" smtClean="0">
                <a:latin typeface="Arial" panose="020B0604020202020204" pitchFamily="34" charset="0"/>
                <a:cs typeface="Arial" panose="020B0604020202020204" pitchFamily="34" charset="0"/>
              </a:rPr>
              <a:t>CDE EL Roadmap web </a:t>
            </a:r>
            <a:r>
              <a:rPr lang="en-US" sz="2800" dirty="0">
                <a:latin typeface="Arial" panose="020B0604020202020204" pitchFamily="34" charset="0"/>
                <a:cs typeface="Arial" panose="020B0604020202020204" pitchFamily="34" charset="0"/>
              </a:rPr>
              <a:t>page at </a:t>
            </a:r>
            <a:r>
              <a:rPr lang="en-US" sz="2800" dirty="0">
                <a:latin typeface="Arial" panose="020B0604020202020204" pitchFamily="34" charset="0"/>
                <a:cs typeface="Arial" panose="020B0604020202020204" pitchFamily="34" charset="0"/>
                <a:hlinkClick r:id="rId3" tooltip="CDE EL Roadmap wab page"/>
              </a:rPr>
              <a:t>https://www.cde.ca.gov/sp/el/rm</a:t>
            </a:r>
            <a:r>
              <a:rPr lang="en-US" sz="2800" dirty="0" smtClean="0">
                <a:latin typeface="Arial" panose="020B0604020202020204" pitchFamily="34" charset="0"/>
                <a:cs typeface="Arial" panose="020B0604020202020204" pitchFamily="34" charset="0"/>
                <a:hlinkClick r:id="rId3" tooltip="CDE EL Roadmap wab page"/>
              </a:rPr>
              <a:t>/</a:t>
            </a:r>
            <a:endParaRPr lang="en-US" sz="28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Includes: the CA EL Roadmap Policy, the CA EL Roadmap Guidance Document, information on and examples of each principle in action, the                  Self-Reflection Rubric, Frequently Asked Questions, the CA EL Roadmap Webinar, this presentation and others, and more</a:t>
            </a:r>
          </a:p>
          <a:p>
            <a:pPr marL="457200" lvl="1" indent="0">
              <a:buNone/>
            </a:pPr>
            <a:endParaRPr lang="en-US" sz="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California Association for Bilingual Education </a:t>
            </a:r>
            <a:r>
              <a:rPr lang="en-US" sz="2800" dirty="0">
                <a:latin typeface="Arial" panose="020B0604020202020204" pitchFamily="34" charset="0"/>
                <a:cs typeface="Arial" panose="020B0604020202020204" pitchFamily="34" charset="0"/>
              </a:rPr>
              <a:t>EL Roadmap videos at </a:t>
            </a:r>
            <a:r>
              <a:rPr lang="en-US" sz="2800" dirty="0">
                <a:latin typeface="Arial" panose="020B0604020202020204" pitchFamily="34" charset="0"/>
                <a:cs typeface="Arial" panose="020B0604020202020204" pitchFamily="34" charset="0"/>
                <a:hlinkClick r:id="rId4" tooltip="CABE EL Roadmap Videos on YouTube"/>
              </a:rPr>
              <a:t>https://</a:t>
            </a:r>
            <a:r>
              <a:rPr lang="en-US" sz="2800" dirty="0" smtClean="0">
                <a:latin typeface="Arial" panose="020B0604020202020204" pitchFamily="34" charset="0"/>
                <a:cs typeface="Arial" panose="020B0604020202020204" pitchFamily="34" charset="0"/>
                <a:hlinkClick r:id="rId4" tooltip="CABE EL Roadmap Videos on YouTube"/>
              </a:rPr>
              <a:t>youtu.be/6_piqi-lBFw?list=PLzAV3ARcMmw1l-hX2vpb6RSbDSYt8mvPE</a:t>
            </a:r>
            <a:r>
              <a:rPr lang="en-US" sz="2800" dirty="0" smtClean="0">
                <a:latin typeface="Arial" panose="020B0604020202020204" pitchFamily="34" charset="0"/>
                <a:cs typeface="Arial" panose="020B0604020202020204" pitchFamily="34" charset="0"/>
              </a:rPr>
              <a:t> </a:t>
            </a:r>
          </a:p>
          <a:p>
            <a:pPr lvl="1"/>
            <a:r>
              <a:rPr lang="en-US" sz="2400" dirty="0" smtClean="0">
                <a:latin typeface="Arial" panose="020B0604020202020204" pitchFamily="34" charset="0"/>
                <a:cs typeface="Arial" panose="020B0604020202020204" pitchFamily="34" charset="0"/>
              </a:rPr>
              <a:t>Includes Introduction and Overview, Four Principles, and Call to Action videos</a:t>
            </a:r>
            <a:endParaRPr lang="en-US"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19</a:t>
            </a:fld>
            <a:endParaRPr lang="en-US" dirty="0"/>
          </a:p>
        </p:txBody>
      </p:sp>
    </p:spTree>
    <p:extLst>
      <p:ext uri="{BB962C8B-B14F-4D97-AF65-F5344CB8AC3E}">
        <p14:creationId xmlns:p14="http://schemas.microsoft.com/office/powerpoint/2010/main" val="151284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tx2">
                    <a:lumMod val="75000"/>
                  </a:schemeClr>
                </a:solidFill>
                <a:latin typeface="Arial" panose="020B0604020202020204" pitchFamily="34" charset="0"/>
                <a:cs typeface="Arial" panose="020B0604020202020204" pitchFamily="34" charset="0"/>
              </a:rPr>
              <a:t>Outcomes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spcBef>
                <a:spcPts val="800"/>
              </a:spcBef>
            </a:pPr>
            <a:r>
              <a:rPr lang="en-US" dirty="0" smtClean="0">
                <a:latin typeface="Arial" panose="020B0604020202020204" pitchFamily="34" charset="0"/>
              </a:rPr>
              <a:t>To </a:t>
            </a:r>
            <a:r>
              <a:rPr lang="en-US" dirty="0">
                <a:latin typeface="Arial" panose="020B0604020202020204" pitchFamily="34" charset="0"/>
              </a:rPr>
              <a:t>understand the context of the English Learner (EL</a:t>
            </a:r>
            <a:r>
              <a:rPr lang="en-US" dirty="0" smtClean="0">
                <a:latin typeface="Arial" panose="020B0604020202020204" pitchFamily="34" charset="0"/>
              </a:rPr>
              <a:t>)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become familiar with the policy and its </a:t>
            </a:r>
            <a:r>
              <a:rPr lang="en-US" dirty="0" smtClean="0">
                <a:latin typeface="Arial" panose="020B0604020202020204" pitchFamily="34" charset="0"/>
              </a:rPr>
              <a:t>principles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the development process, organization</a:t>
            </a:r>
            <a:r>
              <a:rPr lang="en-US" dirty="0" smtClean="0">
                <a:latin typeface="Arial" panose="020B0604020202020204" pitchFamily="34" charset="0"/>
              </a:rPr>
              <a:t>, and </a:t>
            </a:r>
            <a:r>
              <a:rPr lang="en-US" dirty="0">
                <a:latin typeface="Arial" panose="020B0604020202020204" pitchFamily="34" charset="0"/>
              </a:rPr>
              <a:t>purpose of the Guidance Document and </a:t>
            </a:r>
            <a:r>
              <a:rPr lang="en-US" dirty="0" smtClean="0">
                <a:latin typeface="Arial" panose="020B0604020202020204" pitchFamily="34" charset="0"/>
              </a:rPr>
              <a:t>Web-based Resources</a:t>
            </a:r>
          </a:p>
          <a:p>
            <a:pPr marL="0" indent="0">
              <a:spcBef>
                <a:spcPts val="800"/>
              </a:spcBef>
              <a:buNone/>
            </a:pPr>
            <a:endParaRPr lang="en-US" sz="800" dirty="0" smtClean="0">
              <a:latin typeface="Arial" panose="020B0604020202020204" pitchFamily="34" charset="0"/>
            </a:endParaRPr>
          </a:p>
          <a:p>
            <a:pPr>
              <a:spcBef>
                <a:spcPts val="800"/>
              </a:spcBef>
            </a:pPr>
            <a:r>
              <a:rPr lang="en-US" dirty="0" smtClean="0">
                <a:latin typeface="Arial" panose="020B0604020202020204" pitchFamily="34" charset="0"/>
              </a:rPr>
              <a:t>To reflect on your role in helping your child’s school implement the EL Roadmap Policy</a:t>
            </a:r>
          </a:p>
          <a:p>
            <a:pPr marL="0" indent="0">
              <a:spcBef>
                <a:spcPts val="800"/>
              </a:spcBef>
              <a:buNone/>
            </a:pPr>
            <a:endParaRPr lang="en-US" sz="800" dirty="0" smtClean="0">
              <a:latin typeface="Arial" panose="020B0604020202020204" pitchFamily="34" charset="0"/>
            </a:endParaRPr>
          </a:p>
          <a:p>
            <a:pPr>
              <a:spcBef>
                <a:spcPts val="800"/>
              </a:spcBef>
            </a:pPr>
            <a:r>
              <a:rPr lang="en-US" dirty="0" smtClean="0">
                <a:latin typeface="Arial" panose="020B0604020202020204" pitchFamily="34" charset="0"/>
              </a:rPr>
              <a:t>To understand how parents can get involved in the Local Control and Accountability Plan (LCAP) process </a:t>
            </a:r>
          </a:p>
          <a:p>
            <a:pPr marL="0" indent="0">
              <a:spcBef>
                <a:spcPts val="800"/>
              </a:spcBef>
              <a:buNone/>
            </a:pPr>
            <a:endParaRPr lang="en-US" sz="800" dirty="0">
              <a:latin typeface="Arial" panose="020B0604020202020204" pitchFamily="34" charset="0"/>
            </a:endParaRPr>
          </a:p>
          <a:p>
            <a:pPr marL="0" indent="0" eaLnBrk="1" fontAlgn="auto" hangingPunct="1">
              <a:spcAft>
                <a:spcPts val="0"/>
              </a:spcAft>
              <a:buNone/>
              <a:defRPr/>
            </a:pPr>
            <a:endParaRPr lang="en-US" dirty="0"/>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5483CA6-E9B7-44CD-9C04-1A1CD0F1008F}" type="slidenum">
              <a:rPr lang="en-US" altLang="en-US" sz="900">
                <a:solidFill>
                  <a:srgbClr val="898989"/>
                </a:solidFill>
              </a:rPr>
              <a:pPr fontAlgn="base">
                <a:spcBef>
                  <a:spcPct val="0"/>
                </a:spcBef>
                <a:spcAft>
                  <a:spcPct val="0"/>
                </a:spcAft>
                <a:buFontTx/>
                <a:buNone/>
              </a:pPr>
              <a:t>2</a:t>
            </a:fld>
            <a:endParaRPr lang="en-US" altLang="en-US" sz="900">
              <a:solidFill>
                <a:srgbClr val="898989"/>
              </a:solidFill>
            </a:endParaRPr>
          </a:p>
        </p:txBody>
      </p:sp>
    </p:spTree>
    <p:extLst>
      <p:ext uri="{BB962C8B-B14F-4D97-AF65-F5344CB8AC3E}">
        <p14:creationId xmlns:p14="http://schemas.microsoft.com/office/powerpoint/2010/main" val="3725486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245685" y="310463"/>
            <a:ext cx="8229600" cy="1143000"/>
          </a:xfrm>
        </p:spPr>
        <p:txBody>
          <a:bodyPr rtlCol="0">
            <a:normAutofit/>
          </a:bodyPr>
          <a:lstStyle/>
          <a:p>
            <a:pPr eaLnBrk="1" fontAlgn="auto" hangingPunct="1">
              <a:spcAft>
                <a:spcPts val="0"/>
              </a:spcAft>
              <a:defRPr/>
            </a:pPr>
            <a:r>
              <a:rPr lang="en-US" altLang="en-US" b="1" dirty="0" smtClean="0">
                <a:solidFill>
                  <a:srgbClr val="002060"/>
                </a:solidFill>
                <a:latin typeface="Arial" panose="020B0604020202020204" pitchFamily="34" charset="0"/>
                <a:cs typeface="Arial" panose="020B0604020202020204" pitchFamily="34" charset="0"/>
              </a:rPr>
              <a:t>Anaheim Union High School District’s </a:t>
            </a:r>
            <a:br>
              <a:rPr lang="en-US" altLang="en-US" b="1" dirty="0" smtClean="0">
                <a:solidFill>
                  <a:srgbClr val="002060"/>
                </a:solidFill>
                <a:latin typeface="Arial" panose="020B0604020202020204" pitchFamily="34" charset="0"/>
                <a:cs typeface="Arial" panose="020B0604020202020204" pitchFamily="34" charset="0"/>
              </a:rPr>
            </a:br>
            <a:r>
              <a:rPr lang="en-US" altLang="en-US" b="1" dirty="0" smtClean="0">
                <a:solidFill>
                  <a:srgbClr val="002060"/>
                </a:solidFill>
                <a:latin typeface="Arial" panose="020B0604020202020204" pitchFamily="34" charset="0"/>
                <a:cs typeface="Arial" panose="020B0604020202020204" pitchFamily="34" charset="0"/>
              </a:rPr>
              <a:t>CA EL Roadmap Video</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20</a:t>
            </a:fld>
            <a:endParaRPr lang="en-US" dirty="0"/>
          </a:p>
        </p:txBody>
      </p:sp>
      <p:sp>
        <p:nvSpPr>
          <p:cNvPr id="3" name="Content Placeholder 2"/>
          <p:cNvSpPr>
            <a:spLocks noGrp="1"/>
          </p:cNvSpPr>
          <p:nvPr>
            <p:ph idx="1"/>
          </p:nvPr>
        </p:nvSpPr>
        <p:spPr>
          <a:xfrm>
            <a:off x="609600" y="2263806"/>
            <a:ext cx="10972800" cy="3862359"/>
          </a:xfrm>
        </p:spPr>
        <p:txBody>
          <a:bodyPr/>
          <a:lstStyle/>
          <a:p>
            <a:pPr marL="0" lvl="0" indent="0">
              <a:buNone/>
            </a:pPr>
            <a:r>
              <a:rPr lang="en-US" dirty="0">
                <a:solidFill>
                  <a:prstClr val="black"/>
                </a:solidFill>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tooltip="Anaheim Union High School District EL Roadmap Video"/>
              </a:rPr>
              <a:t>https://www.youtube.com/watch?v=VtqJCB6ssGk&amp;feature=youtu.be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93142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rgbClr val="002060"/>
                </a:solidFill>
                <a:latin typeface="Arial" panose="020B0604020202020204" pitchFamily="34" charset="0"/>
                <a:cs typeface="Calibri" panose="020F0502020204030204" pitchFamily="34" charset="0"/>
                <a:sym typeface="Arial" panose="020B0604020202020204" pitchFamily="34" charset="0"/>
              </a:rPr>
              <a:t>Contact Information</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CDE</a:t>
            </a:r>
          </a:p>
          <a:p>
            <a:pPr lvl="1"/>
            <a:r>
              <a:rPr lang="en-US" dirty="0" smtClean="0">
                <a:latin typeface="Arial" panose="020B0604020202020204" pitchFamily="34" charset="0"/>
                <a:cs typeface="Arial" panose="020B0604020202020204" pitchFamily="34" charset="0"/>
              </a:rPr>
              <a:t>Phone: 916-319-0845</a:t>
            </a:r>
          </a:p>
          <a:p>
            <a:pPr lvl="1"/>
            <a:r>
              <a:rPr lang="en-US" dirty="0" smtClean="0">
                <a:latin typeface="Arial" panose="020B0604020202020204" pitchFamily="34" charset="0"/>
                <a:cs typeface="Arial" panose="020B0604020202020204" pitchFamily="34" charset="0"/>
              </a:rPr>
              <a:t>Email: </a:t>
            </a:r>
            <a:r>
              <a:rPr lang="en-US" dirty="0" smtClean="0">
                <a:latin typeface="Arial" panose="020B0604020202020204" pitchFamily="34" charset="0"/>
                <a:cs typeface="Arial" panose="020B0604020202020204" pitchFamily="34" charset="0"/>
                <a:hlinkClick r:id="rId3"/>
              </a:rPr>
              <a:t>ELRoadmapProject@cde.ca.gov</a:t>
            </a:r>
            <a:endParaRPr lang="en-US" dirty="0" smtClean="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Follow the English Learner Support Division on Twitter: @</a:t>
            </a:r>
            <a:r>
              <a:rPr lang="en-US" dirty="0" err="1">
                <a:latin typeface="Arial" panose="020B0604020202020204" pitchFamily="34" charset="0"/>
                <a:cs typeface="Arial" panose="020B0604020202020204" pitchFamily="34" charset="0"/>
              </a:rPr>
              <a:t>MultilingualCA</a:t>
            </a:r>
            <a:r>
              <a:rPr lang="en-US" dirty="0">
                <a:latin typeface="Arial" panose="020B0604020202020204" pitchFamily="34" charset="0"/>
                <a:cs typeface="Arial" panose="020B0604020202020204" pitchFamily="34" charset="0"/>
              </a:rPr>
              <a:t>  </a:t>
            </a:r>
          </a:p>
          <a:p>
            <a:pPr marL="457200" lvl="1" indent="0">
              <a:buNone/>
            </a:pPr>
            <a:endParaRPr lang="en-US" dirty="0" smtClean="0"/>
          </a:p>
          <a:p>
            <a:pPr marL="457200" lvl="1" indent="0">
              <a:buNone/>
            </a:pPr>
            <a:endParaRPr lang="en-US" dirty="0" smtClean="0"/>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21</a:t>
            </a:fld>
            <a:endParaRPr lang="en-US" dirty="0"/>
          </a:p>
        </p:txBody>
      </p:sp>
      <p:pic>
        <p:nvPicPr>
          <p:cNvPr id="2054" name="Picture 6" descr="Image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958" y="5200496"/>
            <a:ext cx="1293180" cy="1293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for c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643" y="5178147"/>
            <a:ext cx="1428347" cy="14283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for em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3760" y="5030541"/>
            <a:ext cx="3012799" cy="169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25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Arial" panose="020B0604020202020204" pitchFamily="34" charset="0"/>
                <a:cs typeface="Arial" panose="020B0604020202020204" pitchFamily="34" charset="0"/>
              </a:rPr>
              <a:t>Thank you!</a:t>
            </a:r>
            <a:endParaRPr lang="en-US" b="1" dirty="0">
              <a:solidFill>
                <a:srgbClr val="002060"/>
              </a:solidFill>
              <a:latin typeface="Arial" panose="020B0604020202020204" pitchFamily="34" charset="0"/>
              <a:cs typeface="Arial" panose="020B0604020202020204" pitchFamily="34" charset="0"/>
            </a:endParaRPr>
          </a:p>
        </p:txBody>
      </p:sp>
      <p:pic>
        <p:nvPicPr>
          <p:cNvPr id="6" name="Content Placeholder 5" descr="This image shows strips of colored paper with &quot;thank you&quot; written on them in a variety of languag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6811" y="1613773"/>
            <a:ext cx="6598508" cy="438388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22</a:t>
            </a:fld>
            <a:endParaRPr lang="en-US" dirty="0"/>
          </a:p>
        </p:txBody>
      </p:sp>
    </p:spTree>
    <p:extLst>
      <p:ext uri="{BB962C8B-B14F-4D97-AF65-F5344CB8AC3E}">
        <p14:creationId xmlns:p14="http://schemas.microsoft.com/office/powerpoint/2010/main" val="3845337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Arial" panose="020B0604020202020204" pitchFamily="34" charset="0"/>
                <a:cs typeface="Arial" panose="020B0604020202020204" pitchFamily="34" charset="0"/>
              </a:rPr>
              <a:t>Welcome!</a:t>
            </a:r>
            <a:endParaRPr lang="en-US"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911927"/>
            <a:ext cx="6297386" cy="4214242"/>
          </a:xfrm>
        </p:spPr>
        <p:txBody>
          <a:bodyPr/>
          <a:lstStyle/>
          <a:p>
            <a:pPr marL="0" indent="0">
              <a:buNone/>
              <a:defRPr/>
            </a:pPr>
            <a:r>
              <a:rPr lang="en-US" altLang="en-US" sz="2800" dirty="0">
                <a:latin typeface="Arial" panose="020B0604020202020204" pitchFamily="34" charset="0"/>
                <a:cs typeface="Arial" panose="020B0604020202020204" pitchFamily="34" charset="0"/>
              </a:rPr>
              <a:t>Please take a moment to share with your table group:</a:t>
            </a:r>
          </a:p>
          <a:p>
            <a:pPr marL="0"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800" dirty="0">
                <a:latin typeface="Arial" panose="020B0604020202020204" pitchFamily="34" charset="0"/>
                <a:cs typeface="Arial" panose="020B0604020202020204" pitchFamily="34" charset="0"/>
              </a:rPr>
              <a:t>Your name and </a:t>
            </a:r>
            <a:r>
              <a:rPr lang="en-US" altLang="en-US" sz="2800" dirty="0" smtClean="0">
                <a:latin typeface="Arial" panose="020B0604020202020204" pitchFamily="34" charset="0"/>
                <a:cs typeface="Arial" panose="020B0604020202020204" pitchFamily="34" charset="0"/>
              </a:rPr>
              <a:t>your child’s grade </a:t>
            </a:r>
            <a:endParaRPr lang="en-US" altLang="en-US" sz="2800" dirty="0">
              <a:latin typeface="Arial" panose="020B0604020202020204" pitchFamily="34" charset="0"/>
              <a:cs typeface="Arial" panose="020B0604020202020204" pitchFamily="34" charset="0"/>
            </a:endParaRPr>
          </a:p>
          <a:p>
            <a:pPr marL="457200" lvl="1"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800" dirty="0" smtClean="0">
                <a:latin typeface="Arial" panose="020B0604020202020204" pitchFamily="34" charset="0"/>
                <a:cs typeface="Arial" panose="020B0604020202020204" pitchFamily="34" charset="0"/>
              </a:rPr>
              <a:t>Have you heard about the EL Roadmap? </a:t>
            </a:r>
          </a:p>
          <a:p>
            <a:pPr lvl="2">
              <a:defRPr/>
            </a:pPr>
            <a:r>
              <a:rPr lang="en-US" altLang="en-US" sz="2800" dirty="0" smtClean="0">
                <a:latin typeface="Arial" panose="020B0604020202020204" pitchFamily="34" charset="0"/>
                <a:cs typeface="Arial" panose="020B0604020202020204" pitchFamily="34" charset="0"/>
              </a:rPr>
              <a:t>If yes, what have you heard?</a:t>
            </a:r>
          </a:p>
          <a:p>
            <a:pPr marL="685800" lvl="2" indent="0">
              <a:buNone/>
              <a:defRPr/>
            </a:pPr>
            <a:endParaRPr lang="en-US" altLang="en-US" sz="800" dirty="0" smtClean="0">
              <a:latin typeface="Arial" panose="020B0604020202020204" pitchFamily="34" charset="0"/>
              <a:cs typeface="Arial" panose="020B0604020202020204" pitchFamily="34" charset="0"/>
            </a:endParaRPr>
          </a:p>
          <a:p>
            <a:pPr lvl="2">
              <a:defRPr/>
            </a:pPr>
            <a:r>
              <a:rPr lang="en-US" altLang="en-US" sz="2800" dirty="0" smtClean="0">
                <a:latin typeface="Arial" panose="020B0604020202020204" pitchFamily="34" charset="0"/>
                <a:cs typeface="Arial" panose="020B0604020202020204" pitchFamily="34" charset="0"/>
              </a:rPr>
              <a:t>If no, what do you hope to learn today?</a:t>
            </a:r>
            <a:endParaRPr lang="en-US" altLang="en-US" sz="2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7" name="Content Placeholder 6" descr="This image shows several colorful, overlapping chat bubbles."/>
          <p:cNvPicPr>
            <a:picLocks noGrp="1" noChangeAspect="1"/>
          </p:cNvPicPr>
          <p:nvPr>
            <p:ph sz="half" idx="2"/>
          </p:nvPr>
        </p:nvPicPr>
        <p:blipFill>
          <a:blip r:embed="rId3"/>
          <a:stretch>
            <a:fillRect/>
          </a:stretch>
        </p:blipFill>
        <p:spPr>
          <a:xfrm>
            <a:off x="6653187" y="2205841"/>
            <a:ext cx="5255430" cy="3019379"/>
          </a:xfrm>
          <a:prstGeom prst="rect">
            <a:avLst/>
          </a:prstGeom>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3</a:t>
            </a:fld>
            <a:endParaRPr lang="en-US" dirty="0"/>
          </a:p>
        </p:txBody>
      </p:sp>
    </p:spTree>
    <p:extLst>
      <p:ext uri="{BB962C8B-B14F-4D97-AF65-F5344CB8AC3E}">
        <p14:creationId xmlns:p14="http://schemas.microsoft.com/office/powerpoint/2010/main" val="1217000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Why a Roadmap?</a:t>
            </a:r>
            <a:endParaRPr lang="en-US" dirty="0"/>
          </a:p>
        </p:txBody>
      </p:sp>
      <p:sp>
        <p:nvSpPr>
          <p:cNvPr id="3" name="Content Placeholder 2"/>
          <p:cNvSpPr>
            <a:spLocks noGrp="1"/>
          </p:cNvSpPr>
          <p:nvPr>
            <p:ph sz="half" idx="1"/>
          </p:nvPr>
        </p:nvSpPr>
        <p:spPr>
          <a:xfrm>
            <a:off x="609599" y="1830389"/>
            <a:ext cx="7232651" cy="4525963"/>
          </a:xfrm>
        </p:spPr>
        <p:txBody>
          <a:bodyPr/>
          <a:lstStyle/>
          <a:p>
            <a:r>
              <a:rPr lang="en-US" sz="2800" dirty="0" smtClean="0">
                <a:latin typeface="Arial" panose="020B0604020202020204" pitchFamily="34" charset="0"/>
                <a:cs typeface="Arial" panose="020B0604020202020204" pitchFamily="34" charset="0"/>
              </a:rPr>
              <a:t>To provide guidance to schools, districts, and counties on research-based approaches to support and embrace English learners</a:t>
            </a:r>
          </a:p>
          <a:p>
            <a:pPr marL="0" indent="0">
              <a:buNone/>
            </a:pPr>
            <a:endParaRPr lang="en-US" sz="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To ensure that all English learners have access to a twenty-first century education and feel welcome and supported at school</a:t>
            </a:r>
          </a:p>
          <a:p>
            <a:pPr marL="0" indent="0">
              <a:buNone/>
            </a:pPr>
            <a:endParaRPr lang="en-US" sz="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To ensure that the parents of English learners are welcomed and embraced as assets to the school and district</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4</a:t>
            </a:fld>
            <a:endParaRPr lang="en-US" dirty="0"/>
          </a:p>
        </p:txBody>
      </p:sp>
      <p:pic>
        <p:nvPicPr>
          <p:cNvPr id="1026" name="Picture 2" descr="Image result for question mark sig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42250" y="2505870"/>
            <a:ext cx="39243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6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rgbClr val="002060"/>
                </a:solidFill>
                <a:latin typeface="Arial" panose="020B0604020202020204" pitchFamily="34" charset="0"/>
                <a:cs typeface="Arial" panose="020B0604020202020204" pitchFamily="34" charset="0"/>
              </a:rPr>
              <a:t>How Was the Roadmap Created?</a:t>
            </a:r>
            <a:endParaRPr lang="en-US" dirty="0"/>
          </a:p>
        </p:txBody>
      </p:sp>
      <p:sp>
        <p:nvSpPr>
          <p:cNvPr id="3" name="Content Placeholder 2"/>
          <p:cNvSpPr>
            <a:spLocks noGrp="1"/>
          </p:cNvSpPr>
          <p:nvPr>
            <p:ph sz="half" idx="1"/>
          </p:nvPr>
        </p:nvSpPr>
        <p:spPr>
          <a:xfrm>
            <a:off x="609600" y="1600206"/>
            <a:ext cx="5865586" cy="4525963"/>
          </a:xfrm>
        </p:spPr>
        <p:txBody>
          <a:bodyPr/>
          <a:lstStyle/>
          <a:p>
            <a:r>
              <a:rPr lang="en-US" sz="2800" dirty="0" smtClean="0">
                <a:latin typeface="Arial" panose="020B0604020202020204" pitchFamily="34" charset="0"/>
                <a:cs typeface="Arial" panose="020B0604020202020204" pitchFamily="34" charset="0"/>
              </a:rPr>
              <a:t>The EL Roadmap Workgroup</a:t>
            </a:r>
          </a:p>
          <a:p>
            <a:pPr lvl="1"/>
            <a:r>
              <a:rPr lang="en-US" sz="2800" dirty="0">
                <a:latin typeface="Arial" panose="020B0604020202020204" pitchFamily="34" charset="0"/>
                <a:cs typeface="Arial" panose="020B0604020202020204" pitchFamily="34" charset="0"/>
              </a:rPr>
              <a:t>Met over two years to provide input and to assist in the development of the EL Roadmap Policy and associated guidance</a:t>
            </a:r>
          </a:p>
          <a:p>
            <a:pPr marL="342900" lvl="1" indent="0">
              <a:buNone/>
            </a:pPr>
            <a:endParaRPr lang="en-US" sz="800"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Included teachers, parents, administrators, superintendents, County Offices of Education, districts, and advocacy organizations</a:t>
            </a:r>
          </a:p>
          <a:p>
            <a:pPr lvl="1"/>
            <a:endParaRPr lang="en-US" sz="2500" dirty="0">
              <a:latin typeface="Arial" panose="020B0604020202020204" pitchFamily="34" charset="0"/>
              <a:cs typeface="Arial" panose="020B0604020202020204" pitchFamily="34" charset="0"/>
            </a:endParaRPr>
          </a:p>
          <a:p>
            <a:pPr marL="342900" lvl="1" indent="0">
              <a:buNone/>
            </a:pPr>
            <a:endParaRPr lang="en-US" sz="2500" dirty="0">
              <a:latin typeface="Arial" panose="020B0604020202020204" pitchFamily="34" charset="0"/>
              <a:cs typeface="Arial" panose="020B0604020202020204" pitchFamily="34" charset="0"/>
            </a:endParaRPr>
          </a:p>
        </p:txBody>
      </p:sp>
      <p:pic>
        <p:nvPicPr>
          <p:cNvPr id="6" name="Content Placeholder 5" descr="This image shows multicolored hands together."/>
          <p:cNvPicPr>
            <a:picLocks noGrp="1" noChangeAspect="1"/>
          </p:cNvPicPr>
          <p:nvPr>
            <p:ph sz="half" idx="2"/>
          </p:nvPr>
        </p:nvPicPr>
        <p:blipFill>
          <a:blip r:embed="rId3"/>
          <a:stretch>
            <a:fillRect/>
          </a:stretch>
        </p:blipFill>
        <p:spPr>
          <a:xfrm>
            <a:off x="6475186" y="2071797"/>
            <a:ext cx="5384800" cy="3354168"/>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5</a:t>
            </a:fld>
            <a:endParaRPr lang="en-US" dirty="0"/>
          </a:p>
        </p:txBody>
      </p:sp>
    </p:spTree>
    <p:extLst>
      <p:ext uri="{BB962C8B-B14F-4D97-AF65-F5344CB8AC3E}">
        <p14:creationId xmlns:p14="http://schemas.microsoft.com/office/powerpoint/2010/main" val="159699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California State Board of Education</a:t>
            </a:r>
            <a:br>
              <a:rPr lang="en-US" altLang="en-US" b="1" dirty="0">
                <a:solidFill>
                  <a:srgbClr val="002060"/>
                </a:solidFill>
                <a:latin typeface="Arial" panose="020B0604020202020204" pitchFamily="34" charset="0"/>
                <a:cs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rPr>
              <a:t>July 12, 2017</a:t>
            </a:r>
            <a:endParaRPr lang="en-US" dirty="0"/>
          </a:p>
        </p:txBody>
      </p:sp>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6</a:t>
            </a:fld>
            <a:endParaRPr lang="en-US" dirty="0"/>
          </a:p>
        </p:txBody>
      </p:sp>
      <p:sp>
        <p:nvSpPr>
          <p:cNvPr id="3" name="Content Placeholder 2"/>
          <p:cNvSpPr>
            <a:spLocks noGrp="1"/>
          </p:cNvSpPr>
          <p:nvPr>
            <p:ph idx="1"/>
          </p:nvPr>
        </p:nvSpPr>
        <p:spPr>
          <a:xfrm>
            <a:off x="609600" y="2121763"/>
            <a:ext cx="10972800" cy="4004402"/>
          </a:xfrm>
        </p:spPr>
        <p:txBody>
          <a:bodyPr/>
          <a:lstStyle/>
          <a:p>
            <a:pPr marL="0" indent="0">
              <a:buNone/>
            </a:pPr>
            <a:r>
              <a:rPr lang="en-US" dirty="0">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tooltip="SBE EL Roadmap Policy Passage Video"/>
              </a:rPr>
              <a:t>https://www.youtube.com/watch?v=wq6PYsuRG8o&amp;feature=youtu.be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3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tx2">
                    <a:lumMod val="75000"/>
                  </a:schemeClr>
                </a:solidFill>
                <a:latin typeface="Arial" panose="020B0604020202020204" pitchFamily="34" charset="0"/>
                <a:cs typeface="Arial" panose="020B0604020202020204" pitchFamily="34" charset="0"/>
              </a:rPr>
              <a:t>The </a:t>
            </a:r>
            <a:r>
              <a:rPr lang="en-US" b="1" i="1" dirty="0" smtClean="0">
                <a:solidFill>
                  <a:schemeClr val="tx2">
                    <a:lumMod val="75000"/>
                  </a:schemeClr>
                </a:solidFill>
                <a:latin typeface="Arial" panose="020B0604020202020204" pitchFamily="34" charset="0"/>
                <a:cs typeface="Arial" panose="020B0604020202020204" pitchFamily="34" charset="0"/>
              </a:rPr>
              <a:t>CA EL Roadmap </a:t>
            </a:r>
            <a:r>
              <a:rPr lang="en-US" b="1" dirty="0" smtClean="0">
                <a:solidFill>
                  <a:schemeClr val="tx2">
                    <a:lumMod val="75000"/>
                  </a:schemeClr>
                </a:solidFill>
                <a:latin typeface="Arial" panose="020B0604020202020204" pitchFamily="34" charset="0"/>
                <a:cs typeface="Arial" panose="020B0604020202020204" pitchFamily="34" charset="0"/>
              </a:rPr>
              <a:t>Defined</a:t>
            </a:r>
            <a:endParaRPr lang="en-US" b="1"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93712" y="1711518"/>
            <a:ext cx="6100763" cy="4552950"/>
          </a:xfrm>
        </p:spPr>
        <p:txBody>
          <a:bodyPr rtlCol="0">
            <a:normAutofit/>
          </a:bodyPr>
          <a:lstStyle/>
          <a:p>
            <a:pPr marL="0" indent="0" eaLnBrk="1" fontAlgn="auto" hangingPunct="1">
              <a:spcBef>
                <a:spcPct val="0"/>
              </a:spcBef>
              <a:spcAft>
                <a:spcPts val="0"/>
              </a:spcAft>
              <a:buFontTx/>
              <a:buNone/>
              <a:defRPr/>
            </a:pPr>
            <a:r>
              <a:rPr lang="en-US" altLang="en-US" sz="2800" dirty="0">
                <a:latin typeface="Arial" panose="020B0604020202020204" pitchFamily="34" charset="0"/>
                <a:cs typeface="Arial" panose="020B0604020202020204" pitchFamily="34" charset="0"/>
              </a:rPr>
              <a:t>The </a:t>
            </a:r>
            <a:r>
              <a:rPr lang="en-US" altLang="en-US" sz="2800" i="1" dirty="0">
                <a:latin typeface="Arial" panose="020B0604020202020204" pitchFamily="34" charset="0"/>
                <a:cs typeface="Arial" panose="020B0604020202020204" pitchFamily="34" charset="0"/>
              </a:rPr>
              <a:t>California English Learner Roadmap: Strengthening Comprehensive </a:t>
            </a:r>
            <a:r>
              <a:rPr lang="en-US" altLang="en-US" sz="2800" i="1" dirty="0" smtClean="0">
                <a:latin typeface="Arial" panose="020B0604020202020204" pitchFamily="34" charset="0"/>
                <a:cs typeface="Arial" panose="020B0604020202020204" pitchFamily="34" charset="0"/>
              </a:rPr>
              <a:t>Educational Policies</a:t>
            </a:r>
            <a:r>
              <a:rPr lang="en-US" altLang="en-US" sz="2800" i="1" dirty="0">
                <a:latin typeface="Arial" panose="020B0604020202020204" pitchFamily="34" charset="0"/>
                <a:cs typeface="Arial" panose="020B0604020202020204" pitchFamily="34" charset="0"/>
              </a:rPr>
              <a:t>, Programs, and Practices for English </a:t>
            </a:r>
            <a:r>
              <a:rPr lang="en-US" altLang="en-US" sz="2800" i="1" dirty="0" smtClean="0">
                <a:latin typeface="Arial" panose="020B0604020202020204" pitchFamily="34" charset="0"/>
                <a:cs typeface="Arial" panose="020B0604020202020204" pitchFamily="34" charset="0"/>
              </a:rPr>
              <a:t>Learners (CA EL Roadmap)</a:t>
            </a:r>
            <a:endParaRPr lang="en-US" altLang="en-US" sz="2800" i="1" dirty="0">
              <a:latin typeface="Arial" panose="020B0604020202020204" pitchFamily="34" charset="0"/>
              <a:cs typeface="Arial" panose="020B0604020202020204" pitchFamily="34" charset="0"/>
            </a:endParaRPr>
          </a:p>
          <a:p>
            <a:pPr marL="0" indent="0" eaLnBrk="1" fontAlgn="auto" hangingPunct="1">
              <a:spcBef>
                <a:spcPct val="0"/>
              </a:spcBef>
              <a:spcAft>
                <a:spcPts val="0"/>
              </a:spcAft>
              <a:buFontTx/>
              <a:buNone/>
              <a:defRPr/>
            </a:pPr>
            <a:endParaRPr lang="en-US" altLang="en-US" i="1"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smtClean="0">
                <a:latin typeface="Arial" panose="020B0604020202020204" pitchFamily="34" charset="0"/>
                <a:cs typeface="Arial" panose="020B0604020202020204" pitchFamily="34" charset="0"/>
              </a:rPr>
              <a:t>State Board Policy</a:t>
            </a:r>
            <a:endParaRPr lang="en-US" altLang="en-US" sz="2800"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Guidance Document</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Web-based </a:t>
            </a:r>
            <a:r>
              <a:rPr lang="en-US" altLang="en-US" sz="2800" dirty="0" smtClean="0">
                <a:latin typeface="Arial" panose="020B0604020202020204" pitchFamily="34" charset="0"/>
                <a:cs typeface="Arial" panose="020B0604020202020204" pitchFamily="34" charset="0"/>
              </a:rPr>
              <a:t>Resources</a:t>
            </a:r>
            <a:endParaRPr lang="en-US" altLang="en-US" sz="2800" dirty="0">
              <a:latin typeface="Arial" panose="020B0604020202020204" pitchFamily="34" charset="0"/>
              <a:cs typeface="Arial" panose="020B0604020202020204" pitchFamily="34" charset="0"/>
            </a:endParaRPr>
          </a:p>
          <a:p>
            <a:pPr marL="0" indent="0" eaLnBrk="1" fontAlgn="auto" hangingPunct="1">
              <a:spcAft>
                <a:spcPts val="0"/>
              </a:spcAft>
              <a:buFontTx/>
              <a:buNone/>
              <a:defRPr/>
            </a:pPr>
            <a:endParaRPr lang="en-US" sz="16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61444" name="Picture 3" descr="Image of the EL Roadmap infographic with the principles and elements. Image shows a car on a road leading toward a pin marked &quot;21st century education, multilingula proficiency, and meaningful acces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1524000"/>
            <a:ext cx="54975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F38C3DE-D6CB-4E64-84A3-95EE461804AB}" type="slidenum">
              <a:rPr lang="en-US" altLang="en-US" sz="1200" smtClean="0">
                <a:solidFill>
                  <a:srgbClr val="898989"/>
                </a:solidFill>
              </a:rPr>
              <a:pPr fontAlgn="base">
                <a:spcBef>
                  <a:spcPct val="0"/>
                </a:spcBef>
                <a:spcAft>
                  <a:spcPct val="0"/>
                </a:spcAft>
                <a:buFontTx/>
                <a:buNone/>
              </a:pPr>
              <a:t>7</a:t>
            </a:fld>
            <a:endParaRPr lang="en-US" altLang="en-US" sz="1200" smtClean="0">
              <a:solidFill>
                <a:srgbClr val="898989"/>
              </a:solidFill>
            </a:endParaRPr>
          </a:p>
        </p:txBody>
      </p:sp>
    </p:spTree>
    <p:extLst>
      <p:ext uri="{BB962C8B-B14F-4D97-AF65-F5344CB8AC3E}">
        <p14:creationId xmlns:p14="http://schemas.microsoft.com/office/powerpoint/2010/main" val="1987353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3"/>
            <a:ext cx="10972800" cy="1143000"/>
          </a:xfrm>
        </p:spPr>
        <p:txBody>
          <a:bodyPr/>
          <a:lstStyle/>
          <a:p>
            <a:r>
              <a:rPr lang="en-US" b="1" dirty="0">
                <a:solidFill>
                  <a:schemeClr val="tx2">
                    <a:lumMod val="75000"/>
                  </a:schemeClr>
                </a:solidFill>
                <a:latin typeface="Arial" panose="020B0604020202020204" pitchFamily="34" charset="0"/>
                <a:cs typeface="Arial" panose="020B0604020202020204" pitchFamily="34" charset="0"/>
              </a:rPr>
              <a:t>The </a:t>
            </a:r>
            <a:r>
              <a:rPr lang="en-US" b="1" dirty="0" smtClean="0">
                <a:solidFill>
                  <a:schemeClr val="tx2">
                    <a:lumMod val="75000"/>
                  </a:schemeClr>
                </a:solidFill>
                <a:latin typeface="Arial" panose="020B0604020202020204" pitchFamily="34" charset="0"/>
                <a:cs typeface="Arial" panose="020B0604020202020204" pitchFamily="34" charset="0"/>
              </a:rPr>
              <a:t>Policy vs. Guidance</a:t>
            </a:r>
            <a:endParaRPr lang="en-US" dirty="0"/>
          </a:p>
        </p:txBody>
      </p:sp>
      <p:sp>
        <p:nvSpPr>
          <p:cNvPr id="7" name="Text Placeholder 6"/>
          <p:cNvSpPr>
            <a:spLocks noGrp="1"/>
          </p:cNvSpPr>
          <p:nvPr>
            <p:ph type="body" idx="1"/>
          </p:nvPr>
        </p:nvSpPr>
        <p:spPr>
          <a:xfrm>
            <a:off x="1658713" y="1422397"/>
            <a:ext cx="5386917" cy="639762"/>
          </a:xfrm>
        </p:spPr>
        <p:txBody>
          <a:bodyPr/>
          <a:lstStyle/>
          <a:p>
            <a:r>
              <a:rPr lang="en-US" sz="2800" dirty="0" smtClean="0">
                <a:latin typeface="Arial" panose="020B0604020202020204" pitchFamily="34" charset="0"/>
                <a:cs typeface="Arial" panose="020B0604020202020204" pitchFamily="34" charset="0"/>
              </a:rPr>
              <a:t>CA EL Roadmap Policy</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1536046" y="2174875"/>
            <a:ext cx="5386917" cy="3833814"/>
          </a:xfrm>
        </p:spPr>
        <p:txBody>
          <a:bodyPr/>
          <a:lstStyle/>
          <a:p>
            <a:r>
              <a:rPr lang="en-US" sz="2800" dirty="0" smtClean="0">
                <a:latin typeface="Arial" panose="020B0604020202020204" pitchFamily="34" charset="0"/>
                <a:cs typeface="Arial" panose="020B0604020202020204" pitchFamily="34" charset="0"/>
              </a:rPr>
              <a:t>CA EL Roadmap Policy is the State Board of Education’s direction for the state.</a:t>
            </a:r>
          </a:p>
          <a:p>
            <a:pPr lvl="1"/>
            <a:r>
              <a:rPr lang="en-US" sz="2500" dirty="0" smtClean="0">
                <a:latin typeface="Arial" panose="020B0604020202020204" pitchFamily="34" charset="0"/>
                <a:cs typeface="Arial" panose="020B0604020202020204" pitchFamily="34" charset="0"/>
              </a:rPr>
              <a:t>This means that schools and districts use the policy to implement their programs.</a:t>
            </a:r>
          </a:p>
          <a:p>
            <a:pPr marL="342900" lvl="1" indent="0">
              <a:buNone/>
            </a:pPr>
            <a:endParaRPr lang="en-US" sz="2500" dirty="0" smtClean="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3"/>
          </p:nvPr>
        </p:nvSpPr>
        <p:spPr>
          <a:xfrm>
            <a:off x="6800295" y="1535113"/>
            <a:ext cx="4953739" cy="639762"/>
          </a:xfrm>
        </p:spPr>
        <p:txBody>
          <a:bodyPr/>
          <a:lstStyle/>
          <a:p>
            <a:r>
              <a:rPr lang="en-US" sz="2800" dirty="0" smtClean="0">
                <a:latin typeface="Arial" panose="020B0604020202020204" pitchFamily="34" charset="0"/>
                <a:cs typeface="Arial" panose="020B0604020202020204" pitchFamily="34" charset="0"/>
              </a:rPr>
              <a:t>CA EL Roadmap Guidance Document </a:t>
            </a:r>
            <a:endParaRPr lang="en-US" sz="2800" dirty="0">
              <a:latin typeface="Arial" panose="020B0604020202020204" pitchFamily="34" charset="0"/>
              <a:cs typeface="Arial" panose="020B0604020202020204" pitchFamily="34" charset="0"/>
            </a:endParaRPr>
          </a:p>
        </p:txBody>
      </p:sp>
      <p:sp>
        <p:nvSpPr>
          <p:cNvPr id="9" name="Content Placeholder 8"/>
          <p:cNvSpPr>
            <a:spLocks noGrp="1"/>
          </p:cNvSpPr>
          <p:nvPr>
            <p:ph sz="quarter" idx="4"/>
          </p:nvPr>
        </p:nvSpPr>
        <p:spPr>
          <a:xfrm>
            <a:off x="6800295" y="2292349"/>
            <a:ext cx="4782111" cy="3833813"/>
          </a:xfrm>
        </p:spPr>
        <p:txBody>
          <a:bodyPr/>
          <a:lstStyle/>
          <a:p>
            <a:r>
              <a:rPr lang="en-US" sz="2800" dirty="0">
                <a:latin typeface="Arial" panose="020B0604020202020204" pitchFamily="34" charset="0"/>
                <a:cs typeface="Arial" panose="020B0604020202020204" pitchFamily="34" charset="0"/>
              </a:rPr>
              <a:t>The CA EL Roadmap </a:t>
            </a:r>
            <a:r>
              <a:rPr lang="en-US" sz="2800" dirty="0" smtClean="0">
                <a:latin typeface="Arial" panose="020B0604020202020204" pitchFamily="34" charset="0"/>
                <a:cs typeface="Arial" panose="020B0604020202020204" pitchFamily="34" charset="0"/>
              </a:rPr>
              <a:t>guidance document </a:t>
            </a:r>
            <a:r>
              <a:rPr lang="en-US" sz="2800" dirty="0">
                <a:latin typeface="Arial" panose="020B0604020202020204" pitchFamily="34" charset="0"/>
                <a:cs typeface="Arial" panose="020B0604020202020204" pitchFamily="34" charset="0"/>
              </a:rPr>
              <a:t>provides guidance on how to implement the policy</a:t>
            </a:r>
          </a:p>
          <a:p>
            <a:pPr lvl="1"/>
            <a:r>
              <a:rPr lang="en-US" sz="2500" dirty="0">
                <a:latin typeface="Arial" panose="020B0604020202020204" pitchFamily="34" charset="0"/>
                <a:cs typeface="Arial" panose="020B0604020202020204" pitchFamily="34" charset="0"/>
              </a:rPr>
              <a:t>This means that schools and districts may use this document to assist with implementation, but may make local decisions on how best to implement the policy.</a:t>
            </a:r>
          </a:p>
          <a:p>
            <a:endParaRPr lang="en-US" dirty="0"/>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8</a:t>
            </a:fld>
            <a:endParaRPr lang="en-US" dirty="0"/>
          </a:p>
        </p:txBody>
      </p:sp>
      <p:pic>
        <p:nvPicPr>
          <p:cNvPr id="5" name="Picture 2" descr="Image of the California State Board of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3" y="4738489"/>
            <a:ext cx="2054009" cy="205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44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b="1" dirty="0" smtClean="0">
                <a:solidFill>
                  <a:srgbClr val="002060"/>
                </a:solidFill>
                <a:latin typeface="Arial" panose="020B0604020202020204" pitchFamily="34" charset="0"/>
                <a:cs typeface="Arial" panose="020B0604020202020204" pitchFamily="34" charset="0"/>
              </a:rPr>
              <a:t>Vision</a:t>
            </a:r>
          </a:p>
        </p:txBody>
      </p:sp>
      <p:sp>
        <p:nvSpPr>
          <p:cNvPr id="3" name="Content Placeholder 2"/>
          <p:cNvSpPr>
            <a:spLocks noGrp="1"/>
          </p:cNvSpPr>
          <p:nvPr>
            <p:ph sz="half" idx="1"/>
          </p:nvPr>
        </p:nvSpPr>
        <p:spPr>
          <a:xfrm>
            <a:off x="609600" y="1600200"/>
            <a:ext cx="5384800" cy="4525963"/>
          </a:xfrm>
        </p:spPr>
        <p:txBody>
          <a:bodyPr rtlCol="0">
            <a:normAutofit lnSpcReduction="1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73732" name="Picture 1" descr="Image of a road sign with the word &quot;vision.&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1600200"/>
            <a:ext cx="54467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A5A9D6D-D368-42C4-859F-82FC23E58C38}" type="slidenum">
              <a:rPr lang="en-US" altLang="en-US" sz="1200" smtClean="0">
                <a:solidFill>
                  <a:srgbClr val="898989"/>
                </a:solidFill>
              </a:rPr>
              <a:pPr fontAlgn="base">
                <a:spcBef>
                  <a:spcPct val="0"/>
                </a:spcBef>
                <a:spcAft>
                  <a:spcPct val="0"/>
                </a:spcAft>
                <a:buFontTx/>
                <a:buNone/>
              </a:pPr>
              <a:t>9</a:t>
            </a:fld>
            <a:endParaRPr lang="en-US" altLang="en-US" sz="1200" smtClean="0">
              <a:solidFill>
                <a:srgbClr val="898989"/>
              </a:solidFill>
            </a:endParaRPr>
          </a:p>
        </p:txBody>
      </p:sp>
    </p:spTree>
    <p:extLst>
      <p:ext uri="{BB962C8B-B14F-4D97-AF65-F5344CB8AC3E}">
        <p14:creationId xmlns:p14="http://schemas.microsoft.com/office/powerpoint/2010/main" val="952900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TotalTime>
  <Words>3846</Words>
  <Application>Microsoft Office PowerPoint</Application>
  <PresentationFormat>Widescreen</PresentationFormat>
  <Paragraphs>403</Paragraphs>
  <Slides>22</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ＭＳ Ｐゴシック</vt:lpstr>
      <vt:lpstr>ＭＳ Ｐゴシック</vt:lpstr>
      <vt:lpstr>Arial</vt:lpstr>
      <vt:lpstr>Calibri</vt:lpstr>
      <vt:lpstr>Calibri Light</vt:lpstr>
      <vt:lpstr>1_Office Theme</vt:lpstr>
      <vt:lpstr>Default Theme</vt:lpstr>
      <vt:lpstr>5_Default Theme</vt:lpstr>
      <vt:lpstr>Paving the Way for English Learners with the California English Learner Roadmap </vt:lpstr>
      <vt:lpstr>Outcomes</vt:lpstr>
      <vt:lpstr>Welcome!</vt:lpstr>
      <vt:lpstr>Why a Roadmap?</vt:lpstr>
      <vt:lpstr>How Was the Roadmap Created?</vt:lpstr>
      <vt:lpstr>California State Board of Education July 12, 2017</vt:lpstr>
      <vt:lpstr>The CA EL Roadmap Defined</vt:lpstr>
      <vt:lpstr>The Policy vs. Guidance</vt:lpstr>
      <vt:lpstr>Vision</vt:lpstr>
      <vt:lpstr>Mission</vt:lpstr>
      <vt:lpstr>Vision and Mission Discussion</vt:lpstr>
      <vt:lpstr>Four Interrelated Principles</vt:lpstr>
      <vt:lpstr>Principles to Elements</vt:lpstr>
      <vt:lpstr>The Four Principles</vt:lpstr>
      <vt:lpstr>Choose One Principle</vt:lpstr>
      <vt:lpstr>Local Control Accountability Plan</vt:lpstr>
      <vt:lpstr>Local Control Accountability Plan Discussion</vt:lpstr>
      <vt:lpstr>Closing Discussion</vt:lpstr>
      <vt:lpstr>Resources</vt:lpstr>
      <vt:lpstr>Anaheim Union High School District’s  CA EL Roadmap Video</vt:lpstr>
      <vt:lpstr>Contact Information</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Roadmap Parent Presentation - English Learners (CA Dept of Education)</dc:title>
  <dc:subject>English Learner Roadmap Parent Presentation to engage them in the implementation process.</dc:subject>
  <dc:creator>Gina Garcia-Smith</dc:creator>
  <cp:lastModifiedBy>Administrator</cp:lastModifiedBy>
  <cp:revision>72</cp:revision>
  <cp:lastPrinted>2019-02-27T18:06:19Z</cp:lastPrinted>
  <dcterms:created xsi:type="dcterms:W3CDTF">2019-02-07T00:19:23Z</dcterms:created>
  <dcterms:modified xsi:type="dcterms:W3CDTF">2021-06-25T19:01:24Z</dcterms:modified>
</cp:coreProperties>
</file>