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  <p:embeddedFont>
      <p:font typeface="Canva Sans Bold Italics" panose="020B0604020202020204" charset="0"/>
      <p:regular r:id="rId11"/>
    </p:embeddedFont>
    <p:embeddedFont>
      <p:font typeface="Open Sans Bold" panose="020B0604020202020204" charset="0"/>
      <p:regular r:id="rId12"/>
    </p:embeddedFont>
    <p:embeddedFont>
      <p:font typeface="Poppi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847650" cy="3273234"/>
          </a:xfrm>
          <a:custGeom>
            <a:avLst/>
            <a:gdLst/>
            <a:ahLst/>
            <a:cxnLst/>
            <a:rect l="l" t="t" r="r" b="b"/>
            <a:pathLst>
              <a:path w="8847650" h="3273234">
                <a:moveTo>
                  <a:pt x="0" y="0"/>
                </a:moveTo>
                <a:lnTo>
                  <a:pt x="8847650" y="0"/>
                </a:lnTo>
                <a:lnTo>
                  <a:pt x="8847650" y="3273234"/>
                </a:lnTo>
                <a:lnTo>
                  <a:pt x="0" y="3273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05659" y="3368123"/>
            <a:ext cx="16815629" cy="391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92"/>
              </a:lnSpc>
            </a:pPr>
            <a:r>
              <a:rPr lang="en-US" sz="13637">
                <a:solidFill>
                  <a:srgbClr val="3937A8"/>
                </a:solidFill>
                <a:latin typeface="Poppins Bold"/>
              </a:rPr>
              <a:t>OPEN ENROLLMENT</a:t>
            </a:r>
          </a:p>
          <a:p>
            <a:pPr algn="ctr">
              <a:lnSpc>
                <a:spcPts val="10994"/>
              </a:lnSpc>
            </a:pPr>
            <a:r>
              <a:rPr lang="en-US" sz="7853">
                <a:solidFill>
                  <a:srgbClr val="3937A8"/>
                </a:solidFill>
                <a:latin typeface="Poppins Bold"/>
              </a:rPr>
              <a:t>DATA PRESENTATION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099743"/>
            <a:ext cx="2593590" cy="43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5"/>
              </a:lnSpc>
              <a:spcBef>
                <a:spcPct val="0"/>
              </a:spcBef>
            </a:pPr>
            <a:r>
              <a:rPr lang="en-US" sz="2368">
                <a:solidFill>
                  <a:srgbClr val="000000"/>
                </a:solidFill>
                <a:latin typeface="Poppins Bold"/>
              </a:rPr>
              <a:t>February 8,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048745"/>
            <a:ext cx="8007925" cy="85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Poppins Bold"/>
              </a:rPr>
              <a:t>Dr. Karen Dabney-Lieras</a:t>
            </a:r>
          </a:p>
          <a:p>
            <a:pPr algn="just">
              <a:lnSpc>
                <a:spcPts val="3315"/>
              </a:lnSpc>
              <a:spcBef>
                <a:spcPct val="0"/>
              </a:spcBef>
            </a:pPr>
            <a:r>
              <a:rPr lang="en-US" sz="2368">
                <a:solidFill>
                  <a:srgbClr val="000000"/>
                </a:solidFill>
                <a:latin typeface="Poppins Bold"/>
              </a:rPr>
              <a:t>Executive Director, Student and Family 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007898"/>
            <a:chOff x="0" y="0"/>
            <a:chExt cx="4816593" cy="528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8829"/>
            </a:xfrm>
            <a:custGeom>
              <a:avLst/>
              <a:gdLst/>
              <a:ahLst/>
              <a:cxnLst/>
              <a:rect l="l" t="t" r="r" b="b"/>
              <a:pathLst>
                <a:path w="4816592" h="528829">
                  <a:moveTo>
                    <a:pt x="0" y="0"/>
                  </a:moveTo>
                  <a:lnTo>
                    <a:pt x="4816592" y="0"/>
                  </a:lnTo>
                  <a:lnTo>
                    <a:pt x="4816592" y="528829"/>
                  </a:lnTo>
                  <a:lnTo>
                    <a:pt x="0" y="528829"/>
                  </a:lnTo>
                  <a:close/>
                </a:path>
              </a:pathLst>
            </a:custGeom>
            <a:solidFill>
              <a:srgbClr val="3937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66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66114" y="3592212"/>
            <a:ext cx="2166131" cy="1713213"/>
          </a:xfrm>
          <a:custGeom>
            <a:avLst/>
            <a:gdLst/>
            <a:ahLst/>
            <a:cxnLst/>
            <a:rect l="l" t="t" r="r" b="b"/>
            <a:pathLst>
              <a:path w="2166131" h="1713213">
                <a:moveTo>
                  <a:pt x="0" y="0"/>
                </a:moveTo>
                <a:lnTo>
                  <a:pt x="2166131" y="0"/>
                </a:lnTo>
                <a:lnTo>
                  <a:pt x="2166131" y="1713213"/>
                </a:lnTo>
                <a:lnTo>
                  <a:pt x="0" y="1713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009031" y="6395217"/>
            <a:ext cx="3761495" cy="2365887"/>
          </a:xfrm>
          <a:custGeom>
            <a:avLst/>
            <a:gdLst/>
            <a:ahLst/>
            <a:cxnLst/>
            <a:rect l="l" t="t" r="r" b="b"/>
            <a:pathLst>
              <a:path w="3761495" h="2365887">
                <a:moveTo>
                  <a:pt x="0" y="0"/>
                </a:moveTo>
                <a:lnTo>
                  <a:pt x="3761495" y="0"/>
                </a:lnTo>
                <a:lnTo>
                  <a:pt x="3761495" y="2365887"/>
                </a:lnTo>
                <a:lnTo>
                  <a:pt x="0" y="23658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34656" y="207234"/>
            <a:ext cx="17235870" cy="201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5185">
                <a:solidFill>
                  <a:srgbClr val="FFFFFF"/>
                </a:solidFill>
                <a:latin typeface="Canva Sans Bold"/>
              </a:rPr>
              <a:t>Priority Open Enrollment and Open Enrollment  </a:t>
            </a:r>
          </a:p>
          <a:p>
            <a:pPr algn="ctr">
              <a:lnSpc>
                <a:spcPts val="9112"/>
              </a:lnSpc>
            </a:pPr>
            <a:endParaRPr lang="en-US" sz="5185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56" y="2108028"/>
            <a:ext cx="16960869" cy="10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4"/>
              </a:lnSpc>
            </a:pPr>
            <a:r>
              <a:rPr lang="en-US" sz="3081">
                <a:solidFill>
                  <a:srgbClr val="000000"/>
                </a:solidFill>
                <a:latin typeface="Canva Sans Bold"/>
              </a:rPr>
              <a:t>A total of  1,384 families impacted by reconfiguration for the 2024-25 school year </a:t>
            </a:r>
          </a:p>
          <a:p>
            <a:pPr algn="ctr">
              <a:lnSpc>
                <a:spcPts val="4314"/>
              </a:lnSpc>
            </a:pPr>
            <a:r>
              <a:rPr lang="en-US" sz="3081">
                <a:solidFill>
                  <a:srgbClr val="000000"/>
                </a:solidFill>
                <a:latin typeface="Canva Sans Bold"/>
              </a:rPr>
              <a:t>were invited to complete a Priority Open Enrollment Survey.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29053" y="3173386"/>
            <a:ext cx="443024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24565" y="3493426"/>
            <a:ext cx="7353995" cy="289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8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4099">
                <a:solidFill>
                  <a:srgbClr val="233DFF"/>
                </a:solidFill>
                <a:latin typeface="Canva Sans Bold"/>
              </a:rPr>
              <a:t>974 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 Bold"/>
              </a:rPr>
              <a:t>Priority Open Enrollment 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 Bold"/>
              </a:rPr>
              <a:t>Applications Processed</a:t>
            </a:r>
          </a:p>
          <a:p>
            <a:pPr algn="ctr">
              <a:lnSpc>
                <a:spcPts val="4042"/>
              </a:lnSpc>
              <a:spcBef>
                <a:spcPct val="0"/>
              </a:spcBef>
            </a:pPr>
            <a:r>
              <a:rPr lang="en-US" sz="2887">
                <a:solidFill>
                  <a:srgbClr val="233DFF"/>
                </a:solidFill>
                <a:latin typeface="Canva Sans Bold"/>
              </a:rPr>
              <a:t>December 11, 2023  - December 22, 2023 </a:t>
            </a:r>
          </a:p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>
                <a:solidFill>
                  <a:srgbClr val="000000"/>
                </a:solidFill>
                <a:latin typeface="Canva Sans Bold Italics"/>
              </a:rPr>
              <a:t>Families were notified - Monday, January 15th</a:t>
            </a:r>
            <a:r>
              <a:rPr lang="en-US" sz="2487">
                <a:solidFill>
                  <a:srgbClr val="000000"/>
                </a:solidFill>
                <a:latin typeface="Canva Sans Bold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71456" y="9545759"/>
            <a:ext cx="19814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90808"/>
                </a:solidFill>
                <a:latin typeface="Canva San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8284" y="3794105"/>
            <a:ext cx="7220480" cy="229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3"/>
              </a:lnSpc>
              <a:spcBef>
                <a:spcPct val="0"/>
              </a:spcBef>
            </a:pPr>
            <a:r>
              <a:rPr lang="en-US" sz="4188">
                <a:solidFill>
                  <a:srgbClr val="233DFF"/>
                </a:solidFill>
                <a:latin typeface="Canva Sans Bold"/>
              </a:rPr>
              <a:t> 25 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90808"/>
                </a:solidFill>
                <a:latin typeface="Canva Sans Bold"/>
              </a:rPr>
              <a:t>Open Enrollment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en-US" sz="2878">
                <a:solidFill>
                  <a:srgbClr val="233DFF"/>
                </a:solidFill>
                <a:latin typeface="Canva Sans Bold"/>
              </a:rPr>
              <a:t>January 1, 2024 -  February 1, 2024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878">
              <a:solidFill>
                <a:srgbClr val="233DFF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65381" y="5181600"/>
            <a:ext cx="1767597" cy="164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264">
                <a:solidFill>
                  <a:srgbClr val="233DFF"/>
                </a:solidFill>
                <a:latin typeface="Canva Sans Bold"/>
              </a:rPr>
              <a:t>999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33DFF"/>
                </a:solidFill>
                <a:latin typeface="Canva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4656" y="6903551"/>
            <a:ext cx="14178709" cy="181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  <a:spcBef>
                <a:spcPct val="0"/>
              </a:spcBef>
            </a:pPr>
            <a:r>
              <a:rPr lang="en-US" sz="5643">
                <a:solidFill>
                  <a:srgbClr val="FF3131"/>
                </a:solidFill>
                <a:latin typeface="Canva Sans Bold"/>
              </a:rPr>
              <a:t>480</a:t>
            </a:r>
            <a:r>
              <a:rPr lang="en-US" sz="5643">
                <a:solidFill>
                  <a:srgbClr val="233DFF"/>
                </a:solidFill>
                <a:latin typeface="Canva Sans Bold"/>
              </a:rPr>
              <a:t> Open Enrollment Applications</a:t>
            </a:r>
          </a:p>
          <a:p>
            <a:pPr algn="ctr">
              <a:lnSpc>
                <a:spcPts val="3408"/>
              </a:lnSpc>
              <a:spcBef>
                <a:spcPct val="0"/>
              </a:spcBef>
            </a:pPr>
            <a:r>
              <a:rPr lang="en-US" sz="2434">
                <a:solidFill>
                  <a:srgbClr val="233DFF"/>
                </a:solidFill>
                <a:latin typeface="Canva Sans Bold"/>
              </a:rPr>
              <a:t>January 1, 2024 -  February 1, 2024</a:t>
            </a:r>
          </a:p>
          <a:p>
            <a:pPr algn="ctr">
              <a:lnSpc>
                <a:spcPts val="2959"/>
              </a:lnSpc>
              <a:spcBef>
                <a:spcPct val="0"/>
              </a:spcBef>
            </a:pPr>
            <a:endParaRPr lang="en-US" sz="2434">
              <a:solidFill>
                <a:srgbClr val="233DFF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70156" y="8837304"/>
            <a:ext cx="11038876" cy="10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2">
                <a:solidFill>
                  <a:srgbClr val="FF3131"/>
                </a:solidFill>
                <a:latin typeface="Canva Sans Bold"/>
              </a:rPr>
              <a:t>1,454 Total Applications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07" y="-18158"/>
            <a:ext cx="18288000" cy="1398350"/>
            <a:chOff x="0" y="0"/>
            <a:chExt cx="4816593" cy="3682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68290"/>
            </a:xfrm>
            <a:custGeom>
              <a:avLst/>
              <a:gdLst/>
              <a:ahLst/>
              <a:cxnLst/>
              <a:rect l="l" t="t" r="r" b="b"/>
              <a:pathLst>
                <a:path w="4816592" h="368290">
                  <a:moveTo>
                    <a:pt x="0" y="0"/>
                  </a:moveTo>
                  <a:lnTo>
                    <a:pt x="4816592" y="0"/>
                  </a:lnTo>
                  <a:lnTo>
                    <a:pt x="4816592" y="368290"/>
                  </a:lnTo>
                  <a:lnTo>
                    <a:pt x="0" y="368290"/>
                  </a:lnTo>
                  <a:close/>
                </a:path>
              </a:pathLst>
            </a:custGeom>
            <a:solidFill>
              <a:srgbClr val="3937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06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02656" y="1598843"/>
            <a:ext cx="12070874" cy="8536020"/>
          </a:xfrm>
          <a:custGeom>
            <a:avLst/>
            <a:gdLst/>
            <a:ahLst/>
            <a:cxnLst/>
            <a:rect l="l" t="t" r="r" b="b"/>
            <a:pathLst>
              <a:path w="12070874" h="8536020">
                <a:moveTo>
                  <a:pt x="0" y="0"/>
                </a:moveTo>
                <a:lnTo>
                  <a:pt x="12070874" y="0"/>
                </a:lnTo>
                <a:lnTo>
                  <a:pt x="12070874" y="8536019"/>
                </a:lnTo>
                <a:lnTo>
                  <a:pt x="0" y="853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1142" y="61481"/>
            <a:ext cx="18160952" cy="153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4553">
                <a:solidFill>
                  <a:srgbClr val="FFFFFF"/>
                </a:solidFill>
                <a:latin typeface="Canva Sans Bold"/>
              </a:rPr>
              <a:t>Rollover Projected Enrollment  2024-25 (TK-8) </a:t>
            </a:r>
          </a:p>
          <a:p>
            <a:pPr algn="ctr">
              <a:lnSpc>
                <a:spcPts val="3183"/>
              </a:lnSpc>
            </a:pPr>
            <a:r>
              <a:rPr lang="en-US" sz="2273">
                <a:solidFill>
                  <a:srgbClr val="FFFFFF"/>
                </a:solidFill>
                <a:latin typeface="Open Sans Bold"/>
              </a:rPr>
              <a:t>With Historical Trends and Reconfiguration</a:t>
            </a:r>
          </a:p>
          <a:p>
            <a:pPr algn="ctr">
              <a:lnSpc>
                <a:spcPts val="2652"/>
              </a:lnSpc>
            </a:pPr>
            <a:r>
              <a:rPr lang="en-US" sz="1894">
                <a:solidFill>
                  <a:srgbClr val="FFFFFF"/>
                </a:solidFill>
                <a:latin typeface="Open Sa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31213" y="9653532"/>
            <a:ext cx="21014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007898"/>
            <a:chOff x="0" y="0"/>
            <a:chExt cx="4816593" cy="528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8829"/>
            </a:xfrm>
            <a:custGeom>
              <a:avLst/>
              <a:gdLst/>
              <a:ahLst/>
              <a:cxnLst/>
              <a:rect l="l" t="t" r="r" b="b"/>
              <a:pathLst>
                <a:path w="4816592" h="528829">
                  <a:moveTo>
                    <a:pt x="0" y="0"/>
                  </a:moveTo>
                  <a:lnTo>
                    <a:pt x="4816592" y="0"/>
                  </a:lnTo>
                  <a:lnTo>
                    <a:pt x="4816592" y="528829"/>
                  </a:lnTo>
                  <a:lnTo>
                    <a:pt x="0" y="528829"/>
                  </a:lnTo>
                  <a:close/>
                </a:path>
              </a:pathLst>
            </a:custGeom>
            <a:solidFill>
              <a:srgbClr val="3937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66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8697" y="3382359"/>
            <a:ext cx="16490606" cy="4864293"/>
          </a:xfrm>
          <a:custGeom>
            <a:avLst/>
            <a:gdLst/>
            <a:ahLst/>
            <a:cxnLst/>
            <a:rect l="l" t="t" r="r" b="b"/>
            <a:pathLst>
              <a:path w="16490606" h="4864293">
                <a:moveTo>
                  <a:pt x="0" y="0"/>
                </a:moveTo>
                <a:lnTo>
                  <a:pt x="16490606" y="0"/>
                </a:lnTo>
                <a:lnTo>
                  <a:pt x="16490606" y="4864293"/>
                </a:lnTo>
                <a:lnTo>
                  <a:pt x="0" y="4864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5678" y="416993"/>
            <a:ext cx="18112322" cy="139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9"/>
              </a:lnSpc>
            </a:pPr>
            <a:r>
              <a:rPr lang="en-US" sz="4242">
                <a:solidFill>
                  <a:srgbClr val="FFFFFF"/>
                </a:solidFill>
                <a:latin typeface="Canva Sans Bold"/>
              </a:rPr>
              <a:t> Rollover Projected Enrollment With Historical Trends  </a:t>
            </a:r>
          </a:p>
          <a:p>
            <a:pPr algn="ctr">
              <a:lnSpc>
                <a:spcPts val="5304"/>
              </a:lnSpc>
            </a:pPr>
            <a:r>
              <a:rPr lang="en-US" sz="3788">
                <a:solidFill>
                  <a:srgbClr val="FFFFFF"/>
                </a:solidFill>
                <a:latin typeface="Canva Sans Bold"/>
              </a:rPr>
              <a:t>High Schools (9-12)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25531" y="9523149"/>
            <a:ext cx="22125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1"/>
            <a:ext cx="18288000" cy="2007898"/>
            <a:chOff x="0" y="0"/>
            <a:chExt cx="4816593" cy="528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8829"/>
            </a:xfrm>
            <a:custGeom>
              <a:avLst/>
              <a:gdLst/>
              <a:ahLst/>
              <a:cxnLst/>
              <a:rect l="l" t="t" r="r" b="b"/>
              <a:pathLst>
                <a:path w="4816592" h="528829">
                  <a:moveTo>
                    <a:pt x="0" y="0"/>
                  </a:moveTo>
                  <a:lnTo>
                    <a:pt x="4816592" y="0"/>
                  </a:lnTo>
                  <a:lnTo>
                    <a:pt x="4816592" y="528829"/>
                  </a:lnTo>
                  <a:lnTo>
                    <a:pt x="0" y="528829"/>
                  </a:lnTo>
                  <a:close/>
                </a:path>
              </a:pathLst>
            </a:custGeom>
            <a:solidFill>
              <a:srgbClr val="3937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66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090033"/>
            <a:ext cx="16132840" cy="5824979"/>
          </a:xfrm>
          <a:custGeom>
            <a:avLst/>
            <a:gdLst/>
            <a:ahLst/>
            <a:cxnLst/>
            <a:rect l="l" t="t" r="r" b="b"/>
            <a:pathLst>
              <a:path w="16132840" h="5824979">
                <a:moveTo>
                  <a:pt x="0" y="0"/>
                </a:moveTo>
                <a:lnTo>
                  <a:pt x="16132840" y="0"/>
                </a:lnTo>
                <a:lnTo>
                  <a:pt x="16132840" y="5824979"/>
                </a:lnTo>
                <a:lnTo>
                  <a:pt x="0" y="5824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467315"/>
            <a:ext cx="18288000" cy="100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2">
                <a:solidFill>
                  <a:srgbClr val="FFFFFF"/>
                </a:solidFill>
                <a:latin typeface="Canva Sans Bold"/>
              </a:rPr>
              <a:t>Additional Programs and Sites (K-12)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44466" y="9608061"/>
            <a:ext cx="21391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1"/>
            <a:ext cx="18288000" cy="2007898"/>
            <a:chOff x="0" y="0"/>
            <a:chExt cx="4816593" cy="528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8829"/>
            </a:xfrm>
            <a:custGeom>
              <a:avLst/>
              <a:gdLst/>
              <a:ahLst/>
              <a:cxnLst/>
              <a:rect l="l" t="t" r="r" b="b"/>
              <a:pathLst>
                <a:path w="4816592" h="528829">
                  <a:moveTo>
                    <a:pt x="0" y="0"/>
                  </a:moveTo>
                  <a:lnTo>
                    <a:pt x="4816592" y="0"/>
                  </a:lnTo>
                  <a:lnTo>
                    <a:pt x="4816592" y="528829"/>
                  </a:lnTo>
                  <a:lnTo>
                    <a:pt x="0" y="528829"/>
                  </a:lnTo>
                  <a:close/>
                </a:path>
              </a:pathLst>
            </a:custGeom>
            <a:solidFill>
              <a:srgbClr val="3937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66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09742" y="6222649"/>
            <a:ext cx="8862544" cy="1821745"/>
          </a:xfrm>
          <a:custGeom>
            <a:avLst/>
            <a:gdLst/>
            <a:ahLst/>
            <a:cxnLst/>
            <a:rect l="l" t="t" r="r" b="b"/>
            <a:pathLst>
              <a:path w="8862544" h="1821745">
                <a:moveTo>
                  <a:pt x="0" y="0"/>
                </a:moveTo>
                <a:lnTo>
                  <a:pt x="8862544" y="0"/>
                </a:lnTo>
                <a:lnTo>
                  <a:pt x="8862544" y="1821745"/>
                </a:lnTo>
                <a:lnTo>
                  <a:pt x="0" y="1821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9742" y="4303593"/>
            <a:ext cx="11629037" cy="1588582"/>
          </a:xfrm>
          <a:custGeom>
            <a:avLst/>
            <a:gdLst/>
            <a:ahLst/>
            <a:cxnLst/>
            <a:rect l="l" t="t" r="r" b="b"/>
            <a:pathLst>
              <a:path w="11629037" h="1588582">
                <a:moveTo>
                  <a:pt x="0" y="0"/>
                </a:moveTo>
                <a:lnTo>
                  <a:pt x="11629037" y="0"/>
                </a:lnTo>
                <a:lnTo>
                  <a:pt x="11629037" y="1588582"/>
                </a:lnTo>
                <a:lnTo>
                  <a:pt x="0" y="1588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9742" y="2501547"/>
            <a:ext cx="17108741" cy="1333149"/>
          </a:xfrm>
          <a:custGeom>
            <a:avLst/>
            <a:gdLst/>
            <a:ahLst/>
            <a:cxnLst/>
            <a:rect l="l" t="t" r="r" b="b"/>
            <a:pathLst>
              <a:path w="17108741" h="1333149">
                <a:moveTo>
                  <a:pt x="0" y="0"/>
                </a:moveTo>
                <a:lnTo>
                  <a:pt x="17108741" y="0"/>
                </a:lnTo>
                <a:lnTo>
                  <a:pt x="17108741" y="1333148"/>
                </a:lnTo>
                <a:lnTo>
                  <a:pt x="0" y="1333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467315"/>
            <a:ext cx="18288000" cy="100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2">
                <a:solidFill>
                  <a:srgbClr val="FFFFFF"/>
                </a:solidFill>
                <a:latin typeface="Canva Sans Bold"/>
              </a:rPr>
              <a:t>Total Projected Enrollment  (TK-12)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664" y="8470483"/>
            <a:ext cx="16318161" cy="98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Canva Sans Bold"/>
              </a:rPr>
              <a:t>2024-2025 Projected Enrollment   15,664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18483" y="9545256"/>
            <a:ext cx="23068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724549"/>
            <a:chOff x="0" y="0"/>
            <a:chExt cx="4816593" cy="45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54202"/>
            </a:xfrm>
            <a:custGeom>
              <a:avLst/>
              <a:gdLst/>
              <a:ahLst/>
              <a:cxnLst/>
              <a:rect l="l" t="t" r="r" b="b"/>
              <a:pathLst>
                <a:path w="4816592" h="454202">
                  <a:moveTo>
                    <a:pt x="0" y="0"/>
                  </a:moveTo>
                  <a:lnTo>
                    <a:pt x="4816592" y="0"/>
                  </a:lnTo>
                  <a:lnTo>
                    <a:pt x="4816592" y="454202"/>
                  </a:lnTo>
                  <a:lnTo>
                    <a:pt x="0" y="454202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9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6219" y="51508"/>
            <a:ext cx="1912116" cy="1612628"/>
          </a:xfrm>
          <a:custGeom>
            <a:avLst/>
            <a:gdLst/>
            <a:ahLst/>
            <a:cxnLst/>
            <a:rect l="l" t="t" r="r" b="b"/>
            <a:pathLst>
              <a:path w="1912116" h="1612628">
                <a:moveTo>
                  <a:pt x="0" y="0"/>
                </a:moveTo>
                <a:lnTo>
                  <a:pt x="1912116" y="0"/>
                </a:lnTo>
                <a:lnTo>
                  <a:pt x="1912116" y="1612628"/>
                </a:lnTo>
                <a:lnTo>
                  <a:pt x="0" y="161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584453" y="-100892"/>
            <a:ext cx="14674847" cy="146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8"/>
              </a:lnSpc>
            </a:pPr>
            <a:r>
              <a:rPr lang="en-US" sz="8641">
                <a:solidFill>
                  <a:srgbClr val="FFFFFF"/>
                </a:solidFill>
                <a:latin typeface="Canva Sans 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Custom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Poppins Bold</vt:lpstr>
      <vt:lpstr>Calibri</vt:lpstr>
      <vt:lpstr>Canva Sans Bold Italics</vt:lpstr>
      <vt:lpstr>Open Sans Bold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Enrollment  Board Presentation 2/8/24 </dc:title>
  <cp:lastModifiedBy>Karen Dabney-Lieras</cp:lastModifiedBy>
  <cp:revision>1</cp:revision>
  <dcterms:created xsi:type="dcterms:W3CDTF">2006-08-16T00:00:00Z</dcterms:created>
  <dcterms:modified xsi:type="dcterms:W3CDTF">2024-02-08T23:23:13Z</dcterms:modified>
  <dc:identifier>DAF7f6KLkZc</dc:identifier>
</cp:coreProperties>
</file>