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layfair Display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regular.fntdata"/><Relationship Id="rId14" Type="http://schemas.openxmlformats.org/officeDocument/2006/relationships/slide" Target="slides/slide9.xml"/><Relationship Id="rId17" Type="http://schemas.openxmlformats.org/officeDocument/2006/relationships/font" Target="fonts/PlayfairDisplay-italic.fntdata"/><Relationship Id="rId16" Type="http://schemas.openxmlformats.org/officeDocument/2006/relationships/font" Target="fonts/PlayfairDispl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PlayfairDispl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57fe426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57fe426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d267a47483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d267a47483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57fe426f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57fe426f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d267a47483_2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d267a47483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57fe426f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57fe426f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d267a47483_2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d267a47483_2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57fe426f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57fe426f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d267a47483_2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d267a47483_2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kanwhite@fcusd.or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435150" y="1181525"/>
            <a:ext cx="2273700" cy="126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22"/>
              <a:t>School Attendance</a:t>
            </a:r>
            <a:endParaRPr sz="34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5"/>
              <a:t>Asistencia a la </a:t>
            </a:r>
            <a:endParaRPr sz="1755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5"/>
              <a:t>escuela</a:t>
            </a:r>
            <a:r>
              <a:rPr lang="en" sz="1755"/>
              <a:t> </a:t>
            </a:r>
            <a:endParaRPr sz="1755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6235" y="2494050"/>
            <a:ext cx="971541" cy="126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3266700" y="3706750"/>
            <a:ext cx="261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Blanche Sprentz Elementary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 you know?!?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Starting in Kindergarten, too many absences (excused and unexcused) can cause students to fall behind in school.</a:t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Missing 10% of the school year increases the chance that your student will not read or master math at the same level as their peers.</a:t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Students who are absent two or more days each school month achieve 25% lower than their fellow students. 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TK and Kindergarten provide essential education along with preparing students for the routine of higher grades.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Poor attendance leads to </a:t>
            </a:r>
            <a:r>
              <a:rPr lang="en"/>
              <a:t>disconnectedness.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solidFill>
                  <a:srgbClr val="FF0000"/>
                </a:solidFill>
                <a:highlight>
                  <a:srgbClr val="FFFFFF"/>
                </a:highlight>
              </a:rPr>
              <a:t>                             </a:t>
            </a:r>
            <a:r>
              <a:rPr lang="en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r>
              <a:rPr lang="en" sz="3644">
                <a:highlight>
                  <a:srgbClr val="FFFFFF"/>
                </a:highlight>
              </a:rPr>
              <a:t>¿Sabías que?!?</a:t>
            </a:r>
            <a:r>
              <a:rPr b="0" lang="en" sz="3644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endParaRPr sz="3644"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7025" lvl="0" marL="6858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50"/>
              <a:buFont typeface="Lato"/>
              <a:buChar char="●"/>
            </a:pPr>
            <a:r>
              <a:rPr lang="en" sz="1807">
                <a:highlight>
                  <a:srgbClr val="FFFFFF"/>
                </a:highlight>
              </a:rPr>
              <a:t>A partir de Kindergarten, demasiadas ausencias (justificadas e injustificadas) pueden hacer que los</a:t>
            </a:r>
            <a:r>
              <a:rPr lang="en" sz="1007">
                <a:highlight>
                  <a:srgbClr val="FFFFFF"/>
                </a:highlight>
              </a:rPr>
              <a:t> </a:t>
            </a:r>
            <a:r>
              <a:rPr lang="en" sz="1916">
                <a:highlight>
                  <a:srgbClr val="FFFFFF"/>
                </a:highlight>
              </a:rPr>
              <a:t>estudiantes se atrasen en la escuela. </a:t>
            </a:r>
            <a:endParaRPr sz="1916">
              <a:highlight>
                <a:srgbClr val="FFFFFF"/>
              </a:highlight>
            </a:endParaRPr>
          </a:p>
          <a:p>
            <a:pPr indent="-350274" lvl="0" marL="6858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16"/>
              <a:buFont typeface="Lato"/>
              <a:buChar char="●"/>
            </a:pPr>
            <a:r>
              <a:rPr lang="en" sz="1916">
                <a:highlight>
                  <a:srgbClr val="FFFFFF"/>
                </a:highlight>
              </a:rPr>
              <a:t>La falta del 10% del año escolar aumenta la probabilidad de que su estudiante no lea o domine las matemáticas al mismo nivel que sus compañeros. </a:t>
            </a:r>
            <a:endParaRPr sz="1916">
              <a:highlight>
                <a:srgbClr val="FFFFFF"/>
              </a:highlight>
            </a:endParaRPr>
          </a:p>
          <a:p>
            <a:pPr indent="-350274" lvl="0" marL="6858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16"/>
              <a:buFont typeface="Lato"/>
              <a:buChar char="●"/>
            </a:pPr>
            <a:r>
              <a:rPr lang="en" sz="1916">
                <a:highlight>
                  <a:srgbClr val="FFFFFF"/>
                </a:highlight>
              </a:rPr>
              <a:t>Los estudiantes que están ausentes dos o más días cada mes escolar logran un 25% menos que sus compañeros.  </a:t>
            </a:r>
            <a:endParaRPr sz="1916">
              <a:highlight>
                <a:srgbClr val="FFFFFF"/>
              </a:highlight>
            </a:endParaRPr>
          </a:p>
          <a:p>
            <a:pPr indent="-350274" lvl="0" marL="6858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16"/>
              <a:buFont typeface="Lato"/>
              <a:buChar char="●"/>
            </a:pPr>
            <a:r>
              <a:rPr lang="en" sz="1916">
                <a:highlight>
                  <a:srgbClr val="FFFFFF"/>
                </a:highlight>
              </a:rPr>
              <a:t>TK y Kindergarten proporcionan educación esencial junto con la preparación de los estudiantes para la rutina de los grados superiores. </a:t>
            </a:r>
            <a:endParaRPr sz="1916">
              <a:highlight>
                <a:srgbClr val="FFFFFF"/>
              </a:highlight>
            </a:endParaRPr>
          </a:p>
          <a:p>
            <a:pPr indent="-350274" lvl="0" marL="6858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16"/>
              <a:buFont typeface="Lato"/>
              <a:buChar char="●"/>
            </a:pPr>
            <a:r>
              <a:rPr lang="en" sz="1916">
                <a:highlight>
                  <a:srgbClr val="FFFFFF"/>
                </a:highlight>
              </a:rPr>
              <a:t>La asistencia deficiente conduce a la desconexión.</a:t>
            </a:r>
            <a:endParaRPr sz="1916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852"/>
              <a:buNone/>
            </a:pPr>
            <a:r>
              <a:t/>
            </a:r>
            <a:endParaRPr sz="2458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Excused Absences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absence as a result of the</a:t>
            </a:r>
            <a:r>
              <a:rPr lang="en"/>
              <a:t> student’s illness, student’s doctor or dentist appointment, funeral of family member or Independent study. Excused absences still result in missed instruction so there are limits placed by the district.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 is very important to r</a:t>
            </a:r>
            <a:r>
              <a:rPr lang="en"/>
              <a:t>eport student’s absences to avoid receiving a No Contact for the day.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your student is out ill, a Doctor’s note will be helpful in further excusing your student’s attendance. </a:t>
            </a:r>
            <a:r>
              <a:rPr lang="en">
                <a:highlight>
                  <a:srgbClr val="FFF2CC"/>
                </a:highlight>
              </a:rPr>
              <a:t>There is a limit of 10 illness days without a doctor’s note per school year!</a:t>
            </a:r>
            <a:r>
              <a:rPr lang="en"/>
              <a:t> Any additional absences due to illness will be marked unexcused if no Dr. note is provided.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Absences can be reported through the google form on the Blanche Sprentz website, by emailing </a:t>
            </a:r>
            <a:r>
              <a:rPr lang="en" u="sng">
                <a:solidFill>
                  <a:schemeClr val="hlink"/>
                </a:solidFill>
                <a:hlinkClick r:id="rId3"/>
              </a:rPr>
              <a:t>kanwhite@fcusd.org</a:t>
            </a:r>
            <a:r>
              <a:rPr lang="en"/>
              <a:t>, or by calling the office at (916) 294-9110 and pressing 1 or ext. 210115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solidFill>
                  <a:srgbClr val="F55E61"/>
                </a:solidFill>
                <a:highlight>
                  <a:srgbClr val="FFFFFF"/>
                </a:highlight>
              </a:rPr>
              <a:t>                        </a:t>
            </a:r>
            <a:r>
              <a:rPr lang="en">
                <a:solidFill>
                  <a:srgbClr val="F55E61"/>
                </a:solidFill>
                <a:highlight>
                  <a:srgbClr val="FFFFFF"/>
                </a:highlight>
              </a:rPr>
              <a:t>Ausencias justificadas</a:t>
            </a:r>
            <a:r>
              <a:rPr b="0" lang="en">
                <a:solidFill>
                  <a:srgbClr val="F55E61"/>
                </a:solidFill>
                <a:highlight>
                  <a:srgbClr val="FFFFFF"/>
                </a:highlight>
              </a:rPr>
              <a:t> </a:t>
            </a:r>
            <a:endParaRPr b="0">
              <a:solidFill>
                <a:srgbClr val="F55E6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solidFill>
                  <a:srgbClr val="F55E61"/>
                </a:solidFill>
                <a:highlight>
                  <a:srgbClr val="FFFFFF"/>
                </a:highlight>
              </a:rPr>
              <a:t> </a:t>
            </a:r>
            <a:endParaRPr b="0">
              <a:solidFill>
                <a:srgbClr val="F55E6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highlight>
                  <a:srgbClr val="FFFFFF"/>
                </a:highlight>
              </a:rPr>
              <a:t>Cualquier ausencia como resultado de la enfermedad del estudiante, la cita con el médico o el dentista del estudiante, el funeral de un miembro de la familia o el estudio independiente. Las ausencias justificadas aún resultan en la instrucción perdida, por lo que hay límites establecidos por el Distrito. </a:t>
            </a:r>
            <a:endParaRPr sz="15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highlight>
                  <a:srgbClr val="FFFFFF"/>
                </a:highlight>
              </a:rPr>
              <a:t>Es muy importante informar las ausencias del estudiante para evitar recibir un No Contacto por el día. </a:t>
            </a:r>
            <a:endParaRPr sz="15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highlight>
                  <a:srgbClr val="FFFFFF"/>
                </a:highlight>
              </a:rPr>
              <a:t>Si su estudiante está enfermo, una nota del médico será útil para excusar aún más la asistencia de su estudiante. </a:t>
            </a:r>
            <a:endParaRPr sz="15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highlight>
                  <a:srgbClr val="FFFFFF"/>
                </a:highlight>
              </a:rPr>
              <a:t>Las ausencias se pueden informar a través del sitio web de Blanche Sprentz, enviando un correo electrónico a </a:t>
            </a:r>
            <a:r>
              <a:rPr lang="en" sz="1500" u="sng">
                <a:highlight>
                  <a:srgbClr val="FFFFFF"/>
                </a:highlight>
              </a:rPr>
              <a:t>kanwhite@fcusd.org</a:t>
            </a:r>
            <a:r>
              <a:rPr lang="en" sz="1500">
                <a:highlight>
                  <a:srgbClr val="FFFFFF"/>
                </a:highlight>
              </a:rPr>
              <a:t> o llamando a la oficina al (916) 294-9110 y presionando 1 o ext. 210115 </a:t>
            </a:r>
            <a:endParaRPr sz="15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Unexcused Absences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Truancy letters</a:t>
            </a:r>
            <a:r>
              <a:rPr lang="en"/>
              <a:t> are generated by Powerschool at </a:t>
            </a:r>
            <a:r>
              <a:rPr b="1" lang="en"/>
              <a:t>every 3rd absence</a:t>
            </a:r>
            <a:r>
              <a:rPr lang="en"/>
              <a:t> that is coded </a:t>
            </a:r>
            <a:r>
              <a:rPr b="1" lang="en"/>
              <a:t>NOC, TDY, or UNX</a:t>
            </a:r>
            <a:r>
              <a:rPr lang="en"/>
              <a:t>. Letters are also generated for excessive excused absences.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NOC- no contact made</a:t>
            </a:r>
            <a:r>
              <a:rPr lang="en"/>
              <a:t> with parent/guardian to explain reason for absence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TDY</a:t>
            </a:r>
            <a:r>
              <a:rPr lang="en"/>
              <a:t>- more than 30 minutes late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UNX</a:t>
            </a:r>
            <a:r>
              <a:rPr lang="en"/>
              <a:t>- any absences due to parent’s appointments/illnesses, going out of town, on vacations, transportation issues, or any other absences that DO NOT affect the student’s ability to attend school.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Half days are better than whole absences- Every minute counts!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solidFill>
                  <a:srgbClr val="FF0000"/>
                </a:solidFill>
                <a:highlight>
                  <a:srgbClr val="FFFFFF"/>
                </a:highlight>
              </a:rPr>
              <a:t>                       </a:t>
            </a:r>
            <a:r>
              <a:rPr lang="en" sz="3644">
                <a:highlight>
                  <a:srgbClr val="FFFFFF"/>
                </a:highlight>
              </a:rPr>
              <a:t>Ausencias injustificadas </a:t>
            </a:r>
            <a:r>
              <a:rPr lang="en" sz="3644">
                <a:solidFill>
                  <a:srgbClr val="FF0000"/>
                </a:solidFill>
                <a:highlight>
                  <a:srgbClr val="FFFFFF"/>
                </a:highlight>
              </a:rPr>
              <a:t> </a:t>
            </a:r>
            <a:endParaRPr sz="3644"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07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</a:rPr>
              <a:t>Las cartas de absentismo escolar son generadas por Powerschool en cada 3ª ausencia que se codifica NOC, TDY o UNX. También se generan cartas por ausencias justificadas excesivas. 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</a:rPr>
              <a:t>NOC: no se ha contactado con el padre / tutor para explicar el motivo de la ausencia 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</a:rPr>
              <a:t>TDY- más de 30 minutos tarde 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</a:rPr>
              <a:t>UNX- cualquier ausencia debido a citas / enfermedades de los padres, salir de la ciudad, de vacaciones, problemas de transporte, que NO afecten la capacidad del estudiante para asistir a la escuela, o cualquier otra cosa que no se considere excusada. 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</a:rPr>
              <a:t>Los medios días son mejores que las ausencias completas: ¡cada minuto cuenta!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Independent Study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any planned absences from </a:t>
            </a:r>
            <a:r>
              <a:rPr b="1" lang="en"/>
              <a:t>3 days</a:t>
            </a:r>
            <a:r>
              <a:rPr lang="en"/>
              <a:t> at a time but no more than </a:t>
            </a:r>
            <a:r>
              <a:rPr b="1" lang="en"/>
              <a:t>14 days total </a:t>
            </a:r>
            <a:r>
              <a:rPr lang="en"/>
              <a:t>for the school year!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 least a full week’s advanced </a:t>
            </a:r>
            <a:r>
              <a:rPr lang="en"/>
              <a:t>notice</a:t>
            </a:r>
            <a:r>
              <a:rPr lang="en"/>
              <a:t> or more is ideal to allow the teacher enough time to gather work.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 soon as you have the dates figured out, stop by the front office or contact the attendance clerk, Kandice White, to get a contract filled out.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(916) 294-9110 press 1 or ext. 210115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kanwhite@fcusd.org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  </a:t>
            </a:r>
            <a:r>
              <a:rPr lang="en" sz="2900"/>
              <a:t>Estudio Independiente</a:t>
            </a:r>
            <a:endParaRPr sz="5000"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¡Para cualquier ausencia planificada de 3 días a la vez, pero no más de 14 días en total para el año escolar! 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Al menos una semana completa de anticipación o más es ideal para permitir que el maestro tenga tiempo suficiente para reunir el trabajo.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Tan pronto como haya resuelto las fechas, pase por la oficina principal o comuníquese con el empleado de asistencia, Kandice White, para completar un contrato.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(916) 294-9110 presione 1 o ext. 210115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highlight>
                  <a:srgbClr val="FFFFFF"/>
                </a:highlight>
              </a:rPr>
              <a:t>kanwhite@fcusd.org</a:t>
            </a:r>
            <a:r>
              <a:rPr lang="en">
                <a:highlight>
                  <a:srgbClr val="FFFFFF"/>
                </a:highlight>
              </a:rPr>
              <a:t>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2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