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handoutMasterIdLst>
    <p:handoutMasterId r:id="rId28"/>
  </p:handoutMasterIdLst>
  <p:sldIdLst>
    <p:sldId id="256" r:id="rId2"/>
    <p:sldId id="277" r:id="rId3"/>
    <p:sldId id="278" r:id="rId4"/>
    <p:sldId id="280" r:id="rId5"/>
    <p:sldId id="279" r:id="rId6"/>
    <p:sldId id="281" r:id="rId7"/>
    <p:sldId id="282" r:id="rId8"/>
    <p:sldId id="283" r:id="rId9"/>
    <p:sldId id="259" r:id="rId10"/>
    <p:sldId id="260" r:id="rId11"/>
    <p:sldId id="261" r:id="rId12"/>
    <p:sldId id="274" r:id="rId13"/>
    <p:sldId id="262" r:id="rId14"/>
    <p:sldId id="263" r:id="rId15"/>
    <p:sldId id="264" r:id="rId16"/>
    <p:sldId id="267" r:id="rId17"/>
    <p:sldId id="275" r:id="rId18"/>
    <p:sldId id="268" r:id="rId19"/>
    <p:sldId id="269" r:id="rId20"/>
    <p:sldId id="286" r:id="rId21"/>
    <p:sldId id="272" r:id="rId22"/>
    <p:sldId id="273" r:id="rId23"/>
    <p:sldId id="270" r:id="rId24"/>
    <p:sldId id="271"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78"/>
    <p:restoredTop sz="94675"/>
  </p:normalViewPr>
  <p:slideViewPr>
    <p:cSldViewPr snapToGrid="0" snapToObjects="1">
      <p:cViewPr varScale="1">
        <p:scale>
          <a:sx n="128" d="100"/>
          <a:sy n="128" d="100"/>
        </p:scale>
        <p:origin x="648"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985FBB-C399-4943-B726-59EC76773DD0}" type="datetimeFigureOut">
              <a:rPr lang="en-US" smtClean="0"/>
              <a:t>2/6/24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CD0600-BC2E-5D4B-A3AF-7B4E7AB3CD2B}" type="slidenum">
              <a:rPr lang="en-US" smtClean="0"/>
              <a:t>‹#›</a:t>
            </a:fld>
            <a:endParaRPr lang="en-US" dirty="0"/>
          </a:p>
        </p:txBody>
      </p:sp>
    </p:spTree>
    <p:extLst>
      <p:ext uri="{BB962C8B-B14F-4D97-AF65-F5344CB8AC3E}">
        <p14:creationId xmlns:p14="http://schemas.microsoft.com/office/powerpoint/2010/main" val="895837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64656-1E74-2840-B91D-B402EDC03958}" type="datetimeFigureOut">
              <a:rPr lang="en-US" smtClean="0"/>
              <a:t>2/6/24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CBCDB-14A4-804D-863C-B2695D062EE4}" type="slidenum">
              <a:rPr lang="en-US" smtClean="0"/>
              <a:t>‹#›</a:t>
            </a:fld>
            <a:endParaRPr lang="en-US" dirty="0"/>
          </a:p>
        </p:txBody>
      </p:sp>
    </p:spTree>
    <p:extLst>
      <p:ext uri="{BB962C8B-B14F-4D97-AF65-F5344CB8AC3E}">
        <p14:creationId xmlns:p14="http://schemas.microsoft.com/office/powerpoint/2010/main" val="82493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a:t>
            </a:fld>
            <a:endParaRPr lang="en-US" dirty="0"/>
          </a:p>
        </p:txBody>
      </p:sp>
    </p:spTree>
    <p:extLst>
      <p:ext uri="{BB962C8B-B14F-4D97-AF65-F5344CB8AC3E}">
        <p14:creationId xmlns:p14="http://schemas.microsoft.com/office/powerpoint/2010/main" val="557935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15</a:t>
            </a:fld>
            <a:endParaRPr lang="en-US" dirty="0"/>
          </a:p>
        </p:txBody>
      </p:sp>
    </p:spTree>
    <p:extLst>
      <p:ext uri="{BB962C8B-B14F-4D97-AF65-F5344CB8AC3E}">
        <p14:creationId xmlns:p14="http://schemas.microsoft.com/office/powerpoint/2010/main" val="1332834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16</a:t>
            </a:fld>
            <a:endParaRPr lang="en-US" dirty="0"/>
          </a:p>
        </p:txBody>
      </p:sp>
    </p:spTree>
    <p:extLst>
      <p:ext uri="{BB962C8B-B14F-4D97-AF65-F5344CB8AC3E}">
        <p14:creationId xmlns:p14="http://schemas.microsoft.com/office/powerpoint/2010/main" val="722675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17</a:t>
            </a:fld>
            <a:endParaRPr lang="en-US" dirty="0"/>
          </a:p>
        </p:txBody>
      </p:sp>
    </p:spTree>
    <p:extLst>
      <p:ext uri="{BB962C8B-B14F-4D97-AF65-F5344CB8AC3E}">
        <p14:creationId xmlns:p14="http://schemas.microsoft.com/office/powerpoint/2010/main" val="117064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18</a:t>
            </a:fld>
            <a:endParaRPr lang="en-US" dirty="0"/>
          </a:p>
        </p:txBody>
      </p:sp>
    </p:spTree>
    <p:extLst>
      <p:ext uri="{BB962C8B-B14F-4D97-AF65-F5344CB8AC3E}">
        <p14:creationId xmlns:p14="http://schemas.microsoft.com/office/powerpoint/2010/main" val="1992281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19</a:t>
            </a:fld>
            <a:endParaRPr lang="en-US" dirty="0"/>
          </a:p>
        </p:txBody>
      </p:sp>
    </p:spTree>
    <p:extLst>
      <p:ext uri="{BB962C8B-B14F-4D97-AF65-F5344CB8AC3E}">
        <p14:creationId xmlns:p14="http://schemas.microsoft.com/office/powerpoint/2010/main" val="706297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91A05-D6CE-2F66-3B04-E069D6A10E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0BD478-F8CF-2517-6970-B21F6AB003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552016-6296-8B68-641C-98E56790CA3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5F486C9-E22E-E74A-11B3-BFFCDC794975}"/>
              </a:ext>
            </a:extLst>
          </p:cNvPr>
          <p:cNvSpPr>
            <a:spLocks noGrp="1"/>
          </p:cNvSpPr>
          <p:nvPr>
            <p:ph type="sldNum" sz="quarter" idx="10"/>
          </p:nvPr>
        </p:nvSpPr>
        <p:spPr/>
        <p:txBody>
          <a:bodyPr/>
          <a:lstStyle/>
          <a:p>
            <a:fld id="{07DCBCDB-14A4-804D-863C-B2695D062EE4}" type="slidenum">
              <a:rPr lang="en-US" smtClean="0"/>
              <a:t>20</a:t>
            </a:fld>
            <a:endParaRPr lang="en-US" dirty="0"/>
          </a:p>
        </p:txBody>
      </p:sp>
    </p:spTree>
    <p:extLst>
      <p:ext uri="{BB962C8B-B14F-4D97-AF65-F5344CB8AC3E}">
        <p14:creationId xmlns:p14="http://schemas.microsoft.com/office/powerpoint/2010/main" val="76114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23</a:t>
            </a:fld>
            <a:endParaRPr lang="en-US" dirty="0"/>
          </a:p>
        </p:txBody>
      </p:sp>
    </p:spTree>
    <p:extLst>
      <p:ext uri="{BB962C8B-B14F-4D97-AF65-F5344CB8AC3E}">
        <p14:creationId xmlns:p14="http://schemas.microsoft.com/office/powerpoint/2010/main" val="1602873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87D48-8046-74F2-4223-0D204C1DDE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AE8AFA-AD06-F6EA-AAA6-5AAE5A0E5C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590F91-290C-F858-847D-04508436A2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B2892CC-CFFA-C5FD-E7EC-C06678C06340}"/>
              </a:ext>
            </a:extLst>
          </p:cNvPr>
          <p:cNvSpPr>
            <a:spLocks noGrp="1"/>
          </p:cNvSpPr>
          <p:nvPr>
            <p:ph type="sldNum" sz="quarter" idx="5"/>
          </p:nvPr>
        </p:nvSpPr>
        <p:spPr/>
        <p:txBody>
          <a:bodyPr/>
          <a:lstStyle/>
          <a:p>
            <a:fld id="{07DCBCDB-14A4-804D-863C-B2695D062EE4}" type="slidenum">
              <a:rPr lang="en-US" smtClean="0"/>
              <a:t>25</a:t>
            </a:fld>
            <a:endParaRPr lang="en-US" dirty="0"/>
          </a:p>
        </p:txBody>
      </p:sp>
    </p:spTree>
    <p:extLst>
      <p:ext uri="{BB962C8B-B14F-4D97-AF65-F5344CB8AC3E}">
        <p14:creationId xmlns:p14="http://schemas.microsoft.com/office/powerpoint/2010/main" val="4100184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CBCDB-14A4-804D-863C-B2695D062EE4}" type="slidenum">
              <a:rPr lang="en-US" smtClean="0"/>
              <a:t>2</a:t>
            </a:fld>
            <a:endParaRPr lang="en-US" dirty="0"/>
          </a:p>
        </p:txBody>
      </p:sp>
    </p:spTree>
    <p:extLst>
      <p:ext uri="{BB962C8B-B14F-4D97-AF65-F5344CB8AC3E}">
        <p14:creationId xmlns:p14="http://schemas.microsoft.com/office/powerpoint/2010/main" val="92928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6</a:t>
            </a:fld>
            <a:endParaRPr lang="en-US" dirty="0"/>
          </a:p>
        </p:txBody>
      </p:sp>
    </p:spTree>
    <p:extLst>
      <p:ext uri="{BB962C8B-B14F-4D97-AF65-F5344CB8AC3E}">
        <p14:creationId xmlns:p14="http://schemas.microsoft.com/office/powerpoint/2010/main" val="981454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7</a:t>
            </a:fld>
            <a:endParaRPr lang="en-US" dirty="0"/>
          </a:p>
        </p:txBody>
      </p:sp>
    </p:spTree>
    <p:extLst>
      <p:ext uri="{BB962C8B-B14F-4D97-AF65-F5344CB8AC3E}">
        <p14:creationId xmlns:p14="http://schemas.microsoft.com/office/powerpoint/2010/main" val="4018657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9</a:t>
            </a:fld>
            <a:endParaRPr lang="en-US" dirty="0"/>
          </a:p>
        </p:txBody>
      </p:sp>
    </p:spTree>
    <p:extLst>
      <p:ext uri="{BB962C8B-B14F-4D97-AF65-F5344CB8AC3E}">
        <p14:creationId xmlns:p14="http://schemas.microsoft.com/office/powerpoint/2010/main" val="480187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10</a:t>
            </a:fld>
            <a:endParaRPr lang="en-US" dirty="0"/>
          </a:p>
        </p:txBody>
      </p:sp>
    </p:spTree>
    <p:extLst>
      <p:ext uri="{BB962C8B-B14F-4D97-AF65-F5344CB8AC3E}">
        <p14:creationId xmlns:p14="http://schemas.microsoft.com/office/powerpoint/2010/main" val="265615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11</a:t>
            </a:fld>
            <a:endParaRPr lang="en-US" dirty="0"/>
          </a:p>
        </p:txBody>
      </p:sp>
    </p:spTree>
    <p:extLst>
      <p:ext uri="{BB962C8B-B14F-4D97-AF65-F5344CB8AC3E}">
        <p14:creationId xmlns:p14="http://schemas.microsoft.com/office/powerpoint/2010/main" val="173336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13</a:t>
            </a:fld>
            <a:endParaRPr lang="en-US" dirty="0"/>
          </a:p>
        </p:txBody>
      </p:sp>
    </p:spTree>
    <p:extLst>
      <p:ext uri="{BB962C8B-B14F-4D97-AF65-F5344CB8AC3E}">
        <p14:creationId xmlns:p14="http://schemas.microsoft.com/office/powerpoint/2010/main" val="2005849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CBCDB-14A4-804D-863C-B2695D062EE4}" type="slidenum">
              <a:rPr lang="en-US" smtClean="0"/>
              <a:t>14</a:t>
            </a:fld>
            <a:endParaRPr lang="en-US" dirty="0"/>
          </a:p>
        </p:txBody>
      </p:sp>
    </p:spTree>
    <p:extLst>
      <p:ext uri="{BB962C8B-B14F-4D97-AF65-F5344CB8AC3E}">
        <p14:creationId xmlns:p14="http://schemas.microsoft.com/office/powerpoint/2010/main" val="110761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293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50E49EA-8540-DE4E-AFD2-36BBD939E4CF}" type="datetimeFigureOut">
              <a:rPr lang="en-US" smtClean="0"/>
              <a:t>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159444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1511108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58899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729552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04894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1073087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809054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205424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121434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49EA-8540-DE4E-AFD2-36BBD939E4CF}" type="datetimeFigureOut">
              <a:rPr lang="en-US" smtClean="0"/>
              <a:t>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202242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0E49EA-8540-DE4E-AFD2-36BBD939E4CF}"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57360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0E49EA-8540-DE4E-AFD2-36BBD939E4CF}" type="datetimeFigureOut">
              <a:rPr lang="en-US" smtClean="0"/>
              <a:t>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59895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0E49EA-8540-DE4E-AFD2-36BBD939E4CF}" type="datetimeFigureOut">
              <a:rPr lang="en-US" smtClean="0"/>
              <a:t>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146421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E49EA-8540-DE4E-AFD2-36BBD939E4CF}" type="datetimeFigureOut">
              <a:rPr lang="en-US" smtClean="0"/>
              <a:t>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97980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E49EA-8540-DE4E-AFD2-36BBD939E4CF}"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67287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E49EA-8540-DE4E-AFD2-36BBD939E4CF}" type="datetimeFigureOut">
              <a:rPr lang="en-US" smtClean="0"/>
              <a:t>2/6/24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D539E-34E3-8846-84F4-B84FE4921858}" type="slidenum">
              <a:rPr lang="en-US" smtClean="0"/>
              <a:t>‹#›</a:t>
            </a:fld>
            <a:endParaRPr lang="en-US" dirty="0"/>
          </a:p>
        </p:txBody>
      </p:sp>
    </p:spTree>
    <p:extLst>
      <p:ext uri="{BB962C8B-B14F-4D97-AF65-F5344CB8AC3E}">
        <p14:creationId xmlns:p14="http://schemas.microsoft.com/office/powerpoint/2010/main" val="27812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50E49EA-8540-DE4E-AFD2-36BBD939E4CF}" type="datetimeFigureOut">
              <a:rPr lang="en-US" smtClean="0"/>
              <a:t>2/6/24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F7D539E-34E3-8846-84F4-B84FE4921858}" type="slidenum">
              <a:rPr lang="en-US" smtClean="0"/>
              <a:t>‹#›</a:t>
            </a:fld>
            <a:endParaRPr lang="en-US" dirty="0"/>
          </a:p>
        </p:txBody>
      </p:sp>
    </p:spTree>
    <p:extLst>
      <p:ext uri="{BB962C8B-B14F-4D97-AF65-F5344CB8AC3E}">
        <p14:creationId xmlns:p14="http://schemas.microsoft.com/office/powerpoint/2010/main" val="2312447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anic.org/" TargetMode="External"/><Relationship Id="rId7" Type="http://schemas.openxmlformats.org/officeDocument/2006/relationships/hyperlink" Target="https://forms.digipen.edu/view.php?id=40801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anic.lwsd.org/studentsfamilies/register-here" TargetMode="External"/><Relationship Id="rId5" Type="http://schemas.openxmlformats.org/officeDocument/2006/relationships/hyperlink" Target="https://wanic.lwsd.org/academics/course-catalog" TargetMode="External"/><Relationship Id="rId4" Type="http://schemas.openxmlformats.org/officeDocument/2006/relationships/hyperlink" Target="https://apply.wanic.org/logi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https://coreplusaerospac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jagfutures@nsd.org" TargetMode="External"/><Relationship Id="rId13" Type="http://schemas.openxmlformats.org/officeDocument/2006/relationships/hyperlink" Target="http://lallen@nsd.org" TargetMode="External"/><Relationship Id="rId3" Type="http://schemas.openxmlformats.org/officeDocument/2006/relationships/hyperlink" Target="https://www.nsd.org/schools/academics/career-college-readiness" TargetMode="External"/><Relationship Id="rId7" Type="http://schemas.openxmlformats.org/officeDocument/2006/relationships/hyperlink" Target="mailto:jallen2@nsd.org" TargetMode="External"/><Relationship Id="rId12" Type="http://schemas.openxmlformats.org/officeDocument/2006/relationships/hyperlink" Target="mailto:lbroulette@nsd.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mailto:bdawson@nsd.org" TargetMode="External"/><Relationship Id="rId11" Type="http://schemas.openxmlformats.org/officeDocument/2006/relationships/hyperlink" Target="mailto:hboi@nsd.org" TargetMode="External"/><Relationship Id="rId5" Type="http://schemas.openxmlformats.org/officeDocument/2006/relationships/hyperlink" Target="mailto:kcampbell3@nsd.org" TargetMode="External"/><Relationship Id="rId10" Type="http://schemas.openxmlformats.org/officeDocument/2006/relationships/hyperlink" Target="mailto:jcohn@nsd.org" TargetMode="External"/><Relationship Id="rId4" Type="http://schemas.openxmlformats.org/officeDocument/2006/relationships/hyperlink" Target="mailto:dschuneman@nsd.org" TargetMode="External"/><Relationship Id="rId9" Type="http://schemas.openxmlformats.org/officeDocument/2006/relationships/hyperlink" Target="mailto:mtang@nsd.or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anic.or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wanic.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jagfutures@nsd.org" TargetMode="External"/><Relationship Id="rId13" Type="http://schemas.openxmlformats.org/officeDocument/2006/relationships/hyperlink" Target="http://lallen@nsd.org" TargetMode="External"/><Relationship Id="rId3" Type="http://schemas.openxmlformats.org/officeDocument/2006/relationships/hyperlink" Target="https://www.nsd.org/schools/academics/career-college-readiness" TargetMode="External"/><Relationship Id="rId7" Type="http://schemas.openxmlformats.org/officeDocument/2006/relationships/hyperlink" Target="mailto:jallen2@nsd.org" TargetMode="External"/><Relationship Id="rId12" Type="http://schemas.openxmlformats.org/officeDocument/2006/relationships/hyperlink" Target="mailto:lbroulette@nsd.org"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mailto:bdawson@nsd.org" TargetMode="External"/><Relationship Id="rId11" Type="http://schemas.openxmlformats.org/officeDocument/2006/relationships/hyperlink" Target="mailto:hboi@nsd.org" TargetMode="External"/><Relationship Id="rId5" Type="http://schemas.openxmlformats.org/officeDocument/2006/relationships/hyperlink" Target="mailto:kcampbell3@nsd.org" TargetMode="External"/><Relationship Id="rId10" Type="http://schemas.openxmlformats.org/officeDocument/2006/relationships/hyperlink" Target="mailto:jcohn@nsd.org" TargetMode="External"/><Relationship Id="rId4" Type="http://schemas.openxmlformats.org/officeDocument/2006/relationships/hyperlink" Target="mailto:dschuneman@nsd.org" TargetMode="External"/><Relationship Id="rId9" Type="http://schemas.openxmlformats.org/officeDocument/2006/relationships/hyperlink" Target="mailto:mtang@nsd.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anic.lws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nsd.org/schools/academics/career-college-readiness/course-registratio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hyperlink" Target="https://wanic.lwsd.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sd.jotform.com/sreynolds/nsd-satellite-program-interest-fo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bothell.nsd.org/counseling/satellite-and-wanic-inform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2214" y="1057484"/>
            <a:ext cx="11842955" cy="2542228"/>
          </a:xfrm>
        </p:spPr>
        <p:txBody>
          <a:bodyPr>
            <a:normAutofit fontScale="90000"/>
          </a:bodyPr>
          <a:lstStyle/>
          <a:p>
            <a:pPr algn="ctr"/>
            <a:r>
              <a:rPr lang="en-US" sz="3600" b="1" dirty="0"/>
              <a:t>Northshore school district </a:t>
            </a:r>
            <a:br>
              <a:rPr lang="en-US" sz="3600" b="1" dirty="0"/>
            </a:br>
            <a:r>
              <a:rPr lang="en-US" sz="3600" b="1" dirty="0"/>
              <a:t>career &amp; technical education</a:t>
            </a:r>
            <a:br>
              <a:rPr lang="en-US" sz="3600" b="1" dirty="0"/>
            </a:br>
            <a:r>
              <a:rPr lang="en-US" sz="3600" b="1" dirty="0"/>
              <a:t>course information</a:t>
            </a:r>
            <a:br>
              <a:rPr lang="en-US" b="1" dirty="0"/>
            </a:br>
            <a:br>
              <a:rPr lang="en-US" b="1" dirty="0"/>
            </a:br>
            <a:r>
              <a:rPr lang="en-US" sz="3600" b="1" dirty="0"/>
              <a:t>2024-2025 School Year</a:t>
            </a:r>
            <a:r>
              <a:rPr lang="en-US" sz="4000" dirty="0"/>
              <a:t>	</a:t>
            </a:r>
          </a:p>
        </p:txBody>
      </p:sp>
      <p:sp>
        <p:nvSpPr>
          <p:cNvPr id="3" name="Subtitle 2"/>
          <p:cNvSpPr>
            <a:spLocks noGrp="1"/>
          </p:cNvSpPr>
          <p:nvPr>
            <p:ph type="subTitle" idx="1"/>
          </p:nvPr>
        </p:nvSpPr>
        <p:spPr>
          <a:xfrm>
            <a:off x="4780166" y="6394961"/>
            <a:ext cx="4903839" cy="1286696"/>
          </a:xfrm>
        </p:spPr>
        <p:txBody>
          <a:bodyPr/>
          <a:lstStyle/>
          <a:p>
            <a:endParaRPr lang="en-US" dirty="0"/>
          </a:p>
          <a:p>
            <a:endParaRPr lang="en-US" dirty="0"/>
          </a:p>
        </p:txBody>
      </p:sp>
      <p:pic>
        <p:nvPicPr>
          <p:cNvPr id="4" name="Picture 3">
            <a:extLst>
              <a:ext uri="{FF2B5EF4-FFF2-40B4-BE49-F238E27FC236}">
                <a16:creationId xmlns:a16="http://schemas.microsoft.com/office/drawing/2014/main" id="{00000000-0008-0000-0000-000007000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852" y="4500358"/>
            <a:ext cx="3913412" cy="1902542"/>
          </a:xfrm>
          <a:prstGeom prst="rect">
            <a:avLst/>
          </a:prstGeom>
        </p:spPr>
      </p:pic>
      <p:pic>
        <p:nvPicPr>
          <p:cNvPr id="1026" name="Picture 2" descr="NorthShore School District home page">
            <a:extLst>
              <a:ext uri="{FF2B5EF4-FFF2-40B4-BE49-F238E27FC236}">
                <a16:creationId xmlns:a16="http://schemas.microsoft.com/office/drawing/2014/main" id="{7A9E4BD9-E4B2-7142-8044-F533C0597F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4516" y="5018651"/>
            <a:ext cx="4981678" cy="865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379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752" y="4664313"/>
            <a:ext cx="9383151" cy="1507067"/>
          </a:xfrm>
        </p:spPr>
        <p:txBody>
          <a:bodyPr>
            <a:normAutofit/>
          </a:bodyPr>
          <a:lstStyle/>
          <a:p>
            <a:r>
              <a:rPr lang="en-US" sz="4000" b="1" dirty="0"/>
              <a:t>How do students apply to a wanic class (Class outside NSD)?</a:t>
            </a:r>
          </a:p>
        </p:txBody>
      </p:sp>
      <p:sp>
        <p:nvSpPr>
          <p:cNvPr id="3" name="Content Placeholder 2"/>
          <p:cNvSpPr>
            <a:spLocks noGrp="1"/>
          </p:cNvSpPr>
          <p:nvPr>
            <p:ph idx="1"/>
          </p:nvPr>
        </p:nvSpPr>
        <p:spPr>
          <a:xfrm>
            <a:off x="914399" y="546100"/>
            <a:ext cx="9608949" cy="4408111"/>
          </a:xfrm>
        </p:spPr>
        <p:txBody>
          <a:bodyPr>
            <a:normAutofit fontScale="85000" lnSpcReduction="20000"/>
          </a:bodyPr>
          <a:lstStyle/>
          <a:p>
            <a:r>
              <a:rPr lang="en-US" b="1" dirty="0">
                <a:solidFill>
                  <a:schemeClr val="bg1"/>
                </a:solidFill>
              </a:rPr>
              <a:t>Step 1:</a:t>
            </a:r>
            <a:r>
              <a:rPr lang="en-US" dirty="0">
                <a:solidFill>
                  <a:schemeClr val="bg1"/>
                </a:solidFill>
              </a:rPr>
              <a:t> Go to </a:t>
            </a:r>
            <a:r>
              <a:rPr lang="en-US" dirty="0">
                <a:solidFill>
                  <a:schemeClr val="bg1"/>
                </a:solidFill>
                <a:hlinkClick r:id="rId3">
                  <a:extLst>
                    <a:ext uri="{A12FA001-AC4F-418D-AE19-62706E023703}">
                      <ahyp:hlinkClr xmlns:ahyp="http://schemas.microsoft.com/office/drawing/2018/hyperlinkcolor" val="tx"/>
                    </a:ext>
                  </a:extLst>
                </a:hlinkClick>
              </a:rPr>
              <a:t>WANIC.org</a:t>
            </a:r>
            <a:r>
              <a:rPr lang="en-US" dirty="0">
                <a:solidFill>
                  <a:schemeClr val="bg1"/>
                </a:solidFill>
              </a:rPr>
              <a:t> or to this link: </a:t>
            </a:r>
            <a:r>
              <a:rPr lang="en-US" dirty="0">
                <a:solidFill>
                  <a:schemeClr val="bg1"/>
                </a:solidFill>
                <a:hlinkClick r:id="rId4">
                  <a:extLst>
                    <a:ext uri="{A12FA001-AC4F-418D-AE19-62706E023703}">
                      <ahyp:hlinkClr xmlns:ahyp="http://schemas.microsoft.com/office/drawing/2018/hyperlinkcolor" val="tx"/>
                    </a:ext>
                  </a:extLst>
                </a:hlinkClick>
              </a:rPr>
              <a:t>WANIC Application.</a:t>
            </a:r>
            <a:endParaRPr lang="en-US" dirty="0">
              <a:solidFill>
                <a:schemeClr val="bg1"/>
              </a:solidFill>
            </a:endParaRPr>
          </a:p>
          <a:p>
            <a:r>
              <a:rPr lang="en-US" b="1" dirty="0">
                <a:solidFill>
                  <a:schemeClr val="bg1"/>
                </a:solidFill>
              </a:rPr>
              <a:t>Step 2:</a:t>
            </a:r>
            <a:r>
              <a:rPr lang="en-US" dirty="0">
                <a:solidFill>
                  <a:schemeClr val="bg1"/>
                </a:solidFill>
              </a:rPr>
              <a:t> On the registration page, for 3 period/credit WANIC classes, go to </a:t>
            </a:r>
            <a:r>
              <a:rPr lang="en-US" b="1" dirty="0">
                <a:solidFill>
                  <a:schemeClr val="bg1"/>
                </a:solidFill>
                <a:hlinkClick r:id="rId3">
                  <a:extLst>
                    <a:ext uri="{A12FA001-AC4F-418D-AE19-62706E023703}">
                      <ahyp:hlinkClr xmlns:ahyp="http://schemas.microsoft.com/office/drawing/2018/hyperlinkcolor" val="tx"/>
                    </a:ext>
                  </a:extLst>
                </a:hlinkClick>
              </a:rPr>
              <a:t>WANIC.org</a:t>
            </a:r>
            <a:r>
              <a:rPr lang="en-US" dirty="0">
                <a:solidFill>
                  <a:schemeClr val="bg1"/>
                </a:solidFill>
              </a:rPr>
              <a:t>. Once at the site, scroll down and click on </a:t>
            </a:r>
            <a:r>
              <a:rPr lang="en-US" b="1" dirty="0">
                <a:solidFill>
                  <a:schemeClr val="bg1"/>
                </a:solidFill>
                <a:hlinkClick r:id="rId5">
                  <a:extLst>
                    <a:ext uri="{A12FA001-AC4F-418D-AE19-62706E023703}">
                      <ahyp:hlinkClr xmlns:ahyp="http://schemas.microsoft.com/office/drawing/2018/hyperlinkcolor" val="tx"/>
                    </a:ext>
                  </a:extLst>
                </a:hlinkClick>
              </a:rPr>
              <a:t>"Full Year Info," </a:t>
            </a:r>
            <a:r>
              <a:rPr lang="en-US" dirty="0">
                <a:solidFill>
                  <a:schemeClr val="bg1"/>
                </a:solidFill>
              </a:rPr>
              <a:t>then </a:t>
            </a:r>
            <a:r>
              <a:rPr lang="en-US" b="1" dirty="0">
                <a:solidFill>
                  <a:schemeClr val="bg1"/>
                </a:solidFill>
                <a:hlinkClick r:id="rId6">
                  <a:extLst>
                    <a:ext uri="{A12FA001-AC4F-418D-AE19-62706E023703}">
                      <ahyp:hlinkClr xmlns:ahyp="http://schemas.microsoft.com/office/drawing/2018/hyperlinkcolor" val="tx"/>
                    </a:ext>
                  </a:extLst>
                </a:hlinkClick>
              </a:rPr>
              <a:t>"APPLY FOR 2023-24 FULL YEAR," </a:t>
            </a:r>
            <a:r>
              <a:rPr lang="en-US" dirty="0">
                <a:solidFill>
                  <a:schemeClr val="bg1"/>
                </a:solidFill>
              </a:rPr>
              <a:t>then</a:t>
            </a:r>
            <a:r>
              <a:rPr lang="en-US" b="1" dirty="0">
                <a:solidFill>
                  <a:schemeClr val="bg1"/>
                </a:solidFill>
              </a:rPr>
              <a:t> </a:t>
            </a:r>
            <a:r>
              <a:rPr lang="en-US" b="1" dirty="0">
                <a:solidFill>
                  <a:schemeClr val="bg1"/>
                </a:solidFill>
                <a:hlinkClick r:id="rId4">
                  <a:extLst>
                    <a:ext uri="{A12FA001-AC4F-418D-AE19-62706E023703}">
                      <ahyp:hlinkClr xmlns:ahyp="http://schemas.microsoft.com/office/drawing/2018/hyperlinkcolor" val="tx"/>
                    </a:ext>
                  </a:extLst>
                </a:hlinkClick>
              </a:rPr>
              <a:t>"APPLY FOR WANIC FULL YEAR PROGRAM"</a:t>
            </a:r>
            <a:r>
              <a:rPr lang="en-US" dirty="0">
                <a:solidFill>
                  <a:schemeClr val="bg1"/>
                </a:solidFill>
              </a:rPr>
              <a:t> and complete the application online for the class you want (and time). </a:t>
            </a:r>
            <a:r>
              <a:rPr lang="en-US" b="1" dirty="0">
                <a:solidFill>
                  <a:schemeClr val="bg1"/>
                </a:solidFill>
              </a:rPr>
              <a:t>List accurate email address that you will check regularly.</a:t>
            </a:r>
          </a:p>
          <a:p>
            <a:r>
              <a:rPr lang="en-US" b="1" dirty="0">
                <a:solidFill>
                  <a:schemeClr val="bg1"/>
                </a:solidFill>
              </a:rPr>
              <a:t>Step 3 (for DigiPen classes only):</a:t>
            </a:r>
            <a:r>
              <a:rPr lang="en-US" dirty="0">
                <a:solidFill>
                  <a:schemeClr val="bg1"/>
                </a:solidFill>
              </a:rPr>
              <a:t> Attend a virtual site visit/information session if applying to DigiPen. Go </a:t>
            </a:r>
            <a:r>
              <a:rPr lang="en-US" dirty="0">
                <a:solidFill>
                  <a:schemeClr val="bg1"/>
                </a:solidFill>
                <a:hlinkClick r:id="rId7">
                  <a:extLst>
                    <a:ext uri="{A12FA001-AC4F-418D-AE19-62706E023703}">
                      <ahyp:hlinkClr xmlns:ahyp="http://schemas.microsoft.com/office/drawing/2018/hyperlinkcolor" val="tx"/>
                    </a:ext>
                  </a:extLst>
                </a:hlinkClick>
              </a:rPr>
              <a:t>HERE</a:t>
            </a:r>
            <a:r>
              <a:rPr lang="en-US" dirty="0">
                <a:solidFill>
                  <a:schemeClr val="bg1"/>
                </a:solidFill>
              </a:rPr>
              <a:t> to RSVP.  Contact teacher or Career Counselor if having trouble attending the virtual site visit/information session at DigiPen.  </a:t>
            </a:r>
          </a:p>
          <a:p>
            <a:r>
              <a:rPr lang="en-US" b="1" dirty="0">
                <a:solidFill>
                  <a:schemeClr val="bg1"/>
                </a:solidFill>
              </a:rPr>
              <a:t>Be sure to check the application deadlines</a:t>
            </a:r>
            <a:r>
              <a:rPr lang="en-US" dirty="0">
                <a:solidFill>
                  <a:schemeClr val="bg1"/>
                </a:solidFill>
              </a:rPr>
              <a:t>. You will be notified via email from WANIC if accepted, so please continue checking the email you used on application.</a:t>
            </a:r>
          </a:p>
          <a:p>
            <a:r>
              <a:rPr lang="en-US" b="1" dirty="0">
                <a:solidFill>
                  <a:schemeClr val="bg1"/>
                </a:solidFill>
              </a:rPr>
              <a:t>When requesting your courses for next year in StudentVUE, please choose a full schedule of classes that DOES NOT include the WANIC class (just in case you don’t get accepted into the WANIC class). If you apply for and are accepted into the WANIC class, we will contact you to see which other classes you’d like to drop.</a:t>
            </a:r>
            <a:endParaRPr lang="en-US" dirty="0">
              <a:solidFill>
                <a:schemeClr val="bg1"/>
              </a:solidFill>
            </a:endParaRPr>
          </a:p>
          <a:p>
            <a:r>
              <a:rPr lang="en-US" b="1" u="sng" dirty="0">
                <a:solidFill>
                  <a:schemeClr val="bg1"/>
                </a:solidFill>
              </a:rPr>
              <a:t>YOU ONLY NEED TO APPLY AT WANIC.org IF THE CLASS ISN’T OFFERED AT A NORTHSHORE SCHOOL DISTRICT HIGH SCHOOL.</a:t>
            </a:r>
          </a:p>
          <a:p>
            <a:endParaRPr lang="en-US" dirty="0"/>
          </a:p>
        </p:txBody>
      </p:sp>
    </p:spTree>
    <p:extLst>
      <p:ext uri="{BB962C8B-B14F-4D97-AF65-F5344CB8AC3E}">
        <p14:creationId xmlns:p14="http://schemas.microsoft.com/office/powerpoint/2010/main" val="22485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219128"/>
            <a:ext cx="8534400" cy="1507067"/>
          </a:xfrm>
        </p:spPr>
        <p:txBody>
          <a:bodyPr/>
          <a:lstStyle/>
          <a:p>
            <a:r>
              <a:rPr lang="en-US" b="1" dirty="0"/>
              <a:t>Satellite Classes located at BHS</a:t>
            </a:r>
          </a:p>
        </p:txBody>
      </p:sp>
      <p:sp>
        <p:nvSpPr>
          <p:cNvPr id="3" name="Content Placeholder 2"/>
          <p:cNvSpPr>
            <a:spLocks noGrp="1"/>
          </p:cNvSpPr>
          <p:nvPr>
            <p:ph idx="1"/>
          </p:nvPr>
        </p:nvSpPr>
        <p:spPr>
          <a:xfrm>
            <a:off x="684211" y="685799"/>
            <a:ext cx="9722531" cy="4815349"/>
          </a:xfrm>
        </p:spPr>
        <p:txBody>
          <a:bodyPr>
            <a:normAutofit fontScale="70000" lnSpcReduction="20000"/>
          </a:bodyPr>
          <a:lstStyle/>
          <a:p>
            <a:r>
              <a:rPr lang="en-US" b="1" dirty="0">
                <a:solidFill>
                  <a:schemeClr val="bg1"/>
                </a:solidFill>
              </a:rPr>
              <a:t>Auto Technology: Beginning and Advanced (10th-12</a:t>
            </a:r>
            <a:r>
              <a:rPr lang="en-US" b="1" baseline="30000" dirty="0">
                <a:solidFill>
                  <a:schemeClr val="bg1"/>
                </a:solidFill>
              </a:rPr>
              <a:t>th</a:t>
            </a:r>
            <a:r>
              <a:rPr lang="en-US" b="1" dirty="0">
                <a:solidFill>
                  <a:schemeClr val="bg1"/>
                </a:solidFill>
              </a:rPr>
              <a:t> grades)</a:t>
            </a:r>
          </a:p>
          <a:p>
            <a:pPr lvl="1"/>
            <a:r>
              <a:rPr lang="en-US" dirty="0">
                <a:solidFill>
                  <a:schemeClr val="bg1"/>
                </a:solidFill>
              </a:rPr>
              <a:t>3 credits per year. Sophomores and 1</a:t>
            </a:r>
            <a:r>
              <a:rPr lang="en-US" baseline="30000" dirty="0">
                <a:solidFill>
                  <a:schemeClr val="bg1"/>
                </a:solidFill>
              </a:rPr>
              <a:t>st</a:t>
            </a:r>
            <a:r>
              <a:rPr lang="en-US" dirty="0">
                <a:solidFill>
                  <a:schemeClr val="bg1"/>
                </a:solidFill>
              </a:rPr>
              <a:t> year Auto students take the beginning class (AM or PM) 2</a:t>
            </a:r>
            <a:r>
              <a:rPr lang="en-US" baseline="30000" dirty="0">
                <a:solidFill>
                  <a:schemeClr val="bg1"/>
                </a:solidFill>
              </a:rPr>
              <a:t>nd</a:t>
            </a:r>
            <a:r>
              <a:rPr lang="en-US" dirty="0">
                <a:solidFill>
                  <a:schemeClr val="bg1"/>
                </a:solidFill>
              </a:rPr>
              <a:t> year + Auto students take the Advanced Class (AM or PM). AM offered periods 1-3. PM offered periods 5-7.</a:t>
            </a:r>
          </a:p>
          <a:p>
            <a:pPr lvl="1"/>
            <a:r>
              <a:rPr lang="en-US" dirty="0">
                <a:solidFill>
                  <a:schemeClr val="bg1"/>
                </a:solidFill>
              </a:rPr>
              <a:t>The advanced class also offers English 11 or 12 (1.0) credit and Lab Science/3</a:t>
            </a:r>
            <a:r>
              <a:rPr lang="en-US" baseline="30000" dirty="0">
                <a:solidFill>
                  <a:schemeClr val="bg1"/>
                </a:solidFill>
              </a:rPr>
              <a:t>rd</a:t>
            </a:r>
            <a:r>
              <a:rPr lang="en-US" dirty="0">
                <a:solidFill>
                  <a:schemeClr val="bg1"/>
                </a:solidFill>
              </a:rPr>
              <a:t> Credit of Science credit (1.0).</a:t>
            </a:r>
          </a:p>
          <a:p>
            <a:pPr lvl="1"/>
            <a:r>
              <a:rPr lang="en-US" dirty="0">
                <a:solidFill>
                  <a:schemeClr val="bg1"/>
                </a:solidFill>
              </a:rPr>
              <a:t>The beginning class offers Lab Science/3</a:t>
            </a:r>
            <a:r>
              <a:rPr lang="en-US" baseline="30000" dirty="0">
                <a:solidFill>
                  <a:schemeClr val="bg1"/>
                </a:solidFill>
              </a:rPr>
              <a:t>rd</a:t>
            </a:r>
            <a:r>
              <a:rPr lang="en-US" dirty="0">
                <a:solidFill>
                  <a:schemeClr val="bg1"/>
                </a:solidFill>
              </a:rPr>
              <a:t> Credit of Science credit (1.0).</a:t>
            </a:r>
          </a:p>
          <a:p>
            <a:pPr lvl="1"/>
            <a:r>
              <a:rPr lang="en-US" dirty="0">
                <a:solidFill>
                  <a:schemeClr val="bg1"/>
                </a:solidFill>
              </a:rPr>
              <a:t>Up to 26 college credits available for $50 if  if a B or better is earned.</a:t>
            </a:r>
          </a:p>
          <a:p>
            <a:pPr lvl="1"/>
            <a:r>
              <a:rPr lang="en-US" dirty="0">
                <a:solidFill>
                  <a:schemeClr val="bg1"/>
                </a:solidFill>
              </a:rPr>
              <a:t>Gives students a “real world” experience of an automotive career, including a significant amount of vehicle diagnosis, maintenance and repair.</a:t>
            </a:r>
          </a:p>
          <a:p>
            <a:pPr lvl="1"/>
            <a:r>
              <a:rPr lang="en-US" dirty="0">
                <a:solidFill>
                  <a:schemeClr val="bg1"/>
                </a:solidFill>
              </a:rPr>
              <a:t>Paid internships available, scholarships available.</a:t>
            </a:r>
          </a:p>
          <a:p>
            <a:pPr lvl="1"/>
            <a:r>
              <a:rPr lang="en-US" dirty="0">
                <a:solidFill>
                  <a:schemeClr val="bg1"/>
                </a:solidFill>
              </a:rPr>
              <a:t>Multiple ASE Industry Certifications available.</a:t>
            </a:r>
          </a:p>
          <a:p>
            <a:endParaRPr lang="en-US" dirty="0">
              <a:solidFill>
                <a:schemeClr val="bg1"/>
              </a:solidFill>
            </a:endParaRPr>
          </a:p>
          <a:p>
            <a:r>
              <a:rPr lang="en-US" b="1" dirty="0">
                <a:solidFill>
                  <a:schemeClr val="bg1"/>
                </a:solidFill>
              </a:rPr>
              <a:t>CORE Plus Construction Academy (11</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p>
          <a:p>
            <a:pPr lvl="1"/>
            <a:r>
              <a:rPr lang="en-US" dirty="0">
                <a:solidFill>
                  <a:schemeClr val="bg1"/>
                </a:solidFill>
              </a:rPr>
              <a:t>3 credit course offered in the afternoon (5-7</a:t>
            </a:r>
            <a:r>
              <a:rPr lang="en-US" baseline="30000" dirty="0">
                <a:solidFill>
                  <a:schemeClr val="bg1"/>
                </a:solidFill>
              </a:rPr>
              <a:t>th</a:t>
            </a:r>
            <a:r>
              <a:rPr lang="en-US" dirty="0">
                <a:solidFill>
                  <a:schemeClr val="bg1"/>
                </a:solidFill>
              </a:rPr>
              <a:t> period).</a:t>
            </a:r>
          </a:p>
          <a:p>
            <a:pPr lvl="1"/>
            <a:r>
              <a:rPr lang="en-US" dirty="0">
                <a:solidFill>
                  <a:schemeClr val="bg1"/>
                </a:solidFill>
              </a:rPr>
              <a:t>Students will participate in all aspects of building a structure, including: planning, blueprint reading, floor, wall and roof systems, electrical, plumbing and interior finishes.</a:t>
            </a:r>
          </a:p>
          <a:p>
            <a:pPr lvl="1"/>
            <a:r>
              <a:rPr lang="en-US" dirty="0">
                <a:solidFill>
                  <a:schemeClr val="bg1"/>
                </a:solidFill>
              </a:rPr>
              <a:t>Students will also gain insight into the different pathways within the construction industry and the different career opportunities associated with each pathway.</a:t>
            </a:r>
          </a:p>
          <a:p>
            <a:pPr lvl="1"/>
            <a:endParaRPr lang="en-US" dirty="0"/>
          </a:p>
        </p:txBody>
      </p:sp>
    </p:spTree>
    <p:extLst>
      <p:ext uri="{BB962C8B-B14F-4D97-AF65-F5344CB8AC3E}">
        <p14:creationId xmlns:p14="http://schemas.microsoft.com/office/powerpoint/2010/main" val="206479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C4AE27-832A-754C-BEB1-EF8E77DF9AB4}"/>
              </a:ext>
            </a:extLst>
          </p:cNvPr>
          <p:cNvSpPr>
            <a:spLocks noGrp="1"/>
          </p:cNvSpPr>
          <p:nvPr>
            <p:ph idx="1"/>
          </p:nvPr>
        </p:nvSpPr>
        <p:spPr>
          <a:xfrm>
            <a:off x="684212" y="685800"/>
            <a:ext cx="8741142" cy="4364502"/>
          </a:xfrm>
        </p:spPr>
        <p:txBody>
          <a:bodyPr>
            <a:normAutofit fontScale="85000" lnSpcReduction="20000"/>
          </a:bodyPr>
          <a:lstStyle/>
          <a:p>
            <a:r>
              <a:rPr lang="en-US" b="1" dirty="0">
                <a:solidFill>
                  <a:schemeClr val="bg1"/>
                </a:solidFill>
              </a:rPr>
              <a:t>Careers in Education (11</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endParaRPr lang="en-US" dirty="0">
              <a:solidFill>
                <a:schemeClr val="bg1"/>
              </a:solidFill>
            </a:endParaRPr>
          </a:p>
          <a:p>
            <a:pPr lvl="1"/>
            <a:r>
              <a:rPr lang="en-US" dirty="0">
                <a:solidFill>
                  <a:schemeClr val="bg1"/>
                </a:solidFill>
              </a:rPr>
              <a:t>2 credit course, up to 5 college credits available for $50 if a B or better is earned through CTE Dual Credit. Course also offers College In The High School Credit through Central Washington University and offers 1 credit of equivalency credit in English 11 or 12 (just 1 year/not both years). Offered during periods 6-7 at BHS or IHS depending on enrollment numbers.</a:t>
            </a:r>
          </a:p>
          <a:p>
            <a:pPr lvl="1"/>
            <a:r>
              <a:rPr lang="en-US" dirty="0">
                <a:solidFill>
                  <a:schemeClr val="bg1"/>
                </a:solidFill>
              </a:rPr>
              <a:t>This class will give you the opportunity to explore multiple careers such as a teacher, counselor, coach, principal, para educator, technology specialist, bi-lingual specialist and more.</a:t>
            </a:r>
          </a:p>
          <a:p>
            <a:pPr lvl="1"/>
            <a:r>
              <a:rPr lang="en-US" dirty="0">
                <a:solidFill>
                  <a:schemeClr val="bg1"/>
                </a:solidFill>
              </a:rPr>
              <a:t>Gain experience and training involved in becoming a teacher.</a:t>
            </a:r>
          </a:p>
          <a:p>
            <a:pPr lvl="1"/>
            <a:r>
              <a:rPr lang="en-US" dirty="0">
                <a:solidFill>
                  <a:schemeClr val="bg1"/>
                </a:solidFill>
              </a:rPr>
              <a:t>Participate in the inner workings of the classroom, school and district through interviews, shadowing, and interning.  </a:t>
            </a:r>
          </a:p>
          <a:p>
            <a:pPr lvl="1"/>
            <a:r>
              <a:rPr lang="en-US" dirty="0">
                <a:solidFill>
                  <a:schemeClr val="bg1"/>
                </a:solidFill>
              </a:rPr>
              <a:t>Learn about current psychology theories on the brain and learning and child development and spend 3-4 days per week helping out during class in an elementary, preschool or middle school classroom.</a:t>
            </a:r>
          </a:p>
          <a:p>
            <a:pPr lvl="1"/>
            <a:r>
              <a:rPr lang="en-US" dirty="0">
                <a:solidFill>
                  <a:schemeClr val="bg1"/>
                </a:solidFill>
              </a:rPr>
              <a:t>Students will also earn their MERIT Child Care STARS certification required to work in licensed childcare centers AND take the state Para Educator exam as part of this course.</a:t>
            </a:r>
          </a:p>
          <a:p>
            <a:endParaRPr lang="en-US" dirty="0"/>
          </a:p>
        </p:txBody>
      </p:sp>
      <p:sp>
        <p:nvSpPr>
          <p:cNvPr id="5" name="Title 1">
            <a:extLst>
              <a:ext uri="{FF2B5EF4-FFF2-40B4-BE49-F238E27FC236}">
                <a16:creationId xmlns:a16="http://schemas.microsoft.com/office/drawing/2014/main" id="{8490E179-187C-3748-8840-9E5D2B65A98B}"/>
              </a:ext>
            </a:extLst>
          </p:cNvPr>
          <p:cNvSpPr>
            <a:spLocks noGrp="1"/>
          </p:cNvSpPr>
          <p:nvPr>
            <p:ph type="title"/>
          </p:nvPr>
        </p:nvSpPr>
        <p:spPr>
          <a:xfrm>
            <a:off x="684212" y="4894884"/>
            <a:ext cx="8534400" cy="1507067"/>
          </a:xfrm>
        </p:spPr>
        <p:txBody>
          <a:bodyPr/>
          <a:lstStyle/>
          <a:p>
            <a:r>
              <a:rPr lang="en-US" b="1" dirty="0"/>
              <a:t>Satellite Classes located at BHS</a:t>
            </a:r>
          </a:p>
        </p:txBody>
      </p:sp>
    </p:spTree>
    <p:extLst>
      <p:ext uri="{BB962C8B-B14F-4D97-AF65-F5344CB8AC3E}">
        <p14:creationId xmlns:p14="http://schemas.microsoft.com/office/powerpoint/2010/main" val="727053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008428" cy="4702126"/>
          </a:xfrm>
        </p:spPr>
        <p:txBody>
          <a:bodyPr>
            <a:normAutofit/>
          </a:bodyPr>
          <a:lstStyle/>
          <a:p>
            <a:r>
              <a:rPr lang="en-US" b="1" dirty="0">
                <a:solidFill>
                  <a:schemeClr val="bg1"/>
                </a:solidFill>
              </a:rPr>
              <a:t>Culinary Arts (10</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endParaRPr lang="en-US" dirty="0">
              <a:solidFill>
                <a:schemeClr val="bg1"/>
              </a:solidFill>
            </a:endParaRPr>
          </a:p>
          <a:p>
            <a:pPr lvl="1"/>
            <a:r>
              <a:rPr lang="en-US" dirty="0">
                <a:solidFill>
                  <a:schemeClr val="bg1"/>
                </a:solidFill>
              </a:rPr>
              <a:t>2 credit course, up to 10 college credits available for $50 if a B or better is earned. Offered 6</a:t>
            </a:r>
            <a:r>
              <a:rPr lang="en-US" baseline="30000" dirty="0">
                <a:solidFill>
                  <a:schemeClr val="bg1"/>
                </a:solidFill>
              </a:rPr>
              <a:t>th</a:t>
            </a:r>
            <a:r>
              <a:rPr lang="en-US" dirty="0">
                <a:solidFill>
                  <a:schemeClr val="bg1"/>
                </a:solidFill>
              </a:rPr>
              <a:t> and 7</a:t>
            </a:r>
            <a:r>
              <a:rPr lang="en-US" baseline="30000" dirty="0">
                <a:solidFill>
                  <a:schemeClr val="bg1"/>
                </a:solidFill>
              </a:rPr>
              <a:t>th</a:t>
            </a:r>
            <a:r>
              <a:rPr lang="en-US" dirty="0">
                <a:solidFill>
                  <a:schemeClr val="bg1"/>
                </a:solidFill>
              </a:rPr>
              <a:t> periods.</a:t>
            </a:r>
          </a:p>
          <a:p>
            <a:pPr lvl="1"/>
            <a:r>
              <a:rPr lang="en-US" dirty="0">
                <a:solidFill>
                  <a:schemeClr val="bg1"/>
                </a:solidFill>
              </a:rPr>
              <a:t>Learn hands on industry experience through food preparation, entry level baking (cookies, quick breads, cakes), cooking methods (grilling, sauté, stir fry) &amp; techniques (knife skills, presentation, service, garnishing).</a:t>
            </a:r>
          </a:p>
          <a:p>
            <a:pPr lvl="1"/>
            <a:r>
              <a:rPr lang="en-US" dirty="0">
                <a:solidFill>
                  <a:schemeClr val="bg1"/>
                </a:solidFill>
              </a:rPr>
              <a:t>Also counts for a Lab Science/3</a:t>
            </a:r>
            <a:r>
              <a:rPr lang="en-US" baseline="30000" dirty="0">
                <a:solidFill>
                  <a:schemeClr val="bg1"/>
                </a:solidFill>
              </a:rPr>
              <a:t>rd</a:t>
            </a:r>
            <a:r>
              <a:rPr lang="en-US" dirty="0">
                <a:solidFill>
                  <a:schemeClr val="bg1"/>
                </a:solidFill>
              </a:rPr>
              <a:t> Credit of Science, if needed.</a:t>
            </a:r>
          </a:p>
          <a:p>
            <a:pPr lvl="1"/>
            <a:r>
              <a:rPr lang="en-US" dirty="0">
                <a:solidFill>
                  <a:schemeClr val="bg1"/>
                </a:solidFill>
              </a:rPr>
              <a:t>Students will explore culinary careers in the food industry, work with industry professionals, tour food establishments and work with college culinary programs. </a:t>
            </a:r>
          </a:p>
          <a:p>
            <a:pPr lvl="1"/>
            <a:r>
              <a:rPr lang="en-US" dirty="0">
                <a:solidFill>
                  <a:schemeClr val="bg1"/>
                </a:solidFill>
              </a:rPr>
              <a:t>Students will also do culinary projects for school and district events.</a:t>
            </a:r>
          </a:p>
          <a:p>
            <a:pPr lvl="1"/>
            <a:r>
              <a:rPr lang="en-US" dirty="0">
                <a:solidFill>
                  <a:schemeClr val="bg1"/>
                </a:solidFill>
              </a:rPr>
              <a:t>Earn Industry Certification if you complete 2 years.</a:t>
            </a:r>
          </a:p>
          <a:p>
            <a:pPr lvl="1"/>
            <a:r>
              <a:rPr lang="en-US" dirty="0">
                <a:solidFill>
                  <a:schemeClr val="bg1"/>
                </a:solidFill>
              </a:rPr>
              <a:t>Work with industry professionals and take fun field trips to restaurants.</a:t>
            </a:r>
          </a:p>
        </p:txBody>
      </p:sp>
      <p:sp>
        <p:nvSpPr>
          <p:cNvPr id="6" name="Title 1">
            <a:extLst>
              <a:ext uri="{FF2B5EF4-FFF2-40B4-BE49-F238E27FC236}">
                <a16:creationId xmlns:a16="http://schemas.microsoft.com/office/drawing/2014/main" id="{E8294854-47D4-364B-A400-50FA47A04822}"/>
              </a:ext>
            </a:extLst>
          </p:cNvPr>
          <p:cNvSpPr>
            <a:spLocks noGrp="1"/>
          </p:cNvSpPr>
          <p:nvPr>
            <p:ph type="title"/>
          </p:nvPr>
        </p:nvSpPr>
        <p:spPr>
          <a:xfrm>
            <a:off x="595001" y="5106586"/>
            <a:ext cx="8534400" cy="1507067"/>
          </a:xfrm>
        </p:spPr>
        <p:txBody>
          <a:bodyPr/>
          <a:lstStyle/>
          <a:p>
            <a:r>
              <a:rPr lang="en-US" b="1" dirty="0"/>
              <a:t>Satellite Classes located at BHS</a:t>
            </a:r>
          </a:p>
        </p:txBody>
      </p:sp>
    </p:spTree>
    <p:extLst>
      <p:ext uri="{BB962C8B-B14F-4D97-AF65-F5344CB8AC3E}">
        <p14:creationId xmlns:p14="http://schemas.microsoft.com/office/powerpoint/2010/main" val="196628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233511" cy="4462975"/>
          </a:xfrm>
        </p:spPr>
        <p:txBody>
          <a:bodyPr>
            <a:normAutofit/>
          </a:bodyPr>
          <a:lstStyle/>
          <a:p>
            <a:r>
              <a:rPr lang="en-US" b="1" dirty="0">
                <a:solidFill>
                  <a:schemeClr val="bg1"/>
                </a:solidFill>
              </a:rPr>
              <a:t>Baking and Pastry (11th-12</a:t>
            </a:r>
            <a:r>
              <a:rPr lang="en-US" b="1" baseline="30000" dirty="0">
                <a:solidFill>
                  <a:schemeClr val="bg1"/>
                </a:solidFill>
              </a:rPr>
              <a:t>th</a:t>
            </a:r>
            <a:r>
              <a:rPr lang="en-US" b="1" dirty="0">
                <a:solidFill>
                  <a:schemeClr val="bg1"/>
                </a:solidFill>
              </a:rPr>
              <a:t> grades)</a:t>
            </a:r>
            <a:endParaRPr lang="en-US" dirty="0">
              <a:solidFill>
                <a:schemeClr val="bg1"/>
              </a:solidFill>
            </a:endParaRPr>
          </a:p>
          <a:p>
            <a:pPr lvl="1"/>
            <a:r>
              <a:rPr lang="en-US" dirty="0">
                <a:solidFill>
                  <a:schemeClr val="bg1"/>
                </a:solidFill>
              </a:rPr>
              <a:t>3 credit course, up to 15 college credits available for $50 if a B or better is earned. Offered periods 1-3.</a:t>
            </a:r>
          </a:p>
          <a:p>
            <a:pPr lvl="1"/>
            <a:r>
              <a:rPr lang="en-US" dirty="0">
                <a:solidFill>
                  <a:schemeClr val="bg1"/>
                </a:solidFill>
              </a:rPr>
              <a:t>Also offers Lab Science/3</a:t>
            </a:r>
            <a:r>
              <a:rPr lang="en-US" baseline="30000" dirty="0">
                <a:solidFill>
                  <a:schemeClr val="bg1"/>
                </a:solidFill>
              </a:rPr>
              <a:t>rd</a:t>
            </a:r>
            <a:r>
              <a:rPr lang="en-US" dirty="0">
                <a:solidFill>
                  <a:schemeClr val="bg1"/>
                </a:solidFill>
              </a:rPr>
              <a:t> Credit of Science, if needed.</a:t>
            </a:r>
          </a:p>
          <a:p>
            <a:pPr lvl="1"/>
            <a:r>
              <a:rPr lang="en-US" dirty="0">
                <a:solidFill>
                  <a:schemeClr val="bg1"/>
                </a:solidFill>
              </a:rPr>
              <a:t>Become eligible for scholarships.</a:t>
            </a:r>
          </a:p>
          <a:p>
            <a:pPr lvl="1"/>
            <a:r>
              <a:rPr lang="en-US" dirty="0">
                <a:solidFill>
                  <a:schemeClr val="bg1"/>
                </a:solidFill>
              </a:rPr>
              <a:t>Students will learn the baking techniques of mixing, shaping, folding and baking while exploring the science and math behind baking. </a:t>
            </a:r>
          </a:p>
          <a:p>
            <a:pPr lvl="1"/>
            <a:r>
              <a:rPr lang="en-US" dirty="0">
                <a:solidFill>
                  <a:schemeClr val="bg1"/>
                </a:solidFill>
              </a:rPr>
              <a:t>Learn how to make quick breads, decorated cakes, pies, mousses, sauces, custards, frozen desserts, cookies, and confections. Plated desserts, international baked foods, yeast dough and chocolate and sugar work will be explored in this year long course.</a:t>
            </a:r>
          </a:p>
        </p:txBody>
      </p:sp>
      <p:sp>
        <p:nvSpPr>
          <p:cNvPr id="6" name="Title 1">
            <a:extLst>
              <a:ext uri="{FF2B5EF4-FFF2-40B4-BE49-F238E27FC236}">
                <a16:creationId xmlns:a16="http://schemas.microsoft.com/office/drawing/2014/main" id="{E836363A-3ED4-994F-AF46-88DCC2119CF2}"/>
              </a:ext>
            </a:extLst>
          </p:cNvPr>
          <p:cNvSpPr>
            <a:spLocks noGrp="1"/>
          </p:cNvSpPr>
          <p:nvPr>
            <p:ph type="title"/>
          </p:nvPr>
        </p:nvSpPr>
        <p:spPr>
          <a:xfrm>
            <a:off x="595001" y="4850108"/>
            <a:ext cx="8534400" cy="1507067"/>
          </a:xfrm>
        </p:spPr>
        <p:txBody>
          <a:bodyPr/>
          <a:lstStyle/>
          <a:p>
            <a:r>
              <a:rPr lang="en-US" b="1" dirty="0"/>
              <a:t>Satellite Classes located at BHS</a:t>
            </a:r>
          </a:p>
        </p:txBody>
      </p:sp>
    </p:spTree>
    <p:extLst>
      <p:ext uri="{BB962C8B-B14F-4D97-AF65-F5344CB8AC3E}">
        <p14:creationId xmlns:p14="http://schemas.microsoft.com/office/powerpoint/2010/main" val="1368302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755210" cy="4181622"/>
          </a:xfrm>
        </p:spPr>
        <p:txBody>
          <a:bodyPr>
            <a:normAutofit/>
          </a:bodyPr>
          <a:lstStyle/>
          <a:p>
            <a:r>
              <a:rPr lang="en-US" b="1" dirty="0">
                <a:solidFill>
                  <a:schemeClr val="bg1"/>
                </a:solidFill>
              </a:rPr>
              <a:t>Sports Medicine (10</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r>
              <a:rPr lang="en-US" dirty="0">
                <a:solidFill>
                  <a:schemeClr val="bg1"/>
                </a:solidFill>
              </a:rPr>
              <a:t> </a:t>
            </a:r>
          </a:p>
          <a:p>
            <a:pPr lvl="1"/>
            <a:r>
              <a:rPr lang="en-US" dirty="0">
                <a:solidFill>
                  <a:schemeClr val="bg1"/>
                </a:solidFill>
              </a:rPr>
              <a:t>Beginning (5</a:t>
            </a:r>
            <a:r>
              <a:rPr lang="en-US" baseline="30000" dirty="0">
                <a:solidFill>
                  <a:schemeClr val="bg1"/>
                </a:solidFill>
              </a:rPr>
              <a:t>th</a:t>
            </a:r>
            <a:r>
              <a:rPr lang="en-US" dirty="0">
                <a:solidFill>
                  <a:schemeClr val="bg1"/>
                </a:solidFill>
              </a:rPr>
              <a:t> &amp; 6</a:t>
            </a:r>
            <a:r>
              <a:rPr lang="en-US" baseline="30000" dirty="0">
                <a:solidFill>
                  <a:schemeClr val="bg1"/>
                </a:solidFill>
              </a:rPr>
              <a:t>th</a:t>
            </a:r>
            <a:r>
              <a:rPr lang="en-US" dirty="0">
                <a:solidFill>
                  <a:schemeClr val="bg1"/>
                </a:solidFill>
              </a:rPr>
              <a:t> period)  and Advanced (7</a:t>
            </a:r>
            <a:r>
              <a:rPr lang="en-US" baseline="30000" dirty="0">
                <a:solidFill>
                  <a:schemeClr val="bg1"/>
                </a:solidFill>
              </a:rPr>
              <a:t>th</a:t>
            </a:r>
            <a:r>
              <a:rPr lang="en-US" dirty="0">
                <a:solidFill>
                  <a:schemeClr val="bg1"/>
                </a:solidFill>
              </a:rPr>
              <a:t> period).</a:t>
            </a:r>
          </a:p>
          <a:p>
            <a:pPr lvl="1"/>
            <a:r>
              <a:rPr lang="en-US" dirty="0">
                <a:solidFill>
                  <a:schemeClr val="bg1"/>
                </a:solidFill>
              </a:rPr>
              <a:t>1 credit class (per year), beginning and advanced, up to 25 college credits available if both years taken.</a:t>
            </a:r>
          </a:p>
          <a:p>
            <a:pPr lvl="1"/>
            <a:r>
              <a:rPr lang="en-US" dirty="0">
                <a:solidFill>
                  <a:schemeClr val="bg1"/>
                </a:solidFill>
              </a:rPr>
              <a:t>Connect to different careers in sports medicine and athletic training</a:t>
            </a:r>
          </a:p>
          <a:p>
            <a:pPr lvl="1"/>
            <a:r>
              <a:rPr lang="en-US" dirty="0">
                <a:solidFill>
                  <a:schemeClr val="bg1"/>
                </a:solidFill>
              </a:rPr>
              <a:t>Classroom and internship components.</a:t>
            </a:r>
          </a:p>
          <a:p>
            <a:pPr lvl="1"/>
            <a:r>
              <a:rPr lang="en-US" dirty="0">
                <a:solidFill>
                  <a:schemeClr val="bg1"/>
                </a:solidFill>
              </a:rPr>
              <a:t>Work with the BHS sports team as assistant athletic trainers.</a:t>
            </a:r>
          </a:p>
        </p:txBody>
      </p:sp>
      <p:sp>
        <p:nvSpPr>
          <p:cNvPr id="6" name="Title 1">
            <a:extLst>
              <a:ext uri="{FF2B5EF4-FFF2-40B4-BE49-F238E27FC236}">
                <a16:creationId xmlns:a16="http://schemas.microsoft.com/office/drawing/2014/main" id="{8FD8F3DD-458F-4848-B46B-11AEEE63F29A}"/>
              </a:ext>
            </a:extLst>
          </p:cNvPr>
          <p:cNvSpPr>
            <a:spLocks noGrp="1"/>
          </p:cNvSpPr>
          <p:nvPr>
            <p:ph type="title"/>
          </p:nvPr>
        </p:nvSpPr>
        <p:spPr>
          <a:xfrm>
            <a:off x="684212" y="4660537"/>
            <a:ext cx="8534400" cy="1507067"/>
          </a:xfrm>
        </p:spPr>
        <p:txBody>
          <a:bodyPr/>
          <a:lstStyle/>
          <a:p>
            <a:r>
              <a:rPr lang="en-US" b="1" dirty="0"/>
              <a:t>Satellite Classes located at BHS</a:t>
            </a:r>
          </a:p>
        </p:txBody>
      </p:sp>
    </p:spTree>
    <p:extLst>
      <p:ext uri="{BB962C8B-B14F-4D97-AF65-F5344CB8AC3E}">
        <p14:creationId xmlns:p14="http://schemas.microsoft.com/office/powerpoint/2010/main" val="275704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118020"/>
          </a:xfrm>
        </p:spPr>
        <p:txBody>
          <a:bodyPr>
            <a:normAutofit fontScale="92500" lnSpcReduction="20000"/>
          </a:bodyPr>
          <a:lstStyle/>
          <a:p>
            <a:r>
              <a:rPr lang="en-US" b="1" dirty="0">
                <a:solidFill>
                  <a:schemeClr val="bg1"/>
                </a:solidFill>
              </a:rPr>
              <a:t>IB Design and Technology SL or HL (11</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p>
          <a:p>
            <a:pPr lvl="1"/>
            <a:r>
              <a:rPr lang="en-US" dirty="0">
                <a:solidFill>
                  <a:schemeClr val="bg1"/>
                </a:solidFill>
              </a:rPr>
              <a:t>1 credit class for non-IHS students, up to 5 college credits available for  HL class for $50 if a B or better is earned. Offered during period 7 at IHS.</a:t>
            </a:r>
          </a:p>
          <a:p>
            <a:pPr lvl="1"/>
            <a:r>
              <a:rPr lang="en-US" dirty="0">
                <a:solidFill>
                  <a:schemeClr val="bg1"/>
                </a:solidFill>
              </a:rPr>
              <a:t>Recommended to be seniors only but also available to juniors.</a:t>
            </a:r>
          </a:p>
          <a:p>
            <a:pPr lvl="1"/>
            <a:r>
              <a:rPr lang="en-US" dirty="0">
                <a:solidFill>
                  <a:schemeClr val="bg1"/>
                </a:solidFill>
              </a:rPr>
              <a:t>Project-based course.</a:t>
            </a:r>
          </a:p>
          <a:p>
            <a:pPr lvl="1"/>
            <a:r>
              <a:rPr lang="en-US" dirty="0">
                <a:solidFill>
                  <a:schemeClr val="bg1"/>
                </a:solidFill>
              </a:rPr>
              <a:t>Through a series of college-level projects (product design, building design/urban planning, and graphic design), individual portfolios will be developed for college applications.</a:t>
            </a:r>
          </a:p>
          <a:p>
            <a:pPr lvl="1"/>
            <a:r>
              <a:rPr lang="en-US" dirty="0">
                <a:solidFill>
                  <a:schemeClr val="bg1"/>
                </a:solidFill>
              </a:rPr>
              <a:t>Exploration of the process and tools used in industrial (products) design including an in-depth look at human factors and ergonomics, CAD/CAM, material science and sustainable design. </a:t>
            </a:r>
          </a:p>
          <a:p>
            <a:pPr lvl="1"/>
            <a:r>
              <a:rPr lang="en-US" dirty="0">
                <a:solidFill>
                  <a:schemeClr val="bg1"/>
                </a:solidFill>
              </a:rPr>
              <a:t>Work with industry partners to apply concepts.</a:t>
            </a:r>
          </a:p>
          <a:p>
            <a:pPr lvl="1"/>
            <a:r>
              <a:rPr lang="en-US" dirty="0">
                <a:solidFill>
                  <a:schemeClr val="bg1"/>
                </a:solidFill>
              </a:rPr>
              <a:t>Learn basics of material selection, manufacturing processes and techniques, production systems, clean technology, and green design.</a:t>
            </a:r>
          </a:p>
        </p:txBody>
      </p:sp>
      <p:sp>
        <p:nvSpPr>
          <p:cNvPr id="6" name="Title 1">
            <a:extLst>
              <a:ext uri="{FF2B5EF4-FFF2-40B4-BE49-F238E27FC236}">
                <a16:creationId xmlns:a16="http://schemas.microsoft.com/office/drawing/2014/main" id="{502943BF-1E3B-CD40-8B0E-3464011736B7}"/>
              </a:ext>
            </a:extLst>
          </p:cNvPr>
          <p:cNvSpPr>
            <a:spLocks noGrp="1"/>
          </p:cNvSpPr>
          <p:nvPr>
            <p:ph type="title"/>
          </p:nvPr>
        </p:nvSpPr>
        <p:spPr>
          <a:xfrm>
            <a:off x="773421" y="4803820"/>
            <a:ext cx="9284979" cy="1507067"/>
          </a:xfrm>
        </p:spPr>
        <p:txBody>
          <a:bodyPr>
            <a:normAutofit/>
          </a:bodyPr>
          <a:lstStyle/>
          <a:p>
            <a:r>
              <a:rPr lang="en-US" b="1" dirty="0"/>
              <a:t>Satellite classes located at </a:t>
            </a:r>
            <a:r>
              <a:rPr lang="en-US" b="1" dirty="0" err="1"/>
              <a:t>InglEmoor</a:t>
            </a:r>
            <a:r>
              <a:rPr lang="en-US" b="1" dirty="0"/>
              <a:t> HS</a:t>
            </a:r>
          </a:p>
        </p:txBody>
      </p:sp>
    </p:spTree>
    <p:extLst>
      <p:ext uri="{BB962C8B-B14F-4D97-AF65-F5344CB8AC3E}">
        <p14:creationId xmlns:p14="http://schemas.microsoft.com/office/powerpoint/2010/main" val="174002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8867751" cy="3886200"/>
          </a:xfrm>
        </p:spPr>
        <p:txBody>
          <a:bodyPr>
            <a:normAutofit/>
          </a:bodyPr>
          <a:lstStyle/>
          <a:p>
            <a:r>
              <a:rPr lang="en-US" b="1" dirty="0">
                <a:solidFill>
                  <a:schemeClr val="bg1"/>
                </a:solidFill>
              </a:rPr>
              <a:t>Beginning Sports Medicine (10</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r>
              <a:rPr lang="en-US" dirty="0">
                <a:solidFill>
                  <a:schemeClr val="bg1"/>
                </a:solidFill>
              </a:rPr>
              <a:t> </a:t>
            </a:r>
          </a:p>
          <a:p>
            <a:pPr lvl="1"/>
            <a:r>
              <a:rPr lang="en-US" dirty="0">
                <a:solidFill>
                  <a:schemeClr val="bg1"/>
                </a:solidFill>
              </a:rPr>
              <a:t>7</a:t>
            </a:r>
            <a:r>
              <a:rPr lang="en-US" baseline="30000" dirty="0">
                <a:solidFill>
                  <a:schemeClr val="bg1"/>
                </a:solidFill>
              </a:rPr>
              <a:t>th</a:t>
            </a:r>
            <a:r>
              <a:rPr lang="en-US" dirty="0">
                <a:solidFill>
                  <a:schemeClr val="bg1"/>
                </a:solidFill>
              </a:rPr>
              <a:t> period</a:t>
            </a:r>
          </a:p>
          <a:p>
            <a:pPr lvl="1"/>
            <a:r>
              <a:rPr lang="en-US" dirty="0">
                <a:solidFill>
                  <a:schemeClr val="bg1"/>
                </a:solidFill>
              </a:rPr>
              <a:t>1 credit class (up to 15 college credits available).</a:t>
            </a:r>
          </a:p>
          <a:p>
            <a:pPr lvl="1"/>
            <a:r>
              <a:rPr lang="en-US" dirty="0">
                <a:solidFill>
                  <a:schemeClr val="bg1"/>
                </a:solidFill>
              </a:rPr>
              <a:t>Connect to different careers in sports medicine and athletic training</a:t>
            </a:r>
          </a:p>
        </p:txBody>
      </p:sp>
      <p:sp>
        <p:nvSpPr>
          <p:cNvPr id="6" name="Title 1">
            <a:extLst>
              <a:ext uri="{FF2B5EF4-FFF2-40B4-BE49-F238E27FC236}">
                <a16:creationId xmlns:a16="http://schemas.microsoft.com/office/drawing/2014/main" id="{4F972B68-D84E-404C-A22D-9F47B5C98C04}"/>
              </a:ext>
            </a:extLst>
          </p:cNvPr>
          <p:cNvSpPr txBox="1">
            <a:spLocks/>
          </p:cNvSpPr>
          <p:nvPr/>
        </p:nvSpPr>
        <p:spPr>
          <a:xfrm>
            <a:off x="684211" y="4085887"/>
            <a:ext cx="9284979"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Satellite classes located at </a:t>
            </a:r>
            <a:r>
              <a:rPr lang="en-US" b="1" dirty="0" err="1"/>
              <a:t>InglEmoor</a:t>
            </a:r>
            <a:r>
              <a:rPr lang="en-US" b="1" dirty="0"/>
              <a:t> HS</a:t>
            </a:r>
          </a:p>
        </p:txBody>
      </p:sp>
    </p:spTree>
    <p:extLst>
      <p:ext uri="{BB962C8B-B14F-4D97-AF65-F5344CB8AC3E}">
        <p14:creationId xmlns:p14="http://schemas.microsoft.com/office/powerpoint/2010/main" val="1318008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26546"/>
            <a:ext cx="8534400" cy="1507067"/>
          </a:xfrm>
        </p:spPr>
        <p:txBody>
          <a:bodyPr>
            <a:normAutofit/>
          </a:bodyPr>
          <a:lstStyle/>
          <a:p>
            <a:r>
              <a:rPr lang="en-US" b="1" dirty="0"/>
              <a:t>Satellite classes located at Woodinville HS</a:t>
            </a:r>
          </a:p>
        </p:txBody>
      </p:sp>
      <p:sp>
        <p:nvSpPr>
          <p:cNvPr id="3" name="Content Placeholder 2"/>
          <p:cNvSpPr>
            <a:spLocks noGrp="1"/>
          </p:cNvSpPr>
          <p:nvPr>
            <p:ph idx="1"/>
          </p:nvPr>
        </p:nvSpPr>
        <p:spPr>
          <a:xfrm>
            <a:off x="684212" y="685800"/>
            <a:ext cx="9853690" cy="4040746"/>
          </a:xfrm>
        </p:spPr>
        <p:txBody>
          <a:bodyPr>
            <a:normAutofit fontScale="70000" lnSpcReduction="20000"/>
          </a:bodyPr>
          <a:lstStyle/>
          <a:p>
            <a:r>
              <a:rPr lang="en-US" b="1" dirty="0">
                <a:solidFill>
                  <a:schemeClr val="bg1"/>
                </a:solidFill>
              </a:rPr>
              <a:t>Health Science Careers (a.k.a. Medical Professionals Academy) (11</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p>
          <a:p>
            <a:pPr lvl="1"/>
            <a:r>
              <a:rPr lang="en-US" dirty="0">
                <a:solidFill>
                  <a:schemeClr val="bg1"/>
                </a:solidFill>
              </a:rPr>
              <a:t>3 credit class, up to 26 college credits available for $50 fee if B or better is earned.</a:t>
            </a:r>
          </a:p>
          <a:p>
            <a:pPr lvl="1"/>
            <a:r>
              <a:rPr lang="en-US" dirty="0">
                <a:solidFill>
                  <a:schemeClr val="bg1"/>
                </a:solidFill>
              </a:rPr>
              <a:t>Offered periods 1-3 or 5-7 at WHS.</a:t>
            </a:r>
          </a:p>
          <a:p>
            <a:pPr lvl="1"/>
            <a:r>
              <a:rPr lang="en-US" dirty="0">
                <a:solidFill>
                  <a:schemeClr val="bg1"/>
                </a:solidFill>
              </a:rPr>
              <a:t>Offers Lab Science/3</a:t>
            </a:r>
            <a:r>
              <a:rPr lang="en-US" baseline="30000" dirty="0">
                <a:solidFill>
                  <a:schemeClr val="bg1"/>
                </a:solidFill>
              </a:rPr>
              <a:t>rd</a:t>
            </a:r>
            <a:r>
              <a:rPr lang="en-US" dirty="0">
                <a:solidFill>
                  <a:schemeClr val="bg1"/>
                </a:solidFill>
              </a:rPr>
              <a:t> credit of science (1.0) and Health credit (.50), if needed.</a:t>
            </a:r>
          </a:p>
          <a:p>
            <a:pPr lvl="1"/>
            <a:r>
              <a:rPr lang="en-US" dirty="0">
                <a:solidFill>
                  <a:schemeClr val="bg1"/>
                </a:solidFill>
              </a:rPr>
              <a:t>Opportunity to become Nursing Assistant-Certified (NAC) by the end of the year.</a:t>
            </a:r>
          </a:p>
          <a:p>
            <a:pPr lvl="1"/>
            <a:r>
              <a:rPr lang="en-US" dirty="0">
                <a:solidFill>
                  <a:schemeClr val="bg1"/>
                </a:solidFill>
              </a:rPr>
              <a:t>100% employment rate as NAC’s upon graduation, if that route is taken by student.</a:t>
            </a:r>
          </a:p>
          <a:p>
            <a:pPr lvl="1"/>
            <a:r>
              <a:rPr lang="en-US" dirty="0">
                <a:solidFill>
                  <a:schemeClr val="bg1"/>
                </a:solidFill>
              </a:rPr>
              <a:t>Health care field exploration.</a:t>
            </a:r>
          </a:p>
          <a:p>
            <a:pPr lvl="1"/>
            <a:r>
              <a:rPr lang="en-US" dirty="0">
                <a:solidFill>
                  <a:schemeClr val="bg1"/>
                </a:solidFill>
              </a:rPr>
              <a:t>Anatomy and physiology, Medical terminology.</a:t>
            </a:r>
          </a:p>
          <a:p>
            <a:pPr lvl="1"/>
            <a:r>
              <a:rPr lang="en-US" dirty="0">
                <a:solidFill>
                  <a:schemeClr val="bg1"/>
                </a:solidFill>
              </a:rPr>
              <a:t>Infection control, patient care.</a:t>
            </a:r>
          </a:p>
          <a:p>
            <a:pPr lvl="1"/>
            <a:r>
              <a:rPr lang="en-US" dirty="0">
                <a:solidFill>
                  <a:schemeClr val="bg1"/>
                </a:solidFill>
              </a:rPr>
              <a:t>Preventative and restorative care.</a:t>
            </a:r>
          </a:p>
          <a:p>
            <a:pPr lvl="1"/>
            <a:r>
              <a:rPr lang="en-US" dirty="0">
                <a:solidFill>
                  <a:schemeClr val="bg1"/>
                </a:solidFill>
              </a:rPr>
              <a:t>Electronic charting.</a:t>
            </a:r>
          </a:p>
          <a:p>
            <a:pPr lvl="1"/>
            <a:r>
              <a:rPr lang="en-US" dirty="0">
                <a:solidFill>
                  <a:schemeClr val="bg1"/>
                </a:solidFill>
              </a:rPr>
              <a:t>Clinical internship/shadowing at Harborview Medical Center at the end of year.</a:t>
            </a:r>
          </a:p>
          <a:p>
            <a:pPr lvl="1"/>
            <a:r>
              <a:rPr lang="en-US" dirty="0">
                <a:solidFill>
                  <a:schemeClr val="bg1"/>
                </a:solidFill>
              </a:rPr>
              <a:t>CPR &amp; First Aid certification.</a:t>
            </a:r>
          </a:p>
          <a:p>
            <a:pPr lvl="1"/>
            <a:r>
              <a:rPr lang="en-US" dirty="0">
                <a:solidFill>
                  <a:schemeClr val="bg1"/>
                </a:solidFill>
              </a:rPr>
              <a:t>HIV Certification AND MORE!</a:t>
            </a:r>
          </a:p>
        </p:txBody>
      </p:sp>
    </p:spTree>
    <p:extLst>
      <p:ext uri="{BB962C8B-B14F-4D97-AF65-F5344CB8AC3E}">
        <p14:creationId xmlns:p14="http://schemas.microsoft.com/office/powerpoint/2010/main" val="500236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solidFill>
                  <a:schemeClr val="bg1"/>
                </a:solidFill>
              </a:rPr>
              <a:t>CORE Plus Welding and Fabrication (11</a:t>
            </a:r>
            <a:r>
              <a:rPr lang="en-US" b="1" baseline="30000" dirty="0">
                <a:solidFill>
                  <a:schemeClr val="bg1"/>
                </a:solidFill>
              </a:rPr>
              <a:t>th</a:t>
            </a:r>
            <a:r>
              <a:rPr lang="en-US" b="1" dirty="0">
                <a:solidFill>
                  <a:schemeClr val="bg1"/>
                </a:solidFill>
              </a:rPr>
              <a:t>-12</a:t>
            </a:r>
            <a:r>
              <a:rPr lang="en-US" b="1" baseline="30000" dirty="0">
                <a:solidFill>
                  <a:schemeClr val="bg1"/>
                </a:solidFill>
              </a:rPr>
              <a:t>th</a:t>
            </a:r>
            <a:r>
              <a:rPr lang="en-US" b="1" dirty="0">
                <a:solidFill>
                  <a:schemeClr val="bg1"/>
                </a:solidFill>
              </a:rPr>
              <a:t> grades)</a:t>
            </a:r>
          </a:p>
          <a:p>
            <a:pPr lvl="1"/>
            <a:r>
              <a:rPr lang="en-US" dirty="0">
                <a:solidFill>
                  <a:schemeClr val="bg1"/>
                </a:solidFill>
              </a:rPr>
              <a:t>1 credit course, 1 semester, 2 periods. Offered during periods 1-2.</a:t>
            </a:r>
          </a:p>
          <a:p>
            <a:pPr lvl="1"/>
            <a:r>
              <a:rPr lang="en-US" dirty="0">
                <a:solidFill>
                  <a:schemeClr val="bg1"/>
                </a:solidFill>
              </a:rPr>
              <a:t>Up to 6 college credits available for $50 if a B or better is earned.</a:t>
            </a:r>
          </a:p>
          <a:p>
            <a:pPr lvl="1"/>
            <a:r>
              <a:rPr lang="en-US" dirty="0">
                <a:solidFill>
                  <a:schemeClr val="bg1"/>
                </a:solidFill>
              </a:rPr>
              <a:t>Course is aligned with </a:t>
            </a:r>
            <a:r>
              <a:rPr lang="en-US" dirty="0">
                <a:solidFill>
                  <a:schemeClr val="bg1"/>
                </a:solidFill>
                <a:hlinkClick r:id="rId3"/>
              </a:rPr>
              <a:t>CORE Plus Aerospace Manufacturing </a:t>
            </a:r>
            <a:r>
              <a:rPr lang="en-US" dirty="0">
                <a:solidFill>
                  <a:schemeClr val="bg1"/>
                </a:solidFill>
              </a:rPr>
              <a:t>curriculum and offers students industry recognized certification at the successful completion of the program. CORE Plus Aerospace Manufacturing prepares students for high-demand jobs through hands-on learning. Students gain real-world skills that open doors to good-paying manufacturing jobs and give them an advantage when applying for apprenticeships, post-high school certificates, and college degrees.</a:t>
            </a:r>
          </a:p>
          <a:p>
            <a:pPr lvl="1"/>
            <a:r>
              <a:rPr lang="en-US" dirty="0">
                <a:solidFill>
                  <a:schemeClr val="bg1"/>
                </a:solidFill>
              </a:rPr>
              <a:t>Gas welding, GMAW (Mig) and SMAW (stick or arc) are the welding processes taught in this class. </a:t>
            </a:r>
          </a:p>
          <a:p>
            <a:pPr lvl="1"/>
            <a:r>
              <a:rPr lang="en-US" dirty="0">
                <a:solidFill>
                  <a:schemeClr val="bg1"/>
                </a:solidFill>
              </a:rPr>
              <a:t>Create a project from concept to physical product using CAD with CNC machines and welding skills.</a:t>
            </a:r>
          </a:p>
          <a:p>
            <a:pPr lvl="1"/>
            <a:r>
              <a:rPr lang="en-US" dirty="0">
                <a:solidFill>
                  <a:schemeClr val="bg1"/>
                </a:solidFill>
              </a:rPr>
              <a:t>Work with multiple types of metals.</a:t>
            </a:r>
          </a:p>
        </p:txBody>
      </p:sp>
      <p:sp>
        <p:nvSpPr>
          <p:cNvPr id="6" name="Title 1">
            <a:extLst>
              <a:ext uri="{FF2B5EF4-FFF2-40B4-BE49-F238E27FC236}">
                <a16:creationId xmlns:a16="http://schemas.microsoft.com/office/drawing/2014/main" id="{2EEDF5B8-9695-EC41-9571-7CA80EF1C09F}"/>
              </a:ext>
            </a:extLst>
          </p:cNvPr>
          <p:cNvSpPr>
            <a:spLocks noGrp="1"/>
          </p:cNvSpPr>
          <p:nvPr>
            <p:ph type="title"/>
          </p:nvPr>
        </p:nvSpPr>
        <p:spPr>
          <a:xfrm>
            <a:off x="851481" y="4392009"/>
            <a:ext cx="8534400" cy="1507067"/>
          </a:xfrm>
        </p:spPr>
        <p:txBody>
          <a:bodyPr>
            <a:normAutofit/>
          </a:bodyPr>
          <a:lstStyle/>
          <a:p>
            <a:r>
              <a:rPr lang="en-US" b="1" dirty="0"/>
              <a:t>Satellite classes located at Woodinville HS</a:t>
            </a:r>
          </a:p>
        </p:txBody>
      </p:sp>
    </p:spTree>
    <p:extLst>
      <p:ext uri="{BB962C8B-B14F-4D97-AF65-F5344CB8AC3E}">
        <p14:creationId xmlns:p14="http://schemas.microsoft.com/office/powerpoint/2010/main" val="134674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71E-6EF2-0742-A41D-BF0830153084}"/>
              </a:ext>
            </a:extLst>
          </p:cNvPr>
          <p:cNvSpPr>
            <a:spLocks noGrp="1"/>
          </p:cNvSpPr>
          <p:nvPr>
            <p:ph type="title"/>
          </p:nvPr>
        </p:nvSpPr>
        <p:spPr>
          <a:xfrm>
            <a:off x="1186015" y="5100650"/>
            <a:ext cx="9965203" cy="1623121"/>
          </a:xfrm>
        </p:spPr>
        <p:txBody>
          <a:bodyPr>
            <a:normAutofit fontScale="90000"/>
          </a:bodyPr>
          <a:lstStyle/>
          <a:p>
            <a:br>
              <a:rPr lang="en-US" b="1" dirty="0"/>
            </a:br>
            <a:r>
              <a:rPr lang="en-US" sz="1800" b="1" dirty="0">
                <a:hlinkClick r:id="rId3">
                  <a:extLst>
                    <a:ext uri="{A12FA001-AC4F-418D-AE19-62706E023703}">
                      <ahyp:hlinkClr xmlns:ahyp="http://schemas.microsoft.com/office/drawing/2018/hyperlinkcolor" val="tx"/>
                    </a:ext>
                  </a:extLst>
                </a:hlinkClick>
              </a:rPr>
              <a:t>https://www.nsd.org/schools/academics/career-college-readiness</a:t>
            </a:r>
            <a:br>
              <a:rPr lang="en-US" sz="1800" b="1" dirty="0"/>
            </a:br>
            <a:br>
              <a:rPr lang="en-US" b="1" dirty="0"/>
            </a:br>
            <a:r>
              <a:rPr lang="en-US" b="1" dirty="0"/>
              <a:t>Resources &amp; support</a:t>
            </a:r>
            <a:br>
              <a:rPr lang="en-US" b="1" dirty="0"/>
            </a:br>
            <a:br>
              <a:rPr lang="en-US" b="1" dirty="0"/>
            </a:br>
            <a:endParaRPr lang="en-US" sz="1800" b="1" dirty="0"/>
          </a:p>
        </p:txBody>
      </p:sp>
      <p:sp>
        <p:nvSpPr>
          <p:cNvPr id="3" name="Content Placeholder 2">
            <a:extLst>
              <a:ext uri="{FF2B5EF4-FFF2-40B4-BE49-F238E27FC236}">
                <a16:creationId xmlns:a16="http://schemas.microsoft.com/office/drawing/2014/main" id="{DAF0A193-CBCA-EE4D-AEA6-D61EDD3B8850}"/>
              </a:ext>
            </a:extLst>
          </p:cNvPr>
          <p:cNvSpPr>
            <a:spLocks noGrp="1"/>
          </p:cNvSpPr>
          <p:nvPr>
            <p:ph sz="half" idx="1"/>
          </p:nvPr>
        </p:nvSpPr>
        <p:spPr>
          <a:xfrm>
            <a:off x="1186015" y="255344"/>
            <a:ext cx="4088510" cy="4488366"/>
          </a:xfrm>
        </p:spPr>
        <p:txBody>
          <a:bodyPr>
            <a:normAutofit fontScale="25000" lnSpcReduction="20000"/>
          </a:bodyPr>
          <a:lstStyle/>
          <a:p>
            <a:pPr marL="0" indent="0">
              <a:buNone/>
            </a:pPr>
            <a:endParaRPr lang="en-US" sz="5500" b="1" dirty="0">
              <a:solidFill>
                <a:schemeClr val="bg1"/>
              </a:solidFill>
            </a:endParaRPr>
          </a:p>
          <a:p>
            <a:r>
              <a:rPr lang="en-US" sz="4300" dirty="0">
                <a:solidFill>
                  <a:schemeClr val="bg1"/>
                </a:solidFill>
              </a:rPr>
              <a:t>Director Career &amp; College Readiness</a:t>
            </a:r>
            <a:br>
              <a:rPr lang="en-US" sz="4300" dirty="0">
                <a:solidFill>
                  <a:schemeClr val="bg1"/>
                </a:solidFill>
              </a:rPr>
            </a:br>
            <a:r>
              <a:rPr lang="en-US" sz="4300" dirty="0">
                <a:solidFill>
                  <a:schemeClr val="bg1"/>
                </a:solidFill>
              </a:rPr>
              <a:t>Damen </a:t>
            </a:r>
            <a:r>
              <a:rPr lang="en-US" sz="4300" dirty="0" err="1">
                <a:solidFill>
                  <a:schemeClr val="bg1"/>
                </a:solidFill>
              </a:rPr>
              <a:t>Schuneman</a:t>
            </a:r>
            <a:br>
              <a:rPr lang="en-US" sz="4300" dirty="0">
                <a:solidFill>
                  <a:schemeClr val="bg1"/>
                </a:solidFill>
              </a:rPr>
            </a:br>
            <a:r>
              <a:rPr lang="en-US" sz="4300" dirty="0">
                <a:solidFill>
                  <a:schemeClr val="bg1"/>
                </a:solidFill>
              </a:rPr>
              <a:t>425-408-7718</a:t>
            </a:r>
            <a:br>
              <a:rPr lang="en-US" sz="4300" dirty="0">
                <a:solidFill>
                  <a:schemeClr val="bg1"/>
                </a:solidFill>
              </a:rPr>
            </a:br>
            <a:r>
              <a:rPr lang="en-US" sz="4300" b="1" u="sng" dirty="0">
                <a:solidFill>
                  <a:schemeClr val="bg1"/>
                </a:solidFill>
                <a:hlinkClick r:id="rId4">
                  <a:extLst>
                    <a:ext uri="{A12FA001-AC4F-418D-AE19-62706E023703}">
                      <ahyp:hlinkClr xmlns:ahyp="http://schemas.microsoft.com/office/drawing/2018/hyperlinkcolor" val="tx"/>
                    </a:ext>
                  </a:extLst>
                </a:hlinkClick>
              </a:rPr>
              <a:t>dschuneman@nsd.org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CTE Admin Specialist</a:t>
            </a:r>
            <a:br>
              <a:rPr lang="en-US" sz="4300" dirty="0">
                <a:solidFill>
                  <a:schemeClr val="bg1"/>
                </a:solidFill>
              </a:rPr>
            </a:br>
            <a:r>
              <a:rPr lang="en-US" sz="4300" dirty="0">
                <a:solidFill>
                  <a:schemeClr val="bg1"/>
                </a:solidFill>
              </a:rPr>
              <a:t>Kimberly Campbell</a:t>
            </a:r>
            <a:br>
              <a:rPr lang="en-US" sz="4300" dirty="0">
                <a:solidFill>
                  <a:schemeClr val="bg1"/>
                </a:solidFill>
              </a:rPr>
            </a:br>
            <a:r>
              <a:rPr lang="en-US" sz="4300" dirty="0">
                <a:solidFill>
                  <a:schemeClr val="bg1"/>
                </a:solidFill>
              </a:rPr>
              <a:t>425-408-7711</a:t>
            </a:r>
            <a:br>
              <a:rPr lang="en-US" sz="4300" dirty="0">
                <a:solidFill>
                  <a:schemeClr val="bg1"/>
                </a:solidFill>
              </a:rPr>
            </a:br>
            <a:r>
              <a:rPr lang="en-US" sz="4300" b="1" u="sng" dirty="0">
                <a:solidFill>
                  <a:schemeClr val="bg1"/>
                </a:solidFill>
                <a:hlinkClick r:id="rId5">
                  <a:extLst>
                    <a:ext uri="{A12FA001-AC4F-418D-AE19-62706E023703}">
                      <ahyp:hlinkClr xmlns:ahyp="http://schemas.microsoft.com/office/drawing/2018/hyperlinkcolor" val="tx"/>
                    </a:ext>
                  </a:extLst>
                </a:hlinkClick>
              </a:rPr>
              <a:t>kcampbell3@nsd.org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Bothell High School</a:t>
            </a:r>
            <a:br>
              <a:rPr lang="en-US" sz="4300" dirty="0">
                <a:solidFill>
                  <a:schemeClr val="bg1"/>
                </a:solidFill>
              </a:rPr>
            </a:br>
            <a:r>
              <a:rPr lang="en-US" sz="4300" dirty="0">
                <a:solidFill>
                  <a:schemeClr val="bg1"/>
                </a:solidFill>
              </a:rPr>
              <a:t>BJ Dawson</a:t>
            </a:r>
            <a:br>
              <a:rPr lang="en-US" sz="4300" dirty="0">
                <a:solidFill>
                  <a:schemeClr val="bg1"/>
                </a:solidFill>
              </a:rPr>
            </a:br>
            <a:r>
              <a:rPr lang="en-US" sz="4300" dirty="0">
                <a:solidFill>
                  <a:schemeClr val="bg1"/>
                </a:solidFill>
              </a:rPr>
              <a:t>425-408-7028</a:t>
            </a:r>
            <a:br>
              <a:rPr lang="en-US" sz="4300" dirty="0">
                <a:solidFill>
                  <a:schemeClr val="bg1"/>
                </a:solidFill>
              </a:rPr>
            </a:br>
            <a:r>
              <a:rPr lang="en-US" sz="4300" b="1" u="sng" dirty="0">
                <a:solidFill>
                  <a:schemeClr val="bg1"/>
                </a:solidFill>
                <a:hlinkClick r:id="rId6">
                  <a:extLst>
                    <a:ext uri="{A12FA001-AC4F-418D-AE19-62706E023703}">
                      <ahyp:hlinkClr xmlns:ahyp="http://schemas.microsoft.com/office/drawing/2018/hyperlinkcolor" val="tx"/>
                    </a:ext>
                  </a:extLst>
                </a:hlinkClick>
              </a:rPr>
              <a:t>bdawson@nsd.org</a:t>
            </a:r>
            <a:endParaRPr lang="en-US" sz="4300" b="1" u="sng" dirty="0">
              <a:solidFill>
                <a:schemeClr val="bg1"/>
              </a:solidFill>
            </a:endParaRPr>
          </a:p>
          <a:p>
            <a:endParaRPr lang="en-US" sz="4300" b="1" u="sng" dirty="0">
              <a:solidFill>
                <a:schemeClr val="bg1"/>
              </a:solidFill>
            </a:endParaRPr>
          </a:p>
          <a:p>
            <a:r>
              <a:rPr lang="en-US" sz="4300" dirty="0" err="1">
                <a:solidFill>
                  <a:schemeClr val="bg1"/>
                </a:solidFill>
              </a:rPr>
              <a:t>Inglemoor</a:t>
            </a:r>
            <a:r>
              <a:rPr lang="en-US" sz="4300" dirty="0">
                <a:solidFill>
                  <a:schemeClr val="bg1"/>
                </a:solidFill>
              </a:rPr>
              <a:t> High School</a:t>
            </a:r>
            <a:br>
              <a:rPr lang="en-US" sz="4300" dirty="0">
                <a:solidFill>
                  <a:schemeClr val="bg1"/>
                </a:solidFill>
              </a:rPr>
            </a:br>
            <a:r>
              <a:rPr lang="en-US" sz="4300" dirty="0">
                <a:solidFill>
                  <a:schemeClr val="bg1"/>
                </a:solidFill>
              </a:rPr>
              <a:t>Jim Allen</a:t>
            </a:r>
            <a:br>
              <a:rPr lang="en-US" sz="4300" dirty="0">
                <a:solidFill>
                  <a:schemeClr val="bg1"/>
                </a:solidFill>
              </a:rPr>
            </a:br>
            <a:r>
              <a:rPr lang="en-US" sz="4300" dirty="0">
                <a:solidFill>
                  <a:schemeClr val="bg1"/>
                </a:solidFill>
              </a:rPr>
              <a:t>425-408-7228 </a:t>
            </a:r>
            <a:br>
              <a:rPr lang="en-US" sz="4300" dirty="0">
                <a:solidFill>
                  <a:schemeClr val="bg1"/>
                </a:solidFill>
              </a:rPr>
            </a:br>
            <a:r>
              <a:rPr lang="en-US" sz="4300" b="1" u="sng" dirty="0">
                <a:solidFill>
                  <a:schemeClr val="bg1"/>
                </a:solidFill>
                <a:hlinkClick r:id="rId7">
                  <a:extLst>
                    <a:ext uri="{A12FA001-AC4F-418D-AE19-62706E023703}">
                      <ahyp:hlinkClr xmlns:ahyp="http://schemas.microsoft.com/office/drawing/2018/hyperlinkcolor" val="tx"/>
                    </a:ext>
                  </a:extLst>
                </a:hlinkClick>
              </a:rPr>
              <a:t>jallen2@nsd.org</a:t>
            </a:r>
            <a:endParaRPr lang="en-US" sz="4300" b="1" u="sng" dirty="0">
              <a:solidFill>
                <a:schemeClr val="bg1"/>
              </a:solidFill>
            </a:endParaRPr>
          </a:p>
          <a:p>
            <a:endParaRPr lang="en-US" sz="4300" dirty="0">
              <a:solidFill>
                <a:schemeClr val="bg1"/>
              </a:solidFill>
            </a:endParaRPr>
          </a:p>
          <a:p>
            <a:endParaRPr lang="en-US" dirty="0"/>
          </a:p>
        </p:txBody>
      </p:sp>
      <p:sp>
        <p:nvSpPr>
          <p:cNvPr id="4" name="Content Placeholder 3">
            <a:extLst>
              <a:ext uri="{FF2B5EF4-FFF2-40B4-BE49-F238E27FC236}">
                <a16:creationId xmlns:a16="http://schemas.microsoft.com/office/drawing/2014/main" id="{7A57CA5F-5067-084F-94F4-5480BE749A84}"/>
              </a:ext>
            </a:extLst>
          </p:cNvPr>
          <p:cNvSpPr>
            <a:spLocks noGrp="1"/>
          </p:cNvSpPr>
          <p:nvPr>
            <p:ph sz="half" idx="2"/>
          </p:nvPr>
        </p:nvSpPr>
        <p:spPr>
          <a:xfrm>
            <a:off x="4531684" y="901968"/>
            <a:ext cx="4489223" cy="4020212"/>
          </a:xfrm>
        </p:spPr>
        <p:txBody>
          <a:bodyPr>
            <a:normAutofit fontScale="25000" lnSpcReduction="20000"/>
          </a:bodyPr>
          <a:lstStyle/>
          <a:p>
            <a:pPr marL="0" indent="0">
              <a:buNone/>
            </a:pPr>
            <a:endParaRPr lang="en-US" sz="4300" dirty="0">
              <a:solidFill>
                <a:schemeClr val="bg1"/>
              </a:solidFill>
            </a:endParaRPr>
          </a:p>
          <a:p>
            <a:r>
              <a:rPr lang="en-US" sz="4300" dirty="0">
                <a:solidFill>
                  <a:schemeClr val="bg1"/>
                </a:solidFill>
              </a:rPr>
              <a:t>North Creek High School</a:t>
            </a:r>
            <a:br>
              <a:rPr lang="en-US" sz="4300" dirty="0">
                <a:solidFill>
                  <a:schemeClr val="bg1"/>
                </a:solidFill>
              </a:rPr>
            </a:br>
            <a:r>
              <a:rPr lang="en-US" sz="4300" dirty="0">
                <a:solidFill>
                  <a:schemeClr val="bg1"/>
                </a:solidFill>
              </a:rPr>
              <a:t>All Counselors</a:t>
            </a:r>
            <a:br>
              <a:rPr lang="en-US" sz="4300" dirty="0">
                <a:solidFill>
                  <a:schemeClr val="bg1"/>
                </a:solidFill>
              </a:rPr>
            </a:br>
            <a:r>
              <a:rPr lang="en-US" sz="4300" dirty="0">
                <a:solidFill>
                  <a:schemeClr val="bg1"/>
                </a:solidFill>
              </a:rPr>
              <a:t>425-408-8821 </a:t>
            </a:r>
            <a:br>
              <a:rPr lang="en-US" sz="4300" dirty="0">
                <a:solidFill>
                  <a:schemeClr val="bg1"/>
                </a:solidFill>
              </a:rPr>
            </a:br>
            <a:r>
              <a:rPr lang="en-US" sz="4300" b="1" u="sng" dirty="0">
                <a:solidFill>
                  <a:schemeClr val="bg1"/>
                </a:solidFill>
                <a:hlinkClick r:id="rId8">
                  <a:extLst>
                    <a:ext uri="{A12FA001-AC4F-418D-AE19-62706E023703}">
                      <ahyp:hlinkClr xmlns:ahyp="http://schemas.microsoft.com/office/drawing/2018/hyperlinkcolor" val="tx"/>
                    </a:ext>
                  </a:extLst>
                </a:hlinkClick>
              </a:rPr>
              <a:t>jagfutures@nsd.org</a:t>
            </a:r>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Woodinville High School</a:t>
            </a:r>
            <a:br>
              <a:rPr lang="en-US" sz="4300" dirty="0">
                <a:solidFill>
                  <a:schemeClr val="bg1"/>
                </a:solidFill>
              </a:rPr>
            </a:br>
            <a:r>
              <a:rPr lang="en-US" sz="4300" dirty="0">
                <a:solidFill>
                  <a:schemeClr val="bg1"/>
                </a:solidFill>
              </a:rPr>
              <a:t>My Tang</a:t>
            </a:r>
            <a:br>
              <a:rPr lang="en-US" sz="4300" dirty="0">
                <a:solidFill>
                  <a:schemeClr val="bg1"/>
                </a:solidFill>
              </a:rPr>
            </a:br>
            <a:r>
              <a:rPr lang="en-US" sz="4300" dirty="0">
                <a:solidFill>
                  <a:schemeClr val="bg1"/>
                </a:solidFill>
              </a:rPr>
              <a:t>425-408-7423</a:t>
            </a:r>
            <a:br>
              <a:rPr lang="en-US" sz="4300" dirty="0">
                <a:solidFill>
                  <a:schemeClr val="bg1"/>
                </a:solidFill>
              </a:rPr>
            </a:br>
            <a:r>
              <a:rPr lang="en-US" sz="4300" b="1" u="sng" dirty="0">
                <a:solidFill>
                  <a:schemeClr val="bg1"/>
                </a:solidFill>
                <a:hlinkClick r:id="rId9">
                  <a:extLst>
                    <a:ext uri="{A12FA001-AC4F-418D-AE19-62706E023703}">
                      <ahyp:hlinkClr xmlns:ahyp="http://schemas.microsoft.com/office/drawing/2018/hyperlinkcolor" val="tx"/>
                    </a:ext>
                  </a:extLst>
                </a:hlinkClick>
              </a:rPr>
              <a:t>mtang@nsd.org</a:t>
            </a:r>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Innovation Lab High School</a:t>
            </a:r>
            <a:br>
              <a:rPr lang="en-US" sz="4300" dirty="0">
                <a:solidFill>
                  <a:schemeClr val="bg1"/>
                </a:solidFill>
              </a:rPr>
            </a:br>
            <a:r>
              <a:rPr lang="en-US" sz="4300" dirty="0">
                <a:solidFill>
                  <a:schemeClr val="bg1"/>
                </a:solidFill>
              </a:rPr>
              <a:t>Jon Cohn</a:t>
            </a:r>
            <a:br>
              <a:rPr lang="en-US" sz="4300" dirty="0">
                <a:solidFill>
                  <a:schemeClr val="bg1"/>
                </a:solidFill>
              </a:rPr>
            </a:br>
            <a:r>
              <a:rPr lang="en-US" sz="4300" dirty="0">
                <a:solidFill>
                  <a:schemeClr val="bg1"/>
                </a:solidFill>
              </a:rPr>
              <a:t>425-408-6209</a:t>
            </a:r>
            <a:br>
              <a:rPr lang="en-US" sz="4300" dirty="0">
                <a:solidFill>
                  <a:schemeClr val="bg1"/>
                </a:solidFill>
              </a:rPr>
            </a:br>
            <a:r>
              <a:rPr lang="en-US" sz="4300" b="1" u="sng" dirty="0">
                <a:solidFill>
                  <a:schemeClr val="bg1"/>
                </a:solidFill>
                <a:hlinkClick r:id="rId10">
                  <a:extLst>
                    <a:ext uri="{A12FA001-AC4F-418D-AE19-62706E023703}">
                      <ahyp:hlinkClr xmlns:ahyp="http://schemas.microsoft.com/office/drawing/2018/hyperlinkcolor" val="tx"/>
                    </a:ext>
                  </a:extLst>
                </a:hlinkClick>
              </a:rPr>
              <a:t>jcohn@nsd.org</a:t>
            </a:r>
            <a:endParaRPr lang="en-US" sz="4300" b="1" u="sng" dirty="0">
              <a:solidFill>
                <a:schemeClr val="bg1"/>
              </a:solidFill>
            </a:endParaRPr>
          </a:p>
          <a:p>
            <a:endParaRPr lang="en-US" sz="4300" b="1" u="sng" dirty="0">
              <a:solidFill>
                <a:schemeClr val="bg1"/>
              </a:solidFill>
            </a:endParaRPr>
          </a:p>
          <a:p>
            <a:r>
              <a:rPr lang="en-US" sz="4400" dirty="0">
                <a:solidFill>
                  <a:schemeClr val="bg1"/>
                </a:solidFill>
                <a:latin typeface="+mj-lt"/>
              </a:rPr>
              <a:t>Secondary Academy For Success</a:t>
            </a:r>
            <a:br>
              <a:rPr lang="en-US" sz="4400" dirty="0">
                <a:solidFill>
                  <a:schemeClr val="bg1"/>
                </a:solidFill>
                <a:latin typeface="+mj-lt"/>
              </a:rPr>
            </a:br>
            <a:r>
              <a:rPr lang="en-US" sz="4400" dirty="0" err="1">
                <a:solidFill>
                  <a:schemeClr val="bg1"/>
                </a:solidFill>
                <a:latin typeface="+mj-lt"/>
              </a:rPr>
              <a:t>Heatherjoy</a:t>
            </a:r>
            <a:r>
              <a:rPr lang="en-US" sz="4400" dirty="0">
                <a:solidFill>
                  <a:schemeClr val="bg1"/>
                </a:solidFill>
                <a:latin typeface="+mj-lt"/>
              </a:rPr>
              <a:t> </a:t>
            </a:r>
            <a:r>
              <a:rPr lang="en-US" sz="4400" dirty="0" err="1">
                <a:solidFill>
                  <a:schemeClr val="bg1"/>
                </a:solidFill>
                <a:latin typeface="+mj-lt"/>
              </a:rPr>
              <a:t>Boi</a:t>
            </a:r>
            <a:br>
              <a:rPr lang="en-US" sz="4400" dirty="0">
                <a:solidFill>
                  <a:schemeClr val="bg1"/>
                </a:solidFill>
                <a:latin typeface="+mj-lt"/>
              </a:rPr>
            </a:br>
            <a:r>
              <a:rPr lang="en-US" sz="4400" b="0" i="0" dirty="0">
                <a:solidFill>
                  <a:schemeClr val="bg1"/>
                </a:solidFill>
                <a:effectLst/>
                <a:latin typeface="+mj-lt"/>
              </a:rPr>
              <a:t>425-408-6620</a:t>
            </a:r>
            <a:br>
              <a:rPr lang="en-US" sz="4400" dirty="0">
                <a:latin typeface="+mj-lt"/>
              </a:rPr>
            </a:br>
            <a:r>
              <a:rPr lang="en-US" sz="4400" b="1" i="0" u="sng" dirty="0" err="1">
                <a:solidFill>
                  <a:srgbClr val="A50733"/>
                </a:solidFill>
                <a:effectLst/>
                <a:latin typeface="+mj-lt"/>
                <a:hlinkClick r:id="rId11"/>
              </a:rPr>
              <a:t>hboi</a:t>
            </a:r>
            <a:r>
              <a:rPr lang="en-US" sz="4400" b="1" i="0" u="sng" dirty="0" err="1">
                <a:solidFill>
                  <a:srgbClr val="A50733"/>
                </a:solidFill>
                <a:effectLst/>
                <a:latin typeface="+mj-lt"/>
                <a:hlinkClick r:id="rId12"/>
              </a:rPr>
              <a:t>@nsd.org</a:t>
            </a:r>
            <a:endParaRPr lang="en-US" sz="4400" dirty="0">
              <a:solidFill>
                <a:schemeClr val="bg1"/>
              </a:solidFill>
              <a:latin typeface="+mj-lt"/>
            </a:endParaRPr>
          </a:p>
          <a:p>
            <a:endParaRPr lang="en-US" sz="4300" b="1" u="sng" dirty="0">
              <a:solidFill>
                <a:schemeClr val="bg1"/>
              </a:solidFill>
            </a:endParaRPr>
          </a:p>
          <a:p>
            <a:r>
              <a:rPr lang="en-US" sz="4300" dirty="0">
                <a:solidFill>
                  <a:schemeClr val="bg1"/>
                </a:solidFill>
              </a:rPr>
              <a:t>All High Schools</a:t>
            </a:r>
            <a:br>
              <a:rPr lang="en-US" sz="4300" dirty="0">
                <a:solidFill>
                  <a:schemeClr val="bg1"/>
                </a:solidFill>
              </a:rPr>
            </a:br>
            <a:r>
              <a:rPr lang="en-US" sz="4300" dirty="0">
                <a:solidFill>
                  <a:schemeClr val="bg1"/>
                </a:solidFill>
              </a:rPr>
              <a:t>Lisa Allen</a:t>
            </a:r>
            <a:br>
              <a:rPr lang="en-US" sz="4300" dirty="0">
                <a:solidFill>
                  <a:schemeClr val="bg1"/>
                </a:solidFill>
              </a:rPr>
            </a:br>
            <a:r>
              <a:rPr lang="en-US" sz="4300" dirty="0">
                <a:solidFill>
                  <a:schemeClr val="bg1"/>
                </a:solidFill>
              </a:rPr>
              <a:t>425-408-6209</a:t>
            </a:r>
            <a:br>
              <a:rPr lang="en-US" sz="4300" dirty="0">
                <a:solidFill>
                  <a:schemeClr val="bg1"/>
                </a:solidFill>
              </a:rPr>
            </a:br>
            <a:r>
              <a:rPr lang="en-US" sz="4300" b="1" u="sng" dirty="0" err="1">
                <a:solidFill>
                  <a:schemeClr val="bg1"/>
                </a:solidFill>
                <a:hlinkClick r:id="rId13"/>
              </a:rPr>
              <a:t>lallen@nsd.org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endParaRPr lang="en-US" sz="4300" dirty="0">
              <a:solidFill>
                <a:schemeClr val="bg1"/>
              </a:solidFill>
            </a:endParaRPr>
          </a:p>
          <a:p>
            <a:endParaRPr lang="en-US" dirty="0"/>
          </a:p>
        </p:txBody>
      </p:sp>
    </p:spTree>
    <p:extLst>
      <p:ext uri="{BB962C8B-B14F-4D97-AF65-F5344CB8AC3E}">
        <p14:creationId xmlns:p14="http://schemas.microsoft.com/office/powerpoint/2010/main" val="4209394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F76EA-6765-A7BB-65F2-3CC76A76DA4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EC669-752A-B56B-B02B-2DD5B0954B59}"/>
              </a:ext>
            </a:extLst>
          </p:cNvPr>
          <p:cNvSpPr>
            <a:spLocks noGrp="1"/>
          </p:cNvSpPr>
          <p:nvPr>
            <p:ph idx="1"/>
          </p:nvPr>
        </p:nvSpPr>
        <p:spPr/>
        <p:txBody>
          <a:bodyPr>
            <a:normAutofit fontScale="85000" lnSpcReduction="10000"/>
          </a:bodyPr>
          <a:lstStyle/>
          <a:p>
            <a:r>
              <a:rPr lang="en-US" b="1" dirty="0">
                <a:solidFill>
                  <a:schemeClr val="bg1"/>
                </a:solidFill>
              </a:rPr>
              <a:t>Emergency CERT</a:t>
            </a:r>
          </a:p>
          <a:p>
            <a:pPr lvl="1"/>
            <a:r>
              <a:rPr lang="en-US" dirty="0">
                <a:solidFill>
                  <a:schemeClr val="bg1"/>
                </a:solidFill>
                <a:latin typeface="+mj-lt"/>
              </a:rPr>
              <a:t>1 credit course, 1 semester, 2 periods. Offered during periods 1-2.</a:t>
            </a:r>
          </a:p>
          <a:p>
            <a:pPr lvl="1"/>
            <a:r>
              <a:rPr lang="en-US" b="0" i="0" dirty="0">
                <a:solidFill>
                  <a:srgbClr val="000000"/>
                </a:solidFill>
                <a:effectLst/>
                <a:latin typeface="+mj-lt"/>
              </a:rPr>
              <a:t>The Community Emergency Response Team (CERT) is a nationally recognized Federal Emergency Management Agency (FEMA) program that covers the topics of disaster preparedness, fire safety and suppression, disaster medical treatment, search and rescue, the Incident Command System, disaster psychology, and terrorism. Students enrolled in CERT will learn and master the skills of disaster medical treatment, fire suppression, triage, light search and rescue, and cribbing. Students successfully demonstrating the knowledge and skills of CERT will earn a FEMA certification. CERT is a skills based course ideal for students who prefer hands-on learning; throughout the course, students learn about emergency response equipment to build their own emergency response pack. In addition, students will participate in first aid training, CPR, AED (certification upon demonstration of knowledge and skills), radio communications, active shooter training, and other emergency response skills.</a:t>
            </a:r>
            <a:endParaRPr lang="en-US" dirty="0">
              <a:solidFill>
                <a:schemeClr val="bg1"/>
              </a:solidFill>
              <a:latin typeface="+mj-lt"/>
            </a:endParaRPr>
          </a:p>
        </p:txBody>
      </p:sp>
      <p:sp>
        <p:nvSpPr>
          <p:cNvPr id="6" name="Title 1">
            <a:extLst>
              <a:ext uri="{FF2B5EF4-FFF2-40B4-BE49-F238E27FC236}">
                <a16:creationId xmlns:a16="http://schemas.microsoft.com/office/drawing/2014/main" id="{C184AA1E-4780-8E85-FAB4-3339B1A98110}"/>
              </a:ext>
            </a:extLst>
          </p:cNvPr>
          <p:cNvSpPr>
            <a:spLocks noGrp="1"/>
          </p:cNvSpPr>
          <p:nvPr>
            <p:ph type="title"/>
          </p:nvPr>
        </p:nvSpPr>
        <p:spPr>
          <a:xfrm>
            <a:off x="851481" y="4392009"/>
            <a:ext cx="8534400" cy="1507067"/>
          </a:xfrm>
        </p:spPr>
        <p:txBody>
          <a:bodyPr>
            <a:normAutofit/>
          </a:bodyPr>
          <a:lstStyle/>
          <a:p>
            <a:r>
              <a:rPr lang="en-US" b="1" dirty="0"/>
              <a:t>Satellite classes located at Woodinville HS</a:t>
            </a:r>
          </a:p>
        </p:txBody>
      </p:sp>
    </p:spTree>
    <p:extLst>
      <p:ext uri="{BB962C8B-B14F-4D97-AF65-F5344CB8AC3E}">
        <p14:creationId xmlns:p14="http://schemas.microsoft.com/office/powerpoint/2010/main" val="641398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Satellite classes located at North creek HS</a:t>
            </a:r>
          </a:p>
        </p:txBody>
      </p:sp>
      <p:sp>
        <p:nvSpPr>
          <p:cNvPr id="3" name="Content Placeholder 2"/>
          <p:cNvSpPr>
            <a:spLocks noGrp="1"/>
          </p:cNvSpPr>
          <p:nvPr>
            <p:ph idx="1"/>
          </p:nvPr>
        </p:nvSpPr>
        <p:spPr/>
        <p:txBody>
          <a:bodyPr/>
          <a:lstStyle/>
          <a:p>
            <a:r>
              <a:rPr lang="en-US" b="1" dirty="0">
                <a:solidFill>
                  <a:schemeClr val="bg1"/>
                </a:solidFill>
              </a:rPr>
              <a:t>Aviation: Introduction to Flight (11th-12</a:t>
            </a:r>
            <a:r>
              <a:rPr lang="en-US" b="1" baseline="30000" dirty="0">
                <a:solidFill>
                  <a:schemeClr val="bg1"/>
                </a:solidFill>
              </a:rPr>
              <a:t>th</a:t>
            </a:r>
            <a:r>
              <a:rPr lang="en-US" b="1" dirty="0">
                <a:solidFill>
                  <a:schemeClr val="bg1"/>
                </a:solidFill>
              </a:rPr>
              <a:t> grades)</a:t>
            </a:r>
          </a:p>
          <a:p>
            <a:pPr lvl="1"/>
            <a:r>
              <a:rPr lang="en-US" dirty="0">
                <a:solidFill>
                  <a:schemeClr val="bg1"/>
                </a:solidFill>
              </a:rPr>
              <a:t>1 credit course offered during periods 1 or 7 at NCHS (not both).</a:t>
            </a:r>
          </a:p>
          <a:p>
            <a:pPr lvl="1"/>
            <a:r>
              <a:rPr lang="en-US" dirty="0">
                <a:solidFill>
                  <a:schemeClr val="bg1"/>
                </a:solidFill>
              </a:rPr>
              <a:t>Exploratory course into the aviation careers.  </a:t>
            </a:r>
          </a:p>
          <a:p>
            <a:pPr lvl="1"/>
            <a:r>
              <a:rPr lang="en-US" dirty="0">
                <a:solidFill>
                  <a:schemeClr val="bg1"/>
                </a:solidFill>
              </a:rPr>
              <a:t>Learn the principles of flight, aircraft and aircraft systems, flight environment, meteorology, radio communications, flight planning, aircraft performance, navigation and more. </a:t>
            </a:r>
          </a:p>
          <a:p>
            <a:pPr lvl="1"/>
            <a:r>
              <a:rPr lang="en-US" dirty="0">
                <a:solidFill>
                  <a:schemeClr val="bg1"/>
                </a:solidFill>
              </a:rPr>
              <a:t>The curriculum used in this course will prepare any student to take the FAA private pilot written exam.</a:t>
            </a:r>
            <a:endParaRPr lang="en-US" b="1" dirty="0">
              <a:solidFill>
                <a:schemeClr val="bg1"/>
              </a:solidFill>
            </a:endParaRPr>
          </a:p>
          <a:p>
            <a:pPr lvl="1"/>
            <a:endParaRPr lang="en-US" b="1" dirty="0"/>
          </a:p>
        </p:txBody>
      </p:sp>
    </p:spTree>
    <p:extLst>
      <p:ext uri="{BB962C8B-B14F-4D97-AF65-F5344CB8AC3E}">
        <p14:creationId xmlns:p14="http://schemas.microsoft.com/office/powerpoint/2010/main" val="1625275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solidFill>
                  <a:schemeClr val="bg1"/>
                </a:solidFill>
              </a:rPr>
              <a:t>Intermediate Data Programming (11</a:t>
            </a:r>
            <a:r>
              <a:rPr lang="en-US" b="1" baseline="30000" dirty="0">
                <a:solidFill>
                  <a:schemeClr val="bg1"/>
                </a:solidFill>
              </a:rPr>
              <a:t>th</a:t>
            </a:r>
            <a:r>
              <a:rPr lang="en-US" b="1" dirty="0">
                <a:solidFill>
                  <a:schemeClr val="bg1"/>
                </a:solidFill>
              </a:rPr>
              <a:t> and 12</a:t>
            </a:r>
            <a:r>
              <a:rPr lang="en-US" b="1" baseline="30000" dirty="0">
                <a:solidFill>
                  <a:schemeClr val="bg1"/>
                </a:solidFill>
              </a:rPr>
              <a:t>th</a:t>
            </a:r>
            <a:r>
              <a:rPr lang="en-US" b="1" dirty="0">
                <a:solidFill>
                  <a:schemeClr val="bg1"/>
                </a:solidFill>
              </a:rPr>
              <a:t> grades)</a:t>
            </a:r>
          </a:p>
          <a:p>
            <a:pPr lvl="1"/>
            <a:r>
              <a:rPr lang="en-US" dirty="0">
                <a:solidFill>
                  <a:schemeClr val="bg1"/>
                </a:solidFill>
              </a:rPr>
              <a:t>1 credit course offered during 1</a:t>
            </a:r>
            <a:r>
              <a:rPr lang="en-US" baseline="30000" dirty="0">
                <a:solidFill>
                  <a:schemeClr val="bg1"/>
                </a:solidFill>
              </a:rPr>
              <a:t>st</a:t>
            </a:r>
            <a:r>
              <a:rPr lang="en-US" dirty="0">
                <a:solidFill>
                  <a:schemeClr val="bg1"/>
                </a:solidFill>
              </a:rPr>
              <a:t> period at NCHS.</a:t>
            </a:r>
          </a:p>
          <a:p>
            <a:pPr lvl="1"/>
            <a:r>
              <a:rPr lang="en-US" dirty="0">
                <a:solidFill>
                  <a:schemeClr val="bg1"/>
                </a:solidFill>
              </a:rPr>
              <a:t>Students will earn 4 credits from UW’s CSE 163 course.</a:t>
            </a:r>
          </a:p>
          <a:p>
            <a:pPr lvl="1"/>
            <a:r>
              <a:rPr lang="en-US" dirty="0">
                <a:solidFill>
                  <a:schemeClr val="bg1"/>
                </a:solidFill>
              </a:rPr>
              <a:t>Learn Python with an emphasis on class structure, reading files, data structures (lists, dictionaries, sets and data frames) and data analysis.</a:t>
            </a:r>
          </a:p>
          <a:p>
            <a:pPr lvl="1"/>
            <a:r>
              <a:rPr lang="en-US" dirty="0">
                <a:solidFill>
                  <a:schemeClr val="bg1"/>
                </a:solidFill>
              </a:rPr>
              <a:t> Students will learn code complexity and how to efficiently work with different types of data: tabular, text, images, geo-spatial. </a:t>
            </a:r>
          </a:p>
          <a:p>
            <a:pPr lvl="1"/>
            <a:r>
              <a:rPr lang="en-US" dirty="0">
                <a:solidFill>
                  <a:schemeClr val="bg1"/>
                </a:solidFill>
              </a:rPr>
              <a:t>The class will use an ecosystem of data science tools including Jupyter Notebook and various data science libraries including scikit image, scikit learn, and Pandas data frames which will be leveraged to execute data visualization, Machine Learning and data analysis.</a:t>
            </a:r>
          </a:p>
          <a:p>
            <a:pPr lvl="1"/>
            <a:r>
              <a:rPr lang="en-US" dirty="0">
                <a:solidFill>
                  <a:schemeClr val="bg1"/>
                </a:solidFill>
              </a:rPr>
              <a:t>Prerequisites are UW’s CS 142 or 143 or AP Computer Science A.</a:t>
            </a:r>
          </a:p>
        </p:txBody>
      </p:sp>
      <p:sp>
        <p:nvSpPr>
          <p:cNvPr id="6" name="Title 1">
            <a:extLst>
              <a:ext uri="{FF2B5EF4-FFF2-40B4-BE49-F238E27FC236}">
                <a16:creationId xmlns:a16="http://schemas.microsoft.com/office/drawing/2014/main" id="{4586CA9B-7828-AE4A-96ED-195C78A02A17}"/>
              </a:ext>
            </a:extLst>
          </p:cNvPr>
          <p:cNvSpPr>
            <a:spLocks noGrp="1"/>
          </p:cNvSpPr>
          <p:nvPr>
            <p:ph type="title"/>
          </p:nvPr>
        </p:nvSpPr>
        <p:spPr>
          <a:xfrm>
            <a:off x="684212" y="4487332"/>
            <a:ext cx="8534400" cy="1507067"/>
          </a:xfrm>
        </p:spPr>
        <p:txBody>
          <a:bodyPr/>
          <a:lstStyle/>
          <a:p>
            <a:r>
              <a:rPr lang="en-US" b="1" dirty="0"/>
              <a:t>Satellite classes located at North creek HS</a:t>
            </a:r>
          </a:p>
        </p:txBody>
      </p:sp>
    </p:spTree>
    <p:extLst>
      <p:ext uri="{BB962C8B-B14F-4D97-AF65-F5344CB8AC3E}">
        <p14:creationId xmlns:p14="http://schemas.microsoft.com/office/powerpoint/2010/main" val="428037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49" y="5494199"/>
            <a:ext cx="8534400" cy="1507067"/>
          </a:xfrm>
        </p:spPr>
        <p:txBody>
          <a:bodyPr/>
          <a:lstStyle/>
          <a:p>
            <a:r>
              <a:rPr lang="en-US" b="1" dirty="0"/>
              <a:t>WANIC CLASSES</a:t>
            </a:r>
          </a:p>
        </p:txBody>
      </p:sp>
      <p:sp>
        <p:nvSpPr>
          <p:cNvPr id="3" name="Content Placeholder 2"/>
          <p:cNvSpPr>
            <a:spLocks noGrp="1"/>
          </p:cNvSpPr>
          <p:nvPr>
            <p:ph sz="half" idx="1"/>
          </p:nvPr>
        </p:nvSpPr>
        <p:spPr>
          <a:xfrm>
            <a:off x="1247897" y="3112497"/>
            <a:ext cx="4934480" cy="3056562"/>
          </a:xfrm>
        </p:spPr>
        <p:txBody>
          <a:bodyPr>
            <a:normAutofit fontScale="92500" lnSpcReduction="20000"/>
          </a:bodyPr>
          <a:lstStyle/>
          <a:p>
            <a:r>
              <a:rPr lang="en-US" sz="1700" dirty="0">
                <a:solidFill>
                  <a:schemeClr val="bg1"/>
                </a:solidFill>
              </a:rPr>
              <a:t>Automotive Technology</a:t>
            </a:r>
          </a:p>
          <a:p>
            <a:r>
              <a:rPr lang="en-US" sz="1700" dirty="0">
                <a:solidFill>
                  <a:schemeClr val="bg1"/>
                </a:solidFill>
              </a:rPr>
              <a:t>Aviation Technology</a:t>
            </a:r>
          </a:p>
          <a:p>
            <a:r>
              <a:rPr lang="en-US" sz="1700" dirty="0">
                <a:solidFill>
                  <a:schemeClr val="bg1"/>
                </a:solidFill>
              </a:rPr>
              <a:t>Baking &amp; Pastries</a:t>
            </a:r>
          </a:p>
          <a:p>
            <a:r>
              <a:rPr lang="en-US" sz="1700" dirty="0">
                <a:solidFill>
                  <a:schemeClr val="bg1"/>
                </a:solidFill>
              </a:rPr>
              <a:t>Core Plus Construction</a:t>
            </a:r>
          </a:p>
          <a:p>
            <a:r>
              <a:rPr lang="en-US" sz="1700" dirty="0">
                <a:solidFill>
                  <a:schemeClr val="bg1"/>
                </a:solidFill>
              </a:rPr>
              <a:t>Cisco Networking</a:t>
            </a:r>
          </a:p>
          <a:p>
            <a:r>
              <a:rPr lang="en-US" sz="1700" dirty="0">
                <a:solidFill>
                  <a:schemeClr val="bg1"/>
                </a:solidFill>
              </a:rPr>
              <a:t>Culinary Arts</a:t>
            </a:r>
          </a:p>
          <a:p>
            <a:r>
              <a:rPr lang="en-US" sz="1700" dirty="0">
                <a:solidFill>
                  <a:schemeClr val="bg1"/>
                </a:solidFill>
              </a:rPr>
              <a:t>Dental Careers</a:t>
            </a:r>
          </a:p>
          <a:p>
            <a:r>
              <a:rPr lang="en-US" sz="1700" dirty="0" err="1">
                <a:solidFill>
                  <a:schemeClr val="bg1"/>
                </a:solidFill>
              </a:rPr>
              <a:t>DigiPen</a:t>
            </a:r>
            <a:r>
              <a:rPr lang="en-US" sz="1700" dirty="0">
                <a:solidFill>
                  <a:schemeClr val="bg1"/>
                </a:solidFill>
              </a:rPr>
              <a:t> Art and Animation</a:t>
            </a:r>
          </a:p>
          <a:p>
            <a:r>
              <a:rPr lang="en-US" sz="1700" dirty="0" err="1">
                <a:solidFill>
                  <a:schemeClr val="bg1"/>
                </a:solidFill>
              </a:rPr>
              <a:t>DigiPen</a:t>
            </a:r>
            <a:r>
              <a:rPr lang="en-US" sz="1700" dirty="0">
                <a:solidFill>
                  <a:schemeClr val="bg1"/>
                </a:solidFill>
              </a:rPr>
              <a:t> Data Analytics &amp; Visualization</a:t>
            </a:r>
          </a:p>
          <a:p>
            <a:endParaRPr lang="en-US" dirty="0">
              <a:solidFill>
                <a:schemeClr val="bg1"/>
              </a:solidFill>
            </a:endParaRPr>
          </a:p>
          <a:p>
            <a:endParaRPr lang="en-US" dirty="0">
              <a:solidFill>
                <a:schemeClr val="bg1"/>
              </a:solidFill>
            </a:endParaRPr>
          </a:p>
        </p:txBody>
      </p:sp>
      <p:sp>
        <p:nvSpPr>
          <p:cNvPr id="4" name="Content Placeholder 3">
            <a:extLst>
              <a:ext uri="{FF2B5EF4-FFF2-40B4-BE49-F238E27FC236}">
                <a16:creationId xmlns:a16="http://schemas.microsoft.com/office/drawing/2014/main" id="{6C709DE8-2E85-EBE8-5EC3-D2E8C18D25C3}"/>
              </a:ext>
            </a:extLst>
          </p:cNvPr>
          <p:cNvSpPr>
            <a:spLocks noGrp="1"/>
          </p:cNvSpPr>
          <p:nvPr>
            <p:ph sz="half" idx="2"/>
          </p:nvPr>
        </p:nvSpPr>
        <p:spPr>
          <a:xfrm>
            <a:off x="6576711" y="2360488"/>
            <a:ext cx="4934479" cy="3615266"/>
          </a:xfrm>
        </p:spPr>
        <p:txBody>
          <a:bodyPr>
            <a:normAutofit fontScale="92500" lnSpcReduction="20000"/>
          </a:bodyPr>
          <a:lstStyle/>
          <a:p>
            <a:r>
              <a:rPr lang="en-US" sz="1600" dirty="0" err="1">
                <a:solidFill>
                  <a:schemeClr val="bg1"/>
                </a:solidFill>
              </a:rPr>
              <a:t>DigiPen</a:t>
            </a:r>
            <a:r>
              <a:rPr lang="en-US" sz="1600" dirty="0">
                <a:solidFill>
                  <a:schemeClr val="bg1"/>
                </a:solidFill>
              </a:rPr>
              <a:t> Game Design</a:t>
            </a:r>
          </a:p>
          <a:p>
            <a:r>
              <a:rPr lang="en-US" sz="1600" dirty="0" err="1">
                <a:solidFill>
                  <a:schemeClr val="bg1"/>
                </a:solidFill>
              </a:rPr>
              <a:t>DigiPen</a:t>
            </a:r>
            <a:r>
              <a:rPr lang="en-US" sz="1600" dirty="0">
                <a:solidFill>
                  <a:schemeClr val="bg1"/>
                </a:solidFill>
              </a:rPr>
              <a:t> Music &amp; Sound Design</a:t>
            </a:r>
          </a:p>
          <a:p>
            <a:r>
              <a:rPr lang="en-US" sz="1600" dirty="0" err="1">
                <a:solidFill>
                  <a:schemeClr val="bg1"/>
                </a:solidFill>
              </a:rPr>
              <a:t>DigiPen</a:t>
            </a:r>
            <a:r>
              <a:rPr lang="en-US" sz="1600" dirty="0">
                <a:solidFill>
                  <a:schemeClr val="bg1"/>
                </a:solidFill>
              </a:rPr>
              <a:t> Video Game Programming</a:t>
            </a:r>
          </a:p>
          <a:p>
            <a:r>
              <a:rPr lang="en-US" sz="1600" dirty="0">
                <a:solidFill>
                  <a:schemeClr val="bg1"/>
                </a:solidFill>
              </a:rPr>
              <a:t>Fire and EMS</a:t>
            </a:r>
          </a:p>
          <a:p>
            <a:r>
              <a:rPr lang="en-US" sz="1600" dirty="0">
                <a:solidFill>
                  <a:schemeClr val="bg1"/>
                </a:solidFill>
              </a:rPr>
              <a:t>Health Science Careers-Nursing</a:t>
            </a:r>
          </a:p>
          <a:p>
            <a:r>
              <a:rPr lang="en-US" sz="1600" dirty="0">
                <a:solidFill>
                  <a:schemeClr val="bg1"/>
                </a:solidFill>
              </a:rPr>
              <a:t>Institute of Systems Biology (ISB) Systems Medicine</a:t>
            </a:r>
          </a:p>
          <a:p>
            <a:r>
              <a:rPr lang="en-US" sz="1600" dirty="0">
                <a:solidFill>
                  <a:schemeClr val="bg1"/>
                </a:solidFill>
              </a:rPr>
              <a:t>Medical Careers</a:t>
            </a:r>
          </a:p>
          <a:p>
            <a:r>
              <a:rPr lang="en-US" sz="1600" dirty="0">
                <a:solidFill>
                  <a:schemeClr val="bg1"/>
                </a:solidFill>
              </a:rPr>
              <a:t>Sports Medicine</a:t>
            </a:r>
          </a:p>
        </p:txBody>
      </p:sp>
      <p:sp>
        <p:nvSpPr>
          <p:cNvPr id="5" name="Title 1">
            <a:extLst>
              <a:ext uri="{FF2B5EF4-FFF2-40B4-BE49-F238E27FC236}">
                <a16:creationId xmlns:a16="http://schemas.microsoft.com/office/drawing/2014/main" id="{82BB460E-6700-8AA6-6274-AE9D1C7850B6}"/>
              </a:ext>
            </a:extLst>
          </p:cNvPr>
          <p:cNvSpPr txBox="1">
            <a:spLocks/>
          </p:cNvSpPr>
          <p:nvPr/>
        </p:nvSpPr>
        <p:spPr>
          <a:xfrm>
            <a:off x="1354666" y="0"/>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p>
        </p:txBody>
      </p:sp>
      <p:sp>
        <p:nvSpPr>
          <p:cNvPr id="6" name="Title 1">
            <a:extLst>
              <a:ext uri="{FF2B5EF4-FFF2-40B4-BE49-F238E27FC236}">
                <a16:creationId xmlns:a16="http://schemas.microsoft.com/office/drawing/2014/main" id="{8F9A9137-0CD3-82CF-5390-9846E6292CD7}"/>
              </a:ext>
            </a:extLst>
          </p:cNvPr>
          <p:cNvSpPr txBox="1">
            <a:spLocks/>
          </p:cNvSpPr>
          <p:nvPr/>
        </p:nvSpPr>
        <p:spPr>
          <a:xfrm>
            <a:off x="1207020" y="300807"/>
            <a:ext cx="9950713" cy="220352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buFont typeface="Arial" panose="020B0604020202020204" pitchFamily="34" charset="0"/>
              <a:buChar char="•"/>
            </a:pPr>
            <a:r>
              <a:rPr lang="en-US" sz="1600" b="1" dirty="0">
                <a:solidFill>
                  <a:schemeClr val="bg1"/>
                </a:solidFill>
              </a:rPr>
              <a:t>See </a:t>
            </a:r>
            <a:r>
              <a:rPr lang="en-US" sz="1600" b="1" dirty="0">
                <a:solidFill>
                  <a:schemeClr val="bg1"/>
                </a:solidFill>
                <a:hlinkClick r:id="rId3">
                  <a:extLst>
                    <a:ext uri="{A12FA001-AC4F-418D-AE19-62706E023703}">
                      <ahyp:hlinkClr xmlns:ahyp="http://schemas.microsoft.com/office/drawing/2018/hyperlinkcolor" val="tx"/>
                    </a:ext>
                  </a:extLst>
                </a:hlinkClick>
              </a:rPr>
              <a:t>WANIC.org</a:t>
            </a:r>
            <a:r>
              <a:rPr lang="en-US" sz="1600" b="1" dirty="0">
                <a:solidFill>
                  <a:schemeClr val="bg1"/>
                </a:solidFill>
              </a:rPr>
              <a:t> for list of classes and descriptions for classes that are offered to Northshore School District students but offered outside our school district. </a:t>
            </a:r>
          </a:p>
          <a:p>
            <a:pPr marL="285750" indent="-285750">
              <a:buFont typeface="Arial" panose="020B0604020202020204" pitchFamily="34" charset="0"/>
              <a:buChar char="•"/>
            </a:pPr>
            <a:endParaRPr lang="en-US" sz="1600" b="1" dirty="0">
              <a:solidFill>
                <a:schemeClr val="bg1"/>
              </a:solidFill>
            </a:endParaRPr>
          </a:p>
          <a:p>
            <a:pPr marL="285750" indent="-285750">
              <a:buFont typeface="Arial" panose="020B0604020202020204" pitchFamily="34" charset="0"/>
              <a:buChar char="•"/>
            </a:pPr>
            <a:r>
              <a:rPr lang="en-US" sz="1600" b="1" dirty="0">
                <a:solidFill>
                  <a:schemeClr val="bg1"/>
                </a:solidFill>
              </a:rPr>
              <a:t>Create an application of interest to the Non-NSD WANIC classes</a:t>
            </a:r>
          </a:p>
          <a:p>
            <a:pPr marL="285750" indent="-285750">
              <a:buFont typeface="Arial" panose="020B0604020202020204" pitchFamily="34" charset="0"/>
              <a:buChar char="•"/>
            </a:pPr>
            <a:endParaRPr lang="en-US" sz="1600" b="1" dirty="0">
              <a:solidFill>
                <a:schemeClr val="bg1"/>
              </a:solidFill>
            </a:endParaRPr>
          </a:p>
          <a:p>
            <a:pPr marL="285750" indent="-285750">
              <a:buFont typeface="Arial" panose="020B0604020202020204" pitchFamily="34" charset="0"/>
              <a:buChar char="•"/>
            </a:pPr>
            <a:r>
              <a:rPr lang="en-US" sz="1600" b="1" dirty="0">
                <a:solidFill>
                  <a:schemeClr val="bg1"/>
                </a:solidFill>
              </a:rPr>
              <a:t>Check out the cool videos showcasing WANIC classes and other important information.</a:t>
            </a:r>
          </a:p>
          <a:p>
            <a:pPr marL="285750" indent="-285750">
              <a:buFont typeface="Arial" panose="020B0604020202020204" pitchFamily="34" charset="0"/>
              <a:buChar char="•"/>
            </a:pPr>
            <a:endParaRPr lang="en-US" sz="1600" b="1" dirty="0">
              <a:solidFill>
                <a:schemeClr val="bg1"/>
              </a:solidFill>
            </a:endParaRPr>
          </a:p>
          <a:p>
            <a:pPr marL="285750" indent="-285750">
              <a:buFont typeface="Arial" panose="020B0604020202020204" pitchFamily="34" charset="0"/>
              <a:buChar char="•"/>
            </a:pPr>
            <a:r>
              <a:rPr lang="en-US" sz="1600" b="1" dirty="0">
                <a:solidFill>
                  <a:schemeClr val="bg1"/>
                </a:solidFill>
              </a:rPr>
              <a:t>WANIC has a great list of courses! </a:t>
            </a:r>
          </a:p>
        </p:txBody>
      </p:sp>
    </p:spTree>
    <p:extLst>
      <p:ext uri="{BB962C8B-B14F-4D97-AF65-F5344CB8AC3E}">
        <p14:creationId xmlns:p14="http://schemas.microsoft.com/office/powerpoint/2010/main" val="991307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Things to remember</a:t>
            </a:r>
          </a:p>
        </p:txBody>
      </p:sp>
      <p:sp>
        <p:nvSpPr>
          <p:cNvPr id="3" name="Content Placeholder 2"/>
          <p:cNvSpPr>
            <a:spLocks noGrp="1"/>
          </p:cNvSpPr>
          <p:nvPr>
            <p:ph idx="1"/>
          </p:nvPr>
        </p:nvSpPr>
        <p:spPr>
          <a:xfrm>
            <a:off x="684212" y="872065"/>
            <a:ext cx="8783173" cy="3615267"/>
          </a:xfrm>
        </p:spPr>
        <p:txBody>
          <a:bodyPr>
            <a:normAutofit fontScale="85000" lnSpcReduction="10000"/>
          </a:bodyPr>
          <a:lstStyle/>
          <a:p>
            <a:r>
              <a:rPr lang="en-US" dirty="0">
                <a:solidFill>
                  <a:schemeClr val="bg1"/>
                </a:solidFill>
              </a:rPr>
              <a:t>Satellite classes (classes taught at BHS, IHS, WHS, NCHS) require the Career and College Readiness SATELLITE INTEREST FORM.</a:t>
            </a:r>
          </a:p>
          <a:p>
            <a:pPr marL="0" indent="0">
              <a:buNone/>
            </a:pPr>
            <a:endParaRPr lang="en-US" dirty="0">
              <a:solidFill>
                <a:schemeClr val="bg1"/>
              </a:solidFill>
            </a:endParaRPr>
          </a:p>
          <a:p>
            <a:r>
              <a:rPr lang="en-US" dirty="0">
                <a:solidFill>
                  <a:schemeClr val="bg1"/>
                </a:solidFill>
              </a:rPr>
              <a:t>WANIC classes (classes taught outside our school district) require an application to be filled out at </a:t>
            </a:r>
            <a:r>
              <a:rPr lang="en-US" dirty="0">
                <a:solidFill>
                  <a:schemeClr val="bg1"/>
                </a:solidFill>
                <a:hlinkClick r:id="rId2">
                  <a:extLst>
                    <a:ext uri="{A12FA001-AC4F-418D-AE19-62706E023703}">
                      <ahyp:hlinkClr xmlns:ahyp="http://schemas.microsoft.com/office/drawing/2018/hyperlinkcolor" val="tx"/>
                    </a:ext>
                  </a:extLst>
                </a:hlinkClick>
              </a:rPr>
              <a:t>WANIC.org </a:t>
            </a:r>
            <a:r>
              <a:rPr lang="en-US" dirty="0">
                <a:solidFill>
                  <a:schemeClr val="bg1"/>
                </a:solidFill>
              </a:rPr>
              <a:t>and a virtual site visit for DigiPen classes. </a:t>
            </a:r>
          </a:p>
          <a:p>
            <a:pPr marL="0" indent="0">
              <a:buNone/>
            </a:pPr>
            <a:endParaRPr lang="en-US" dirty="0">
              <a:solidFill>
                <a:schemeClr val="bg1"/>
              </a:solidFill>
            </a:endParaRPr>
          </a:p>
          <a:p>
            <a:r>
              <a:rPr lang="en-US" dirty="0">
                <a:solidFill>
                  <a:schemeClr val="bg1"/>
                </a:solidFill>
              </a:rPr>
              <a:t>When requesting your courses for next year in StudentVUE, please choose a full schedule of classes that DOES NOT include Satellite or WANIC classes (just in case you don’t get accepted into the Satellite or WANIC class). If you apply for and are accepted into the Satellite or WANIC class, we will contact you to see which other classes you’d like to drop. </a:t>
            </a:r>
          </a:p>
        </p:txBody>
      </p:sp>
    </p:spTree>
    <p:extLst>
      <p:ext uri="{BB962C8B-B14F-4D97-AF65-F5344CB8AC3E}">
        <p14:creationId xmlns:p14="http://schemas.microsoft.com/office/powerpoint/2010/main" val="267553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FD280-C189-AD84-C2A0-914174E92E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9685BE-35F1-4B32-976A-8F0F02DA97F7}"/>
              </a:ext>
            </a:extLst>
          </p:cNvPr>
          <p:cNvSpPr>
            <a:spLocks noGrp="1"/>
          </p:cNvSpPr>
          <p:nvPr>
            <p:ph type="title"/>
          </p:nvPr>
        </p:nvSpPr>
        <p:spPr>
          <a:xfrm>
            <a:off x="1186015" y="5100650"/>
            <a:ext cx="9965203" cy="1623121"/>
          </a:xfrm>
        </p:spPr>
        <p:txBody>
          <a:bodyPr>
            <a:normAutofit fontScale="90000"/>
          </a:bodyPr>
          <a:lstStyle/>
          <a:p>
            <a:br>
              <a:rPr lang="en-US" b="1" dirty="0"/>
            </a:br>
            <a:r>
              <a:rPr lang="en-US" sz="1800" b="1" dirty="0">
                <a:hlinkClick r:id="rId3">
                  <a:extLst>
                    <a:ext uri="{A12FA001-AC4F-418D-AE19-62706E023703}">
                      <ahyp:hlinkClr xmlns:ahyp="http://schemas.microsoft.com/office/drawing/2018/hyperlinkcolor" val="tx"/>
                    </a:ext>
                  </a:extLst>
                </a:hlinkClick>
              </a:rPr>
              <a:t>https://www.nsd.org/schools/academics/career-college-readiness</a:t>
            </a:r>
            <a:br>
              <a:rPr lang="en-US" sz="1800" b="1" dirty="0"/>
            </a:br>
            <a:br>
              <a:rPr lang="en-US" b="1" dirty="0"/>
            </a:br>
            <a:r>
              <a:rPr lang="en-US" b="1" dirty="0"/>
              <a:t>Resources &amp; support</a:t>
            </a:r>
            <a:br>
              <a:rPr lang="en-US" b="1" dirty="0"/>
            </a:br>
            <a:br>
              <a:rPr lang="en-US" b="1" dirty="0"/>
            </a:br>
            <a:endParaRPr lang="en-US" sz="1800" b="1" dirty="0"/>
          </a:p>
        </p:txBody>
      </p:sp>
      <p:sp>
        <p:nvSpPr>
          <p:cNvPr id="3" name="Content Placeholder 2">
            <a:extLst>
              <a:ext uri="{FF2B5EF4-FFF2-40B4-BE49-F238E27FC236}">
                <a16:creationId xmlns:a16="http://schemas.microsoft.com/office/drawing/2014/main" id="{D77596C0-0CDC-0256-A62F-132C5AF52D45}"/>
              </a:ext>
            </a:extLst>
          </p:cNvPr>
          <p:cNvSpPr>
            <a:spLocks noGrp="1"/>
          </p:cNvSpPr>
          <p:nvPr>
            <p:ph sz="half" idx="1"/>
          </p:nvPr>
        </p:nvSpPr>
        <p:spPr>
          <a:xfrm>
            <a:off x="1186015" y="255344"/>
            <a:ext cx="4088510" cy="4488366"/>
          </a:xfrm>
        </p:spPr>
        <p:txBody>
          <a:bodyPr>
            <a:normAutofit fontScale="25000" lnSpcReduction="20000"/>
          </a:bodyPr>
          <a:lstStyle/>
          <a:p>
            <a:pPr marL="0" indent="0">
              <a:buNone/>
            </a:pPr>
            <a:endParaRPr lang="en-US" sz="5500" b="1" dirty="0">
              <a:solidFill>
                <a:schemeClr val="bg1"/>
              </a:solidFill>
            </a:endParaRPr>
          </a:p>
          <a:p>
            <a:r>
              <a:rPr lang="en-US" sz="4300" dirty="0">
                <a:solidFill>
                  <a:schemeClr val="bg1"/>
                </a:solidFill>
              </a:rPr>
              <a:t>Director Career &amp; College Readiness</a:t>
            </a:r>
            <a:br>
              <a:rPr lang="en-US" sz="4300" dirty="0">
                <a:solidFill>
                  <a:schemeClr val="bg1"/>
                </a:solidFill>
              </a:rPr>
            </a:br>
            <a:r>
              <a:rPr lang="en-US" sz="4300" dirty="0">
                <a:solidFill>
                  <a:schemeClr val="bg1"/>
                </a:solidFill>
              </a:rPr>
              <a:t>Damen </a:t>
            </a:r>
            <a:r>
              <a:rPr lang="en-US" sz="4300" dirty="0" err="1">
                <a:solidFill>
                  <a:schemeClr val="bg1"/>
                </a:solidFill>
              </a:rPr>
              <a:t>Schuneman</a:t>
            </a:r>
            <a:br>
              <a:rPr lang="en-US" sz="4300" dirty="0">
                <a:solidFill>
                  <a:schemeClr val="bg1"/>
                </a:solidFill>
              </a:rPr>
            </a:br>
            <a:r>
              <a:rPr lang="en-US" sz="4300" dirty="0">
                <a:solidFill>
                  <a:schemeClr val="bg1"/>
                </a:solidFill>
              </a:rPr>
              <a:t>425-408-7718</a:t>
            </a:r>
            <a:br>
              <a:rPr lang="en-US" sz="4300" dirty="0">
                <a:solidFill>
                  <a:schemeClr val="bg1"/>
                </a:solidFill>
              </a:rPr>
            </a:br>
            <a:r>
              <a:rPr lang="en-US" sz="4300" b="1" u="sng" dirty="0">
                <a:solidFill>
                  <a:schemeClr val="bg1"/>
                </a:solidFill>
                <a:hlinkClick r:id="rId4">
                  <a:extLst>
                    <a:ext uri="{A12FA001-AC4F-418D-AE19-62706E023703}">
                      <ahyp:hlinkClr xmlns:ahyp="http://schemas.microsoft.com/office/drawing/2018/hyperlinkcolor" val="tx"/>
                    </a:ext>
                  </a:extLst>
                </a:hlinkClick>
              </a:rPr>
              <a:t>dschuneman@nsd.org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CTE Admin Specialist</a:t>
            </a:r>
            <a:br>
              <a:rPr lang="en-US" sz="4300" dirty="0">
                <a:solidFill>
                  <a:schemeClr val="bg1"/>
                </a:solidFill>
              </a:rPr>
            </a:br>
            <a:r>
              <a:rPr lang="en-US" sz="4300" dirty="0">
                <a:solidFill>
                  <a:schemeClr val="bg1"/>
                </a:solidFill>
              </a:rPr>
              <a:t>Kimberly Campbell</a:t>
            </a:r>
            <a:br>
              <a:rPr lang="en-US" sz="4300" dirty="0">
                <a:solidFill>
                  <a:schemeClr val="bg1"/>
                </a:solidFill>
              </a:rPr>
            </a:br>
            <a:r>
              <a:rPr lang="en-US" sz="4300" dirty="0">
                <a:solidFill>
                  <a:schemeClr val="bg1"/>
                </a:solidFill>
              </a:rPr>
              <a:t>425-408-7711</a:t>
            </a:r>
            <a:br>
              <a:rPr lang="en-US" sz="4300" dirty="0">
                <a:solidFill>
                  <a:schemeClr val="bg1"/>
                </a:solidFill>
              </a:rPr>
            </a:br>
            <a:r>
              <a:rPr lang="en-US" sz="4300" b="1" u="sng" dirty="0">
                <a:solidFill>
                  <a:schemeClr val="bg1"/>
                </a:solidFill>
                <a:hlinkClick r:id="rId5">
                  <a:extLst>
                    <a:ext uri="{A12FA001-AC4F-418D-AE19-62706E023703}">
                      <ahyp:hlinkClr xmlns:ahyp="http://schemas.microsoft.com/office/drawing/2018/hyperlinkcolor" val="tx"/>
                    </a:ext>
                  </a:extLst>
                </a:hlinkClick>
              </a:rPr>
              <a:t>kcampbell3@nsd.org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Bothell High School</a:t>
            </a:r>
            <a:br>
              <a:rPr lang="en-US" sz="4300" dirty="0">
                <a:solidFill>
                  <a:schemeClr val="bg1"/>
                </a:solidFill>
              </a:rPr>
            </a:br>
            <a:r>
              <a:rPr lang="en-US" sz="4300" dirty="0">
                <a:solidFill>
                  <a:schemeClr val="bg1"/>
                </a:solidFill>
              </a:rPr>
              <a:t>BJ Dawson</a:t>
            </a:r>
            <a:br>
              <a:rPr lang="en-US" sz="4300" dirty="0">
                <a:solidFill>
                  <a:schemeClr val="bg1"/>
                </a:solidFill>
              </a:rPr>
            </a:br>
            <a:r>
              <a:rPr lang="en-US" sz="4300" dirty="0">
                <a:solidFill>
                  <a:schemeClr val="bg1"/>
                </a:solidFill>
              </a:rPr>
              <a:t>425-408-7028</a:t>
            </a:r>
            <a:br>
              <a:rPr lang="en-US" sz="4300" dirty="0">
                <a:solidFill>
                  <a:schemeClr val="bg1"/>
                </a:solidFill>
              </a:rPr>
            </a:br>
            <a:r>
              <a:rPr lang="en-US" sz="4300" b="1" u="sng" dirty="0">
                <a:solidFill>
                  <a:schemeClr val="bg1"/>
                </a:solidFill>
                <a:hlinkClick r:id="rId6">
                  <a:extLst>
                    <a:ext uri="{A12FA001-AC4F-418D-AE19-62706E023703}">
                      <ahyp:hlinkClr xmlns:ahyp="http://schemas.microsoft.com/office/drawing/2018/hyperlinkcolor" val="tx"/>
                    </a:ext>
                  </a:extLst>
                </a:hlinkClick>
              </a:rPr>
              <a:t>bdawson@nsd.org</a:t>
            </a:r>
            <a:endParaRPr lang="en-US" sz="4300" b="1" u="sng" dirty="0">
              <a:solidFill>
                <a:schemeClr val="bg1"/>
              </a:solidFill>
            </a:endParaRPr>
          </a:p>
          <a:p>
            <a:endParaRPr lang="en-US" sz="4300" b="1" u="sng" dirty="0">
              <a:solidFill>
                <a:schemeClr val="bg1"/>
              </a:solidFill>
            </a:endParaRPr>
          </a:p>
          <a:p>
            <a:r>
              <a:rPr lang="en-US" sz="4300" dirty="0" err="1">
                <a:solidFill>
                  <a:schemeClr val="bg1"/>
                </a:solidFill>
              </a:rPr>
              <a:t>Inglemoor</a:t>
            </a:r>
            <a:r>
              <a:rPr lang="en-US" sz="4300" dirty="0">
                <a:solidFill>
                  <a:schemeClr val="bg1"/>
                </a:solidFill>
              </a:rPr>
              <a:t> High School</a:t>
            </a:r>
            <a:br>
              <a:rPr lang="en-US" sz="4300" dirty="0">
                <a:solidFill>
                  <a:schemeClr val="bg1"/>
                </a:solidFill>
              </a:rPr>
            </a:br>
            <a:r>
              <a:rPr lang="en-US" sz="4300" dirty="0">
                <a:solidFill>
                  <a:schemeClr val="bg1"/>
                </a:solidFill>
              </a:rPr>
              <a:t>Jim Allen</a:t>
            </a:r>
            <a:br>
              <a:rPr lang="en-US" sz="4300" dirty="0">
                <a:solidFill>
                  <a:schemeClr val="bg1"/>
                </a:solidFill>
              </a:rPr>
            </a:br>
            <a:r>
              <a:rPr lang="en-US" sz="4300" dirty="0">
                <a:solidFill>
                  <a:schemeClr val="bg1"/>
                </a:solidFill>
              </a:rPr>
              <a:t>425-408-7228 </a:t>
            </a:r>
            <a:br>
              <a:rPr lang="en-US" sz="4300" dirty="0">
                <a:solidFill>
                  <a:schemeClr val="bg1"/>
                </a:solidFill>
              </a:rPr>
            </a:br>
            <a:r>
              <a:rPr lang="en-US" sz="4300" b="1" u="sng" dirty="0">
                <a:solidFill>
                  <a:schemeClr val="bg1"/>
                </a:solidFill>
                <a:hlinkClick r:id="rId7">
                  <a:extLst>
                    <a:ext uri="{A12FA001-AC4F-418D-AE19-62706E023703}">
                      <ahyp:hlinkClr xmlns:ahyp="http://schemas.microsoft.com/office/drawing/2018/hyperlinkcolor" val="tx"/>
                    </a:ext>
                  </a:extLst>
                </a:hlinkClick>
              </a:rPr>
              <a:t>jallen2@nsd.org</a:t>
            </a:r>
            <a:endParaRPr lang="en-US" sz="4300" b="1" u="sng" dirty="0">
              <a:solidFill>
                <a:schemeClr val="bg1"/>
              </a:solidFill>
            </a:endParaRPr>
          </a:p>
          <a:p>
            <a:endParaRPr lang="en-US" sz="4300" dirty="0">
              <a:solidFill>
                <a:schemeClr val="bg1"/>
              </a:solidFill>
            </a:endParaRPr>
          </a:p>
          <a:p>
            <a:endParaRPr lang="en-US" dirty="0"/>
          </a:p>
        </p:txBody>
      </p:sp>
      <p:sp>
        <p:nvSpPr>
          <p:cNvPr id="4" name="Content Placeholder 3">
            <a:extLst>
              <a:ext uri="{FF2B5EF4-FFF2-40B4-BE49-F238E27FC236}">
                <a16:creationId xmlns:a16="http://schemas.microsoft.com/office/drawing/2014/main" id="{4BA63C3A-CEA6-7622-B85C-579E1A769193}"/>
              </a:ext>
            </a:extLst>
          </p:cNvPr>
          <p:cNvSpPr>
            <a:spLocks noGrp="1"/>
          </p:cNvSpPr>
          <p:nvPr>
            <p:ph sz="half" idx="2"/>
          </p:nvPr>
        </p:nvSpPr>
        <p:spPr>
          <a:xfrm>
            <a:off x="4531684" y="901968"/>
            <a:ext cx="4489223" cy="4020212"/>
          </a:xfrm>
        </p:spPr>
        <p:txBody>
          <a:bodyPr>
            <a:normAutofit fontScale="25000" lnSpcReduction="20000"/>
          </a:bodyPr>
          <a:lstStyle/>
          <a:p>
            <a:pPr marL="0" indent="0">
              <a:buNone/>
            </a:pPr>
            <a:endParaRPr lang="en-US" sz="4300" dirty="0">
              <a:solidFill>
                <a:schemeClr val="bg1"/>
              </a:solidFill>
            </a:endParaRPr>
          </a:p>
          <a:p>
            <a:r>
              <a:rPr lang="en-US" sz="4300" dirty="0">
                <a:solidFill>
                  <a:schemeClr val="bg1"/>
                </a:solidFill>
              </a:rPr>
              <a:t>North Creek High School</a:t>
            </a:r>
            <a:br>
              <a:rPr lang="en-US" sz="4300" dirty="0">
                <a:solidFill>
                  <a:schemeClr val="bg1"/>
                </a:solidFill>
              </a:rPr>
            </a:br>
            <a:r>
              <a:rPr lang="en-US" sz="4300" dirty="0">
                <a:solidFill>
                  <a:schemeClr val="bg1"/>
                </a:solidFill>
              </a:rPr>
              <a:t>All Counselors</a:t>
            </a:r>
            <a:br>
              <a:rPr lang="en-US" sz="4300" dirty="0">
                <a:solidFill>
                  <a:schemeClr val="bg1"/>
                </a:solidFill>
              </a:rPr>
            </a:br>
            <a:r>
              <a:rPr lang="en-US" sz="4300" dirty="0">
                <a:solidFill>
                  <a:schemeClr val="bg1"/>
                </a:solidFill>
              </a:rPr>
              <a:t>425-408-8821 </a:t>
            </a:r>
            <a:br>
              <a:rPr lang="en-US" sz="4300" dirty="0">
                <a:solidFill>
                  <a:schemeClr val="bg1"/>
                </a:solidFill>
              </a:rPr>
            </a:br>
            <a:r>
              <a:rPr lang="en-US" sz="4300" b="1" u="sng" dirty="0">
                <a:solidFill>
                  <a:schemeClr val="bg1"/>
                </a:solidFill>
                <a:hlinkClick r:id="rId8">
                  <a:extLst>
                    <a:ext uri="{A12FA001-AC4F-418D-AE19-62706E023703}">
                      <ahyp:hlinkClr xmlns:ahyp="http://schemas.microsoft.com/office/drawing/2018/hyperlinkcolor" val="tx"/>
                    </a:ext>
                  </a:extLst>
                </a:hlinkClick>
              </a:rPr>
              <a:t>jagfutures@nsd.org</a:t>
            </a:r>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Woodinville High School</a:t>
            </a:r>
            <a:br>
              <a:rPr lang="en-US" sz="4300" dirty="0">
                <a:solidFill>
                  <a:schemeClr val="bg1"/>
                </a:solidFill>
              </a:rPr>
            </a:br>
            <a:r>
              <a:rPr lang="en-US" sz="4300" dirty="0">
                <a:solidFill>
                  <a:schemeClr val="bg1"/>
                </a:solidFill>
              </a:rPr>
              <a:t>My Tang</a:t>
            </a:r>
            <a:br>
              <a:rPr lang="en-US" sz="4300" dirty="0">
                <a:solidFill>
                  <a:schemeClr val="bg1"/>
                </a:solidFill>
              </a:rPr>
            </a:br>
            <a:r>
              <a:rPr lang="en-US" sz="4300" dirty="0">
                <a:solidFill>
                  <a:schemeClr val="bg1"/>
                </a:solidFill>
              </a:rPr>
              <a:t>425-408-7423</a:t>
            </a:r>
            <a:br>
              <a:rPr lang="en-US" sz="4300" dirty="0">
                <a:solidFill>
                  <a:schemeClr val="bg1"/>
                </a:solidFill>
              </a:rPr>
            </a:br>
            <a:r>
              <a:rPr lang="en-US" sz="4300" b="1" u="sng" dirty="0">
                <a:solidFill>
                  <a:schemeClr val="bg1"/>
                </a:solidFill>
                <a:hlinkClick r:id="rId9">
                  <a:extLst>
                    <a:ext uri="{A12FA001-AC4F-418D-AE19-62706E023703}">
                      <ahyp:hlinkClr xmlns:ahyp="http://schemas.microsoft.com/office/drawing/2018/hyperlinkcolor" val="tx"/>
                    </a:ext>
                  </a:extLst>
                </a:hlinkClick>
              </a:rPr>
              <a:t>mtang@nsd.org</a:t>
            </a:r>
            <a:endParaRPr lang="en-US" sz="4300" b="1" u="sng" dirty="0">
              <a:solidFill>
                <a:schemeClr val="bg1"/>
              </a:solidFill>
            </a:endParaRPr>
          </a:p>
          <a:p>
            <a:pPr marL="0" indent="0">
              <a:buNone/>
            </a:pPr>
            <a:endParaRPr lang="en-US" sz="4300" dirty="0">
              <a:solidFill>
                <a:schemeClr val="bg1"/>
              </a:solidFill>
            </a:endParaRPr>
          </a:p>
          <a:p>
            <a:r>
              <a:rPr lang="en-US" sz="4300" dirty="0">
                <a:solidFill>
                  <a:schemeClr val="bg1"/>
                </a:solidFill>
              </a:rPr>
              <a:t>Innovation Lab High School</a:t>
            </a:r>
            <a:br>
              <a:rPr lang="en-US" sz="4300" dirty="0">
                <a:solidFill>
                  <a:schemeClr val="bg1"/>
                </a:solidFill>
              </a:rPr>
            </a:br>
            <a:r>
              <a:rPr lang="en-US" sz="4300" dirty="0">
                <a:solidFill>
                  <a:schemeClr val="bg1"/>
                </a:solidFill>
              </a:rPr>
              <a:t>Jon Cohn</a:t>
            </a:r>
            <a:br>
              <a:rPr lang="en-US" sz="4300" dirty="0">
                <a:solidFill>
                  <a:schemeClr val="bg1"/>
                </a:solidFill>
              </a:rPr>
            </a:br>
            <a:r>
              <a:rPr lang="en-US" sz="4300" dirty="0">
                <a:solidFill>
                  <a:schemeClr val="bg1"/>
                </a:solidFill>
              </a:rPr>
              <a:t>425-408-6209</a:t>
            </a:r>
            <a:br>
              <a:rPr lang="en-US" sz="4300" dirty="0">
                <a:solidFill>
                  <a:schemeClr val="bg1"/>
                </a:solidFill>
              </a:rPr>
            </a:br>
            <a:r>
              <a:rPr lang="en-US" sz="4300" b="1" u="sng" dirty="0">
                <a:solidFill>
                  <a:schemeClr val="bg1"/>
                </a:solidFill>
                <a:hlinkClick r:id="rId10">
                  <a:extLst>
                    <a:ext uri="{A12FA001-AC4F-418D-AE19-62706E023703}">
                      <ahyp:hlinkClr xmlns:ahyp="http://schemas.microsoft.com/office/drawing/2018/hyperlinkcolor" val="tx"/>
                    </a:ext>
                  </a:extLst>
                </a:hlinkClick>
              </a:rPr>
              <a:t>jcohn@nsd.org</a:t>
            </a:r>
            <a:endParaRPr lang="en-US" sz="4300" b="1" u="sng" dirty="0">
              <a:solidFill>
                <a:schemeClr val="bg1"/>
              </a:solidFill>
            </a:endParaRPr>
          </a:p>
          <a:p>
            <a:endParaRPr lang="en-US" sz="4300" b="1" u="sng" dirty="0">
              <a:solidFill>
                <a:schemeClr val="bg1"/>
              </a:solidFill>
            </a:endParaRPr>
          </a:p>
          <a:p>
            <a:r>
              <a:rPr lang="en-US" sz="4400" dirty="0">
                <a:solidFill>
                  <a:schemeClr val="bg1"/>
                </a:solidFill>
                <a:latin typeface="+mj-lt"/>
              </a:rPr>
              <a:t>Secondary Academy For Success</a:t>
            </a:r>
            <a:br>
              <a:rPr lang="en-US" sz="4400" dirty="0">
                <a:solidFill>
                  <a:schemeClr val="bg1"/>
                </a:solidFill>
                <a:latin typeface="+mj-lt"/>
              </a:rPr>
            </a:br>
            <a:r>
              <a:rPr lang="en-US" sz="4400" dirty="0" err="1">
                <a:solidFill>
                  <a:schemeClr val="bg1"/>
                </a:solidFill>
                <a:latin typeface="+mj-lt"/>
              </a:rPr>
              <a:t>Heatherjoy</a:t>
            </a:r>
            <a:r>
              <a:rPr lang="en-US" sz="4400" dirty="0">
                <a:solidFill>
                  <a:schemeClr val="bg1"/>
                </a:solidFill>
                <a:latin typeface="+mj-lt"/>
              </a:rPr>
              <a:t> </a:t>
            </a:r>
            <a:r>
              <a:rPr lang="en-US" sz="4400" dirty="0" err="1">
                <a:solidFill>
                  <a:schemeClr val="bg1"/>
                </a:solidFill>
                <a:latin typeface="+mj-lt"/>
              </a:rPr>
              <a:t>Boi</a:t>
            </a:r>
            <a:br>
              <a:rPr lang="en-US" sz="4400" dirty="0">
                <a:solidFill>
                  <a:schemeClr val="bg1"/>
                </a:solidFill>
                <a:latin typeface="+mj-lt"/>
              </a:rPr>
            </a:br>
            <a:r>
              <a:rPr lang="en-US" sz="4400" b="0" i="0" dirty="0">
                <a:solidFill>
                  <a:schemeClr val="bg1"/>
                </a:solidFill>
                <a:effectLst/>
                <a:latin typeface="+mj-lt"/>
              </a:rPr>
              <a:t>425-408-6620</a:t>
            </a:r>
            <a:br>
              <a:rPr lang="en-US" sz="4400" dirty="0">
                <a:latin typeface="+mj-lt"/>
              </a:rPr>
            </a:br>
            <a:r>
              <a:rPr lang="en-US" sz="4400" b="1" i="0" u="sng" dirty="0" err="1">
                <a:solidFill>
                  <a:srgbClr val="A50733"/>
                </a:solidFill>
                <a:effectLst/>
                <a:latin typeface="+mj-lt"/>
                <a:hlinkClick r:id="rId11"/>
              </a:rPr>
              <a:t>hboi</a:t>
            </a:r>
            <a:r>
              <a:rPr lang="en-US" sz="4400" b="1" i="0" u="sng" dirty="0" err="1">
                <a:solidFill>
                  <a:srgbClr val="A50733"/>
                </a:solidFill>
                <a:effectLst/>
                <a:latin typeface="+mj-lt"/>
                <a:hlinkClick r:id="rId12"/>
              </a:rPr>
              <a:t>@nsd.org</a:t>
            </a:r>
            <a:endParaRPr lang="en-US" sz="4400" dirty="0">
              <a:solidFill>
                <a:schemeClr val="bg1"/>
              </a:solidFill>
              <a:latin typeface="+mj-lt"/>
            </a:endParaRPr>
          </a:p>
          <a:p>
            <a:endParaRPr lang="en-US" sz="4300" b="1" u="sng" dirty="0">
              <a:solidFill>
                <a:schemeClr val="bg1"/>
              </a:solidFill>
            </a:endParaRPr>
          </a:p>
          <a:p>
            <a:r>
              <a:rPr lang="en-US" sz="4300" dirty="0">
                <a:solidFill>
                  <a:schemeClr val="bg1"/>
                </a:solidFill>
              </a:rPr>
              <a:t>All High Schools</a:t>
            </a:r>
            <a:br>
              <a:rPr lang="en-US" sz="4300" dirty="0">
                <a:solidFill>
                  <a:schemeClr val="bg1"/>
                </a:solidFill>
              </a:rPr>
            </a:br>
            <a:r>
              <a:rPr lang="en-US" sz="4300" dirty="0">
                <a:solidFill>
                  <a:schemeClr val="bg1"/>
                </a:solidFill>
              </a:rPr>
              <a:t>Lisa Allen</a:t>
            </a:r>
            <a:br>
              <a:rPr lang="en-US" sz="4300" dirty="0">
                <a:solidFill>
                  <a:schemeClr val="bg1"/>
                </a:solidFill>
              </a:rPr>
            </a:br>
            <a:r>
              <a:rPr lang="en-US" sz="4300" dirty="0">
                <a:solidFill>
                  <a:schemeClr val="bg1"/>
                </a:solidFill>
              </a:rPr>
              <a:t>425-408-6209</a:t>
            </a:r>
            <a:br>
              <a:rPr lang="en-US" sz="4300" dirty="0">
                <a:solidFill>
                  <a:schemeClr val="bg1"/>
                </a:solidFill>
              </a:rPr>
            </a:br>
            <a:r>
              <a:rPr lang="en-US" sz="4300" b="1" u="sng" dirty="0" err="1">
                <a:solidFill>
                  <a:schemeClr val="bg1"/>
                </a:solidFill>
                <a:hlinkClick r:id="rId13"/>
              </a:rPr>
              <a:t>lallen@nsd.org</a:t>
            </a:r>
            <a:endParaRPr lang="en-US" sz="4300" b="1" u="sng" dirty="0">
              <a:solidFill>
                <a:schemeClr val="bg1"/>
              </a:solidFill>
            </a:endParaRPr>
          </a:p>
          <a:p>
            <a:endParaRPr lang="en-US" sz="4300" b="1" u="sng" dirty="0">
              <a:solidFill>
                <a:schemeClr val="bg1"/>
              </a:solidFill>
            </a:endParaRPr>
          </a:p>
          <a:p>
            <a:pPr marL="0" indent="0">
              <a:buNone/>
            </a:pPr>
            <a:endParaRPr lang="en-US" sz="4300" dirty="0">
              <a:solidFill>
                <a:schemeClr val="bg1"/>
              </a:solidFill>
            </a:endParaRPr>
          </a:p>
          <a:p>
            <a:endParaRPr lang="en-US" sz="4300" dirty="0">
              <a:solidFill>
                <a:schemeClr val="bg1"/>
              </a:solidFill>
            </a:endParaRPr>
          </a:p>
          <a:p>
            <a:endParaRPr lang="en-US" dirty="0"/>
          </a:p>
        </p:txBody>
      </p:sp>
    </p:spTree>
    <p:extLst>
      <p:ext uri="{BB962C8B-B14F-4D97-AF65-F5344CB8AC3E}">
        <p14:creationId xmlns:p14="http://schemas.microsoft.com/office/powerpoint/2010/main" val="270680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717F1-4C00-4D41-87F5-A95474C55A9A}"/>
              </a:ext>
            </a:extLst>
          </p:cNvPr>
          <p:cNvSpPr>
            <a:spLocks noGrp="1"/>
          </p:cNvSpPr>
          <p:nvPr>
            <p:ph type="title"/>
          </p:nvPr>
        </p:nvSpPr>
        <p:spPr>
          <a:xfrm>
            <a:off x="762270" y="4971791"/>
            <a:ext cx="8534400" cy="1507067"/>
          </a:xfrm>
        </p:spPr>
        <p:txBody>
          <a:bodyPr/>
          <a:lstStyle/>
          <a:p>
            <a:r>
              <a:rPr lang="en-US" b="1" dirty="0"/>
              <a:t>Benefits of CTE Programs</a:t>
            </a:r>
          </a:p>
        </p:txBody>
      </p:sp>
      <p:sp>
        <p:nvSpPr>
          <p:cNvPr id="3" name="Content Placeholder 2">
            <a:extLst>
              <a:ext uri="{FF2B5EF4-FFF2-40B4-BE49-F238E27FC236}">
                <a16:creationId xmlns:a16="http://schemas.microsoft.com/office/drawing/2014/main" id="{EA7B2641-F07B-3541-A265-342D658004CC}"/>
              </a:ext>
            </a:extLst>
          </p:cNvPr>
          <p:cNvSpPr>
            <a:spLocks noGrp="1"/>
          </p:cNvSpPr>
          <p:nvPr>
            <p:ph idx="1"/>
          </p:nvPr>
        </p:nvSpPr>
        <p:spPr>
          <a:xfrm>
            <a:off x="684211" y="685799"/>
            <a:ext cx="9530305" cy="4410308"/>
          </a:xfrm>
        </p:spPr>
        <p:txBody>
          <a:bodyPr>
            <a:normAutofit fontScale="92500" lnSpcReduction="20000"/>
          </a:bodyPr>
          <a:lstStyle/>
          <a:p>
            <a:endParaRPr lang="en-US" dirty="0">
              <a:solidFill>
                <a:schemeClr val="bg1"/>
              </a:solidFill>
            </a:endParaRPr>
          </a:p>
          <a:p>
            <a:r>
              <a:rPr lang="en-US" dirty="0">
                <a:solidFill>
                  <a:schemeClr val="bg1"/>
                </a:solidFill>
              </a:rPr>
              <a:t>Connected, hands on learning</a:t>
            </a:r>
          </a:p>
          <a:p>
            <a:r>
              <a:rPr lang="en-US" dirty="0">
                <a:solidFill>
                  <a:schemeClr val="bg1"/>
                </a:solidFill>
              </a:rPr>
              <a:t>Academically rigorous- many AP, IB, college level offerings</a:t>
            </a:r>
          </a:p>
          <a:p>
            <a:r>
              <a:rPr lang="en-US" dirty="0">
                <a:solidFill>
                  <a:schemeClr val="bg1"/>
                </a:solidFill>
              </a:rPr>
              <a:t>Expands educational and career options with career exploration and preparation </a:t>
            </a:r>
          </a:p>
          <a:p>
            <a:r>
              <a:rPr lang="en-US" dirty="0">
                <a:solidFill>
                  <a:schemeClr val="bg1"/>
                </a:solidFill>
              </a:rPr>
              <a:t>All classes meet the 1.0 CTE credit graduation requirement but several classes also satisfy other HS graduation requirements</a:t>
            </a:r>
          </a:p>
          <a:p>
            <a:r>
              <a:rPr lang="en-US" dirty="0">
                <a:solidFill>
                  <a:schemeClr val="bg1"/>
                </a:solidFill>
              </a:rPr>
              <a:t>Meet Graduation Pathway Requirements (CTE Graduation Pathway Option)</a:t>
            </a:r>
          </a:p>
          <a:p>
            <a:r>
              <a:rPr lang="en-US" dirty="0">
                <a:solidFill>
                  <a:schemeClr val="bg1"/>
                </a:solidFill>
              </a:rPr>
              <a:t>College credits offered through Pacific NW College Credit program and University College In The High School credit programs</a:t>
            </a:r>
          </a:p>
          <a:p>
            <a:r>
              <a:rPr lang="en-US" dirty="0">
                <a:solidFill>
                  <a:schemeClr val="bg1"/>
                </a:solidFill>
              </a:rPr>
              <a:t>You can go to work, college or both with prep from these classes</a:t>
            </a:r>
          </a:p>
          <a:p>
            <a:r>
              <a:rPr lang="en-US" dirty="0">
                <a:solidFill>
                  <a:schemeClr val="bg1"/>
                </a:solidFill>
              </a:rPr>
              <a:t>Industry certification earned in several classes</a:t>
            </a:r>
          </a:p>
          <a:p>
            <a:r>
              <a:rPr lang="en-US" dirty="0">
                <a:solidFill>
                  <a:schemeClr val="bg1"/>
                </a:solidFill>
              </a:rPr>
              <a:t>Practical application of knowledge in real-world settings/industry labs</a:t>
            </a:r>
          </a:p>
          <a:p>
            <a:pPr marL="0" indent="0">
              <a:buNone/>
            </a:pPr>
            <a:endParaRPr lang="en-US" dirty="0"/>
          </a:p>
        </p:txBody>
      </p:sp>
    </p:spTree>
    <p:extLst>
      <p:ext uri="{BB962C8B-B14F-4D97-AF65-F5344CB8AC3E}">
        <p14:creationId xmlns:p14="http://schemas.microsoft.com/office/powerpoint/2010/main" val="93317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29C1-C49D-D24C-BFD8-551DADCD86D9}"/>
              </a:ext>
            </a:extLst>
          </p:cNvPr>
          <p:cNvSpPr>
            <a:spLocks noGrp="1"/>
          </p:cNvSpPr>
          <p:nvPr>
            <p:ph type="title"/>
          </p:nvPr>
        </p:nvSpPr>
        <p:spPr>
          <a:xfrm>
            <a:off x="684212" y="4621147"/>
            <a:ext cx="8749720" cy="1507067"/>
          </a:xfrm>
        </p:spPr>
        <p:txBody>
          <a:bodyPr/>
          <a:lstStyle/>
          <a:p>
            <a:r>
              <a:rPr lang="en-US" b="1" dirty="0"/>
              <a:t>Student leadership &amp; employability</a:t>
            </a:r>
          </a:p>
        </p:txBody>
      </p:sp>
      <p:sp>
        <p:nvSpPr>
          <p:cNvPr id="3" name="Content Placeholder 2">
            <a:extLst>
              <a:ext uri="{FF2B5EF4-FFF2-40B4-BE49-F238E27FC236}">
                <a16:creationId xmlns:a16="http://schemas.microsoft.com/office/drawing/2014/main" id="{868BBF01-9371-5A44-9F1B-5D7C8E1AFBAF}"/>
              </a:ext>
            </a:extLst>
          </p:cNvPr>
          <p:cNvSpPr>
            <a:spLocks noGrp="1"/>
          </p:cNvSpPr>
          <p:nvPr>
            <p:ph idx="1"/>
          </p:nvPr>
        </p:nvSpPr>
        <p:spPr>
          <a:xfrm>
            <a:off x="684212" y="1499840"/>
            <a:ext cx="8534400" cy="3615267"/>
          </a:xfrm>
        </p:spPr>
        <p:txBody>
          <a:bodyPr>
            <a:normAutofit fontScale="92500" lnSpcReduction="20000"/>
          </a:bodyPr>
          <a:lstStyle/>
          <a:p>
            <a:r>
              <a:rPr lang="en-US" b="1" dirty="0">
                <a:solidFill>
                  <a:schemeClr val="bg1"/>
                </a:solidFill>
              </a:rPr>
              <a:t>Career and Technical Student Organizations</a:t>
            </a:r>
            <a:r>
              <a:rPr lang="en-US" dirty="0">
                <a:solidFill>
                  <a:schemeClr val="bg1"/>
                </a:solidFill>
              </a:rPr>
              <a:t> (CTSO's) are student leadership organizations for students enrolled in Career and Technical Education programs. </a:t>
            </a:r>
          </a:p>
          <a:p>
            <a:pPr marL="0" indent="0">
              <a:buNone/>
            </a:pPr>
            <a:endParaRPr lang="en-US" dirty="0">
              <a:solidFill>
                <a:schemeClr val="bg1"/>
              </a:solidFill>
            </a:endParaRPr>
          </a:p>
          <a:p>
            <a:r>
              <a:rPr lang="en-US" dirty="0">
                <a:solidFill>
                  <a:schemeClr val="bg1"/>
                </a:solidFill>
              </a:rPr>
              <a:t>Career and Technical Student Organizations are the preferred method for CTE programs to address the Leadership requirement and Core Leadership Standards in their program. Washington State has eight recognized CTSO organizations.</a:t>
            </a:r>
            <a:br>
              <a:rPr lang="en-US" dirty="0">
                <a:solidFill>
                  <a:schemeClr val="bg1"/>
                </a:solidFill>
              </a:rPr>
            </a:br>
            <a:r>
              <a:rPr lang="en-US" dirty="0">
                <a:solidFill>
                  <a:schemeClr val="bg1"/>
                </a:solidFill>
              </a:rPr>
              <a:t> </a:t>
            </a:r>
          </a:p>
          <a:p>
            <a:r>
              <a:rPr lang="en-US" dirty="0">
                <a:solidFill>
                  <a:schemeClr val="bg1"/>
                </a:solidFill>
              </a:rPr>
              <a:t>Each CTSO focuses on a different area of CTE. CTSO's provide leadership, skill development and service opportunities, career planning information, and competitive events to demonstrate our students technical and leadership skills.  </a:t>
            </a:r>
          </a:p>
          <a:p>
            <a:pPr marL="0" indent="0">
              <a:buNone/>
            </a:pPr>
            <a:endParaRPr lang="en-US" dirty="0"/>
          </a:p>
          <a:p>
            <a:endParaRPr lang="en-US" dirty="0"/>
          </a:p>
        </p:txBody>
      </p:sp>
    </p:spTree>
    <p:extLst>
      <p:ext uri="{BB962C8B-B14F-4D97-AF65-F5344CB8AC3E}">
        <p14:creationId xmlns:p14="http://schemas.microsoft.com/office/powerpoint/2010/main" val="392174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FACB-1F7B-A24E-8D8F-CB74B7BE304A}"/>
              </a:ext>
            </a:extLst>
          </p:cNvPr>
          <p:cNvSpPr>
            <a:spLocks noGrp="1"/>
          </p:cNvSpPr>
          <p:nvPr>
            <p:ph type="title"/>
          </p:nvPr>
        </p:nvSpPr>
        <p:spPr>
          <a:xfrm>
            <a:off x="684212" y="5089498"/>
            <a:ext cx="8534400" cy="1507067"/>
          </a:xfrm>
        </p:spPr>
        <p:txBody>
          <a:bodyPr/>
          <a:lstStyle/>
          <a:p>
            <a:r>
              <a:rPr lang="en-US" b="1" dirty="0"/>
              <a:t>Program specifics</a:t>
            </a:r>
          </a:p>
        </p:txBody>
      </p:sp>
      <p:sp>
        <p:nvSpPr>
          <p:cNvPr id="3" name="Content Placeholder 2">
            <a:extLst>
              <a:ext uri="{FF2B5EF4-FFF2-40B4-BE49-F238E27FC236}">
                <a16:creationId xmlns:a16="http://schemas.microsoft.com/office/drawing/2014/main" id="{3F815080-2691-F940-B712-44F89C78AA2A}"/>
              </a:ext>
            </a:extLst>
          </p:cNvPr>
          <p:cNvSpPr>
            <a:spLocks noGrp="1"/>
          </p:cNvSpPr>
          <p:nvPr>
            <p:ph idx="1"/>
          </p:nvPr>
        </p:nvSpPr>
        <p:spPr>
          <a:xfrm>
            <a:off x="684212" y="356840"/>
            <a:ext cx="8861232" cy="5252223"/>
          </a:xfrm>
        </p:spPr>
        <p:txBody>
          <a:bodyPr>
            <a:normAutofit fontScale="85000" lnSpcReduction="10000"/>
          </a:bodyPr>
          <a:lstStyle/>
          <a:p>
            <a:r>
              <a:rPr lang="en-US" b="1" u="sng" dirty="0">
                <a:solidFill>
                  <a:schemeClr val="bg1"/>
                </a:solidFill>
              </a:rPr>
              <a:t>Northshore School District Stand Alone</a:t>
            </a:r>
            <a:r>
              <a:rPr lang="en-US" dirty="0">
                <a:solidFill>
                  <a:schemeClr val="bg1"/>
                </a:solidFill>
              </a:rPr>
              <a:t>: </a:t>
            </a:r>
          </a:p>
          <a:p>
            <a:pPr lvl="1"/>
            <a:r>
              <a:rPr lang="en-US" dirty="0">
                <a:solidFill>
                  <a:schemeClr val="bg1"/>
                </a:solidFill>
              </a:rPr>
              <a:t>Vary at each school location and are available for only those students at that school. </a:t>
            </a:r>
          </a:p>
          <a:p>
            <a:pPr lvl="1"/>
            <a:r>
              <a:rPr lang="en-US" dirty="0">
                <a:solidFill>
                  <a:schemeClr val="bg1"/>
                </a:solidFill>
              </a:rPr>
              <a:t>Many of these courses are taught at most if not all schools.</a:t>
            </a:r>
          </a:p>
          <a:p>
            <a:pPr lvl="1"/>
            <a:r>
              <a:rPr lang="en-US" dirty="0">
                <a:solidFill>
                  <a:schemeClr val="bg1"/>
                </a:solidFill>
              </a:rPr>
              <a:t>.5 and 1.0 credit offerings</a:t>
            </a:r>
          </a:p>
          <a:p>
            <a:pPr lvl="1"/>
            <a:r>
              <a:rPr lang="en-US" dirty="0">
                <a:solidFill>
                  <a:schemeClr val="bg1"/>
                </a:solidFill>
              </a:rPr>
              <a:t>Register as you would for any other course in </a:t>
            </a:r>
            <a:r>
              <a:rPr lang="en-US" dirty="0" err="1">
                <a:solidFill>
                  <a:schemeClr val="bg1"/>
                </a:solidFill>
              </a:rPr>
              <a:t>StudentVue</a:t>
            </a:r>
            <a:endParaRPr lang="en-US" dirty="0">
              <a:solidFill>
                <a:schemeClr val="bg1"/>
              </a:solidFill>
            </a:endParaRPr>
          </a:p>
          <a:p>
            <a:r>
              <a:rPr lang="en-US" b="1" u="sng" dirty="0">
                <a:solidFill>
                  <a:schemeClr val="bg1"/>
                </a:solidFill>
              </a:rPr>
              <a:t>Northshore School District Satellite:</a:t>
            </a:r>
            <a:r>
              <a:rPr lang="en-US" dirty="0">
                <a:solidFill>
                  <a:schemeClr val="bg1"/>
                </a:solidFill>
              </a:rPr>
              <a:t> </a:t>
            </a:r>
          </a:p>
          <a:p>
            <a:pPr lvl="1"/>
            <a:r>
              <a:rPr lang="en-US" dirty="0">
                <a:solidFill>
                  <a:schemeClr val="bg1"/>
                </a:solidFill>
              </a:rPr>
              <a:t>Offerings are available only at the location indicated within the Northshore School District and available to NSD students. </a:t>
            </a:r>
          </a:p>
          <a:p>
            <a:pPr lvl="1"/>
            <a:r>
              <a:rPr lang="en-US" dirty="0">
                <a:solidFill>
                  <a:schemeClr val="bg1"/>
                </a:solidFill>
              </a:rPr>
              <a:t>Satellite programs are typically available to Juniors and Seniors only and students are encouraged to drive themselves as transportation is limited. </a:t>
            </a:r>
          </a:p>
          <a:p>
            <a:pPr lvl="1"/>
            <a:r>
              <a:rPr lang="en-US" dirty="0">
                <a:solidFill>
                  <a:schemeClr val="bg1"/>
                </a:solidFill>
              </a:rPr>
              <a:t>1.0 and 2.0 credit offerings</a:t>
            </a:r>
          </a:p>
          <a:p>
            <a:r>
              <a:rPr lang="en-US" b="1" u="sng" dirty="0">
                <a:solidFill>
                  <a:schemeClr val="bg1"/>
                </a:solidFill>
                <a:hlinkClick r:id="rId2">
                  <a:extLst>
                    <a:ext uri="{A12FA001-AC4F-418D-AE19-62706E023703}">
                      <ahyp:hlinkClr xmlns:ahyp="http://schemas.microsoft.com/office/drawing/2018/hyperlinkcolor" val="tx"/>
                    </a:ext>
                  </a:extLst>
                </a:hlinkClick>
              </a:rPr>
              <a:t>Washington Network for Innovative Careers (WaNIC)</a:t>
            </a:r>
            <a:r>
              <a:rPr lang="en-US" dirty="0">
                <a:solidFill>
                  <a:schemeClr val="bg1"/>
                </a:solidFill>
              </a:rPr>
              <a:t> </a:t>
            </a:r>
          </a:p>
          <a:p>
            <a:pPr lvl="1"/>
            <a:r>
              <a:rPr lang="en-US" dirty="0">
                <a:solidFill>
                  <a:schemeClr val="bg1"/>
                </a:solidFill>
              </a:rPr>
              <a:t>Regional skills center in Kirkland (LWIT) that provides advanced-level Career and Technical Education programs based on rigorous academic and industry standards, preparing students for post-secondary education and successful entry into high-skill, high-demand careers and employment.</a:t>
            </a:r>
          </a:p>
          <a:p>
            <a:pPr lvl="1"/>
            <a:r>
              <a:rPr lang="en-US" dirty="0">
                <a:solidFill>
                  <a:schemeClr val="bg1"/>
                </a:solidFill>
              </a:rPr>
              <a:t>3.0 credit offerings</a:t>
            </a:r>
          </a:p>
          <a:p>
            <a:endParaRPr lang="en-US" dirty="0"/>
          </a:p>
        </p:txBody>
      </p:sp>
    </p:spTree>
    <p:extLst>
      <p:ext uri="{BB962C8B-B14F-4D97-AF65-F5344CB8AC3E}">
        <p14:creationId xmlns:p14="http://schemas.microsoft.com/office/powerpoint/2010/main" val="273508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867" y="5139887"/>
            <a:ext cx="8534400" cy="1507067"/>
          </a:xfrm>
        </p:spPr>
        <p:txBody>
          <a:bodyPr/>
          <a:lstStyle/>
          <a:p>
            <a:r>
              <a:rPr lang="en-US" b="1" dirty="0"/>
              <a:t>Course information</a:t>
            </a:r>
          </a:p>
        </p:txBody>
      </p:sp>
      <p:sp>
        <p:nvSpPr>
          <p:cNvPr id="3" name="Content Placeholder 2"/>
          <p:cNvSpPr>
            <a:spLocks noGrp="1"/>
          </p:cNvSpPr>
          <p:nvPr>
            <p:ph sz="half" idx="1"/>
          </p:nvPr>
        </p:nvSpPr>
        <p:spPr>
          <a:xfrm>
            <a:off x="507587" y="1460810"/>
            <a:ext cx="4937655" cy="4731319"/>
          </a:xfrm>
        </p:spPr>
        <p:txBody>
          <a:bodyPr>
            <a:normAutofit/>
          </a:bodyPr>
          <a:lstStyle/>
          <a:p>
            <a:pPr lvl="1"/>
            <a:r>
              <a:rPr lang="en-US" sz="1600" dirty="0">
                <a:solidFill>
                  <a:schemeClr val="bg1"/>
                </a:solidFill>
              </a:rPr>
              <a:t>Architecture &amp; Construction</a:t>
            </a:r>
          </a:p>
          <a:p>
            <a:pPr lvl="1"/>
            <a:r>
              <a:rPr lang="en-US" sz="1600" dirty="0">
                <a:solidFill>
                  <a:schemeClr val="bg1"/>
                </a:solidFill>
              </a:rPr>
              <a:t>Automotive Technology</a:t>
            </a:r>
          </a:p>
          <a:p>
            <a:pPr lvl="1"/>
            <a:r>
              <a:rPr lang="en-US" sz="1600" dirty="0">
                <a:solidFill>
                  <a:schemeClr val="bg1"/>
                </a:solidFill>
              </a:rPr>
              <a:t>Arts, A/V Technology &amp; Communications</a:t>
            </a:r>
          </a:p>
          <a:p>
            <a:pPr lvl="1"/>
            <a:r>
              <a:rPr lang="en-US" sz="1600" dirty="0">
                <a:solidFill>
                  <a:schemeClr val="bg1"/>
                </a:solidFill>
              </a:rPr>
              <a:t>Aviation</a:t>
            </a:r>
          </a:p>
          <a:p>
            <a:pPr lvl="1"/>
            <a:r>
              <a:rPr lang="en-US" sz="1600" dirty="0">
                <a:solidFill>
                  <a:schemeClr val="bg1"/>
                </a:solidFill>
              </a:rPr>
              <a:t>Business</a:t>
            </a:r>
          </a:p>
          <a:p>
            <a:pPr lvl="1"/>
            <a:r>
              <a:rPr lang="en-US" sz="1600" dirty="0">
                <a:solidFill>
                  <a:schemeClr val="bg1"/>
                </a:solidFill>
              </a:rPr>
              <a:t>Education &amp; Training</a:t>
            </a:r>
          </a:p>
          <a:p>
            <a:pPr lvl="1"/>
            <a:r>
              <a:rPr lang="en-US" sz="1600" dirty="0">
                <a:solidFill>
                  <a:schemeClr val="bg1"/>
                </a:solidFill>
              </a:rPr>
              <a:t>Engineering</a:t>
            </a:r>
          </a:p>
          <a:p>
            <a:pPr lvl="1"/>
            <a:r>
              <a:rPr lang="en-US" sz="1600" dirty="0">
                <a:solidFill>
                  <a:schemeClr val="bg1"/>
                </a:solidFill>
              </a:rPr>
              <a:t>Emergency CERT</a:t>
            </a:r>
          </a:p>
          <a:p>
            <a:pPr marL="457200" lvl="1" indent="0">
              <a:buNone/>
            </a:pPr>
            <a:endParaRPr lang="en-US" sz="1600" dirty="0">
              <a:solidFill>
                <a:schemeClr val="bg1"/>
              </a:solidFill>
            </a:endParaRPr>
          </a:p>
          <a:p>
            <a:pPr marL="457200" lvl="1" indent="0">
              <a:buNone/>
            </a:pPr>
            <a:endParaRPr lang="en-US" sz="1600" dirty="0">
              <a:solidFill>
                <a:schemeClr val="bg1"/>
              </a:solidFill>
            </a:endParaRPr>
          </a:p>
        </p:txBody>
      </p:sp>
      <p:sp>
        <p:nvSpPr>
          <p:cNvPr id="4" name="Content Placeholder 3">
            <a:extLst>
              <a:ext uri="{FF2B5EF4-FFF2-40B4-BE49-F238E27FC236}">
                <a16:creationId xmlns:a16="http://schemas.microsoft.com/office/drawing/2014/main" id="{FFACC2FB-2CF2-BC4B-A226-391B48BEE3AB}"/>
              </a:ext>
            </a:extLst>
          </p:cNvPr>
          <p:cNvSpPr>
            <a:spLocks noGrp="1"/>
          </p:cNvSpPr>
          <p:nvPr>
            <p:ph sz="half" idx="2"/>
          </p:nvPr>
        </p:nvSpPr>
        <p:spPr>
          <a:xfrm>
            <a:off x="5341435" y="1238271"/>
            <a:ext cx="5035112" cy="5029199"/>
          </a:xfrm>
        </p:spPr>
        <p:txBody>
          <a:bodyPr>
            <a:normAutofit/>
          </a:bodyPr>
          <a:lstStyle/>
          <a:p>
            <a:pPr lvl="1"/>
            <a:r>
              <a:rPr lang="en-US" sz="1600" dirty="0">
                <a:solidFill>
                  <a:schemeClr val="bg1"/>
                </a:solidFill>
              </a:rPr>
              <a:t>Health Science Nursing/Medical Professions</a:t>
            </a:r>
          </a:p>
          <a:p>
            <a:pPr lvl="1"/>
            <a:r>
              <a:rPr lang="en-US" sz="1600" dirty="0">
                <a:solidFill>
                  <a:schemeClr val="bg1"/>
                </a:solidFill>
              </a:rPr>
              <a:t>Hospitality &amp; Culinary Arts</a:t>
            </a:r>
          </a:p>
          <a:p>
            <a:pPr lvl="1"/>
            <a:r>
              <a:rPr lang="en-US" sz="1600" dirty="0">
                <a:solidFill>
                  <a:schemeClr val="bg1"/>
                </a:solidFill>
              </a:rPr>
              <a:t>Human Services</a:t>
            </a:r>
          </a:p>
          <a:p>
            <a:pPr lvl="1"/>
            <a:r>
              <a:rPr lang="en-US" sz="1600" dirty="0">
                <a:solidFill>
                  <a:schemeClr val="bg1"/>
                </a:solidFill>
              </a:rPr>
              <a:t>Information Technology</a:t>
            </a:r>
          </a:p>
          <a:p>
            <a:pPr lvl="1"/>
            <a:r>
              <a:rPr lang="en-US" sz="1600" dirty="0">
                <a:solidFill>
                  <a:schemeClr val="bg1"/>
                </a:solidFill>
              </a:rPr>
              <a:t>Manufacturing</a:t>
            </a:r>
          </a:p>
          <a:p>
            <a:pPr lvl="1"/>
            <a:r>
              <a:rPr lang="en-US" sz="1600" dirty="0">
                <a:solidFill>
                  <a:schemeClr val="bg1"/>
                </a:solidFill>
              </a:rPr>
              <a:t>Robotics</a:t>
            </a:r>
          </a:p>
          <a:p>
            <a:pPr lvl="1"/>
            <a:r>
              <a:rPr lang="en-US" sz="1600" dirty="0">
                <a:solidFill>
                  <a:schemeClr val="bg1"/>
                </a:solidFill>
              </a:rPr>
              <a:t>Sports Medicine</a:t>
            </a:r>
          </a:p>
          <a:p>
            <a:pPr lvl="1"/>
            <a:r>
              <a:rPr lang="en-US" sz="1600" dirty="0">
                <a:solidFill>
                  <a:schemeClr val="bg1"/>
                </a:solidFill>
              </a:rPr>
              <a:t>Welding</a:t>
            </a:r>
          </a:p>
          <a:p>
            <a:endParaRPr lang="en-US" dirty="0"/>
          </a:p>
        </p:txBody>
      </p:sp>
      <p:sp>
        <p:nvSpPr>
          <p:cNvPr id="5" name="Title 1">
            <a:extLst>
              <a:ext uri="{FF2B5EF4-FFF2-40B4-BE49-F238E27FC236}">
                <a16:creationId xmlns:a16="http://schemas.microsoft.com/office/drawing/2014/main" id="{1428C408-CC68-8B45-B69E-066EE3F8C2B8}"/>
              </a:ext>
            </a:extLst>
          </p:cNvPr>
          <p:cNvSpPr txBox="1">
            <a:spLocks/>
          </p:cNvSpPr>
          <p:nvPr/>
        </p:nvSpPr>
        <p:spPr>
          <a:xfrm>
            <a:off x="278780" y="261228"/>
            <a:ext cx="1155266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t>Where can I learn about all of the courses? </a:t>
            </a:r>
          </a:p>
          <a:p>
            <a:pPr algn="ctr"/>
            <a:endParaRPr lang="en-US" sz="1600" dirty="0"/>
          </a:p>
          <a:p>
            <a:pPr algn="ctr"/>
            <a:r>
              <a:rPr lang="en-US" sz="1600" dirty="0"/>
              <a:t>https://</a:t>
            </a:r>
            <a:r>
              <a:rPr lang="en-US" sz="1600" dirty="0" err="1"/>
              <a:t>www.nsd.org</a:t>
            </a:r>
            <a:r>
              <a:rPr lang="en-US" sz="1600" dirty="0"/>
              <a:t>/schools/academics/career-college-readiness/course-registration</a:t>
            </a:r>
          </a:p>
        </p:txBody>
      </p:sp>
    </p:spTree>
    <p:extLst>
      <p:ext uri="{BB962C8B-B14F-4D97-AF65-F5344CB8AC3E}">
        <p14:creationId xmlns:p14="http://schemas.microsoft.com/office/powerpoint/2010/main" val="161321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52" y="5354522"/>
            <a:ext cx="8534400" cy="1507067"/>
          </a:xfrm>
        </p:spPr>
        <p:txBody>
          <a:bodyPr/>
          <a:lstStyle/>
          <a:p>
            <a:r>
              <a:rPr lang="en-US" b="1" dirty="0"/>
              <a:t>Course information</a:t>
            </a:r>
          </a:p>
        </p:txBody>
      </p:sp>
      <p:sp>
        <p:nvSpPr>
          <p:cNvPr id="5" name="Title 1">
            <a:extLst>
              <a:ext uri="{FF2B5EF4-FFF2-40B4-BE49-F238E27FC236}">
                <a16:creationId xmlns:a16="http://schemas.microsoft.com/office/drawing/2014/main" id="{1428C408-CC68-8B45-B69E-066EE3F8C2B8}"/>
              </a:ext>
            </a:extLst>
          </p:cNvPr>
          <p:cNvSpPr txBox="1">
            <a:spLocks/>
          </p:cNvSpPr>
          <p:nvPr/>
        </p:nvSpPr>
        <p:spPr>
          <a:xfrm>
            <a:off x="278780" y="261228"/>
            <a:ext cx="11552663"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t>Where can I learn about all of the courses? </a:t>
            </a:r>
          </a:p>
          <a:p>
            <a:pPr algn="ctr"/>
            <a:endParaRPr lang="en-US" sz="1600" dirty="0"/>
          </a:p>
          <a:p>
            <a:pPr algn="ctr"/>
            <a:r>
              <a:rPr lang="en-US" sz="1600" dirty="0">
                <a:hlinkClick r:id="rId3"/>
              </a:rPr>
              <a:t>https://</a:t>
            </a:r>
            <a:r>
              <a:rPr lang="en-US" sz="1600" dirty="0" err="1">
                <a:hlinkClick r:id="rId3"/>
              </a:rPr>
              <a:t>www.nsd.org</a:t>
            </a:r>
            <a:r>
              <a:rPr lang="en-US" sz="1600" dirty="0">
                <a:hlinkClick r:id="rId3"/>
              </a:rPr>
              <a:t>/schools/academics/career-college-readiness/course-registration</a:t>
            </a:r>
            <a:endParaRPr lang="en-US" sz="1600" dirty="0"/>
          </a:p>
        </p:txBody>
      </p:sp>
      <p:sp>
        <p:nvSpPr>
          <p:cNvPr id="7" name="Content Placeholder 6">
            <a:extLst>
              <a:ext uri="{FF2B5EF4-FFF2-40B4-BE49-F238E27FC236}">
                <a16:creationId xmlns:a16="http://schemas.microsoft.com/office/drawing/2014/main" id="{A1D93C4A-FD33-5549-BABC-B93FE3F73D4B}"/>
              </a:ext>
            </a:extLst>
          </p:cNvPr>
          <p:cNvSpPr>
            <a:spLocks noGrp="1"/>
          </p:cNvSpPr>
          <p:nvPr>
            <p:ph sz="half" idx="1"/>
          </p:nvPr>
        </p:nvSpPr>
        <p:spPr>
          <a:xfrm>
            <a:off x="583852" y="1801543"/>
            <a:ext cx="4611029" cy="3615267"/>
          </a:xfrm>
        </p:spPr>
        <p:txBody>
          <a:bodyPr/>
          <a:lstStyle/>
          <a:p>
            <a:r>
              <a:rPr lang="en-US" dirty="0">
                <a:solidFill>
                  <a:schemeClr val="bg1"/>
                </a:solidFill>
              </a:rPr>
              <a:t>2024-25 Career and College Readiness Handbook</a:t>
            </a:r>
          </a:p>
          <a:p>
            <a:pPr marL="0" indent="0">
              <a:buNone/>
            </a:pPr>
            <a:endParaRPr lang="en-US" dirty="0">
              <a:solidFill>
                <a:schemeClr val="bg1"/>
              </a:solidFill>
            </a:endParaRPr>
          </a:p>
          <a:p>
            <a:r>
              <a:rPr lang="en-US" dirty="0">
                <a:solidFill>
                  <a:schemeClr val="bg1"/>
                </a:solidFill>
              </a:rPr>
              <a:t>Program Videos</a:t>
            </a:r>
          </a:p>
          <a:p>
            <a:endParaRPr lang="en-US" dirty="0"/>
          </a:p>
        </p:txBody>
      </p:sp>
      <p:sp>
        <p:nvSpPr>
          <p:cNvPr id="10" name="Content Placeholder 6">
            <a:extLst>
              <a:ext uri="{FF2B5EF4-FFF2-40B4-BE49-F238E27FC236}">
                <a16:creationId xmlns:a16="http://schemas.microsoft.com/office/drawing/2014/main" id="{BA6D0A2F-5D36-6741-B4A9-FBA4C02225BF}"/>
              </a:ext>
            </a:extLst>
          </p:cNvPr>
          <p:cNvSpPr txBox="1">
            <a:spLocks/>
          </p:cNvSpPr>
          <p:nvPr/>
        </p:nvSpPr>
        <p:spPr>
          <a:xfrm>
            <a:off x="6083944" y="1353635"/>
            <a:ext cx="4937655" cy="361526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endParaRPr lang="en-US" dirty="0"/>
          </a:p>
        </p:txBody>
      </p:sp>
      <p:pic>
        <p:nvPicPr>
          <p:cNvPr id="12" name="Picture 11">
            <a:extLst>
              <a:ext uri="{FF2B5EF4-FFF2-40B4-BE49-F238E27FC236}">
                <a16:creationId xmlns:a16="http://schemas.microsoft.com/office/drawing/2014/main" id="{8B2A0419-16D4-4F45-9640-77BC1538C69D}"/>
              </a:ext>
            </a:extLst>
          </p:cNvPr>
          <p:cNvPicPr>
            <a:picLocks noChangeAspect="1"/>
          </p:cNvPicPr>
          <p:nvPr/>
        </p:nvPicPr>
        <p:blipFill>
          <a:blip r:embed="rId4"/>
          <a:stretch>
            <a:fillRect/>
          </a:stretch>
        </p:blipFill>
        <p:spPr>
          <a:xfrm>
            <a:off x="4851052" y="1562529"/>
            <a:ext cx="6980391" cy="4207535"/>
          </a:xfrm>
          <a:prstGeom prst="rect">
            <a:avLst/>
          </a:prstGeom>
        </p:spPr>
      </p:pic>
      <p:cxnSp>
        <p:nvCxnSpPr>
          <p:cNvPr id="14" name="Straight Arrow Connector 13">
            <a:extLst>
              <a:ext uri="{FF2B5EF4-FFF2-40B4-BE49-F238E27FC236}">
                <a16:creationId xmlns:a16="http://schemas.microsoft.com/office/drawing/2014/main" id="{DB52D7DE-23D2-8246-BC95-66C86EB6D685}"/>
              </a:ext>
            </a:extLst>
          </p:cNvPr>
          <p:cNvCxnSpPr/>
          <p:nvPr/>
        </p:nvCxnSpPr>
        <p:spPr>
          <a:xfrm>
            <a:off x="4661210" y="2910468"/>
            <a:ext cx="4895385" cy="0"/>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cxnSp>
        <p:nvCxnSpPr>
          <p:cNvPr id="15" name="Straight Arrow Connector 14">
            <a:extLst>
              <a:ext uri="{FF2B5EF4-FFF2-40B4-BE49-F238E27FC236}">
                <a16:creationId xmlns:a16="http://schemas.microsoft.com/office/drawing/2014/main" id="{D5E7752E-36D1-9243-9327-DFCC89D19D6F}"/>
              </a:ext>
            </a:extLst>
          </p:cNvPr>
          <p:cNvCxnSpPr>
            <a:cxnSpLocks/>
          </p:cNvCxnSpPr>
          <p:nvPr/>
        </p:nvCxnSpPr>
        <p:spPr>
          <a:xfrm>
            <a:off x="3139555" y="3991335"/>
            <a:ext cx="6417040" cy="1204861"/>
          </a:xfrm>
          <a:prstGeom prst="straightConnector1">
            <a:avLst/>
          </a:prstGeom>
          <a:ln w="76200">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14163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FACB-1F7B-A24E-8D8F-CB74B7BE304A}"/>
              </a:ext>
            </a:extLst>
          </p:cNvPr>
          <p:cNvSpPr>
            <a:spLocks noGrp="1"/>
          </p:cNvSpPr>
          <p:nvPr>
            <p:ph type="title"/>
          </p:nvPr>
        </p:nvSpPr>
        <p:spPr>
          <a:xfrm>
            <a:off x="684212" y="5089498"/>
            <a:ext cx="8534400" cy="1507067"/>
          </a:xfrm>
        </p:spPr>
        <p:txBody>
          <a:bodyPr/>
          <a:lstStyle/>
          <a:p>
            <a:r>
              <a:rPr lang="en-US" b="1" dirty="0"/>
              <a:t>Program specifics</a:t>
            </a:r>
          </a:p>
        </p:txBody>
      </p:sp>
      <p:sp>
        <p:nvSpPr>
          <p:cNvPr id="3" name="Content Placeholder 2">
            <a:extLst>
              <a:ext uri="{FF2B5EF4-FFF2-40B4-BE49-F238E27FC236}">
                <a16:creationId xmlns:a16="http://schemas.microsoft.com/office/drawing/2014/main" id="{3F815080-2691-F940-B712-44F89C78AA2A}"/>
              </a:ext>
            </a:extLst>
          </p:cNvPr>
          <p:cNvSpPr>
            <a:spLocks noGrp="1"/>
          </p:cNvSpPr>
          <p:nvPr>
            <p:ph idx="1"/>
          </p:nvPr>
        </p:nvSpPr>
        <p:spPr>
          <a:xfrm>
            <a:off x="684212" y="189571"/>
            <a:ext cx="8861232" cy="5252223"/>
          </a:xfrm>
        </p:spPr>
        <p:txBody>
          <a:bodyPr>
            <a:normAutofit fontScale="92500" lnSpcReduction="20000"/>
          </a:bodyPr>
          <a:lstStyle/>
          <a:p>
            <a:r>
              <a:rPr lang="en-US" b="1" u="sng" dirty="0">
                <a:solidFill>
                  <a:schemeClr val="bg1"/>
                </a:solidFill>
              </a:rPr>
              <a:t>Northshore School District Stand Alone</a:t>
            </a:r>
            <a:r>
              <a:rPr lang="en-US" dirty="0">
                <a:solidFill>
                  <a:schemeClr val="bg1"/>
                </a:solidFill>
              </a:rPr>
              <a:t>: </a:t>
            </a:r>
          </a:p>
          <a:p>
            <a:pPr lvl="1"/>
            <a:r>
              <a:rPr lang="en-US" dirty="0">
                <a:solidFill>
                  <a:schemeClr val="bg1"/>
                </a:solidFill>
              </a:rPr>
              <a:t>Vary at each school location and are available for only those students at that school. </a:t>
            </a:r>
          </a:p>
          <a:p>
            <a:pPr lvl="1"/>
            <a:r>
              <a:rPr lang="en-US" dirty="0">
                <a:solidFill>
                  <a:schemeClr val="bg1"/>
                </a:solidFill>
              </a:rPr>
              <a:t>Many of these courses are taught at most if not all schools.</a:t>
            </a:r>
          </a:p>
          <a:p>
            <a:pPr lvl="1"/>
            <a:r>
              <a:rPr lang="en-US" dirty="0">
                <a:solidFill>
                  <a:schemeClr val="bg1"/>
                </a:solidFill>
              </a:rPr>
              <a:t>.5 and 1.0 credit offerings</a:t>
            </a:r>
          </a:p>
          <a:p>
            <a:r>
              <a:rPr lang="en-US" b="1" u="sng" dirty="0">
                <a:solidFill>
                  <a:schemeClr val="bg1"/>
                </a:solidFill>
              </a:rPr>
              <a:t>Northshore School District Satellite:</a:t>
            </a:r>
            <a:r>
              <a:rPr lang="en-US" dirty="0">
                <a:solidFill>
                  <a:schemeClr val="bg1"/>
                </a:solidFill>
              </a:rPr>
              <a:t> </a:t>
            </a:r>
          </a:p>
          <a:p>
            <a:pPr lvl="1"/>
            <a:r>
              <a:rPr lang="en-US" dirty="0">
                <a:solidFill>
                  <a:schemeClr val="bg1"/>
                </a:solidFill>
              </a:rPr>
              <a:t>Offerings are available only at the location indicated within the Northshore School District and available to NSD students. </a:t>
            </a:r>
          </a:p>
          <a:p>
            <a:pPr lvl="1"/>
            <a:r>
              <a:rPr lang="en-US" dirty="0">
                <a:solidFill>
                  <a:schemeClr val="bg1"/>
                </a:solidFill>
              </a:rPr>
              <a:t>Satellite programs are typically available to Juniors and Seniors only and students are encouraged to drive themselves as transportation is limited. </a:t>
            </a:r>
          </a:p>
          <a:p>
            <a:pPr lvl="1"/>
            <a:r>
              <a:rPr lang="en-US" dirty="0">
                <a:solidFill>
                  <a:schemeClr val="bg1"/>
                </a:solidFill>
              </a:rPr>
              <a:t>1.0 and 2.0 credit offerings</a:t>
            </a:r>
          </a:p>
          <a:p>
            <a:r>
              <a:rPr lang="en-US" b="1" u="sng" dirty="0">
                <a:solidFill>
                  <a:schemeClr val="bg1"/>
                </a:solidFill>
                <a:hlinkClick r:id="rId2">
                  <a:extLst>
                    <a:ext uri="{A12FA001-AC4F-418D-AE19-62706E023703}">
                      <ahyp:hlinkClr xmlns:ahyp="http://schemas.microsoft.com/office/drawing/2018/hyperlinkcolor" val="tx"/>
                    </a:ext>
                  </a:extLst>
                </a:hlinkClick>
              </a:rPr>
              <a:t>Washington Network for Innovative Careers (WaNIC)</a:t>
            </a:r>
            <a:r>
              <a:rPr lang="en-US" dirty="0">
                <a:solidFill>
                  <a:schemeClr val="bg1"/>
                </a:solidFill>
              </a:rPr>
              <a:t> </a:t>
            </a:r>
          </a:p>
          <a:p>
            <a:pPr lvl="1"/>
            <a:r>
              <a:rPr lang="en-US" dirty="0">
                <a:solidFill>
                  <a:schemeClr val="bg1"/>
                </a:solidFill>
              </a:rPr>
              <a:t>Regional skills center in Kirkland (LWIT) that provides advanced-level Career and Technical Education programs based on rigorous academic and industry standards, preparing students for post-secondary education and successful entry into high-skill, high-demand careers and employment.</a:t>
            </a:r>
          </a:p>
          <a:p>
            <a:pPr lvl="1"/>
            <a:r>
              <a:rPr lang="en-US" dirty="0">
                <a:solidFill>
                  <a:schemeClr val="bg1"/>
                </a:solidFill>
              </a:rPr>
              <a:t>3.0 credit offerings</a:t>
            </a:r>
          </a:p>
          <a:p>
            <a:endParaRPr lang="en-US" dirty="0"/>
          </a:p>
        </p:txBody>
      </p:sp>
    </p:spTree>
    <p:extLst>
      <p:ext uri="{BB962C8B-B14F-4D97-AF65-F5344CB8AC3E}">
        <p14:creationId xmlns:p14="http://schemas.microsoft.com/office/powerpoint/2010/main" val="318852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41" y="5267918"/>
            <a:ext cx="8534400" cy="1507067"/>
          </a:xfrm>
        </p:spPr>
        <p:txBody>
          <a:bodyPr>
            <a:normAutofit/>
          </a:bodyPr>
          <a:lstStyle/>
          <a:p>
            <a:r>
              <a:rPr lang="en-US" sz="4000" b="1" dirty="0"/>
              <a:t>How Do Students apply to Satellite (NSD) Programs?</a:t>
            </a:r>
          </a:p>
        </p:txBody>
      </p:sp>
      <p:sp>
        <p:nvSpPr>
          <p:cNvPr id="3" name="Content Placeholder 2"/>
          <p:cNvSpPr>
            <a:spLocks noGrp="1"/>
          </p:cNvSpPr>
          <p:nvPr>
            <p:ph idx="1"/>
          </p:nvPr>
        </p:nvSpPr>
        <p:spPr>
          <a:xfrm>
            <a:off x="684212" y="846459"/>
            <a:ext cx="8660510" cy="3640873"/>
          </a:xfrm>
        </p:spPr>
        <p:txBody>
          <a:bodyPr>
            <a:noAutofit/>
          </a:bodyPr>
          <a:lstStyle/>
          <a:p>
            <a:r>
              <a:rPr lang="en-US" sz="1400" dirty="0">
                <a:solidFill>
                  <a:schemeClr val="bg1"/>
                </a:solidFill>
              </a:rPr>
              <a:t>Step 1: Fill out the </a:t>
            </a:r>
            <a:r>
              <a:rPr lang="en-US" sz="1400" b="1" dirty="0">
                <a:solidFill>
                  <a:schemeClr val="bg1"/>
                </a:solidFill>
                <a:hlinkClick r:id="rId3">
                  <a:extLst>
                    <a:ext uri="{A12FA001-AC4F-418D-AE19-62706E023703}">
                      <ahyp:hlinkClr xmlns:ahyp="http://schemas.microsoft.com/office/drawing/2018/hyperlinkcolor" val="tx"/>
                    </a:ext>
                  </a:extLst>
                </a:hlinkClick>
              </a:rPr>
              <a:t>PROGRAM INTEREST FORM</a:t>
            </a:r>
            <a:r>
              <a:rPr lang="en-US" sz="1400" dirty="0">
                <a:solidFill>
                  <a:schemeClr val="bg1"/>
                </a:solidFill>
              </a:rPr>
              <a:t>. More information about the application process can be </a:t>
            </a:r>
            <a:r>
              <a:rPr lang="en-US" sz="1400" dirty="0">
                <a:solidFill>
                  <a:schemeClr val="bg1"/>
                </a:solidFill>
                <a:hlinkClick r:id="rId4">
                  <a:extLst>
                    <a:ext uri="{A12FA001-AC4F-418D-AE19-62706E023703}">
                      <ahyp:hlinkClr xmlns:ahyp="http://schemas.microsoft.com/office/drawing/2018/hyperlinkcolor" val="tx"/>
                    </a:ext>
                  </a:extLst>
                </a:hlinkClick>
              </a:rPr>
              <a:t>found at our website</a:t>
            </a:r>
            <a:r>
              <a:rPr lang="en-US" sz="1400" dirty="0">
                <a:solidFill>
                  <a:schemeClr val="bg1"/>
                </a:solidFill>
              </a:rPr>
              <a:t>. </a:t>
            </a:r>
          </a:p>
          <a:p>
            <a:r>
              <a:rPr lang="en-US" sz="1400" dirty="0">
                <a:solidFill>
                  <a:schemeClr val="bg1"/>
                </a:solidFill>
              </a:rPr>
              <a:t>Step 2: After filling out the </a:t>
            </a:r>
            <a:r>
              <a:rPr lang="en-US" sz="1400" dirty="0">
                <a:solidFill>
                  <a:schemeClr val="bg1"/>
                </a:solidFill>
                <a:hlinkClick r:id="rId3">
                  <a:extLst>
                    <a:ext uri="{A12FA001-AC4F-418D-AE19-62706E023703}">
                      <ahyp:hlinkClr xmlns:ahyp="http://schemas.microsoft.com/office/drawing/2018/hyperlinkcolor" val="tx"/>
                    </a:ext>
                  </a:extLst>
                </a:hlinkClick>
              </a:rPr>
              <a:t>PROGRAM INTEREST FORM</a:t>
            </a:r>
            <a:r>
              <a:rPr lang="en-US" sz="1400" dirty="0">
                <a:solidFill>
                  <a:schemeClr val="bg1"/>
                </a:solidFill>
              </a:rPr>
              <a:t>, continue checking your email for the </a:t>
            </a:r>
            <a:r>
              <a:rPr lang="en-US" sz="1400" b="1" dirty="0">
                <a:solidFill>
                  <a:schemeClr val="bg1"/>
                </a:solidFill>
              </a:rPr>
              <a:t>SATELLITE APPLICATION</a:t>
            </a:r>
            <a:r>
              <a:rPr lang="en-US" sz="1400" dirty="0">
                <a:solidFill>
                  <a:schemeClr val="bg1"/>
                </a:solidFill>
              </a:rPr>
              <a:t> that will be emailed to you. Once you receive the application, please complete the student section. From there, the application will automatically be sent via email to your parent/guardian for approval. Following the parent e-signature, the application will automatically be sent via email to your schools career counselor for review. That’s it, complete those steps before the deadline and you’ve applied! REMINDER: </a:t>
            </a:r>
            <a:r>
              <a:rPr lang="en-US" sz="1400" b="1" u="sng" dirty="0">
                <a:solidFill>
                  <a:schemeClr val="bg1"/>
                </a:solidFill>
              </a:rPr>
              <a:t>Please</a:t>
            </a:r>
            <a:r>
              <a:rPr lang="en-US" sz="1400" dirty="0">
                <a:solidFill>
                  <a:schemeClr val="bg1"/>
                </a:solidFill>
              </a:rPr>
              <a:t> list accurate student and parent email addresses to prevent delays and be sure to check deadlines.</a:t>
            </a:r>
            <a:endParaRPr lang="en-US" sz="1400" b="1" dirty="0">
              <a:solidFill>
                <a:schemeClr val="bg1"/>
              </a:solidFill>
            </a:endParaRPr>
          </a:p>
          <a:p>
            <a:r>
              <a:rPr lang="en-US" sz="1400" b="1" dirty="0">
                <a:solidFill>
                  <a:schemeClr val="bg1"/>
                </a:solidFill>
              </a:rPr>
              <a:t>Please complete the </a:t>
            </a:r>
            <a:r>
              <a:rPr lang="en-US" sz="1400" b="1" dirty="0">
                <a:solidFill>
                  <a:schemeClr val="bg1"/>
                </a:solidFill>
                <a:hlinkClick r:id="rId3">
                  <a:extLst>
                    <a:ext uri="{A12FA001-AC4F-418D-AE19-62706E023703}">
                      <ahyp:hlinkClr xmlns:ahyp="http://schemas.microsoft.com/office/drawing/2018/hyperlinkcolor" val="tx"/>
                    </a:ext>
                  </a:extLst>
                </a:hlinkClick>
              </a:rPr>
              <a:t>PROGRAM INTEREST FORM </a:t>
            </a:r>
            <a:r>
              <a:rPr lang="en-US" sz="1400" b="1" dirty="0">
                <a:solidFill>
                  <a:schemeClr val="bg1"/>
                </a:solidFill>
              </a:rPr>
              <a:t>several days prior to the application deadline to allow enough time to receive, complete and submit the SATELLITE APPLICATION.</a:t>
            </a:r>
            <a:endParaRPr lang="en-US" sz="1400" dirty="0">
              <a:solidFill>
                <a:schemeClr val="bg1"/>
              </a:solidFill>
            </a:endParaRPr>
          </a:p>
          <a:p>
            <a:r>
              <a:rPr lang="en-US" sz="1400" dirty="0">
                <a:solidFill>
                  <a:schemeClr val="bg1"/>
                </a:solidFill>
              </a:rPr>
              <a:t>Apply for the class you want and we’ll worry about bell schedule conflicts later.</a:t>
            </a:r>
          </a:p>
          <a:p>
            <a:r>
              <a:rPr lang="en-US" sz="1400" dirty="0">
                <a:solidFill>
                  <a:schemeClr val="bg1"/>
                </a:solidFill>
              </a:rPr>
              <a:t>When requesting your BHS courses for next year in StudentVUE, please choose a full schedule of classes that DOES NOT include Satellite classes (just in case you don’t get accepted into the Satellite class). If you apply and are accepted into the Satellite class, we will contact you to see which other classes you’d like to drop. </a:t>
            </a:r>
          </a:p>
          <a:p>
            <a:r>
              <a:rPr lang="en-US" sz="1400" dirty="0">
                <a:solidFill>
                  <a:schemeClr val="bg1"/>
                </a:solidFill>
              </a:rPr>
              <a:t>You will be notified by the district via email later in spring with the status of your application.</a:t>
            </a:r>
          </a:p>
        </p:txBody>
      </p:sp>
    </p:spTree>
    <p:extLst>
      <p:ext uri="{BB962C8B-B14F-4D97-AF65-F5344CB8AC3E}">
        <p14:creationId xmlns:p14="http://schemas.microsoft.com/office/powerpoint/2010/main" val="99060525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{B3EBA569-AAC6-7045-A4E9-30FCB3450147}tf10001120</Template>
  <TotalTime>144171</TotalTime>
  <Words>3435</Words>
  <Application>Microsoft Macintosh PowerPoint</Application>
  <PresentationFormat>Widescreen</PresentationFormat>
  <Paragraphs>277</Paragraphs>
  <Slides>25</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Slice</vt:lpstr>
      <vt:lpstr>Northshore school district  career &amp; technical education course information  2024-2025 School Year </vt:lpstr>
      <vt:lpstr> https://www.nsd.org/schools/academics/career-college-readiness  Resources &amp; support  </vt:lpstr>
      <vt:lpstr>Benefits of CTE Programs</vt:lpstr>
      <vt:lpstr>Student leadership &amp; employability</vt:lpstr>
      <vt:lpstr>Program specifics</vt:lpstr>
      <vt:lpstr>Course information</vt:lpstr>
      <vt:lpstr>Course information</vt:lpstr>
      <vt:lpstr>Program specifics</vt:lpstr>
      <vt:lpstr>How Do Students apply to Satellite (NSD) Programs?</vt:lpstr>
      <vt:lpstr>How do students apply to a wanic class (Class outside NSD)?</vt:lpstr>
      <vt:lpstr>Satellite Classes located at BHS</vt:lpstr>
      <vt:lpstr>Satellite Classes located at BHS</vt:lpstr>
      <vt:lpstr>Satellite Classes located at BHS</vt:lpstr>
      <vt:lpstr>Satellite Classes located at BHS</vt:lpstr>
      <vt:lpstr>Satellite Classes located at BHS</vt:lpstr>
      <vt:lpstr>Satellite classes located at InglEmoor HS</vt:lpstr>
      <vt:lpstr>PowerPoint Presentation</vt:lpstr>
      <vt:lpstr>Satellite classes located at Woodinville HS</vt:lpstr>
      <vt:lpstr>Satellite classes located at Woodinville HS</vt:lpstr>
      <vt:lpstr>Satellite classes located at Woodinville HS</vt:lpstr>
      <vt:lpstr>Satellite classes located at North creek HS</vt:lpstr>
      <vt:lpstr>Satellite classes located at North creek HS</vt:lpstr>
      <vt:lpstr>WANIC CLASSES</vt:lpstr>
      <vt:lpstr>Things to remember</vt:lpstr>
      <vt:lpstr> https://www.nsd.org/schools/academics/career-college-readiness  Resources &amp; support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WANIc/Satellite Info </dc:title>
  <dc:creator>Microsoft Office User</dc:creator>
  <cp:lastModifiedBy>Damen Schuneman</cp:lastModifiedBy>
  <cp:revision>234</cp:revision>
  <cp:lastPrinted>2016-11-29T16:52:13Z</cp:lastPrinted>
  <dcterms:created xsi:type="dcterms:W3CDTF">2016-11-29T15:39:44Z</dcterms:created>
  <dcterms:modified xsi:type="dcterms:W3CDTF">2024-02-06T19:42:48Z</dcterms:modified>
</cp:coreProperties>
</file>