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18"/>
  </p:notesMasterIdLst>
  <p:handoutMasterIdLst>
    <p:handoutMasterId r:id="rId19"/>
  </p:handoutMasterIdLst>
  <p:sldIdLst>
    <p:sldId id="654" r:id="rId6"/>
    <p:sldId id="694" r:id="rId7"/>
    <p:sldId id="716" r:id="rId8"/>
    <p:sldId id="717" r:id="rId9"/>
    <p:sldId id="719" r:id="rId10"/>
    <p:sldId id="718" r:id="rId11"/>
    <p:sldId id="720" r:id="rId12"/>
    <p:sldId id="410" r:id="rId13"/>
    <p:sldId id="688" r:id="rId14"/>
    <p:sldId id="708" r:id="rId15"/>
    <p:sldId id="690" r:id="rId16"/>
    <p:sldId id="685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694"/>
            <p14:sldId id="716"/>
            <p14:sldId id="717"/>
            <p14:sldId id="719"/>
            <p14:sldId id="718"/>
            <p14:sldId id="720"/>
            <p14:sldId id="410"/>
            <p14:sldId id="688"/>
            <p14:sldId id="708"/>
            <p14:sldId id="690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  <a:srgbClr val="0033CC"/>
    <a:srgbClr val="E7E7E7"/>
    <a:srgbClr val="00863D"/>
    <a:srgbClr val="029FEE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28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0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5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8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44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51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2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1/23/2024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1/23/2024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1/23/2024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1/23/2024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1/23/2024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1/23/2024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1/23/2024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1/23/2024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1/23/2024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1/23/2024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1/23/2024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1/23/2024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1/23/2024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ft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1/23/2024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Regular Board Meeting January 23, 2024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2EC6-52F3-FC6B-98B4-0DCA56DA8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9" y="1771047"/>
            <a:ext cx="8716281" cy="3327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B4565-28C4-C09A-61D9-EF8E39544A5E}"/>
              </a:ext>
            </a:extLst>
          </p:cNvPr>
          <p:cNvSpPr txBox="1"/>
          <p:nvPr/>
        </p:nvSpPr>
        <p:spPr>
          <a:xfrm>
            <a:off x="213859" y="4741522"/>
            <a:ext cx="199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A6716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La Puente Quad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82D1F-E9F6-B805-00B0-D3A11A62306B}"/>
              </a:ext>
            </a:extLst>
          </p:cNvPr>
          <p:cNvSpPr txBox="1"/>
          <p:nvPr/>
        </p:nvSpPr>
        <p:spPr>
          <a:xfrm>
            <a:off x="2376693" y="4786199"/>
            <a:ext cx="20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Los Altos Quad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6E581-C38C-7AF4-FC86-C8D5F3D54799}"/>
              </a:ext>
            </a:extLst>
          </p:cNvPr>
          <p:cNvSpPr txBox="1"/>
          <p:nvPr/>
        </p:nvSpPr>
        <p:spPr>
          <a:xfrm>
            <a:off x="4622452" y="4765498"/>
            <a:ext cx="205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Wilson Quad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101E3-6E09-2C9E-8B20-C9805AD2DC36}"/>
              </a:ext>
            </a:extLst>
          </p:cNvPr>
          <p:cNvSpPr txBox="1"/>
          <p:nvPr/>
        </p:nvSpPr>
        <p:spPr>
          <a:xfrm>
            <a:off x="6688759" y="4757885"/>
            <a:ext cx="215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50800" dist="50800" dir="5400000" algn="ctr" rotWithShape="0">
                    <a:srgbClr val="EA6716"/>
                  </a:outerShdw>
                </a:effectLst>
              </a:rPr>
              <a:t>Workman Quad</a:t>
            </a:r>
          </a:p>
        </p:txBody>
      </p:sp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883055"/>
              </p:ext>
            </p:extLst>
          </p:nvPr>
        </p:nvGraphicFramePr>
        <p:xfrm>
          <a:off x="149390" y="2071004"/>
          <a:ext cx="8845219" cy="23083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2623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8454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5862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 Source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290974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Kwis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Elementary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Baseball Fields (Two Youth)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46967025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Center for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Performing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Arts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of NEW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Performing Arts Center @ Temple Academy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03/2024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08/2025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28229351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Portable Installation Meeting/Flex Space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01/2024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94775042"/>
                  </a:ext>
                </a:extLst>
              </a:tr>
              <a:tr h="2427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Two Story Renovation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Adult 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61976840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Warehouse Freezer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90955632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 panose="02060603020205020403" pitchFamily="18" charset="0"/>
              </a:rPr>
              <a:t>Projects In Progress </a:t>
            </a: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as of January 23, 2024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12921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572C9-2E1F-33F3-ED3E-06CAFF91E67D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70C0"/>
                </a:solidFill>
              </a:rPr>
              <a:t>Changes And Progress Since Last Report - Blue</a:t>
            </a:r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610600" y="6620173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91" y="512380"/>
            <a:ext cx="400396" cy="583254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170250"/>
              </p:ext>
            </p:extLst>
          </p:nvPr>
        </p:nvGraphicFramePr>
        <p:xfrm>
          <a:off x="122129" y="1688483"/>
          <a:ext cx="8899741" cy="10952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8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34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 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Altos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 &amp; Locker Room HVAC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(65 tons of temporary HVAC units have been installed)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Approx. 3 months after DSA approval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97623604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Wing Lane 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Headstart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Portable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96044096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0" y="3919853"/>
            <a:ext cx="9144000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in Design</a:t>
            </a:r>
            <a:endParaRPr lang="en-US" sz="240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33102"/>
              </p:ext>
            </p:extLst>
          </p:nvPr>
        </p:nvGraphicFramePr>
        <p:xfrm>
          <a:off x="122128" y="4572391"/>
          <a:ext cx="8899741" cy="6859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4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54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Districtwide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HVAC System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Replacements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5425995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8" y="108568"/>
            <a:ext cx="8861640" cy="9906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en-US" sz="280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with Division of State Architect (DSA) </a:t>
            </a:r>
            <a:b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</a:b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Waiting on Approval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79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8527055" y="6526634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Next Report – February 22, 2024</a:t>
            </a:r>
            <a:endParaRPr lang="en-US" sz="3800" i="1" dirty="0"/>
          </a:p>
          <a:p>
            <a:pPr marL="0" indent="0" algn="ctr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15919"/>
              </p:ext>
            </p:extLst>
          </p:nvPr>
        </p:nvGraphicFramePr>
        <p:xfrm>
          <a:off x="612557" y="1780858"/>
          <a:ext cx="7874493" cy="4792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6409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20634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9958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7492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6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Funding Source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Dibble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Fire Alarm Installation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Adult ED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4001309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Fuel</a:t>
                      </a:r>
                      <a:r>
                        <a:rPr lang="en-US" sz="11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Station Repairs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2373117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 Valle, La Puente HS, Nelson </a:t>
                      </a: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100" b="1" i="0" u="none" strike="noStrike" kern="120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Sierra Vista MS, Sparks MS, Sunset ES, Workman 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Golden Bell Award Signage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6042367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Wilson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Bottle Filler Handrails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6491968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Valley AS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Administration Landscaping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39303982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Sparks 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 Beautification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3909963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Sparks 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Flooring (Room 21 &amp;22)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7464943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Interior Painting  (Room 30)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 Development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26297687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Wing Lane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K1 &amp; K2 Flooring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2141464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Weight Room – Flooring and  Painting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2620657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Amar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Ramp Repair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Child Development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292146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Mesa Robles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Kinder Asphalt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7890135"/>
                  </a:ext>
                </a:extLst>
              </a:tr>
              <a:tr h="2259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Nelson 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Asphalt Slurry and Paint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Site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41114006"/>
                  </a:ext>
                </a:extLst>
              </a:tr>
              <a:tr h="2259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Bixby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47093061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 Valle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2709946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Nelson Elementary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9347132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Sierra Vista 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7324118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7858776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MS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27501141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503920" y="6527749"/>
            <a:ext cx="533400" cy="244475"/>
          </a:xfrm>
        </p:spPr>
        <p:txBody>
          <a:bodyPr>
            <a:noAutofit/>
          </a:bodyPr>
          <a:lstStyle/>
          <a:p>
            <a:pPr>
              <a:defRPr/>
            </a:pPr>
            <a:fld id="{A645BE55-96CF-4A88-9826-854F6BE1054F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 COMPLETE LIST </a:t>
            </a: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128343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601824"/>
              </p:ext>
            </p:extLst>
          </p:nvPr>
        </p:nvGraphicFramePr>
        <p:xfrm>
          <a:off x="532078" y="1829093"/>
          <a:ext cx="7874493" cy="41870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6409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20634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9958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7492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6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Funding Source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Fairgrove</a:t>
                      </a:r>
                      <a:endParaRPr 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31053097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Kwis</a:t>
                      </a: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24253580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8086210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5250060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Wilson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7614596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Stimson Building / Adjacent District Equity &amp; Access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Refurbish (Facilities, Flooring, Painting, Ramp, and Roofing)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500639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Valley AS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C1 &amp; C2 Renovations (Ceiling Tiles, Flooring and Painting)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7094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Cedarlane</a:t>
                      </a: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Synthetic Turf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2660170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District Office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Wayfinding &amp; Police Handicapped Striping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0800330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Lassalette</a:t>
                      </a:r>
                      <a:endParaRPr lang="en-US" sz="10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Restroom Upgrades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9884602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Pool Gate Closures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0868794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Los Altos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Boys Locker Room Wall Repairs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9487468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Equity &amp; Access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3915223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District Office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Reflooring (Education Services)</a:t>
                      </a:r>
                      <a:endParaRPr 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4918543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District Wide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National Blue Ribbon Banners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District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90701042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Valinda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Bottle </a:t>
                      </a: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Filler (MPR) </a:t>
                      </a:r>
                      <a:endParaRPr 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98940127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Wedgeworth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Bottle Filler (MPR)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4745665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Newton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Exterior Paint Basketball Backboards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92046506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503920" y="6527749"/>
            <a:ext cx="533400" cy="244475"/>
          </a:xfrm>
        </p:spPr>
        <p:txBody>
          <a:bodyPr>
            <a:noAutofit/>
          </a:bodyPr>
          <a:lstStyle/>
          <a:p>
            <a:pPr>
              <a:defRPr/>
            </a:pPr>
            <a:fld id="{A645BE55-96CF-4A88-9826-854F6BE1054F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 COMPLETE LIST </a:t>
            </a: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249295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as of January 23, 2024</a:t>
            </a:r>
            <a:r>
              <a:rPr lang="en-US" sz="2250" dirty="0">
                <a:latin typeface="Rockwell" panose="02060603020205020403" pitchFamily="18" charset="0"/>
              </a:rPr>
              <a:t/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 panose="02060603020205020403" pitchFamily="18" charset="0"/>
              </a:rPr>
              <a:t>  District Office – Transportation Fuel Station Repairs (11/2023)</a:t>
            </a:r>
            <a:endParaRPr lang="en-US" sz="2000" b="1" dirty="0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pic>
        <p:nvPicPr>
          <p:cNvPr id="4" name="Picture 3" descr="A group of cones next to a gas station&#10;&#10;Description automatically generated">
            <a:extLst>
              <a:ext uri="{FF2B5EF4-FFF2-40B4-BE49-F238E27FC236}">
                <a16:creationId xmlns:a16="http://schemas.microsoft.com/office/drawing/2014/main" id="{99B5D2CF-A35F-3670-BDC9-073F2CB4F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3" y="1554109"/>
            <a:ext cx="4259791" cy="2671663"/>
          </a:xfrm>
          <a:prstGeom prst="rect">
            <a:avLst/>
          </a:prstGeom>
        </p:spPr>
      </p:pic>
      <p:pic>
        <p:nvPicPr>
          <p:cNvPr id="6" name="Picture 5" descr="A person working on a construction site&#10;&#10;Description automatically generated">
            <a:extLst>
              <a:ext uri="{FF2B5EF4-FFF2-40B4-BE49-F238E27FC236}">
                <a16:creationId xmlns:a16="http://schemas.microsoft.com/office/drawing/2014/main" id="{4B09A9DA-A97E-539E-7499-A16B6E89A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3" y="4281056"/>
            <a:ext cx="4259790" cy="23676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157525-8387-1B80-A979-2B8EB1DA9614}"/>
              </a:ext>
            </a:extLst>
          </p:cNvPr>
          <p:cNvSpPr txBox="1"/>
          <p:nvPr/>
        </p:nvSpPr>
        <p:spPr>
          <a:xfrm>
            <a:off x="1619772" y="4201883"/>
            <a:ext cx="1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BEFORE</a:t>
            </a:r>
          </a:p>
        </p:txBody>
      </p:sp>
      <p:pic>
        <p:nvPicPr>
          <p:cNvPr id="5" name="Picture 4" descr="A gas station with a building and a blue roof&#10;&#10;Description automatically generated with medium confidence">
            <a:extLst>
              <a:ext uri="{FF2B5EF4-FFF2-40B4-BE49-F238E27FC236}">
                <a16:creationId xmlns:a16="http://schemas.microsoft.com/office/drawing/2014/main" id="{45E76990-E707-07EB-A1B4-CE5C112E0A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" b="27638"/>
          <a:stretch/>
        </p:blipFill>
        <p:spPr>
          <a:xfrm>
            <a:off x="4463510" y="1554108"/>
            <a:ext cx="4551772" cy="2686864"/>
          </a:xfrm>
          <a:prstGeom prst="rect">
            <a:avLst/>
          </a:prstGeom>
        </p:spPr>
      </p:pic>
      <p:pic>
        <p:nvPicPr>
          <p:cNvPr id="10" name="Picture 9" descr="A concrete parking lot with a fence and trees&#10;&#10;Description automatically generated">
            <a:extLst>
              <a:ext uri="{FF2B5EF4-FFF2-40B4-BE49-F238E27FC236}">
                <a16:creationId xmlns:a16="http://schemas.microsoft.com/office/drawing/2014/main" id="{73273EED-335F-B32C-5510-AA09263FE5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10" y="4281056"/>
            <a:ext cx="4551772" cy="2367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D3D3D5-A15F-E2E5-066F-64E12E7B9C44}"/>
              </a:ext>
            </a:extLst>
          </p:cNvPr>
          <p:cNvSpPr txBox="1"/>
          <p:nvPr/>
        </p:nvSpPr>
        <p:spPr>
          <a:xfrm>
            <a:off x="6410922" y="4197512"/>
            <a:ext cx="1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36284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23" y="164880"/>
            <a:ext cx="8345477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as of January 23, 2024</a:t>
            </a:r>
            <a:r>
              <a:rPr lang="en-US" sz="2250" dirty="0">
                <a:latin typeface="Rockwell" panose="02060603020205020403" pitchFamily="18" charset="0"/>
              </a:rPr>
              <a:t/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Valle, </a:t>
            </a:r>
            <a:r>
              <a:rPr lang="en-US" sz="2000" b="1" i="0" u="none" strike="noStrike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lang="en-US" sz="2000" b="1" i="0" u="none" strike="noStrike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Puente HS, Nelson ES</a:t>
            </a:r>
            <a:r>
              <a:rPr lang="en-US" sz="2000" b="1" i="0" u="none" strike="noStrike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i="0" u="none" strike="noStrike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Sierra Vista MS, </a:t>
            </a:r>
            <a:r>
              <a:rPr lang="en-US" sz="2000" b="1" i="0" u="none" strike="noStrike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b="1" i="0" u="none" strike="noStrike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b="1" i="0" u="none" strike="noStrike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Sparks </a:t>
            </a:r>
            <a:r>
              <a:rPr lang="en-US" sz="2000" b="1" i="0" u="none" strike="noStrike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MS, Sunset ES, Workman ES </a:t>
            </a:r>
            <a:br>
              <a:rPr lang="en-US" sz="2000" b="1" i="0" u="none" strike="noStrike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Golden Bell Award (12/2023)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black and white logo&#10;&#10;Description automatically generated">
            <a:extLst>
              <a:ext uri="{FF2B5EF4-FFF2-40B4-BE49-F238E27FC236}">
                <a16:creationId xmlns:a16="http://schemas.microsoft.com/office/drawing/2014/main" id="{B24929E3-FC0B-E1D3-23AF-FA050C4E3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25653" r="20927" b="28493"/>
          <a:stretch/>
        </p:blipFill>
        <p:spPr>
          <a:xfrm>
            <a:off x="3589125" y="3321507"/>
            <a:ext cx="1429306" cy="1532927"/>
          </a:xfrm>
          <a:prstGeom prst="rect">
            <a:avLst/>
          </a:prstGeom>
        </p:spPr>
      </p:pic>
      <p:pic>
        <p:nvPicPr>
          <p:cNvPr id="3" name="ymail_attachmentId51ca297d-b66c-44ad-a3b3-989ec3388cf2">
            <a:extLst>
              <a:ext uri="{FF2B5EF4-FFF2-40B4-BE49-F238E27FC236}">
                <a16:creationId xmlns:a16="http://schemas.microsoft.com/office/drawing/2014/main" id="{61F7DF0A-9E8B-0B6B-1B81-8170DDE90D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r="11140" b="31093"/>
          <a:stretch/>
        </p:blipFill>
        <p:spPr bwMode="auto">
          <a:xfrm>
            <a:off x="177770" y="3266361"/>
            <a:ext cx="2695101" cy="15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mail_attachmentId7081a19a-12c9-4b01-bacd-0bce7b905f3a">
            <a:extLst>
              <a:ext uri="{FF2B5EF4-FFF2-40B4-BE49-F238E27FC236}">
                <a16:creationId xmlns:a16="http://schemas.microsoft.com/office/drawing/2014/main" id="{A31C073D-8591-538D-524A-6DA983228B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7"/>
          <a:stretch/>
        </p:blipFill>
        <p:spPr bwMode="auto">
          <a:xfrm>
            <a:off x="5968035" y="1529346"/>
            <a:ext cx="2909265" cy="173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ymail_attachmentIddeaa43da-185c-436b-8beb-c78ced730dd0" descr="A building with signs on the side&#10;&#10;Description automatically generated">
            <a:extLst>
              <a:ext uri="{FF2B5EF4-FFF2-40B4-BE49-F238E27FC236}">
                <a16:creationId xmlns:a16="http://schemas.microsoft.com/office/drawing/2014/main" id="{80686F90-A42E-A349-9BDB-0B1A7BEDD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56" y="4930387"/>
            <a:ext cx="2650487" cy="184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tiger head on a white background&#10;&#10;Description automatically generated">
            <a:extLst>
              <a:ext uri="{FF2B5EF4-FFF2-40B4-BE49-F238E27FC236}">
                <a16:creationId xmlns:a16="http://schemas.microsoft.com/office/drawing/2014/main" id="{38DFA1AE-0125-890E-F857-3517FEC940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16" y="6137798"/>
            <a:ext cx="768180" cy="579336"/>
          </a:xfrm>
          <a:prstGeom prst="rect">
            <a:avLst/>
          </a:prstGeom>
        </p:spPr>
      </p:pic>
      <p:pic>
        <p:nvPicPr>
          <p:cNvPr id="10" name="Picture 9" descr="A brick building with signs on the side&#10;&#10;Description automatically generated">
            <a:extLst>
              <a:ext uri="{FF2B5EF4-FFF2-40B4-BE49-F238E27FC236}">
                <a16:creationId xmlns:a16="http://schemas.microsoft.com/office/drawing/2014/main" id="{8D7829FB-82B9-E5D3-54E2-F8BD879A74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14492" r="7087" b="34423"/>
          <a:stretch/>
        </p:blipFill>
        <p:spPr>
          <a:xfrm>
            <a:off x="5968035" y="3321508"/>
            <a:ext cx="2909265" cy="1594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AAA477-F223-680F-401A-822A7457C9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688" y="1529346"/>
            <a:ext cx="2548728" cy="17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1B9828-5511-44B7-DD11-90A9009D8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0231" y="4950708"/>
            <a:ext cx="2909265" cy="1807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F10A3E-8498-066A-20D5-5C1089514E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1912" y="1529346"/>
            <a:ext cx="3203733" cy="17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6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as of January 23, 2024</a:t>
            </a:r>
            <a:r>
              <a:rPr lang="en-US" sz="2250" dirty="0">
                <a:latin typeface="Rockwell" panose="02060603020205020403" pitchFamily="18" charset="0"/>
              </a:rPr>
              <a:t/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 panose="02060603020205020403" pitchFamily="18" charset="0"/>
              </a:rPr>
              <a:t>  Valley AS – Administration Landscaping (11/2023)</a:t>
            </a:r>
            <a:endParaRPr lang="en-US" sz="2000" b="1" dirty="0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hool building with a sign&#10;&#10;Description automatically generated">
            <a:extLst>
              <a:ext uri="{FF2B5EF4-FFF2-40B4-BE49-F238E27FC236}">
                <a16:creationId xmlns:a16="http://schemas.microsoft.com/office/drawing/2014/main" id="{9CEC1E49-A122-1741-B5C3-BC424F236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3" y="4158219"/>
            <a:ext cx="4252403" cy="2421628"/>
          </a:xfrm>
          <a:prstGeom prst="rect">
            <a:avLst/>
          </a:prstGeom>
        </p:spPr>
      </p:pic>
      <p:pic>
        <p:nvPicPr>
          <p:cNvPr id="11" name="Picture 10" descr="A school building with a sign and bushes&#10;&#10;Description automatically generated with medium confidence">
            <a:extLst>
              <a:ext uri="{FF2B5EF4-FFF2-40B4-BE49-F238E27FC236}">
                <a16:creationId xmlns:a16="http://schemas.microsoft.com/office/drawing/2014/main" id="{519B384C-0EE5-8F65-B97E-8E7550CEC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5" y="1569199"/>
            <a:ext cx="4252403" cy="2558917"/>
          </a:xfrm>
          <a:prstGeom prst="rect">
            <a:avLst/>
          </a:prstGeom>
        </p:spPr>
      </p:pic>
      <p:pic>
        <p:nvPicPr>
          <p:cNvPr id="16" name="Picture 15" descr="A building with a ramp leading to the entrance&#10;&#10;Description automatically generated">
            <a:extLst>
              <a:ext uri="{FF2B5EF4-FFF2-40B4-BE49-F238E27FC236}">
                <a16:creationId xmlns:a16="http://schemas.microsoft.com/office/drawing/2014/main" id="{99E4167D-E61F-BF56-6C65-21706B5B8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86" y="1554108"/>
            <a:ext cx="4489839" cy="2574008"/>
          </a:xfrm>
          <a:prstGeom prst="rect">
            <a:avLst/>
          </a:prstGeom>
        </p:spPr>
      </p:pic>
      <p:pic>
        <p:nvPicPr>
          <p:cNvPr id="18" name="Picture 17" descr="A school building with a sign&#10;&#10;Description automatically generated">
            <a:extLst>
              <a:ext uri="{FF2B5EF4-FFF2-40B4-BE49-F238E27FC236}">
                <a16:creationId xmlns:a16="http://schemas.microsoft.com/office/drawing/2014/main" id="{1D7D2C18-A1EF-316C-482D-18EA73CD82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r="14369" b="17496"/>
          <a:stretch/>
        </p:blipFill>
        <p:spPr>
          <a:xfrm>
            <a:off x="4405588" y="4158218"/>
            <a:ext cx="4489837" cy="2421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C977C4-8626-26ED-2D80-EAD6D1D98AAF}"/>
              </a:ext>
            </a:extLst>
          </p:cNvPr>
          <p:cNvSpPr txBox="1"/>
          <p:nvPr/>
        </p:nvSpPr>
        <p:spPr>
          <a:xfrm>
            <a:off x="6060140" y="4049982"/>
            <a:ext cx="1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AFTER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F897A-4DFC-7F91-F268-E26135BE6B89}"/>
              </a:ext>
            </a:extLst>
          </p:cNvPr>
          <p:cNvSpPr txBox="1"/>
          <p:nvPr/>
        </p:nvSpPr>
        <p:spPr>
          <a:xfrm>
            <a:off x="1590810" y="4046339"/>
            <a:ext cx="1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82063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23" y="164880"/>
            <a:ext cx="8345477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as of January 23, 2024</a:t>
            </a:r>
            <a:r>
              <a:rPr lang="en-US" sz="2250" dirty="0">
                <a:latin typeface="Rockwell" panose="02060603020205020403" pitchFamily="18" charset="0"/>
              </a:rPr>
              <a:t/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Sparks ES – School Beautification (12/2023)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tree in a park&#10;&#10;Description automatically generated">
            <a:extLst>
              <a:ext uri="{FF2B5EF4-FFF2-40B4-BE49-F238E27FC236}">
                <a16:creationId xmlns:a16="http://schemas.microsoft.com/office/drawing/2014/main" id="{945DEB62-F727-9FFF-9B32-B4E2B7DE9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9161"/>
            <a:ext cx="3763617" cy="5107973"/>
          </a:xfrm>
          <a:prstGeom prst="rect">
            <a:avLst/>
          </a:prstGeom>
        </p:spPr>
      </p:pic>
      <p:pic>
        <p:nvPicPr>
          <p:cNvPr id="6" name="Picture 5" descr="A tree next to a building&#10;&#10;Description automatically generated">
            <a:extLst>
              <a:ext uri="{FF2B5EF4-FFF2-40B4-BE49-F238E27FC236}">
                <a16:creationId xmlns:a16="http://schemas.microsoft.com/office/drawing/2014/main" id="{9EB68D8C-930F-7ECF-B69E-7160112E6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1588824"/>
            <a:ext cx="3828222" cy="51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9827" y="1979803"/>
            <a:ext cx="2671894" cy="6858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2023-2024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6433" y="1675003"/>
            <a:ext cx="7620000" cy="990600"/>
          </a:xfrm>
        </p:spPr>
        <p:txBody>
          <a:bodyPr/>
          <a:lstStyle/>
          <a:p>
            <a:r>
              <a:rPr lang="en-US"/>
              <a:t>Projects In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99443" y="6482299"/>
            <a:ext cx="744557" cy="375701"/>
          </a:xfrm>
        </p:spPr>
        <p:txBody>
          <a:bodyPr/>
          <a:lstStyle/>
          <a:p>
            <a:pPr>
              <a:defRPr/>
            </a:pPr>
            <a:fld id="{758633C0-3EDB-47ED-B0FC-29511389E863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3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5F8CBE9-5FF5-4B08-FC3B-772E99347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58735"/>
              </p:ext>
            </p:extLst>
          </p:nvPr>
        </p:nvGraphicFramePr>
        <p:xfrm>
          <a:off x="149390" y="1554363"/>
          <a:ext cx="8845219" cy="44446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 Source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6843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Baldwin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Cedarlane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Fairgrove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Lassalette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Sparks 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Blacktop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Asphalt &amp; Striping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Fire Alarm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Installation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5895554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Replacement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4457828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Replacement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997648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Wedgeworth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California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Cedarlane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District Office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Bldg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Grazide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Lassalette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 Altos HS</a:t>
                      </a:r>
                    </a:p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SSC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(Sierra Vista)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Sparks ES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Stimson LC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Valley Alt AS – CDS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ES 26/27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Reroof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Various Buildings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  <a:endParaRPr lang="en-US" sz="11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Deferred</a:t>
                      </a:r>
                      <a:r>
                        <a:rPr lang="en-US" sz="1100" baseline="0"/>
                        <a:t> </a:t>
                      </a:r>
                      <a:r>
                        <a:rPr lang="en-US" sz="1100" baseline="0" err="1"/>
                        <a:t>Maint</a:t>
                      </a:r>
                      <a:r>
                        <a:rPr lang="en-US" sz="1100" baseline="0"/>
                        <a:t>.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0898551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II Stadium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Baseball Field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(Phase I Track &amp; Field and Softball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 Complete)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Various - Estimate Cost $18 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 (14-18 months after Board approval of the Bid)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0373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 panose="02060603020205020403" pitchFamily="18" charset="0"/>
              </a:rPr>
              <a:t>Projects In Progress </a:t>
            </a:r>
            <a:r>
              <a:rPr lang="en-US" sz="3000" dirty="0">
                <a:solidFill>
                  <a:schemeClr val="tx1"/>
                </a:solidFill>
                <a:latin typeface="Rockwell" panose="02060603020205020403" pitchFamily="18" charset="0"/>
              </a:rPr>
              <a:t>as of January 23, 2024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70C0"/>
                </a:solidFill>
              </a:rPr>
              <a:t>Changes And Progress Since Last Report - Blue</a:t>
            </a:r>
          </a:p>
        </p:txBody>
      </p:sp>
    </p:spTree>
    <p:extLst>
      <p:ext uri="{BB962C8B-B14F-4D97-AF65-F5344CB8AC3E}">
        <p14:creationId xmlns:p14="http://schemas.microsoft.com/office/powerpoint/2010/main" val="24750650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4" ma:contentTypeDescription="Create a new document." ma:contentTypeScope="" ma:versionID="92eed37e0c3ca5a6c4c917609fb6e07a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0fde5bd7b731ef473ad5b1f0d1b9c7ca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B9F651-A7C9-4AAC-85A2-D0A49564519A}">
  <ds:schemaRefs>
    <ds:schemaRef ds:uri="b3fe1c67-6478-45b1-aa56-5fc4d7a72521"/>
    <ds:schemaRef ds:uri="c5f0dd29-812e-4e38-9221-6fe88239b5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16953D-E82D-45F1-BF81-10AE67C60FB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5f0dd29-812e-4e38-9221-6fe88239b54b"/>
    <ds:schemaRef ds:uri="b3fe1c67-6478-45b1-aa56-5fc4d7a7252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266</TotalTime>
  <Words>919</Words>
  <Application>Microsoft Office PowerPoint</Application>
  <PresentationFormat>On-screen Show (4:3)</PresentationFormat>
  <Paragraphs>380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Rockwell</vt:lpstr>
      <vt:lpstr>Tw Cen MT</vt:lpstr>
      <vt:lpstr>Wingdings</vt:lpstr>
      <vt:lpstr>Wingdings 2</vt:lpstr>
      <vt:lpstr>Médian</vt:lpstr>
      <vt:lpstr>1_Médian</vt:lpstr>
      <vt:lpstr>HACIENDA LA PUENTE UNIFIED SCHOOL DISTRICT</vt:lpstr>
      <vt:lpstr>PowerPoint Presentation</vt:lpstr>
      <vt:lpstr>PowerPoint Presentation</vt:lpstr>
      <vt:lpstr>Projects Completed as of January 23, 2024   District Office – Transportation Fuel Station Repairs (11/2023)</vt:lpstr>
      <vt:lpstr>Projects Completed as of January 23, 2024 Del Valle, La Puente HS, Nelson ES, Sierra Vista MS,  Sparks MS, Sunset ES, Workman ES  – Golden Bell Award (12/2023)</vt:lpstr>
      <vt:lpstr>Projects Completed as of January 23, 2024   Valley AS – Administration Landscaping (11/2023)</vt:lpstr>
      <vt:lpstr>Projects Completed as of January 23, 2024 Sparks ES – School Beautification (12/2023)</vt:lpstr>
      <vt:lpstr>Projects In Progress</vt:lpstr>
      <vt:lpstr>Projects In Progress as of January 23, 2024 </vt:lpstr>
      <vt:lpstr>Projects In Progress as of January 23, 2024 </vt:lpstr>
      <vt:lpstr> Projects with Division of State Architect (DSA)  Waiting on Approval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lastModifiedBy>Lelia Gonzalez</cp:lastModifiedBy>
  <cp:revision>107</cp:revision>
  <cp:lastPrinted>2024-01-23T16:54:34Z</cp:lastPrinted>
  <dcterms:modified xsi:type="dcterms:W3CDTF">2024-01-23T17:08:43Z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0x01010036D1075DD14ACE4DBFD85931C4A3D8B2</vt:lpwstr>
  </property>
</Properties>
</file>