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4"/>
    <p:sldMasterId id="2147483654" r:id="rId5"/>
  </p:sldMasterIdLst>
  <p:notesMasterIdLst>
    <p:notesMasterId r:id="rId18"/>
  </p:notesMasterIdLst>
  <p:sldIdLst>
    <p:sldId id="756" r:id="rId6"/>
    <p:sldId id="760" r:id="rId7"/>
    <p:sldId id="813" r:id="rId8"/>
    <p:sldId id="814" r:id="rId9"/>
    <p:sldId id="816" r:id="rId10"/>
    <p:sldId id="815" r:id="rId11"/>
    <p:sldId id="802" r:id="rId12"/>
    <p:sldId id="811" r:id="rId13"/>
    <p:sldId id="810" r:id="rId14"/>
    <p:sldId id="809" r:id="rId15"/>
    <p:sldId id="812" r:id="rId16"/>
    <p:sldId id="771" r:id="rId17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E59A0A-BC18-FD80-F477-4F2289E3EC9F}" name="Jessica Morley" initials="JM" userId="S::jmorley@cumming-group.com::fe3d5e02-dd94-4931-b0ca-ea0c9dd2b5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CFF6"/>
    <a:srgbClr val="FFFFFF"/>
    <a:srgbClr val="E6FDDF"/>
    <a:srgbClr val="FFFDC5"/>
    <a:srgbClr val="E6E3EA"/>
    <a:srgbClr val="FFD6AC"/>
    <a:srgbClr val="000000"/>
    <a:srgbClr val="B4B0A5"/>
    <a:srgbClr val="B2AEA3"/>
    <a:srgbClr val="B7B3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AEFF7"/>
          </a:solidFill>
        </a:fill>
      </a:tcStyle>
    </a:wholeTbl>
    <a:band1H>
      <a:tcStyle>
        <a:tcBdr/>
        <a:fill>
          <a:solidFill>
            <a:srgbClr val="D2DEE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2DEE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5B9BD5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5B9BD5"/>
          </a:solidFill>
        </a:fill>
      </a:tcStyle>
    </a:firstRow>
  </a:tblStyle>
  <a:tblStyle styleId="{21E4AEA4-8DFA-4A89-87EB-49C32662AFE0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CECE8"/>
          </a:solidFill>
        </a:fill>
      </a:tcStyle>
    </a:wholeTbl>
    <a:band1H>
      <a:tcStyle>
        <a:tcBdr/>
        <a:fill>
          <a:solidFill>
            <a:srgbClr val="F8D7CD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8D7CD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ED7D31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ED7D31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D7D31"/>
          </a:solidFill>
        </a:fill>
      </a:tcStyle>
    </a:firstRow>
  </a:tblStyle>
  <a:tblStyle styleId="{93296810-A885-4BE3-A3E7-6D5BEEA58F3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BF1E9"/>
          </a:solidFill>
        </a:fill>
      </a:tcStyle>
    </a:wholeTbl>
    <a:band1H>
      <a:tcStyle>
        <a:tcBdr/>
        <a:fill>
          <a:solidFill>
            <a:srgbClr val="D5E3CF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D5E3CF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70AD47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70AD47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70AD47"/>
          </a:solidFill>
        </a:fill>
      </a:tcStyle>
    </a:firstRow>
  </a:tblStyle>
  <a:tblStyle styleId="{00A15C55-8517-42AA-B614-E9B94910E39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4E7"/>
          </a:solidFill>
        </a:fill>
      </a:tcStyle>
    </a:wholeTbl>
    <a:band1H>
      <a:tcStyle>
        <a:tcBdr/>
        <a:fill>
          <a:solidFill>
            <a:srgbClr val="FFE8CB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FFE8CB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FFC000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C000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C000"/>
          </a:solidFill>
        </a:fill>
      </a:tcStyle>
    </a:firstRow>
  </a:tblStyle>
  <a:tblStyle styleId="{7DF18680-E054-41AD-8BC1-D1AEF772440D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3252" autoAdjust="0"/>
  </p:normalViewPr>
  <p:slideViewPr>
    <p:cSldViewPr snapToGrid="0">
      <p:cViewPr varScale="1">
        <p:scale>
          <a:sx n="106" d="100"/>
          <a:sy n="106" d="100"/>
        </p:scale>
        <p:origin x="168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Morley" userId="fe3d5e02-dd94-4931-b0ca-ea0c9dd2b57f" providerId="ADAL" clId="{4D907CDF-C93E-44E2-A75C-52596E84DC70}"/>
    <pc:docChg chg="custSel modSld">
      <pc:chgData name="Jessica Morley" userId="fe3d5e02-dd94-4931-b0ca-ea0c9dd2b57f" providerId="ADAL" clId="{4D907CDF-C93E-44E2-A75C-52596E84DC70}" dt="2024-01-19T16:15:32.530" v="46" actId="1076"/>
      <pc:docMkLst>
        <pc:docMk/>
      </pc:docMkLst>
      <pc:sldChg chg="modSp mod">
        <pc:chgData name="Jessica Morley" userId="fe3d5e02-dd94-4931-b0ca-ea0c9dd2b57f" providerId="ADAL" clId="{4D907CDF-C93E-44E2-A75C-52596E84DC70}" dt="2024-01-19T16:15:32.530" v="46" actId="1076"/>
        <pc:sldMkLst>
          <pc:docMk/>
          <pc:sldMk cId="3270385293" sldId="802"/>
        </pc:sldMkLst>
        <pc:spChg chg="mod">
          <ac:chgData name="Jessica Morley" userId="fe3d5e02-dd94-4931-b0ca-ea0c9dd2b57f" providerId="ADAL" clId="{4D907CDF-C93E-44E2-A75C-52596E84DC70}" dt="2024-01-19T16:15:32.530" v="46" actId="1076"/>
          <ac:spMkLst>
            <pc:docMk/>
            <pc:sldMk cId="3270385293" sldId="802"/>
            <ac:spMk id="3" creationId="{55891F88-7672-E501-CADB-03907383FA65}"/>
          </ac:spMkLst>
        </pc:spChg>
        <pc:spChg chg="mod">
          <ac:chgData name="Jessica Morley" userId="fe3d5e02-dd94-4931-b0ca-ea0c9dd2b57f" providerId="ADAL" clId="{4D907CDF-C93E-44E2-A75C-52596E84DC70}" dt="2024-01-19T16:15:23.915" v="44" actId="1076"/>
          <ac:spMkLst>
            <pc:docMk/>
            <pc:sldMk cId="3270385293" sldId="802"/>
            <ac:spMk id="5" creationId="{1E5E0732-DA34-5F6A-DE07-0B9B791BF538}"/>
          </ac:spMkLst>
        </pc:spChg>
        <pc:spChg chg="mod">
          <ac:chgData name="Jessica Morley" userId="fe3d5e02-dd94-4931-b0ca-ea0c9dd2b57f" providerId="ADAL" clId="{4D907CDF-C93E-44E2-A75C-52596E84DC70}" dt="2024-01-19T16:15:11.090" v="43" actId="1076"/>
          <ac:spMkLst>
            <pc:docMk/>
            <pc:sldMk cId="3270385293" sldId="802"/>
            <ac:spMk id="9" creationId="{7E77C439-3127-294E-5360-2906DB32FE54}"/>
          </ac:spMkLst>
        </pc:spChg>
        <pc:picChg chg="mod">
          <ac:chgData name="Jessica Morley" userId="fe3d5e02-dd94-4931-b0ca-ea0c9dd2b57f" providerId="ADAL" clId="{4D907CDF-C93E-44E2-A75C-52596E84DC70}" dt="2024-01-19T16:15:27.460" v="45" actId="1076"/>
          <ac:picMkLst>
            <pc:docMk/>
            <pc:sldMk cId="3270385293" sldId="802"/>
            <ac:picMk id="6" creationId="{419456B2-75C3-671A-A10B-729E95F18C4B}"/>
          </ac:picMkLst>
        </pc:picChg>
        <pc:picChg chg="mod">
          <ac:chgData name="Jessica Morley" userId="fe3d5e02-dd94-4931-b0ca-ea0c9dd2b57f" providerId="ADAL" clId="{4D907CDF-C93E-44E2-A75C-52596E84DC70}" dt="2024-01-19T16:13:53.055" v="42" actId="1076"/>
          <ac:picMkLst>
            <pc:docMk/>
            <pc:sldMk cId="3270385293" sldId="802"/>
            <ac:picMk id="180" creationId="{5721E1D3-93BC-6AC2-5C43-5FD1CDC9C803}"/>
          </ac:picMkLst>
        </pc:picChg>
      </pc:sldChg>
      <pc:sldChg chg="modSp mod">
        <pc:chgData name="Jessica Morley" userId="fe3d5e02-dd94-4931-b0ca-ea0c9dd2b57f" providerId="ADAL" clId="{4D907CDF-C93E-44E2-A75C-52596E84DC70}" dt="2024-01-19T16:09:27.771" v="7" actId="1076"/>
        <pc:sldMkLst>
          <pc:docMk/>
          <pc:sldMk cId="2172727403" sldId="809"/>
        </pc:sldMkLst>
        <pc:spChg chg="mod">
          <ac:chgData name="Jessica Morley" userId="fe3d5e02-dd94-4931-b0ca-ea0c9dd2b57f" providerId="ADAL" clId="{4D907CDF-C93E-44E2-A75C-52596E84DC70}" dt="2024-01-19T16:09:22.423" v="5" actId="1076"/>
          <ac:spMkLst>
            <pc:docMk/>
            <pc:sldMk cId="2172727403" sldId="809"/>
            <ac:spMk id="5" creationId="{1E5E0732-DA34-5F6A-DE07-0B9B791BF538}"/>
          </ac:spMkLst>
        </pc:spChg>
        <pc:picChg chg="mod">
          <ac:chgData name="Jessica Morley" userId="fe3d5e02-dd94-4931-b0ca-ea0c9dd2b57f" providerId="ADAL" clId="{4D907CDF-C93E-44E2-A75C-52596E84DC70}" dt="2024-01-19T16:09:16.425" v="3" actId="1076"/>
          <ac:picMkLst>
            <pc:docMk/>
            <pc:sldMk cId="2172727403" sldId="809"/>
            <ac:picMk id="7" creationId="{F1528858-E663-9CC8-E22A-ED506E0FA978}"/>
          </ac:picMkLst>
        </pc:picChg>
        <pc:picChg chg="mod">
          <ac:chgData name="Jessica Morley" userId="fe3d5e02-dd94-4931-b0ca-ea0c9dd2b57f" providerId="ADAL" clId="{4D907CDF-C93E-44E2-A75C-52596E84DC70}" dt="2024-01-19T16:09:27.771" v="7" actId="1076"/>
          <ac:picMkLst>
            <pc:docMk/>
            <pc:sldMk cId="2172727403" sldId="809"/>
            <ac:picMk id="8" creationId="{2E618030-C62C-8AEB-DD2D-E64B05EF3C9B}"/>
          </ac:picMkLst>
        </pc:picChg>
        <pc:picChg chg="mod">
          <ac:chgData name="Jessica Morley" userId="fe3d5e02-dd94-4931-b0ca-ea0c9dd2b57f" providerId="ADAL" clId="{4D907CDF-C93E-44E2-A75C-52596E84DC70}" dt="2024-01-19T16:09:19.996" v="4" actId="1076"/>
          <ac:picMkLst>
            <pc:docMk/>
            <pc:sldMk cId="2172727403" sldId="809"/>
            <ac:picMk id="180" creationId="{5721E1D3-93BC-6AC2-5C43-5FD1CDC9C80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723749-C0A4-566F-DA6E-3E555FBEAF2D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031ED3-C929-0CD1-22A6-9937E70BE2E2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014097" y="0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0F1A9CA2-796A-4EF0-AB28-645D170CE834}" type="datetime1">
              <a:rPr lang="en-US"/>
              <a:pPr lvl="0"/>
              <a:t>1/19/2024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7C40C1-7CDF-A389-0F20-5FC80FD26A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5095" y="1171575"/>
            <a:ext cx="4216398" cy="316229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C0BE33-9A8A-DBC7-CF7A-EE30B4BBA56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08660" y="4510561"/>
            <a:ext cx="5669280" cy="3690454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E17B5-3610-FC69-CF07-4DCCB19577A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l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C54B9-24B0-8B92-214D-EB771415661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>
            <a:lvl1pPr marL="0" marR="0" lvl="0" indent="0" algn="r" defTabSz="59299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5442CB8-CEB5-48B6-8F7D-AC3A00E25D8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609520" marR="0" lvl="1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1219041" marR="0" lvl="2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828571" marR="0" lvl="3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2438092" marR="0" lvl="4" indent="0" algn="l" defTabSz="1219041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6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F7BE3-A681-C692-01A0-7077130D7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4450" y="1116013"/>
            <a:ext cx="4014788" cy="30130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93376F-6C55-F5F0-F70E-4D5DD3CD63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7045C-3F11-6181-8A46-82E5087D9879}"/>
              </a:ext>
            </a:extLst>
          </p:cNvPr>
          <p:cNvSpPr txBox="1"/>
          <p:nvPr/>
        </p:nvSpPr>
        <p:spPr>
          <a:xfrm>
            <a:off x="4014097" y="8902342"/>
            <a:ext cx="3070866" cy="4702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4036" tIns="47018" rIns="94036" bIns="47018" anchor="b" anchorCtr="0" compatLnSpc="1">
            <a:noAutofit/>
          </a:bodyPr>
          <a:lstStyle/>
          <a:p>
            <a:pPr marL="0" marR="0" lvl="0" indent="0" algn="r" defTabSz="444809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E4B9E7E-DAA8-4670-A005-3837296889C7}" type="slidenum">
              <a:t>1</a:t>
            </a:fld>
            <a:endParaRPr lang="en-US" sz="12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79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1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5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5100" y="1171575"/>
            <a:ext cx="4216400" cy="3162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D5442CB8-CEB5-48B6-8F7D-AC3A00E25D8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0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7">
            <a:extLst>
              <a:ext uri="{FF2B5EF4-FFF2-40B4-BE49-F238E27FC236}">
                <a16:creationId xmlns:a16="http://schemas.microsoft.com/office/drawing/2014/main" id="{6A5C4CFB-87E0-34EB-7B9C-79E8CD501040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457154" marR="0" lvl="0" indent="-457154" defTabSz="609539" fontAlgn="auto">
              <a:lnSpc>
                <a:spcPct val="100000"/>
              </a:lnSpc>
              <a:spcAft>
                <a:spcPts val="0"/>
              </a:spcAft>
              <a:buSzPct val="100000"/>
              <a:buFont typeface="Arial"/>
              <a:tabLst/>
              <a:defRPr lang="en-US" sz="4267" b="0" i="0" u="none" strike="noStrike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671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287E9FD-BD11-1054-F4B9-37ED753687D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FD306C-9244-7434-DFC2-53D80AA8602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7F8730A-1415-FC82-7B17-A71B98B4D92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94ABB54-A49F-A6A3-9058-1E550693B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0701760-E89B-B744-FACA-F0524C9A47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EF0C-58DB-40BD-9186-706E100DCF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85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EDE8AB80-8C87-BADF-9BF6-FF619CCCF4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C02078-6D7E-1EC0-37E0-28EF525C28D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FF0006-B876-88A2-FAC7-1E4E6887F7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4AFD9-2D10-DEA1-3524-31670E3EE5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B281FA-9E2C-4A0F-9F2D-271D9C4F3478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1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2">
            <a:extLst>
              <a:ext uri="{FF2B5EF4-FFF2-40B4-BE49-F238E27FC236}">
                <a16:creationId xmlns:a16="http://schemas.microsoft.com/office/drawing/2014/main" id="{11DD0732-F996-5A51-27C0-3E598410BE6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365129"/>
            <a:ext cx="5800725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D837679-464B-DCC6-19AD-9807344AC5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0FB08-5E52-A9BF-D0CD-BE01C72266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7D84FF-3467-6BC4-5FA1-588ED705B1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3618F3-6DB8-4947-9512-0CB74EB791D3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44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18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2D5DC8F3-6904-A6A2-254C-961B5FAF3A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2FD77C-7253-54CB-9E64-F38A84984F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9588A0-F020-51FA-C4ED-F0407436A5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07D67C-45FD-EE2B-B1DC-37E44C6EA7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32F276-5E58-4164-A6B8-1131B12B9A7F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380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3F0D9BF-1996-9A73-7F20-1894CCF3790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CAF970-FA01-C63C-EE23-0B6CACEC9C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C6F5E4-08BD-C142-9D0E-40F86C5604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5F718E6-052A-9E3C-5C80-8494C2D76D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603163-FC00-4EDC-8534-4EC2A0B212C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56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05FAB17-737D-BDAB-C34A-1B75AB2FA3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42FD67-9A7E-B024-7F7C-E2563CAC785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E7670C-0350-00AB-5FC9-CF669F24CA1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5A0D31-1934-34F8-85C4-C35AC93C93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953653-0F40-4956-A5C7-DE304B2C3D7D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25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EA3A977-28D4-F689-B93E-040AC750982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3B904E-B9F3-483D-54E8-504A6861845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29149" y="1825627"/>
            <a:ext cx="3886200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27F2635-05EA-2CC6-985A-F1AA35026D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2F874074-9A54-999C-5B31-D2D166E62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99657DA-0B77-F92A-AE3A-7BEB5E09BA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BB166-E7C2-4EF9-881A-2003D6F87E84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0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01955-17F9-9EB6-81A1-ED0ABE762D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9838" y="1681160"/>
            <a:ext cx="3868341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7EC132D-EB3A-6698-8817-FDDC7305968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29838" y="2505071"/>
            <a:ext cx="386834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36EB8C3-44A7-4D95-D6A1-8FD61CD8481F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388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B8EF44E-6CC2-E016-8FBB-30581EDBA88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388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43F172D-B268-60D2-E2EB-081B524A07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333805F-F002-6286-CF66-BED5584CFA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925245EB-C323-26A3-DE09-AACC1F1CEC1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3CCAA3-F4A2-42FF-A6DD-FA5A0F223C45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0B5B0553-12CA-DA97-0D04-F67E62D6A10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CAF92F9-B29B-7CF2-7B78-911D30273FD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922D09-0522-B3C4-7951-89DD874D6E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21BB23-C69B-45E7-AF86-96B5D1A3535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43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4722010-48CD-6759-EC55-E591798608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D10557-5904-0E73-4D16-64031CEB70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6803939" y="6492871"/>
            <a:ext cx="2057400" cy="365129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A8E5D195-425E-4A67-9B22-353BBB119EF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FBDC21CE-B500-3AFC-08D3-A741B114F1EE}"/>
              </a:ext>
            </a:extLst>
          </p:cNvPr>
          <p:cNvGrpSpPr/>
          <p:nvPr/>
        </p:nvGrpSpPr>
        <p:grpSpPr>
          <a:xfrm>
            <a:off x="0" y="365129"/>
            <a:ext cx="955995" cy="485903"/>
            <a:chOff x="0" y="365129"/>
            <a:chExt cx="955995" cy="485903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222D62B3-75F4-1E71-524C-5C699289B2C5}"/>
                </a:ext>
              </a:extLst>
            </p:cNvPr>
            <p:cNvSpPr/>
            <p:nvPr/>
          </p:nvSpPr>
          <p:spPr>
            <a:xfrm>
              <a:off x="307823" y="365129"/>
              <a:ext cx="648172" cy="485903"/>
            </a:xfrm>
            <a:prstGeom prst="rect">
              <a:avLst/>
            </a:prstGeom>
            <a:solidFill>
              <a:srgbClr val="C6122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7F0E319-8EA2-B06F-2C85-580DA00063CC}"/>
                </a:ext>
              </a:extLst>
            </p:cNvPr>
            <p:cNvSpPr/>
            <p:nvPr/>
          </p:nvSpPr>
          <p:spPr>
            <a:xfrm>
              <a:off x="203051" y="365129"/>
              <a:ext cx="117793" cy="485903"/>
            </a:xfrm>
            <a:prstGeom prst="rect">
              <a:avLst/>
            </a:prstGeom>
            <a:solidFill>
              <a:srgbClr val="2189C4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00A5014D-7FD1-8010-8301-6D7B5E1EAF92}"/>
                </a:ext>
              </a:extLst>
            </p:cNvPr>
            <p:cNvSpPr/>
            <p:nvPr/>
          </p:nvSpPr>
          <p:spPr>
            <a:xfrm>
              <a:off x="0" y="365129"/>
              <a:ext cx="203051" cy="485903"/>
            </a:xfrm>
            <a:prstGeom prst="rect">
              <a:avLst/>
            </a:prstGeom>
            <a:solidFill>
              <a:srgbClr val="625858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8595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CD84972-5FF6-35B8-4D1C-A56B8DA254F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388" y="987423"/>
            <a:ext cx="4629149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8BA28E6-466A-73FB-A557-5A7CE102609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9838" y="2057400"/>
            <a:ext cx="2949177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ABEEED3-9457-58E4-5FF4-1F4D92FB5F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6FE70FA-35AF-327E-2305-B613F6D451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2FAAA7D-585C-93BF-126A-3DFC5A124D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D8925-5717-4267-A662-D0B0F61CB67A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2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umming PPT Template 16-9.pdf">
            <a:extLst>
              <a:ext uri="{FF2B5EF4-FFF2-40B4-BE49-F238E27FC236}">
                <a16:creationId xmlns:a16="http://schemas.microsoft.com/office/drawing/2014/main" id="{B461534D-CC7E-4D08-CBE1-F18A9DEF8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371"/>
          <a:stretch>
            <a:fillRect/>
          </a:stretch>
        </p:blipFill>
        <p:spPr>
          <a:xfrm>
            <a:off x="0" y="438912"/>
            <a:ext cx="9144000" cy="53923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3" descr="Corrected Cumming Logo-white-red small.png">
            <a:extLst>
              <a:ext uri="{FF2B5EF4-FFF2-40B4-BE49-F238E27FC236}">
                <a16:creationId xmlns:a16="http://schemas.microsoft.com/office/drawing/2014/main" id="{FEE47D5E-1483-6FC9-B28B-5A450A7C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7D782-6D37-B985-65A8-1697EE05B0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65129"/>
            <a:ext cx="78867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EA762-40DA-0A0B-89CE-1E7CFD25C8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825627"/>
            <a:ext cx="78867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9B19-05E4-EF8A-37AF-1A7AD904A5E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EC61A-69A0-A99A-F0A7-DF932CE2112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6356351"/>
            <a:ext cx="308609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1DE65-C6D0-4AB1-275A-E9A1ACAC312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6356351"/>
            <a:ext cx="20574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AA427EE-E7FE-4670-9794-C2697E48A632}" type="slidenum">
              <a:t>‹#›</a:t>
            </a:fld>
            <a:endParaRPr lang="en-US" dirty="0"/>
          </a:p>
        </p:txBody>
      </p:sp>
      <p:pic>
        <p:nvPicPr>
          <p:cNvPr id="7" name="Picture 7" descr="Corrected Cumming Logo-white-red small.png">
            <a:extLst>
              <a:ext uri="{FF2B5EF4-FFF2-40B4-BE49-F238E27FC236}">
                <a16:creationId xmlns:a16="http://schemas.microsoft.com/office/drawing/2014/main" id="{8B73C3BE-50CB-3867-96DC-D0B0445A4836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-7230" t="-33677" r="-7540" b="-20150"/>
          <a:stretch>
            <a:fillRect/>
          </a:stretch>
        </p:blipFill>
        <p:spPr>
          <a:xfrm>
            <a:off x="7295211" y="6037490"/>
            <a:ext cx="1588952" cy="5481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hdr="0" ftr="0" dt="0"/>
  <p:txStyles>
    <p:titleStyle>
      <a:lvl1pPr marL="0" marR="0" lvl="0" indent="0" algn="l" defTabSz="91437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590" marR="0" lvl="0" indent="-228590" algn="l" defTabSz="914372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781" marR="0" lvl="1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2972" marR="0" lvl="2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163" marR="0" lvl="3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345" marR="0" lvl="4" indent="-228590" algn="l" defTabSz="914372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10C7919-5464-5024-37BF-EB969F8BB7A2}"/>
              </a:ext>
            </a:extLst>
          </p:cNvPr>
          <p:cNvSpPr txBox="1">
            <a:spLocks noGrp="1"/>
          </p:cNvSpPr>
          <p:nvPr>
            <p:ph type="pic" sz="quarter" idx="4294967295"/>
          </p:nvPr>
        </p:nvSpPr>
        <p:spPr>
          <a:xfrm>
            <a:off x="0" y="0"/>
            <a:ext cx="9144000" cy="421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endParaRPr lang="en-US" dirty="0"/>
          </a:p>
        </p:txBody>
      </p:sp>
      <p:pic>
        <p:nvPicPr>
          <p:cNvPr id="3" name="Picture Placeholder 5" descr="A blue sign sitting in the grass&#10;&#10;Description automatically generated">
            <a:extLst>
              <a:ext uri="{FF2B5EF4-FFF2-40B4-BE49-F238E27FC236}">
                <a16:creationId xmlns:a16="http://schemas.microsoft.com/office/drawing/2014/main" id="{EE6F39DA-6476-61C1-EC63-D40D15A6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-17"/>
          <a:stretch>
            <a:fillRect/>
          </a:stretch>
        </p:blipFill>
        <p:spPr>
          <a:xfrm>
            <a:off x="0" y="0"/>
            <a:ext cx="9145536" cy="6858000"/>
          </a:xfrm>
          <a:prstGeom prst="rect">
            <a:avLst/>
          </a:prstGeom>
          <a:solidFill>
            <a:srgbClr val="00125E"/>
          </a:solidFill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AA4740A-7A09-91DB-B02B-50CD6C2C6A60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772545F-24EA-67FC-6912-B033A494B28A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9B3BC033-6393-DDB6-1AE8-C9B8D1DE2B87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D7211A59-AFFB-3E4B-C74B-F5CD2D09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27972" y="5649212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571D653-C87B-C166-0F80-ECCA4C452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9" y="5023274"/>
            <a:ext cx="9831921" cy="8429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 defTabSz="609539"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21</a:t>
            </a:r>
            <a:r>
              <a:rPr lang="en-US" sz="2800" b="1" baseline="30000" dirty="0">
                <a:solidFill>
                  <a:srgbClr val="000000"/>
                </a:solidFill>
                <a:latin typeface="Georgia" pitchFamily="18"/>
              </a:rPr>
              <a:t>st</a:t>
            </a: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 Century Classroom Improvements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Georgia" pitchFamily="18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085CDE4-4673-08C9-6317-AA24C71BAAB6}"/>
              </a:ext>
            </a:extLst>
          </p:cNvPr>
          <p:cNvSpPr txBox="1">
            <a:spLocks noGrp="1"/>
          </p:cNvSpPr>
          <p:nvPr>
            <p:ph type="subTitle" sz="quarter" idx="4294967295"/>
          </p:nvPr>
        </p:nvSpPr>
        <p:spPr>
          <a:xfrm>
            <a:off x="659062" y="5564636"/>
            <a:ext cx="4307076" cy="4341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marL="0" lvl="0" indent="0" defTabSz="609539">
              <a:lnSpc>
                <a:spcPct val="100000"/>
              </a:lnSpc>
              <a:spcBef>
                <a:spcPts val="400"/>
              </a:spcBef>
              <a:buNone/>
            </a:pPr>
            <a:r>
              <a:rPr lang="en-US" sz="1600" dirty="0"/>
              <a:t>January 23, 2024,  </a:t>
            </a:r>
            <a:r>
              <a:rPr lang="en-US" sz="1600" dirty="0">
                <a:solidFill>
                  <a:srgbClr val="000000"/>
                </a:solidFill>
                <a:latin typeface="Calibri"/>
              </a:rPr>
              <a:t>Board Update</a:t>
            </a:r>
          </a:p>
        </p:txBody>
      </p:sp>
      <p:pic>
        <p:nvPicPr>
          <p:cNvPr id="10" name="Picture 2" descr="Image result for hacienda la puente usd&quot;">
            <a:extLst>
              <a:ext uri="{FF2B5EF4-FFF2-40B4-BE49-F238E27FC236}">
                <a16:creationId xmlns:a16="http://schemas.microsoft.com/office/drawing/2014/main" id="{9F7C91BE-8D6C-BD01-9EC7-218E4AA0FB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6955" y="0"/>
            <a:ext cx="1530065" cy="11361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2699117" y="5695808"/>
            <a:ext cx="439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LOS ALTOS HIGH SCHOOL</a:t>
            </a:r>
          </a:p>
          <a:p>
            <a:r>
              <a:rPr lang="en-US" sz="2400" b="1" dirty="0"/>
              <a:t>69 CLASSROOMS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65D05E-57C3-B382-38CF-AFFDB649D811}"/>
              </a:ext>
            </a:extLst>
          </p:cNvPr>
          <p:cNvSpPr/>
          <p:nvPr/>
        </p:nvSpPr>
        <p:spPr>
          <a:xfrm>
            <a:off x="1714500" y="2812256"/>
            <a:ext cx="83344" cy="240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28858-E663-9CC8-E22A-ED506E0F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25" y="1864476"/>
            <a:ext cx="3640997" cy="2322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06770E-EED9-B8EF-7619-97778DA125D7}"/>
              </a:ext>
            </a:extLst>
          </p:cNvPr>
          <p:cNvSpPr txBox="1"/>
          <p:nvPr/>
        </p:nvSpPr>
        <p:spPr>
          <a:xfrm>
            <a:off x="50858" y="4111116"/>
            <a:ext cx="439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WILSON HIGH SCHOOL</a:t>
            </a:r>
          </a:p>
          <a:p>
            <a:r>
              <a:rPr lang="en-US" sz="2400" b="1" dirty="0"/>
              <a:t>59 CLASSROOMS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7240" y="3215356"/>
            <a:ext cx="3578626" cy="241568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27794B-AE29-CB07-C943-FB05A0F512D7}"/>
              </a:ext>
            </a:extLst>
          </p:cNvPr>
          <p:cNvSpPr txBox="1"/>
          <p:nvPr/>
        </p:nvSpPr>
        <p:spPr>
          <a:xfrm>
            <a:off x="949382" y="258960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18030-C62C-8AEB-DD2D-E64B05EF3C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08149" y="1464057"/>
            <a:ext cx="2680175" cy="210509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50800" dir="5400000" algn="ctr" rotWithShape="0">
              <a:srgbClr val="7030A0"/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A46232-52B2-500B-FBDA-DAB974C01BFA}"/>
              </a:ext>
            </a:extLst>
          </p:cNvPr>
          <p:cNvSpPr txBox="1"/>
          <p:nvPr/>
        </p:nvSpPr>
        <p:spPr>
          <a:xfrm>
            <a:off x="5160743" y="568297"/>
            <a:ext cx="4108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STIMSON LEARNING CENTER</a:t>
            </a:r>
          </a:p>
          <a:p>
            <a:r>
              <a:rPr lang="en-US" sz="2400" b="1" dirty="0"/>
              <a:t>10 CLASSROOMS</a:t>
            </a:r>
          </a:p>
        </p:txBody>
      </p:sp>
    </p:spTree>
    <p:extLst>
      <p:ext uri="{BB962C8B-B14F-4D97-AF65-F5344CB8AC3E}">
        <p14:creationId xmlns:p14="http://schemas.microsoft.com/office/powerpoint/2010/main" val="2172727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F005AA-4892-EC1B-0719-9C3EC54E45A0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73178-EA70-BAB6-FD08-F85F161F7C15}"/>
              </a:ext>
            </a:extLst>
          </p:cNvPr>
          <p:cNvSpPr txBox="1"/>
          <p:nvPr/>
        </p:nvSpPr>
        <p:spPr>
          <a:xfrm>
            <a:off x="1091821" y="354420"/>
            <a:ext cx="74175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PRE-BID JOB WALK</a:t>
            </a:r>
            <a:r>
              <a:rPr lang="en-US" sz="2800" b="1" dirty="0">
                <a:solidFill>
                  <a:srgbClr val="000000"/>
                </a:solidFill>
                <a:latin typeface="Georgia" pitchFamily="18"/>
              </a:rPr>
              <a:t>:</a:t>
            </a:r>
            <a:endParaRPr lang="en-US" sz="2800" dirty="0">
              <a:latin typeface="Calibri"/>
              <a:ea typeface="Open Sans" pitchFamily="34"/>
              <a:cs typeface="Arial" pitchFamily="34"/>
            </a:endParaRPr>
          </a:p>
          <a:p>
            <a:pPr defTabSz="60958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latin typeface="Calibri"/>
                <a:ea typeface="Open Sans" pitchFamily="34"/>
                <a:cs typeface="Arial" pitchFamily="34"/>
              </a:rPr>
              <a:t>	Los Altos HS, Wilson HS &amp; Stimson EC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Georgia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6AA8DD-2E7D-517F-716E-F76598BF8D83}"/>
              </a:ext>
            </a:extLst>
          </p:cNvPr>
          <p:cNvSpPr txBox="1"/>
          <p:nvPr/>
        </p:nvSpPr>
        <p:spPr>
          <a:xfrm>
            <a:off x="1600200" y="1327317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Pre-Bid Walk 			January 8, 2024</a:t>
            </a:r>
          </a:p>
          <a:p>
            <a:r>
              <a:rPr lang="en-US" sz="2000" dirty="0"/>
              <a:t>Bib Opening 			January 18, 2024</a:t>
            </a:r>
          </a:p>
          <a:p>
            <a:r>
              <a:rPr lang="en-US" sz="2000" dirty="0"/>
              <a:t>Anticipated Bid Award  </a:t>
            </a:r>
            <a:r>
              <a:rPr lang="en-US" sz="2000"/>
              <a:t>		February </a:t>
            </a:r>
            <a:r>
              <a:rPr lang="en-US" sz="2000" dirty="0"/>
              <a:t>8, 2024</a:t>
            </a:r>
          </a:p>
          <a:p>
            <a:r>
              <a:rPr lang="en-US" sz="2000" dirty="0"/>
              <a:t>Anticipated Construction Date 	March 4, 2024</a:t>
            </a:r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BEAFBA3-76B7-49B1-DD71-02FE06FB8D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1" t="-11994" r="12931" b="11994"/>
          <a:stretch/>
        </p:blipFill>
        <p:spPr>
          <a:xfrm rot="10800000">
            <a:off x="455389" y="2764702"/>
            <a:ext cx="4458547" cy="3343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E2F16-E3E5-F917-5605-17645A40B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32" t="13001" r="10559" b="-10252"/>
          <a:stretch/>
        </p:blipFill>
        <p:spPr>
          <a:xfrm rot="10800000">
            <a:off x="4572000" y="2404881"/>
            <a:ext cx="4661210" cy="33439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8CB86-CA22-1706-E221-4F745CD454CA}"/>
              </a:ext>
            </a:extLst>
          </p:cNvPr>
          <p:cNvSpPr txBox="1"/>
          <p:nvPr/>
        </p:nvSpPr>
        <p:spPr>
          <a:xfrm>
            <a:off x="358175" y="5805381"/>
            <a:ext cx="5521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 Contractors Participated in the pre bid job walk  </a:t>
            </a:r>
          </a:p>
        </p:txBody>
      </p:sp>
    </p:spTree>
    <p:extLst>
      <p:ext uri="{BB962C8B-B14F-4D97-AF65-F5344CB8AC3E}">
        <p14:creationId xmlns:p14="http://schemas.microsoft.com/office/powerpoint/2010/main" val="433104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93CF310-7932-536B-4DE7-CCA9EF06B15C}"/>
              </a:ext>
            </a:extLst>
          </p:cNvPr>
          <p:cNvSpPr/>
          <p:nvPr/>
        </p:nvSpPr>
        <p:spPr>
          <a:xfrm>
            <a:off x="-8165" y="0"/>
            <a:ext cx="9152165" cy="6865415"/>
          </a:xfrm>
          <a:prstGeom prst="rect">
            <a:avLst/>
          </a:prstGeom>
          <a:solidFill>
            <a:srgbClr val="2189C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1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Picture 8" descr="A picture containing window, drawing&#10;&#10;Description automatically generated">
            <a:extLst>
              <a:ext uri="{FF2B5EF4-FFF2-40B4-BE49-F238E27FC236}">
                <a16:creationId xmlns:a16="http://schemas.microsoft.com/office/drawing/2014/main" id="{E94A2666-8A77-7CDE-7371-AAFA2D31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151" y="-485043"/>
            <a:ext cx="5562596" cy="55625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C4276EF0-AF3C-16DD-12F3-3130EDB51082}"/>
              </a:ext>
            </a:extLst>
          </p:cNvPr>
          <p:cNvSpPr/>
          <p:nvPr/>
        </p:nvSpPr>
        <p:spPr>
          <a:xfrm>
            <a:off x="307823" y="4762122"/>
            <a:ext cx="8066635" cy="15753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EC64BB41-743A-9A68-8B48-AB7325C73E56}"/>
              </a:ext>
            </a:extLst>
          </p:cNvPr>
          <p:cNvSpPr/>
          <p:nvPr/>
        </p:nvSpPr>
        <p:spPr>
          <a:xfrm>
            <a:off x="307823" y="4762122"/>
            <a:ext cx="320844" cy="1575300"/>
          </a:xfrm>
          <a:prstGeom prst="rect">
            <a:avLst/>
          </a:prstGeom>
          <a:solidFill>
            <a:srgbClr val="595959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DBEE47A-DBAF-3832-3B4E-E850842AC992}"/>
              </a:ext>
            </a:extLst>
          </p:cNvPr>
          <p:cNvSpPr/>
          <p:nvPr/>
        </p:nvSpPr>
        <p:spPr>
          <a:xfrm>
            <a:off x="-13021" y="4762122"/>
            <a:ext cx="320844" cy="1575300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2BCBBC09-3E0D-261E-B2B4-D004673B78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01339" y="5674044"/>
            <a:ext cx="1684827" cy="434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B80CBBB-1337-1D1A-9489-4D0F0F1D8AFC}"/>
              </a:ext>
            </a:extLst>
          </p:cNvPr>
          <p:cNvSpPr txBox="1"/>
          <p:nvPr/>
        </p:nvSpPr>
        <p:spPr>
          <a:xfrm>
            <a:off x="769540" y="5306820"/>
            <a:ext cx="6711641" cy="4859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all" spc="0" baseline="0" dirty="0">
                <a:solidFill>
                  <a:srgbClr val="000000"/>
                </a:solidFill>
                <a:uFillTx/>
                <a:latin typeface="Georgia" pitchFamily="18"/>
              </a:rPr>
              <a:t>Questions + answers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F306D5-D097-69A1-F3A6-6C4353BE0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725" y="1252096"/>
            <a:ext cx="5660013" cy="5073049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D9B4EF1-3421-41B1-7C7C-DF8F776C7752}"/>
              </a:ext>
            </a:extLst>
          </p:cNvPr>
          <p:cNvSpPr txBox="1"/>
          <p:nvPr/>
        </p:nvSpPr>
        <p:spPr>
          <a:xfrm>
            <a:off x="897138" y="293865"/>
            <a:ext cx="6752169" cy="90079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IN PROGRESS</a:t>
            </a:r>
            <a:r>
              <a:rPr lang="en-US" sz="2800" b="1" i="0" u="none" strike="noStrike" kern="1200" cap="none" spc="0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&amp; COMPLETED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4C546AD-CA51-9091-0DAC-984FC768395C}"/>
              </a:ext>
            </a:extLst>
          </p:cNvPr>
          <p:cNvSpPr/>
          <p:nvPr/>
        </p:nvSpPr>
        <p:spPr>
          <a:xfrm rot="16200004">
            <a:off x="4458883" y="2172857"/>
            <a:ext cx="6857899" cy="2512332"/>
          </a:xfrm>
          <a:prstGeom prst="rect">
            <a:avLst/>
          </a:prstGeom>
          <a:solidFill>
            <a:srgbClr val="C61225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571149-D22D-D4B2-C5E3-D37812DDE3EA}"/>
              </a:ext>
            </a:extLst>
          </p:cNvPr>
          <p:cNvSpPr txBox="1"/>
          <p:nvPr/>
        </p:nvSpPr>
        <p:spPr>
          <a:xfrm>
            <a:off x="6666592" y="52740"/>
            <a:ext cx="2332094" cy="151988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IN PROGRESS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CONSTRUCTION</a:t>
            </a:r>
            <a:endParaRPr lang="en-US" sz="16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 Puente HS </a:t>
            </a:r>
            <a:r>
              <a: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Refresh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Workman HS</a:t>
            </a: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Refresh</a:t>
            </a:r>
            <a:endParaRPr lang="en-US" sz="1200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OUT TO BID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Los Altos HS</a:t>
            </a: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Refresh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Wilson HS</a:t>
            </a: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sz="12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Refresh</a:t>
            </a:r>
            <a:endParaRPr lang="en-US" sz="1200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Stimson EC </a:t>
            </a:r>
            <a:endParaRPr lang="en-US" sz="1200" dirty="0">
              <a:solidFill>
                <a:srgbClr val="FFFFFF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sng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34A8D1-599A-A460-7D8E-F99C7A9CF1EB}"/>
              </a:ext>
            </a:extLst>
          </p:cNvPr>
          <p:cNvSpPr txBox="1"/>
          <p:nvPr/>
        </p:nvSpPr>
        <p:spPr>
          <a:xfrm>
            <a:off x="6666592" y="2088697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sng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GOING TO DSA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California ES this month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Baldwin ES 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this month</a:t>
            </a:r>
            <a:endParaRPr lang="en-US" sz="16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u="sng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IN DESIGN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</a:t>
            </a: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os Molinos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Grazide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Kwis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i="0" strike="noStrike" kern="1200" cap="none" spc="0" baseline="0" dirty="0">
                <a:solidFill>
                  <a:srgbClr val="FFFFFF"/>
                </a:solidFill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>
                <a:solidFill>
                  <a:srgbClr val="FFFFFF"/>
                </a:solidFill>
                <a:latin typeface="Calibri"/>
                <a:ea typeface="Open Sans" pitchFamily="34"/>
                <a:cs typeface="Arial" pitchFamily="34"/>
              </a:rPr>
              <a:t>Orange Grove MS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i="0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935A5B-5C9E-9020-6355-6BCC19158383}"/>
              </a:ext>
            </a:extLst>
          </p:cNvPr>
          <p:cNvSpPr txBox="1"/>
          <p:nvPr/>
        </p:nvSpPr>
        <p:spPr>
          <a:xfrm>
            <a:off x="6666592" y="4528556"/>
            <a:ext cx="2332094" cy="10493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sng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COMPLETED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Nelson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Los Altos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Workman ES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Mesa Robles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Open Sans" pitchFamily="34"/>
                <a:cs typeface="Arial" pitchFamily="34"/>
              </a:rPr>
              <a:t>Cedarlane K-8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Sparks MS</a:t>
            </a:r>
          </a:p>
          <a:p>
            <a:pPr marR="0" lvl="0" indent="0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Newton MS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kern="0" dirty="0">
                <a:solidFill>
                  <a:srgbClr val="000000"/>
                </a:solidFill>
                <a:latin typeface="Calibri"/>
                <a:ea typeface="Open Sans" pitchFamily="34"/>
                <a:cs typeface="Arial" pitchFamily="34"/>
              </a:rPr>
              <a:t>Grandview K-8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dirty="0">
              <a:solidFill>
                <a:srgbClr val="000000"/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5939E"/>
              </a:solidFill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28" name="Oval 5">
            <a:extLst>
              <a:ext uri="{FF2B5EF4-FFF2-40B4-BE49-F238E27FC236}">
                <a16:creationId xmlns:a16="http://schemas.microsoft.com/office/drawing/2014/main" id="{9CDEF1BC-F6D3-3066-40D4-BB52FC9701E0}"/>
              </a:ext>
            </a:extLst>
          </p:cNvPr>
          <p:cNvSpPr/>
          <p:nvPr/>
        </p:nvSpPr>
        <p:spPr>
          <a:xfrm>
            <a:off x="6057305" y="1918785"/>
            <a:ext cx="559868" cy="530123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61225">
              <a:alpha val="44000"/>
            </a:srgbClr>
          </a:solidFill>
          <a:ln w="38103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60952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399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A8E5D195-425E-4A67-9B22-353BBB119EFB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69CDC6-0CDA-DDAA-877A-E077CB110028}"/>
              </a:ext>
            </a:extLst>
          </p:cNvPr>
          <p:cNvGrpSpPr/>
          <p:nvPr/>
        </p:nvGrpSpPr>
        <p:grpSpPr>
          <a:xfrm>
            <a:off x="251485" y="1238596"/>
            <a:ext cx="5660013" cy="5073049"/>
            <a:chOff x="251485" y="1238596"/>
            <a:chExt cx="5660013" cy="507304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7F34BC-2D5F-E8BE-E798-5894C7EAE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485" y="1238596"/>
              <a:ext cx="5660013" cy="5073049"/>
            </a:xfrm>
            <a:prstGeom prst="rect">
              <a:avLst/>
            </a:prstGeom>
          </p:spPr>
        </p:pic>
        <p:sp>
          <p:nvSpPr>
            <p:cNvPr id="3" name="Oval 5">
              <a:extLst>
                <a:ext uri="{FF2B5EF4-FFF2-40B4-BE49-F238E27FC236}">
                  <a16:creationId xmlns:a16="http://schemas.microsoft.com/office/drawing/2014/main" id="{0A39DFD5-B6DF-B35E-52CE-ED73B3F62FBF}"/>
                </a:ext>
              </a:extLst>
            </p:cNvPr>
            <p:cNvSpPr/>
            <p:nvPr/>
          </p:nvSpPr>
          <p:spPr>
            <a:xfrm>
              <a:off x="3984168" y="247335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857EEFAD-7E5C-FD07-F823-7F3C1BE9E9CD}"/>
                </a:ext>
              </a:extLst>
            </p:cNvPr>
            <p:cNvSpPr/>
            <p:nvPr/>
          </p:nvSpPr>
          <p:spPr>
            <a:xfrm>
              <a:off x="3424300" y="4474457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9" name="Oval 5">
              <a:extLst>
                <a:ext uri="{FF2B5EF4-FFF2-40B4-BE49-F238E27FC236}">
                  <a16:creationId xmlns:a16="http://schemas.microsoft.com/office/drawing/2014/main" id="{C893180A-0FFB-DFD6-151D-34A5DF6915F5}"/>
                </a:ext>
              </a:extLst>
            </p:cNvPr>
            <p:cNvSpPr/>
            <p:nvPr/>
          </p:nvSpPr>
          <p:spPr>
            <a:xfrm>
              <a:off x="897138" y="3547604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DEBE10-40B5-EC4D-C871-A60134E8ACD9}"/>
                </a:ext>
              </a:extLst>
            </p:cNvPr>
            <p:cNvSpPr/>
            <p:nvPr/>
          </p:nvSpPr>
          <p:spPr>
            <a:xfrm>
              <a:off x="3013544" y="2119023"/>
              <a:ext cx="274320" cy="230587"/>
            </a:xfrm>
            <a:custGeom>
              <a:avLst/>
              <a:gdLst>
                <a:gd name="connsiteX0" fmla="*/ 83489 w 274320"/>
                <a:gd name="connsiteY0" fmla="*/ 0 h 230587"/>
                <a:gd name="connsiteX1" fmla="*/ 206734 w 274320"/>
                <a:gd name="connsiteY1" fmla="*/ 7951 h 230587"/>
                <a:gd name="connsiteX2" fmla="*/ 274320 w 274320"/>
                <a:gd name="connsiteY2" fmla="*/ 194807 h 230587"/>
                <a:gd name="connsiteX3" fmla="*/ 226613 w 274320"/>
                <a:gd name="connsiteY3" fmla="*/ 230587 h 230587"/>
                <a:gd name="connsiteX4" fmla="*/ 55659 w 274320"/>
                <a:gd name="connsiteY4" fmla="*/ 210709 h 230587"/>
                <a:gd name="connsiteX5" fmla="*/ 0 w 274320"/>
                <a:gd name="connsiteY5" fmla="*/ 159026 h 230587"/>
                <a:gd name="connsiteX6" fmla="*/ 83489 w 274320"/>
                <a:gd name="connsiteY6" fmla="*/ 0 h 230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" h="230587">
                  <a:moveTo>
                    <a:pt x="83489" y="0"/>
                  </a:moveTo>
                  <a:lnTo>
                    <a:pt x="206734" y="7951"/>
                  </a:lnTo>
                  <a:lnTo>
                    <a:pt x="274320" y="194807"/>
                  </a:lnTo>
                  <a:lnTo>
                    <a:pt x="226613" y="230587"/>
                  </a:lnTo>
                  <a:lnTo>
                    <a:pt x="55659" y="210709"/>
                  </a:lnTo>
                  <a:lnTo>
                    <a:pt x="0" y="159026"/>
                  </a:lnTo>
                  <a:lnTo>
                    <a:pt x="83489" y="0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403FD4E2-0A10-DDAF-3915-C68E9123A35D}"/>
                </a:ext>
              </a:extLst>
            </p:cNvPr>
            <p:cNvSpPr/>
            <p:nvPr/>
          </p:nvSpPr>
          <p:spPr>
            <a:xfrm>
              <a:off x="2590836" y="534084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2" name="Oval 5">
              <a:extLst>
                <a:ext uri="{FF2B5EF4-FFF2-40B4-BE49-F238E27FC236}">
                  <a16:creationId xmlns:a16="http://schemas.microsoft.com/office/drawing/2014/main" id="{1F82F241-8DDC-15E5-D40D-2E9976548EE7}"/>
                </a:ext>
              </a:extLst>
            </p:cNvPr>
            <p:cNvSpPr/>
            <p:nvPr/>
          </p:nvSpPr>
          <p:spPr>
            <a:xfrm>
              <a:off x="1992320" y="413134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8881C6F-18E9-42D9-AF0F-6A6322111864}"/>
                </a:ext>
              </a:extLst>
            </p:cNvPr>
            <p:cNvSpPr/>
            <p:nvPr/>
          </p:nvSpPr>
          <p:spPr>
            <a:xfrm>
              <a:off x="2223656" y="4642657"/>
              <a:ext cx="303414" cy="307571"/>
            </a:xfrm>
            <a:custGeom>
              <a:avLst/>
              <a:gdLst>
                <a:gd name="connsiteX0" fmla="*/ 0 w 282633"/>
                <a:gd name="connsiteY0" fmla="*/ 137160 h 274320"/>
                <a:gd name="connsiteX1" fmla="*/ 83128 w 282633"/>
                <a:gd name="connsiteY1" fmla="*/ 0 h 274320"/>
                <a:gd name="connsiteX2" fmla="*/ 191193 w 282633"/>
                <a:gd name="connsiteY2" fmla="*/ 37407 h 274320"/>
                <a:gd name="connsiteX3" fmla="*/ 282633 w 282633"/>
                <a:gd name="connsiteY3" fmla="*/ 274320 h 274320"/>
                <a:gd name="connsiteX4" fmla="*/ 124691 w 282633"/>
                <a:gd name="connsiteY4" fmla="*/ 224444 h 274320"/>
                <a:gd name="connsiteX5" fmla="*/ 0 w 282633"/>
                <a:gd name="connsiteY5" fmla="*/ 137160 h 274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633" h="274320">
                  <a:moveTo>
                    <a:pt x="0" y="137160"/>
                  </a:moveTo>
                  <a:lnTo>
                    <a:pt x="83128" y="0"/>
                  </a:lnTo>
                  <a:lnTo>
                    <a:pt x="191193" y="37407"/>
                  </a:lnTo>
                  <a:lnTo>
                    <a:pt x="282633" y="274320"/>
                  </a:lnTo>
                  <a:lnTo>
                    <a:pt x="124691" y="224444"/>
                  </a:lnTo>
                  <a:lnTo>
                    <a:pt x="0" y="137160"/>
                  </a:lnTo>
                  <a:close/>
                </a:path>
              </a:pathLst>
            </a:custGeom>
            <a:solidFill>
              <a:srgbClr val="FFD6AC"/>
            </a:solidFill>
            <a:ln>
              <a:solidFill>
                <a:srgbClr val="FFD6A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0253793-C51D-CE45-0038-AD889FB0ADE3}"/>
                </a:ext>
              </a:extLst>
            </p:cNvPr>
            <p:cNvSpPr/>
            <p:nvPr/>
          </p:nvSpPr>
          <p:spPr>
            <a:xfrm>
              <a:off x="2901142" y="5016731"/>
              <a:ext cx="299258" cy="207818"/>
            </a:xfrm>
            <a:custGeom>
              <a:avLst/>
              <a:gdLst>
                <a:gd name="connsiteX0" fmla="*/ 0 w 299258"/>
                <a:gd name="connsiteY0" fmla="*/ 149629 h 207818"/>
                <a:gd name="connsiteX1" fmla="*/ 91440 w 299258"/>
                <a:gd name="connsiteY1" fmla="*/ 8313 h 207818"/>
                <a:gd name="connsiteX2" fmla="*/ 174567 w 299258"/>
                <a:gd name="connsiteY2" fmla="*/ 0 h 207818"/>
                <a:gd name="connsiteX3" fmla="*/ 295102 w 299258"/>
                <a:gd name="connsiteY3" fmla="*/ 124691 h 207818"/>
                <a:gd name="connsiteX4" fmla="*/ 299258 w 299258"/>
                <a:gd name="connsiteY4" fmla="*/ 199505 h 207818"/>
                <a:gd name="connsiteX5" fmla="*/ 83127 w 299258"/>
                <a:gd name="connsiteY5" fmla="*/ 207818 h 207818"/>
                <a:gd name="connsiteX6" fmla="*/ 0 w 299258"/>
                <a:gd name="connsiteY6" fmla="*/ 149629 h 207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9258" h="207818">
                  <a:moveTo>
                    <a:pt x="0" y="149629"/>
                  </a:moveTo>
                  <a:lnTo>
                    <a:pt x="91440" y="8313"/>
                  </a:lnTo>
                  <a:lnTo>
                    <a:pt x="174567" y="0"/>
                  </a:lnTo>
                  <a:lnTo>
                    <a:pt x="295102" y="124691"/>
                  </a:lnTo>
                  <a:lnTo>
                    <a:pt x="299258" y="199505"/>
                  </a:lnTo>
                  <a:lnTo>
                    <a:pt x="83127" y="207818"/>
                  </a:lnTo>
                  <a:lnTo>
                    <a:pt x="0" y="149629"/>
                  </a:lnTo>
                  <a:close/>
                </a:path>
              </a:pathLst>
            </a:custGeom>
            <a:solidFill>
              <a:srgbClr val="E6E3EA"/>
            </a:solidFill>
            <a:ln>
              <a:solidFill>
                <a:srgbClr val="E6E3E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5">
              <a:extLst>
                <a:ext uri="{FF2B5EF4-FFF2-40B4-BE49-F238E27FC236}">
                  <a16:creationId xmlns:a16="http://schemas.microsoft.com/office/drawing/2014/main" id="{08A2417A-329E-4B6E-BBDF-8D825B8E738A}"/>
                </a:ext>
              </a:extLst>
            </p:cNvPr>
            <p:cNvSpPr/>
            <p:nvPr/>
          </p:nvSpPr>
          <p:spPr>
            <a:xfrm>
              <a:off x="1870672" y="5285778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2" name="Oval 5">
              <a:extLst>
                <a:ext uri="{FF2B5EF4-FFF2-40B4-BE49-F238E27FC236}">
                  <a16:creationId xmlns:a16="http://schemas.microsoft.com/office/drawing/2014/main" id="{97E5F6DC-0F8C-EDA2-0020-147A919C25A9}"/>
                </a:ext>
              </a:extLst>
            </p:cNvPr>
            <p:cNvSpPr/>
            <p:nvPr/>
          </p:nvSpPr>
          <p:spPr>
            <a:xfrm>
              <a:off x="3070270" y="2663603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07D898-8ECB-38C5-695B-7AF44815F31F}"/>
                </a:ext>
              </a:extLst>
            </p:cNvPr>
            <p:cNvSpPr/>
            <p:nvPr/>
          </p:nvSpPr>
          <p:spPr>
            <a:xfrm>
              <a:off x="2552007" y="1521229"/>
              <a:ext cx="540328" cy="295102"/>
            </a:xfrm>
            <a:custGeom>
              <a:avLst/>
              <a:gdLst>
                <a:gd name="connsiteX0" fmla="*/ 0 w 540328"/>
                <a:gd name="connsiteY0" fmla="*/ 54033 h 295102"/>
                <a:gd name="connsiteX1" fmla="*/ 33251 w 540328"/>
                <a:gd name="connsiteY1" fmla="*/ 16626 h 295102"/>
                <a:gd name="connsiteX2" fmla="*/ 502920 w 540328"/>
                <a:gd name="connsiteY2" fmla="*/ 0 h 295102"/>
                <a:gd name="connsiteX3" fmla="*/ 540328 w 540328"/>
                <a:gd name="connsiteY3" fmla="*/ 74815 h 295102"/>
                <a:gd name="connsiteX4" fmla="*/ 399011 w 540328"/>
                <a:gd name="connsiteY4" fmla="*/ 157942 h 295102"/>
                <a:gd name="connsiteX5" fmla="*/ 266008 w 540328"/>
                <a:gd name="connsiteY5" fmla="*/ 295102 h 295102"/>
                <a:gd name="connsiteX6" fmla="*/ 116378 w 540328"/>
                <a:gd name="connsiteY6" fmla="*/ 195349 h 295102"/>
                <a:gd name="connsiteX7" fmla="*/ 12469 w 540328"/>
                <a:gd name="connsiteY7" fmla="*/ 103909 h 295102"/>
                <a:gd name="connsiteX8" fmla="*/ 0 w 540328"/>
                <a:gd name="connsiteY8" fmla="*/ 54033 h 29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0328" h="295102">
                  <a:moveTo>
                    <a:pt x="0" y="54033"/>
                  </a:moveTo>
                  <a:lnTo>
                    <a:pt x="33251" y="16626"/>
                  </a:lnTo>
                  <a:lnTo>
                    <a:pt x="502920" y="0"/>
                  </a:lnTo>
                  <a:lnTo>
                    <a:pt x="540328" y="74815"/>
                  </a:lnTo>
                  <a:lnTo>
                    <a:pt x="399011" y="157942"/>
                  </a:lnTo>
                  <a:lnTo>
                    <a:pt x="266008" y="295102"/>
                  </a:lnTo>
                  <a:lnTo>
                    <a:pt x="116378" y="195349"/>
                  </a:lnTo>
                  <a:lnTo>
                    <a:pt x="12469" y="103909"/>
                  </a:lnTo>
                  <a:lnTo>
                    <a:pt x="0" y="54033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id="{F233B2AD-4F79-E28C-BC07-37153EBD9E8A}"/>
                </a:ext>
              </a:extLst>
            </p:cNvPr>
            <p:cNvSpPr/>
            <p:nvPr/>
          </p:nvSpPr>
          <p:spPr>
            <a:xfrm>
              <a:off x="2308420" y="1517675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6" name="Oval 5">
              <a:extLst>
                <a:ext uri="{FF2B5EF4-FFF2-40B4-BE49-F238E27FC236}">
                  <a16:creationId xmlns:a16="http://schemas.microsoft.com/office/drawing/2014/main" id="{EE9CBEA2-927F-551A-3DDF-73E4466B0080}"/>
                </a:ext>
              </a:extLst>
            </p:cNvPr>
            <p:cNvSpPr/>
            <p:nvPr/>
          </p:nvSpPr>
          <p:spPr>
            <a:xfrm>
              <a:off x="3756458" y="1400026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8D4CA423-F926-B78B-0F3C-A9EB949B7D8F}"/>
                </a:ext>
              </a:extLst>
            </p:cNvPr>
            <p:cNvSpPr/>
            <p:nvPr/>
          </p:nvSpPr>
          <p:spPr>
            <a:xfrm>
              <a:off x="3014428" y="1482392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488DA34-64E9-B41B-D958-D820F49C6EA7}"/>
                </a:ext>
              </a:extLst>
            </p:cNvPr>
            <p:cNvSpPr/>
            <p:nvPr/>
          </p:nvSpPr>
          <p:spPr>
            <a:xfrm>
              <a:off x="3096491" y="2098964"/>
              <a:ext cx="253538" cy="220287"/>
            </a:xfrm>
            <a:custGeom>
              <a:avLst/>
              <a:gdLst>
                <a:gd name="connsiteX0" fmla="*/ 0 w 253538"/>
                <a:gd name="connsiteY0" fmla="*/ 157941 h 220287"/>
                <a:gd name="connsiteX1" fmla="*/ 62345 w 253538"/>
                <a:gd name="connsiteY1" fmla="*/ 16625 h 220287"/>
                <a:gd name="connsiteX2" fmla="*/ 157942 w 253538"/>
                <a:gd name="connsiteY2" fmla="*/ 0 h 220287"/>
                <a:gd name="connsiteX3" fmla="*/ 253538 w 253538"/>
                <a:gd name="connsiteY3" fmla="*/ 203661 h 220287"/>
                <a:gd name="connsiteX4" fmla="*/ 124691 w 253538"/>
                <a:gd name="connsiteY4" fmla="*/ 220287 h 220287"/>
                <a:gd name="connsiteX5" fmla="*/ 0 w 253538"/>
                <a:gd name="connsiteY5" fmla="*/ 157941 h 220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3538" h="220287">
                  <a:moveTo>
                    <a:pt x="0" y="157941"/>
                  </a:moveTo>
                  <a:lnTo>
                    <a:pt x="62345" y="16625"/>
                  </a:lnTo>
                  <a:lnTo>
                    <a:pt x="157942" y="0"/>
                  </a:lnTo>
                  <a:lnTo>
                    <a:pt x="253538" y="203661"/>
                  </a:lnTo>
                  <a:lnTo>
                    <a:pt x="124691" y="220287"/>
                  </a:lnTo>
                  <a:lnTo>
                    <a:pt x="0" y="157941"/>
                  </a:lnTo>
                  <a:close/>
                </a:path>
              </a:pathLst>
            </a:custGeom>
            <a:solidFill>
              <a:srgbClr val="FFFDC5"/>
            </a:solidFill>
            <a:ln>
              <a:solidFill>
                <a:srgbClr val="FFFDC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5">
              <a:extLst>
                <a:ext uri="{FF2B5EF4-FFF2-40B4-BE49-F238E27FC236}">
                  <a16:creationId xmlns:a16="http://schemas.microsoft.com/office/drawing/2014/main" id="{0ED3B5DC-2462-5EA4-2B3F-2FF1E8A4E92D}"/>
                </a:ext>
              </a:extLst>
            </p:cNvPr>
            <p:cNvSpPr/>
            <p:nvPr/>
          </p:nvSpPr>
          <p:spPr>
            <a:xfrm>
              <a:off x="1967202" y="3747670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2" name="Oval 5">
              <a:extLst>
                <a:ext uri="{FF2B5EF4-FFF2-40B4-BE49-F238E27FC236}">
                  <a16:creationId xmlns:a16="http://schemas.microsoft.com/office/drawing/2014/main" id="{2384FEC1-BC23-8D77-4ABF-643562B2012F}"/>
                </a:ext>
              </a:extLst>
            </p:cNvPr>
            <p:cNvSpPr/>
            <p:nvPr/>
          </p:nvSpPr>
          <p:spPr>
            <a:xfrm>
              <a:off x="3661854" y="189617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399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2CD80FE5-74A4-084B-7117-207D2EFA5524}"/>
                </a:ext>
              </a:extLst>
            </p:cNvPr>
            <p:cNvSpPr/>
            <p:nvPr/>
          </p:nvSpPr>
          <p:spPr>
            <a:xfrm>
              <a:off x="2814664" y="4185051"/>
              <a:ext cx="559868" cy="53012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C61225">
                <a:alpha val="44000"/>
              </a:srgbClr>
            </a:solidFill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60952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8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B68D839-BBC2-923A-4338-08703C70F79C}"/>
                </a:ext>
              </a:extLst>
            </p:cNvPr>
            <p:cNvSpPr txBox="1"/>
            <p:nvPr/>
          </p:nvSpPr>
          <p:spPr>
            <a:xfrm>
              <a:off x="2773954" y="4313112"/>
              <a:ext cx="574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STIMSON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F6C181C-E8F1-3387-34BB-30F9793696F0}"/>
              </a:ext>
            </a:extLst>
          </p:cNvPr>
          <p:cNvSpPr/>
          <p:nvPr/>
        </p:nvSpPr>
        <p:spPr>
          <a:xfrm>
            <a:off x="5069393" y="2436725"/>
            <a:ext cx="351693" cy="231112"/>
          </a:xfrm>
          <a:custGeom>
            <a:avLst/>
            <a:gdLst>
              <a:gd name="connsiteX0" fmla="*/ 0 w 351693"/>
              <a:gd name="connsiteY0" fmla="*/ 175846 h 231112"/>
              <a:gd name="connsiteX1" fmla="*/ 155750 w 351693"/>
              <a:gd name="connsiteY1" fmla="*/ 0 h 231112"/>
              <a:gd name="connsiteX2" fmla="*/ 205992 w 351693"/>
              <a:gd name="connsiteY2" fmla="*/ 0 h 231112"/>
              <a:gd name="connsiteX3" fmla="*/ 351693 w 351693"/>
              <a:gd name="connsiteY3" fmla="*/ 205991 h 231112"/>
              <a:gd name="connsiteX4" fmla="*/ 311499 w 351693"/>
              <a:gd name="connsiteY4" fmla="*/ 231112 h 231112"/>
              <a:gd name="connsiteX5" fmla="*/ 40194 w 351693"/>
              <a:gd name="connsiteY5" fmla="*/ 231112 h 231112"/>
              <a:gd name="connsiteX6" fmla="*/ 0 w 351693"/>
              <a:gd name="connsiteY6" fmla="*/ 175846 h 231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693" h="231112">
                <a:moveTo>
                  <a:pt x="0" y="175846"/>
                </a:moveTo>
                <a:lnTo>
                  <a:pt x="155750" y="0"/>
                </a:lnTo>
                <a:lnTo>
                  <a:pt x="205992" y="0"/>
                </a:lnTo>
                <a:lnTo>
                  <a:pt x="351693" y="205991"/>
                </a:lnTo>
                <a:lnTo>
                  <a:pt x="311499" y="231112"/>
                </a:lnTo>
                <a:lnTo>
                  <a:pt x="40194" y="231112"/>
                </a:lnTo>
                <a:lnTo>
                  <a:pt x="0" y="175846"/>
                </a:lnTo>
                <a:close/>
              </a:path>
            </a:pathLst>
          </a:custGeom>
          <a:solidFill>
            <a:srgbClr val="E6FDDF"/>
          </a:solidFill>
          <a:ln>
            <a:solidFill>
              <a:srgbClr val="E6FD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5E9BFF92-B21D-F4FE-5C4A-5B890501ACE4}"/>
              </a:ext>
            </a:extLst>
          </p:cNvPr>
          <p:cNvSpPr/>
          <p:nvPr/>
        </p:nvSpPr>
        <p:spPr>
          <a:xfrm>
            <a:off x="5104563" y="2448909"/>
            <a:ext cx="100483" cy="73228"/>
          </a:xfrm>
          <a:prstGeom prst="triangle">
            <a:avLst/>
          </a:prstGeom>
          <a:solidFill>
            <a:srgbClr val="E6FDD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FEFAF-D481-A7D8-AC40-D1BAC6D585D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CE266-1CD8-B747-9446-673D579A8796}"/>
              </a:ext>
            </a:extLst>
          </p:cNvPr>
          <p:cNvSpPr txBox="1"/>
          <p:nvPr/>
        </p:nvSpPr>
        <p:spPr>
          <a:xfrm>
            <a:off x="1055914" y="911477"/>
            <a:ext cx="719427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latin typeface="Calibri"/>
                <a:ea typeface="Open Sans" pitchFamily="34"/>
                <a:cs typeface="Arial" pitchFamily="34"/>
              </a:rPr>
              <a:t> </a:t>
            </a:r>
            <a:r>
              <a:rPr lang="en-US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Baldwin ES</a:t>
            </a:r>
            <a:r>
              <a:rPr lang="en-US" dirty="0">
                <a:latin typeface="Calibri"/>
                <a:ea typeface="Open Sans" pitchFamily="34"/>
                <a:cs typeface="Arial" pitchFamily="34"/>
              </a:rPr>
              <a:t> 		Construction Documents to DSA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1/23/2024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latin typeface="Calibri"/>
                <a:ea typeface="Open Sans" pitchFamily="34"/>
                <a:cs typeface="Arial" pitchFamily="34"/>
              </a:rPr>
              <a:t> California ES 		Construction Documents to DSA </a:t>
            </a:r>
            <a:r>
              <a:rPr lang="en-US" b="0" i="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1/23/2024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/>
              <a:t> </a:t>
            </a:r>
            <a:endParaRPr lang="en-US" dirty="0">
              <a:solidFill>
                <a:srgbClr val="C00000"/>
              </a:solidFill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Fall of 2024 </a:t>
            </a:r>
            <a:endParaRPr lang="en-US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L</a:t>
            </a:r>
            <a:r>
              <a:rPr lang="en-US" dirty="0">
                <a:latin typeface="Calibri"/>
                <a:ea typeface="Open Sans" pitchFamily="34"/>
                <a:cs typeface="Arial" pitchFamily="34"/>
              </a:rPr>
              <a:t>os Molinos ES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	</a:t>
            </a:r>
            <a:r>
              <a:rPr lang="en-US" dirty="0">
                <a:latin typeface="Calibri"/>
                <a:ea typeface="Open Sans" pitchFamily="34"/>
                <a:cs typeface="Arial" pitchFamily="34"/>
              </a:rPr>
              <a:t>Construction Documents to DSA </a:t>
            </a:r>
            <a:r>
              <a:rPr lang="en-US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3/12/2024</a:t>
            </a:r>
            <a:r>
              <a:rPr lang="en-US" dirty="0"/>
              <a:t> </a:t>
            </a:r>
            <a:endParaRPr lang="en-US" dirty="0"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Grazide ES</a:t>
            </a:r>
            <a:r>
              <a:rPr lang="en-US" dirty="0">
                <a:latin typeface="Calibri"/>
                <a:ea typeface="Open Sans" pitchFamily="34"/>
                <a:cs typeface="Arial" pitchFamily="34"/>
              </a:rPr>
              <a:t> 		Construction Documents to DSA </a:t>
            </a:r>
            <a:r>
              <a:rPr lang="en-US" b="0" i="0" u="none" strike="noStrike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3/12/2024</a:t>
            </a:r>
            <a:r>
              <a:rPr lang="en-US" dirty="0"/>
              <a:t> 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/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of 2024 </a:t>
            </a:r>
            <a:endParaRPr lang="en-US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i="0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latin typeface="Calibri"/>
                <a:ea typeface="Open Sans" pitchFamily="34"/>
                <a:cs typeface="Arial" pitchFamily="34"/>
              </a:rPr>
              <a:t>Kwis ES 			Construction Documents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Lassalette ES</a:t>
            </a:r>
            <a:r>
              <a:rPr lang="en-US" dirty="0">
                <a:latin typeface="Calibri"/>
                <a:ea typeface="Open Sans" pitchFamily="34"/>
                <a:cs typeface="Arial" pitchFamily="34"/>
              </a:rPr>
              <a:t> 		Construction Documents </a:t>
            </a:r>
            <a:r>
              <a:rPr lang="en-US" kern="0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of 2025 </a:t>
            </a:r>
            <a:endParaRPr lang="en-US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i="0" strike="noStrike" kern="1200" cap="none" spc="0" baseline="0" dirty="0">
                <a:uFillTx/>
                <a:latin typeface="Calibri"/>
                <a:ea typeface="Open Sans" pitchFamily="34"/>
                <a:cs typeface="Arial" pitchFamily="34"/>
              </a:rPr>
              <a:t>Fairgrove K-8</a:t>
            </a:r>
            <a:r>
              <a:rPr lang="en-US" dirty="0">
                <a:latin typeface="Calibri"/>
                <a:ea typeface="Open Sans" pitchFamily="34"/>
                <a:cs typeface="Arial" pitchFamily="34"/>
              </a:rPr>
              <a:t> 		Construction Documents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  <a:endParaRPr lang="en-US" i="0" strike="noStrike" kern="1200" cap="none" spc="0" baseline="0" dirty="0">
              <a:solidFill>
                <a:schemeClr val="accent6">
                  <a:lumMod val="75000"/>
                </a:schemeClr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latin typeface="Calibri"/>
                <a:ea typeface="Open Sans" pitchFamily="34"/>
                <a:cs typeface="Arial" pitchFamily="34"/>
              </a:rPr>
              <a:t>Orange Grove MS 	Construction Documents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  <a:ea typeface="Open Sans" pitchFamily="34"/>
                <a:cs typeface="Arial" pitchFamily="34"/>
              </a:rPr>
              <a:t>Schematic Design</a:t>
            </a: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dirty="0">
                <a:solidFill>
                  <a:srgbClr val="C00000"/>
                </a:solidFill>
                <a:latin typeface="Calibri"/>
                <a:ea typeface="Open Sans" pitchFamily="34"/>
                <a:cs typeface="Arial" pitchFamily="34"/>
              </a:rPr>
              <a:t>Anticipated Construction Start of 2025 </a:t>
            </a:r>
            <a:endParaRPr lang="en-US" i="0" strike="noStrike" kern="1200" cap="none" spc="0" baseline="0" dirty="0">
              <a:solidFill>
                <a:srgbClr val="C00000"/>
              </a:solidFill>
              <a:uFillTx/>
              <a:latin typeface="Calibri"/>
              <a:ea typeface="Open Sans" pitchFamily="34"/>
              <a:cs typeface="Arial" pitchFamily="34"/>
            </a:endParaRPr>
          </a:p>
          <a:p>
            <a:pPr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Calibri"/>
              <a:ea typeface="Open Sans" pitchFamily="34"/>
              <a:cs typeface="Arial" pitchFamily="34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uFillTx/>
              <a:latin typeface="Calibri"/>
              <a:ea typeface="Open Sans" pitchFamily="34"/>
              <a:cs typeface="Arial" pitchFamily="34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8C1B301-8FA5-7E9B-890A-32192ED75BF5}"/>
              </a:ext>
            </a:extLst>
          </p:cNvPr>
          <p:cNvSpPr txBox="1"/>
          <p:nvPr/>
        </p:nvSpPr>
        <p:spPr>
          <a:xfrm>
            <a:off x="1055914" y="267125"/>
            <a:ext cx="6451792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B Progress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292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148BD04-3F4A-CBB7-A360-D59B83C5CC2D}"/>
              </a:ext>
            </a:extLst>
          </p:cNvPr>
          <p:cNvGrpSpPr/>
          <p:nvPr/>
        </p:nvGrpSpPr>
        <p:grpSpPr>
          <a:xfrm>
            <a:off x="4379945" y="864260"/>
            <a:ext cx="2732991" cy="3957047"/>
            <a:chOff x="762917" y="-2286278"/>
            <a:chExt cx="3113252" cy="45866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400BCE-A442-AC79-F35F-16C159E10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917" y="-2286278"/>
              <a:ext cx="3113252" cy="276992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E1134B-612F-D986-70B6-EB5DAC14F1E7}"/>
                </a:ext>
              </a:extLst>
            </p:cNvPr>
            <p:cNvSpPr/>
            <p:nvPr/>
          </p:nvSpPr>
          <p:spPr>
            <a:xfrm rot="5400000">
              <a:off x="1277666" y="2223174"/>
              <a:ext cx="86230" cy="6809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303696-E178-ABD6-40B1-657C0005F036}"/>
                </a:ext>
              </a:extLst>
            </p:cNvPr>
            <p:cNvSpPr/>
            <p:nvPr/>
          </p:nvSpPr>
          <p:spPr>
            <a:xfrm rot="5400000">
              <a:off x="994951" y="2223176"/>
              <a:ext cx="86230" cy="6809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C86B69-EAB7-D9A2-6CD7-0A1859509D44}"/>
                </a:ext>
              </a:extLst>
            </p:cNvPr>
            <p:cNvSpPr/>
            <p:nvPr/>
          </p:nvSpPr>
          <p:spPr>
            <a:xfrm rot="5400000">
              <a:off x="1090183" y="2223175"/>
              <a:ext cx="86230" cy="6809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CC298F9-B4D2-E252-D309-F63456826115}"/>
                </a:ext>
              </a:extLst>
            </p:cNvPr>
            <p:cNvSpPr/>
            <p:nvPr/>
          </p:nvSpPr>
          <p:spPr>
            <a:xfrm rot="5400000">
              <a:off x="1183925" y="2223174"/>
              <a:ext cx="86230" cy="68096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F8B8AC-9ACF-01AA-1D18-AF22119B1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E0F5D2-09F7-7F56-C5C5-41D0C09ACA98}"/>
              </a:ext>
            </a:extLst>
          </p:cNvPr>
          <p:cNvSpPr txBox="1"/>
          <p:nvPr/>
        </p:nvSpPr>
        <p:spPr>
          <a:xfrm>
            <a:off x="1226039" y="3038636"/>
            <a:ext cx="222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California ES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3092418C-9086-21AE-82F2-0A180215BB8F}"/>
              </a:ext>
            </a:extLst>
          </p:cNvPr>
          <p:cNvSpPr txBox="1"/>
          <p:nvPr/>
        </p:nvSpPr>
        <p:spPr>
          <a:xfrm>
            <a:off x="1011525" y="287944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</a:rPr>
              <a:t>PHASE B PROJECTS IN DESIGN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69180E-5480-4BD0-C226-8F0A2CD08731}"/>
              </a:ext>
            </a:extLst>
          </p:cNvPr>
          <p:cNvGrpSpPr/>
          <p:nvPr/>
        </p:nvGrpSpPr>
        <p:grpSpPr>
          <a:xfrm>
            <a:off x="4572000" y="3443196"/>
            <a:ext cx="2487927" cy="2701470"/>
            <a:chOff x="5159934" y="810459"/>
            <a:chExt cx="2487927" cy="270147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340CC1-1B0B-BF1E-DE3E-B281F695E5DC}"/>
                </a:ext>
              </a:extLst>
            </p:cNvPr>
            <p:cNvGrpSpPr/>
            <p:nvPr/>
          </p:nvGrpSpPr>
          <p:grpSpPr>
            <a:xfrm>
              <a:off x="5159934" y="810459"/>
              <a:ext cx="2487927" cy="2701470"/>
              <a:chOff x="381448" y="909529"/>
              <a:chExt cx="2487927" cy="270147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DF4DFF6-2930-6E1C-E1A3-D051131D4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1448" y="909529"/>
                <a:ext cx="2348883" cy="2669924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FADFF48-76F0-9B47-486E-5923D06CA32D}"/>
                  </a:ext>
                </a:extLst>
              </p:cNvPr>
              <p:cNvSpPr/>
              <p:nvPr/>
            </p:nvSpPr>
            <p:spPr>
              <a:xfrm>
                <a:off x="381448" y="3106018"/>
                <a:ext cx="2487927" cy="5049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5935D8-4597-3822-1405-D4980AD83BD0}"/>
                </a:ext>
              </a:extLst>
            </p:cNvPr>
            <p:cNvSpPr txBox="1"/>
            <p:nvPr/>
          </p:nvSpPr>
          <p:spPr>
            <a:xfrm>
              <a:off x="5159934" y="3006948"/>
              <a:ext cx="2229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Orange Grove MS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21EF656-D9E9-B346-5A67-AA195F6FB764}"/>
              </a:ext>
            </a:extLst>
          </p:cNvPr>
          <p:cNvSpPr txBox="1"/>
          <p:nvPr/>
        </p:nvSpPr>
        <p:spPr>
          <a:xfrm>
            <a:off x="1324906" y="5672305"/>
            <a:ext cx="222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Baldwin 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C0F4C6F-5962-1ECD-48FE-1421DA49A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816" y="3443196"/>
            <a:ext cx="2389476" cy="22987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0CF925-108E-2F15-2787-C1E2F478E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525" y="891631"/>
            <a:ext cx="2658415" cy="22713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4C20671-0753-3800-4E30-E5A3EF0E15D0}"/>
              </a:ext>
            </a:extLst>
          </p:cNvPr>
          <p:cNvSpPr txBox="1"/>
          <p:nvPr/>
        </p:nvSpPr>
        <p:spPr>
          <a:xfrm>
            <a:off x="4509592" y="3058157"/>
            <a:ext cx="222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Fairgrove K-8</a:t>
            </a:r>
          </a:p>
        </p:txBody>
      </p:sp>
    </p:spTree>
    <p:extLst>
      <p:ext uri="{BB962C8B-B14F-4D97-AF65-F5344CB8AC3E}">
        <p14:creationId xmlns:p14="http://schemas.microsoft.com/office/powerpoint/2010/main" val="93053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12814C-F897-8F0F-6917-61B271363D7F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D3718E-2537-4BE6-7197-92A1B4E96540}"/>
              </a:ext>
            </a:extLst>
          </p:cNvPr>
          <p:cNvSpPr txBox="1"/>
          <p:nvPr/>
        </p:nvSpPr>
        <p:spPr>
          <a:xfrm>
            <a:off x="4945962" y="5977070"/>
            <a:ext cx="2229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Lassalette 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3B171B-4702-B76C-6D43-D6EB57E76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365" y="3514160"/>
            <a:ext cx="2732991" cy="25792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54DB6B1-A58D-E592-CC55-76D31E6B9E8E}"/>
              </a:ext>
            </a:extLst>
          </p:cNvPr>
          <p:cNvGrpSpPr/>
          <p:nvPr/>
        </p:nvGrpSpPr>
        <p:grpSpPr>
          <a:xfrm>
            <a:off x="1677706" y="913676"/>
            <a:ext cx="2441495" cy="2505782"/>
            <a:chOff x="2252664" y="3698944"/>
            <a:chExt cx="2441495" cy="25057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9AE512-E8DE-D2A3-6384-8086C1862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2664" y="3698944"/>
              <a:ext cx="2255779" cy="21718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42DBBC-1B26-B3F6-C167-7AB35A02B661}"/>
                </a:ext>
              </a:extLst>
            </p:cNvPr>
            <p:cNvSpPr txBox="1"/>
            <p:nvPr/>
          </p:nvSpPr>
          <p:spPr>
            <a:xfrm>
              <a:off x="2464773" y="5835394"/>
              <a:ext cx="2229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Los Molinos ES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D785ADB-E408-0540-CCC1-F55426230F70}"/>
              </a:ext>
            </a:extLst>
          </p:cNvPr>
          <p:cNvGrpSpPr/>
          <p:nvPr/>
        </p:nvGrpSpPr>
        <p:grpSpPr>
          <a:xfrm>
            <a:off x="4832884" y="690890"/>
            <a:ext cx="2621472" cy="2690448"/>
            <a:chOff x="2324490" y="837940"/>
            <a:chExt cx="2369669" cy="26904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4998B2-A1C2-0EE0-F3A5-AF4412F0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24490" y="837940"/>
              <a:ext cx="2125352" cy="238493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13A410-B73A-37E5-FEF1-9AF3A47CACAD}"/>
                </a:ext>
              </a:extLst>
            </p:cNvPr>
            <p:cNvSpPr txBox="1"/>
            <p:nvPr/>
          </p:nvSpPr>
          <p:spPr>
            <a:xfrm>
              <a:off x="2464773" y="3159056"/>
              <a:ext cx="2229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Kwis 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AD2202-4CFE-45AF-E263-5CC9D2C1E80E}"/>
              </a:ext>
            </a:extLst>
          </p:cNvPr>
          <p:cNvGrpSpPr/>
          <p:nvPr/>
        </p:nvGrpSpPr>
        <p:grpSpPr>
          <a:xfrm>
            <a:off x="1366488" y="3514160"/>
            <a:ext cx="2500910" cy="2835132"/>
            <a:chOff x="5210331" y="613490"/>
            <a:chExt cx="2500910" cy="283513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288A30F-39E4-861D-5EC8-D2F5722B7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0331" y="613490"/>
              <a:ext cx="2500910" cy="2184703"/>
            </a:xfrm>
            <a:prstGeom prst="rect">
              <a:avLst/>
            </a:prstGeom>
            <a:solidFill>
              <a:srgbClr val="EED01E"/>
            </a:solidFill>
            <a:ln>
              <a:solidFill>
                <a:schemeClr val="bg1"/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1CAA6B-74EE-B0CF-0384-01535C9F1C7F}"/>
                </a:ext>
              </a:extLst>
            </p:cNvPr>
            <p:cNvSpPr txBox="1"/>
            <p:nvPr/>
          </p:nvSpPr>
          <p:spPr>
            <a:xfrm>
              <a:off x="5416947" y="3079290"/>
              <a:ext cx="2229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Grazide ES</a:t>
              </a:r>
            </a:p>
          </p:txBody>
        </p:sp>
      </p:grpSp>
      <p:sp>
        <p:nvSpPr>
          <p:cNvPr id="29" name="Title 2">
            <a:extLst>
              <a:ext uri="{FF2B5EF4-FFF2-40B4-BE49-F238E27FC236}">
                <a16:creationId xmlns:a16="http://schemas.microsoft.com/office/drawing/2014/main" id="{EA338E47-432E-36E3-6DDA-75B1C5F2ADB8}"/>
              </a:ext>
            </a:extLst>
          </p:cNvPr>
          <p:cNvSpPr txBox="1"/>
          <p:nvPr/>
        </p:nvSpPr>
        <p:spPr>
          <a:xfrm>
            <a:off x="1011525" y="287944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</a:rPr>
              <a:t>PHASE B PROJECTS IN DESIGN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D9D47E-D8B6-6A17-6E1D-6CD8E7F4CBDF}"/>
              </a:ext>
            </a:extLst>
          </p:cNvPr>
          <p:cNvSpPr/>
          <p:nvPr/>
        </p:nvSpPr>
        <p:spPr>
          <a:xfrm>
            <a:off x="5516171" y="3539442"/>
            <a:ext cx="1142324" cy="159721"/>
          </a:xfrm>
          <a:prstGeom prst="rect">
            <a:avLst/>
          </a:prstGeom>
          <a:solidFill>
            <a:srgbClr val="6CCFF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DAEF97-A4E6-6095-FF36-CDE0BA2576FD}"/>
              </a:ext>
            </a:extLst>
          </p:cNvPr>
          <p:cNvSpPr/>
          <p:nvPr/>
        </p:nvSpPr>
        <p:spPr>
          <a:xfrm>
            <a:off x="4912821" y="905161"/>
            <a:ext cx="2126049" cy="2097990"/>
          </a:xfrm>
          <a:prstGeom prst="rect">
            <a:avLst/>
          </a:prstGeom>
          <a:noFill/>
          <a:ln>
            <a:solidFill>
              <a:srgbClr val="6CCFF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AE77486-9980-A389-C9F7-4338EEBDE8FD}"/>
              </a:ext>
            </a:extLst>
          </p:cNvPr>
          <p:cNvSpPr/>
          <p:nvPr/>
        </p:nvSpPr>
        <p:spPr>
          <a:xfrm>
            <a:off x="5384875" y="810459"/>
            <a:ext cx="1142324" cy="159721"/>
          </a:xfrm>
          <a:prstGeom prst="rect">
            <a:avLst/>
          </a:prstGeom>
          <a:solidFill>
            <a:srgbClr val="6CCFF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C7FE29-83AC-0ACE-1BF8-39A10F41D3EB}"/>
              </a:ext>
            </a:extLst>
          </p:cNvPr>
          <p:cNvSpPr txBox="1"/>
          <p:nvPr/>
        </p:nvSpPr>
        <p:spPr>
          <a:xfrm>
            <a:off x="5604951" y="777350"/>
            <a:ext cx="781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PROPOSED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546252-EBB3-3790-8622-72A70B129ECB}"/>
              </a:ext>
            </a:extLst>
          </p:cNvPr>
          <p:cNvSpPr/>
          <p:nvPr/>
        </p:nvSpPr>
        <p:spPr>
          <a:xfrm>
            <a:off x="4832885" y="3619896"/>
            <a:ext cx="2467242" cy="2355249"/>
          </a:xfrm>
          <a:prstGeom prst="rect">
            <a:avLst/>
          </a:prstGeom>
          <a:noFill/>
          <a:ln>
            <a:solidFill>
              <a:srgbClr val="6CCFF6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AF2C25-2A37-A047-E481-56DC8995F354}"/>
              </a:ext>
            </a:extLst>
          </p:cNvPr>
          <p:cNvSpPr txBox="1"/>
          <p:nvPr/>
        </p:nvSpPr>
        <p:spPr>
          <a:xfrm>
            <a:off x="5830516" y="3516421"/>
            <a:ext cx="78139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78128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8A3434-9CA3-6068-B075-0855E9273E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151523" y="775637"/>
            <a:ext cx="7632909" cy="571427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0073A4-A6C7-F77D-E94D-90D976B644BC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259038-3D89-1C24-FBC6-0EAD9C541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29" y="1329193"/>
            <a:ext cx="5973374" cy="44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BFEEFEAF-412E-8A5E-497E-D518CAD19B79}"/>
              </a:ext>
            </a:extLst>
          </p:cNvPr>
          <p:cNvSpPr txBox="1"/>
          <p:nvPr/>
        </p:nvSpPr>
        <p:spPr>
          <a:xfrm>
            <a:off x="957440" y="368085"/>
            <a:ext cx="6451792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CIVIL SURVEY LASSALETTE COMPLETE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75C1B0-9587-73D8-E50F-B821D121C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7" r="9999" b="9057"/>
          <a:stretch/>
        </p:blipFill>
        <p:spPr bwMode="auto">
          <a:xfrm>
            <a:off x="584668" y="1273423"/>
            <a:ext cx="1912530" cy="2691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89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73D4F-864F-3453-E563-FE153EC15D51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1CC3C3F-725B-6D37-E788-5EB730BC2EC3}"/>
              </a:ext>
            </a:extLst>
          </p:cNvPr>
          <p:cNvSpPr txBox="1"/>
          <p:nvPr/>
        </p:nvSpPr>
        <p:spPr>
          <a:xfrm>
            <a:off x="920990" y="374843"/>
            <a:ext cx="6996134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</a:rPr>
              <a:t>HIGH SCHOOL REFRESH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456B2-75C3-671A-A10B-729E95F1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8" y="2995366"/>
            <a:ext cx="4222599" cy="2418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9CAC9A-02A1-531B-B4FC-49BFA36013C2}"/>
              </a:ext>
            </a:extLst>
          </p:cNvPr>
          <p:cNvSpPr txBox="1"/>
          <p:nvPr/>
        </p:nvSpPr>
        <p:spPr>
          <a:xfrm>
            <a:off x="4813074" y="376426"/>
            <a:ext cx="4159899" cy="2877767"/>
          </a:xfrm>
          <a:prstGeom prst="rect">
            <a:avLst/>
          </a:prstGeom>
          <a:solidFill>
            <a:srgbClr val="FFFFFF"/>
          </a:solidFill>
          <a:effectLst>
            <a:glow rad="177800">
              <a:schemeClr val="accent1">
                <a:satMod val="175000"/>
                <a:alpha val="40000"/>
              </a:schemeClr>
            </a:glow>
          </a:effectLst>
        </p:spPr>
        <p:txBody>
          <a:bodyPr wrap="square" numCol="2">
            <a:spAutoFit/>
          </a:bodyPr>
          <a:lstStyle/>
          <a:p>
            <a:pPr marL="342890" marR="0" lvl="0" indent="-34289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New 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LVT Flooring </a:t>
            </a:r>
          </a:p>
          <a:p>
            <a:pPr marL="342890" marR="0" lvl="0" indent="-34289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New Wall Base</a:t>
            </a:r>
          </a:p>
          <a:p>
            <a:pPr marL="342890" marR="0" lvl="0" indent="-34289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New Paint, Repair, Prep.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Walls 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Trim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Ceilings 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Doors</a:t>
            </a:r>
          </a:p>
          <a:p>
            <a:pPr marL="800090" lvl="1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W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indows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  <a:endParaRPr lang="en-US" sz="11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00090" lvl="1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New Grilles at Heat Pumps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Repair and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eplace Damaged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Ceiling Tile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Repaint Ceiling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Grid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Interior Brick cleaning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 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Re-lamp at light (By District)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Deep Cleaning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Hazmat </a:t>
            </a:r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US" sz="11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cs typeface="Calibri"/>
              </a:rPr>
              <a:t>batement</a:t>
            </a:r>
          </a:p>
          <a:p>
            <a:pPr marL="342890" indent="-342890" defTabSz="457200">
              <a:spcAft>
                <a:spcPts val="1200"/>
              </a:spcAft>
              <a:buClr>
                <a:srgbClr val="4472C4"/>
              </a:buClr>
              <a:buSzPct val="102000"/>
              <a:buFont typeface="Wingdings" panose="05000000000000000000" pitchFamily="2" charset="2"/>
              <a:buChar char="q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5E0732-DA34-5F6A-DE07-0B9B791BF538}"/>
              </a:ext>
            </a:extLst>
          </p:cNvPr>
          <p:cNvSpPr txBox="1"/>
          <p:nvPr/>
        </p:nvSpPr>
        <p:spPr>
          <a:xfrm>
            <a:off x="211946" y="5414257"/>
            <a:ext cx="439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WORKMAN HIGH SCHOOL</a:t>
            </a:r>
          </a:p>
          <a:p>
            <a:r>
              <a:rPr lang="en-US" sz="2400" b="1" dirty="0"/>
              <a:t>43 CLASSROOMS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5721E1D3-93BC-6AC2-5C43-5FD1CDC9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413" y="3579420"/>
            <a:ext cx="3824956" cy="229803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glow rad="190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77C439-3127-294E-5360-2906DB32FE54}"/>
              </a:ext>
            </a:extLst>
          </p:cNvPr>
          <p:cNvSpPr txBox="1"/>
          <p:nvPr/>
        </p:nvSpPr>
        <p:spPr>
          <a:xfrm>
            <a:off x="3629825" y="5974933"/>
            <a:ext cx="4396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LA PUENTE HIGH SCHOOL</a:t>
            </a:r>
          </a:p>
          <a:p>
            <a:r>
              <a:rPr lang="en-US" sz="2400" b="1" dirty="0"/>
              <a:t>55 CLASSROOMS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91F88-7672-E501-CADB-03907383FA65}"/>
              </a:ext>
            </a:extLst>
          </p:cNvPr>
          <p:cNvSpPr txBox="1"/>
          <p:nvPr/>
        </p:nvSpPr>
        <p:spPr>
          <a:xfrm>
            <a:off x="211946" y="1069199"/>
            <a:ext cx="4488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Scope Limited to </a:t>
            </a:r>
            <a:r>
              <a:rPr lang="en-US" b="1" i="1" dirty="0">
                <a:solidFill>
                  <a:srgbClr val="C00000"/>
                </a:solidFill>
              </a:rPr>
              <a:t>Replacement of Finishes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</a:rPr>
              <a:t>Benefits: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Avoid DSA Review Requirements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Saving Time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Improvements Starting Sooner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Conserving  Bond Funds</a:t>
            </a:r>
          </a:p>
        </p:txBody>
      </p:sp>
    </p:spTree>
    <p:extLst>
      <p:ext uri="{BB962C8B-B14F-4D97-AF65-F5344CB8AC3E}">
        <p14:creationId xmlns:p14="http://schemas.microsoft.com/office/powerpoint/2010/main" val="327038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4C45F1-E2E9-223D-9C19-1AF9E65A001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20759C7-FC98-0E32-82D0-7E9F6959A7CB}"/>
              </a:ext>
            </a:extLst>
          </p:cNvPr>
          <p:cNvSpPr txBox="1"/>
          <p:nvPr/>
        </p:nvSpPr>
        <p:spPr>
          <a:xfrm>
            <a:off x="976015" y="276003"/>
            <a:ext cx="6451792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WORKMAN HIGH SCHOOL SCHEDULE</a:t>
            </a:r>
            <a:endParaRPr lang="en-US" sz="2800" b="1" i="0" u="none" strike="noStrike" kern="1200" cap="none" spc="0" baseline="0" dirty="0">
              <a:solidFill>
                <a:srgbClr val="000000"/>
              </a:solidFill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4576C7-E9F5-6D55-C950-C83564BB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090" y="939793"/>
            <a:ext cx="8046109" cy="51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7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4C45F1-E2E9-223D-9C19-1AF9E65A001B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fld id="{A8E5D195-425E-4A67-9B22-353BBB119EF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576C7-E9F5-6D55-C950-C83564BBA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5" y="917976"/>
            <a:ext cx="8588624" cy="502204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20759C7-FC98-0E32-82D0-7E9F6959A7CB}"/>
              </a:ext>
            </a:extLst>
          </p:cNvPr>
          <p:cNvSpPr txBox="1"/>
          <p:nvPr/>
        </p:nvSpPr>
        <p:spPr>
          <a:xfrm>
            <a:off x="1055914" y="267125"/>
            <a:ext cx="6451792" cy="5225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60958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PUENTE </a:t>
            </a:r>
            <a:r>
              <a:rPr lang="en-US" sz="2800" b="1" i="0" u="none" strike="noStrike" kern="1200" cap="none" spc="0" baseline="0" dirty="0">
                <a:solidFill>
                  <a:srgbClr val="000000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HIGH SCHOOL SCHEDULE</a:t>
            </a:r>
          </a:p>
        </p:txBody>
      </p:sp>
    </p:spTree>
    <p:extLst>
      <p:ext uri="{BB962C8B-B14F-4D97-AF65-F5344CB8AC3E}">
        <p14:creationId xmlns:p14="http://schemas.microsoft.com/office/powerpoint/2010/main" val="1078713689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Option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ver Optio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523770-d282-4544-8201-76b538a78dc4">
      <Terms xmlns="http://schemas.microsoft.com/office/infopath/2007/PartnerControls"/>
    </lcf76f155ced4ddcb4097134ff3c332f>
    <TaxCatchAll xmlns="ba587033-c552-4685-b642-42a7346cc661" xsi:nil="true"/>
    <SharedWithUsers xmlns="39881851-c737-49f1-b9ea-00d1f26389c6">
      <UserInfo>
        <DisplayName>Angela Vargas</DisplayName>
        <AccountId>5176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813045DC3844B16D01EC48AB5FC6" ma:contentTypeVersion="18" ma:contentTypeDescription="Create a new document." ma:contentTypeScope="" ma:versionID="fe3aab37c91e6a1e6463c3550f1d0c38">
  <xsd:schema xmlns:xsd="http://www.w3.org/2001/XMLSchema" xmlns:xs="http://www.w3.org/2001/XMLSchema" xmlns:p="http://schemas.microsoft.com/office/2006/metadata/properties" xmlns:ns2="39523770-d282-4544-8201-76b538a78dc4" xmlns:ns3="39881851-c737-49f1-b9ea-00d1f26389c6" xmlns:ns4="ba587033-c552-4685-b642-42a7346cc661" targetNamespace="http://schemas.microsoft.com/office/2006/metadata/properties" ma:root="true" ma:fieldsID="1db8b7307c94507558b5fe5719c797b5" ns2:_="" ns3:_="" ns4:_="">
    <xsd:import namespace="39523770-d282-4544-8201-76b538a78dc4"/>
    <xsd:import namespace="39881851-c737-49f1-b9ea-00d1f26389c6"/>
    <xsd:import namespace="ba587033-c552-4685-b642-42a7346cc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23770-d282-4544-8201-76b538a78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aaaf8c8-b3c8-4e2b-b533-a5c767a055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881851-c737-49f1-b9ea-00d1f26389c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87033-c552-4685-b642-42a7346cc66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7be8119-9171-4b5b-9318-0bda48004182}" ma:internalName="TaxCatchAll" ma:showField="CatchAllData" ma:web="ba587033-c552-4685-b642-42a7346cc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F7204C-E0BC-429A-93F9-2653F5C3E1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65BE16-E9C4-4401-BF99-592DDBC235F1}">
  <ds:schemaRefs>
    <ds:schemaRef ds:uri="http://purl.org/dc/elements/1.1/"/>
    <ds:schemaRef ds:uri="http://www.w3.org/XML/1998/namespace"/>
    <ds:schemaRef ds:uri="http://schemas.microsoft.com/office/2006/metadata/properties"/>
    <ds:schemaRef ds:uri="ba587033-c552-4685-b642-42a7346cc661"/>
    <ds:schemaRef ds:uri="39881851-c737-49f1-b9ea-00d1f26389c6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39523770-d282-4544-8201-76b538a78dc4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ADD9812-5223-4186-B00C-2ACAFB1A78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523770-d282-4544-8201-76b538a78dc4"/>
    <ds:schemaRef ds:uri="39881851-c737-49f1-b9ea-00d1f26389c6"/>
    <ds:schemaRef ds:uri="ba587033-c552-4685-b642-42a7346cc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7244</TotalTime>
  <Words>399</Words>
  <Application>Microsoft Office PowerPoint</Application>
  <PresentationFormat>On-screen Show (4:3)</PresentationFormat>
  <Paragraphs>125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Georgia</vt:lpstr>
      <vt:lpstr>Wingdings</vt:lpstr>
      <vt:lpstr>1_Cover Option 1</vt:lpstr>
      <vt:lpstr>2_Cover Option 2</vt:lpstr>
      <vt:lpstr>21st Century Classroom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Lawrence</dc:creator>
  <cp:lastModifiedBy>Jessica Morley</cp:lastModifiedBy>
  <cp:revision>58</cp:revision>
  <cp:lastPrinted>2022-10-27T21:01:03Z</cp:lastPrinted>
  <dcterms:created xsi:type="dcterms:W3CDTF">2015-06-16T12:22:02Z</dcterms:created>
  <dcterms:modified xsi:type="dcterms:W3CDTF">2024-01-19T16:15:37Z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0x010100D206813045DC3844B16D01EC48AB5FC6</vt:lpwstr>
  </property>
  <property fmtid="{D5CDD505-2E9C-101B-9397-08002B2CF9AE}" pid="3" name="MediaServiceImageTags">
    <vt:lpwstr/>
  </property>
</Properties>
</file>