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111_5C45ED6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37"/>
  </p:notesMasterIdLst>
  <p:sldIdLst>
    <p:sldId id="257" r:id="rId5"/>
    <p:sldId id="313" r:id="rId6"/>
    <p:sldId id="299" r:id="rId7"/>
    <p:sldId id="298" r:id="rId8"/>
    <p:sldId id="321" r:id="rId9"/>
    <p:sldId id="265" r:id="rId10"/>
    <p:sldId id="317" r:id="rId11"/>
    <p:sldId id="316" r:id="rId12"/>
    <p:sldId id="318" r:id="rId13"/>
    <p:sldId id="319" r:id="rId14"/>
    <p:sldId id="320" r:id="rId15"/>
    <p:sldId id="322" r:id="rId16"/>
    <p:sldId id="290" r:id="rId17"/>
    <p:sldId id="289" r:id="rId18"/>
    <p:sldId id="288" r:id="rId19"/>
    <p:sldId id="297" r:id="rId20"/>
    <p:sldId id="276" r:id="rId21"/>
    <p:sldId id="325" r:id="rId22"/>
    <p:sldId id="286" r:id="rId23"/>
    <p:sldId id="287" r:id="rId24"/>
    <p:sldId id="293" r:id="rId25"/>
    <p:sldId id="292" r:id="rId26"/>
    <p:sldId id="324" r:id="rId27"/>
    <p:sldId id="327" r:id="rId28"/>
    <p:sldId id="295" r:id="rId29"/>
    <p:sldId id="294" r:id="rId30"/>
    <p:sldId id="296" r:id="rId31"/>
    <p:sldId id="314" r:id="rId32"/>
    <p:sldId id="326" r:id="rId33"/>
    <p:sldId id="278" r:id="rId34"/>
    <p:sldId id="315" r:id="rId35"/>
    <p:sldId id="273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0E63D7-4F6F-58F0-07C0-E62AA29C94E4}" name="Siobhan McVeigh" initials="SM" userId="S::mcveighs@kennedyhs.org::a1b9da06-64f7-41f9-a154-00956c25ab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44AE5-068E-D9BC-3D9D-4F0BE53F6A7F}" v="557" dt="2024-02-01T22:15:31.448"/>
    <p1510:client id="{0F3BEB93-914B-1A0F-8ADE-377AD0779683}" v="7" dt="2024-01-31T20:06:36.934"/>
    <p1510:client id="{22E4AB0B-0DC3-C578-ED27-D3B8D10F866D}" v="580" dt="2024-01-31T22:30:29.537"/>
    <p1510:client id="{FD5942A9-BC52-7DBC-7F58-A73594DE5B68}" v="992" dt="2024-01-31T20:12:53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omments/modernComment_111_5C45ED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F94D9C-87E5-4704-A581-3E86F7F94802}" authorId="{F30E63D7-4F6F-58F0-07C0-E62AA29C94E4}" created="2024-01-31T00:25:31.621">
    <pc:sldMkLst xmlns:pc="http://schemas.microsoft.com/office/powerpoint/2013/main/command">
      <pc:docMk/>
      <pc:sldMk cId="1548086624" sldId="273"/>
    </pc:sldMkLst>
    <p188:txBody>
      <a:bodyPr/>
      <a:lstStyle/>
      <a:p>
        <a:r>
          <a:rPr lang="en-US"/>
          <a:t>@laura can you update this qr code?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5BC42-369E-4F9E-857E-C93DF9315811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975B4B0-59CF-4D1B-896C-F023376B129C}">
      <dgm:prSet/>
      <dgm:spPr/>
      <dgm:t>
        <a:bodyPr/>
        <a:lstStyle/>
        <a:p>
          <a:r>
            <a:rPr lang="en-US"/>
            <a:t>Location &amp; Size</a:t>
          </a:r>
        </a:p>
      </dgm:t>
    </dgm:pt>
    <dgm:pt modelId="{532F8FB7-1A2E-4FEB-9108-DCCD443AF448}" type="parTrans" cxnId="{0C66DA4B-7309-40DF-B771-CEAAB6446B08}">
      <dgm:prSet/>
      <dgm:spPr/>
      <dgm:t>
        <a:bodyPr/>
        <a:lstStyle/>
        <a:p>
          <a:endParaRPr lang="en-US"/>
        </a:p>
      </dgm:t>
    </dgm:pt>
    <dgm:pt modelId="{3A4008B2-8E4D-4E8B-995E-30C33F9D4190}" type="sibTrans" cxnId="{0C66DA4B-7309-40DF-B771-CEAAB6446B08}">
      <dgm:prSet/>
      <dgm:spPr/>
      <dgm:t>
        <a:bodyPr/>
        <a:lstStyle/>
        <a:p>
          <a:endParaRPr lang="en-US"/>
        </a:p>
      </dgm:t>
    </dgm:pt>
    <dgm:pt modelId="{5A659106-DDBC-4715-9996-3AEFC5E45735}">
      <dgm:prSet/>
      <dgm:spPr/>
      <dgm:t>
        <a:bodyPr/>
        <a:lstStyle/>
        <a:p>
          <a:r>
            <a:rPr lang="en-US"/>
            <a:t>Academic Programs</a:t>
          </a:r>
        </a:p>
      </dgm:t>
    </dgm:pt>
    <dgm:pt modelId="{04F968EA-4E4D-4E85-9450-37F3D444BCDB}" type="parTrans" cxnId="{CFE2DE7B-EBD4-4E48-B8AF-FFDB68D8C77B}">
      <dgm:prSet/>
      <dgm:spPr/>
      <dgm:t>
        <a:bodyPr/>
        <a:lstStyle/>
        <a:p>
          <a:endParaRPr lang="en-US"/>
        </a:p>
      </dgm:t>
    </dgm:pt>
    <dgm:pt modelId="{9BD819BD-1359-4DF5-8A59-CDFC380A04A0}" type="sibTrans" cxnId="{CFE2DE7B-EBD4-4E48-B8AF-FFDB68D8C77B}">
      <dgm:prSet/>
      <dgm:spPr/>
      <dgm:t>
        <a:bodyPr/>
        <a:lstStyle/>
        <a:p>
          <a:endParaRPr lang="en-US"/>
        </a:p>
      </dgm:t>
    </dgm:pt>
    <dgm:pt modelId="{82E77032-02E7-4C14-8682-17018A82DEDE}">
      <dgm:prSet/>
      <dgm:spPr/>
      <dgm:t>
        <a:bodyPr/>
        <a:lstStyle/>
        <a:p>
          <a:r>
            <a:rPr lang="en-US"/>
            <a:t>Campus Resources</a:t>
          </a:r>
        </a:p>
      </dgm:t>
    </dgm:pt>
    <dgm:pt modelId="{52A667E8-E079-44E1-8F7B-F8B397971C53}" type="parTrans" cxnId="{B4B2BA13-16D2-4BA4-BEE7-5D7F3C0DEF64}">
      <dgm:prSet/>
      <dgm:spPr/>
      <dgm:t>
        <a:bodyPr/>
        <a:lstStyle/>
        <a:p>
          <a:endParaRPr lang="en-US"/>
        </a:p>
      </dgm:t>
    </dgm:pt>
    <dgm:pt modelId="{864A1067-11B5-44F9-B593-C54FF1E06699}" type="sibTrans" cxnId="{B4B2BA13-16D2-4BA4-BEE7-5D7F3C0DEF64}">
      <dgm:prSet/>
      <dgm:spPr/>
      <dgm:t>
        <a:bodyPr/>
        <a:lstStyle/>
        <a:p>
          <a:endParaRPr lang="en-US"/>
        </a:p>
      </dgm:t>
    </dgm:pt>
    <dgm:pt modelId="{DD6B2843-7B81-4AA5-9B49-726034C81857}">
      <dgm:prSet/>
      <dgm:spPr/>
      <dgm:t>
        <a:bodyPr/>
        <a:lstStyle/>
        <a:p>
          <a:r>
            <a:rPr lang="en-US"/>
            <a:t>Cost of Attendance</a:t>
          </a:r>
        </a:p>
      </dgm:t>
    </dgm:pt>
    <dgm:pt modelId="{DAAC3485-031D-44D1-9D8B-61AC1CD4B32C}" type="parTrans" cxnId="{4F0D3D20-0B7E-4E88-B694-713589161D78}">
      <dgm:prSet/>
      <dgm:spPr/>
      <dgm:t>
        <a:bodyPr/>
        <a:lstStyle/>
        <a:p>
          <a:endParaRPr lang="en-US"/>
        </a:p>
      </dgm:t>
    </dgm:pt>
    <dgm:pt modelId="{A1AD0B34-767E-4308-AFCC-B78BE211C9BC}" type="sibTrans" cxnId="{4F0D3D20-0B7E-4E88-B694-713589161D78}">
      <dgm:prSet/>
      <dgm:spPr/>
      <dgm:t>
        <a:bodyPr/>
        <a:lstStyle/>
        <a:p>
          <a:endParaRPr lang="en-US"/>
        </a:p>
      </dgm:t>
    </dgm:pt>
    <dgm:pt modelId="{B603E381-1C7B-48EC-9689-9CADB71FA067}">
      <dgm:prSet/>
      <dgm:spPr/>
      <dgm:t>
        <a:bodyPr/>
        <a:lstStyle/>
        <a:p>
          <a:r>
            <a:rPr lang="en-US"/>
            <a:t>Campus Life &amp; Activities</a:t>
          </a:r>
        </a:p>
      </dgm:t>
    </dgm:pt>
    <dgm:pt modelId="{5C6BFBF7-4ABC-497A-B45F-E177132A38E3}" type="parTrans" cxnId="{D5E58C20-8354-41E3-BBA7-6DFC131FCDD1}">
      <dgm:prSet/>
      <dgm:spPr/>
      <dgm:t>
        <a:bodyPr/>
        <a:lstStyle/>
        <a:p>
          <a:endParaRPr lang="en-US"/>
        </a:p>
      </dgm:t>
    </dgm:pt>
    <dgm:pt modelId="{0EC32B14-527A-45B4-A7FB-7757E74AB81C}" type="sibTrans" cxnId="{D5E58C20-8354-41E3-BBA7-6DFC131FCDD1}">
      <dgm:prSet/>
      <dgm:spPr/>
      <dgm:t>
        <a:bodyPr/>
        <a:lstStyle/>
        <a:p>
          <a:endParaRPr lang="en-US"/>
        </a:p>
      </dgm:t>
    </dgm:pt>
    <dgm:pt modelId="{01AF52CB-68EC-4FAC-A74E-774C83E0E584}">
      <dgm:prSet/>
      <dgm:spPr/>
      <dgm:t>
        <a:bodyPr/>
        <a:lstStyle/>
        <a:p>
          <a:r>
            <a:rPr lang="en-US"/>
            <a:t>Facts &amp; Figures</a:t>
          </a:r>
        </a:p>
      </dgm:t>
    </dgm:pt>
    <dgm:pt modelId="{0EABAD59-4AA0-4701-B273-0DF70D198B32}" type="parTrans" cxnId="{A9E46325-E85C-42FA-9E1C-9B517A9032A6}">
      <dgm:prSet/>
      <dgm:spPr/>
      <dgm:t>
        <a:bodyPr/>
        <a:lstStyle/>
        <a:p>
          <a:endParaRPr lang="en-US"/>
        </a:p>
      </dgm:t>
    </dgm:pt>
    <dgm:pt modelId="{813912AC-E923-4DB5-9642-048DD6111E76}" type="sibTrans" cxnId="{A9E46325-E85C-42FA-9E1C-9B517A9032A6}">
      <dgm:prSet/>
      <dgm:spPr/>
      <dgm:t>
        <a:bodyPr/>
        <a:lstStyle/>
        <a:p>
          <a:endParaRPr lang="en-US"/>
        </a:p>
      </dgm:t>
    </dgm:pt>
    <dgm:pt modelId="{11F8E585-BA39-462F-B770-7531A6E21D8B}">
      <dgm:prSet/>
      <dgm:spPr/>
      <dgm:t>
        <a:bodyPr/>
        <a:lstStyle/>
        <a:p>
          <a:r>
            <a:rPr lang="en-US"/>
            <a:t>Campus Visit</a:t>
          </a:r>
        </a:p>
      </dgm:t>
    </dgm:pt>
    <dgm:pt modelId="{6923B193-2C00-48F5-B62B-229090E89EE1}" type="parTrans" cxnId="{D0916FCD-FEE4-4C32-84ED-EEDB597815C8}">
      <dgm:prSet/>
      <dgm:spPr/>
      <dgm:t>
        <a:bodyPr/>
        <a:lstStyle/>
        <a:p>
          <a:endParaRPr lang="en-US"/>
        </a:p>
      </dgm:t>
    </dgm:pt>
    <dgm:pt modelId="{45FAFFF3-BC92-41EB-8FB9-F572AD50372B}" type="sibTrans" cxnId="{D0916FCD-FEE4-4C32-84ED-EEDB597815C8}">
      <dgm:prSet/>
      <dgm:spPr/>
      <dgm:t>
        <a:bodyPr/>
        <a:lstStyle/>
        <a:p>
          <a:endParaRPr lang="en-US"/>
        </a:p>
      </dgm:t>
    </dgm:pt>
    <dgm:pt modelId="{FF72EFB2-0B22-4DE9-8F7D-093CAE2225C4}">
      <dgm:prSet/>
      <dgm:spPr/>
      <dgm:t>
        <a:bodyPr/>
        <a:lstStyle/>
        <a:p>
          <a:r>
            <a:rPr lang="en-US"/>
            <a:t>Overall Fit</a:t>
          </a:r>
        </a:p>
      </dgm:t>
    </dgm:pt>
    <dgm:pt modelId="{DF5F326D-D68E-4FFE-93D0-C984EB3FEB7D}" type="parTrans" cxnId="{39A6DAE6-D38C-48B1-9AE8-4C380C6D35FE}">
      <dgm:prSet/>
      <dgm:spPr/>
      <dgm:t>
        <a:bodyPr/>
        <a:lstStyle/>
        <a:p>
          <a:endParaRPr lang="en-US"/>
        </a:p>
      </dgm:t>
    </dgm:pt>
    <dgm:pt modelId="{464DB1EC-7F0A-4B39-86B5-9A45E796D525}" type="sibTrans" cxnId="{39A6DAE6-D38C-48B1-9AE8-4C380C6D35FE}">
      <dgm:prSet/>
      <dgm:spPr/>
      <dgm:t>
        <a:bodyPr/>
        <a:lstStyle/>
        <a:p>
          <a:endParaRPr lang="en-US"/>
        </a:p>
      </dgm:t>
    </dgm:pt>
    <dgm:pt modelId="{D8063F58-19A1-4B8B-9395-CEF583612B4E}" type="pres">
      <dgm:prSet presAssocID="{B1E5BC42-369E-4F9E-857E-C93DF9315811}" presName="diagram" presStyleCnt="0">
        <dgm:presLayoutVars>
          <dgm:dir/>
          <dgm:resizeHandles val="exact"/>
        </dgm:presLayoutVars>
      </dgm:prSet>
      <dgm:spPr/>
    </dgm:pt>
    <dgm:pt modelId="{95F118A2-3D27-4E3D-B6D3-70C4B3208B91}" type="pres">
      <dgm:prSet presAssocID="{2975B4B0-59CF-4D1B-896C-F023376B129C}" presName="node" presStyleLbl="node1" presStyleIdx="0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CA37AE12-B0D8-42E4-B7AA-226943E030D7}" type="pres">
      <dgm:prSet presAssocID="{3A4008B2-8E4D-4E8B-995E-30C33F9D4190}" presName="sibTrans" presStyleCnt="0"/>
      <dgm:spPr/>
    </dgm:pt>
    <dgm:pt modelId="{73042747-5799-4524-940A-A2D534B72417}" type="pres">
      <dgm:prSet presAssocID="{5A659106-DDBC-4715-9996-3AEFC5E45735}" presName="node" presStyleLbl="node1" presStyleIdx="1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1F7619C6-332B-40CB-9848-05581A76D65B}" type="pres">
      <dgm:prSet presAssocID="{9BD819BD-1359-4DF5-8A59-CDFC380A04A0}" presName="sibTrans" presStyleCnt="0"/>
      <dgm:spPr/>
    </dgm:pt>
    <dgm:pt modelId="{8EB337D2-92D0-4396-B86C-C78A4E5A06DB}" type="pres">
      <dgm:prSet presAssocID="{82E77032-02E7-4C14-8682-17018A82DEDE}" presName="node" presStyleLbl="node1" presStyleIdx="2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8293467B-64CA-4962-9F9C-69C4992D2602}" type="pres">
      <dgm:prSet presAssocID="{864A1067-11B5-44F9-B593-C54FF1E06699}" presName="sibTrans" presStyleCnt="0"/>
      <dgm:spPr/>
    </dgm:pt>
    <dgm:pt modelId="{6B9612E5-67CE-4B08-BAB9-5C0CD84E8AEA}" type="pres">
      <dgm:prSet presAssocID="{DD6B2843-7B81-4AA5-9B49-726034C81857}" presName="node" presStyleLbl="node1" presStyleIdx="3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B901750A-A5B9-48AE-9B08-FD8EDC1FD5BF}" type="pres">
      <dgm:prSet presAssocID="{A1AD0B34-767E-4308-AFCC-B78BE211C9BC}" presName="sibTrans" presStyleCnt="0"/>
      <dgm:spPr/>
    </dgm:pt>
    <dgm:pt modelId="{D04D1B39-4CA9-4FB5-8403-AC569C61C294}" type="pres">
      <dgm:prSet presAssocID="{B603E381-1C7B-48EC-9689-9CADB71FA067}" presName="node" presStyleLbl="node1" presStyleIdx="4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BC0D045B-13D8-436C-B8D5-0498458C1EBE}" type="pres">
      <dgm:prSet presAssocID="{0EC32B14-527A-45B4-A7FB-7757E74AB81C}" presName="sibTrans" presStyleCnt="0"/>
      <dgm:spPr/>
    </dgm:pt>
    <dgm:pt modelId="{8FF1D6B3-CCD9-468C-9D7F-4A0CEEAA5050}" type="pres">
      <dgm:prSet presAssocID="{01AF52CB-68EC-4FAC-A74E-774C83E0E584}" presName="node" presStyleLbl="node1" presStyleIdx="5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6A0A93D1-B9B1-41AB-8B3F-A7C1E169E064}" type="pres">
      <dgm:prSet presAssocID="{813912AC-E923-4DB5-9642-048DD6111E76}" presName="sibTrans" presStyleCnt="0"/>
      <dgm:spPr/>
    </dgm:pt>
    <dgm:pt modelId="{2C8C4327-6929-4DCC-8E78-23E99C219FB7}" type="pres">
      <dgm:prSet presAssocID="{11F8E585-BA39-462F-B770-7531A6E21D8B}" presName="node" presStyleLbl="node1" presStyleIdx="6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  <dgm:pt modelId="{DA52E0D6-1259-4945-905F-743B09D98161}" type="pres">
      <dgm:prSet presAssocID="{45FAFFF3-BC92-41EB-8FB9-F572AD50372B}" presName="sibTrans" presStyleCnt="0"/>
      <dgm:spPr/>
    </dgm:pt>
    <dgm:pt modelId="{D74C480C-698E-418B-BF77-2EA97063169B}" type="pres">
      <dgm:prSet presAssocID="{FF72EFB2-0B22-4DE9-8F7D-093CAE2225C4}" presName="node" presStyleLbl="node1" presStyleIdx="7" presStyleCnt="8">
        <dgm:presLayoutVars>
          <dgm:bulletEnabled val="1"/>
        </dgm:presLayoutVars>
      </dgm:prSet>
      <dgm:spPr>
        <a:solidFill>
          <a:schemeClr val="tx2">
            <a:lumMod val="75000"/>
            <a:lumOff val="25000"/>
          </a:schemeClr>
        </a:solidFill>
      </dgm:spPr>
    </dgm:pt>
  </dgm:ptLst>
  <dgm:cxnLst>
    <dgm:cxn modelId="{C138750E-1A3E-4D16-8831-661BEBD52975}" type="presOf" srcId="{FF72EFB2-0B22-4DE9-8F7D-093CAE2225C4}" destId="{D74C480C-698E-418B-BF77-2EA97063169B}" srcOrd="0" destOrd="0" presId="urn:microsoft.com/office/officeart/2005/8/layout/default"/>
    <dgm:cxn modelId="{B4B2BA13-16D2-4BA4-BEE7-5D7F3C0DEF64}" srcId="{B1E5BC42-369E-4F9E-857E-C93DF9315811}" destId="{82E77032-02E7-4C14-8682-17018A82DEDE}" srcOrd="2" destOrd="0" parTransId="{52A667E8-E079-44E1-8F7B-F8B397971C53}" sibTransId="{864A1067-11B5-44F9-B593-C54FF1E06699}"/>
    <dgm:cxn modelId="{4F0D3D20-0B7E-4E88-B694-713589161D78}" srcId="{B1E5BC42-369E-4F9E-857E-C93DF9315811}" destId="{DD6B2843-7B81-4AA5-9B49-726034C81857}" srcOrd="3" destOrd="0" parTransId="{DAAC3485-031D-44D1-9D8B-61AC1CD4B32C}" sibTransId="{A1AD0B34-767E-4308-AFCC-B78BE211C9BC}"/>
    <dgm:cxn modelId="{D5E58C20-8354-41E3-BBA7-6DFC131FCDD1}" srcId="{B1E5BC42-369E-4F9E-857E-C93DF9315811}" destId="{B603E381-1C7B-48EC-9689-9CADB71FA067}" srcOrd="4" destOrd="0" parTransId="{5C6BFBF7-4ABC-497A-B45F-E177132A38E3}" sibTransId="{0EC32B14-527A-45B4-A7FB-7757E74AB81C}"/>
    <dgm:cxn modelId="{A9E46325-E85C-42FA-9E1C-9B517A9032A6}" srcId="{B1E5BC42-369E-4F9E-857E-C93DF9315811}" destId="{01AF52CB-68EC-4FAC-A74E-774C83E0E584}" srcOrd="5" destOrd="0" parTransId="{0EABAD59-4AA0-4701-B273-0DF70D198B32}" sibTransId="{813912AC-E923-4DB5-9642-048DD6111E76}"/>
    <dgm:cxn modelId="{191E3038-FD3B-4EEC-929C-6D4D7E65F857}" type="presOf" srcId="{DD6B2843-7B81-4AA5-9B49-726034C81857}" destId="{6B9612E5-67CE-4B08-BAB9-5C0CD84E8AEA}" srcOrd="0" destOrd="0" presId="urn:microsoft.com/office/officeart/2005/8/layout/default"/>
    <dgm:cxn modelId="{CBCAA75F-D25D-4D1A-A8C5-F8C15454F930}" type="presOf" srcId="{B1E5BC42-369E-4F9E-857E-C93DF9315811}" destId="{D8063F58-19A1-4B8B-9395-CEF583612B4E}" srcOrd="0" destOrd="0" presId="urn:microsoft.com/office/officeart/2005/8/layout/default"/>
    <dgm:cxn modelId="{D4633841-4918-4C2B-A726-DF3FA96B5709}" type="presOf" srcId="{11F8E585-BA39-462F-B770-7531A6E21D8B}" destId="{2C8C4327-6929-4DCC-8E78-23E99C219FB7}" srcOrd="0" destOrd="0" presId="urn:microsoft.com/office/officeart/2005/8/layout/default"/>
    <dgm:cxn modelId="{0C66DA4B-7309-40DF-B771-CEAAB6446B08}" srcId="{B1E5BC42-369E-4F9E-857E-C93DF9315811}" destId="{2975B4B0-59CF-4D1B-896C-F023376B129C}" srcOrd="0" destOrd="0" parTransId="{532F8FB7-1A2E-4FEB-9108-DCCD443AF448}" sibTransId="{3A4008B2-8E4D-4E8B-995E-30C33F9D4190}"/>
    <dgm:cxn modelId="{B8970674-7986-463E-A577-937A01A087A2}" type="presOf" srcId="{01AF52CB-68EC-4FAC-A74E-774C83E0E584}" destId="{8FF1D6B3-CCD9-468C-9D7F-4A0CEEAA5050}" srcOrd="0" destOrd="0" presId="urn:microsoft.com/office/officeart/2005/8/layout/default"/>
    <dgm:cxn modelId="{B2DCD25A-D0BC-4AE7-A020-1E4809819399}" type="presOf" srcId="{B603E381-1C7B-48EC-9689-9CADB71FA067}" destId="{D04D1B39-4CA9-4FB5-8403-AC569C61C294}" srcOrd="0" destOrd="0" presId="urn:microsoft.com/office/officeart/2005/8/layout/default"/>
    <dgm:cxn modelId="{CFE2DE7B-EBD4-4E48-B8AF-FFDB68D8C77B}" srcId="{B1E5BC42-369E-4F9E-857E-C93DF9315811}" destId="{5A659106-DDBC-4715-9996-3AEFC5E45735}" srcOrd="1" destOrd="0" parTransId="{04F968EA-4E4D-4E85-9450-37F3D444BCDB}" sibTransId="{9BD819BD-1359-4DF5-8A59-CDFC380A04A0}"/>
    <dgm:cxn modelId="{3FB51DAE-4762-4C9E-8959-3D107429A968}" type="presOf" srcId="{82E77032-02E7-4C14-8682-17018A82DEDE}" destId="{8EB337D2-92D0-4396-B86C-C78A4E5A06DB}" srcOrd="0" destOrd="0" presId="urn:microsoft.com/office/officeart/2005/8/layout/default"/>
    <dgm:cxn modelId="{6273CCAF-BF06-4D11-84A4-3B4C0FC4831C}" type="presOf" srcId="{2975B4B0-59CF-4D1B-896C-F023376B129C}" destId="{95F118A2-3D27-4E3D-B6D3-70C4B3208B91}" srcOrd="0" destOrd="0" presId="urn:microsoft.com/office/officeart/2005/8/layout/default"/>
    <dgm:cxn modelId="{D0916FCD-FEE4-4C32-84ED-EEDB597815C8}" srcId="{B1E5BC42-369E-4F9E-857E-C93DF9315811}" destId="{11F8E585-BA39-462F-B770-7531A6E21D8B}" srcOrd="6" destOrd="0" parTransId="{6923B193-2C00-48F5-B62B-229090E89EE1}" sibTransId="{45FAFFF3-BC92-41EB-8FB9-F572AD50372B}"/>
    <dgm:cxn modelId="{39A6DAE6-D38C-48B1-9AE8-4C380C6D35FE}" srcId="{B1E5BC42-369E-4F9E-857E-C93DF9315811}" destId="{FF72EFB2-0B22-4DE9-8F7D-093CAE2225C4}" srcOrd="7" destOrd="0" parTransId="{DF5F326D-D68E-4FFE-93D0-C984EB3FEB7D}" sibTransId="{464DB1EC-7F0A-4B39-86B5-9A45E796D525}"/>
    <dgm:cxn modelId="{6F76CBF2-A5F5-4E66-99D3-C19777E62C58}" type="presOf" srcId="{5A659106-DDBC-4715-9996-3AEFC5E45735}" destId="{73042747-5799-4524-940A-A2D534B72417}" srcOrd="0" destOrd="0" presId="urn:microsoft.com/office/officeart/2005/8/layout/default"/>
    <dgm:cxn modelId="{47A1C4F4-ADC8-43DC-9BE2-1EE20987D81B}" type="presParOf" srcId="{D8063F58-19A1-4B8B-9395-CEF583612B4E}" destId="{95F118A2-3D27-4E3D-B6D3-70C4B3208B91}" srcOrd="0" destOrd="0" presId="urn:microsoft.com/office/officeart/2005/8/layout/default"/>
    <dgm:cxn modelId="{AC0CD272-7F44-4BB5-B221-C9524FC1745A}" type="presParOf" srcId="{D8063F58-19A1-4B8B-9395-CEF583612B4E}" destId="{CA37AE12-B0D8-42E4-B7AA-226943E030D7}" srcOrd="1" destOrd="0" presId="urn:microsoft.com/office/officeart/2005/8/layout/default"/>
    <dgm:cxn modelId="{31AC41B1-1507-4F64-9077-59CE9BD41810}" type="presParOf" srcId="{D8063F58-19A1-4B8B-9395-CEF583612B4E}" destId="{73042747-5799-4524-940A-A2D534B72417}" srcOrd="2" destOrd="0" presId="urn:microsoft.com/office/officeart/2005/8/layout/default"/>
    <dgm:cxn modelId="{CFEEABB1-94FF-4225-8134-E31929DB3B31}" type="presParOf" srcId="{D8063F58-19A1-4B8B-9395-CEF583612B4E}" destId="{1F7619C6-332B-40CB-9848-05581A76D65B}" srcOrd="3" destOrd="0" presId="urn:microsoft.com/office/officeart/2005/8/layout/default"/>
    <dgm:cxn modelId="{5708F44E-DDD5-4892-A30F-7AC4B7C77DF3}" type="presParOf" srcId="{D8063F58-19A1-4B8B-9395-CEF583612B4E}" destId="{8EB337D2-92D0-4396-B86C-C78A4E5A06DB}" srcOrd="4" destOrd="0" presId="urn:microsoft.com/office/officeart/2005/8/layout/default"/>
    <dgm:cxn modelId="{84C9CCB5-16FC-40F4-87BC-3E8BC06AF97F}" type="presParOf" srcId="{D8063F58-19A1-4B8B-9395-CEF583612B4E}" destId="{8293467B-64CA-4962-9F9C-69C4992D2602}" srcOrd="5" destOrd="0" presId="urn:microsoft.com/office/officeart/2005/8/layout/default"/>
    <dgm:cxn modelId="{E65A2E1D-E8FB-486F-A02B-A529EC5F1930}" type="presParOf" srcId="{D8063F58-19A1-4B8B-9395-CEF583612B4E}" destId="{6B9612E5-67CE-4B08-BAB9-5C0CD84E8AEA}" srcOrd="6" destOrd="0" presId="urn:microsoft.com/office/officeart/2005/8/layout/default"/>
    <dgm:cxn modelId="{7B4B5ED7-1B6D-4D52-95F5-124BFA93BB35}" type="presParOf" srcId="{D8063F58-19A1-4B8B-9395-CEF583612B4E}" destId="{B901750A-A5B9-48AE-9B08-FD8EDC1FD5BF}" srcOrd="7" destOrd="0" presId="urn:microsoft.com/office/officeart/2005/8/layout/default"/>
    <dgm:cxn modelId="{93D91B7E-8596-407C-B60F-1B517DEE0D4B}" type="presParOf" srcId="{D8063F58-19A1-4B8B-9395-CEF583612B4E}" destId="{D04D1B39-4CA9-4FB5-8403-AC569C61C294}" srcOrd="8" destOrd="0" presId="urn:microsoft.com/office/officeart/2005/8/layout/default"/>
    <dgm:cxn modelId="{4EBAFA2A-F2E7-4DDC-A480-2A933079AED0}" type="presParOf" srcId="{D8063F58-19A1-4B8B-9395-CEF583612B4E}" destId="{BC0D045B-13D8-436C-B8D5-0498458C1EBE}" srcOrd="9" destOrd="0" presId="urn:microsoft.com/office/officeart/2005/8/layout/default"/>
    <dgm:cxn modelId="{9D5B4B49-712C-43EF-AB23-1F573AC6C0BC}" type="presParOf" srcId="{D8063F58-19A1-4B8B-9395-CEF583612B4E}" destId="{8FF1D6B3-CCD9-468C-9D7F-4A0CEEAA5050}" srcOrd="10" destOrd="0" presId="urn:microsoft.com/office/officeart/2005/8/layout/default"/>
    <dgm:cxn modelId="{26E19A6A-367A-4B90-BBF4-A1CFDA4F3796}" type="presParOf" srcId="{D8063F58-19A1-4B8B-9395-CEF583612B4E}" destId="{6A0A93D1-B9B1-41AB-8B3F-A7C1E169E064}" srcOrd="11" destOrd="0" presId="urn:microsoft.com/office/officeart/2005/8/layout/default"/>
    <dgm:cxn modelId="{611A132A-B2D0-4D5F-BF50-1B10194E342C}" type="presParOf" srcId="{D8063F58-19A1-4B8B-9395-CEF583612B4E}" destId="{2C8C4327-6929-4DCC-8E78-23E99C219FB7}" srcOrd="12" destOrd="0" presId="urn:microsoft.com/office/officeart/2005/8/layout/default"/>
    <dgm:cxn modelId="{B88E6835-1B78-44D0-A046-6096C059A4C3}" type="presParOf" srcId="{D8063F58-19A1-4B8B-9395-CEF583612B4E}" destId="{DA52E0D6-1259-4945-905F-743B09D98161}" srcOrd="13" destOrd="0" presId="urn:microsoft.com/office/officeart/2005/8/layout/default"/>
    <dgm:cxn modelId="{A84EC29E-1368-40EE-865C-978109CE2D5F}" type="presParOf" srcId="{D8063F58-19A1-4B8B-9395-CEF583612B4E}" destId="{D74C480C-698E-418B-BF77-2EA97063169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81D1B-511B-4AE2-9CCD-A83A70C705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6DB1F-0645-46B1-BAE9-5E33F6543F5A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Helps </a:t>
          </a:r>
          <a:r>
            <a:rPr lang="en-US"/>
            <a:t>develop a well-rounded list of colleges</a:t>
          </a:r>
        </a:p>
      </dgm:t>
    </dgm:pt>
    <dgm:pt modelId="{DE6C1DE1-1310-4427-9782-C95886568707}" type="parTrans" cxnId="{59723C46-3C18-425C-8DCC-1A1F15FE7A2C}">
      <dgm:prSet/>
      <dgm:spPr/>
      <dgm:t>
        <a:bodyPr/>
        <a:lstStyle/>
        <a:p>
          <a:endParaRPr lang="en-US"/>
        </a:p>
      </dgm:t>
    </dgm:pt>
    <dgm:pt modelId="{8388AD1C-D604-421F-A2FC-F498F1318CF6}" type="sibTrans" cxnId="{59723C46-3C18-425C-8DCC-1A1F15FE7A2C}">
      <dgm:prSet/>
      <dgm:spPr/>
      <dgm:t>
        <a:bodyPr/>
        <a:lstStyle/>
        <a:p>
          <a:endParaRPr lang="en-US"/>
        </a:p>
      </dgm:t>
    </dgm:pt>
    <dgm:pt modelId="{FB5265A8-7162-414C-B28B-D5D8F4BB40B2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Provides </a:t>
          </a:r>
          <a:r>
            <a:rPr lang="en-US"/>
            <a:t>information on how to capitalize on early admission opportunities</a:t>
          </a:r>
        </a:p>
      </dgm:t>
    </dgm:pt>
    <dgm:pt modelId="{A549F63E-ADF2-434F-AAFE-E245E168592B}" type="parTrans" cxnId="{78FCBA67-892B-43E9-A16C-D297648D3780}">
      <dgm:prSet/>
      <dgm:spPr/>
      <dgm:t>
        <a:bodyPr/>
        <a:lstStyle/>
        <a:p>
          <a:endParaRPr lang="en-US"/>
        </a:p>
      </dgm:t>
    </dgm:pt>
    <dgm:pt modelId="{F709A213-3F4C-40FA-9C01-E5D05793C195}" type="sibTrans" cxnId="{78FCBA67-892B-43E9-A16C-D297648D3780}">
      <dgm:prSet/>
      <dgm:spPr/>
      <dgm:t>
        <a:bodyPr/>
        <a:lstStyle/>
        <a:p>
          <a:endParaRPr lang="en-US"/>
        </a:p>
      </dgm:t>
    </dgm:pt>
    <dgm:pt modelId="{E34786A6-14D7-49F4-93F3-FCD32EDF940F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Delivers </a:t>
          </a:r>
          <a:r>
            <a:rPr lang="en-US">
              <a:latin typeface="Calibri"/>
              <a:ea typeface="Calibri"/>
              <a:cs typeface="Calibri"/>
            </a:rPr>
            <a:t>customized plan including application deadlines and requirements </a:t>
          </a:r>
        </a:p>
      </dgm:t>
    </dgm:pt>
    <dgm:pt modelId="{AA50632B-6616-4200-97E2-781A5A9399BD}" type="parTrans" cxnId="{FD06CD7E-2F0E-4826-A684-4B98AEBDF40A}">
      <dgm:prSet/>
      <dgm:spPr/>
      <dgm:t>
        <a:bodyPr/>
        <a:lstStyle/>
        <a:p>
          <a:endParaRPr lang="en-US"/>
        </a:p>
      </dgm:t>
    </dgm:pt>
    <dgm:pt modelId="{74E8BCB8-18C7-4B22-86B4-F8C30E6546B1}" type="sibTrans" cxnId="{FD06CD7E-2F0E-4826-A684-4B98AEBDF40A}">
      <dgm:prSet/>
      <dgm:spPr/>
      <dgm:t>
        <a:bodyPr/>
        <a:lstStyle/>
        <a:p>
          <a:endParaRPr lang="en-US"/>
        </a:p>
      </dgm:t>
    </dgm:pt>
    <dgm:pt modelId="{15791BB4-FC55-41A8-B7AF-4FFF7CEC3006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Reviews </a:t>
          </a:r>
          <a:r>
            <a:rPr lang="en-US"/>
            <a:t>merit and need-based aid opportunities</a:t>
          </a:r>
          <a:r>
            <a:rPr lang="en-US">
              <a:latin typeface="Arial" panose="020B0604020202020204"/>
            </a:rPr>
            <a:t> </a:t>
          </a:r>
          <a:endParaRPr lang="en-US"/>
        </a:p>
      </dgm:t>
    </dgm:pt>
    <dgm:pt modelId="{5E79AB72-4552-4111-9D6E-AB918CA45799}" type="parTrans" cxnId="{3C6D8097-618F-4819-9CFC-8CA3AAFD2567}">
      <dgm:prSet/>
      <dgm:spPr/>
      <dgm:t>
        <a:bodyPr/>
        <a:lstStyle/>
        <a:p>
          <a:endParaRPr lang="en-US"/>
        </a:p>
      </dgm:t>
    </dgm:pt>
    <dgm:pt modelId="{12E4A18A-50D4-4E54-90A2-091098028416}" type="sibTrans" cxnId="{3C6D8097-618F-4819-9CFC-8CA3AAFD2567}">
      <dgm:prSet/>
      <dgm:spPr/>
      <dgm:t>
        <a:bodyPr/>
        <a:lstStyle/>
        <a:p>
          <a:endParaRPr lang="en-US"/>
        </a:p>
      </dgm:t>
    </dgm:pt>
    <dgm:pt modelId="{6EF387FE-2F6A-44D9-9C35-0EB9076A6C85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Creates </a:t>
          </a:r>
          <a:r>
            <a:rPr lang="en-US">
              <a:latin typeface="Calibri"/>
              <a:ea typeface="Calibri"/>
              <a:cs typeface="Calibri"/>
            </a:rPr>
            <a:t>a college application timeline</a:t>
          </a:r>
        </a:p>
      </dgm:t>
    </dgm:pt>
    <dgm:pt modelId="{EEECCC88-E834-4A5C-9143-18805C44D425}" type="parTrans" cxnId="{1F1C9456-080D-44FC-BEEE-3E207974A74A}">
      <dgm:prSet/>
      <dgm:spPr/>
    </dgm:pt>
    <dgm:pt modelId="{B7A31BEA-A03C-4805-AC7B-50F75B4ADA8E}" type="sibTrans" cxnId="{1F1C9456-080D-44FC-BEEE-3E207974A74A}">
      <dgm:prSet/>
      <dgm:spPr/>
    </dgm:pt>
    <dgm:pt modelId="{6354BAC1-1AE7-49AE-91B4-3ED8607A6DE4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Compiles </a:t>
          </a:r>
          <a:r>
            <a:rPr lang="en-US">
              <a:latin typeface="Calibri"/>
              <a:ea typeface="Calibri"/>
              <a:cs typeface="Calibri"/>
            </a:rPr>
            <a:t>information on required application materials </a:t>
          </a:r>
        </a:p>
      </dgm:t>
    </dgm:pt>
    <dgm:pt modelId="{869432FB-D32A-4E9B-BAC7-B1BA2CE168A6}" type="parTrans" cxnId="{A0FBE5E6-5C52-4D0B-95A8-FC33A2AD6ABA}">
      <dgm:prSet/>
      <dgm:spPr/>
    </dgm:pt>
    <dgm:pt modelId="{DC09F3AA-D585-4E71-9062-EDAADD339E40}" type="sibTrans" cxnId="{A0FBE5E6-5C52-4D0B-95A8-FC33A2AD6ABA}">
      <dgm:prSet/>
      <dgm:spPr/>
    </dgm:pt>
    <dgm:pt modelId="{1F0F6C0B-7887-46C0-8324-66BE72F9373E}" type="pres">
      <dgm:prSet presAssocID="{DE481D1B-511B-4AE2-9CCD-A83A70C705C5}" presName="diagram" presStyleCnt="0">
        <dgm:presLayoutVars>
          <dgm:dir/>
          <dgm:resizeHandles val="exact"/>
        </dgm:presLayoutVars>
      </dgm:prSet>
      <dgm:spPr/>
    </dgm:pt>
    <dgm:pt modelId="{48B6BA4D-C46C-4F31-8394-2C071EE5D929}" type="pres">
      <dgm:prSet presAssocID="{39D6DB1F-0645-46B1-BAE9-5E33F6543F5A}" presName="node" presStyleLbl="node1" presStyleIdx="0" presStyleCnt="6">
        <dgm:presLayoutVars>
          <dgm:bulletEnabled val="1"/>
        </dgm:presLayoutVars>
      </dgm:prSet>
      <dgm:spPr/>
    </dgm:pt>
    <dgm:pt modelId="{38C4EB6A-95E2-44F7-9661-51706C0721A6}" type="pres">
      <dgm:prSet presAssocID="{8388AD1C-D604-421F-A2FC-F498F1318CF6}" presName="sibTrans" presStyleCnt="0"/>
      <dgm:spPr/>
    </dgm:pt>
    <dgm:pt modelId="{E0A4C4D1-931D-43B1-91A9-7553E98D5059}" type="pres">
      <dgm:prSet presAssocID="{6EF387FE-2F6A-44D9-9C35-0EB9076A6C85}" presName="node" presStyleLbl="node1" presStyleIdx="1" presStyleCnt="6">
        <dgm:presLayoutVars>
          <dgm:bulletEnabled val="1"/>
        </dgm:presLayoutVars>
      </dgm:prSet>
      <dgm:spPr/>
    </dgm:pt>
    <dgm:pt modelId="{AE16FBE0-3B66-4D2D-86AB-900B267078F0}" type="pres">
      <dgm:prSet presAssocID="{B7A31BEA-A03C-4805-AC7B-50F75B4ADA8E}" presName="sibTrans" presStyleCnt="0"/>
      <dgm:spPr/>
    </dgm:pt>
    <dgm:pt modelId="{DDCAAF9F-C813-4C9C-974A-B987AA3FFC7E}" type="pres">
      <dgm:prSet presAssocID="{FB5265A8-7162-414C-B28B-D5D8F4BB40B2}" presName="node" presStyleLbl="node1" presStyleIdx="2" presStyleCnt="6">
        <dgm:presLayoutVars>
          <dgm:bulletEnabled val="1"/>
        </dgm:presLayoutVars>
      </dgm:prSet>
      <dgm:spPr/>
    </dgm:pt>
    <dgm:pt modelId="{4D9CD08F-B4C7-496D-8F30-F8496F4E6ECA}" type="pres">
      <dgm:prSet presAssocID="{F709A213-3F4C-40FA-9C01-E5D05793C195}" presName="sibTrans" presStyleCnt="0"/>
      <dgm:spPr/>
    </dgm:pt>
    <dgm:pt modelId="{27DCB8DC-2C8A-48FA-B7D4-2B9FA090F476}" type="pres">
      <dgm:prSet presAssocID="{6354BAC1-1AE7-49AE-91B4-3ED8607A6DE4}" presName="node" presStyleLbl="node1" presStyleIdx="3" presStyleCnt="6">
        <dgm:presLayoutVars>
          <dgm:bulletEnabled val="1"/>
        </dgm:presLayoutVars>
      </dgm:prSet>
      <dgm:spPr/>
    </dgm:pt>
    <dgm:pt modelId="{01C3E29F-0801-42C3-8FEC-CA9B6C16FB02}" type="pres">
      <dgm:prSet presAssocID="{DC09F3AA-D585-4E71-9062-EDAADD339E40}" presName="sibTrans" presStyleCnt="0"/>
      <dgm:spPr/>
    </dgm:pt>
    <dgm:pt modelId="{B24B4C4C-7725-4FD9-98FC-630B523324E5}" type="pres">
      <dgm:prSet presAssocID="{E34786A6-14D7-49F4-93F3-FCD32EDF940F}" presName="node" presStyleLbl="node1" presStyleIdx="4" presStyleCnt="6">
        <dgm:presLayoutVars>
          <dgm:bulletEnabled val="1"/>
        </dgm:presLayoutVars>
      </dgm:prSet>
      <dgm:spPr/>
    </dgm:pt>
    <dgm:pt modelId="{595D0F6E-83D8-4016-8D6A-C40FC381B8D5}" type="pres">
      <dgm:prSet presAssocID="{74E8BCB8-18C7-4B22-86B4-F8C30E6546B1}" presName="sibTrans" presStyleCnt="0"/>
      <dgm:spPr/>
    </dgm:pt>
    <dgm:pt modelId="{E74ECAC0-D15A-42F7-9694-21083ABE3529}" type="pres">
      <dgm:prSet presAssocID="{15791BB4-FC55-41A8-B7AF-4FFF7CEC3006}" presName="node" presStyleLbl="node1" presStyleIdx="5" presStyleCnt="6">
        <dgm:presLayoutVars>
          <dgm:bulletEnabled val="1"/>
        </dgm:presLayoutVars>
      </dgm:prSet>
      <dgm:spPr/>
    </dgm:pt>
  </dgm:ptLst>
  <dgm:cxnLst>
    <dgm:cxn modelId="{38EBA717-EE14-4810-968C-8C6967C148C0}" type="presOf" srcId="{15791BB4-FC55-41A8-B7AF-4FFF7CEC3006}" destId="{E74ECAC0-D15A-42F7-9694-21083ABE3529}" srcOrd="0" destOrd="0" presId="urn:microsoft.com/office/officeart/2005/8/layout/default"/>
    <dgm:cxn modelId="{FD06E741-5CD0-4FCD-905B-6FAC7ADB74F0}" type="presOf" srcId="{FB5265A8-7162-414C-B28B-D5D8F4BB40B2}" destId="{DDCAAF9F-C813-4C9C-974A-B987AA3FFC7E}" srcOrd="0" destOrd="0" presId="urn:microsoft.com/office/officeart/2005/8/layout/default"/>
    <dgm:cxn modelId="{59723C46-3C18-425C-8DCC-1A1F15FE7A2C}" srcId="{DE481D1B-511B-4AE2-9CCD-A83A70C705C5}" destId="{39D6DB1F-0645-46B1-BAE9-5E33F6543F5A}" srcOrd="0" destOrd="0" parTransId="{DE6C1DE1-1310-4427-9782-C95886568707}" sibTransId="{8388AD1C-D604-421F-A2FC-F498F1318CF6}"/>
    <dgm:cxn modelId="{78FCBA67-892B-43E9-A16C-D297648D3780}" srcId="{DE481D1B-511B-4AE2-9CCD-A83A70C705C5}" destId="{FB5265A8-7162-414C-B28B-D5D8F4BB40B2}" srcOrd="2" destOrd="0" parTransId="{A549F63E-ADF2-434F-AAFE-E245E168592B}" sibTransId="{F709A213-3F4C-40FA-9C01-E5D05793C195}"/>
    <dgm:cxn modelId="{1F1C9456-080D-44FC-BEEE-3E207974A74A}" srcId="{DE481D1B-511B-4AE2-9CCD-A83A70C705C5}" destId="{6EF387FE-2F6A-44D9-9C35-0EB9076A6C85}" srcOrd="1" destOrd="0" parTransId="{EEECCC88-E834-4A5C-9143-18805C44D425}" sibTransId="{B7A31BEA-A03C-4805-AC7B-50F75B4ADA8E}"/>
    <dgm:cxn modelId="{91B4BB58-CADF-4796-9997-54AC317AE132}" type="presOf" srcId="{E34786A6-14D7-49F4-93F3-FCD32EDF940F}" destId="{B24B4C4C-7725-4FD9-98FC-630B523324E5}" srcOrd="0" destOrd="0" presId="urn:microsoft.com/office/officeart/2005/8/layout/default"/>
    <dgm:cxn modelId="{FD06CD7E-2F0E-4826-A684-4B98AEBDF40A}" srcId="{DE481D1B-511B-4AE2-9CCD-A83A70C705C5}" destId="{E34786A6-14D7-49F4-93F3-FCD32EDF940F}" srcOrd="4" destOrd="0" parTransId="{AA50632B-6616-4200-97E2-781A5A9399BD}" sibTransId="{74E8BCB8-18C7-4B22-86B4-F8C30E6546B1}"/>
    <dgm:cxn modelId="{05CB9688-8BA5-4C2B-8531-7E2DC98AA732}" type="presOf" srcId="{6354BAC1-1AE7-49AE-91B4-3ED8607A6DE4}" destId="{27DCB8DC-2C8A-48FA-B7D4-2B9FA090F476}" srcOrd="0" destOrd="0" presId="urn:microsoft.com/office/officeart/2005/8/layout/default"/>
    <dgm:cxn modelId="{41311A8B-7269-457C-9F21-4999539EAEC9}" type="presOf" srcId="{39D6DB1F-0645-46B1-BAE9-5E33F6543F5A}" destId="{48B6BA4D-C46C-4F31-8394-2C071EE5D929}" srcOrd="0" destOrd="0" presId="urn:microsoft.com/office/officeart/2005/8/layout/default"/>
    <dgm:cxn modelId="{3C6D8097-618F-4819-9CFC-8CA3AAFD2567}" srcId="{DE481D1B-511B-4AE2-9CCD-A83A70C705C5}" destId="{15791BB4-FC55-41A8-B7AF-4FFF7CEC3006}" srcOrd="5" destOrd="0" parTransId="{5E79AB72-4552-4111-9D6E-AB918CA45799}" sibTransId="{12E4A18A-50D4-4E54-90A2-091098028416}"/>
    <dgm:cxn modelId="{5E80D5B2-15C6-42F5-9EDE-98602BE5F9A7}" type="presOf" srcId="{DE481D1B-511B-4AE2-9CCD-A83A70C705C5}" destId="{1F0F6C0B-7887-46C0-8324-66BE72F9373E}" srcOrd="0" destOrd="0" presId="urn:microsoft.com/office/officeart/2005/8/layout/default"/>
    <dgm:cxn modelId="{A0FBE5E6-5C52-4D0B-95A8-FC33A2AD6ABA}" srcId="{DE481D1B-511B-4AE2-9CCD-A83A70C705C5}" destId="{6354BAC1-1AE7-49AE-91B4-3ED8607A6DE4}" srcOrd="3" destOrd="0" parTransId="{869432FB-D32A-4E9B-BAC7-B1BA2CE168A6}" sibTransId="{DC09F3AA-D585-4E71-9062-EDAADD339E40}"/>
    <dgm:cxn modelId="{66F15EED-DB8D-44A3-9A2B-34DE2601DC52}" type="presOf" srcId="{6EF387FE-2F6A-44D9-9C35-0EB9076A6C85}" destId="{E0A4C4D1-931D-43B1-91A9-7553E98D5059}" srcOrd="0" destOrd="0" presId="urn:microsoft.com/office/officeart/2005/8/layout/default"/>
    <dgm:cxn modelId="{D53007FC-BEA5-4A89-BAE7-77DA26AAC74B}" type="presParOf" srcId="{1F0F6C0B-7887-46C0-8324-66BE72F9373E}" destId="{48B6BA4D-C46C-4F31-8394-2C071EE5D929}" srcOrd="0" destOrd="0" presId="urn:microsoft.com/office/officeart/2005/8/layout/default"/>
    <dgm:cxn modelId="{AE70DCEA-10F8-4BD2-B3B6-7551C6967FDC}" type="presParOf" srcId="{1F0F6C0B-7887-46C0-8324-66BE72F9373E}" destId="{38C4EB6A-95E2-44F7-9661-51706C0721A6}" srcOrd="1" destOrd="0" presId="urn:microsoft.com/office/officeart/2005/8/layout/default"/>
    <dgm:cxn modelId="{1ECB4A13-A2A5-4897-941A-A0F570FEECC6}" type="presParOf" srcId="{1F0F6C0B-7887-46C0-8324-66BE72F9373E}" destId="{E0A4C4D1-931D-43B1-91A9-7553E98D5059}" srcOrd="2" destOrd="0" presId="urn:microsoft.com/office/officeart/2005/8/layout/default"/>
    <dgm:cxn modelId="{025A4669-E132-40A3-935A-92B7F2B2A163}" type="presParOf" srcId="{1F0F6C0B-7887-46C0-8324-66BE72F9373E}" destId="{AE16FBE0-3B66-4D2D-86AB-900B267078F0}" srcOrd="3" destOrd="0" presId="urn:microsoft.com/office/officeart/2005/8/layout/default"/>
    <dgm:cxn modelId="{78D47A3C-94D0-4FE1-A92B-A4B720B117C5}" type="presParOf" srcId="{1F0F6C0B-7887-46C0-8324-66BE72F9373E}" destId="{DDCAAF9F-C813-4C9C-974A-B987AA3FFC7E}" srcOrd="4" destOrd="0" presId="urn:microsoft.com/office/officeart/2005/8/layout/default"/>
    <dgm:cxn modelId="{C35E6AC0-00F7-4B65-9EE7-F292AB6F96E6}" type="presParOf" srcId="{1F0F6C0B-7887-46C0-8324-66BE72F9373E}" destId="{4D9CD08F-B4C7-496D-8F30-F8496F4E6ECA}" srcOrd="5" destOrd="0" presId="urn:microsoft.com/office/officeart/2005/8/layout/default"/>
    <dgm:cxn modelId="{7060B750-38C5-4BB9-810F-975EDA4BB8A7}" type="presParOf" srcId="{1F0F6C0B-7887-46C0-8324-66BE72F9373E}" destId="{27DCB8DC-2C8A-48FA-B7D4-2B9FA090F476}" srcOrd="6" destOrd="0" presId="urn:microsoft.com/office/officeart/2005/8/layout/default"/>
    <dgm:cxn modelId="{69AF69DE-32C4-4005-BB0B-1FF2819FCB8A}" type="presParOf" srcId="{1F0F6C0B-7887-46C0-8324-66BE72F9373E}" destId="{01C3E29F-0801-42C3-8FEC-CA9B6C16FB02}" srcOrd="7" destOrd="0" presId="urn:microsoft.com/office/officeart/2005/8/layout/default"/>
    <dgm:cxn modelId="{CDBB75FB-CD96-4C4F-99F8-8930F6411E85}" type="presParOf" srcId="{1F0F6C0B-7887-46C0-8324-66BE72F9373E}" destId="{B24B4C4C-7725-4FD9-98FC-630B523324E5}" srcOrd="8" destOrd="0" presId="urn:microsoft.com/office/officeart/2005/8/layout/default"/>
    <dgm:cxn modelId="{A2DB08C8-3CB5-459A-B0C2-C5E28BE502F6}" type="presParOf" srcId="{1F0F6C0B-7887-46C0-8324-66BE72F9373E}" destId="{595D0F6E-83D8-4016-8D6A-C40FC381B8D5}" srcOrd="9" destOrd="0" presId="urn:microsoft.com/office/officeart/2005/8/layout/default"/>
    <dgm:cxn modelId="{41147832-34B3-4CAB-A6B6-B2F98555E2D7}" type="presParOf" srcId="{1F0F6C0B-7887-46C0-8324-66BE72F9373E}" destId="{E74ECAC0-D15A-42F7-9694-21083ABE35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81D1B-511B-4AE2-9CCD-A83A70C705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304BC-3367-4CA3-8465-AFA11530977F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Career Quiz</a:t>
          </a:r>
        </a:p>
      </dgm:t>
    </dgm:pt>
    <dgm:pt modelId="{C2258C5C-4261-43EA-A2EB-C968DCB20F37}" type="parTrans" cxnId="{2E3519EC-4D65-408D-8E50-B4A41CF3FB0B}">
      <dgm:prSet/>
      <dgm:spPr/>
    </dgm:pt>
    <dgm:pt modelId="{158B46AA-00D8-4760-AB24-ED9FA48CC10F}" type="sibTrans" cxnId="{2E3519EC-4D65-408D-8E50-B4A41CF3FB0B}">
      <dgm:prSet/>
      <dgm:spPr/>
    </dgm:pt>
    <dgm:pt modelId="{79C5500F-A959-44A9-8CE2-6A8D94425019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College Quiz</a:t>
          </a:r>
        </a:p>
      </dgm:t>
    </dgm:pt>
    <dgm:pt modelId="{157CD29E-C5D3-457E-818E-F334ED2C2993}" type="parTrans" cxnId="{FC3013D9-FDDF-4385-AE87-DECDAF2800C6}">
      <dgm:prSet/>
      <dgm:spPr/>
    </dgm:pt>
    <dgm:pt modelId="{423163CF-830D-4B96-82FF-495653D1EE90}" type="sibTrans" cxnId="{FC3013D9-FDDF-4385-AE87-DECDAF2800C6}">
      <dgm:prSet/>
      <dgm:spPr/>
    </dgm:pt>
    <dgm:pt modelId="{EE5576EE-54B8-4201-9E13-B47318143FEA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Scholarship Quiz</a:t>
          </a:r>
        </a:p>
      </dgm:t>
    </dgm:pt>
    <dgm:pt modelId="{51DE9D99-ED5A-41A1-B070-5B92100B12A1}" type="parTrans" cxnId="{BC7C01BB-9FD4-47DC-BDA9-FAADD31A0FD5}">
      <dgm:prSet/>
      <dgm:spPr/>
    </dgm:pt>
    <dgm:pt modelId="{FC6D9CEF-50B0-4DFE-982A-A88FA8E989A0}" type="sibTrans" cxnId="{BC7C01BB-9FD4-47DC-BDA9-FAADD31A0FD5}">
      <dgm:prSet/>
      <dgm:spPr/>
    </dgm:pt>
    <dgm:pt modelId="{B78DB835-B390-44D3-B860-24559217AC89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Career Exploration</a:t>
          </a:r>
        </a:p>
      </dgm:t>
    </dgm:pt>
    <dgm:pt modelId="{25BBE2C1-3F96-40F4-A0E8-43BBD014628F}" type="parTrans" cxnId="{6A7AB3F9-F06E-4CE7-BEB6-538CB8219DF9}">
      <dgm:prSet/>
      <dgm:spPr/>
    </dgm:pt>
    <dgm:pt modelId="{46806581-0F2E-4808-BCF5-B3AC3BDE7083}" type="sibTrans" cxnId="{6A7AB3F9-F06E-4CE7-BEB6-538CB8219DF9}">
      <dgm:prSet/>
      <dgm:spPr/>
    </dgm:pt>
    <dgm:pt modelId="{545BDFD2-5415-4EB2-86D7-59EEA4518376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Plan for College</a:t>
          </a:r>
        </a:p>
      </dgm:t>
    </dgm:pt>
    <dgm:pt modelId="{3B7333A7-4313-4FC2-9E6B-E74E053B1CA1}" type="parTrans" cxnId="{50AB4EFD-8F64-476F-A644-44E1D2F5D53A}">
      <dgm:prSet/>
      <dgm:spPr/>
    </dgm:pt>
    <dgm:pt modelId="{154D197E-5F3D-41B9-85F5-323470F406D8}" type="sibTrans" cxnId="{50AB4EFD-8F64-476F-A644-44E1D2F5D53A}">
      <dgm:prSet/>
      <dgm:spPr/>
    </dgm:pt>
    <dgm:pt modelId="{61A77461-11C3-47FB-898A-539A1FBDD5CF}">
      <dgm:prSet phldr="0"/>
      <dgm:spPr/>
      <dgm:t>
        <a:bodyPr/>
        <a:lstStyle/>
        <a:p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College Search Tool</a:t>
          </a:r>
          <a:endParaRPr lang="en-US">
            <a:solidFill>
              <a:schemeClr val="bg1"/>
            </a:solidFill>
            <a:latin typeface="Arial" panose="020B0604020202020204"/>
          </a:endParaRPr>
        </a:p>
      </dgm:t>
    </dgm:pt>
    <dgm:pt modelId="{C8F96E13-CF66-4A25-A1C9-8FE0746D413B}" type="parTrans" cxnId="{ED62A47B-FA9A-46DD-BE06-FF7B972EF393}">
      <dgm:prSet/>
      <dgm:spPr/>
    </dgm:pt>
    <dgm:pt modelId="{C4116B95-8855-4E9B-8FA0-EDF5C4D00B42}" type="sibTrans" cxnId="{ED62A47B-FA9A-46DD-BE06-FF7B972EF393}">
      <dgm:prSet/>
      <dgm:spPr/>
    </dgm:pt>
    <dgm:pt modelId="{1F0F6C0B-7887-46C0-8324-66BE72F9373E}" type="pres">
      <dgm:prSet presAssocID="{DE481D1B-511B-4AE2-9CCD-A83A70C705C5}" presName="diagram" presStyleCnt="0">
        <dgm:presLayoutVars>
          <dgm:dir/>
          <dgm:resizeHandles val="exact"/>
        </dgm:presLayoutVars>
      </dgm:prSet>
      <dgm:spPr/>
    </dgm:pt>
    <dgm:pt modelId="{BA43E22B-5B17-487A-875C-FDE0A528BAB4}" type="pres">
      <dgm:prSet presAssocID="{9D1304BC-3367-4CA3-8465-AFA11530977F}" presName="node" presStyleLbl="node1" presStyleIdx="0" presStyleCnt="6">
        <dgm:presLayoutVars>
          <dgm:bulletEnabled val="1"/>
        </dgm:presLayoutVars>
      </dgm:prSet>
      <dgm:spPr/>
    </dgm:pt>
    <dgm:pt modelId="{8EC8F121-F74A-431C-AAB3-C92A4604D3D0}" type="pres">
      <dgm:prSet presAssocID="{158B46AA-00D8-4760-AB24-ED9FA48CC10F}" presName="sibTrans" presStyleCnt="0"/>
      <dgm:spPr/>
    </dgm:pt>
    <dgm:pt modelId="{B6CDBC3C-6ACD-4B35-88C2-A83B38C9CC8A}" type="pres">
      <dgm:prSet presAssocID="{79C5500F-A959-44A9-8CE2-6A8D94425019}" presName="node" presStyleLbl="node1" presStyleIdx="1" presStyleCnt="6">
        <dgm:presLayoutVars>
          <dgm:bulletEnabled val="1"/>
        </dgm:presLayoutVars>
      </dgm:prSet>
      <dgm:spPr/>
    </dgm:pt>
    <dgm:pt modelId="{F38E1DDE-CA95-4429-8D44-D33455B9475D}" type="pres">
      <dgm:prSet presAssocID="{423163CF-830D-4B96-82FF-495653D1EE90}" presName="sibTrans" presStyleCnt="0"/>
      <dgm:spPr/>
    </dgm:pt>
    <dgm:pt modelId="{1BB04252-8917-4540-87A1-A7DDCCBD7A87}" type="pres">
      <dgm:prSet presAssocID="{EE5576EE-54B8-4201-9E13-B47318143FEA}" presName="node" presStyleLbl="node1" presStyleIdx="2" presStyleCnt="6">
        <dgm:presLayoutVars>
          <dgm:bulletEnabled val="1"/>
        </dgm:presLayoutVars>
      </dgm:prSet>
      <dgm:spPr/>
    </dgm:pt>
    <dgm:pt modelId="{DB9380A9-2D6A-4FB6-97A2-97A4C2B8C9B0}" type="pres">
      <dgm:prSet presAssocID="{FC6D9CEF-50B0-4DFE-982A-A88FA8E989A0}" presName="sibTrans" presStyleCnt="0"/>
      <dgm:spPr/>
    </dgm:pt>
    <dgm:pt modelId="{85A33206-3137-47F3-ACF1-D98869F1836F}" type="pres">
      <dgm:prSet presAssocID="{61A77461-11C3-47FB-898A-539A1FBDD5CF}" presName="node" presStyleLbl="node1" presStyleIdx="3" presStyleCnt="6">
        <dgm:presLayoutVars>
          <dgm:bulletEnabled val="1"/>
        </dgm:presLayoutVars>
      </dgm:prSet>
      <dgm:spPr/>
    </dgm:pt>
    <dgm:pt modelId="{30369DBD-5496-4B14-8B59-E022ED3EBDD0}" type="pres">
      <dgm:prSet presAssocID="{C4116B95-8855-4E9B-8FA0-EDF5C4D00B42}" presName="sibTrans" presStyleCnt="0"/>
      <dgm:spPr/>
    </dgm:pt>
    <dgm:pt modelId="{93CFE522-AAF0-4E74-9785-2B1800A34022}" type="pres">
      <dgm:prSet presAssocID="{B78DB835-B390-44D3-B860-24559217AC89}" presName="node" presStyleLbl="node1" presStyleIdx="4" presStyleCnt="6">
        <dgm:presLayoutVars>
          <dgm:bulletEnabled val="1"/>
        </dgm:presLayoutVars>
      </dgm:prSet>
      <dgm:spPr/>
    </dgm:pt>
    <dgm:pt modelId="{A5FEFD04-B405-4AC9-8F04-2630303C7581}" type="pres">
      <dgm:prSet presAssocID="{46806581-0F2E-4808-BCF5-B3AC3BDE7083}" presName="sibTrans" presStyleCnt="0"/>
      <dgm:spPr/>
    </dgm:pt>
    <dgm:pt modelId="{1F4F92B0-2F7E-4B5F-B8AA-AEFF0634BA13}" type="pres">
      <dgm:prSet presAssocID="{545BDFD2-5415-4EB2-86D7-59EEA4518376}" presName="node" presStyleLbl="node1" presStyleIdx="5" presStyleCnt="6">
        <dgm:presLayoutVars>
          <dgm:bulletEnabled val="1"/>
        </dgm:presLayoutVars>
      </dgm:prSet>
      <dgm:spPr/>
    </dgm:pt>
  </dgm:ptLst>
  <dgm:cxnLst>
    <dgm:cxn modelId="{13860425-8FAA-4DF1-A8B7-EE4958D79BB9}" type="presOf" srcId="{61A77461-11C3-47FB-898A-539A1FBDD5CF}" destId="{85A33206-3137-47F3-ACF1-D98869F1836F}" srcOrd="0" destOrd="0" presId="urn:microsoft.com/office/officeart/2005/8/layout/default"/>
    <dgm:cxn modelId="{DB91162A-568D-4C6F-8C86-05630616993E}" type="presOf" srcId="{9D1304BC-3367-4CA3-8465-AFA11530977F}" destId="{BA43E22B-5B17-487A-875C-FDE0A528BAB4}" srcOrd="0" destOrd="0" presId="urn:microsoft.com/office/officeart/2005/8/layout/default"/>
    <dgm:cxn modelId="{60C66C45-0A16-451E-8DFD-5BE0FF4D034E}" type="presOf" srcId="{B78DB835-B390-44D3-B860-24559217AC89}" destId="{93CFE522-AAF0-4E74-9785-2B1800A34022}" srcOrd="0" destOrd="0" presId="urn:microsoft.com/office/officeart/2005/8/layout/default"/>
    <dgm:cxn modelId="{C5614F72-C8CC-4F51-8959-1F291F82520B}" type="presOf" srcId="{79C5500F-A959-44A9-8CE2-6A8D94425019}" destId="{B6CDBC3C-6ACD-4B35-88C2-A83B38C9CC8A}" srcOrd="0" destOrd="0" presId="urn:microsoft.com/office/officeart/2005/8/layout/default"/>
    <dgm:cxn modelId="{ED62A47B-FA9A-46DD-BE06-FF7B972EF393}" srcId="{DE481D1B-511B-4AE2-9CCD-A83A70C705C5}" destId="{61A77461-11C3-47FB-898A-539A1FBDD5CF}" srcOrd="3" destOrd="0" parTransId="{C8F96E13-CF66-4A25-A1C9-8FE0746D413B}" sibTransId="{C4116B95-8855-4E9B-8FA0-EDF5C4D00B42}"/>
    <dgm:cxn modelId="{43E2989D-633D-4428-8474-F4026B3CD048}" type="presOf" srcId="{545BDFD2-5415-4EB2-86D7-59EEA4518376}" destId="{1F4F92B0-2F7E-4B5F-B8AA-AEFF0634BA13}" srcOrd="0" destOrd="0" presId="urn:microsoft.com/office/officeart/2005/8/layout/default"/>
    <dgm:cxn modelId="{5E80D5B2-15C6-42F5-9EDE-98602BE5F9A7}" type="presOf" srcId="{DE481D1B-511B-4AE2-9CCD-A83A70C705C5}" destId="{1F0F6C0B-7887-46C0-8324-66BE72F9373E}" srcOrd="0" destOrd="0" presId="urn:microsoft.com/office/officeart/2005/8/layout/default"/>
    <dgm:cxn modelId="{BC7C01BB-9FD4-47DC-BDA9-FAADD31A0FD5}" srcId="{DE481D1B-511B-4AE2-9CCD-A83A70C705C5}" destId="{EE5576EE-54B8-4201-9E13-B47318143FEA}" srcOrd="2" destOrd="0" parTransId="{51DE9D99-ED5A-41A1-B070-5B92100B12A1}" sibTransId="{FC6D9CEF-50B0-4DFE-982A-A88FA8E989A0}"/>
    <dgm:cxn modelId="{FC3013D9-FDDF-4385-AE87-DECDAF2800C6}" srcId="{DE481D1B-511B-4AE2-9CCD-A83A70C705C5}" destId="{79C5500F-A959-44A9-8CE2-6A8D94425019}" srcOrd="1" destOrd="0" parTransId="{157CD29E-C5D3-457E-818E-F334ED2C2993}" sibTransId="{423163CF-830D-4B96-82FF-495653D1EE90}"/>
    <dgm:cxn modelId="{2E3519EC-4D65-408D-8E50-B4A41CF3FB0B}" srcId="{DE481D1B-511B-4AE2-9CCD-A83A70C705C5}" destId="{9D1304BC-3367-4CA3-8465-AFA11530977F}" srcOrd="0" destOrd="0" parTransId="{C2258C5C-4261-43EA-A2EB-C968DCB20F37}" sibTransId="{158B46AA-00D8-4760-AB24-ED9FA48CC10F}"/>
    <dgm:cxn modelId="{6A7AB3F9-F06E-4CE7-BEB6-538CB8219DF9}" srcId="{DE481D1B-511B-4AE2-9CCD-A83A70C705C5}" destId="{B78DB835-B390-44D3-B860-24559217AC89}" srcOrd="4" destOrd="0" parTransId="{25BBE2C1-3F96-40F4-A0E8-43BBD014628F}" sibTransId="{46806581-0F2E-4808-BCF5-B3AC3BDE7083}"/>
    <dgm:cxn modelId="{5863A4FA-B2A3-4126-8403-D73342CC1222}" type="presOf" srcId="{EE5576EE-54B8-4201-9E13-B47318143FEA}" destId="{1BB04252-8917-4540-87A1-A7DDCCBD7A87}" srcOrd="0" destOrd="0" presId="urn:microsoft.com/office/officeart/2005/8/layout/default"/>
    <dgm:cxn modelId="{50AB4EFD-8F64-476F-A644-44E1D2F5D53A}" srcId="{DE481D1B-511B-4AE2-9CCD-A83A70C705C5}" destId="{545BDFD2-5415-4EB2-86D7-59EEA4518376}" srcOrd="5" destOrd="0" parTransId="{3B7333A7-4313-4FC2-9E6B-E74E053B1CA1}" sibTransId="{154D197E-5F3D-41B9-85F5-323470F406D8}"/>
    <dgm:cxn modelId="{D12568E1-5572-40F2-8FC0-800DBF107B3D}" type="presParOf" srcId="{1F0F6C0B-7887-46C0-8324-66BE72F9373E}" destId="{BA43E22B-5B17-487A-875C-FDE0A528BAB4}" srcOrd="0" destOrd="0" presId="urn:microsoft.com/office/officeart/2005/8/layout/default"/>
    <dgm:cxn modelId="{2F760481-4B47-43DB-9CED-61E81FF30261}" type="presParOf" srcId="{1F0F6C0B-7887-46C0-8324-66BE72F9373E}" destId="{8EC8F121-F74A-431C-AAB3-C92A4604D3D0}" srcOrd="1" destOrd="0" presId="urn:microsoft.com/office/officeart/2005/8/layout/default"/>
    <dgm:cxn modelId="{8AEA3095-29AD-4517-9F37-D909497C3BF8}" type="presParOf" srcId="{1F0F6C0B-7887-46C0-8324-66BE72F9373E}" destId="{B6CDBC3C-6ACD-4B35-88C2-A83B38C9CC8A}" srcOrd="2" destOrd="0" presId="urn:microsoft.com/office/officeart/2005/8/layout/default"/>
    <dgm:cxn modelId="{5A68714D-B603-4696-BB17-5A2F5656AE04}" type="presParOf" srcId="{1F0F6C0B-7887-46C0-8324-66BE72F9373E}" destId="{F38E1DDE-CA95-4429-8D44-D33455B9475D}" srcOrd="3" destOrd="0" presId="urn:microsoft.com/office/officeart/2005/8/layout/default"/>
    <dgm:cxn modelId="{0ED656B9-C929-4AE7-BEBA-2F2D4C1F6E81}" type="presParOf" srcId="{1F0F6C0B-7887-46C0-8324-66BE72F9373E}" destId="{1BB04252-8917-4540-87A1-A7DDCCBD7A87}" srcOrd="4" destOrd="0" presId="urn:microsoft.com/office/officeart/2005/8/layout/default"/>
    <dgm:cxn modelId="{59D8B563-B487-4C02-9D02-555777F595F5}" type="presParOf" srcId="{1F0F6C0B-7887-46C0-8324-66BE72F9373E}" destId="{DB9380A9-2D6A-4FB6-97A2-97A4C2B8C9B0}" srcOrd="5" destOrd="0" presId="urn:microsoft.com/office/officeart/2005/8/layout/default"/>
    <dgm:cxn modelId="{E56307EA-1DFA-4C9D-ADDD-AA3128E07921}" type="presParOf" srcId="{1F0F6C0B-7887-46C0-8324-66BE72F9373E}" destId="{85A33206-3137-47F3-ACF1-D98869F1836F}" srcOrd="6" destOrd="0" presId="urn:microsoft.com/office/officeart/2005/8/layout/default"/>
    <dgm:cxn modelId="{7B275068-CC94-4CD5-8E4D-8B5772C2C810}" type="presParOf" srcId="{1F0F6C0B-7887-46C0-8324-66BE72F9373E}" destId="{30369DBD-5496-4B14-8B59-E022ED3EBDD0}" srcOrd="7" destOrd="0" presId="urn:microsoft.com/office/officeart/2005/8/layout/default"/>
    <dgm:cxn modelId="{754D99E9-6B7F-475E-A25B-9C6D900BBDC0}" type="presParOf" srcId="{1F0F6C0B-7887-46C0-8324-66BE72F9373E}" destId="{93CFE522-AAF0-4E74-9785-2B1800A34022}" srcOrd="8" destOrd="0" presId="urn:microsoft.com/office/officeart/2005/8/layout/default"/>
    <dgm:cxn modelId="{A5C2A098-8811-4571-97EC-5BCAA31F6C2A}" type="presParOf" srcId="{1F0F6C0B-7887-46C0-8324-66BE72F9373E}" destId="{A5FEFD04-B405-4AC9-8F04-2630303C7581}" srcOrd="9" destOrd="0" presId="urn:microsoft.com/office/officeart/2005/8/layout/default"/>
    <dgm:cxn modelId="{E66C9E63-A4A9-4004-9B51-E3D1E3DEEE4F}" type="presParOf" srcId="{1F0F6C0B-7887-46C0-8324-66BE72F9373E}" destId="{1F4F92B0-2F7E-4B5F-B8AA-AEFF0634BA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81D1B-511B-4AE2-9CCD-A83A70C705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5500F-A959-44A9-8CE2-6A8D94425019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Explore Pathways</a:t>
          </a:r>
        </a:p>
      </dgm:t>
    </dgm:pt>
    <dgm:pt modelId="{157CD29E-C5D3-457E-818E-F334ED2C2993}" type="parTrans" cxnId="{FC3013D9-FDDF-4385-AE87-DECDAF2800C6}">
      <dgm:prSet/>
      <dgm:spPr/>
    </dgm:pt>
    <dgm:pt modelId="{423163CF-830D-4B96-82FF-495653D1EE90}" type="sibTrans" cxnId="{FC3013D9-FDDF-4385-AE87-DECDAF2800C6}">
      <dgm:prSet/>
      <dgm:spPr/>
    </dgm:pt>
    <dgm:pt modelId="{EE5576EE-54B8-4201-9E13-B47318143FEA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 Virtual Campus Tours</a:t>
          </a:r>
        </a:p>
      </dgm:t>
    </dgm:pt>
    <dgm:pt modelId="{51DE9D99-ED5A-41A1-B070-5B92100B12A1}" type="parTrans" cxnId="{BC7C01BB-9FD4-47DC-BDA9-FAADD31A0FD5}">
      <dgm:prSet/>
      <dgm:spPr/>
    </dgm:pt>
    <dgm:pt modelId="{FC6D9CEF-50B0-4DFE-982A-A88FA8E989A0}" type="sibTrans" cxnId="{BC7C01BB-9FD4-47DC-BDA9-FAADD31A0FD5}">
      <dgm:prSet/>
      <dgm:spPr/>
    </dgm:pt>
    <dgm:pt modelId="{B78DB835-B390-44D3-B860-24559217AC89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Search for Scholarships</a:t>
          </a:r>
        </a:p>
      </dgm:t>
    </dgm:pt>
    <dgm:pt modelId="{25BBE2C1-3F96-40F4-A0E8-43BBD014628F}" type="parTrans" cxnId="{6A7AB3F9-F06E-4CE7-BEB6-538CB8219DF9}">
      <dgm:prSet/>
      <dgm:spPr/>
    </dgm:pt>
    <dgm:pt modelId="{46806581-0F2E-4808-BCF5-B3AC3BDE7083}" type="sibTrans" cxnId="{6A7AB3F9-F06E-4CE7-BEB6-538CB8219DF9}">
      <dgm:prSet/>
      <dgm:spPr/>
    </dgm:pt>
    <dgm:pt modelId="{61A77461-11C3-47FB-898A-539A1FBDD5CF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How to Pay for College</a:t>
          </a:r>
        </a:p>
      </dgm:t>
    </dgm:pt>
    <dgm:pt modelId="{C8F96E13-CF66-4A25-A1C9-8FE0746D413B}" type="parTrans" cxnId="{ED62A47B-FA9A-46DD-BE06-FF7B972EF393}">
      <dgm:prSet/>
      <dgm:spPr/>
    </dgm:pt>
    <dgm:pt modelId="{C4116B95-8855-4E9B-8FA0-EDF5C4D00B42}" type="sibTrans" cxnId="{ED62A47B-FA9A-46DD-BE06-FF7B972EF393}">
      <dgm:prSet/>
      <dgm:spPr/>
    </dgm:pt>
    <dgm:pt modelId="{1F0F6C0B-7887-46C0-8324-66BE72F9373E}" type="pres">
      <dgm:prSet presAssocID="{DE481D1B-511B-4AE2-9CCD-A83A70C705C5}" presName="diagram" presStyleCnt="0">
        <dgm:presLayoutVars>
          <dgm:dir/>
          <dgm:resizeHandles val="exact"/>
        </dgm:presLayoutVars>
      </dgm:prSet>
      <dgm:spPr/>
    </dgm:pt>
    <dgm:pt modelId="{B6CDBC3C-6ACD-4B35-88C2-A83B38C9CC8A}" type="pres">
      <dgm:prSet presAssocID="{79C5500F-A959-44A9-8CE2-6A8D94425019}" presName="node" presStyleLbl="node1" presStyleIdx="0" presStyleCnt="4">
        <dgm:presLayoutVars>
          <dgm:bulletEnabled val="1"/>
        </dgm:presLayoutVars>
      </dgm:prSet>
      <dgm:spPr/>
    </dgm:pt>
    <dgm:pt modelId="{F38E1DDE-CA95-4429-8D44-D33455B9475D}" type="pres">
      <dgm:prSet presAssocID="{423163CF-830D-4B96-82FF-495653D1EE90}" presName="sibTrans" presStyleCnt="0"/>
      <dgm:spPr/>
    </dgm:pt>
    <dgm:pt modelId="{1BB04252-8917-4540-87A1-A7DDCCBD7A87}" type="pres">
      <dgm:prSet presAssocID="{EE5576EE-54B8-4201-9E13-B47318143FEA}" presName="node" presStyleLbl="node1" presStyleIdx="1" presStyleCnt="4">
        <dgm:presLayoutVars>
          <dgm:bulletEnabled val="1"/>
        </dgm:presLayoutVars>
      </dgm:prSet>
      <dgm:spPr/>
    </dgm:pt>
    <dgm:pt modelId="{DB9380A9-2D6A-4FB6-97A2-97A4C2B8C9B0}" type="pres">
      <dgm:prSet presAssocID="{FC6D9CEF-50B0-4DFE-982A-A88FA8E989A0}" presName="sibTrans" presStyleCnt="0"/>
      <dgm:spPr/>
    </dgm:pt>
    <dgm:pt modelId="{85A33206-3137-47F3-ACF1-D98869F1836F}" type="pres">
      <dgm:prSet presAssocID="{61A77461-11C3-47FB-898A-539A1FBDD5CF}" presName="node" presStyleLbl="node1" presStyleIdx="2" presStyleCnt="4">
        <dgm:presLayoutVars>
          <dgm:bulletEnabled val="1"/>
        </dgm:presLayoutVars>
      </dgm:prSet>
      <dgm:spPr/>
    </dgm:pt>
    <dgm:pt modelId="{30369DBD-5496-4B14-8B59-E022ED3EBDD0}" type="pres">
      <dgm:prSet presAssocID="{C4116B95-8855-4E9B-8FA0-EDF5C4D00B42}" presName="sibTrans" presStyleCnt="0"/>
      <dgm:spPr/>
    </dgm:pt>
    <dgm:pt modelId="{93CFE522-AAF0-4E74-9785-2B1800A34022}" type="pres">
      <dgm:prSet presAssocID="{B78DB835-B390-44D3-B860-24559217AC89}" presName="node" presStyleLbl="node1" presStyleIdx="3" presStyleCnt="4">
        <dgm:presLayoutVars>
          <dgm:bulletEnabled val="1"/>
        </dgm:presLayoutVars>
      </dgm:prSet>
      <dgm:spPr/>
    </dgm:pt>
  </dgm:ptLst>
  <dgm:cxnLst>
    <dgm:cxn modelId="{13860425-8FAA-4DF1-A8B7-EE4958D79BB9}" type="presOf" srcId="{61A77461-11C3-47FB-898A-539A1FBDD5CF}" destId="{85A33206-3137-47F3-ACF1-D98869F1836F}" srcOrd="0" destOrd="0" presId="urn:microsoft.com/office/officeart/2005/8/layout/default"/>
    <dgm:cxn modelId="{60C66C45-0A16-451E-8DFD-5BE0FF4D034E}" type="presOf" srcId="{B78DB835-B390-44D3-B860-24559217AC89}" destId="{93CFE522-AAF0-4E74-9785-2B1800A34022}" srcOrd="0" destOrd="0" presId="urn:microsoft.com/office/officeart/2005/8/layout/default"/>
    <dgm:cxn modelId="{C5614F72-C8CC-4F51-8959-1F291F82520B}" type="presOf" srcId="{79C5500F-A959-44A9-8CE2-6A8D94425019}" destId="{B6CDBC3C-6ACD-4B35-88C2-A83B38C9CC8A}" srcOrd="0" destOrd="0" presId="urn:microsoft.com/office/officeart/2005/8/layout/default"/>
    <dgm:cxn modelId="{ED62A47B-FA9A-46DD-BE06-FF7B972EF393}" srcId="{DE481D1B-511B-4AE2-9CCD-A83A70C705C5}" destId="{61A77461-11C3-47FB-898A-539A1FBDD5CF}" srcOrd="2" destOrd="0" parTransId="{C8F96E13-CF66-4A25-A1C9-8FE0746D413B}" sibTransId="{C4116B95-8855-4E9B-8FA0-EDF5C4D00B42}"/>
    <dgm:cxn modelId="{5E80D5B2-15C6-42F5-9EDE-98602BE5F9A7}" type="presOf" srcId="{DE481D1B-511B-4AE2-9CCD-A83A70C705C5}" destId="{1F0F6C0B-7887-46C0-8324-66BE72F9373E}" srcOrd="0" destOrd="0" presId="urn:microsoft.com/office/officeart/2005/8/layout/default"/>
    <dgm:cxn modelId="{BC7C01BB-9FD4-47DC-BDA9-FAADD31A0FD5}" srcId="{DE481D1B-511B-4AE2-9CCD-A83A70C705C5}" destId="{EE5576EE-54B8-4201-9E13-B47318143FEA}" srcOrd="1" destOrd="0" parTransId="{51DE9D99-ED5A-41A1-B070-5B92100B12A1}" sibTransId="{FC6D9CEF-50B0-4DFE-982A-A88FA8E989A0}"/>
    <dgm:cxn modelId="{FC3013D9-FDDF-4385-AE87-DECDAF2800C6}" srcId="{DE481D1B-511B-4AE2-9CCD-A83A70C705C5}" destId="{79C5500F-A959-44A9-8CE2-6A8D94425019}" srcOrd="0" destOrd="0" parTransId="{157CD29E-C5D3-457E-818E-F334ED2C2993}" sibTransId="{423163CF-830D-4B96-82FF-495653D1EE90}"/>
    <dgm:cxn modelId="{6A7AB3F9-F06E-4CE7-BEB6-538CB8219DF9}" srcId="{DE481D1B-511B-4AE2-9CCD-A83A70C705C5}" destId="{B78DB835-B390-44D3-B860-24559217AC89}" srcOrd="3" destOrd="0" parTransId="{25BBE2C1-3F96-40F4-A0E8-43BBD014628F}" sibTransId="{46806581-0F2E-4808-BCF5-B3AC3BDE7083}"/>
    <dgm:cxn modelId="{5863A4FA-B2A3-4126-8403-D73342CC1222}" type="presOf" srcId="{EE5576EE-54B8-4201-9E13-B47318143FEA}" destId="{1BB04252-8917-4540-87A1-A7DDCCBD7A87}" srcOrd="0" destOrd="0" presId="urn:microsoft.com/office/officeart/2005/8/layout/default"/>
    <dgm:cxn modelId="{8AEA3095-29AD-4517-9F37-D909497C3BF8}" type="presParOf" srcId="{1F0F6C0B-7887-46C0-8324-66BE72F9373E}" destId="{B6CDBC3C-6ACD-4B35-88C2-A83B38C9CC8A}" srcOrd="0" destOrd="0" presId="urn:microsoft.com/office/officeart/2005/8/layout/default"/>
    <dgm:cxn modelId="{5A68714D-B603-4696-BB17-5A2F5656AE04}" type="presParOf" srcId="{1F0F6C0B-7887-46C0-8324-66BE72F9373E}" destId="{F38E1DDE-CA95-4429-8D44-D33455B9475D}" srcOrd="1" destOrd="0" presId="urn:microsoft.com/office/officeart/2005/8/layout/default"/>
    <dgm:cxn modelId="{0ED656B9-C929-4AE7-BEBA-2F2D4C1F6E81}" type="presParOf" srcId="{1F0F6C0B-7887-46C0-8324-66BE72F9373E}" destId="{1BB04252-8917-4540-87A1-A7DDCCBD7A87}" srcOrd="2" destOrd="0" presId="urn:microsoft.com/office/officeart/2005/8/layout/default"/>
    <dgm:cxn modelId="{59D8B563-B487-4C02-9D02-555777F595F5}" type="presParOf" srcId="{1F0F6C0B-7887-46C0-8324-66BE72F9373E}" destId="{DB9380A9-2D6A-4FB6-97A2-97A4C2B8C9B0}" srcOrd="3" destOrd="0" presId="urn:microsoft.com/office/officeart/2005/8/layout/default"/>
    <dgm:cxn modelId="{E56307EA-1DFA-4C9D-ADDD-AA3128E07921}" type="presParOf" srcId="{1F0F6C0B-7887-46C0-8324-66BE72F9373E}" destId="{85A33206-3137-47F3-ACF1-D98869F1836F}" srcOrd="4" destOrd="0" presId="urn:microsoft.com/office/officeart/2005/8/layout/default"/>
    <dgm:cxn modelId="{7B275068-CC94-4CD5-8E4D-8B5772C2C810}" type="presParOf" srcId="{1F0F6C0B-7887-46C0-8324-66BE72F9373E}" destId="{30369DBD-5496-4B14-8B59-E022ED3EBDD0}" srcOrd="5" destOrd="0" presId="urn:microsoft.com/office/officeart/2005/8/layout/default"/>
    <dgm:cxn modelId="{754D99E9-6B7F-475E-A25B-9C6D900BBDC0}" type="presParOf" srcId="{1F0F6C0B-7887-46C0-8324-66BE72F9373E}" destId="{93CFE522-AAF0-4E74-9785-2B1800A340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81D1B-511B-4AE2-9CCD-A83A70C705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304BC-3367-4CA3-8465-AFA11530977F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Personalized Scholarships</a:t>
          </a:r>
        </a:p>
      </dgm:t>
    </dgm:pt>
    <dgm:pt modelId="{C2258C5C-4261-43EA-A2EB-C968DCB20F37}" type="parTrans" cxnId="{2E3519EC-4D65-408D-8E50-B4A41CF3FB0B}">
      <dgm:prSet/>
      <dgm:spPr/>
    </dgm:pt>
    <dgm:pt modelId="{158B46AA-00D8-4760-AB24-ED9FA48CC10F}" type="sibTrans" cxnId="{2E3519EC-4D65-408D-8E50-B4A41CF3FB0B}">
      <dgm:prSet/>
      <dgm:spPr/>
    </dgm:pt>
    <dgm:pt modelId="{CE3194E4-6BA9-4D88-A383-1E525D199165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College Cost Comparisons</a:t>
          </a:r>
        </a:p>
      </dgm:t>
    </dgm:pt>
    <dgm:pt modelId="{F6096334-9C69-49E8-B2AA-9A340C8982C8}" type="parTrans" cxnId="{00D63CD7-AEC0-4FC7-A625-33F0F11A8FF1}">
      <dgm:prSet/>
      <dgm:spPr/>
    </dgm:pt>
    <dgm:pt modelId="{BB836E8D-5E80-4BAB-A491-4A5E172A37E0}" type="sibTrans" cxnId="{00D63CD7-AEC0-4FC7-A625-33F0F11A8FF1}">
      <dgm:prSet/>
      <dgm:spPr/>
    </dgm:pt>
    <dgm:pt modelId="{039F4D4D-251B-4838-B36B-ED0BB7CFECDC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FAFSA Support</a:t>
          </a:r>
        </a:p>
      </dgm:t>
    </dgm:pt>
    <dgm:pt modelId="{E3499673-5545-4D20-A9E1-568C07111DCD}" type="parTrans" cxnId="{028AB62D-B0B1-4C81-B615-F48748757BC2}">
      <dgm:prSet/>
      <dgm:spPr/>
    </dgm:pt>
    <dgm:pt modelId="{2BF4DE9D-1215-4E6D-A959-E33ACF5934E9}" type="sibTrans" cxnId="{028AB62D-B0B1-4C81-B615-F48748757BC2}">
      <dgm:prSet/>
      <dgm:spPr/>
    </dgm:pt>
    <dgm:pt modelId="{A4C8425C-BAAD-4B5D-882D-51236B0C6BC3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Auto-filled scholarship application forms</a:t>
          </a:r>
        </a:p>
      </dgm:t>
    </dgm:pt>
    <dgm:pt modelId="{86EA53FA-07DE-419C-8EED-B77E8362423D}" type="parTrans" cxnId="{E4225F38-4BE3-4E0F-84B7-0D39A339037C}">
      <dgm:prSet/>
      <dgm:spPr/>
    </dgm:pt>
    <dgm:pt modelId="{6D49D10D-9DEF-4835-8691-4DCC09AC6208}" type="sibTrans" cxnId="{E4225F38-4BE3-4E0F-84B7-0D39A339037C}">
      <dgm:prSet/>
      <dgm:spPr/>
    </dgm:pt>
    <dgm:pt modelId="{1F0F6C0B-7887-46C0-8324-66BE72F9373E}" type="pres">
      <dgm:prSet presAssocID="{DE481D1B-511B-4AE2-9CCD-A83A70C705C5}" presName="diagram" presStyleCnt="0">
        <dgm:presLayoutVars>
          <dgm:dir/>
          <dgm:resizeHandles val="exact"/>
        </dgm:presLayoutVars>
      </dgm:prSet>
      <dgm:spPr/>
    </dgm:pt>
    <dgm:pt modelId="{BA43E22B-5B17-487A-875C-FDE0A528BAB4}" type="pres">
      <dgm:prSet presAssocID="{9D1304BC-3367-4CA3-8465-AFA11530977F}" presName="node" presStyleLbl="node1" presStyleIdx="0" presStyleCnt="4">
        <dgm:presLayoutVars>
          <dgm:bulletEnabled val="1"/>
        </dgm:presLayoutVars>
      </dgm:prSet>
      <dgm:spPr/>
    </dgm:pt>
    <dgm:pt modelId="{1A927B66-4E1E-4A85-849B-902EB2143FC2}" type="pres">
      <dgm:prSet presAssocID="{158B46AA-00D8-4760-AB24-ED9FA48CC10F}" presName="sibTrans" presStyleCnt="0"/>
      <dgm:spPr/>
    </dgm:pt>
    <dgm:pt modelId="{DDF567C8-AE86-4B7A-BA69-852183BC97A5}" type="pres">
      <dgm:prSet presAssocID="{A4C8425C-BAAD-4B5D-882D-51236B0C6BC3}" presName="node" presStyleLbl="node1" presStyleIdx="1" presStyleCnt="4">
        <dgm:presLayoutVars>
          <dgm:bulletEnabled val="1"/>
        </dgm:presLayoutVars>
      </dgm:prSet>
      <dgm:spPr/>
    </dgm:pt>
    <dgm:pt modelId="{4B799671-6412-4D5A-B865-ABE973F901C9}" type="pres">
      <dgm:prSet presAssocID="{6D49D10D-9DEF-4835-8691-4DCC09AC6208}" presName="sibTrans" presStyleCnt="0"/>
      <dgm:spPr/>
    </dgm:pt>
    <dgm:pt modelId="{A791E665-C6A8-4D10-B4DF-44D9D1C3D9E6}" type="pres">
      <dgm:prSet presAssocID="{039F4D4D-251B-4838-B36B-ED0BB7CFECDC}" presName="node" presStyleLbl="node1" presStyleIdx="2" presStyleCnt="4">
        <dgm:presLayoutVars>
          <dgm:bulletEnabled val="1"/>
        </dgm:presLayoutVars>
      </dgm:prSet>
      <dgm:spPr/>
    </dgm:pt>
    <dgm:pt modelId="{264ED061-980B-4E99-937D-AE044D1ABA80}" type="pres">
      <dgm:prSet presAssocID="{2BF4DE9D-1215-4E6D-A959-E33ACF5934E9}" presName="sibTrans" presStyleCnt="0"/>
      <dgm:spPr/>
    </dgm:pt>
    <dgm:pt modelId="{08E52DF7-B3CA-455E-98B1-D612A89C24A8}" type="pres">
      <dgm:prSet presAssocID="{CE3194E4-6BA9-4D88-A383-1E525D199165}" presName="node" presStyleLbl="node1" presStyleIdx="3" presStyleCnt="4">
        <dgm:presLayoutVars>
          <dgm:bulletEnabled val="1"/>
        </dgm:presLayoutVars>
      </dgm:prSet>
      <dgm:spPr/>
    </dgm:pt>
  </dgm:ptLst>
  <dgm:cxnLst>
    <dgm:cxn modelId="{AAEE4705-A990-4105-998D-3ADF06BD4553}" type="presOf" srcId="{039F4D4D-251B-4838-B36B-ED0BB7CFECDC}" destId="{A791E665-C6A8-4D10-B4DF-44D9D1C3D9E6}" srcOrd="0" destOrd="0" presId="urn:microsoft.com/office/officeart/2005/8/layout/default"/>
    <dgm:cxn modelId="{028AB62D-B0B1-4C81-B615-F48748757BC2}" srcId="{DE481D1B-511B-4AE2-9CCD-A83A70C705C5}" destId="{039F4D4D-251B-4838-B36B-ED0BB7CFECDC}" srcOrd="2" destOrd="0" parTransId="{E3499673-5545-4D20-A9E1-568C07111DCD}" sibTransId="{2BF4DE9D-1215-4E6D-A959-E33ACF5934E9}"/>
    <dgm:cxn modelId="{E4225F38-4BE3-4E0F-84B7-0D39A339037C}" srcId="{DE481D1B-511B-4AE2-9CCD-A83A70C705C5}" destId="{A4C8425C-BAAD-4B5D-882D-51236B0C6BC3}" srcOrd="1" destOrd="0" parTransId="{86EA53FA-07DE-419C-8EED-B77E8362423D}" sibTransId="{6D49D10D-9DEF-4835-8691-4DCC09AC6208}"/>
    <dgm:cxn modelId="{8EF3DA3E-3714-4385-80D8-51E1FAA8116E}" type="presOf" srcId="{9D1304BC-3367-4CA3-8465-AFA11530977F}" destId="{BA43E22B-5B17-487A-875C-FDE0A528BAB4}" srcOrd="0" destOrd="0" presId="urn:microsoft.com/office/officeart/2005/8/layout/default"/>
    <dgm:cxn modelId="{2318965A-80F0-4574-B7B5-4B6BE3EE0CA4}" type="presOf" srcId="{CE3194E4-6BA9-4D88-A383-1E525D199165}" destId="{08E52DF7-B3CA-455E-98B1-D612A89C24A8}" srcOrd="0" destOrd="0" presId="urn:microsoft.com/office/officeart/2005/8/layout/default"/>
    <dgm:cxn modelId="{3D09B394-CCEA-4D65-B846-007895512780}" type="presOf" srcId="{A4C8425C-BAAD-4B5D-882D-51236B0C6BC3}" destId="{DDF567C8-AE86-4B7A-BA69-852183BC97A5}" srcOrd="0" destOrd="0" presId="urn:microsoft.com/office/officeart/2005/8/layout/default"/>
    <dgm:cxn modelId="{5E80D5B2-15C6-42F5-9EDE-98602BE5F9A7}" type="presOf" srcId="{DE481D1B-511B-4AE2-9CCD-A83A70C705C5}" destId="{1F0F6C0B-7887-46C0-8324-66BE72F9373E}" srcOrd="0" destOrd="0" presId="urn:microsoft.com/office/officeart/2005/8/layout/default"/>
    <dgm:cxn modelId="{00D63CD7-AEC0-4FC7-A625-33F0F11A8FF1}" srcId="{DE481D1B-511B-4AE2-9CCD-A83A70C705C5}" destId="{CE3194E4-6BA9-4D88-A383-1E525D199165}" srcOrd="3" destOrd="0" parTransId="{F6096334-9C69-49E8-B2AA-9A340C8982C8}" sibTransId="{BB836E8D-5E80-4BAB-A491-4A5E172A37E0}"/>
    <dgm:cxn modelId="{2E3519EC-4D65-408D-8E50-B4A41CF3FB0B}" srcId="{DE481D1B-511B-4AE2-9CCD-A83A70C705C5}" destId="{9D1304BC-3367-4CA3-8465-AFA11530977F}" srcOrd="0" destOrd="0" parTransId="{C2258C5C-4261-43EA-A2EB-C968DCB20F37}" sibTransId="{158B46AA-00D8-4760-AB24-ED9FA48CC10F}"/>
    <dgm:cxn modelId="{2ADFA220-CB04-46EA-A9EB-EBE4EEEA1513}" type="presParOf" srcId="{1F0F6C0B-7887-46C0-8324-66BE72F9373E}" destId="{BA43E22B-5B17-487A-875C-FDE0A528BAB4}" srcOrd="0" destOrd="0" presId="urn:microsoft.com/office/officeart/2005/8/layout/default"/>
    <dgm:cxn modelId="{CAC9F75D-660E-4A50-8DDD-DEE2503B3D95}" type="presParOf" srcId="{1F0F6C0B-7887-46C0-8324-66BE72F9373E}" destId="{1A927B66-4E1E-4A85-849B-902EB2143FC2}" srcOrd="1" destOrd="0" presId="urn:microsoft.com/office/officeart/2005/8/layout/default"/>
    <dgm:cxn modelId="{864BCBF2-193C-48D6-8980-36C4E7BE49A4}" type="presParOf" srcId="{1F0F6C0B-7887-46C0-8324-66BE72F9373E}" destId="{DDF567C8-AE86-4B7A-BA69-852183BC97A5}" srcOrd="2" destOrd="0" presId="urn:microsoft.com/office/officeart/2005/8/layout/default"/>
    <dgm:cxn modelId="{458282C2-F9AB-4908-9B27-A68234BA4ADA}" type="presParOf" srcId="{1F0F6C0B-7887-46C0-8324-66BE72F9373E}" destId="{4B799671-6412-4D5A-B865-ABE973F901C9}" srcOrd="3" destOrd="0" presId="urn:microsoft.com/office/officeart/2005/8/layout/default"/>
    <dgm:cxn modelId="{2607E013-C27C-439E-9391-8BFFA05A2D2F}" type="presParOf" srcId="{1F0F6C0B-7887-46C0-8324-66BE72F9373E}" destId="{A791E665-C6A8-4D10-B4DF-44D9D1C3D9E6}" srcOrd="4" destOrd="0" presId="urn:microsoft.com/office/officeart/2005/8/layout/default"/>
    <dgm:cxn modelId="{14A55EEA-F7D4-4337-87C6-A4B740A3A3E0}" type="presParOf" srcId="{1F0F6C0B-7887-46C0-8324-66BE72F9373E}" destId="{264ED061-980B-4E99-937D-AE044D1ABA80}" srcOrd="5" destOrd="0" presId="urn:microsoft.com/office/officeart/2005/8/layout/default"/>
    <dgm:cxn modelId="{A67118F5-60CA-4E09-8286-68ABF95C4368}" type="presParOf" srcId="{1F0F6C0B-7887-46C0-8324-66BE72F9373E}" destId="{08E52DF7-B3CA-455E-98B1-D612A89C24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18A2-3D27-4E3D-B6D3-70C4B3208B9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Location &amp; Size</a:t>
          </a:r>
        </a:p>
      </dsp:txBody>
      <dsp:txXfrm>
        <a:off x="3080" y="587032"/>
        <a:ext cx="2444055" cy="1466433"/>
      </dsp:txXfrm>
    </dsp:sp>
    <dsp:sp modelId="{73042747-5799-4524-940A-A2D534B72417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Academic Programs</a:t>
          </a:r>
        </a:p>
      </dsp:txBody>
      <dsp:txXfrm>
        <a:off x="2691541" y="587032"/>
        <a:ext cx="2444055" cy="1466433"/>
      </dsp:txXfrm>
    </dsp:sp>
    <dsp:sp modelId="{8EB337D2-92D0-4396-B86C-C78A4E5A06D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Campus Resources</a:t>
          </a:r>
        </a:p>
      </dsp:txBody>
      <dsp:txXfrm>
        <a:off x="5380002" y="587032"/>
        <a:ext cx="2444055" cy="1466433"/>
      </dsp:txXfrm>
    </dsp:sp>
    <dsp:sp modelId="{6B9612E5-67CE-4B08-BAB9-5C0CD84E8AEA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Cost of Attendance</a:t>
          </a:r>
        </a:p>
      </dsp:txBody>
      <dsp:txXfrm>
        <a:off x="8068463" y="587032"/>
        <a:ext cx="2444055" cy="1466433"/>
      </dsp:txXfrm>
    </dsp:sp>
    <dsp:sp modelId="{D04D1B39-4CA9-4FB5-8403-AC569C61C294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Campus Life &amp; Activities</a:t>
          </a:r>
        </a:p>
      </dsp:txBody>
      <dsp:txXfrm>
        <a:off x="3080" y="2297871"/>
        <a:ext cx="2444055" cy="1466433"/>
      </dsp:txXfrm>
    </dsp:sp>
    <dsp:sp modelId="{8FF1D6B3-CCD9-468C-9D7F-4A0CEEAA505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Facts &amp; Figures</a:t>
          </a:r>
        </a:p>
      </dsp:txBody>
      <dsp:txXfrm>
        <a:off x="2691541" y="2297871"/>
        <a:ext cx="2444055" cy="1466433"/>
      </dsp:txXfrm>
    </dsp:sp>
    <dsp:sp modelId="{2C8C4327-6929-4DCC-8E78-23E99C219FB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Campus Visit</a:t>
          </a:r>
        </a:p>
      </dsp:txBody>
      <dsp:txXfrm>
        <a:off x="5380002" y="2297871"/>
        <a:ext cx="2444055" cy="1466433"/>
      </dsp:txXfrm>
    </dsp:sp>
    <dsp:sp modelId="{D74C480C-698E-418B-BF77-2EA97063169B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Overall Fit</a:t>
          </a:r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6BA4D-C46C-4F31-8394-2C071EE5D92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Helps </a:t>
          </a:r>
          <a:r>
            <a:rPr lang="en-US" sz="2600" kern="1200"/>
            <a:t>develop a well-rounded list of colleges</a:t>
          </a:r>
        </a:p>
      </dsp:txBody>
      <dsp:txXfrm>
        <a:off x="0" y="39687"/>
        <a:ext cx="3286125" cy="1971675"/>
      </dsp:txXfrm>
    </dsp:sp>
    <dsp:sp modelId="{E0A4C4D1-931D-43B1-91A9-7553E98D505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Creates </a:t>
          </a:r>
          <a:r>
            <a:rPr lang="en-US" sz="2600" kern="1200">
              <a:latin typeface="Calibri"/>
              <a:ea typeface="Calibri"/>
              <a:cs typeface="Calibri"/>
            </a:rPr>
            <a:t>a college application timeline</a:t>
          </a:r>
        </a:p>
      </dsp:txBody>
      <dsp:txXfrm>
        <a:off x="3614737" y="39687"/>
        <a:ext cx="3286125" cy="1971675"/>
      </dsp:txXfrm>
    </dsp:sp>
    <dsp:sp modelId="{DDCAAF9F-C813-4C9C-974A-B987AA3FFC7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Provides </a:t>
          </a:r>
          <a:r>
            <a:rPr lang="en-US" sz="2600" kern="1200"/>
            <a:t>information on how to capitalize on early admission opportunities</a:t>
          </a:r>
        </a:p>
      </dsp:txBody>
      <dsp:txXfrm>
        <a:off x="7229475" y="39687"/>
        <a:ext cx="3286125" cy="1971675"/>
      </dsp:txXfrm>
    </dsp:sp>
    <dsp:sp modelId="{27DCB8DC-2C8A-48FA-B7D4-2B9FA090F476}">
      <dsp:nvSpPr>
        <dsp:cNvPr id="0" name=""/>
        <dsp:cNvSpPr/>
      </dsp:nvSpPr>
      <dsp:spPr>
        <a:xfrm>
          <a:off x="0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Compiles </a:t>
          </a:r>
          <a:r>
            <a:rPr lang="en-US" sz="2600" kern="1200">
              <a:latin typeface="Calibri"/>
              <a:ea typeface="Calibri"/>
              <a:cs typeface="Calibri"/>
            </a:rPr>
            <a:t>information on required application materials </a:t>
          </a:r>
        </a:p>
      </dsp:txBody>
      <dsp:txXfrm>
        <a:off x="0" y="2339974"/>
        <a:ext cx="3286125" cy="1971675"/>
      </dsp:txXfrm>
    </dsp:sp>
    <dsp:sp modelId="{B24B4C4C-7725-4FD9-98FC-630B523324E5}">
      <dsp:nvSpPr>
        <dsp:cNvPr id="0" name=""/>
        <dsp:cNvSpPr/>
      </dsp:nvSpPr>
      <dsp:spPr>
        <a:xfrm>
          <a:off x="3614737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Delivers </a:t>
          </a:r>
          <a:r>
            <a:rPr lang="en-US" sz="2600" kern="1200">
              <a:latin typeface="Calibri"/>
              <a:ea typeface="Calibri"/>
              <a:cs typeface="Calibri"/>
            </a:rPr>
            <a:t>customized plan including application deadlines and requirements </a:t>
          </a:r>
        </a:p>
      </dsp:txBody>
      <dsp:txXfrm>
        <a:off x="3614737" y="2339974"/>
        <a:ext cx="3286125" cy="1971675"/>
      </dsp:txXfrm>
    </dsp:sp>
    <dsp:sp modelId="{E74ECAC0-D15A-42F7-9694-21083ABE3529}">
      <dsp:nvSpPr>
        <dsp:cNvPr id="0" name=""/>
        <dsp:cNvSpPr/>
      </dsp:nvSpPr>
      <dsp:spPr>
        <a:xfrm>
          <a:off x="7229475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/>
            </a:rPr>
            <a:t>Reviews </a:t>
          </a:r>
          <a:r>
            <a:rPr lang="en-US" sz="2600" kern="1200"/>
            <a:t>merit and need-based aid opportunities</a:t>
          </a:r>
          <a:r>
            <a:rPr lang="en-US" sz="2600" kern="1200">
              <a:latin typeface="Arial" panose="020B0604020202020204"/>
            </a:rPr>
            <a:t> </a:t>
          </a:r>
          <a:endParaRPr lang="en-US" sz="2600" kern="1200"/>
        </a:p>
      </dsp:txBody>
      <dsp:txXfrm>
        <a:off x="7229475" y="2339974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E22B-5B17-487A-875C-FDE0A528BAB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Arial" panose="020B0604020202020204"/>
            </a:rPr>
            <a:t>Career Quiz</a:t>
          </a:r>
        </a:p>
      </dsp:txBody>
      <dsp:txXfrm>
        <a:off x="0" y="39687"/>
        <a:ext cx="3286125" cy="1971675"/>
      </dsp:txXfrm>
    </dsp:sp>
    <dsp:sp modelId="{B6CDBC3C-6ACD-4B35-88C2-A83B38C9CC8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Arial" panose="020B0604020202020204"/>
            </a:rPr>
            <a:t>College Quiz</a:t>
          </a:r>
        </a:p>
      </dsp:txBody>
      <dsp:txXfrm>
        <a:off x="3614737" y="39687"/>
        <a:ext cx="3286125" cy="1971675"/>
      </dsp:txXfrm>
    </dsp:sp>
    <dsp:sp modelId="{1BB04252-8917-4540-87A1-A7DDCCBD7A8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Arial" panose="020B0604020202020204"/>
            </a:rPr>
            <a:t>Scholarship Quiz</a:t>
          </a:r>
        </a:p>
      </dsp:txBody>
      <dsp:txXfrm>
        <a:off x="7229475" y="39687"/>
        <a:ext cx="3286125" cy="1971675"/>
      </dsp:txXfrm>
    </dsp:sp>
    <dsp:sp modelId="{85A33206-3137-47F3-ACF1-D98869F1836F}">
      <dsp:nvSpPr>
        <dsp:cNvPr id="0" name=""/>
        <dsp:cNvSpPr/>
      </dsp:nvSpPr>
      <dsp:spPr>
        <a:xfrm>
          <a:off x="0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chemeClr val="bg1"/>
              </a:solidFill>
              <a:latin typeface="Calibri"/>
              <a:ea typeface="Calibri"/>
              <a:cs typeface="Calibri"/>
            </a:rPr>
            <a:t>College Search Tool</a:t>
          </a:r>
          <a:endParaRPr lang="en-US" sz="4400" kern="1200">
            <a:solidFill>
              <a:schemeClr val="bg1"/>
            </a:solidFill>
            <a:latin typeface="Arial" panose="020B0604020202020204"/>
          </a:endParaRPr>
        </a:p>
      </dsp:txBody>
      <dsp:txXfrm>
        <a:off x="0" y="2339974"/>
        <a:ext cx="3286125" cy="1971675"/>
      </dsp:txXfrm>
    </dsp:sp>
    <dsp:sp modelId="{93CFE522-AAF0-4E74-9785-2B1800A34022}">
      <dsp:nvSpPr>
        <dsp:cNvPr id="0" name=""/>
        <dsp:cNvSpPr/>
      </dsp:nvSpPr>
      <dsp:spPr>
        <a:xfrm>
          <a:off x="3614737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Arial" panose="020B0604020202020204"/>
            </a:rPr>
            <a:t>Career Exploration</a:t>
          </a:r>
        </a:p>
      </dsp:txBody>
      <dsp:txXfrm>
        <a:off x="3614737" y="2339974"/>
        <a:ext cx="3286125" cy="1971675"/>
      </dsp:txXfrm>
    </dsp:sp>
    <dsp:sp modelId="{1F4F92B0-2F7E-4B5F-B8AA-AEFF0634BA13}">
      <dsp:nvSpPr>
        <dsp:cNvPr id="0" name=""/>
        <dsp:cNvSpPr/>
      </dsp:nvSpPr>
      <dsp:spPr>
        <a:xfrm>
          <a:off x="7229475" y="233997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Arial" panose="020B0604020202020204"/>
            </a:rPr>
            <a:t>Plan for College</a:t>
          </a:r>
        </a:p>
      </dsp:txBody>
      <dsp:txXfrm>
        <a:off x="7229475" y="2339974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BC3C-6ACD-4B35-88C2-A83B38C9CC8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/>
            </a:rPr>
            <a:t>Explore Pathways</a:t>
          </a:r>
        </a:p>
      </dsp:txBody>
      <dsp:txXfrm>
        <a:off x="1748064" y="2975"/>
        <a:ext cx="3342605" cy="2005563"/>
      </dsp:txXfrm>
    </dsp:sp>
    <dsp:sp modelId="{1BB04252-8917-4540-87A1-A7DDCCBD7A8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/>
            </a:rPr>
            <a:t> Virtual Campus Tours</a:t>
          </a:r>
        </a:p>
      </dsp:txBody>
      <dsp:txXfrm>
        <a:off x="5424930" y="2975"/>
        <a:ext cx="3342605" cy="2005563"/>
      </dsp:txXfrm>
    </dsp:sp>
    <dsp:sp modelId="{85A33206-3137-47F3-ACF1-D98869F1836F}">
      <dsp:nvSpPr>
        <dsp:cNvPr id="0" name=""/>
        <dsp:cNvSpPr/>
      </dsp:nvSpPr>
      <dsp:spPr>
        <a:xfrm>
          <a:off x="1748064" y="2342798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chemeClr val="bg1"/>
              </a:solidFill>
              <a:latin typeface="Calibri"/>
              <a:ea typeface="Calibri"/>
              <a:cs typeface="Calibri"/>
            </a:rPr>
            <a:t>How to Pay for College</a:t>
          </a:r>
        </a:p>
      </dsp:txBody>
      <dsp:txXfrm>
        <a:off x="1748064" y="2342798"/>
        <a:ext cx="3342605" cy="2005563"/>
      </dsp:txXfrm>
    </dsp:sp>
    <dsp:sp modelId="{93CFE522-AAF0-4E74-9785-2B1800A34022}">
      <dsp:nvSpPr>
        <dsp:cNvPr id="0" name=""/>
        <dsp:cNvSpPr/>
      </dsp:nvSpPr>
      <dsp:spPr>
        <a:xfrm>
          <a:off x="5424930" y="2342798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/>
            </a:rPr>
            <a:t>Search for Scholarships</a:t>
          </a:r>
        </a:p>
      </dsp:txBody>
      <dsp:txXfrm>
        <a:off x="5424930" y="2342798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E22B-5B17-487A-875C-FDE0A528BAB4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 panose="020B0604020202020204"/>
            </a:rPr>
            <a:t>Personalized Scholarships</a:t>
          </a:r>
        </a:p>
      </dsp:txBody>
      <dsp:txXfrm>
        <a:off x="1748064" y="2975"/>
        <a:ext cx="3342605" cy="2005563"/>
      </dsp:txXfrm>
    </dsp:sp>
    <dsp:sp modelId="{DDF567C8-AE86-4B7A-BA69-852183BC97A5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 panose="020B0604020202020204"/>
            </a:rPr>
            <a:t>Auto-filled scholarship application forms</a:t>
          </a:r>
        </a:p>
      </dsp:txBody>
      <dsp:txXfrm>
        <a:off x="5424930" y="2975"/>
        <a:ext cx="3342605" cy="2005563"/>
      </dsp:txXfrm>
    </dsp:sp>
    <dsp:sp modelId="{A791E665-C6A8-4D10-B4DF-44D9D1C3D9E6}">
      <dsp:nvSpPr>
        <dsp:cNvPr id="0" name=""/>
        <dsp:cNvSpPr/>
      </dsp:nvSpPr>
      <dsp:spPr>
        <a:xfrm>
          <a:off x="1748064" y="2342798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 panose="020B0604020202020204"/>
            </a:rPr>
            <a:t>FAFSA Support</a:t>
          </a:r>
        </a:p>
      </dsp:txBody>
      <dsp:txXfrm>
        <a:off x="1748064" y="2342798"/>
        <a:ext cx="3342605" cy="2005563"/>
      </dsp:txXfrm>
    </dsp:sp>
    <dsp:sp modelId="{08E52DF7-B3CA-455E-98B1-D612A89C24A8}">
      <dsp:nvSpPr>
        <dsp:cNvPr id="0" name=""/>
        <dsp:cNvSpPr/>
      </dsp:nvSpPr>
      <dsp:spPr>
        <a:xfrm>
          <a:off x="5424930" y="2342798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 panose="020B0604020202020204"/>
            </a:rPr>
            <a:t>College Cost Comparisons</a:t>
          </a:r>
        </a:p>
      </dsp:txBody>
      <dsp:txXfrm>
        <a:off x="5424930" y="2342798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7A0E-8744-46AA-A871-007F02B03D33}" type="datetimeFigureOut"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E790-F635-4F7A-A81D-7AF920919A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043FD-698E-4771-8A78-88800D17E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7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CHOOSING A COLLEGE</a:t>
            </a:r>
            <a:endParaRPr lang="en-US"/>
          </a:p>
          <a:p>
            <a:r>
              <a:rPr lang="en-US"/>
              <a:t>Location &amp; Size</a:t>
            </a:r>
          </a:p>
          <a:p>
            <a:r>
              <a:rPr lang="en-US"/>
              <a:t>•In-state vs. out of state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•Small, medium, big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•Undergrad/grad programs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•Urban setting, college-town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Academic Programs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•Does this school offer the program you are looking for?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•Direct-entry vs. coming in a </a:t>
            </a:r>
            <a:r>
              <a:rPr lang="en-US" err="1"/>
              <a:t>premajor</a:t>
            </a:r>
            <a:endParaRPr lang="en-US" err="1">
              <a:ea typeface="Calibri"/>
              <a:cs typeface="Calibri"/>
            </a:endParaRPr>
          </a:p>
          <a:p>
            <a:r>
              <a:rPr lang="en-US"/>
              <a:t>•</a:t>
            </a:r>
            <a:r>
              <a:rPr lang="en-US" err="1"/>
              <a:t>Premajor</a:t>
            </a:r>
            <a:r>
              <a:rPr lang="en-US"/>
              <a:t> studies programs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Campus Resources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•Tutoring centers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•Career center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•Availability of faculty and staff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•Research opportunities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•Internships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Cost of Attendance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•Tuition vs cost of attendance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•Scholarships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•Financial Aid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Campus Life &amp; Activities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•Housing and residence life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•Is it required? 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•Clubs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•Sports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•Intramural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•Club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•Collegiate level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•Campus events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•Location of campus – city events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Facts &amp; Figures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•Graduation rates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•Retention rates – freshmen to sophomore year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Campus Visit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•Do you see yourself on this campus?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Overall Fit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•Is this school a place you feel you belong? (addressed more later in presentation)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E790-F635-4F7A-A81D-7AF920919AFD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Admissions Notes: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Top 3 contributing factors for 2023 were all based on things found on the transcript – course rigor, academic performance, cumulative GPA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Significantly less importance on test scores (from 58% in 2013 --&gt; 5% in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E790-F635-4F7A-A81D-7AF920919AFD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EF13CCE-91D4-DB45-8AA1-1D1B76E0D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0102" y="1053790"/>
            <a:ext cx="5267498" cy="2242207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17724" y="3668499"/>
            <a:ext cx="3859876" cy="23476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82806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2D44A5-6FAC-B748-8CF7-A1C65E90D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61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09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map chart&#10;&#10;Description automatically generated with low confidence">
            <a:extLst>
              <a:ext uri="{FF2B5EF4-FFF2-40B4-BE49-F238E27FC236}">
                <a16:creationId xmlns:a16="http://schemas.microsoft.com/office/drawing/2014/main" id="{6B4C9718-9557-BE4D-B52D-4B2DBDFFF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1AD7B-F0D1-5349-993E-160074496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7359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Section Header Style One</a:t>
            </a:r>
          </a:p>
        </p:txBody>
      </p:sp>
    </p:spTree>
    <p:extLst>
      <p:ext uri="{BB962C8B-B14F-4D97-AF65-F5344CB8AC3E}">
        <p14:creationId xmlns:p14="http://schemas.microsoft.com/office/powerpoint/2010/main" val="125525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A459447-DDA9-3649-BAC6-B63B4027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8DD1DE-EBB4-8444-A5D6-E2E51FAC5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7359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Section Header Style Two</a:t>
            </a:r>
          </a:p>
        </p:txBody>
      </p:sp>
    </p:spTree>
    <p:extLst>
      <p:ext uri="{BB962C8B-B14F-4D97-AF65-F5344CB8AC3E}">
        <p14:creationId xmlns:p14="http://schemas.microsoft.com/office/powerpoint/2010/main" val="142227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66AB8E-6BEB-EA48-82AD-50819805E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&amp;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5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&amp; Two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6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2D44A5-6FAC-B748-8CF7-A1C65E90D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Only Slide One</a:t>
            </a:r>
          </a:p>
        </p:txBody>
      </p:sp>
    </p:spTree>
    <p:extLst>
      <p:ext uri="{BB962C8B-B14F-4D97-AF65-F5344CB8AC3E}">
        <p14:creationId xmlns:p14="http://schemas.microsoft.com/office/powerpoint/2010/main" val="312061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 Only Slide Two</a:t>
            </a:r>
          </a:p>
        </p:txBody>
      </p:sp>
    </p:spTree>
    <p:extLst>
      <p:ext uri="{BB962C8B-B14F-4D97-AF65-F5344CB8AC3E}">
        <p14:creationId xmlns:p14="http://schemas.microsoft.com/office/powerpoint/2010/main" val="135709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66AB8E-6BEB-EA48-82AD-50819805E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1C1BD2-FF55-3A41-A0E4-43CE14EC8F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135" y="183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1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3" r:id="rId3"/>
    <p:sldLayoutId id="2147483684" r:id="rId4"/>
    <p:sldLayoutId id="2147483672" r:id="rId5"/>
    <p:sldLayoutId id="2147483673" r:id="rId6"/>
    <p:sldLayoutId id="2147483674" r:id="rId7"/>
    <p:sldLayoutId id="2147483677" r:id="rId8"/>
    <p:sldLayoutId id="2147483678" r:id="rId9"/>
    <p:sldLayoutId id="2147483679" r:id="rId10"/>
    <p:sldLayoutId id="2147483681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ysmilitary.com/education-training/rotc-programs?gad_source=1&amp;gclid=Cj0KCQiA2eKtBhDcARIsAEGTG43L9dhqVz6syyDy7M4FlcY87NyzcWJtI_NpGpXgfGwH4VEd2YoqQ_0aAtPTEALw_wcB&amp;gclsrc=aw.d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ertoeducation.org/partner-colleges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sprofile.collegeboard.org/" TargetMode="External"/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wiche.edu/tuition-savings/wu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ollegekickstart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bigfuture.collegeboard.or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gfuture.collegeboard.org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earup.wa.gov/students-families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explore/ip" TargetMode="External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www.goingmerry.com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-extension:/efaidnbmnnnibpcajpcglclefindmkaj/http:/fs.ncaa.org/Docs/eligibility_center/Student_Resources/CBSA.pdf" TargetMode="External"/><Relationship Id="rId2" Type="http://schemas.openxmlformats.org/officeDocument/2006/relationships/hyperlink" Target="https://web3.ncaa.org/ecwr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oducks.com/sports/2005/4/22/117889.asp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finalsite.net/images/v1697729749/kennedy/rsqklxbkbddj9nsd2mko/JuniorParentandStudentInformationNight2023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kchscounseling" TargetMode="External"/><Relationship Id="rId2" Type="http://schemas.openxmlformats.org/officeDocument/2006/relationships/hyperlink" Target="https://www.albert.io/log-i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llegekickstart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cveighs@kennedyhs.org" TargetMode="External"/><Relationship Id="rId2" Type="http://schemas.microsoft.com/office/2018/10/relationships/comments" Target="../comments/modernComment_111_5C45ED6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reshockl@kennedyhs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bctc.edu/" TargetMode="External"/><Relationship Id="rId2" Type="http://schemas.openxmlformats.org/officeDocument/2006/relationships/hyperlink" Target="https://blog.collegevine.com/7-colleges-that-offer-gap-year-programs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bctc.edu/" TargetMode="External"/><Relationship Id="rId2" Type="http://schemas.openxmlformats.org/officeDocument/2006/relationships/hyperlink" Target="https://www.sbctc.edu/colleges-staff/programs-services/transfer/direct-transfer-agreemen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bctc.ed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5250-E838-1645-A121-146A72C91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500" y="1105982"/>
            <a:ext cx="5816661" cy="2513427"/>
          </a:xfrm>
        </p:spPr>
        <p:txBody>
          <a:bodyPr>
            <a:normAutofit/>
          </a:bodyPr>
          <a:lstStyle/>
          <a:p>
            <a:r>
              <a:rPr lang="en-US" sz="4400">
                <a:cs typeface="Arial"/>
              </a:rPr>
              <a:t>Junior Parent </a:t>
            </a:r>
            <a:br>
              <a:rPr lang="en-US" sz="4400">
                <a:cs typeface="Arial"/>
              </a:rPr>
            </a:br>
            <a:r>
              <a:rPr lang="en-US" sz="4400">
                <a:cs typeface="Arial"/>
              </a:rPr>
              <a:t>&amp; Student </a:t>
            </a:r>
            <a:br>
              <a:rPr lang="en-US" sz="4400">
                <a:cs typeface="Arial"/>
              </a:rPr>
            </a:br>
            <a:r>
              <a:rPr lang="en-US" sz="4400">
                <a:cs typeface="Arial"/>
              </a:rPr>
              <a:t>Information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A6EBA-83A0-2E44-9E2D-4E10C5A33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January 31, 2024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65" y="333048"/>
            <a:ext cx="11289670" cy="1325563"/>
          </a:xfrm>
        </p:spPr>
        <p:txBody>
          <a:bodyPr/>
          <a:lstStyle/>
          <a:p>
            <a:pPr algn="ctr"/>
            <a:r>
              <a:rPr lang="en-US"/>
              <a:t>Military Academies and Direct Enlistment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470-B4BE-E393-0B95-E1D3E7908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58611"/>
            <a:ext cx="11351609" cy="4881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2200" i="1">
                <a:solidFill>
                  <a:schemeClr val="tx2"/>
                </a:solidFill>
                <a:latin typeface="Arial"/>
                <a:cs typeface="Arial"/>
              </a:rPr>
              <a:t>Service Academies</a:t>
            </a:r>
            <a:r>
              <a:rPr lang="en-US" sz="2200" b="0" i="1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 </a:t>
            </a:r>
            <a:r>
              <a:rPr lang="en-US" sz="2200" b="0" i="1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USNA Annapolis, USMA West Point, Air Force Academy Colorado Springs</a:t>
            </a:r>
          </a:p>
          <a:p>
            <a:pPr lvl="1" fontAlgn="base"/>
            <a:r>
              <a:rPr lang="en-US" sz="2200" b="0" i="0">
                <a:solidFill>
                  <a:schemeClr val="tx2"/>
                </a:solidFill>
                <a:effectLst/>
                <a:latin typeface="Arial"/>
                <a:cs typeface="Arial"/>
              </a:rPr>
              <a:t>Rigorous process, including comprehensive health screening, the need for a Senatorial nomination, fitness assessment, and interview (start now!)</a:t>
            </a:r>
            <a:br>
              <a:rPr lang="en-US" sz="2200" b="0" i="0">
                <a:effectLst/>
                <a:latin typeface="Arial"/>
                <a:cs typeface="Arial"/>
              </a:rPr>
            </a:br>
            <a:endParaRPr lang="en-US" sz="2200">
              <a:solidFill>
                <a:schemeClr val="tx2"/>
              </a:solidFill>
              <a:latin typeface="Arial"/>
              <a:cs typeface="Arial"/>
            </a:endParaRPr>
          </a:p>
          <a:p>
            <a:pPr fontAlgn="base"/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Speak with recruiters </a:t>
            </a:r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during</a:t>
            </a: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 school visits or through </a:t>
            </a: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</a:t>
            </a:r>
            <a:r>
              <a:rPr lang="en-US" sz="2200">
                <a:solidFill>
                  <a:schemeClr val="tx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programs</a:t>
            </a: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 at colleges</a:t>
            </a:r>
            <a:br>
              <a:rPr lang="en-US" sz="2200" b="0" i="0" u="none" strike="noStrike">
                <a:effectLst/>
                <a:latin typeface="Arial"/>
                <a:cs typeface="Arial"/>
              </a:rPr>
            </a:br>
            <a:endParaRPr lang="en-US" sz="2200" b="0" i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Contact local recruiters through each branch’s website </a:t>
            </a:r>
            <a:r>
              <a:rPr lang="en-US" sz="22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Army, Navy, Marine Corps, Air Force, Coast Guard</a:t>
            </a:r>
            <a:r>
              <a:rPr lang="en-US" sz="22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br>
              <a:rPr lang="en-US" sz="2200" b="0" i="0">
                <a:effectLst/>
                <a:latin typeface="Arial"/>
                <a:cs typeface="Arial"/>
              </a:rPr>
            </a:br>
            <a:endParaRPr lang="en-US" sz="2200" b="0" i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pPr fontAlgn="base"/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Male U.S. citizens need to register with the Selective Service within 30 days of</a:t>
            </a:r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 their 18th</a:t>
            </a:r>
            <a:r>
              <a:rPr lang="en-US" sz="22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 birthday</a:t>
            </a:r>
            <a:endParaRPr lang="en-US" sz="2200" b="0" i="0">
              <a:solidFill>
                <a:schemeClr val="tx2"/>
              </a:solidFill>
              <a:effectLst/>
              <a:latin typeface="Arial"/>
              <a:cs typeface="Arial"/>
            </a:endParaRPr>
          </a:p>
          <a:p>
            <a:endParaRPr lang="en-US" sz="22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53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8" y="398377"/>
            <a:ext cx="11289670" cy="1325563"/>
          </a:xfrm>
        </p:spPr>
        <p:txBody>
          <a:bodyPr/>
          <a:lstStyle/>
          <a:p>
            <a:pPr algn="ctr"/>
            <a:r>
              <a:rPr lang="en-US"/>
              <a:t>Gap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470-B4BE-E393-0B95-E1D3E7908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309" y="1568533"/>
            <a:ext cx="10913199" cy="457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Take time 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to </a:t>
            </a:r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enhance job or college resumes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 and to add life experience</a:t>
            </a:r>
          </a:p>
          <a:p>
            <a:pPr marL="0" indent="0" algn="l" rtl="0" fontAlgn="base">
              <a:buNone/>
            </a:pPr>
            <a:endParaRPr lang="en-US" b="0" i="0">
              <a:solidFill>
                <a:schemeClr val="tx2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0" indent="0" algn="l" rtl="0" fontAlgn="base">
              <a:buNone/>
            </a:pPr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Possibilities include: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Traveling domestically or internationally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Gaining work experience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Volunteer/Service Corps experience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May be able to defer college admission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Some colleges offer a </a:t>
            </a:r>
            <a:r>
              <a:rPr lang="en-US">
                <a:solidFill>
                  <a:srgbClr val="C00000"/>
                </a:solidFill>
                <a:latin typeface="Arial"/>
                <a:cs typeface="Arial"/>
              </a:rPr>
              <a:t>gap year program</a:t>
            </a:r>
          </a:p>
          <a:p>
            <a:pPr lvl="3"/>
            <a:r>
              <a:rPr lang="en-US" sz="2400">
                <a:latin typeface="Arial"/>
                <a:cs typeface="Arial"/>
                <a:hlinkClick r:id="rId2"/>
              </a:rPr>
              <a:t>Verto Education</a:t>
            </a:r>
            <a:r>
              <a:rPr lang="en-US" sz="2400">
                <a:latin typeface="Arial"/>
                <a:cs typeface="Arial"/>
              </a:rPr>
              <a:t> – Earn guaranteed admission through Direct Transfer Partner Colleges</a:t>
            </a:r>
          </a:p>
        </p:txBody>
      </p:sp>
    </p:spTree>
    <p:extLst>
      <p:ext uri="{BB962C8B-B14F-4D97-AF65-F5344CB8AC3E}">
        <p14:creationId xmlns:p14="http://schemas.microsoft.com/office/powerpoint/2010/main" val="388104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A43-E242-EBB6-D3B3-5B19A06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Defining Your Fit</a:t>
            </a:r>
          </a:p>
        </p:txBody>
      </p:sp>
    </p:spTree>
    <p:extLst>
      <p:ext uri="{BB962C8B-B14F-4D97-AF65-F5344CB8AC3E}">
        <p14:creationId xmlns:p14="http://schemas.microsoft.com/office/powerpoint/2010/main" val="385677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D9E7-03E5-4E44-AA8B-B7D71FEB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Defining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00EC-644D-C1A5-4BE6-8EE6B7867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Finding a school that is the best fit for you</a:t>
            </a:r>
          </a:p>
          <a:p>
            <a:r>
              <a:rPr lang="en-US">
                <a:latin typeface="Arial"/>
                <a:cs typeface="Arial"/>
              </a:rPr>
              <a:t>Where are you going to be the most successful?</a:t>
            </a:r>
          </a:p>
          <a:p>
            <a:r>
              <a:rPr lang="en-US">
                <a:latin typeface="Arial"/>
                <a:cs typeface="Arial"/>
              </a:rPr>
              <a:t>What factors are most important to you in your college experience?  </a:t>
            </a:r>
          </a:p>
          <a:p>
            <a:r>
              <a:rPr lang="en-US">
                <a:latin typeface="Arial"/>
                <a:cs typeface="Arial"/>
              </a:rPr>
              <a:t>What do you want from the college experience?</a:t>
            </a:r>
          </a:p>
          <a:p>
            <a:r>
              <a:rPr lang="en-US">
                <a:latin typeface="Arial"/>
                <a:cs typeface="Arial"/>
              </a:rPr>
              <a:t>Where do you find your sense of home or belonging?</a:t>
            </a:r>
          </a:p>
          <a:p>
            <a:r>
              <a:rPr lang="en-US">
                <a:latin typeface="Arial"/>
                <a:cs typeface="Arial"/>
              </a:rPr>
              <a:t>What is the college’s focus or mission?</a:t>
            </a:r>
          </a:p>
          <a:p>
            <a:r>
              <a:rPr lang="en-US">
                <a:cs typeface="Arial"/>
              </a:rPr>
              <a:t>Consider financial fit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76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594C-3F17-6029-E6B8-336EC331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5" y="398377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Choosing a College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329D90-9FFC-F2A0-19C0-F487D0774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335017"/>
              </p:ext>
            </p:extLst>
          </p:nvPr>
        </p:nvGraphicFramePr>
        <p:xfrm>
          <a:off x="744512" y="125884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11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2459-34AD-771D-4663-5E6DCF76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5" y="398377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How Important?</a:t>
            </a:r>
          </a:p>
        </p:txBody>
      </p:sp>
      <p:pic>
        <p:nvPicPr>
          <p:cNvPr id="12" name="Picture 1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0C5ABD9-8415-92A2-D32F-64E5F9A2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9" b="86582"/>
          <a:stretch/>
        </p:blipFill>
        <p:spPr>
          <a:xfrm>
            <a:off x="1850572" y="1538445"/>
            <a:ext cx="8490875" cy="577451"/>
          </a:xfrm>
          <a:prstGeom prst="rect">
            <a:avLst/>
          </a:prstGeom>
        </p:spPr>
      </p:pic>
      <p:pic>
        <p:nvPicPr>
          <p:cNvPr id="3" name="Picture 2" descr="A table with numbers and text&#10;&#10;Description automatically generated">
            <a:extLst>
              <a:ext uri="{FF2B5EF4-FFF2-40B4-BE49-F238E27FC236}">
                <a16:creationId xmlns:a16="http://schemas.microsoft.com/office/drawing/2014/main" id="{42CD2BDA-DD1B-F24C-A69C-8F2E11C47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3" t="12658" r="14121" b="-1013"/>
          <a:stretch/>
        </p:blipFill>
        <p:spPr>
          <a:xfrm>
            <a:off x="2383970" y="2082730"/>
            <a:ext cx="7424038" cy="43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B841-281C-B878-466C-820C2821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 panose="020B0604020202020204"/>
              </a:rPr>
              <a:t>Graduation Requirements &amp; CADRs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9E490B-A868-3CBC-BE81-876AE64FD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1778"/>
              </p:ext>
            </p:extLst>
          </p:nvPr>
        </p:nvGraphicFramePr>
        <p:xfrm>
          <a:off x="945930" y="1497724"/>
          <a:ext cx="10303460" cy="465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931">
                  <a:extLst>
                    <a:ext uri="{9D8B030D-6E8A-4147-A177-3AD203B41FA5}">
                      <a16:colId xmlns:a16="http://schemas.microsoft.com/office/drawing/2014/main" val="2992620831"/>
                    </a:ext>
                  </a:extLst>
                </a:gridCol>
                <a:gridCol w="2680136">
                  <a:extLst>
                    <a:ext uri="{9D8B030D-6E8A-4147-A177-3AD203B41FA5}">
                      <a16:colId xmlns:a16="http://schemas.microsoft.com/office/drawing/2014/main" val="1924147851"/>
                    </a:ext>
                  </a:extLst>
                </a:gridCol>
                <a:gridCol w="2867393">
                  <a:extLst>
                    <a:ext uri="{9D8B030D-6E8A-4147-A177-3AD203B41FA5}">
                      <a16:colId xmlns:a16="http://schemas.microsoft.com/office/drawing/2014/main" val="2763364886"/>
                    </a:ext>
                  </a:extLst>
                </a:gridCol>
              </a:tblGrid>
              <a:tr h="5599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KCHS Graduation Requirements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Washington State CADRs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635735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481249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Math –</a:t>
                      </a:r>
                      <a:r>
                        <a:rPr lang="en-US" sz="1600" i="1"/>
                        <a:t> Algebra II or higher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    Senior Year Math-Based Quantitative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851521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Science – </a:t>
                      </a:r>
                      <a:r>
                        <a:rPr lang="en-US" sz="1600" i="1"/>
                        <a:t>Including 2 years of lab science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331266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World Language – </a:t>
                      </a:r>
                      <a:r>
                        <a:rPr lang="en-US" sz="1600" i="1"/>
                        <a:t>Second level proficiency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964657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Social Sciences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917579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938973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Theology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284565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Health / Fitness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0.5 / 1.5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67292"/>
                  </a:ext>
                </a:extLst>
              </a:tr>
              <a:tr h="4204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Career &amp; Technical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014941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Electives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48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24A5C7-12A1-A7FD-2265-949B9E007CB7}"/>
              </a:ext>
            </a:extLst>
          </p:cNvPr>
          <p:cNvSpPr txBox="1">
            <a:spLocks/>
          </p:cNvSpPr>
          <p:nvPr/>
        </p:nvSpPr>
        <p:spPr>
          <a:xfrm>
            <a:off x="451165" y="77049"/>
            <a:ext cx="11289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2868"/>
                </a:solidFill>
                <a:latin typeface="Arial" panose="020B0604020202020204" pitchFamily="34" charset="0"/>
              </a:rPr>
              <a:t>Paying for College</a:t>
            </a:r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78F5C19-BE59-40AC-89C0-695E49324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78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666A6-11B1-767D-F912-A6E0524F7B69}"/>
              </a:ext>
            </a:extLst>
          </p:cNvPr>
          <p:cNvSpPr txBox="1"/>
          <p:nvPr/>
        </p:nvSpPr>
        <p:spPr>
          <a:xfrm>
            <a:off x="643258" y="1006483"/>
            <a:ext cx="10562253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hlinkClick r:id="rId2"/>
              </a:rPr>
              <a:t>FAFSA (Free Application for Federal Student Aid)</a:t>
            </a:r>
            <a:r>
              <a:rPr lang="en-US" sz="2200" b="1"/>
              <a:t> </a:t>
            </a:r>
            <a:r>
              <a:rPr lang="en-US" sz="2200"/>
              <a:t>is an application each family will complete starting Oct. 1 of senior year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Priority deadline is Oct. 31 of senior year, and a student’s college application is generally considered incomplete without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Use Net Price Calculators  </a:t>
            </a:r>
            <a:r>
              <a:rPr lang="en-US" sz="2200" i="1"/>
              <a:t>-- </a:t>
            </a:r>
            <a:r>
              <a:rPr lang="en-US" sz="2200"/>
              <a:t>Google: “[college name] net price calculator” to determine your estimated Expected Family Contribution (EFC)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CSS profile </a:t>
            </a:r>
            <a:endParaRPr lang="en-US" sz="2200" b="1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Approximately 400 schools, mostly private</a:t>
            </a:r>
            <a:endParaRPr lang="en-US" sz="220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$25 for the first app, $16 per app after that</a:t>
            </a:r>
            <a:endParaRPr lang="en-US" sz="220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List of participating schools and other helpful information found </a:t>
            </a:r>
            <a:r>
              <a:rPr lang="en-US" sz="2200">
                <a:hlinkClick r:id="rId3"/>
              </a:rPr>
              <a:t>here</a:t>
            </a:r>
            <a:endParaRPr lang="en-US" sz="2200">
              <a:cs typeface="Arial"/>
            </a:endParaRPr>
          </a:p>
          <a:p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cs typeface="Arial"/>
              </a:rPr>
              <a:t>Western Undergraduate Exchange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cs typeface="Arial"/>
              </a:rPr>
              <a:t>Western colleges that participate offer tuition at 1.5 times the in-state cost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cs typeface="Arial"/>
              </a:rPr>
              <a:t>View information about this program </a:t>
            </a:r>
            <a:r>
              <a:rPr lang="en-US" sz="2200">
                <a:cs typeface="Arial"/>
                <a:hlinkClick r:id="rId4"/>
              </a:rPr>
              <a:t>here</a:t>
            </a: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023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FB209-90B0-5807-EDE5-334AEFC8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F7E2-1071-3935-E534-CDC27FEC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College &amp; Career Search Tools</a:t>
            </a:r>
          </a:p>
        </p:txBody>
      </p:sp>
    </p:spTree>
    <p:extLst>
      <p:ext uri="{BB962C8B-B14F-4D97-AF65-F5344CB8AC3E}">
        <p14:creationId xmlns:p14="http://schemas.microsoft.com/office/powerpoint/2010/main" val="418481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FFA6-19BC-4370-1BF5-9B42FB87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611DA07-3B32-CAC9-9192-25C4F96DA8DA}"/>
              </a:ext>
            </a:extLst>
          </p:cNvPr>
          <p:cNvGraphicFramePr>
            <a:graphicFrameLocks noGrp="1"/>
          </p:cNvGraphicFramePr>
          <p:nvPr/>
        </p:nvGraphicFramePr>
        <p:xfrm>
          <a:off x="730250" y="18335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EBBF9A86-24E3-5F4C-E471-DE00B0B2605F}"/>
              </a:ext>
            </a:extLst>
          </p:cNvPr>
          <p:cNvSpPr>
            <a:spLocks noGrp="1"/>
          </p:cNvSpPr>
          <p:nvPr/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/>
                <a:hlinkClick r:id="rId7"/>
              </a:rPr>
              <a:t>College Kickstart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33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A9D8-6BDC-ECEB-1986-788B667D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952" y="2427092"/>
            <a:ext cx="3690894" cy="1325563"/>
          </a:xfrm>
        </p:spPr>
        <p:txBody>
          <a:bodyPr>
            <a:normAutofit/>
          </a:bodyPr>
          <a:lstStyle/>
          <a:p>
            <a:r>
              <a:rPr lang="en-US" sz="600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03130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936641-2B11-0A78-4FC6-C8AEFA09F579}"/>
              </a:ext>
            </a:extLst>
          </p:cNvPr>
          <p:cNvSpPr>
            <a:spLocks noGrp="1"/>
          </p:cNvSpPr>
          <p:nvPr/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 panose="020B0604020202020204"/>
              </a:rPr>
              <a:t>College Kickstart Demo</a:t>
            </a: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D2D947-85FE-7E1B-8BD8-F9D9ABDBB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"/>
          <a:stretch/>
        </p:blipFill>
        <p:spPr>
          <a:xfrm>
            <a:off x="2637182" y="1468875"/>
            <a:ext cx="6754178" cy="45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3181-C881-48F7-D385-42F74DD6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8863-757E-75A2-BBCE-FA640793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D8177F-3543-D405-4119-402D24AE3BD6}"/>
              </a:ext>
            </a:extLst>
          </p:cNvPr>
          <p:cNvGraphicFramePr>
            <a:graphicFrameLocks noGrp="1"/>
          </p:cNvGraphicFramePr>
          <p:nvPr/>
        </p:nvGraphicFramePr>
        <p:xfrm>
          <a:off x="730250" y="18335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0274CF9B-F188-20A6-058B-140526B3C0B7}"/>
              </a:ext>
            </a:extLst>
          </p:cNvPr>
          <p:cNvSpPr>
            <a:spLocks noGrp="1"/>
          </p:cNvSpPr>
          <p:nvPr/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/>
                <a:hlinkClick r:id="rId7"/>
              </a:rPr>
              <a:t>College Board BigFuture</a:t>
            </a:r>
          </a:p>
        </p:txBody>
      </p:sp>
    </p:spTree>
    <p:extLst>
      <p:ext uri="{BB962C8B-B14F-4D97-AF65-F5344CB8AC3E}">
        <p14:creationId xmlns:p14="http://schemas.microsoft.com/office/powerpoint/2010/main" val="115539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E1BD-912E-7227-6285-CE21D7AF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  <a:hlinkClick r:id="rId2"/>
              </a:rPr>
              <a:t>BigFuture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E06C774B-AE92-BEE5-40B0-2F0719B7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19" y="1639019"/>
            <a:ext cx="7728764" cy="45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1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3181-C881-48F7-D385-42F74DD6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Content Placeholder 825" descr="GearUp">
            <a:extLst>
              <a:ext uri="{FF2B5EF4-FFF2-40B4-BE49-F238E27FC236}">
                <a16:creationId xmlns:a16="http://schemas.microsoft.com/office/drawing/2014/main" id="{61F7D0B1-29A3-EF37-1247-8884F6953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2103" y="3195380"/>
            <a:ext cx="2990850" cy="1266825"/>
          </a:xfr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D8177F-3543-D405-4119-402D24AE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79114"/>
              </p:ext>
            </p:extLst>
          </p:nvPr>
        </p:nvGraphicFramePr>
        <p:xfrm>
          <a:off x="-987479" y="1756072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0274CF9B-F188-20A6-058B-140526B3C0B7}"/>
              </a:ext>
            </a:extLst>
          </p:cNvPr>
          <p:cNvSpPr>
            <a:spLocks noGrp="1"/>
          </p:cNvSpPr>
          <p:nvPr/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/>
                <a:hlinkClick r:id="rId8"/>
              </a:rPr>
              <a:t>Gear Up Washington State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49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283D-F025-3FAD-5459-F6724F9B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cs typeface="Arial" panose="020B0604020202020204"/>
                <a:hlinkClick r:id="rId2"/>
              </a:rPr>
              <a:t>The Occupational Information Network (O*NET)</a:t>
            </a:r>
            <a:endParaRPr lang="en-US" sz="40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26B-B039-411D-299D-FC3F8722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32327"/>
                </a:solidFill>
                <a:ea typeface="+mn-lt"/>
                <a:cs typeface="+mn-lt"/>
              </a:rPr>
              <a:t>The Occupational Information Network (O*NET) is developed under the sponsorship of the U.S. Department of Labor/Employment and is the nation’s primary source of occupational information. Click </a:t>
            </a:r>
            <a:r>
              <a:rPr lang="en-US" sz="2200" dirty="0">
                <a:solidFill>
                  <a:srgbClr val="222D40"/>
                </a:solidFill>
                <a:ea typeface="+mn-lt"/>
                <a:cs typeface="+mn-lt"/>
                <a:hlinkClick r:id="rId2"/>
              </a:rPr>
              <a:t>here</a:t>
            </a:r>
            <a:r>
              <a:rPr lang="en-US" sz="2200" dirty="0">
                <a:solidFill>
                  <a:srgbClr val="232327"/>
                </a:solidFill>
                <a:ea typeface="+mn-lt"/>
                <a:cs typeface="+mn-lt"/>
              </a:rPr>
              <a:t> to start exploring career clusters, check out occupations in demand, or complete the free </a:t>
            </a:r>
            <a:r>
              <a:rPr lang="en-US" sz="2200" dirty="0">
                <a:solidFill>
                  <a:srgbClr val="222D40"/>
                </a:solidFill>
                <a:ea typeface="+mn-lt"/>
                <a:cs typeface="+mn-lt"/>
                <a:hlinkClick r:id="rId3"/>
              </a:rPr>
              <a:t>Interest Profiler</a:t>
            </a:r>
            <a:r>
              <a:rPr lang="en-US" sz="2200" dirty="0">
                <a:solidFill>
                  <a:srgbClr val="232327"/>
                </a:solidFill>
                <a:ea typeface="+mn-lt"/>
                <a:cs typeface="+mn-lt"/>
              </a:rPr>
              <a:t>, a web-based self-assessment career exploration tool.   </a:t>
            </a:r>
            <a:endParaRPr lang="en-US" sz="2200" dirty="0">
              <a:solidFill>
                <a:srgbClr val="232327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 sz="2200" dirty="0">
              <a:solidFill>
                <a:srgbClr val="232327"/>
              </a:solidFill>
              <a:ea typeface="+mn-lt"/>
              <a:cs typeface="+mn-lt"/>
            </a:endParaRP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2200" dirty="0">
                <a:solidFill>
                  <a:srgbClr val="232327"/>
                </a:solidFill>
                <a:ea typeface="+mn-lt"/>
                <a:cs typeface="+mn-lt"/>
              </a:rPr>
              <a:t> The O*NET database contains hundreds of standardized and occupation-specific descriptors on almost 1,000 occupations covering the entire U.S. economy.  </a:t>
            </a:r>
            <a:endParaRPr lang="en-US" sz="2200" dirty="0">
              <a:cs typeface="Arial" panose="020B0604020202020204"/>
            </a:endParaRP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2200">
                <a:solidFill>
                  <a:srgbClr val="232327"/>
                </a:solidFill>
                <a:ea typeface="+mn-lt"/>
                <a:cs typeface="+mn-lt"/>
              </a:rPr>
              <a:t> The database is available to the public at no cost and is continually updated from input by a broad range of workers in each occupation. </a:t>
            </a:r>
            <a:endParaRPr lang="en-US" sz="2200">
              <a:solidFill>
                <a:srgbClr val="0C2340"/>
              </a:solidFill>
              <a:ea typeface="+mn-lt"/>
              <a:cs typeface="+mn-lt"/>
            </a:endParaRP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2200">
                <a:solidFill>
                  <a:srgbClr val="232327"/>
                </a:solidFill>
                <a:ea typeface="+mn-lt"/>
                <a:cs typeface="+mn-lt"/>
              </a:rPr>
              <a:t> O*NET information is used by millions of individuals every year.</a:t>
            </a:r>
            <a:r>
              <a:rPr lang="en-US" sz="2200" dirty="0">
                <a:solidFill>
                  <a:srgbClr val="232327"/>
                </a:solidFill>
                <a:ea typeface="+mn-lt"/>
                <a:cs typeface="+mn-lt"/>
              </a:rPr>
              <a:t> </a:t>
            </a:r>
            <a:endParaRPr lang="en-US" sz="2200">
              <a:cs typeface="Arial"/>
            </a:endParaRPr>
          </a:p>
          <a:p>
            <a:pPr marL="457200" indent="-45720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22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60C6-FB96-BBE5-2E98-E6322883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74B6-FC25-BA8A-4B94-67A8E343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7F960EF-991D-3E8A-AC15-51B65ACC2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41675"/>
              </p:ext>
            </p:extLst>
          </p:nvPr>
        </p:nvGraphicFramePr>
        <p:xfrm>
          <a:off x="615950" y="18335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B2BFCD0-08FF-5CE3-E81E-E84EA75B5DA8}"/>
              </a:ext>
            </a:extLst>
          </p:cNvPr>
          <p:cNvSpPr>
            <a:spLocks noGrp="1"/>
          </p:cNvSpPr>
          <p:nvPr/>
        </p:nvSpPr>
        <p:spPr>
          <a:xfrm>
            <a:off x="745375" y="398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/>
                <a:hlinkClick r:id="rId7"/>
              </a:rPr>
              <a:t>Going Merry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5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CA54E-16B1-B2CA-5C43-3ECB34F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70B0-B687-76AA-0951-2BAECC96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Going Merry</a:t>
            </a:r>
          </a:p>
        </p:txBody>
      </p: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B8EAD7D-ECF3-BE7C-BB48-B6F0B23D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86" y="1772991"/>
            <a:ext cx="9222828" cy="39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81FF-2E88-D450-DBDA-1BEB2753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NCAA Eligibility</a:t>
            </a:r>
          </a:p>
        </p:txBody>
      </p:sp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7729734C-7BE7-3C31-A4F0-FDF1D7E0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4" y="1721352"/>
            <a:ext cx="8971472" cy="45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05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65" y="211461"/>
            <a:ext cx="11289670" cy="1325563"/>
          </a:xfrm>
        </p:spPr>
        <p:txBody>
          <a:bodyPr/>
          <a:lstStyle/>
          <a:p>
            <a:pPr algn="ctr"/>
            <a:r>
              <a:rPr lang="en-US" b="1" i="0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For Prospective Athletes</a:t>
            </a:r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6520054-8BCE-5C4A-5E5C-24F35F95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78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F9463-5971-9F12-CA73-DE8FC1C7DB65}"/>
              </a:ext>
            </a:extLst>
          </p:cNvPr>
          <p:cNvSpPr txBox="1"/>
          <p:nvPr/>
        </p:nvSpPr>
        <p:spPr>
          <a:xfrm>
            <a:off x="948740" y="1434869"/>
            <a:ext cx="1030129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Know your </a:t>
            </a:r>
            <a:r>
              <a:rPr lang="en-US" sz="2000" b="0" i="0" u="none" strike="noStrike" dirty="0">
                <a:solidFill>
                  <a:srgbClr val="C00000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eligibility</a:t>
            </a: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 (DI, DII, or DIII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lang="en-US" sz="2000" u="none" strike="noStrike" dirty="0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Create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account in the NCAA portal</a:t>
            </a:r>
            <a:endParaRPr lang="en-US" sz="20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Download and review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NCAA Guide for the College-Bound Student-Athlete</a:t>
            </a:r>
            <a:endParaRPr lang="en-US"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Meet the core academic requirements 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800100" lvl="1" indent="-342900" fontAlgn="base">
              <a:buFont typeface="Arial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r>
              <a:rPr lang="en-US" sz="2000" b="1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16 core courses total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​​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Review sliding scale for GPA and test scores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Request Kennedy Catholic to send your transcript to the NCAA at the end of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junior</a:t>
            </a:r>
            <a:r>
              <a:rPr lang="en-US" sz="2000" b="0" i="0" u="none" strike="noStrike" dirty="0">
                <a:solidFill>
                  <a:schemeClr val="tx2"/>
                </a:solidFill>
                <a:effectLst/>
                <a:latin typeface="Arial"/>
                <a:cs typeface="Arial"/>
              </a:rPr>
              <a:t> year</a:t>
            </a:r>
          </a:p>
          <a:p>
            <a:pPr marL="342900" indent="-342900" algn="l" rtl="0" fontAlgn="base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Outside of the NCAA Eligibility Center, start completing prospective athlete forms on college websites (Example: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Oregon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158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651D-1989-0088-42FC-B2C42B58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Timeline and Upcoming Events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421-51F7-7887-4EAE-01912A8A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Tonight's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A622C4-6FD4-D503-88DC-BFE19F4FC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70181"/>
              </p:ext>
            </p:extLst>
          </p:nvPr>
        </p:nvGraphicFramePr>
        <p:xfrm>
          <a:off x="3099486" y="1920931"/>
          <a:ext cx="5804501" cy="36651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04501">
                  <a:extLst>
                    <a:ext uri="{9D8B030D-6E8A-4147-A177-3AD203B41FA5}">
                      <a16:colId xmlns:a16="http://schemas.microsoft.com/office/drawing/2014/main" val="3725668671"/>
                    </a:ext>
                  </a:extLst>
                </a:gridCol>
              </a:tblGrid>
              <a:tr h="551466">
                <a:tc>
                  <a:txBody>
                    <a:bodyPr/>
                    <a:lstStyle/>
                    <a:p>
                      <a:pPr algn="ctr"/>
                      <a:r>
                        <a:rPr lang="en-US" sz="2600" b="0"/>
                        <a:t>Welcome &amp;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1575"/>
                  </a:ext>
                </a:extLst>
              </a:tr>
              <a:tr h="665564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hlinkClick r:id="rId2"/>
                        </a:rPr>
                        <a:t>Fall Junior Parent Night Review</a:t>
                      </a:r>
                      <a:endParaRPr lang="en-US" sz="2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25032"/>
                  </a:ext>
                </a:extLst>
              </a:tr>
              <a:tr h="665564">
                <a:tc>
                  <a:txBody>
                    <a:bodyPr/>
                    <a:lstStyle/>
                    <a:p>
                      <a:pPr algn="ctr"/>
                      <a:r>
                        <a:rPr lang="en-US" sz="2600" b="0"/>
                        <a:t>Defining Your 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25078"/>
                  </a:ext>
                </a:extLst>
              </a:tr>
              <a:tr h="679621">
                <a:tc>
                  <a:txBody>
                    <a:bodyPr/>
                    <a:lstStyle/>
                    <a:p>
                      <a:pPr algn="ctr"/>
                      <a:r>
                        <a:rPr lang="en-US" sz="2600" b="0"/>
                        <a:t>College &amp; Career Search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0407"/>
                  </a:ext>
                </a:extLst>
              </a:tr>
              <a:tr h="551466">
                <a:tc>
                  <a:txBody>
                    <a:bodyPr/>
                    <a:lstStyle/>
                    <a:p>
                      <a:pPr algn="ctr"/>
                      <a:r>
                        <a:rPr lang="en-US" sz="2600" b="0"/>
                        <a:t>Timeline and Upcoming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67518"/>
                  </a:ext>
                </a:extLst>
              </a:tr>
              <a:tr h="551466">
                <a:tc>
                  <a:txBody>
                    <a:bodyPr/>
                    <a:lstStyle/>
                    <a:p>
                      <a:pPr algn="ctr"/>
                      <a:r>
                        <a:rPr lang="en-US" sz="2600" b="0"/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8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81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AC43-C713-B68D-B16B-37F888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5" y="90561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B3C8-1117-0C50-CECF-8E51AE48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353" y="1092298"/>
            <a:ext cx="5697647" cy="528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u="sng" dirty="0">
                <a:solidFill>
                  <a:schemeClr val="tx2"/>
                </a:solidFill>
                <a:latin typeface="+mj-lt"/>
              </a:rPr>
              <a:t>Spring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20B0604020202020204" pitchFamily="34" charset="0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M</a:t>
            </a:r>
            <a:r>
              <a:rPr lang="en-US" sz="2000" dirty="0">
                <a:solidFill>
                  <a:schemeClr val="accent1"/>
                </a:solidFill>
              </a:rPr>
              <a:t>arch 20: </a:t>
            </a:r>
            <a:r>
              <a:rPr lang="en-US" sz="2000" dirty="0"/>
              <a:t>SAT School Day*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April 14: </a:t>
            </a:r>
            <a:r>
              <a:rPr lang="en-US" sz="2000" dirty="0"/>
              <a:t>Review SAT Results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April 15: </a:t>
            </a:r>
            <a:r>
              <a:rPr lang="en-US" sz="2000" dirty="0"/>
              <a:t>ACT National Testing Date*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May 1 – June 6: </a:t>
            </a:r>
            <a:r>
              <a:rPr lang="en-US" sz="2000" dirty="0"/>
              <a:t>Request Teacher Rec &amp; Complete Brag Sheet for Teacher in Naviance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May 4: </a:t>
            </a:r>
            <a:r>
              <a:rPr lang="en-US" sz="2000" dirty="0"/>
              <a:t>SAT National Testing Date*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cs typeface="Arial"/>
              </a:rPr>
              <a:t>End of May:</a:t>
            </a:r>
            <a:r>
              <a:rPr lang="en-US" sz="2000" dirty="0">
                <a:solidFill>
                  <a:srgbClr val="0C2340"/>
                </a:solidFill>
                <a:cs typeface="Arial"/>
              </a:rPr>
              <a:t> SAT Test Prep at Kennedy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June 1: </a:t>
            </a:r>
            <a:r>
              <a:rPr lang="en-US" sz="2000" dirty="0"/>
              <a:t>SAT National Testing Date*</a:t>
            </a:r>
            <a:r>
              <a:rPr lang="en-US" sz="2200" dirty="0"/>
              <a:t> </a:t>
            </a:r>
            <a:endParaRPr lang="en-US" sz="2200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7D6E2-6B33-9BCC-E5A0-7052D3FD2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984687"/>
            <a:ext cx="5621449" cy="528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u="sng" dirty="0">
                <a:latin typeface="+mj-lt"/>
              </a:rPr>
              <a:t>Summer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June: </a:t>
            </a:r>
            <a:r>
              <a:rPr lang="en-US" sz="2000" dirty="0"/>
              <a:t>Summer Essay Workshops 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June 8: </a:t>
            </a:r>
            <a:r>
              <a:rPr lang="en-US" sz="2000" dirty="0"/>
              <a:t>ACT National Testing Date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July 13: </a:t>
            </a:r>
            <a:r>
              <a:rPr lang="en-US" sz="2000" dirty="0"/>
              <a:t>ACT National Testing Date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August: </a:t>
            </a:r>
            <a:r>
              <a:rPr lang="en-US" sz="2000" dirty="0"/>
              <a:t>Application Workshops</a:t>
            </a:r>
            <a:endParaRPr lang="en-US" sz="2000" dirty="0">
              <a:solidFill>
                <a:schemeClr val="accent1"/>
              </a:solidFill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August 1: </a:t>
            </a:r>
            <a:r>
              <a:rPr lang="en-US" sz="2000" dirty="0"/>
              <a:t>Begin Common &amp; UC Applications</a:t>
            </a:r>
            <a:endParaRPr lang="en-US" sz="20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u="sng" dirty="0">
                <a:latin typeface="+mj-lt"/>
              </a:rPr>
              <a:t>Fall</a:t>
            </a:r>
            <a:endParaRPr lang="en-US" b="1" u="sng" dirty="0">
              <a:latin typeface="+mj-lt"/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Sept. 4: </a:t>
            </a:r>
            <a:r>
              <a:rPr lang="en-US" sz="2000" dirty="0"/>
              <a:t>Senior Parent Night</a:t>
            </a:r>
            <a:endParaRPr lang="en-US" sz="2000" dirty="0">
              <a:cs typeface="Arial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Sept. 30: </a:t>
            </a:r>
            <a:endParaRPr lang="en-US" sz="2000" dirty="0">
              <a:solidFill>
                <a:schemeClr val="accent1"/>
              </a:solidFill>
              <a:cs typeface="Arial"/>
            </a:endParaRPr>
          </a:p>
          <a:p>
            <a:pPr marL="914400" lvl="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cs typeface="Arial"/>
              </a:rPr>
              <a:t>Brag Sheet for Counselor Due in Naviance</a:t>
            </a:r>
          </a:p>
          <a:p>
            <a:pPr marL="914400" lvl="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College</a:t>
            </a:r>
            <a:r>
              <a:rPr lang="en-US" dirty="0"/>
              <a:t> List Locked on Naviance</a:t>
            </a:r>
            <a:endParaRPr lang="en-US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/>
          </a:p>
          <a:p>
            <a:pPr marL="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67930-9251-AF55-5ECA-0D78DB5AFBAB}"/>
              </a:ext>
            </a:extLst>
          </p:cNvPr>
          <p:cNvSpPr txBox="1"/>
          <p:nvPr/>
        </p:nvSpPr>
        <p:spPr>
          <a:xfrm>
            <a:off x="474551" y="5829662"/>
            <a:ext cx="503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*Note: SAT School Day is at Kennedy. National Testing Dates are off site</a:t>
            </a:r>
          </a:p>
        </p:txBody>
      </p:sp>
    </p:spTree>
    <p:extLst>
      <p:ext uri="{BB962C8B-B14F-4D97-AF65-F5344CB8AC3E}">
        <p14:creationId xmlns:p14="http://schemas.microsoft.com/office/powerpoint/2010/main" val="156142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74" y="194396"/>
            <a:ext cx="11289670" cy="1325563"/>
          </a:xfrm>
        </p:spPr>
        <p:txBody>
          <a:bodyPr/>
          <a:lstStyle/>
          <a:p>
            <a:pPr algn="ctr"/>
            <a:r>
              <a:rPr lang="en-US"/>
              <a:t>A Timeline of Events for Families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130A60-87CA-DCD4-4702-170991520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1390"/>
              </p:ext>
            </p:extLst>
          </p:nvPr>
        </p:nvGraphicFramePr>
        <p:xfrm>
          <a:off x="524933" y="1360311"/>
          <a:ext cx="11137953" cy="5333605"/>
        </p:xfrm>
        <a:graphic>
          <a:graphicData uri="http://schemas.openxmlformats.org/drawingml/2006/table">
            <a:tbl>
              <a:tblPr/>
              <a:tblGrid>
                <a:gridCol w="3712651">
                  <a:extLst>
                    <a:ext uri="{9D8B030D-6E8A-4147-A177-3AD203B41FA5}">
                      <a16:colId xmlns:a16="http://schemas.microsoft.com/office/drawing/2014/main" val="3215349511"/>
                    </a:ext>
                  </a:extLst>
                </a:gridCol>
                <a:gridCol w="3722698">
                  <a:extLst>
                    <a:ext uri="{9D8B030D-6E8A-4147-A177-3AD203B41FA5}">
                      <a16:colId xmlns:a16="http://schemas.microsoft.com/office/drawing/2014/main" val="1657634523"/>
                    </a:ext>
                  </a:extLst>
                </a:gridCol>
                <a:gridCol w="3702604">
                  <a:extLst>
                    <a:ext uri="{9D8B030D-6E8A-4147-A177-3AD203B41FA5}">
                      <a16:colId xmlns:a16="http://schemas.microsoft.com/office/drawing/2014/main" val="4014473695"/>
                    </a:ext>
                  </a:extLst>
                </a:gridCol>
              </a:tblGrid>
              <a:tr h="32442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Spring</a:t>
                      </a:r>
                      <a:r>
                        <a:rPr lang="en-US" sz="1600" b="1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 2024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Summer 2024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Fall 2024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32861"/>
                  </a:ext>
                </a:extLst>
              </a:tr>
              <a:tr h="1509820"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Students participate in training using </a:t>
                      </a:r>
                      <a:r>
                        <a:rPr lang="en-US" sz="1600" b="0" i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school provided resources:</a:t>
                      </a:r>
                      <a:endParaRPr lang="en-US" sz="1600" b="0" i="0" dirty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 dirty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College Search (College Kickstart, Naviance &amp; Big Future)</a:t>
                      </a: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Scholarship Search (Going Merry)</a:t>
                      </a:r>
                    </a:p>
                    <a:p>
                      <a:pPr lvl="0" indent="0" algn="l">
                        <a:buNone/>
                      </a:pPr>
                      <a:r>
                        <a:rPr lang="en-US" sz="1600" b="0" i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Test Prep (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  <a:hlinkClick r:id="rId2"/>
                        </a:rPr>
                        <a:t>Albert.io</a:t>
                      </a:r>
                      <a:r>
                        <a:rPr lang="en-US" sz="1600" b="0" i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) - AP, SAT, ACT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Create an organization system! (Spreadsheets, folders and checklists)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Participate in the College Application Workshops</a:t>
                      </a: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Participate in the College Application Workshops in Community Period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Schedule 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  <a:hlinkClick r:id="rId3"/>
                        </a:rPr>
                        <a:t>meeting(s)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 with counselor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84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772335"/>
                  </a:ext>
                </a:extLst>
              </a:tr>
              <a:tr h="798584"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Schedule an 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  <a:hlinkClick r:id="rId3"/>
                        </a:rPr>
                        <a:t>initial meeting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 with college counselor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Prepare a list of schools 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  <a:hlinkClick r:id="rId4"/>
                        </a:rPr>
                        <a:t>College Kickstart</a:t>
                      </a: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*NEW*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(Likely, Target and Reach)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Meet with college reps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Attend college fairs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04372"/>
                  </a:ext>
                </a:extLst>
              </a:tr>
              <a:tr h="826576"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Schedule college visits for spring break, summer, or fall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/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Start preparing essays, personal statements, and applications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Confirm teacher letters of rec.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39150"/>
                  </a:ext>
                </a:extLst>
              </a:tr>
              <a:tr h="1562745"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Identify teachers for letters of recommendation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Attend the Junior Parent College &amp; Career Night</a:t>
                      </a:r>
                    </a:p>
                    <a:p>
                      <a:pPr algn="l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Work, read, travel, volunteer, attend summer program on a college campus or do an internship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base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Apply for scholarships, FAFSA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Set up interviews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endParaRPr lang="en-US" sz="1600" b="0" i="0">
                        <a:solidFill>
                          <a:srgbClr val="002868"/>
                        </a:solidFill>
                        <a:effectLst/>
                        <a:latin typeface="Arial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en-US" sz="1600" b="0" i="0" dirty="0">
                          <a:solidFill>
                            <a:srgbClr val="002868"/>
                          </a:solidFill>
                          <a:effectLst/>
                          <a:latin typeface="Arial"/>
                        </a:rPr>
                        <a:t>Meet all deadlines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348" marR="87348" marT="43674" marB="43674">
                    <a:lnL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7617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6520054-8BCE-5C4A-5E5C-24F35F95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78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5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FE39-A7DA-25E3-89DC-617251C753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03413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0A222-8EDC-C966-F19B-08EE263B71B9}"/>
              </a:ext>
            </a:extLst>
          </p:cNvPr>
          <p:cNvSpPr txBox="1"/>
          <p:nvPr/>
        </p:nvSpPr>
        <p:spPr>
          <a:xfrm>
            <a:off x="1888624" y="3953041"/>
            <a:ext cx="918677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Thanks for attending. </a:t>
            </a:r>
            <a:endParaRPr lang="en-US">
              <a:solidFill>
                <a:schemeClr val="tx2"/>
              </a:solidFill>
              <a:cs typeface="Arial"/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You can reach Ms. McVeigh at </a:t>
            </a:r>
            <a:r>
              <a:rPr lang="en-US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mcveighs@kennedyhs.org</a:t>
            </a:r>
            <a:r>
              <a:rPr lang="en-US">
                <a:solidFill>
                  <a:schemeClr val="tx2"/>
                </a:solidFill>
              </a:rPr>
              <a:t>, Ms. </a:t>
            </a:r>
            <a:r>
              <a:rPr lang="en-US" err="1">
                <a:solidFill>
                  <a:schemeClr val="tx2"/>
                </a:solidFill>
              </a:rPr>
              <a:t>Breshock</a:t>
            </a:r>
            <a:r>
              <a:rPr lang="en-US">
                <a:solidFill>
                  <a:schemeClr val="tx2"/>
                </a:solidFill>
              </a:rPr>
              <a:t> at </a:t>
            </a:r>
            <a:r>
              <a:rPr lang="en-US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breshockl@kennedyhs.org</a:t>
            </a:r>
            <a:r>
              <a:rPr lang="en-US">
                <a:solidFill>
                  <a:schemeClr val="tx2"/>
                </a:solidFill>
              </a:rPr>
              <a:t>, and Ms. Mark at markk@Kennedyhs.org</a:t>
            </a:r>
            <a:endParaRPr lang="en-US">
              <a:solidFill>
                <a:schemeClr val="tx2"/>
              </a:solidFill>
              <a:cs typeface="Arial"/>
            </a:endParaRPr>
          </a:p>
          <a:p>
            <a:endParaRPr lang="en-US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0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9136-9A2F-DFB9-2657-6D365F49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35" y="347358"/>
            <a:ext cx="10515600" cy="1325563"/>
          </a:xfrm>
        </p:spPr>
        <p:txBody>
          <a:bodyPr/>
          <a:lstStyle/>
          <a:p>
            <a:pPr algn="ctr"/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5E45-192B-0857-E12A-6C1C0B624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35" y="1833937"/>
            <a:ext cx="580422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Ms. Siobhan McVeigh – Director of College and Career Counseling; Works with last names A-L</a:t>
            </a:r>
          </a:p>
          <a:p>
            <a:r>
              <a:rPr lang="en-US"/>
              <a:t>Ms. Kelsey Mark – Associate Director of College and Career Counseling; Works with last names M-Z</a:t>
            </a:r>
          </a:p>
          <a:p>
            <a:r>
              <a:rPr lang="en-US"/>
              <a:t>Ms. Laura Breshock – SEL Counselor and Career Specialist; Works with A-D for SEL and all students for College &amp; Career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664E79F9-65A3-8298-89B3-6120013E9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46" y="1422707"/>
            <a:ext cx="2099547" cy="2035817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7CA579A-2A8C-6D23-DCE5-2E06E7F31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70" y="4236715"/>
            <a:ext cx="2386102" cy="2035817"/>
          </a:xfrm>
          <a:prstGeom prst="rect">
            <a:avLst/>
          </a:prstGeom>
        </p:spPr>
      </p:pic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0FA30FF-C8C7-D0DB-59DA-0E6A6D958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3" y="2680334"/>
            <a:ext cx="2390835" cy="2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A43-E242-EBB6-D3B3-5B19A06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Fall Junior Parent Night Review</a:t>
            </a:r>
          </a:p>
        </p:txBody>
      </p:sp>
    </p:spTree>
    <p:extLst>
      <p:ext uri="{BB962C8B-B14F-4D97-AF65-F5344CB8AC3E}">
        <p14:creationId xmlns:p14="http://schemas.microsoft.com/office/powerpoint/2010/main" val="82687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9DBA-12CE-801B-C1C9-F8DF5191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Post High School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EDDCC-7F8F-6451-F2AD-ADCD2E312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1517"/>
            <a:ext cx="10904894" cy="48481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/>
              <a:t>Community College (Two Year)</a:t>
            </a:r>
          </a:p>
          <a:p>
            <a:pPr lvl="1"/>
            <a:r>
              <a:rPr lang="en-US"/>
              <a:t>Earn an A.A. or an A.S.</a:t>
            </a:r>
          </a:p>
          <a:p>
            <a:pPr lvl="1"/>
            <a:r>
              <a:rPr lang="en-US"/>
              <a:t>Direct Transfer to a University</a:t>
            </a:r>
          </a:p>
          <a:p>
            <a:pPr lvl="1"/>
            <a:r>
              <a:rPr lang="en-US"/>
              <a:t>Cost Effective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b="1"/>
              <a:t>University (Four Year)</a:t>
            </a:r>
          </a:p>
          <a:p>
            <a:pPr lvl="1"/>
            <a:r>
              <a:rPr lang="en-US"/>
              <a:t>Earn a B.A. or B.S.</a:t>
            </a:r>
          </a:p>
          <a:p>
            <a:pPr lvl="1"/>
            <a:r>
              <a:rPr lang="en-US"/>
              <a:t>A variety of options exist</a:t>
            </a:r>
          </a:p>
          <a:p>
            <a:pPr lvl="2"/>
            <a:r>
              <a:rPr lang="en-US">
                <a:cs typeface="Arial"/>
              </a:rPr>
              <a:t>Small, medium, large</a:t>
            </a:r>
          </a:p>
          <a:p>
            <a:pPr lvl="2"/>
            <a:r>
              <a:rPr lang="en-US">
                <a:cs typeface="Arial"/>
              </a:rPr>
              <a:t>Private, public</a:t>
            </a:r>
          </a:p>
          <a:p>
            <a:pPr lvl="2"/>
            <a:r>
              <a:rPr lang="en-US">
                <a:cs typeface="Arial"/>
              </a:rPr>
              <a:t>Religious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b="1"/>
              <a:t>Gap Year: </a:t>
            </a:r>
            <a:r>
              <a:rPr lang="en-US" sz="2400"/>
              <a:t>Take time to work, mature, and gain life experience. </a:t>
            </a:r>
            <a:r>
              <a:rPr lang="en-US" sz="2400">
                <a:solidFill>
                  <a:schemeClr val="tx2"/>
                </a:solidFill>
                <a:cs typeface="Arial"/>
              </a:rPr>
              <a:t>Some colleges offer a </a:t>
            </a:r>
            <a:r>
              <a:rPr lang="en-US" sz="2400">
                <a:solidFill>
                  <a:srgbClr val="C0000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gap year program</a:t>
            </a:r>
            <a:endParaRPr lang="en-US" sz="2400">
              <a:solidFill>
                <a:srgbClr val="C00000"/>
              </a:solidFill>
              <a:cs typeface="Arial"/>
            </a:endParaRPr>
          </a:p>
          <a:p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D06C7-4709-84C8-27C3-F53C338EA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1493" y="1611517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Trade School (Technical and Community College)</a:t>
            </a:r>
          </a:p>
          <a:p>
            <a:pPr lvl="1"/>
            <a:r>
              <a:rPr lang="en-US"/>
              <a:t>Career-oriented Programs</a:t>
            </a:r>
          </a:p>
          <a:p>
            <a:pPr lvl="1"/>
            <a:r>
              <a:rPr lang="en-US"/>
              <a:t>For more information, go </a:t>
            </a:r>
            <a:r>
              <a:rPr lang="en-US">
                <a:hlinkClick r:id="rId3"/>
              </a:rPr>
              <a:t>here</a:t>
            </a:r>
            <a:endParaRPr lang="en-US"/>
          </a:p>
          <a:p>
            <a:endParaRPr lang="en-US"/>
          </a:p>
          <a:p>
            <a:r>
              <a:rPr lang="en-US" b="1"/>
              <a:t>Military Service</a:t>
            </a:r>
          </a:p>
          <a:p>
            <a:pPr lvl="1"/>
            <a:r>
              <a:rPr lang="en-US"/>
              <a:t>Service Academies</a:t>
            </a:r>
          </a:p>
          <a:p>
            <a:pPr lvl="1"/>
            <a:r>
              <a:rPr lang="en-US"/>
              <a:t>ROTC</a:t>
            </a:r>
          </a:p>
          <a:p>
            <a:pPr lvl="1"/>
            <a:r>
              <a:rPr lang="en-US"/>
              <a:t>Enlisting</a:t>
            </a:r>
          </a:p>
        </p:txBody>
      </p:sp>
    </p:spTree>
    <p:extLst>
      <p:ext uri="{BB962C8B-B14F-4D97-AF65-F5344CB8AC3E}">
        <p14:creationId xmlns:p14="http://schemas.microsoft.com/office/powerpoint/2010/main" val="335144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7745"/>
            <a:ext cx="10515600" cy="1325563"/>
          </a:xfrm>
        </p:spPr>
        <p:txBody>
          <a:bodyPr/>
          <a:lstStyle/>
          <a:p>
            <a:pPr algn="ctr"/>
            <a:r>
              <a:rPr lang="en-US"/>
              <a:t>Two-Year College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470-B4BE-E393-0B95-E1D3E7908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64667"/>
            <a:ext cx="10422775" cy="4612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400" b="0" i="1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Ex. Highline College, Bellevue College</a:t>
            </a:r>
            <a:r>
              <a:rPr lang="en-US" sz="2400" b="0" i="1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r>
              <a:rPr lang="en-US" sz="2400" i="1">
                <a:solidFill>
                  <a:schemeClr val="tx2"/>
                </a:solidFill>
                <a:latin typeface="Arial"/>
                <a:cs typeface="Arial"/>
              </a:rPr>
              <a:t>, Green River</a:t>
            </a:r>
          </a:p>
          <a:p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Earn an Associate Degree and direct transfer to a four-year college for junior &amp; senior years (</a:t>
            </a:r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 Transfer Agreement</a:t>
            </a:r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)  </a:t>
            </a:r>
            <a:r>
              <a:rPr lang="en-US" sz="24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  <a:endParaRPr lang="en-US" sz="2400">
              <a:solidFill>
                <a:schemeClr val="tx2"/>
              </a:solidFill>
              <a:latin typeface="Arial"/>
              <a:cs typeface="Arial"/>
            </a:endParaRPr>
          </a:p>
          <a:p>
            <a:pPr algn="l" rtl="0" fontAlgn="base"/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Benefits:</a:t>
            </a:r>
            <a:r>
              <a:rPr lang="en-US" sz="24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Cost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Size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Convenience: flexibility and location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Transitional step</a:t>
            </a:r>
            <a:r>
              <a:rPr lang="en-US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For comprehensive </a:t>
            </a:r>
            <a:r>
              <a:rPr lang="en-US" sz="240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400" b="0" i="0" u="none" strike="noStrike">
                <a:solidFill>
                  <a:schemeClr val="tx2"/>
                </a:solidFill>
                <a:effectLst/>
                <a:latin typeface="Arial"/>
                <a:cs typeface="Arial"/>
              </a:rPr>
              <a:t>nformation, check out Washington State Board for Community &amp; Technical Colleges: </a:t>
            </a:r>
            <a:r>
              <a:rPr lang="en-US" sz="2400" b="0" i="0">
                <a:solidFill>
                  <a:schemeClr val="tx2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 fontAlgn="base"/>
            <a:r>
              <a:rPr lang="en-US" b="0" i="0" u="sng" strike="noStrike">
                <a:solidFill>
                  <a:srgbClr val="0563C1"/>
                </a:solidFill>
                <a:effectLst/>
                <a:latin typeface="Arial"/>
                <a:cs typeface="Arial"/>
                <a:hlinkClick r:id="rId3"/>
              </a:rPr>
              <a:t>http://sbctc.edu/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8377"/>
            <a:ext cx="10515600" cy="1325563"/>
          </a:xfrm>
        </p:spPr>
        <p:txBody>
          <a:bodyPr/>
          <a:lstStyle/>
          <a:p>
            <a:pPr algn="ctr"/>
            <a:r>
              <a:rPr lang="en-US"/>
              <a:t>Four-Year University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470-B4BE-E393-0B95-E1D3E7908B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en-US" b="0" i="0" u="sng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What colleges are looking for:</a:t>
            </a:r>
            <a:endParaRPr lang="en-US" b="0" i="0" u="sng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GPA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/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Strength of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Coursework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Grade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Trends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Standardized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Test</a:t>
            </a: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Scores</a:t>
            </a: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Personal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Statement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Extracurricular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Activities</a:t>
            </a: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/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Demonstrated Interest</a:t>
            </a:r>
          </a:p>
          <a:p>
            <a:pPr lvl="1"/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Interviews</a:t>
            </a:r>
            <a:endParaRPr lang="en-US">
              <a:solidFill>
                <a:srgbClr val="0C2340"/>
              </a:solidFill>
              <a:latin typeface="Arial"/>
              <a:cs typeface="Arial"/>
            </a:endParaRPr>
          </a:p>
          <a:p>
            <a:pPr lvl="1"/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Campus</a:t>
            </a: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 visits/calls)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/>
                <a:cs typeface="Arial"/>
              </a:rPr>
              <a:t>Letters of </a:t>
            </a:r>
            <a:r>
              <a:rPr lang="en-US">
                <a:solidFill>
                  <a:srgbClr val="002868"/>
                </a:solidFill>
                <a:latin typeface="Arial"/>
                <a:cs typeface="Arial"/>
              </a:rPr>
              <a:t>Recommendation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2EA843-59AA-0487-08DC-195552D2B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en-US" u="sng">
                <a:solidFill>
                  <a:srgbClr val="002868"/>
                </a:solidFill>
                <a:latin typeface="Arial" panose="020B0604020202020204" pitchFamily="34" charset="0"/>
              </a:rPr>
              <a:t>What students should be thinking about:</a:t>
            </a:r>
            <a:endParaRPr lang="en-US" b="0" i="0" u="sng" strike="noStrike">
              <a:solidFill>
                <a:srgbClr val="002868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Requirements/Selectivity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Size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Majors/Fields of Study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Public or Private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Cost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Campus Life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Programs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Campus Diversity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2868"/>
                </a:solidFill>
                <a:effectLst/>
                <a:latin typeface="Arial" panose="020B0604020202020204" pitchFamily="34" charset="0"/>
              </a:rPr>
              <a:t>Special Needs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1F22-6D6C-E593-73CA-1C1778F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88" y="333048"/>
            <a:ext cx="11006023" cy="1325563"/>
          </a:xfrm>
        </p:spPr>
        <p:txBody>
          <a:bodyPr/>
          <a:lstStyle/>
          <a:p>
            <a:pPr algn="ctr"/>
            <a:r>
              <a:rPr lang="en-US"/>
              <a:t>Technical/Trade School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470-B4BE-E393-0B95-E1D3E7908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51" y="1658611"/>
            <a:ext cx="10422775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l" rtl="0" fontAlgn="base">
              <a:buNone/>
            </a:pPr>
            <a:r>
              <a:rPr lang="en-US" b="0" i="1" u="none" strike="noStrike">
                <a:effectLst/>
                <a:latin typeface="Arial"/>
                <a:cs typeface="Arial"/>
              </a:rPr>
              <a:t>Career-oriented programs</a:t>
            </a:r>
            <a:r>
              <a:rPr lang="en-US" b="0" i="1">
                <a:effectLst/>
                <a:latin typeface="Arial"/>
                <a:cs typeface="Arial"/>
              </a:rPr>
              <a:t>​ (</a:t>
            </a:r>
            <a:r>
              <a:rPr lang="en-US" b="0" i="1" u="none" strike="noStrike">
                <a:effectLst/>
                <a:latin typeface="Arial"/>
                <a:cs typeface="Arial"/>
              </a:rPr>
              <a:t>Example: Engineering, Automotive Tech, Ultrasound Technician</a:t>
            </a:r>
            <a:r>
              <a:rPr lang="en-US" b="0" i="1">
                <a:effectLst/>
                <a:latin typeface="Arial"/>
                <a:cs typeface="Arial"/>
              </a:rPr>
              <a:t>​, Wind Turbine Technician, Diesel Mechanic)</a:t>
            </a:r>
          </a:p>
          <a:p>
            <a:pPr marL="0" indent="0">
              <a:buNone/>
            </a:pPr>
            <a:endParaRPr lang="en-US" i="1"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/>
                <a:cs typeface="Arial"/>
              </a:rPr>
              <a:t>Often found on community college campuses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/>
                <a:cs typeface="Arial"/>
              </a:rPr>
              <a:t>Focus on placement into the workforce</a:t>
            </a:r>
          </a:p>
          <a:p>
            <a:pPr fontAlgn="base"/>
            <a:r>
              <a:rPr lang="en-US">
                <a:latin typeface="Arial"/>
                <a:cs typeface="Arial"/>
              </a:rPr>
              <a:t>Six</a:t>
            </a:r>
            <a:r>
              <a:rPr lang="en-US" b="0" i="0" u="none" strike="noStrike">
                <a:effectLst/>
                <a:latin typeface="Arial"/>
                <a:cs typeface="Arial"/>
              </a:rPr>
              <a:t> months to two years in length</a:t>
            </a:r>
            <a:r>
              <a:rPr lang="en-US" b="0" i="0">
                <a:effectLst/>
                <a:latin typeface="Arial"/>
                <a:cs typeface="Arial"/>
              </a:rPr>
              <a:t>​</a:t>
            </a:r>
            <a:r>
              <a:rPr lang="en-US">
                <a:latin typeface="Arial"/>
                <a:cs typeface="Arial"/>
              </a:rPr>
              <a:t> (in general)</a:t>
            </a:r>
            <a:endParaRPr lang="en-US" b="0" i="0"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Arial"/>
                <a:cs typeface="Arial"/>
              </a:rPr>
              <a:t>Paid apprenticeships are available in some trades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/>
                <a:cs typeface="Arial"/>
              </a:rPr>
              <a:t>If interested in this route, talk to Ms. Breshock, our career specialist</a:t>
            </a:r>
          </a:p>
          <a:p>
            <a:pPr marL="0" indent="0" fontAlgn="base">
              <a:buNone/>
            </a:pPr>
            <a:endParaRPr lang="en-US">
              <a:latin typeface="Arial"/>
              <a:cs typeface="Arial"/>
            </a:endParaRPr>
          </a:p>
          <a:p>
            <a:pPr marL="0" indent="0" algn="l">
              <a:buNone/>
            </a:pPr>
            <a:r>
              <a:rPr lang="en-US" b="0" i="0" u="none" strike="noStrike">
                <a:effectLst/>
                <a:latin typeface="Arial"/>
                <a:cs typeface="Arial"/>
              </a:rPr>
              <a:t>For comprehensive </a:t>
            </a:r>
            <a:r>
              <a:rPr lang="en-US">
                <a:latin typeface="Arial"/>
                <a:cs typeface="Arial"/>
              </a:rPr>
              <a:t>i</a:t>
            </a:r>
            <a:r>
              <a:rPr lang="en-US" b="0" i="0" u="none" strike="noStrike">
                <a:effectLst/>
                <a:latin typeface="Arial"/>
                <a:cs typeface="Arial"/>
              </a:rPr>
              <a:t>nformation, check out Washington State Board for Community &amp; Technical Colleges: </a:t>
            </a:r>
            <a:r>
              <a:rPr lang="en-US" b="0" i="0">
                <a:effectLst/>
                <a:latin typeface="Arial"/>
                <a:cs typeface="Arial"/>
              </a:rPr>
              <a:t>​</a:t>
            </a:r>
            <a:endParaRPr lang="en-US"/>
          </a:p>
          <a:p>
            <a:pPr lvl="1" fontAlgn="base"/>
            <a:r>
              <a:rPr lang="en-US" b="0" i="0" u="sng" strike="noStrike">
                <a:solidFill>
                  <a:srgbClr val="0563C1"/>
                </a:solidFill>
                <a:effectLst/>
                <a:latin typeface="Arial"/>
                <a:cs typeface="Arial"/>
                <a:hlinkClick r:id="rId2"/>
              </a:rPr>
              <a:t>http://sbctc.edu/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38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Theme">
  <a:themeElements>
    <a:clrScheme name="Lancer Theme">
      <a:dk1>
        <a:srgbClr val="0C2340"/>
      </a:dk1>
      <a:lt1>
        <a:srgbClr val="FFFFFF"/>
      </a:lt1>
      <a:dk2>
        <a:srgbClr val="0C2340"/>
      </a:dk2>
      <a:lt2>
        <a:srgbClr val="FFFFFF"/>
      </a:lt2>
      <a:accent1>
        <a:srgbClr val="A6192E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A6192E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owerpointTemplate" id="{2FA1F09C-03FC-D741-A3CA-8A3A86FF9487}" vid="{6BE876F7-3805-4F42-9ED6-8EC6FE630C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55701c-67d1-481d-a00e-5b785d8d0683">
      <UserInfo>
        <DisplayName>Kerry Clark</DisplayName>
        <AccountId>30</AccountId>
        <AccountType/>
      </UserInfo>
      <UserInfo>
        <DisplayName>Laura Breshock</DisplayName>
        <AccountId>18</AccountId>
        <AccountType/>
      </UserInfo>
      <UserInfo>
        <DisplayName>Kelsey Mark</DisplayName>
        <AccountId>117</AccountId>
        <AccountType/>
      </UserInfo>
      <UserInfo>
        <DisplayName>Siobhan McVeigh</DisplayName>
        <AccountId>29</AccountId>
        <AccountType/>
      </UserInfo>
    </SharedWithUsers>
    <TaxCatchAll xmlns="5955701c-67d1-481d-a00e-5b785d8d0683" xsi:nil="true"/>
    <lcf76f155ced4ddcb4097134ff3c332f xmlns="93bc28b7-f6ac-40eb-b5df-ea084c47c0f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A24E6DC107C439F132AF28082D2D9" ma:contentTypeVersion="15" ma:contentTypeDescription="Create a new document." ma:contentTypeScope="" ma:versionID="5f8343e4e5936cedef8eb937e3c02921">
  <xsd:schema xmlns:xsd="http://www.w3.org/2001/XMLSchema" xmlns:xs="http://www.w3.org/2001/XMLSchema" xmlns:p="http://schemas.microsoft.com/office/2006/metadata/properties" xmlns:ns2="93bc28b7-f6ac-40eb-b5df-ea084c47c0f0" xmlns:ns3="5955701c-67d1-481d-a00e-5b785d8d0683" targetNamespace="http://schemas.microsoft.com/office/2006/metadata/properties" ma:root="true" ma:fieldsID="14ccb6ab8ed0ce97afb09d067d8ea99b" ns2:_="" ns3:_="">
    <xsd:import namespace="93bc28b7-f6ac-40eb-b5df-ea084c47c0f0"/>
    <xsd:import namespace="5955701c-67d1-481d-a00e-5b785d8d0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c28b7-f6ac-40eb-b5df-ea084c47c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0e46776-810d-48f4-8115-4b252b9fca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5701c-67d1-481d-a00e-5b785d8d0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b949e2c-9165-4fd7-9d27-744078de0796}" ma:internalName="TaxCatchAll" ma:showField="CatchAllData" ma:web="5955701c-67d1-481d-a00e-5b785d8d0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549C-9CF4-4F22-8CF5-C9696D3502C5}">
  <ds:schemaRefs>
    <ds:schemaRef ds:uri="5955701c-67d1-481d-a00e-5b785d8d0683"/>
    <ds:schemaRef ds:uri="93bc28b7-f6ac-40eb-b5df-ea084c47c0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CC6E16-8F74-4840-84A4-8DD3C46C0DD5}">
  <ds:schemaRefs>
    <ds:schemaRef ds:uri="5955701c-67d1-481d-a00e-5b785d8d0683"/>
    <ds:schemaRef ds:uri="93bc28b7-f6ac-40eb-b5df-ea084c47c0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8B25DD-F377-4C0B-A559-1658EF8E9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1833</Words>
  <Application>Microsoft Office PowerPoint</Application>
  <PresentationFormat>Widescreen</PresentationFormat>
  <Paragraphs>327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Times New Roman</vt:lpstr>
      <vt:lpstr>Wingdings</vt:lpstr>
      <vt:lpstr>Blank Theme</vt:lpstr>
      <vt:lpstr>Junior Parent  &amp; Student  Information Night</vt:lpstr>
      <vt:lpstr>Prayer</vt:lpstr>
      <vt:lpstr>Tonight's Agenda</vt:lpstr>
      <vt:lpstr>Introductions</vt:lpstr>
      <vt:lpstr>Fall Junior Parent Night Review</vt:lpstr>
      <vt:lpstr>Post High School Options</vt:lpstr>
      <vt:lpstr>Two-Year College Considerations</vt:lpstr>
      <vt:lpstr>Four-Year University Considerations</vt:lpstr>
      <vt:lpstr>Technical/Trade School Considerations</vt:lpstr>
      <vt:lpstr>Military Academies and Direct Enlistment</vt:lpstr>
      <vt:lpstr>Gap Year</vt:lpstr>
      <vt:lpstr>Defining Your Fit</vt:lpstr>
      <vt:lpstr>Defining Fit</vt:lpstr>
      <vt:lpstr>Choosing a College</vt:lpstr>
      <vt:lpstr>How Important?</vt:lpstr>
      <vt:lpstr>Graduation Requirements &amp; CADRs</vt:lpstr>
      <vt:lpstr>PowerPoint Presentation</vt:lpstr>
      <vt:lpstr>College &amp; Career Search Tools</vt:lpstr>
      <vt:lpstr>PowerPoint Presentation</vt:lpstr>
      <vt:lpstr>PowerPoint Presentation</vt:lpstr>
      <vt:lpstr>PowerPoint Presentation</vt:lpstr>
      <vt:lpstr>BigFuture</vt:lpstr>
      <vt:lpstr>PowerPoint Presentation</vt:lpstr>
      <vt:lpstr>The Occupational Information Network (O*NET)</vt:lpstr>
      <vt:lpstr>PowerPoint Presentation</vt:lpstr>
      <vt:lpstr>Going Merry</vt:lpstr>
      <vt:lpstr>NCAA Eligibility</vt:lpstr>
      <vt:lpstr>For Prospective Athletes</vt:lpstr>
      <vt:lpstr>Timeline and Upcoming Events</vt:lpstr>
      <vt:lpstr>Upcoming Events</vt:lpstr>
      <vt:lpstr>A Timeline of Events for Families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McVeigh</dc:creator>
  <cp:lastModifiedBy>Siobhan McVeigh</cp:lastModifiedBy>
  <cp:revision>89</cp:revision>
  <cp:lastPrinted>2023-03-09T01:43:57Z</cp:lastPrinted>
  <dcterms:created xsi:type="dcterms:W3CDTF">2023-02-28T21:42:03Z</dcterms:created>
  <dcterms:modified xsi:type="dcterms:W3CDTF">2024-02-01T22:16:58Z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0x010100CBCA24E6DC107C439F132AF28082D2D9</vt:lpwstr>
  </property>
  <property fmtid="{D5CDD505-2E9C-101B-9397-08002B2CF9AE}" pid="3" name="MediaServiceImageTags">
    <vt:lpwstr/>
  </property>
</Properties>
</file>