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9144000"/>
  <p:notesSz cx="7315200" cy="96012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70238" cy="4794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4143375" y="0"/>
            <a:ext cx="3170238" cy="47942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20188"/>
            <a:ext cx="3170238" cy="4794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89" name="Google Shape;89;p1: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 name="Google Shape;90;p1: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9: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19: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400050" lvl="0" marL="400050" rtl="0" algn="l">
              <a:spcBef>
                <a:spcPts val="0"/>
              </a:spcBef>
              <a:spcAft>
                <a:spcPts val="0"/>
              </a:spcAft>
              <a:buClr>
                <a:schemeClr val="dk1"/>
              </a:buClr>
              <a:buSzPts val="1600"/>
              <a:buFont typeface="Arial"/>
              <a:buNone/>
            </a:pPr>
            <a:r>
              <a:rPr lang="en-US" sz="1600">
                <a:solidFill>
                  <a:schemeClr val="accent6"/>
                </a:solidFill>
                <a:latin typeface="Arial"/>
                <a:ea typeface="Arial"/>
                <a:cs typeface="Arial"/>
                <a:sym typeface="Arial"/>
              </a:rPr>
              <a:t>Discuss how and when parents can help determine how Family Engagement funds are used.</a:t>
            </a:r>
            <a:endParaRPr sz="14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80" name="Google Shape;180;p11: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7: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89" name="Google Shape;189;p17: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p17: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Your Right to Know Notices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ESEA directs schools and districts to notify parents about four key requirements of a Title I, Part A program.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1. Professional qualifications of teachers and paraprofessionals who instruct</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2. Notification if your child’s teacher is not highly qualified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3. Individual report card that lets you know how your child is progressing</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4. Notification that the school has entered school improvement status.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Your Right to Know —Professional Qualifications of Teachers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Parents of children, who attend schools that receive Title I, Part A funding, have the right to request and receive information about the qualifications of the educators who teach their children in the core subjects. The same applies to paraprofessionals who instruct.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At a minimum, the information you receive must provide information on these 3 essential components of an educator’s qualifications.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Whether or not the teacher met state qualifications and certification requirements for the grade level and subject(s) he or she is teaching,</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Whether or not the teacher has an emergency or conditional certificate by which state qualifications were  waived.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What undergraduate and graduate degree(s) the teacher holds, including graduate certificates and additional degrees, and major(s) or area(s) of concentration.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Your Right to Know—Qualifications of Paraprofessionals Who Instruct</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You have the right to know and request information about Paraprofessionals who instruct in a Schoolwide Title 1 school including paraprofessionals supporting students receiving special education services.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Paraprofessionals who work in a Title I program must meet federal qualification requirements.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All paraprofessionals who work in the Title I program must have a high school diploma or its equivalent.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Paraprofessionals who assist with instruction must meet additional requirements in one of three ways: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Option A:</a:t>
            </a:r>
            <a:r>
              <a:rPr lang="en-US" sz="839">
                <a:solidFill>
                  <a:schemeClr val="dk1"/>
                </a:solidFill>
                <a:latin typeface="Calibri"/>
                <a:ea typeface="Calibri"/>
                <a:cs typeface="Calibri"/>
                <a:sym typeface="Calibri"/>
              </a:rPr>
              <a:t> Completed at least two years of study at an institution of higher education (a minimum of 60 semester credits or the amount required to complete two years of full-time enrollment as defined by the institution attended); or</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Option B:</a:t>
            </a:r>
            <a:r>
              <a:rPr lang="en-US" sz="839">
                <a:solidFill>
                  <a:schemeClr val="dk1"/>
                </a:solidFill>
                <a:latin typeface="Calibri"/>
                <a:ea typeface="Calibri"/>
                <a:cs typeface="Calibri"/>
                <a:sym typeface="Calibri"/>
              </a:rPr>
              <a:t> Obtained an associate's (or higher) degree; or</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Option C:</a:t>
            </a:r>
            <a:r>
              <a:rPr lang="en-US" sz="839">
                <a:solidFill>
                  <a:schemeClr val="dk1"/>
                </a:solidFill>
                <a:latin typeface="Calibri"/>
                <a:ea typeface="Calibri"/>
                <a:cs typeface="Calibri"/>
                <a:sym typeface="Calibri"/>
              </a:rPr>
              <a:t> Demonstrate, through a formal state or local academic assessment, knowledge of and the ability to assist in instructing, reading, writing, and mathematics (or, as appropriate, readiness for each of these subject areas). This third option is usually accomplished by obtaining a minimum score of 460 on the ParaPro test.</a:t>
            </a:r>
            <a:endParaRPr/>
          </a:p>
          <a:p>
            <a:pPr indent="0" lvl="0" marL="0" rtl="0" algn="l">
              <a:lnSpc>
                <a:spcPct val="80000"/>
              </a:lnSpc>
              <a:spcBef>
                <a:spcPts val="0"/>
              </a:spcBef>
              <a:spcAft>
                <a:spcPts val="0"/>
              </a:spcAft>
              <a:buSzPts val="1400"/>
              <a:buNone/>
            </a:pPr>
            <a:r>
              <a:t/>
            </a:r>
            <a:endParaRPr b="1" sz="839">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Your Right to Know —Notification If Your Child’s Teacher Is Not Licensed </a:t>
            </a:r>
            <a:endParaRPr/>
          </a:p>
          <a:p>
            <a:pPr indent="0" lvl="0" marL="0" rtl="0" algn="l">
              <a:lnSpc>
                <a:spcPct val="80000"/>
              </a:lnSpc>
              <a:spcBef>
                <a:spcPts val="0"/>
              </a:spcBef>
              <a:spcAft>
                <a:spcPts val="0"/>
              </a:spcAft>
              <a:buSzPts val="1400"/>
              <a:buNone/>
            </a:pPr>
            <a:r>
              <a:t/>
            </a:r>
            <a:endParaRPr sz="839">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ESEA directs schools to send timely notice to parents and guardians IF their child has been assigned to, or taught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for more than four consecutive weeks by—a teacher of a core academic subject—who is not appropriately licensed to teach the grade and/or subject area. </a:t>
            </a:r>
            <a:endParaRPr/>
          </a:p>
          <a:p>
            <a:pPr indent="0" lvl="0" marL="0" rtl="0" algn="l">
              <a:lnSpc>
                <a:spcPct val="80000"/>
              </a:lnSpc>
              <a:spcBef>
                <a:spcPts val="0"/>
              </a:spcBef>
              <a:spcAft>
                <a:spcPts val="0"/>
              </a:spcAft>
              <a:buSzPts val="1400"/>
              <a:buNone/>
            </a:pPr>
            <a:r>
              <a:t/>
            </a:r>
            <a:endParaRPr sz="839">
              <a:latin typeface="Times"/>
              <a:ea typeface="Times"/>
              <a:cs typeface="Times"/>
              <a:sym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f8e2d71387_0_0:notes"/>
          <p:cNvSpPr txBox="1"/>
          <p:nvPr>
            <p:ph idx="12" type="sldNum"/>
          </p:nvPr>
        </p:nvSpPr>
        <p:spPr>
          <a:xfrm>
            <a:off x="4143375" y="9120188"/>
            <a:ext cx="3170100" cy="479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203" name="Google Shape;203;gf8e2d71387_0_0:notes"/>
          <p:cNvSpPr/>
          <p:nvPr>
            <p:ph idx="2" type="sldImg"/>
          </p:nvPr>
        </p:nvSpPr>
        <p:spPr>
          <a:xfrm>
            <a:off x="1257300" y="720725"/>
            <a:ext cx="4800600" cy="3600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 name="Google Shape;204;gf8e2d71387_0_0:notes"/>
          <p:cNvSpPr txBox="1"/>
          <p:nvPr>
            <p:ph idx="1" type="body"/>
          </p:nvPr>
        </p:nvSpPr>
        <p:spPr>
          <a:xfrm>
            <a:off x="731838" y="4560888"/>
            <a:ext cx="5851500" cy="4319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Your Right to Know Notices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ESEA directs schools and districts to notify parents about four key requirements of a Title I, Part A program.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1. Professional qualifications of teachers and paraprofessionals who instruct</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2. Notification if your child’s teacher is not highly qualified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3. Individual report card that lets you know how your child is progressing</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4. Notification that the school has entered school improvement status.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Your Right to Know —Professional Qualifications of Teachers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Parents of children, who attend schools that receive Title I, Part A funding, have the right to request and receive information about the qualifications of the educators who teach their children in the core subjects. The same applies to paraprofessionals who instruct.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At a minimum, the information you receive must provide information on these 3 essential components of an educator’s qualifications.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Whether or not the teacher met state qualifications and certification requirements for the grade level and subject(s) he or she is teaching,</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Whether or not the teacher has an emergency or conditional certificate by which state qualifications were  waived.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What undergraduate and graduate degree(s) the teacher holds, including graduate certificates and additional degrees, and major(s) or area(s) of concentration.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Your Right to Know—Qualifications of Paraprofessionals Who Instruct</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You have the right to know and request information about Paraprofessionals who instruct in a Schoolwide Title 1 school including paraprofessionals supporting students receiving special education services.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Paraprofessionals who work in a Title I program must meet federal qualification requirements.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All paraprofessionals who work in the Title I program must have a high school diploma or its equivalent.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Paraprofessionals who assist with instruction must meet additional requirements in one of three ways:</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Option A:</a:t>
            </a:r>
            <a:r>
              <a:rPr lang="en-US" sz="839">
                <a:solidFill>
                  <a:schemeClr val="dk1"/>
                </a:solidFill>
                <a:latin typeface="Calibri"/>
                <a:ea typeface="Calibri"/>
                <a:cs typeface="Calibri"/>
                <a:sym typeface="Calibri"/>
              </a:rPr>
              <a:t> Completed at least two years of study at an institution of higher education (a minimum of 60 semester credits or the amount required to complete two years of full-time enrollment as defined by the institution attended); or</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Option B:</a:t>
            </a:r>
            <a:r>
              <a:rPr lang="en-US" sz="839">
                <a:solidFill>
                  <a:schemeClr val="dk1"/>
                </a:solidFill>
                <a:latin typeface="Calibri"/>
                <a:ea typeface="Calibri"/>
                <a:cs typeface="Calibri"/>
                <a:sym typeface="Calibri"/>
              </a:rPr>
              <a:t> Obtained an associate's (or higher) degree; or</a:t>
            </a:r>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Option C:</a:t>
            </a:r>
            <a:r>
              <a:rPr lang="en-US" sz="839">
                <a:solidFill>
                  <a:schemeClr val="dk1"/>
                </a:solidFill>
                <a:latin typeface="Calibri"/>
                <a:ea typeface="Calibri"/>
                <a:cs typeface="Calibri"/>
                <a:sym typeface="Calibri"/>
              </a:rPr>
              <a:t> Demonstrate, through a formal state or local academic assessment, knowledge of and the ability to assist in instructing, reading, writing, and mathematics (or, as appropriate, readiness for each of these subject areas). This third option is usually accomplished by obtaining a minimum score of 460 on the ParaPro test.</a:t>
            </a:r>
            <a:endParaRPr/>
          </a:p>
          <a:p>
            <a:pPr indent="0" lvl="0" marL="0" rtl="0" algn="l">
              <a:lnSpc>
                <a:spcPct val="80000"/>
              </a:lnSpc>
              <a:spcBef>
                <a:spcPts val="0"/>
              </a:spcBef>
              <a:spcAft>
                <a:spcPts val="0"/>
              </a:spcAft>
              <a:buSzPts val="1400"/>
              <a:buNone/>
            </a:pPr>
            <a:r>
              <a:t/>
            </a:r>
            <a:endParaRPr b="1" sz="839">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b="1" lang="en-US" sz="839">
                <a:solidFill>
                  <a:schemeClr val="dk1"/>
                </a:solidFill>
                <a:latin typeface="Calibri"/>
                <a:ea typeface="Calibri"/>
                <a:cs typeface="Calibri"/>
                <a:sym typeface="Calibri"/>
              </a:rPr>
              <a:t>Your Right to Know —Notification If Your Child’s Teacher Is Not Licensed </a:t>
            </a:r>
            <a:endParaRPr/>
          </a:p>
          <a:p>
            <a:pPr indent="0" lvl="0" marL="0" rtl="0" algn="l">
              <a:lnSpc>
                <a:spcPct val="80000"/>
              </a:lnSpc>
              <a:spcBef>
                <a:spcPts val="0"/>
              </a:spcBef>
              <a:spcAft>
                <a:spcPts val="0"/>
              </a:spcAft>
              <a:buSzPts val="1400"/>
              <a:buNone/>
            </a:pPr>
            <a:r>
              <a:t/>
            </a:r>
            <a:endParaRPr sz="839">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 ESEA directs schools to send timely notice to parents and guardians IF their child has been assigned to, or taught </a:t>
            </a:r>
            <a:endParaRPr/>
          </a:p>
          <a:p>
            <a:pPr indent="0" lvl="0" marL="0" rtl="0" algn="l">
              <a:lnSpc>
                <a:spcPct val="80000"/>
              </a:lnSpc>
              <a:spcBef>
                <a:spcPts val="0"/>
              </a:spcBef>
              <a:spcAft>
                <a:spcPts val="0"/>
              </a:spcAft>
              <a:buSzPts val="1400"/>
              <a:buNone/>
            </a:pPr>
            <a:r>
              <a:rPr lang="en-US" sz="839">
                <a:solidFill>
                  <a:schemeClr val="dk1"/>
                </a:solidFill>
                <a:latin typeface="Calibri"/>
                <a:ea typeface="Calibri"/>
                <a:cs typeface="Calibri"/>
                <a:sym typeface="Calibri"/>
              </a:rPr>
              <a:t>for more than four consecutive weeks by—a teacher of a core academic subject—who is not appropriately licensed to teach the grade and/or subject area. </a:t>
            </a:r>
            <a:endParaRPr/>
          </a:p>
          <a:p>
            <a:pPr indent="0" lvl="0" marL="0" rtl="0" algn="l">
              <a:lnSpc>
                <a:spcPct val="80000"/>
              </a:lnSpc>
              <a:spcBef>
                <a:spcPts val="0"/>
              </a:spcBef>
              <a:spcAft>
                <a:spcPts val="0"/>
              </a:spcAft>
              <a:buSzPts val="1400"/>
              <a:buNone/>
            </a:pPr>
            <a:r>
              <a:t/>
            </a:r>
            <a:endParaRPr sz="839">
              <a:latin typeface="Times"/>
              <a:ea typeface="Times"/>
              <a:cs typeface="Times"/>
              <a:sym typeface="Time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9059753aa5_0_11:notes"/>
          <p:cNvSpPr/>
          <p:nvPr>
            <p:ph idx="2" type="sldImg"/>
          </p:nvPr>
        </p:nvSpPr>
        <p:spPr>
          <a:xfrm>
            <a:off x="1257300" y="720725"/>
            <a:ext cx="4800600" cy="36006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9059753aa5_0_11:notes"/>
          <p:cNvSpPr txBox="1"/>
          <p:nvPr>
            <p:ph idx="1" type="body"/>
          </p:nvPr>
        </p:nvSpPr>
        <p:spPr>
          <a:xfrm>
            <a:off x="731838" y="4560888"/>
            <a:ext cx="5851500" cy="4319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9059753aa5_0_11:notes"/>
          <p:cNvSpPr txBox="1"/>
          <p:nvPr>
            <p:ph idx="12" type="sldNum"/>
          </p:nvPr>
        </p:nvSpPr>
        <p:spPr>
          <a:xfrm>
            <a:off x="4143375" y="9120188"/>
            <a:ext cx="3170100" cy="479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2: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222" name="Google Shape;222;p22: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3" name="Google Shape;223;p22: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9dccc4a66f_0_0:notes"/>
          <p:cNvSpPr/>
          <p:nvPr>
            <p:ph idx="2" type="sldImg"/>
          </p:nvPr>
        </p:nvSpPr>
        <p:spPr>
          <a:xfrm>
            <a:off x="1257300" y="720725"/>
            <a:ext cx="4800600" cy="3600600"/>
          </a:xfrm>
          <a:custGeom>
            <a:rect b="b" l="l" r="r" t="t"/>
            <a:pathLst>
              <a:path extrusionOk="0" h="120000" w="120000">
                <a:moveTo>
                  <a:pt x="0" y="0"/>
                </a:moveTo>
                <a:lnTo>
                  <a:pt x="120000" y="0"/>
                </a:lnTo>
                <a:lnTo>
                  <a:pt x="120000" y="120000"/>
                </a:lnTo>
                <a:lnTo>
                  <a:pt x="0" y="120000"/>
                </a:lnTo>
                <a:close/>
              </a:path>
            </a:pathLst>
          </a:custGeom>
        </p:spPr>
      </p:sp>
      <p:sp>
        <p:nvSpPr>
          <p:cNvPr id="99" name="Google Shape;99;g9dccc4a66f_0_0:notes"/>
          <p:cNvSpPr txBox="1"/>
          <p:nvPr>
            <p:ph idx="1" type="body"/>
          </p:nvPr>
        </p:nvSpPr>
        <p:spPr>
          <a:xfrm>
            <a:off x="731838" y="4560888"/>
            <a:ext cx="5851500" cy="4319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9dccc4a66f_0_0:notes"/>
          <p:cNvSpPr txBox="1"/>
          <p:nvPr>
            <p:ph idx="12" type="sldNum"/>
          </p:nvPr>
        </p:nvSpPr>
        <p:spPr>
          <a:xfrm>
            <a:off x="4143375" y="9120188"/>
            <a:ext cx="3170100" cy="479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f8e2d71387_0_13:notes"/>
          <p:cNvSpPr/>
          <p:nvPr>
            <p:ph idx="2" type="sldImg"/>
          </p:nvPr>
        </p:nvSpPr>
        <p:spPr>
          <a:xfrm>
            <a:off x="1257300" y="720725"/>
            <a:ext cx="4800600" cy="36006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f8e2d71387_0_13:notes"/>
          <p:cNvSpPr txBox="1"/>
          <p:nvPr>
            <p:ph idx="1" type="body"/>
          </p:nvPr>
        </p:nvSpPr>
        <p:spPr>
          <a:xfrm>
            <a:off x="731838" y="4560888"/>
            <a:ext cx="5851500" cy="4319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gf8e2d71387_0_13:notes"/>
          <p:cNvSpPr txBox="1"/>
          <p:nvPr>
            <p:ph idx="12" type="sldNum"/>
          </p:nvPr>
        </p:nvSpPr>
        <p:spPr>
          <a:xfrm>
            <a:off x="4143375" y="9120188"/>
            <a:ext cx="3170100" cy="479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f8e2d71387_0_20:notes"/>
          <p:cNvSpPr/>
          <p:nvPr>
            <p:ph idx="2" type="sldImg"/>
          </p:nvPr>
        </p:nvSpPr>
        <p:spPr>
          <a:xfrm>
            <a:off x="1257300" y="720725"/>
            <a:ext cx="4800600" cy="36006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f8e2d71387_0_20:notes"/>
          <p:cNvSpPr txBox="1"/>
          <p:nvPr>
            <p:ph idx="1" type="body"/>
          </p:nvPr>
        </p:nvSpPr>
        <p:spPr>
          <a:xfrm>
            <a:off x="731838" y="4560888"/>
            <a:ext cx="5851500" cy="4319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f8e2d71387_0_20:notes"/>
          <p:cNvSpPr txBox="1"/>
          <p:nvPr>
            <p:ph idx="12" type="sldNum"/>
          </p:nvPr>
        </p:nvSpPr>
        <p:spPr>
          <a:xfrm>
            <a:off x="4143375" y="9120188"/>
            <a:ext cx="3170100" cy="479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20" name="Google Shape;120;p2: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 name="Google Shape;121;p2: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3: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31" name="Google Shape;131;p3: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 name="Google Shape;132;p3: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46" name="Google Shape;146;p5: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p5: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Times"/>
                <a:ea typeface="Times"/>
                <a:cs typeface="Times"/>
                <a:sym typeface="Times"/>
              </a:rPr>
              <a:t>Possibly stop here and ask parents to write down on a post it what they want for their children</a:t>
            </a:r>
            <a:endParaRPr>
              <a:latin typeface="Times"/>
              <a:ea typeface="Times"/>
              <a:cs typeface="Times"/>
              <a:sym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8: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54" name="Google Shape;154;p18: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5" name="Google Shape;155;p18: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Times"/>
                <a:ea typeface="Times"/>
                <a:cs typeface="Times"/>
                <a:sym typeface="Times"/>
              </a:rPr>
              <a:t>Review the funding that you receive and how you use those fund in your building.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62" name="Google Shape;162;p6: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p6: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Title I funds may be used for activities and strategies designed to raise the achievement of low-achieving students identified by a school’s needs assessment and articulated in the school’s comprehensive schoolwide plan or in SPPS the School Continuous Improvement Plan (SCIP).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Q: How does your school continuous improvement plan address these three components? </a:t>
            </a:r>
            <a:endParaRPr/>
          </a:p>
          <a:p>
            <a:pPr indent="-76200" lvl="1" marL="457200" rtl="0" algn="l">
              <a:lnSpc>
                <a:spcPct val="100000"/>
              </a:lnSpc>
              <a:spcBef>
                <a:spcPts val="0"/>
              </a:spcBef>
              <a:spcAft>
                <a:spcPts val="0"/>
              </a:spcAft>
              <a:buClr>
                <a:schemeClr val="dk1"/>
              </a:buClr>
              <a:buSzPts val="1200"/>
              <a:buFont typeface="Arial"/>
              <a:buChar char="•"/>
            </a:pPr>
            <a:r>
              <a:rPr lang="en-US"/>
              <a:t> Meeting the educational needs of historically underserved populations; and</a:t>
            </a:r>
            <a:endParaRPr/>
          </a:p>
          <a:p>
            <a:pPr indent="-76200" lvl="1" marL="457200" rtl="0" algn="l">
              <a:lnSpc>
                <a:spcPct val="100000"/>
              </a:lnSpc>
              <a:spcBef>
                <a:spcPts val="0"/>
              </a:spcBef>
              <a:spcAft>
                <a:spcPts val="0"/>
              </a:spcAft>
              <a:buClr>
                <a:schemeClr val="dk1"/>
              </a:buClr>
              <a:buSzPts val="1200"/>
              <a:buFont typeface="Arial"/>
              <a:buChar char="•"/>
            </a:pPr>
            <a:r>
              <a:rPr lang="en-US"/>
              <a:t> Addressing the needs of all students but particularly the needs of low-achieving students and those at risk of not meeting the State’s standards who are members of the target population of any program included in the schoolwide plan.</a:t>
            </a:r>
            <a:endParaRPr/>
          </a:p>
          <a:p>
            <a:pPr indent="-76200" lvl="1" marL="457200" rtl="0" algn="l">
              <a:lnSpc>
                <a:spcPct val="100000"/>
              </a:lnSpc>
              <a:spcBef>
                <a:spcPts val="0"/>
              </a:spcBef>
              <a:spcAft>
                <a:spcPts val="0"/>
              </a:spcAft>
              <a:buClr>
                <a:schemeClr val="dk1"/>
              </a:buClr>
              <a:buSzPts val="1200"/>
              <a:buFont typeface="Arial"/>
              <a:buChar char="•"/>
            </a:pPr>
            <a:r>
              <a:rPr lang="en-US"/>
              <a:t> A schoolwide program must </a:t>
            </a:r>
            <a:r>
              <a:rPr b="1" lang="en-US"/>
              <a:t>provide effective, timely additional assistance to </a:t>
            </a:r>
            <a:r>
              <a:rPr lang="en-US"/>
              <a:t>students who experience difficulty mastering the State’s academic achievement standards.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SzPts val="2800"/>
              <a:buChar char="•"/>
              <a:defRPr sz="2800"/>
            </a:lvl1pPr>
            <a:lvl2pPr indent="-381000" lvl="1" marL="914400" algn="l">
              <a:lnSpc>
                <a:spcPct val="100000"/>
              </a:lnSpc>
              <a:spcBef>
                <a:spcPts val="480"/>
              </a:spcBef>
              <a:spcAft>
                <a:spcPts val="0"/>
              </a:spcAft>
              <a:buSzPts val="2400"/>
              <a:buChar char="–"/>
              <a:defRPr sz="2400"/>
            </a:lvl2pPr>
            <a:lvl3pPr indent="-355600" lvl="2" marL="1371600" algn="l">
              <a:lnSpc>
                <a:spcPct val="100000"/>
              </a:lnSpc>
              <a:spcBef>
                <a:spcPts val="400"/>
              </a:spcBef>
              <a:spcAft>
                <a:spcPts val="0"/>
              </a:spcAft>
              <a:buSzPts val="20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2" name="Google Shape;22;p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SzPts val="2800"/>
              <a:buChar char="•"/>
              <a:defRPr sz="2800"/>
            </a:lvl1pPr>
            <a:lvl2pPr indent="-381000" lvl="1" marL="914400" algn="l">
              <a:lnSpc>
                <a:spcPct val="100000"/>
              </a:lnSpc>
              <a:spcBef>
                <a:spcPts val="480"/>
              </a:spcBef>
              <a:spcAft>
                <a:spcPts val="0"/>
              </a:spcAft>
              <a:buSzPts val="2400"/>
              <a:buChar char="–"/>
              <a:defRPr sz="2400"/>
            </a:lvl2pPr>
            <a:lvl3pPr indent="-355600" lvl="2" marL="1371600" algn="l">
              <a:lnSpc>
                <a:spcPct val="100000"/>
              </a:lnSpc>
              <a:spcBef>
                <a:spcPts val="400"/>
              </a:spcBef>
              <a:spcAft>
                <a:spcPts val="0"/>
              </a:spcAft>
              <a:buSzPts val="20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3" name="Google Shape;23;p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4" name="Google Shape;24;p2"/>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p2"/>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 name="Google Shape;78;p1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9" name="Google Shape;79;p11"/>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 name="Google Shape;80;p11"/>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4" name="Google Shape;84;p1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5" name="Google Shape;85;p12"/>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 name="Google Shape;86;p12"/>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 name="Google Shape;31;p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2" name="Google Shape;32;p4"/>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p4"/>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 name="Shape 34"/>
        <p:cNvGrpSpPr/>
        <p:nvPr/>
      </p:nvGrpSpPr>
      <p:grpSpPr>
        <a:xfrm>
          <a:off x="0" y="0"/>
          <a:ext cx="0" cy="0"/>
          <a:chOff x="0" y="0"/>
          <a:chExt cx="0" cy="0"/>
        </a:xfrm>
      </p:grpSpPr>
      <p:sp>
        <p:nvSpPr>
          <p:cNvPr id="35" name="Google Shape;35;p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rgbClr val="404040"/>
              </a:buClr>
              <a:buSzPts val="3200"/>
              <a:buFont typeface="Arial"/>
              <a:buNone/>
              <a:defRPr b="0" i="0" sz="3200" u="none" cap="none" strike="noStrike">
                <a:solidFill>
                  <a:srgbClr val="404040"/>
                </a:solidFill>
                <a:latin typeface="Calibri"/>
                <a:ea typeface="Calibri"/>
                <a:cs typeface="Calibri"/>
                <a:sym typeface="Calibri"/>
              </a:defRPr>
            </a:lvl1pPr>
            <a:lvl2pPr lvl="1" marR="0" rtl="0" algn="l">
              <a:lnSpc>
                <a:spcPct val="100000"/>
              </a:lnSpc>
              <a:spcBef>
                <a:spcPts val="560"/>
              </a:spcBef>
              <a:spcAft>
                <a:spcPts val="0"/>
              </a:spcAft>
              <a:buClr>
                <a:srgbClr val="404040"/>
              </a:buClr>
              <a:buSzPts val="2800"/>
              <a:buFont typeface="Arial"/>
              <a:buNone/>
              <a:defRPr b="0" i="0" sz="2800" u="none" cap="none" strike="noStrike">
                <a:solidFill>
                  <a:srgbClr val="404040"/>
                </a:solidFill>
                <a:latin typeface="Calibri"/>
                <a:ea typeface="Calibri"/>
                <a:cs typeface="Calibri"/>
                <a:sym typeface="Calibri"/>
              </a:defRPr>
            </a:lvl2pPr>
            <a:lvl3pPr lvl="2" marR="0" rtl="0" algn="l">
              <a:lnSpc>
                <a:spcPct val="100000"/>
              </a:lnSpc>
              <a:spcBef>
                <a:spcPts val="480"/>
              </a:spcBef>
              <a:spcAft>
                <a:spcPts val="0"/>
              </a:spcAft>
              <a:buClr>
                <a:srgbClr val="404040"/>
              </a:buClr>
              <a:buSzPts val="2400"/>
              <a:buFont typeface="Arial"/>
              <a:buNone/>
              <a:defRPr b="0" i="0" sz="2400" u="none" cap="none" strike="noStrike">
                <a:solidFill>
                  <a:srgbClr val="404040"/>
                </a:solidFill>
                <a:latin typeface="Calibri"/>
                <a:ea typeface="Calibri"/>
                <a:cs typeface="Calibri"/>
                <a:sym typeface="Calibri"/>
              </a:defRPr>
            </a:lvl3pPr>
            <a:lvl4pPr lvl="3" marR="0" rtl="0" algn="l">
              <a:lnSpc>
                <a:spcPct val="100000"/>
              </a:lnSpc>
              <a:spcBef>
                <a:spcPts val="400"/>
              </a:spcBef>
              <a:spcAft>
                <a:spcPts val="0"/>
              </a:spcAft>
              <a:buClr>
                <a:srgbClr val="404040"/>
              </a:buClr>
              <a:buSzPts val="2000"/>
              <a:buFont typeface="Arial"/>
              <a:buNone/>
              <a:defRPr b="0" i="0" sz="2000" u="none" cap="none" strike="noStrike">
                <a:solidFill>
                  <a:srgbClr val="404040"/>
                </a:solidFill>
                <a:latin typeface="Calibri"/>
                <a:ea typeface="Calibri"/>
                <a:cs typeface="Calibri"/>
                <a:sym typeface="Calibri"/>
              </a:defRPr>
            </a:lvl4pPr>
            <a:lvl5pPr lvl="4" marR="0" rtl="0" algn="l">
              <a:lnSpc>
                <a:spcPct val="100000"/>
              </a:lnSpc>
              <a:spcBef>
                <a:spcPts val="400"/>
              </a:spcBef>
              <a:spcAft>
                <a:spcPts val="0"/>
              </a:spcAft>
              <a:buClr>
                <a:srgbClr val="404040"/>
              </a:buClr>
              <a:buSzPts val="2000"/>
              <a:buFont typeface="Arial"/>
              <a:buNone/>
              <a:defRPr b="0" i="0" sz="2000" u="none" cap="none" strike="noStrike">
                <a:solidFill>
                  <a:srgbClr val="404040"/>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7" name="Google Shape;37;p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8" name="Google Shape;38;p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 name="Google Shape;39;p5"/>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SPPS_Horizontal_Pattern_B.jpg" id="40" name="Google Shape;40;p5"/>
          <p:cNvPicPr preferRelativeResize="0"/>
          <p:nvPr/>
        </p:nvPicPr>
        <p:blipFill rotWithShape="1">
          <a:blip r:embed="rId2">
            <a:alphaModFix/>
          </a:blip>
          <a:srcRect b="0" l="7491" r="6596" t="0"/>
          <a:stretch/>
        </p:blipFill>
        <p:spPr>
          <a:xfrm>
            <a:off x="6248775" y="3640450"/>
            <a:ext cx="2746775" cy="508625"/>
          </a:xfrm>
          <a:prstGeom prst="rect">
            <a:avLst/>
          </a:prstGeom>
          <a:noFill/>
          <a:ln>
            <a:noFill/>
          </a:ln>
        </p:spPr>
      </p:pic>
      <p:pic>
        <p:nvPicPr>
          <p:cNvPr descr="SPPS_Horizontal_Pattern_B.jpg" id="41" name="Google Shape;41;p5"/>
          <p:cNvPicPr preferRelativeResize="0"/>
          <p:nvPr/>
        </p:nvPicPr>
        <p:blipFill rotWithShape="1">
          <a:blip r:embed="rId2">
            <a:alphaModFix/>
          </a:blip>
          <a:srcRect b="0" l="0" r="0" t="0"/>
          <a:stretch/>
        </p:blipFill>
        <p:spPr>
          <a:xfrm>
            <a:off x="-184525" y="3640450"/>
            <a:ext cx="3197325" cy="508625"/>
          </a:xfrm>
          <a:prstGeom prst="rect">
            <a:avLst/>
          </a:prstGeom>
          <a:noFill/>
          <a:ln>
            <a:noFill/>
          </a:ln>
        </p:spPr>
      </p:pic>
      <p:pic>
        <p:nvPicPr>
          <p:cNvPr descr="SPPS_Horizontal_Pattern_B.jpg" id="42" name="Google Shape;42;p5"/>
          <p:cNvPicPr preferRelativeResize="0"/>
          <p:nvPr/>
        </p:nvPicPr>
        <p:blipFill rotWithShape="1">
          <a:blip r:embed="rId2">
            <a:alphaModFix/>
          </a:blip>
          <a:srcRect b="0" l="0" r="0" t="0"/>
          <a:stretch/>
        </p:blipFill>
        <p:spPr>
          <a:xfrm>
            <a:off x="3038194" y="3640451"/>
            <a:ext cx="3197325" cy="5086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 name="Shape 43"/>
        <p:cNvGrpSpPr/>
        <p:nvPr/>
      </p:nvGrpSpPr>
      <p:grpSpPr>
        <a:xfrm>
          <a:off x="0" y="0"/>
          <a:ext cx="0" cy="0"/>
          <a:chOff x="0" y="0"/>
          <a:chExt cx="0" cy="0"/>
        </a:xfrm>
      </p:grpSpPr>
      <p:sp>
        <p:nvSpPr>
          <p:cNvPr id="44" name="Google Shape;44;p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560"/>
              </a:spcBef>
              <a:spcAft>
                <a:spcPts val="0"/>
              </a:spcAft>
              <a:buSzPts val="2800"/>
              <a:buNone/>
              <a:defRPr>
                <a:solidFill>
                  <a:srgbClr val="888888"/>
                </a:solidFill>
              </a:defRPr>
            </a:lvl1pPr>
            <a:lvl2pPr lvl="1" algn="ctr">
              <a:lnSpc>
                <a:spcPct val="100000"/>
              </a:lnSpc>
              <a:spcBef>
                <a:spcPts val="480"/>
              </a:spcBef>
              <a:spcAft>
                <a:spcPts val="0"/>
              </a:spcAft>
              <a:buSzPts val="2400"/>
              <a:buNone/>
              <a:defRPr>
                <a:solidFill>
                  <a:srgbClr val="888888"/>
                </a:solidFill>
              </a:defRPr>
            </a:lvl2pPr>
            <a:lvl3pPr lvl="2" algn="ctr">
              <a:lnSpc>
                <a:spcPct val="100000"/>
              </a:lnSpc>
              <a:spcBef>
                <a:spcPts val="400"/>
              </a:spcBef>
              <a:spcAft>
                <a:spcPts val="0"/>
              </a:spcAft>
              <a:buSzPts val="2000"/>
              <a:buNone/>
              <a:defRPr>
                <a:solidFill>
                  <a:srgbClr val="888888"/>
                </a:solidFill>
              </a:defRPr>
            </a:lvl3pPr>
            <a:lvl4pPr lvl="3" algn="ctr">
              <a:lnSpc>
                <a:spcPct val="100000"/>
              </a:lnSpc>
              <a:spcBef>
                <a:spcPts val="320"/>
              </a:spcBef>
              <a:spcAft>
                <a:spcPts val="0"/>
              </a:spcAft>
              <a:buSzPts val="1600"/>
              <a:buNone/>
              <a:defRPr>
                <a:solidFill>
                  <a:srgbClr val="888888"/>
                </a:solidFill>
              </a:defRPr>
            </a:lvl4pPr>
            <a:lvl5pPr lvl="4" algn="ctr">
              <a:lnSpc>
                <a:spcPct val="100000"/>
              </a:lnSpc>
              <a:spcBef>
                <a:spcPts val="280"/>
              </a:spcBef>
              <a:spcAft>
                <a:spcPts val="0"/>
              </a:spcAft>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6" name="Google Shape;46;p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7" name="Google Shape;47;p6"/>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6"/>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SzPts val="2000"/>
              <a:buNone/>
              <a:defRPr sz="2000">
                <a:solidFill>
                  <a:srgbClr val="888888"/>
                </a:solidFill>
              </a:defRPr>
            </a:lvl1pPr>
            <a:lvl2pPr indent="-228600" lvl="1" marL="914400" algn="l">
              <a:lnSpc>
                <a:spcPct val="100000"/>
              </a:lnSpc>
              <a:spcBef>
                <a:spcPts val="360"/>
              </a:spcBef>
              <a:spcAft>
                <a:spcPts val="0"/>
              </a:spcAft>
              <a:buSzPts val="1800"/>
              <a:buNone/>
              <a:defRPr sz="1800">
                <a:solidFill>
                  <a:srgbClr val="888888"/>
                </a:solidFill>
              </a:defRPr>
            </a:lvl2pPr>
            <a:lvl3pPr indent="-228600" lvl="2" marL="1371600" algn="l">
              <a:lnSpc>
                <a:spcPct val="100000"/>
              </a:lnSpc>
              <a:spcBef>
                <a:spcPts val="320"/>
              </a:spcBef>
              <a:spcAft>
                <a:spcPts val="0"/>
              </a:spcAft>
              <a:buSzPts val="1600"/>
              <a:buNone/>
              <a:defRPr sz="1600">
                <a:solidFill>
                  <a:srgbClr val="888888"/>
                </a:solidFill>
              </a:defRPr>
            </a:lvl3pPr>
            <a:lvl4pPr indent="-228600" lvl="3" marL="1828800" algn="l">
              <a:lnSpc>
                <a:spcPct val="100000"/>
              </a:lnSpc>
              <a:spcBef>
                <a:spcPts val="280"/>
              </a:spcBef>
              <a:spcAft>
                <a:spcPts val="0"/>
              </a:spcAft>
              <a:buSzPts val="1400"/>
              <a:buNone/>
              <a:defRPr sz="1400">
                <a:solidFill>
                  <a:srgbClr val="888888"/>
                </a:solidFill>
              </a:defRPr>
            </a:lvl4pPr>
            <a:lvl5pPr indent="-228600" lvl="4" marL="2286000" algn="l">
              <a:lnSpc>
                <a:spcPct val="100000"/>
              </a:lnSpc>
              <a:spcBef>
                <a:spcPts val="280"/>
              </a:spcBef>
              <a:spcAft>
                <a:spcPts val="0"/>
              </a:spcAft>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2" name="Google Shape;52;p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3" name="Google Shape;53;p7"/>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p7"/>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8" name="Google Shape;58;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55600" lvl="1" marL="914400" algn="l">
              <a:lnSpc>
                <a:spcPct val="100000"/>
              </a:lnSpc>
              <a:spcBef>
                <a:spcPts val="400"/>
              </a:spcBef>
              <a:spcAft>
                <a:spcPts val="0"/>
              </a:spcAft>
              <a:buSzPts val="2000"/>
              <a:buChar char="–"/>
              <a:defRPr sz="2000"/>
            </a:lvl2pPr>
            <a:lvl3pPr indent="-342900" lvl="2" marL="1371600" algn="l">
              <a:lnSpc>
                <a:spcPct val="100000"/>
              </a:lnSpc>
              <a:spcBef>
                <a:spcPts val="360"/>
              </a:spcBef>
              <a:spcAft>
                <a:spcPts val="0"/>
              </a:spcAft>
              <a:buSzPts val="1800"/>
              <a:buChar char="•"/>
              <a:defRPr sz="1800"/>
            </a:lvl3pPr>
            <a:lvl4pPr indent="-330200" lvl="3" marL="1828800" algn="l">
              <a:lnSpc>
                <a:spcPct val="100000"/>
              </a:lnSpc>
              <a:spcBef>
                <a:spcPts val="320"/>
              </a:spcBef>
              <a:spcAft>
                <a:spcPts val="0"/>
              </a:spcAft>
              <a:buSzPts val="1600"/>
              <a:buChar char="–"/>
              <a:defRPr sz="1600"/>
            </a:lvl4pPr>
            <a:lvl5pPr indent="-330200" lvl="4" marL="2286000" algn="l">
              <a:lnSpc>
                <a:spcPct val="100000"/>
              </a:lnSpc>
              <a:spcBef>
                <a:spcPts val="320"/>
              </a:spcBef>
              <a:spcAft>
                <a:spcPts val="0"/>
              </a:spcAft>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9" name="Google Shape;59;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0" name="Google Shape;60;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55600" lvl="1" marL="914400" algn="l">
              <a:lnSpc>
                <a:spcPct val="100000"/>
              </a:lnSpc>
              <a:spcBef>
                <a:spcPts val="400"/>
              </a:spcBef>
              <a:spcAft>
                <a:spcPts val="0"/>
              </a:spcAft>
              <a:buSzPts val="2000"/>
              <a:buChar char="–"/>
              <a:defRPr sz="2000"/>
            </a:lvl2pPr>
            <a:lvl3pPr indent="-342900" lvl="2" marL="1371600" algn="l">
              <a:lnSpc>
                <a:spcPct val="100000"/>
              </a:lnSpc>
              <a:spcBef>
                <a:spcPts val="360"/>
              </a:spcBef>
              <a:spcAft>
                <a:spcPts val="0"/>
              </a:spcAft>
              <a:buSzPts val="1800"/>
              <a:buChar char="•"/>
              <a:defRPr sz="1800"/>
            </a:lvl3pPr>
            <a:lvl4pPr indent="-330200" lvl="3" marL="1828800" algn="l">
              <a:lnSpc>
                <a:spcPct val="100000"/>
              </a:lnSpc>
              <a:spcBef>
                <a:spcPts val="320"/>
              </a:spcBef>
              <a:spcAft>
                <a:spcPts val="0"/>
              </a:spcAft>
              <a:buSzPts val="1600"/>
              <a:buChar char="–"/>
              <a:defRPr sz="1600"/>
            </a:lvl4pPr>
            <a:lvl5pPr indent="-330200" lvl="4" marL="2286000" algn="l">
              <a:lnSpc>
                <a:spcPct val="100000"/>
              </a:lnSpc>
              <a:spcBef>
                <a:spcPts val="320"/>
              </a:spcBef>
              <a:spcAft>
                <a:spcPts val="0"/>
              </a:spcAft>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1" name="Google Shape;61;p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2" name="Google Shape;62;p8"/>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p8"/>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6" name="Google Shape;66;p9"/>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9"/>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sz="3200"/>
            </a:lvl1pPr>
            <a:lvl2pPr indent="-406400" lvl="1" marL="914400" algn="l">
              <a:lnSpc>
                <a:spcPct val="100000"/>
              </a:lnSpc>
              <a:spcBef>
                <a:spcPts val="560"/>
              </a:spcBef>
              <a:spcAft>
                <a:spcPts val="0"/>
              </a:spcAft>
              <a:buSzPts val="2800"/>
              <a:buChar char="–"/>
              <a:defRPr sz="2800"/>
            </a:lvl2pPr>
            <a:lvl3pPr indent="-381000" lvl="2" marL="1371600" algn="l">
              <a:lnSpc>
                <a:spcPct val="100000"/>
              </a:lnSpc>
              <a:spcBef>
                <a:spcPts val="480"/>
              </a:spcBef>
              <a:spcAft>
                <a:spcPts val="0"/>
              </a:spcAft>
              <a:buSzPts val="2400"/>
              <a:buChar char="•"/>
              <a:defRPr sz="2400"/>
            </a:lvl3pPr>
            <a:lvl4pPr indent="-355600" lvl="3" marL="1828800" algn="l">
              <a:lnSpc>
                <a:spcPct val="100000"/>
              </a:lnSpc>
              <a:spcBef>
                <a:spcPts val="400"/>
              </a:spcBef>
              <a:spcAft>
                <a:spcPts val="0"/>
              </a:spcAft>
              <a:buSzPts val="2000"/>
              <a:buChar char="–"/>
              <a:defRPr sz="2000"/>
            </a:lvl4pPr>
            <a:lvl5pPr indent="-355600" lvl="4" marL="2286000" algn="l">
              <a:lnSpc>
                <a:spcPct val="100000"/>
              </a:lnSpc>
              <a:spcBef>
                <a:spcPts val="400"/>
              </a:spcBef>
              <a:spcAft>
                <a:spcPts val="0"/>
              </a:spcAft>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71" name="Google Shape;71;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2" name="Google Shape;72;p1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3" name="Google Shape;73;p10"/>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p10"/>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jpg"/><Relationship Id="rId2" Type="http://schemas.openxmlformats.org/officeDocument/2006/relationships/image" Target="../media/image3.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rgbClr val="404040"/>
              </a:buClr>
              <a:buSzPts val="2800"/>
              <a:buFont typeface="Arial"/>
              <a:buChar char="•"/>
              <a:defRPr b="0" i="0" sz="2800" u="none" cap="none" strike="noStrike">
                <a:solidFill>
                  <a:srgbClr val="404040"/>
                </a:solidFill>
                <a:latin typeface="Calibri"/>
                <a:ea typeface="Calibri"/>
                <a:cs typeface="Calibri"/>
                <a:sym typeface="Calibri"/>
              </a:defRPr>
            </a:lvl1pPr>
            <a:lvl2pPr indent="-381000" lvl="1" marL="914400" marR="0" rtl="0" algn="l">
              <a:lnSpc>
                <a:spcPct val="100000"/>
              </a:lnSpc>
              <a:spcBef>
                <a:spcPts val="480"/>
              </a:spcBef>
              <a:spcAft>
                <a:spcPts val="0"/>
              </a:spcAft>
              <a:buClr>
                <a:srgbClr val="404040"/>
              </a:buClr>
              <a:buSzPts val="2400"/>
              <a:buFont typeface="Arial"/>
              <a:buChar char="–"/>
              <a:defRPr b="0" i="0" sz="2400" u="none" cap="none" strike="noStrike">
                <a:solidFill>
                  <a:srgbClr val="404040"/>
                </a:solidFill>
                <a:latin typeface="Calibri"/>
                <a:ea typeface="Calibri"/>
                <a:cs typeface="Calibri"/>
                <a:sym typeface="Calibri"/>
              </a:defRPr>
            </a:lvl2pPr>
            <a:lvl3pPr indent="-355600" lvl="2" marL="1371600" marR="0" rtl="0" algn="l">
              <a:lnSpc>
                <a:spcPct val="100000"/>
              </a:lnSpc>
              <a:spcBef>
                <a:spcPts val="400"/>
              </a:spcBef>
              <a:spcAft>
                <a:spcPts val="0"/>
              </a:spcAft>
              <a:buClr>
                <a:srgbClr val="404040"/>
              </a:buClr>
              <a:buSzPts val="2000"/>
              <a:buFont typeface="Arial"/>
              <a:buChar char="•"/>
              <a:defRPr b="0" i="0" sz="2000" u="none" cap="none" strike="noStrike">
                <a:solidFill>
                  <a:srgbClr val="404040"/>
                </a:solidFill>
                <a:latin typeface="Calibri"/>
                <a:ea typeface="Calibri"/>
                <a:cs typeface="Calibri"/>
                <a:sym typeface="Calibri"/>
              </a:defRPr>
            </a:lvl3pPr>
            <a:lvl4pPr indent="-330200" lvl="3" marL="1828800" marR="0" rtl="0" algn="l">
              <a:lnSpc>
                <a:spcPct val="100000"/>
              </a:lnSpc>
              <a:spcBef>
                <a:spcPts val="320"/>
              </a:spcBef>
              <a:spcAft>
                <a:spcPts val="0"/>
              </a:spcAft>
              <a:buClr>
                <a:srgbClr val="404040"/>
              </a:buClr>
              <a:buSzPts val="1600"/>
              <a:buFont typeface="Arial"/>
              <a:buChar char="–"/>
              <a:defRPr b="0" i="0" sz="1600" u="none" cap="none" strike="noStrike">
                <a:solidFill>
                  <a:srgbClr val="404040"/>
                </a:solidFill>
                <a:latin typeface="Calibri"/>
                <a:ea typeface="Calibri"/>
                <a:cs typeface="Calibri"/>
                <a:sym typeface="Calibri"/>
              </a:defRPr>
            </a:lvl4pPr>
            <a:lvl5pPr indent="-317500" lvl="4" marL="2286000" marR="0" rtl="0" algn="l">
              <a:lnSpc>
                <a:spcPct val="100000"/>
              </a:lnSpc>
              <a:spcBef>
                <a:spcPts val="280"/>
              </a:spcBef>
              <a:spcAft>
                <a:spcPts val="0"/>
              </a:spcAft>
              <a:buClr>
                <a:srgbClr val="404040"/>
              </a:buClr>
              <a:buSzPts val="1400"/>
              <a:buFont typeface="Arial"/>
              <a:buChar char="»"/>
              <a:defRPr b="0" i="0" sz="1400" u="none" cap="none" strike="noStrike">
                <a:solidFill>
                  <a:srgbClr val="404040"/>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nvSpPr>
        <p:spPr>
          <a:xfrm>
            <a:off x="8633225" y="5593438"/>
            <a:ext cx="357000" cy="31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rgbClr val="FFFFFF"/>
                </a:solidFill>
                <a:latin typeface="Arial"/>
                <a:ea typeface="Arial"/>
                <a:cs typeface="Arial"/>
                <a:sym typeface="Arial"/>
              </a:rPr>
              <a:t>‹#›</a:t>
            </a:fld>
            <a:endParaRPr b="1" i="0" sz="1000" u="none" cap="none" strike="noStrike">
              <a:solidFill>
                <a:srgbClr val="FFFFFF"/>
              </a:solidFill>
              <a:latin typeface="Arial"/>
              <a:ea typeface="Arial"/>
              <a:cs typeface="Arial"/>
              <a:sym typeface="Arial"/>
            </a:endParaRPr>
          </a:p>
        </p:txBody>
      </p:sp>
      <p:sp>
        <p:nvSpPr>
          <p:cNvPr id="13" name="Google Shape;13;p1"/>
          <p:cNvSpPr txBox="1"/>
          <p:nvPr/>
        </p:nvSpPr>
        <p:spPr>
          <a:xfrm>
            <a:off x="8751175" y="6539400"/>
            <a:ext cx="357000" cy="31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rgbClr val="FFFFFF"/>
                </a:solidFill>
                <a:latin typeface="Arial"/>
                <a:ea typeface="Arial"/>
                <a:cs typeface="Arial"/>
                <a:sym typeface="Arial"/>
              </a:rPr>
              <a:t>‹#›</a:t>
            </a:fld>
            <a:endParaRPr b="1" i="0" sz="1000" u="none" cap="none" strike="noStrike">
              <a:solidFill>
                <a:srgbClr val="FFFFFF"/>
              </a:solidFill>
              <a:latin typeface="Arial"/>
              <a:ea typeface="Arial"/>
              <a:cs typeface="Arial"/>
              <a:sym typeface="Arial"/>
            </a:endParaRPr>
          </a:p>
        </p:txBody>
      </p:sp>
      <p:pic>
        <p:nvPicPr>
          <p:cNvPr descr="SPPS_Horizontal_Pattern_B.jpg" id="14" name="Google Shape;14;p1"/>
          <p:cNvPicPr preferRelativeResize="0"/>
          <p:nvPr/>
        </p:nvPicPr>
        <p:blipFill rotWithShape="1">
          <a:blip r:embed="rId1">
            <a:alphaModFix/>
          </a:blip>
          <a:srcRect b="0" l="7491" r="6596" t="0"/>
          <a:stretch/>
        </p:blipFill>
        <p:spPr>
          <a:xfrm>
            <a:off x="6415262" y="6349275"/>
            <a:ext cx="2746775" cy="508625"/>
          </a:xfrm>
          <a:prstGeom prst="rect">
            <a:avLst/>
          </a:prstGeom>
          <a:noFill/>
          <a:ln>
            <a:noFill/>
          </a:ln>
        </p:spPr>
      </p:pic>
      <p:sp>
        <p:nvSpPr>
          <p:cNvPr id="15" name="Google Shape;15;p1"/>
          <p:cNvSpPr txBox="1"/>
          <p:nvPr/>
        </p:nvSpPr>
        <p:spPr>
          <a:xfrm>
            <a:off x="8769213" y="6539400"/>
            <a:ext cx="357000" cy="31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rgbClr val="FFFFFF"/>
                </a:solidFill>
                <a:latin typeface="Arial"/>
                <a:ea typeface="Arial"/>
                <a:cs typeface="Arial"/>
                <a:sym typeface="Arial"/>
              </a:rPr>
              <a:t>‹#›</a:t>
            </a:fld>
            <a:endParaRPr b="1" i="0" sz="1000" u="none" cap="none" strike="noStrike">
              <a:solidFill>
                <a:srgbClr val="FFFFFF"/>
              </a:solidFill>
              <a:latin typeface="Arial"/>
              <a:ea typeface="Arial"/>
              <a:cs typeface="Arial"/>
              <a:sym typeface="Arial"/>
            </a:endParaRPr>
          </a:p>
        </p:txBody>
      </p:sp>
      <p:pic>
        <p:nvPicPr>
          <p:cNvPr descr="SPPS_Horizontal_Pattern_B.jpg" id="16" name="Google Shape;16;p1"/>
          <p:cNvPicPr preferRelativeResize="0"/>
          <p:nvPr/>
        </p:nvPicPr>
        <p:blipFill rotWithShape="1">
          <a:blip r:embed="rId1">
            <a:alphaModFix/>
          </a:blip>
          <a:srcRect b="0" l="0" r="0" t="0"/>
          <a:stretch/>
        </p:blipFill>
        <p:spPr>
          <a:xfrm>
            <a:off x="-18037" y="6349275"/>
            <a:ext cx="3197325" cy="508625"/>
          </a:xfrm>
          <a:prstGeom prst="rect">
            <a:avLst/>
          </a:prstGeom>
          <a:noFill/>
          <a:ln>
            <a:noFill/>
          </a:ln>
        </p:spPr>
      </p:pic>
      <p:pic>
        <p:nvPicPr>
          <p:cNvPr id="17" name="Google Shape;17;p1"/>
          <p:cNvPicPr preferRelativeResize="0"/>
          <p:nvPr/>
        </p:nvPicPr>
        <p:blipFill rotWithShape="1">
          <a:blip r:embed="rId2">
            <a:alphaModFix/>
          </a:blip>
          <a:srcRect b="0" l="6369" r="6378" t="0"/>
          <a:stretch/>
        </p:blipFill>
        <p:spPr>
          <a:xfrm>
            <a:off x="7796728" y="6349275"/>
            <a:ext cx="812159" cy="508625"/>
          </a:xfrm>
          <a:prstGeom prst="rect">
            <a:avLst/>
          </a:prstGeom>
          <a:noFill/>
          <a:ln>
            <a:noFill/>
          </a:ln>
        </p:spPr>
      </p:pic>
      <p:pic>
        <p:nvPicPr>
          <p:cNvPr descr="SPPS_Horizontal_Pattern_B.jpg" id="18" name="Google Shape;18;p1"/>
          <p:cNvPicPr preferRelativeResize="0"/>
          <p:nvPr/>
        </p:nvPicPr>
        <p:blipFill rotWithShape="1">
          <a:blip r:embed="rId1">
            <a:alphaModFix/>
          </a:blip>
          <a:srcRect b="0" l="0" r="0" t="0"/>
          <a:stretch/>
        </p:blipFill>
        <p:spPr>
          <a:xfrm>
            <a:off x="3204681" y="6349276"/>
            <a:ext cx="3197325" cy="5086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4.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mailto:kristin.reilly@spps.org" TargetMode="External"/><Relationship Id="rId4" Type="http://schemas.openxmlformats.org/officeDocument/2006/relationships/image" Target="../media/image25.png"/><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ed.gov/" TargetMode="External"/><Relationship Id="rId4" Type="http://schemas.openxmlformats.org/officeDocument/2006/relationships/image" Target="../media/image4.jp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10.gif"/><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3"/>
          <p:cNvSpPr txBox="1"/>
          <p:nvPr/>
        </p:nvSpPr>
        <p:spPr>
          <a:xfrm>
            <a:off x="4327525" y="1127125"/>
            <a:ext cx="18415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 name="Google Shape;93;p13"/>
          <p:cNvSpPr txBox="1"/>
          <p:nvPr>
            <p:ph type="title"/>
          </p:nvPr>
        </p:nvSpPr>
        <p:spPr>
          <a:xfrm>
            <a:off x="457200" y="-12"/>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Hamline Elementary</a:t>
            </a:r>
            <a:r>
              <a:rPr lang="en-US">
                <a:solidFill>
                  <a:srgbClr val="1595D3"/>
                </a:solidFill>
              </a:rPr>
              <a:t> </a:t>
            </a:r>
            <a:br>
              <a:rPr lang="en-US">
                <a:solidFill>
                  <a:srgbClr val="1595D3"/>
                </a:solidFill>
              </a:rPr>
            </a:br>
            <a:r>
              <a:rPr lang="en-US">
                <a:solidFill>
                  <a:srgbClr val="1595D3"/>
                </a:solidFill>
              </a:rPr>
              <a:t>Title I Annual Meeting</a:t>
            </a:r>
            <a:endParaRPr>
              <a:solidFill>
                <a:srgbClr val="1595D3"/>
              </a:solidFill>
            </a:endParaRPr>
          </a:p>
        </p:txBody>
      </p:sp>
      <p:pic>
        <p:nvPicPr>
          <p:cNvPr id="94" name="Google Shape;94;p13"/>
          <p:cNvPicPr preferRelativeResize="0"/>
          <p:nvPr/>
        </p:nvPicPr>
        <p:blipFill>
          <a:blip r:embed="rId3">
            <a:alphaModFix/>
          </a:blip>
          <a:stretch>
            <a:fillRect/>
          </a:stretch>
        </p:blipFill>
        <p:spPr>
          <a:xfrm rot="-1377263">
            <a:off x="301484" y="523723"/>
            <a:ext cx="1673638" cy="1206006"/>
          </a:xfrm>
          <a:prstGeom prst="rect">
            <a:avLst/>
          </a:prstGeom>
          <a:noFill/>
          <a:ln>
            <a:noFill/>
          </a:ln>
        </p:spPr>
      </p:pic>
      <p:pic>
        <p:nvPicPr>
          <p:cNvPr id="95" name="Google Shape;95;p13"/>
          <p:cNvPicPr preferRelativeResize="0"/>
          <p:nvPr/>
        </p:nvPicPr>
        <p:blipFill>
          <a:blip r:embed="rId4">
            <a:alphaModFix/>
          </a:blip>
          <a:stretch>
            <a:fillRect/>
          </a:stretch>
        </p:blipFill>
        <p:spPr>
          <a:xfrm>
            <a:off x="1861306" y="1435400"/>
            <a:ext cx="5116583" cy="4747345"/>
          </a:xfrm>
          <a:prstGeom prst="rect">
            <a:avLst/>
          </a:prstGeom>
          <a:noFill/>
          <a:ln>
            <a:noFill/>
          </a:ln>
        </p:spPr>
      </p:pic>
      <p:pic>
        <p:nvPicPr>
          <p:cNvPr id="96" name="Google Shape;96;p13"/>
          <p:cNvPicPr preferRelativeResize="0"/>
          <p:nvPr/>
        </p:nvPicPr>
        <p:blipFill>
          <a:blip r:embed="rId3">
            <a:alphaModFix/>
          </a:blip>
          <a:stretch>
            <a:fillRect/>
          </a:stretch>
        </p:blipFill>
        <p:spPr>
          <a:xfrm rot="1205136">
            <a:off x="7134084" y="523723"/>
            <a:ext cx="1673637" cy="1206006"/>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2"/>
          <p:cNvSpPr txBox="1"/>
          <p:nvPr>
            <p:ph idx="1" type="body"/>
          </p:nvPr>
        </p:nvSpPr>
        <p:spPr>
          <a:xfrm>
            <a:off x="218831" y="4706974"/>
            <a:ext cx="8925300" cy="1537800"/>
          </a:xfrm>
          <a:prstGeom prst="rect">
            <a:avLst/>
          </a:prstGeom>
          <a:noFill/>
          <a:ln>
            <a:noFill/>
          </a:ln>
        </p:spPr>
        <p:txBody>
          <a:bodyPr anchorCtr="0" anchor="t" bIns="0" lIns="91425" spcFirstLastPara="1" rIns="91425" wrap="square" tIns="0">
            <a:noAutofit/>
          </a:bodyPr>
          <a:lstStyle/>
          <a:p>
            <a:pPr indent="14288" lvl="0" marL="0" rtl="0" algn="ctr">
              <a:lnSpc>
                <a:spcPct val="80000"/>
              </a:lnSpc>
              <a:spcBef>
                <a:spcPts val="0"/>
              </a:spcBef>
              <a:spcAft>
                <a:spcPts val="0"/>
              </a:spcAft>
              <a:buSzPts val="2750"/>
              <a:buNone/>
            </a:pPr>
            <a:r>
              <a:t/>
            </a:r>
            <a:endParaRPr sz="2750"/>
          </a:p>
          <a:p>
            <a:pPr indent="14288" lvl="0" marL="0" rtl="0" algn="ctr">
              <a:lnSpc>
                <a:spcPct val="80000"/>
              </a:lnSpc>
              <a:spcBef>
                <a:spcPts val="550"/>
              </a:spcBef>
              <a:spcAft>
                <a:spcPts val="0"/>
              </a:spcAft>
              <a:buSzPts val="2750"/>
              <a:buNone/>
            </a:pPr>
            <a:r>
              <a:rPr lang="en-US" sz="3000"/>
              <a:t>Working together in partnership, what can our school do to support you as you support your child’s learning?</a:t>
            </a:r>
            <a:endParaRPr sz="3000"/>
          </a:p>
        </p:txBody>
      </p:sp>
      <p:sp>
        <p:nvSpPr>
          <p:cNvPr id="174" name="Google Shape;174;p22"/>
          <p:cNvSpPr txBox="1"/>
          <p:nvPr/>
        </p:nvSpPr>
        <p:spPr>
          <a:xfrm>
            <a:off x="0" y="0"/>
            <a:ext cx="9144000" cy="153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1595D3"/>
                </a:solidFill>
                <a:latin typeface="Calibri"/>
                <a:ea typeface="Calibri"/>
                <a:cs typeface="Calibri"/>
                <a:sym typeface="Calibri"/>
              </a:rPr>
              <a:t>Families are an important part of the educational team </a:t>
            </a:r>
            <a:endParaRPr b="0" i="0" sz="1400" u="none" cap="none" strike="noStrike">
              <a:solidFill>
                <a:srgbClr val="000000"/>
              </a:solidFill>
              <a:latin typeface="Arial"/>
              <a:ea typeface="Arial"/>
              <a:cs typeface="Arial"/>
              <a:sym typeface="Arial"/>
            </a:endParaRPr>
          </a:p>
        </p:txBody>
      </p:sp>
      <p:pic>
        <p:nvPicPr>
          <p:cNvPr id="175" name="Google Shape;175;p22"/>
          <p:cNvPicPr preferRelativeResize="0"/>
          <p:nvPr/>
        </p:nvPicPr>
        <p:blipFill rotWithShape="1">
          <a:blip r:embed="rId3">
            <a:alphaModFix/>
          </a:blip>
          <a:srcRect b="0" l="0" r="0" t="0"/>
          <a:stretch/>
        </p:blipFill>
        <p:spPr>
          <a:xfrm>
            <a:off x="443200" y="1996800"/>
            <a:ext cx="2301049" cy="2864376"/>
          </a:xfrm>
          <a:prstGeom prst="rect">
            <a:avLst/>
          </a:prstGeom>
          <a:noFill/>
          <a:ln>
            <a:noFill/>
          </a:ln>
        </p:spPr>
      </p:pic>
      <p:pic>
        <p:nvPicPr>
          <p:cNvPr id="176" name="Google Shape;176;p22"/>
          <p:cNvPicPr preferRelativeResize="0"/>
          <p:nvPr/>
        </p:nvPicPr>
        <p:blipFill rotWithShape="1">
          <a:blip r:embed="rId4">
            <a:alphaModFix/>
          </a:blip>
          <a:srcRect b="0" l="0" r="0" t="0"/>
          <a:stretch/>
        </p:blipFill>
        <p:spPr>
          <a:xfrm>
            <a:off x="3998862" y="1844125"/>
            <a:ext cx="1365224" cy="3017052"/>
          </a:xfrm>
          <a:prstGeom prst="rect">
            <a:avLst/>
          </a:prstGeom>
          <a:noFill/>
          <a:ln>
            <a:noFill/>
          </a:ln>
        </p:spPr>
      </p:pic>
      <p:pic>
        <p:nvPicPr>
          <p:cNvPr id="177" name="Google Shape;177;p22"/>
          <p:cNvPicPr preferRelativeResize="0"/>
          <p:nvPr/>
        </p:nvPicPr>
        <p:blipFill rotWithShape="1">
          <a:blip r:embed="rId5">
            <a:alphaModFix/>
          </a:blip>
          <a:srcRect b="0" l="0" r="0" t="0"/>
          <a:stretch/>
        </p:blipFill>
        <p:spPr>
          <a:xfrm>
            <a:off x="6324876" y="1591273"/>
            <a:ext cx="2113649" cy="3326824"/>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3"/>
          <p:cNvSpPr txBox="1"/>
          <p:nvPr>
            <p:ph type="title"/>
          </p:nvPr>
        </p:nvSpPr>
        <p:spPr>
          <a:xfrm>
            <a:off x="3271650" y="563575"/>
            <a:ext cx="5872500" cy="1573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4800"/>
              <a:t>How does Title I support families?</a:t>
            </a:r>
            <a:endParaRPr sz="4800"/>
          </a:p>
        </p:txBody>
      </p:sp>
      <p:sp>
        <p:nvSpPr>
          <p:cNvPr id="183" name="Google Shape;183;p23"/>
          <p:cNvSpPr/>
          <p:nvPr/>
        </p:nvSpPr>
        <p:spPr>
          <a:xfrm>
            <a:off x="3543300" y="1298573"/>
            <a:ext cx="5395800" cy="29685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None/>
            </a:pPr>
            <a:r>
              <a:t/>
            </a:r>
            <a:endParaRPr sz="1800">
              <a:solidFill>
                <a:schemeClr val="dk1"/>
              </a:solidFill>
            </a:endParaRPr>
          </a:p>
          <a:p>
            <a:pPr indent="0" lvl="0" marL="914400" marR="0" rtl="0" algn="l">
              <a:lnSpc>
                <a:spcPct val="100000"/>
              </a:lnSpc>
              <a:spcBef>
                <a:spcPts val="0"/>
              </a:spcBef>
              <a:spcAft>
                <a:spcPts val="0"/>
              </a:spcAft>
              <a:buNone/>
            </a:pPr>
            <a:r>
              <a:t/>
            </a:r>
            <a:endParaRPr sz="1800">
              <a:solidFill>
                <a:schemeClr val="dk1"/>
              </a:solidFill>
            </a:endParaRPr>
          </a:p>
          <a:p>
            <a:pPr indent="0" lvl="0" marL="4572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4" name="Google Shape;184;p23"/>
          <p:cNvSpPr/>
          <p:nvPr/>
        </p:nvSpPr>
        <p:spPr>
          <a:xfrm>
            <a:off x="3543300" y="1251660"/>
            <a:ext cx="49938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3"/>
          <p:cNvSpPr/>
          <p:nvPr/>
        </p:nvSpPr>
        <p:spPr>
          <a:xfrm>
            <a:off x="381000" y="2993525"/>
            <a:ext cx="8558100" cy="3071700"/>
          </a:xfrm>
          <a:prstGeom prst="rect">
            <a:avLst/>
          </a:prstGeom>
          <a:noFill/>
          <a:ln>
            <a:noFill/>
          </a:ln>
        </p:spPr>
        <p:txBody>
          <a:bodyPr anchorCtr="0" anchor="t" bIns="45700" lIns="91425" spcFirstLastPara="1" rIns="91425" wrap="square" tIns="45700">
            <a:noAutofit/>
          </a:bodyPr>
          <a:lstStyle/>
          <a:p>
            <a:pPr indent="-400050" lvl="0" marL="400050" marR="0" rtl="0" algn="l">
              <a:lnSpc>
                <a:spcPct val="100000"/>
              </a:lnSpc>
              <a:spcBef>
                <a:spcPts val="0"/>
              </a:spcBef>
              <a:spcAft>
                <a:spcPts val="0"/>
              </a:spcAft>
              <a:buClr>
                <a:srgbClr val="000000"/>
              </a:buClr>
              <a:buSzPts val="1800"/>
              <a:buFont typeface="Arial"/>
              <a:buNone/>
            </a:pPr>
            <a:r>
              <a:rPr lang="en-US" sz="1800">
                <a:solidFill>
                  <a:schemeClr val="dk1"/>
                </a:solidFill>
              </a:rPr>
              <a:t>Removes barriers so all caregivers can participate, and feel seen and heard!</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Provide translations and interpreters during school meetings and educational activities. </a:t>
            </a:r>
            <a:endParaRPr>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Provide child care</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Resources to support families around basic needs such as food pantry, clothes, books</a:t>
            </a:r>
            <a:endParaRPr sz="1800">
              <a:solidFill>
                <a:schemeClr val="dk1"/>
              </a:solidFill>
            </a:endParaRPr>
          </a:p>
          <a:p>
            <a:pPr indent="-400050" lvl="0" marL="4000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Offers classes and resources for </a:t>
            </a:r>
            <a:r>
              <a:rPr lang="en-US" sz="1800">
                <a:solidFill>
                  <a:schemeClr val="dk1"/>
                </a:solidFill>
              </a:rPr>
              <a:t>caregivers based upon need and interest. </a:t>
            </a:r>
            <a:r>
              <a:rPr lang="en-US" sz="1800">
                <a:solidFill>
                  <a:schemeClr val="dk1"/>
                </a:solidFill>
              </a:rPr>
              <a:t>(family groups, English classes, computer classes, resume building, housing, jobs, etc.)</a:t>
            </a:r>
            <a:endParaRPr b="0" i="0" sz="1400" u="none" cap="none" strike="noStrike">
              <a:solidFill>
                <a:srgbClr val="000000"/>
              </a:solidFill>
              <a:latin typeface="Arial"/>
              <a:ea typeface="Arial"/>
              <a:cs typeface="Arial"/>
              <a:sym typeface="Arial"/>
            </a:endParaRPr>
          </a:p>
          <a:p>
            <a:pPr indent="-400050" lvl="0" marL="4000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Host activities to </a:t>
            </a:r>
            <a:r>
              <a:rPr lang="en-US" sz="1800">
                <a:solidFill>
                  <a:schemeClr val="dk1"/>
                </a:solidFill>
              </a:rPr>
              <a:t>partner with </a:t>
            </a:r>
            <a:r>
              <a:rPr b="0" i="0" lang="en-US" sz="1800" u="none" cap="none" strike="noStrike">
                <a:solidFill>
                  <a:schemeClr val="dk1"/>
                </a:solidFill>
                <a:latin typeface="Arial"/>
                <a:ea typeface="Arial"/>
                <a:cs typeface="Arial"/>
                <a:sym typeface="Arial"/>
              </a:rPr>
              <a:t> parents in  helping their children learn.</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4000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400050" lvl="0" marL="400050" marR="0" rtl="0" algn="l">
              <a:lnSpc>
                <a:spcPct val="100000"/>
              </a:lnSpc>
              <a:spcBef>
                <a:spcPts val="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id="186" name="Google Shape;186;p23"/>
          <p:cNvPicPr preferRelativeResize="0"/>
          <p:nvPr/>
        </p:nvPicPr>
        <p:blipFill rotWithShape="1">
          <a:blip r:embed="rId3">
            <a:alphaModFix/>
          </a:blip>
          <a:srcRect b="0" l="0" r="0" t="0"/>
          <a:stretch/>
        </p:blipFill>
        <p:spPr>
          <a:xfrm>
            <a:off x="514525" y="522750"/>
            <a:ext cx="2130425" cy="2130425"/>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4"/>
          <p:cNvSpPr txBox="1"/>
          <p:nvPr>
            <p:ph type="title"/>
          </p:nvPr>
        </p:nvSpPr>
        <p:spPr>
          <a:xfrm>
            <a:off x="114300" y="0"/>
            <a:ext cx="86106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6000"/>
              <a:t>Parents have the right… </a:t>
            </a:r>
            <a:endParaRPr sz="6000"/>
          </a:p>
        </p:txBody>
      </p:sp>
      <p:sp>
        <p:nvSpPr>
          <p:cNvPr id="193" name="Google Shape;193;p24"/>
          <p:cNvSpPr txBox="1"/>
          <p:nvPr/>
        </p:nvSpPr>
        <p:spPr>
          <a:xfrm>
            <a:off x="4327525" y="1127125"/>
            <a:ext cx="18415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4" name="Google Shape;194;p24"/>
          <p:cNvSpPr/>
          <p:nvPr/>
        </p:nvSpPr>
        <p:spPr>
          <a:xfrm>
            <a:off x="4419600" y="1397688"/>
            <a:ext cx="4495800" cy="2031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Request information about the qualifications of your child’s teacher.</a:t>
            </a: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Be notified if your child is being taught for </a:t>
            </a:r>
            <a:r>
              <a:rPr b="1" i="0" lang="en-US" sz="1800" u="none" cap="none" strike="noStrike">
                <a:solidFill>
                  <a:schemeClr val="dk1"/>
                </a:solidFill>
                <a:latin typeface="Arial"/>
                <a:ea typeface="Arial"/>
                <a:cs typeface="Arial"/>
                <a:sym typeface="Arial"/>
              </a:rPr>
              <a:t>more than four consecutive </a:t>
            </a:r>
            <a:r>
              <a:rPr b="0" i="0" lang="en-US" sz="1800" u="none" cap="none" strike="noStrike">
                <a:solidFill>
                  <a:schemeClr val="dk1"/>
                </a:solidFill>
                <a:latin typeface="Arial"/>
                <a:ea typeface="Arial"/>
                <a:cs typeface="Arial"/>
                <a:sym typeface="Arial"/>
              </a:rPr>
              <a:t>weeks by a teacher not licensed in the area of instruction.</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Char char="○"/>
            </a:pPr>
            <a:r>
              <a:rPr lang="en-US" sz="1800">
                <a:solidFill>
                  <a:schemeClr val="dk1"/>
                </a:solidFill>
              </a:rPr>
              <a:t>2 SPED Teachers</a:t>
            </a:r>
            <a:endParaRPr sz="1800">
              <a:solidFill>
                <a:schemeClr val="dk1"/>
              </a:solidFill>
            </a:endParaRPr>
          </a:p>
          <a:p>
            <a:pPr indent="0" lvl="0" marL="914400" marR="0" rtl="0" algn="l">
              <a:lnSpc>
                <a:spcPct val="100000"/>
              </a:lnSpc>
              <a:spcBef>
                <a:spcPts val="0"/>
              </a:spcBef>
              <a:spcAft>
                <a:spcPts val="0"/>
              </a:spcAft>
              <a:buNone/>
            </a:pPr>
            <a:r>
              <a:t/>
            </a:r>
            <a:endParaRPr sz="1800">
              <a:solidFill>
                <a:schemeClr val="dk1"/>
              </a:solidFill>
            </a:endParaRPr>
          </a:p>
        </p:txBody>
      </p:sp>
      <p:sp>
        <p:nvSpPr>
          <p:cNvPr id="195" name="Google Shape;195;p24"/>
          <p:cNvSpPr/>
          <p:nvPr/>
        </p:nvSpPr>
        <p:spPr>
          <a:xfrm>
            <a:off x="304800" y="3250850"/>
            <a:ext cx="4114800" cy="2893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To receive progress reports for your child and the school.</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1400"/>
              <a:buFont typeface="Noto Sans Symbols"/>
              <a:buChar char="▪"/>
            </a:pPr>
            <a:r>
              <a:rPr b="0" i="0" lang="en-US" sz="1400" u="none" cap="none" strike="noStrike">
                <a:solidFill>
                  <a:schemeClr val="dk1"/>
                </a:solidFill>
                <a:latin typeface="Arial"/>
                <a:ea typeface="Arial"/>
                <a:cs typeface="Arial"/>
                <a:sym typeface="Arial"/>
              </a:rPr>
              <a:t>Assessment results</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1400"/>
              <a:buFont typeface="Noto Sans Symbols"/>
              <a:buChar char="▪"/>
            </a:pPr>
            <a:r>
              <a:rPr b="0" i="0" lang="en-US" sz="1400" u="none" cap="none" strike="noStrike">
                <a:solidFill>
                  <a:schemeClr val="dk1"/>
                </a:solidFill>
                <a:latin typeface="Arial"/>
                <a:ea typeface="Arial"/>
                <a:cs typeface="Arial"/>
                <a:sym typeface="Arial"/>
              </a:rPr>
              <a:t>Progress reports</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1400"/>
              <a:buFont typeface="Noto Sans Symbols"/>
              <a:buChar char="▪"/>
            </a:pPr>
            <a:r>
              <a:rPr b="0" i="0" lang="en-US" sz="1400" u="none" cap="none" strike="noStrike">
                <a:solidFill>
                  <a:schemeClr val="dk1"/>
                </a:solidFill>
                <a:latin typeface="Arial"/>
                <a:ea typeface="Arial"/>
                <a:cs typeface="Arial"/>
                <a:sym typeface="Arial"/>
              </a:rPr>
              <a:t>Report cards</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1400"/>
              <a:buFont typeface="Noto Sans Symbols"/>
              <a:buChar char="▪"/>
            </a:pPr>
            <a:r>
              <a:rPr b="0" i="0" lang="en-US" sz="1400" u="none" cap="none" strike="noStrike">
                <a:solidFill>
                  <a:schemeClr val="dk1"/>
                </a:solidFill>
                <a:latin typeface="Arial"/>
                <a:ea typeface="Arial"/>
                <a:cs typeface="Arial"/>
                <a:sym typeface="Arial"/>
              </a:rPr>
              <a:t>Reports as requested</a:t>
            </a: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Help decide if the school is meeting your child’s needs and offer  suggestions for improvement.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96" name="Google Shape;196;p24"/>
          <p:cNvPicPr preferRelativeResize="0"/>
          <p:nvPr/>
        </p:nvPicPr>
        <p:blipFill rotWithShape="1">
          <a:blip r:embed="rId3">
            <a:alphaModFix/>
          </a:blip>
          <a:srcRect b="0" l="0" r="0" t="0"/>
          <a:stretch/>
        </p:blipFill>
        <p:spPr>
          <a:xfrm>
            <a:off x="5968851" y="3961929"/>
            <a:ext cx="2404543" cy="2184069"/>
          </a:xfrm>
          <a:prstGeom prst="rect">
            <a:avLst/>
          </a:prstGeom>
          <a:noFill/>
          <a:ln>
            <a:noFill/>
          </a:ln>
        </p:spPr>
      </p:pic>
      <p:pic>
        <p:nvPicPr>
          <p:cNvPr id="197" name="Google Shape;197;p24"/>
          <p:cNvPicPr preferRelativeResize="0"/>
          <p:nvPr/>
        </p:nvPicPr>
        <p:blipFill rotWithShape="1">
          <a:blip r:embed="rId4">
            <a:alphaModFix/>
          </a:blip>
          <a:srcRect b="0" l="0" r="0" t="0"/>
          <a:stretch/>
        </p:blipFill>
        <p:spPr>
          <a:xfrm>
            <a:off x="5360953" y="3961929"/>
            <a:ext cx="800594" cy="708095"/>
          </a:xfrm>
          <a:prstGeom prst="rect">
            <a:avLst/>
          </a:prstGeom>
          <a:noFill/>
          <a:ln>
            <a:noFill/>
          </a:ln>
        </p:spPr>
      </p:pic>
      <p:pic>
        <p:nvPicPr>
          <p:cNvPr id="198" name="Google Shape;198;p24"/>
          <p:cNvPicPr preferRelativeResize="0"/>
          <p:nvPr/>
        </p:nvPicPr>
        <p:blipFill rotWithShape="1">
          <a:blip r:embed="rId5">
            <a:alphaModFix/>
          </a:blip>
          <a:srcRect b="0" l="0" r="0" t="0"/>
          <a:stretch/>
        </p:blipFill>
        <p:spPr>
          <a:xfrm>
            <a:off x="7775823" y="3998713"/>
            <a:ext cx="697982" cy="634529"/>
          </a:xfrm>
          <a:prstGeom prst="rect">
            <a:avLst/>
          </a:prstGeom>
          <a:noFill/>
          <a:ln>
            <a:noFill/>
          </a:ln>
        </p:spPr>
      </p:pic>
      <p:pic>
        <p:nvPicPr>
          <p:cNvPr id="199" name="Google Shape;199;p24"/>
          <p:cNvPicPr preferRelativeResize="0"/>
          <p:nvPr/>
        </p:nvPicPr>
        <p:blipFill rotWithShape="1">
          <a:blip r:embed="rId6">
            <a:alphaModFix/>
          </a:blip>
          <a:srcRect b="0" l="0" r="0" t="0"/>
          <a:stretch/>
        </p:blipFill>
        <p:spPr>
          <a:xfrm>
            <a:off x="7869105" y="5257067"/>
            <a:ext cx="695325" cy="704850"/>
          </a:xfrm>
          <a:prstGeom prst="rect">
            <a:avLst/>
          </a:prstGeom>
          <a:noFill/>
          <a:ln>
            <a:noFill/>
          </a:ln>
        </p:spPr>
      </p:pic>
      <p:pic>
        <p:nvPicPr>
          <p:cNvPr id="200" name="Google Shape;200;p24"/>
          <p:cNvPicPr preferRelativeResize="0"/>
          <p:nvPr/>
        </p:nvPicPr>
        <p:blipFill rotWithShape="1">
          <a:blip r:embed="rId7">
            <a:alphaModFix/>
          </a:blip>
          <a:srcRect b="0" l="0" r="0" t="0"/>
          <a:stretch/>
        </p:blipFill>
        <p:spPr>
          <a:xfrm>
            <a:off x="236573" y="-2"/>
            <a:ext cx="4114800" cy="4114800"/>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5"/>
          <p:cNvSpPr txBox="1"/>
          <p:nvPr>
            <p:ph type="title"/>
          </p:nvPr>
        </p:nvSpPr>
        <p:spPr>
          <a:xfrm>
            <a:off x="114300" y="468425"/>
            <a:ext cx="8610600" cy="1267800"/>
          </a:xfrm>
          <a:prstGeom prst="rect">
            <a:avLst/>
          </a:prstGeom>
          <a:noFill/>
          <a:ln>
            <a:noFill/>
          </a:ln>
        </p:spPr>
        <p:txBody>
          <a:bodyPr anchorCtr="0" anchor="ctr" bIns="45700" lIns="91425" spcFirstLastPara="1" rIns="91425" wrap="square" tIns="45700">
            <a:noAutofit/>
          </a:bodyPr>
          <a:lstStyle/>
          <a:p>
            <a:pPr indent="0" lvl="0" marL="457200" rtl="0" algn="ctr">
              <a:lnSpc>
                <a:spcPct val="100000"/>
              </a:lnSpc>
              <a:spcBef>
                <a:spcPts val="0"/>
              </a:spcBef>
              <a:spcAft>
                <a:spcPts val="0"/>
              </a:spcAft>
              <a:buNone/>
            </a:pPr>
            <a:r>
              <a:rPr lang="en-US" sz="2000">
                <a:solidFill>
                  <a:srgbClr val="0000FF"/>
                </a:solidFill>
                <a:latin typeface="Arial"/>
                <a:ea typeface="Arial"/>
                <a:cs typeface="Arial"/>
                <a:sym typeface="Arial"/>
              </a:rPr>
              <a:t>We Need Your Voice:</a:t>
            </a:r>
            <a:endParaRPr sz="2000">
              <a:solidFill>
                <a:srgbClr val="0000FF"/>
              </a:solidFill>
              <a:latin typeface="Arial"/>
              <a:ea typeface="Arial"/>
              <a:cs typeface="Arial"/>
              <a:sym typeface="Arial"/>
            </a:endParaRPr>
          </a:p>
          <a:p>
            <a:pPr indent="0" lvl="0" marL="457200" rtl="0" algn="l">
              <a:lnSpc>
                <a:spcPct val="100000"/>
              </a:lnSpc>
              <a:spcBef>
                <a:spcPts val="0"/>
              </a:spcBef>
              <a:spcAft>
                <a:spcPts val="0"/>
              </a:spcAft>
              <a:buNone/>
            </a:pPr>
            <a:r>
              <a:rPr lang="en-US" sz="2000">
                <a:solidFill>
                  <a:srgbClr val="0000FF"/>
                </a:solidFill>
                <a:latin typeface="Arial"/>
                <a:ea typeface="Arial"/>
                <a:cs typeface="Arial"/>
                <a:sym typeface="Arial"/>
              </a:rPr>
              <a:t>        </a:t>
            </a:r>
            <a:r>
              <a:rPr lang="en-US" sz="2100">
                <a:solidFill>
                  <a:srgbClr val="0000FF"/>
                </a:solidFill>
                <a:latin typeface="Arial"/>
                <a:ea typeface="Arial"/>
                <a:cs typeface="Arial"/>
                <a:sym typeface="Arial"/>
              </a:rPr>
              <a:t>     </a:t>
            </a:r>
            <a:r>
              <a:rPr lang="en-US" sz="2100">
                <a:solidFill>
                  <a:srgbClr val="0000FF"/>
                </a:solidFill>
                <a:latin typeface="Arial"/>
                <a:ea typeface="Arial"/>
                <a:cs typeface="Arial"/>
                <a:sym typeface="Arial"/>
              </a:rPr>
              <a:t>Creating a Culturally Responsive Culture and Climate</a:t>
            </a:r>
            <a:r>
              <a:rPr lang="en-US" sz="2000">
                <a:solidFill>
                  <a:srgbClr val="0000FF"/>
                </a:solidFill>
                <a:latin typeface="Arial"/>
                <a:ea typeface="Arial"/>
                <a:cs typeface="Arial"/>
                <a:sym typeface="Arial"/>
              </a:rPr>
              <a:t> </a:t>
            </a:r>
            <a:r>
              <a:rPr lang="en-US" sz="1800">
                <a:solidFill>
                  <a:schemeClr val="dk1"/>
                </a:solidFill>
                <a:latin typeface="Arial"/>
                <a:ea typeface="Arial"/>
                <a:cs typeface="Arial"/>
                <a:sym typeface="Arial"/>
              </a:rPr>
              <a:t> </a:t>
            </a:r>
            <a:r>
              <a:rPr lang="en-US" sz="6000"/>
              <a:t> </a:t>
            </a:r>
            <a:endParaRPr sz="6000"/>
          </a:p>
        </p:txBody>
      </p:sp>
      <p:sp>
        <p:nvSpPr>
          <p:cNvPr id="207" name="Google Shape;207;p25"/>
          <p:cNvSpPr txBox="1"/>
          <p:nvPr/>
        </p:nvSpPr>
        <p:spPr>
          <a:xfrm>
            <a:off x="4327525" y="1127125"/>
            <a:ext cx="1842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 name="Google Shape;208;p25"/>
          <p:cNvSpPr/>
          <p:nvPr/>
        </p:nvSpPr>
        <p:spPr>
          <a:xfrm>
            <a:off x="477850" y="1991575"/>
            <a:ext cx="8529600" cy="3489600"/>
          </a:xfrm>
          <a:prstGeom prst="rect">
            <a:avLst/>
          </a:prstGeom>
          <a:noFill/>
          <a:ln>
            <a:noFill/>
          </a:ln>
        </p:spPr>
        <p:txBody>
          <a:bodyPr anchorCtr="0" anchor="t" bIns="45700" lIns="91425" spcFirstLastPara="1" rIns="91425" wrap="square" tIns="45700">
            <a:noAutofit/>
          </a:bodyPr>
          <a:lstStyle/>
          <a:p>
            <a:pPr indent="-393700" lvl="0" marL="457200" rtl="0" algn="l">
              <a:spcBef>
                <a:spcPts val="360"/>
              </a:spcBef>
              <a:spcAft>
                <a:spcPts val="0"/>
              </a:spcAft>
              <a:buClr>
                <a:srgbClr val="404040"/>
              </a:buClr>
              <a:buSzPts val="2600"/>
              <a:buChar char="●"/>
            </a:pPr>
            <a:r>
              <a:rPr lang="en-US" sz="2600">
                <a:solidFill>
                  <a:srgbClr val="404040"/>
                </a:solidFill>
                <a:latin typeface="Calibri"/>
                <a:ea typeface="Calibri"/>
                <a:cs typeface="Calibri"/>
                <a:sym typeface="Calibri"/>
              </a:rPr>
              <a:t>How can we connect in ways that work for families?</a:t>
            </a:r>
            <a:endParaRPr sz="2600">
              <a:solidFill>
                <a:srgbClr val="404040"/>
              </a:solidFill>
              <a:latin typeface="Calibri"/>
              <a:ea typeface="Calibri"/>
              <a:cs typeface="Calibri"/>
              <a:sym typeface="Calibri"/>
            </a:endParaRPr>
          </a:p>
          <a:p>
            <a:pPr indent="-393700" lvl="1" marL="914400" rtl="0" algn="l">
              <a:spcBef>
                <a:spcPts val="0"/>
              </a:spcBef>
              <a:spcAft>
                <a:spcPts val="0"/>
              </a:spcAft>
              <a:buClr>
                <a:srgbClr val="404040"/>
              </a:buClr>
              <a:buSzPts val="2600"/>
              <a:buChar char="○"/>
            </a:pPr>
            <a:r>
              <a:rPr lang="en-US" sz="2600">
                <a:solidFill>
                  <a:srgbClr val="404040"/>
                </a:solidFill>
                <a:latin typeface="Calibri"/>
                <a:ea typeface="Calibri"/>
                <a:cs typeface="Calibri"/>
                <a:sym typeface="Calibri"/>
              </a:rPr>
              <a:t>What communication format works best for you?</a:t>
            </a:r>
            <a:endParaRPr sz="2600">
              <a:solidFill>
                <a:srgbClr val="404040"/>
              </a:solidFill>
              <a:latin typeface="Calibri"/>
              <a:ea typeface="Calibri"/>
              <a:cs typeface="Calibri"/>
              <a:sym typeface="Calibri"/>
            </a:endParaRPr>
          </a:p>
          <a:p>
            <a:pPr indent="-393700" lvl="1" marL="914400" rtl="0" algn="l">
              <a:spcBef>
                <a:spcPts val="0"/>
              </a:spcBef>
              <a:spcAft>
                <a:spcPts val="0"/>
              </a:spcAft>
              <a:buClr>
                <a:srgbClr val="404040"/>
              </a:buClr>
              <a:buSzPts val="2600"/>
              <a:buFont typeface="Calibri"/>
              <a:buChar char="○"/>
            </a:pPr>
            <a:r>
              <a:rPr lang="en-US" sz="2600">
                <a:solidFill>
                  <a:srgbClr val="404040"/>
                </a:solidFill>
                <a:latin typeface="Calibri"/>
                <a:ea typeface="Calibri"/>
                <a:cs typeface="Calibri"/>
                <a:sym typeface="Calibri"/>
              </a:rPr>
              <a:t>Email, Phone, Texting, Newsletter</a:t>
            </a:r>
            <a:endParaRPr sz="2600">
              <a:solidFill>
                <a:srgbClr val="404040"/>
              </a:solidFill>
              <a:latin typeface="Calibri"/>
              <a:ea typeface="Calibri"/>
              <a:cs typeface="Calibri"/>
              <a:sym typeface="Calibri"/>
            </a:endParaRPr>
          </a:p>
          <a:p>
            <a:pPr indent="-393700" lvl="0" marL="457200" rtl="0" algn="l">
              <a:spcBef>
                <a:spcPts val="0"/>
              </a:spcBef>
              <a:spcAft>
                <a:spcPts val="0"/>
              </a:spcAft>
              <a:buClr>
                <a:srgbClr val="404040"/>
              </a:buClr>
              <a:buSzPts val="2600"/>
              <a:buChar char="●"/>
            </a:pPr>
            <a:r>
              <a:rPr lang="en-US" sz="2600">
                <a:solidFill>
                  <a:srgbClr val="404040"/>
                </a:solidFill>
                <a:latin typeface="Calibri"/>
                <a:ea typeface="Calibri"/>
                <a:cs typeface="Calibri"/>
                <a:sym typeface="Calibri"/>
              </a:rPr>
              <a:t>What ways can we ensure that our school systems are equitable and Culturally Responsive so that every family and student feels seen and heard?</a:t>
            </a:r>
            <a:endParaRPr sz="2600">
              <a:solidFill>
                <a:srgbClr val="404040"/>
              </a:solidFill>
              <a:latin typeface="Calibri"/>
              <a:ea typeface="Calibri"/>
              <a:cs typeface="Calibri"/>
              <a:sym typeface="Calibri"/>
            </a:endParaRPr>
          </a:p>
          <a:p>
            <a:pPr indent="-393700" lvl="0" marL="457200" rtl="0" algn="l">
              <a:spcBef>
                <a:spcPts val="0"/>
              </a:spcBef>
              <a:spcAft>
                <a:spcPts val="0"/>
              </a:spcAft>
              <a:buClr>
                <a:srgbClr val="404040"/>
              </a:buClr>
              <a:buSzPts val="2600"/>
              <a:buChar char="●"/>
            </a:pPr>
            <a:r>
              <a:rPr lang="en-US" sz="2600">
                <a:solidFill>
                  <a:srgbClr val="404040"/>
                </a:solidFill>
                <a:latin typeface="Calibri"/>
                <a:ea typeface="Calibri"/>
                <a:cs typeface="Calibri"/>
                <a:sym typeface="Calibri"/>
              </a:rPr>
              <a:t>What are some barriers that you see that exist between home and school that make it difficult?</a:t>
            </a:r>
            <a:endParaRPr sz="2600">
              <a:solidFill>
                <a:srgbClr val="40404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800"/>
          </a:p>
        </p:txBody>
      </p:sp>
      <p:sp>
        <p:nvSpPr>
          <p:cNvPr id="209" name="Google Shape;209;p25"/>
          <p:cNvSpPr/>
          <p:nvPr/>
        </p:nvSpPr>
        <p:spPr>
          <a:xfrm>
            <a:off x="304800" y="3250850"/>
            <a:ext cx="4114800" cy="28932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10" name="Google Shape;210;p25"/>
          <p:cNvPicPr preferRelativeResize="0"/>
          <p:nvPr/>
        </p:nvPicPr>
        <p:blipFill rotWithShape="1">
          <a:blip r:embed="rId3">
            <a:alphaModFix/>
          </a:blip>
          <a:srcRect b="0" l="0" r="0" t="0"/>
          <a:stretch/>
        </p:blipFill>
        <p:spPr>
          <a:xfrm>
            <a:off x="1583928" y="358754"/>
            <a:ext cx="800594" cy="708095"/>
          </a:xfrm>
          <a:prstGeom prst="rect">
            <a:avLst/>
          </a:prstGeom>
          <a:noFill/>
          <a:ln>
            <a:noFill/>
          </a:ln>
        </p:spPr>
      </p:pic>
      <p:pic>
        <p:nvPicPr>
          <p:cNvPr id="211" name="Google Shape;211;p25"/>
          <p:cNvPicPr preferRelativeResize="0"/>
          <p:nvPr/>
        </p:nvPicPr>
        <p:blipFill rotWithShape="1">
          <a:blip r:embed="rId4">
            <a:alphaModFix/>
          </a:blip>
          <a:srcRect b="0" l="0" r="0" t="0"/>
          <a:stretch/>
        </p:blipFill>
        <p:spPr>
          <a:xfrm>
            <a:off x="6892123" y="468413"/>
            <a:ext cx="697982" cy="634529"/>
          </a:xfrm>
          <a:prstGeom prst="rect">
            <a:avLst/>
          </a:prstGeom>
          <a:noFill/>
          <a:ln>
            <a:noFill/>
          </a:ln>
        </p:spPr>
      </p:pic>
      <p:pic>
        <p:nvPicPr>
          <p:cNvPr id="212" name="Google Shape;212;p25"/>
          <p:cNvPicPr preferRelativeResize="0"/>
          <p:nvPr/>
        </p:nvPicPr>
        <p:blipFill rotWithShape="1">
          <a:blip r:embed="rId5">
            <a:alphaModFix/>
          </a:blip>
          <a:srcRect b="0" l="0" r="0" t="0"/>
          <a:stretch/>
        </p:blipFill>
        <p:spPr>
          <a:xfrm>
            <a:off x="7543530" y="5481167"/>
            <a:ext cx="695325" cy="704850"/>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6"/>
          <p:cNvSpPr txBox="1"/>
          <p:nvPr>
            <p:ph type="title"/>
          </p:nvPr>
        </p:nvSpPr>
        <p:spPr>
          <a:xfrm>
            <a:off x="384875" y="226413"/>
            <a:ext cx="8229600" cy="1143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Time for Questions</a:t>
            </a:r>
            <a:endParaRPr/>
          </a:p>
        </p:txBody>
      </p:sp>
      <p:pic>
        <p:nvPicPr>
          <p:cNvPr id="219" name="Google Shape;219;p26"/>
          <p:cNvPicPr preferRelativeResize="0"/>
          <p:nvPr/>
        </p:nvPicPr>
        <p:blipFill>
          <a:blip r:embed="rId3">
            <a:alphaModFix/>
          </a:blip>
          <a:stretch>
            <a:fillRect/>
          </a:stretch>
        </p:blipFill>
        <p:spPr>
          <a:xfrm>
            <a:off x="1503825" y="1158576"/>
            <a:ext cx="6811301" cy="4540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7"/>
          <p:cNvSpPr txBox="1"/>
          <p:nvPr/>
        </p:nvSpPr>
        <p:spPr>
          <a:xfrm>
            <a:off x="4327525" y="1127125"/>
            <a:ext cx="18415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6" name="Google Shape;226;p27"/>
          <p:cNvSpPr/>
          <p:nvPr/>
        </p:nvSpPr>
        <p:spPr>
          <a:xfrm>
            <a:off x="2400300" y="2226075"/>
            <a:ext cx="4479000" cy="284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Call the Title I Office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651-632-3790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000000"/>
              </a:buClr>
              <a:buSzPts val="3200"/>
              <a:buFont typeface="Arial"/>
              <a:buNone/>
            </a:pPr>
            <a:r>
              <a:rPr lang="en-US" sz="3200">
                <a:solidFill>
                  <a:schemeClr val="dk1"/>
                </a:solidFill>
              </a:rPr>
              <a:t>Kristin Reilly, Principal at </a:t>
            </a:r>
            <a:r>
              <a:rPr lang="en-US" sz="3200" u="sng">
                <a:solidFill>
                  <a:schemeClr val="hlink"/>
                </a:solidFill>
                <a:hlinkClick r:id="rId3"/>
              </a:rPr>
              <a:t>kristin.reilly@spps.org</a:t>
            </a:r>
            <a:r>
              <a:rPr lang="en-US" sz="3200">
                <a:solidFill>
                  <a:schemeClr val="dk1"/>
                </a:solidFill>
              </a:rPr>
              <a:t> </a:t>
            </a:r>
            <a:endParaRPr b="0" i="0" sz="1400" u="none" cap="none" strike="noStrike">
              <a:solidFill>
                <a:srgbClr val="000000"/>
              </a:solidFill>
              <a:latin typeface="Arial"/>
              <a:ea typeface="Arial"/>
              <a:cs typeface="Arial"/>
              <a:sym typeface="Arial"/>
            </a:endParaRPr>
          </a:p>
        </p:txBody>
      </p:sp>
      <p:sp>
        <p:nvSpPr>
          <p:cNvPr id="227" name="Google Shape;227;p27"/>
          <p:cNvSpPr txBox="1"/>
          <p:nvPr>
            <p:ph type="title"/>
          </p:nvPr>
        </p:nvSpPr>
        <p:spPr>
          <a:xfrm>
            <a:off x="0" y="0"/>
            <a:ext cx="9144000" cy="1127100"/>
          </a:xfrm>
          <a:prstGeom prst="rect">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latin typeface="Calibri"/>
                <a:ea typeface="Calibri"/>
                <a:cs typeface="Calibri"/>
                <a:sym typeface="Calibri"/>
              </a:rPr>
              <a:t> For More Information About Title I</a:t>
            </a:r>
            <a:endParaRPr/>
          </a:p>
        </p:txBody>
      </p:sp>
      <p:pic>
        <p:nvPicPr>
          <p:cNvPr id="228" name="Google Shape;228;p27"/>
          <p:cNvPicPr preferRelativeResize="0"/>
          <p:nvPr/>
        </p:nvPicPr>
        <p:blipFill rotWithShape="1">
          <a:blip r:embed="rId4">
            <a:alphaModFix/>
          </a:blip>
          <a:srcRect b="0" l="0" r="0" t="0"/>
          <a:stretch/>
        </p:blipFill>
        <p:spPr>
          <a:xfrm>
            <a:off x="6627750" y="1390450"/>
            <a:ext cx="2263000" cy="2263000"/>
          </a:xfrm>
          <a:prstGeom prst="rect">
            <a:avLst/>
          </a:prstGeom>
          <a:noFill/>
          <a:ln>
            <a:noFill/>
          </a:ln>
        </p:spPr>
      </p:pic>
      <p:pic>
        <p:nvPicPr>
          <p:cNvPr id="229" name="Google Shape;229;p27"/>
          <p:cNvPicPr preferRelativeResize="0"/>
          <p:nvPr/>
        </p:nvPicPr>
        <p:blipFill rotWithShape="1">
          <a:blip r:embed="rId5">
            <a:alphaModFix/>
          </a:blip>
          <a:srcRect b="0" l="0" r="0" t="0"/>
          <a:stretch/>
        </p:blipFill>
        <p:spPr>
          <a:xfrm>
            <a:off x="137300" y="4027950"/>
            <a:ext cx="2263000" cy="226300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14"/>
          <p:cNvSpPr txBox="1"/>
          <p:nvPr>
            <p:ph type="title"/>
          </p:nvPr>
        </p:nvSpPr>
        <p:spPr>
          <a:xfrm>
            <a:off x="457200" y="19218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dk1"/>
                </a:solidFill>
              </a:rPr>
              <a:t>Agenda</a:t>
            </a:r>
            <a:endParaRPr>
              <a:solidFill>
                <a:schemeClr val="dk1"/>
              </a:solidFill>
            </a:endParaRPr>
          </a:p>
        </p:txBody>
      </p:sp>
      <p:sp>
        <p:nvSpPr>
          <p:cNvPr id="103" name="Google Shape;103;p14"/>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t/>
            </a:r>
            <a:endParaRPr b="1"/>
          </a:p>
          <a:p>
            <a:pPr indent="-406400" lvl="0" marL="457200" rtl="0" algn="l">
              <a:spcBef>
                <a:spcPts val="560"/>
              </a:spcBef>
              <a:spcAft>
                <a:spcPts val="0"/>
              </a:spcAft>
              <a:buSzPts val="2800"/>
              <a:buChar char="•"/>
            </a:pPr>
            <a:r>
              <a:rPr b="1" lang="en-US"/>
              <a:t>Dinner &amp; Title 1 Presentation</a:t>
            </a:r>
            <a:endParaRPr b="1"/>
          </a:p>
          <a:p>
            <a:pPr indent="-406400" lvl="0" marL="457200" rtl="0" algn="l">
              <a:spcBef>
                <a:spcPts val="0"/>
              </a:spcBef>
              <a:spcAft>
                <a:spcPts val="0"/>
              </a:spcAft>
              <a:buSzPts val="2800"/>
              <a:buChar char="•"/>
            </a:pPr>
            <a:r>
              <a:rPr b="1" lang="en-US"/>
              <a:t>Scavenger Hunt!!!</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15"/>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200">
                <a:solidFill>
                  <a:srgbClr val="1155CC"/>
                </a:solidFill>
              </a:rPr>
              <a:t>Introductions</a:t>
            </a:r>
            <a:endParaRPr sz="4200">
              <a:solidFill>
                <a:srgbClr val="1155CC"/>
              </a:solidFill>
            </a:endParaRPr>
          </a:p>
        </p:txBody>
      </p:sp>
      <p:sp>
        <p:nvSpPr>
          <p:cNvPr id="110" name="Google Shape;110;p15"/>
          <p:cNvSpPr txBox="1"/>
          <p:nvPr>
            <p:ph idx="4294967295" type="body"/>
          </p:nvPr>
        </p:nvSpPr>
        <p:spPr>
          <a:xfrm>
            <a:off x="457200" y="1600200"/>
            <a:ext cx="7799400" cy="4526100"/>
          </a:xfrm>
          <a:prstGeom prst="rect">
            <a:avLst/>
          </a:prstGeom>
        </p:spPr>
        <p:txBody>
          <a:bodyPr anchorCtr="0" anchor="t" bIns="45700" lIns="91425" spcFirstLastPara="1" rIns="91425" wrap="square" tIns="45700">
            <a:noAutofit/>
          </a:bodyPr>
          <a:lstStyle/>
          <a:p>
            <a:pPr indent="0" lvl="0" marL="0" rtl="0" algn="ctr">
              <a:spcBef>
                <a:spcPts val="560"/>
              </a:spcBef>
              <a:spcAft>
                <a:spcPts val="0"/>
              </a:spcAft>
              <a:buNone/>
            </a:pPr>
            <a:r>
              <a:t/>
            </a:r>
            <a:endParaRPr b="1">
              <a:solidFill>
                <a:srgbClr val="1155CC"/>
              </a:solidFill>
            </a:endParaRPr>
          </a:p>
          <a:p>
            <a:pPr indent="0" lvl="0" marL="0" rtl="0" algn="ctr">
              <a:spcBef>
                <a:spcPts val="560"/>
              </a:spcBef>
              <a:spcAft>
                <a:spcPts val="0"/>
              </a:spcAft>
              <a:buNone/>
            </a:pPr>
            <a:r>
              <a:t/>
            </a:r>
            <a:endParaRPr b="1">
              <a:solidFill>
                <a:srgbClr val="1155CC"/>
              </a:solidFill>
            </a:endParaRPr>
          </a:p>
          <a:p>
            <a:pPr indent="0" lvl="0" marL="0" rtl="0" algn="ctr">
              <a:spcBef>
                <a:spcPts val="560"/>
              </a:spcBef>
              <a:spcAft>
                <a:spcPts val="0"/>
              </a:spcAft>
              <a:buNone/>
            </a:pPr>
            <a:r>
              <a:rPr b="1" lang="en-US" sz="3800">
                <a:solidFill>
                  <a:srgbClr val="1155CC"/>
                </a:solidFill>
              </a:rPr>
              <a:t>What is the most important to you for your child’s education?</a:t>
            </a:r>
            <a:endParaRPr b="1" sz="3800">
              <a:solidFill>
                <a:srgbClr val="1155C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16"/>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200">
                <a:solidFill>
                  <a:schemeClr val="dk1"/>
                </a:solidFill>
              </a:rPr>
              <a:t>Outcomes:</a:t>
            </a:r>
            <a:endParaRPr sz="4200">
              <a:solidFill>
                <a:schemeClr val="dk1"/>
              </a:solidFill>
            </a:endParaRPr>
          </a:p>
        </p:txBody>
      </p:sp>
      <p:sp>
        <p:nvSpPr>
          <p:cNvPr id="117" name="Google Shape;117;p16"/>
          <p:cNvSpPr txBox="1"/>
          <p:nvPr>
            <p:ph idx="4294967295" type="body"/>
          </p:nvPr>
        </p:nvSpPr>
        <p:spPr>
          <a:xfrm>
            <a:off x="457200" y="1646800"/>
            <a:ext cx="7799400" cy="4479600"/>
          </a:xfrm>
          <a:prstGeom prst="rect">
            <a:avLst/>
          </a:prstGeom>
        </p:spPr>
        <p:txBody>
          <a:bodyPr anchorCtr="0" anchor="t" bIns="45700" lIns="91425" spcFirstLastPara="1" rIns="91425" wrap="square" tIns="45700">
            <a:noAutofit/>
          </a:bodyPr>
          <a:lstStyle/>
          <a:p>
            <a:pPr indent="-412750" lvl="0" marL="457200" rtl="0" algn="l">
              <a:spcBef>
                <a:spcPts val="560"/>
              </a:spcBef>
              <a:spcAft>
                <a:spcPts val="0"/>
              </a:spcAft>
              <a:buClr>
                <a:schemeClr val="dk1"/>
              </a:buClr>
              <a:buSzPts val="2900"/>
              <a:buChar char="•"/>
            </a:pPr>
            <a:r>
              <a:rPr b="1" lang="en-US" sz="2900">
                <a:solidFill>
                  <a:schemeClr val="dk1"/>
                </a:solidFill>
              </a:rPr>
              <a:t>To help families understand Title 1 funding for schools and what funding targets. </a:t>
            </a:r>
            <a:endParaRPr b="1" sz="2900">
              <a:solidFill>
                <a:schemeClr val="dk1"/>
              </a:solidFill>
            </a:endParaRPr>
          </a:p>
          <a:p>
            <a:pPr indent="-412750" lvl="0" marL="457200" rtl="0" algn="l">
              <a:spcBef>
                <a:spcPts val="0"/>
              </a:spcBef>
              <a:spcAft>
                <a:spcPts val="0"/>
              </a:spcAft>
              <a:buClr>
                <a:schemeClr val="dk1"/>
              </a:buClr>
              <a:buSzPts val="2900"/>
              <a:buChar char="•"/>
            </a:pPr>
            <a:r>
              <a:rPr b="1" lang="en-US" sz="2900">
                <a:solidFill>
                  <a:schemeClr val="dk1"/>
                </a:solidFill>
              </a:rPr>
              <a:t>To partner with families and gain input around how we prioritize Title 1 funding.</a:t>
            </a:r>
            <a:endParaRPr b="1" sz="2900">
              <a:solidFill>
                <a:schemeClr val="dk1"/>
              </a:solidFill>
            </a:endParaRPr>
          </a:p>
          <a:p>
            <a:pPr indent="-412750" lvl="0" marL="457200" rtl="0" algn="l">
              <a:spcBef>
                <a:spcPts val="0"/>
              </a:spcBef>
              <a:spcAft>
                <a:spcPts val="0"/>
              </a:spcAft>
              <a:buClr>
                <a:schemeClr val="dk1"/>
              </a:buClr>
              <a:buSzPts val="2900"/>
              <a:buChar char="•"/>
            </a:pPr>
            <a:r>
              <a:rPr b="1" lang="en-US" sz="2900">
                <a:solidFill>
                  <a:schemeClr val="dk1"/>
                </a:solidFill>
              </a:rPr>
              <a:t>Have fun!!!</a:t>
            </a:r>
            <a:endParaRPr b="1" sz="2900">
              <a:solidFill>
                <a:schemeClr val="dk1"/>
              </a:solidFill>
            </a:endParaRPr>
          </a:p>
          <a:p>
            <a:pPr indent="0" lvl="0" marL="457200" rtl="0" algn="l">
              <a:spcBef>
                <a:spcPts val="560"/>
              </a:spcBef>
              <a:spcAft>
                <a:spcPts val="0"/>
              </a:spcAft>
              <a:buNone/>
            </a:pPr>
            <a:r>
              <a:t/>
            </a:r>
            <a:endParaRPr b="1">
              <a:solidFill>
                <a:srgbClr val="1155C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7"/>
          <p:cNvSpPr txBox="1"/>
          <p:nvPr/>
        </p:nvSpPr>
        <p:spPr>
          <a:xfrm>
            <a:off x="4327525" y="1127125"/>
            <a:ext cx="18415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 name="Google Shape;124;p17"/>
          <p:cNvSpPr/>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1595D3"/>
                </a:solidFill>
                <a:latin typeface="Calibri"/>
                <a:ea typeface="Calibri"/>
                <a:cs typeface="Calibri"/>
                <a:sym typeface="Calibri"/>
              </a:rPr>
              <a:t>What is Title I?</a:t>
            </a:r>
            <a:endParaRPr b="0" i="0" sz="4800" u="none" cap="none" strike="noStrike">
              <a:solidFill>
                <a:srgbClr val="1595D3"/>
              </a:solidFill>
              <a:latin typeface="Calibri"/>
              <a:ea typeface="Calibri"/>
              <a:cs typeface="Calibri"/>
              <a:sym typeface="Calibri"/>
            </a:endParaRPr>
          </a:p>
        </p:txBody>
      </p:sp>
      <p:sp>
        <p:nvSpPr>
          <p:cNvPr id="125" name="Google Shape;125;p17"/>
          <p:cNvSpPr txBox="1"/>
          <p:nvPr/>
        </p:nvSpPr>
        <p:spPr>
          <a:xfrm>
            <a:off x="856010" y="1727200"/>
            <a:ext cx="8077200" cy="95410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United States Federal Government’s largest education program to support public schools.</a:t>
            </a:r>
            <a:endParaRPr b="0" i="0" sz="1400" u="none" cap="none" strike="noStrike">
              <a:solidFill>
                <a:srgbClr val="000000"/>
              </a:solidFill>
              <a:latin typeface="Arial"/>
              <a:ea typeface="Arial"/>
              <a:cs typeface="Arial"/>
              <a:sym typeface="Arial"/>
            </a:endParaRPr>
          </a:p>
        </p:txBody>
      </p:sp>
      <p:sp>
        <p:nvSpPr>
          <p:cNvPr id="126" name="Google Shape;126;p17"/>
          <p:cNvSpPr txBox="1"/>
          <p:nvPr/>
        </p:nvSpPr>
        <p:spPr>
          <a:xfrm>
            <a:off x="125050" y="3384688"/>
            <a:ext cx="6560100" cy="230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Arial"/>
                <a:ea typeface="Arial"/>
                <a:cs typeface="Arial"/>
                <a:sym typeface="Arial"/>
              </a:rPr>
              <a:t>The Purpose: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To help </a:t>
            </a:r>
            <a:r>
              <a:rPr b="1" i="0" lang="en-US" sz="2400" u="none" cap="none" strike="noStrike">
                <a:solidFill>
                  <a:schemeClr val="dk1"/>
                </a:solidFill>
                <a:latin typeface="Arial"/>
                <a:ea typeface="Arial"/>
                <a:cs typeface="Arial"/>
                <a:sym typeface="Arial"/>
              </a:rPr>
              <a:t>every child </a:t>
            </a:r>
            <a:r>
              <a:rPr b="0" i="0" lang="en-US" sz="2400" u="none" cap="none" strike="noStrike">
                <a:solidFill>
                  <a:schemeClr val="dk1"/>
                </a:solidFill>
                <a:latin typeface="Arial"/>
                <a:ea typeface="Arial"/>
                <a:cs typeface="Arial"/>
                <a:sym typeface="Arial"/>
              </a:rPr>
              <a:t>receive a high quality education and to achieve the high academic standards set by the State of Minnesota.</a:t>
            </a:r>
            <a:endParaRPr b="0" i="0" sz="1400" u="none" cap="none" strike="noStrike">
              <a:solidFill>
                <a:srgbClr val="000000"/>
              </a:solidFill>
              <a:latin typeface="Arial"/>
              <a:ea typeface="Arial"/>
              <a:cs typeface="Arial"/>
              <a:sym typeface="Arial"/>
            </a:endParaRPr>
          </a:p>
        </p:txBody>
      </p:sp>
      <p:pic>
        <p:nvPicPr>
          <p:cNvPr descr="United States Department of Education" id="127" name="Google Shape;127;p17">
            <a:hlinkClick r:id="rId3"/>
          </p:cNvPr>
          <p:cNvPicPr preferRelativeResize="0"/>
          <p:nvPr/>
        </p:nvPicPr>
        <p:blipFill rotWithShape="1">
          <a:blip r:embed="rId4">
            <a:alphaModFix/>
          </a:blip>
          <a:srcRect b="0" l="0" r="0" t="0"/>
          <a:stretch/>
        </p:blipFill>
        <p:spPr>
          <a:xfrm>
            <a:off x="125048" y="1584325"/>
            <a:ext cx="1172308" cy="1172309"/>
          </a:xfrm>
          <a:prstGeom prst="rect">
            <a:avLst/>
          </a:prstGeom>
          <a:noFill/>
          <a:ln>
            <a:noFill/>
          </a:ln>
        </p:spPr>
      </p:pic>
      <p:pic>
        <p:nvPicPr>
          <p:cNvPr id="128" name="Google Shape;128;p17"/>
          <p:cNvPicPr preferRelativeResize="0"/>
          <p:nvPr/>
        </p:nvPicPr>
        <p:blipFill rotWithShape="1">
          <a:blip r:embed="rId5">
            <a:alphaModFix/>
          </a:blip>
          <a:srcRect b="0" l="0" r="0" t="0"/>
          <a:stretch/>
        </p:blipFill>
        <p:spPr>
          <a:xfrm>
            <a:off x="6731901" y="2756624"/>
            <a:ext cx="1802506" cy="3564326"/>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200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p:nvPr/>
        </p:nvSpPr>
        <p:spPr>
          <a:xfrm>
            <a:off x="1" y="5200948"/>
            <a:ext cx="9144000" cy="173659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 name="Google Shape;135;p18"/>
          <p:cNvSpPr txBox="1"/>
          <p:nvPr/>
        </p:nvSpPr>
        <p:spPr>
          <a:xfrm>
            <a:off x="4327525" y="1127125"/>
            <a:ext cx="18415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 name="Google Shape;136;p18"/>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solidFill>
                  <a:srgbClr val="1595D3"/>
                </a:solidFill>
              </a:rPr>
              <a:t>How is Title I funded?</a:t>
            </a:r>
            <a:endParaRPr sz="4800">
              <a:solidFill>
                <a:srgbClr val="1595D3"/>
              </a:solidFill>
            </a:endParaRPr>
          </a:p>
        </p:txBody>
      </p:sp>
      <p:sp>
        <p:nvSpPr>
          <p:cNvPr id="137" name="Google Shape;137;p18"/>
          <p:cNvSpPr txBox="1"/>
          <p:nvPr>
            <p:ph idx="1" type="body"/>
          </p:nvPr>
        </p:nvSpPr>
        <p:spPr>
          <a:xfrm>
            <a:off x="263525" y="1319450"/>
            <a:ext cx="40386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800"/>
              <a:buChar char="•"/>
            </a:pPr>
            <a:r>
              <a:rPr lang="en-US"/>
              <a:t>Title I funds flow from the U.S. Department of Education to the Minnesota Department of Education (MDE). Then to the school district based on poverty data.</a:t>
            </a:r>
            <a:endParaRPr/>
          </a:p>
        </p:txBody>
      </p:sp>
      <p:sp>
        <p:nvSpPr>
          <p:cNvPr id="138" name="Google Shape;138;p18"/>
          <p:cNvSpPr txBox="1"/>
          <p:nvPr>
            <p:ph idx="2" type="body"/>
          </p:nvPr>
        </p:nvSpPr>
        <p:spPr>
          <a:xfrm>
            <a:off x="4511675" y="1300400"/>
            <a:ext cx="40386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800"/>
              <a:buChar char="•"/>
            </a:pPr>
            <a:r>
              <a:rPr lang="en-US"/>
              <a:t>The district allocates Title I funds to schools based on the percentage of students receiving free or reduced lunch. </a:t>
            </a:r>
            <a:endParaRPr/>
          </a:p>
        </p:txBody>
      </p:sp>
      <p:pic>
        <p:nvPicPr>
          <p:cNvPr descr="C:\Users\e511834\AppData\Local\Microsoft\Windows\Temporary Internet Files\Content.IE5\OM6L62X3\U.S.-Capitol[1].jpg" id="139" name="Google Shape;139;p18"/>
          <p:cNvPicPr preferRelativeResize="0"/>
          <p:nvPr/>
        </p:nvPicPr>
        <p:blipFill rotWithShape="1">
          <a:blip r:embed="rId3">
            <a:alphaModFix/>
          </a:blip>
          <a:srcRect b="0" l="0" r="0" t="0"/>
          <a:stretch/>
        </p:blipFill>
        <p:spPr>
          <a:xfrm>
            <a:off x="1665570" y="5486400"/>
            <a:ext cx="1254152" cy="675313"/>
          </a:xfrm>
          <a:prstGeom prst="rect">
            <a:avLst/>
          </a:prstGeom>
          <a:noFill/>
          <a:ln>
            <a:noFill/>
          </a:ln>
        </p:spPr>
      </p:pic>
      <p:pic>
        <p:nvPicPr>
          <p:cNvPr descr="C:\Users\e511834\AppData\Local\Microsoft\Windows\Temporary Internet Files\Content.IE5\AAIYXPT1\Minnesota-county-map[1].gif" id="140" name="Google Shape;140;p18"/>
          <p:cNvPicPr preferRelativeResize="0"/>
          <p:nvPr/>
        </p:nvPicPr>
        <p:blipFill rotWithShape="1">
          <a:blip r:embed="rId4">
            <a:alphaModFix/>
          </a:blip>
          <a:srcRect b="0" l="0" r="0" t="0"/>
          <a:stretch/>
        </p:blipFill>
        <p:spPr>
          <a:xfrm>
            <a:off x="3152774" y="5121410"/>
            <a:ext cx="925077" cy="1025629"/>
          </a:xfrm>
          <a:prstGeom prst="rect">
            <a:avLst/>
          </a:prstGeom>
          <a:noFill/>
          <a:ln>
            <a:noFill/>
          </a:ln>
        </p:spPr>
      </p:pic>
      <p:pic>
        <p:nvPicPr>
          <p:cNvPr descr="SPPS Map " id="141" name="Google Shape;141;p18"/>
          <p:cNvPicPr preferRelativeResize="0"/>
          <p:nvPr/>
        </p:nvPicPr>
        <p:blipFill rotWithShape="1">
          <a:blip r:embed="rId5">
            <a:alphaModFix/>
          </a:blip>
          <a:srcRect b="0" l="0" r="0" t="0"/>
          <a:stretch/>
        </p:blipFill>
        <p:spPr>
          <a:xfrm>
            <a:off x="5866619" y="5253064"/>
            <a:ext cx="1143781" cy="836655"/>
          </a:xfrm>
          <a:prstGeom prst="rect">
            <a:avLst/>
          </a:prstGeom>
          <a:noFill/>
          <a:ln>
            <a:noFill/>
          </a:ln>
        </p:spPr>
      </p:pic>
      <p:pic>
        <p:nvPicPr>
          <p:cNvPr id="142" name="Google Shape;142;p18"/>
          <p:cNvPicPr preferRelativeResize="0"/>
          <p:nvPr/>
        </p:nvPicPr>
        <p:blipFill rotWithShape="1">
          <a:blip r:embed="rId6">
            <a:alphaModFix/>
          </a:blip>
          <a:srcRect b="0" l="0" r="0" t="0"/>
          <a:stretch/>
        </p:blipFill>
        <p:spPr>
          <a:xfrm>
            <a:off x="1250156" y="6069243"/>
            <a:ext cx="6154737" cy="838200"/>
          </a:xfrm>
          <a:prstGeom prst="rect">
            <a:avLst/>
          </a:prstGeom>
          <a:noFill/>
          <a:ln>
            <a:noFill/>
          </a:ln>
        </p:spPr>
      </p:pic>
      <p:pic>
        <p:nvPicPr>
          <p:cNvPr id="143" name="Google Shape;143;p18"/>
          <p:cNvPicPr preferRelativeResize="0"/>
          <p:nvPr/>
        </p:nvPicPr>
        <p:blipFill rotWithShape="1">
          <a:blip r:embed="rId7">
            <a:alphaModFix/>
          </a:blip>
          <a:srcRect b="0" l="6369" r="6378" t="0"/>
          <a:stretch/>
        </p:blipFill>
        <p:spPr>
          <a:xfrm>
            <a:off x="4455944" y="5393927"/>
            <a:ext cx="1032593" cy="675325"/>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9"/>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solidFill>
                  <a:srgbClr val="1595D3"/>
                </a:solidFill>
                <a:latin typeface="Comic Sans MS"/>
                <a:ea typeface="Comic Sans MS"/>
                <a:cs typeface="Comic Sans MS"/>
                <a:sym typeface="Comic Sans MS"/>
              </a:rPr>
              <a:t>Title I in the Schools</a:t>
            </a:r>
            <a:endParaRPr sz="4800">
              <a:solidFill>
                <a:srgbClr val="1595D3"/>
              </a:solidFill>
            </a:endParaRPr>
          </a:p>
        </p:txBody>
      </p:sp>
      <p:sp>
        <p:nvSpPr>
          <p:cNvPr id="150" name="Google Shape;150;p19"/>
          <p:cNvSpPr txBox="1"/>
          <p:nvPr/>
        </p:nvSpPr>
        <p:spPr>
          <a:xfrm>
            <a:off x="381000" y="1453665"/>
            <a:ext cx="8382000" cy="12464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Each school community decides how Title I funds will be used in their school to improve education for all children</a:t>
            </a:r>
            <a:r>
              <a:rPr b="0" i="0" lang="en-US"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1" name="Google Shape;151;p19"/>
          <p:cNvSpPr txBox="1"/>
          <p:nvPr/>
        </p:nvSpPr>
        <p:spPr>
          <a:xfrm>
            <a:off x="381000" y="2171700"/>
            <a:ext cx="7791450" cy="3416320"/>
          </a:xfrm>
          <a:prstGeom prst="rect">
            <a:avLst/>
          </a:prstGeom>
          <a:noFill/>
          <a:ln>
            <a:noFill/>
          </a:ln>
        </p:spPr>
        <p:txBody>
          <a:bodyPr anchorCtr="0" anchor="t" bIns="45700" lIns="91425" spcFirstLastPara="1" rIns="91425" wrap="square" tIns="45700">
            <a:noAutofit/>
          </a:bodyPr>
          <a:lstStyle/>
          <a:p>
            <a:pPr indent="-158750" lvl="0" marL="285750" marR="0" rtl="0" algn="l">
              <a:lnSpc>
                <a:spcPct val="100000"/>
              </a:lnSpc>
              <a:spcBef>
                <a:spcPts val="0"/>
              </a:spcBef>
              <a:spcAft>
                <a:spcPts val="0"/>
              </a:spcAft>
              <a:buClr>
                <a:srgbClr val="404040"/>
              </a:buClr>
              <a:buSzPts val="2000"/>
              <a:buFont typeface="Arial"/>
              <a:buNone/>
            </a:pPr>
            <a:r>
              <a:t/>
            </a:r>
            <a:endParaRPr b="0" i="0" sz="2000" u="none" cap="none" strike="noStrike">
              <a:solidFill>
                <a:schemeClr val="dk1"/>
              </a:solidFill>
              <a:latin typeface="Arial"/>
              <a:ea typeface="Arial"/>
              <a:cs typeface="Arial"/>
              <a:sym typeface="Arial"/>
            </a:endParaRPr>
          </a:p>
          <a:p>
            <a:pPr indent="-285750" lvl="0" marL="285750" marR="0" rtl="0" algn="l">
              <a:lnSpc>
                <a:spcPct val="100000"/>
              </a:lnSpc>
              <a:spcBef>
                <a:spcPts val="400"/>
              </a:spcBef>
              <a:spcAft>
                <a:spcPts val="0"/>
              </a:spcAft>
              <a:buClr>
                <a:srgbClr val="404040"/>
              </a:buClr>
              <a:buSzPts val="2000"/>
              <a:buFont typeface="Arial"/>
              <a:buChar char="–"/>
            </a:pPr>
            <a:r>
              <a:rPr b="0" i="0" lang="en-US" sz="2000" u="none" cap="none" strike="noStrike">
                <a:solidFill>
                  <a:schemeClr val="dk1"/>
                </a:solidFill>
                <a:latin typeface="Arial"/>
                <a:ea typeface="Arial"/>
                <a:cs typeface="Arial"/>
                <a:sym typeface="Arial"/>
              </a:rPr>
              <a:t>Data is reviewed to determine the greatest need for improvement in the school.</a:t>
            </a:r>
            <a:endParaRPr b="0" i="0" sz="2000" u="none" cap="none" strike="noStrike">
              <a:solidFill>
                <a:schemeClr val="dk1"/>
              </a:solidFill>
              <a:latin typeface="Arial"/>
              <a:ea typeface="Arial"/>
              <a:cs typeface="Arial"/>
              <a:sym typeface="Arial"/>
            </a:endParaRPr>
          </a:p>
          <a:p>
            <a:pPr indent="0" lvl="0" marL="457200" marR="0" rtl="0" algn="l">
              <a:lnSpc>
                <a:spcPct val="100000"/>
              </a:lnSpc>
              <a:spcBef>
                <a:spcPts val="400"/>
              </a:spcBef>
              <a:spcAft>
                <a:spcPts val="0"/>
              </a:spcAft>
              <a:buNone/>
            </a:pPr>
            <a:r>
              <a:t/>
            </a:r>
            <a:endParaRPr sz="2000">
              <a:solidFill>
                <a:schemeClr val="dk1"/>
              </a:solidFill>
            </a:endParaRPr>
          </a:p>
          <a:p>
            <a:pPr indent="-285750" lvl="0" marL="285750" marR="0" rtl="0" algn="l">
              <a:lnSpc>
                <a:spcPct val="100000"/>
              </a:lnSpc>
              <a:spcBef>
                <a:spcPts val="400"/>
              </a:spcBef>
              <a:spcAft>
                <a:spcPts val="0"/>
              </a:spcAft>
              <a:buClr>
                <a:srgbClr val="404040"/>
              </a:buClr>
              <a:buSzPts val="2000"/>
              <a:buFont typeface="Arial"/>
              <a:buChar char="–"/>
            </a:pPr>
            <a:r>
              <a:rPr b="0" i="0" lang="en-US" sz="2000" u="none" cap="none" strike="noStrike">
                <a:solidFill>
                  <a:schemeClr val="dk1"/>
                </a:solidFill>
                <a:latin typeface="Arial"/>
                <a:ea typeface="Arial"/>
                <a:cs typeface="Arial"/>
                <a:sym typeface="Arial"/>
              </a:rPr>
              <a:t>The school staff, with the input of parents, develops a school improvement plan with specific strategies to improve student achievement across the school.</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40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2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0"/>
          <p:cNvSpPr txBox="1"/>
          <p:nvPr>
            <p:ph type="title"/>
          </p:nvPr>
        </p:nvSpPr>
        <p:spPr>
          <a:xfrm>
            <a:off x="1" y="0"/>
            <a:ext cx="9144000" cy="1524000"/>
          </a:xfrm>
          <a:prstGeom prst="rect">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5500">
                <a:solidFill>
                  <a:schemeClr val="lt1"/>
                </a:solidFill>
                <a:latin typeface="Calibri"/>
                <a:ea typeface="Calibri"/>
                <a:cs typeface="Calibri"/>
                <a:sym typeface="Calibri"/>
              </a:rPr>
              <a:t>How are Title I resources used at </a:t>
            </a:r>
            <a:r>
              <a:rPr lang="en-US" sz="5500">
                <a:solidFill>
                  <a:schemeClr val="lt1"/>
                </a:solidFill>
              </a:rPr>
              <a:t>our</a:t>
            </a:r>
            <a:r>
              <a:rPr lang="en-US" sz="5500">
                <a:solidFill>
                  <a:schemeClr val="lt1"/>
                </a:solidFill>
                <a:latin typeface="Calibri"/>
                <a:ea typeface="Calibri"/>
                <a:cs typeface="Calibri"/>
                <a:sym typeface="Calibri"/>
              </a:rPr>
              <a:t> school?  </a:t>
            </a:r>
            <a:endParaRPr sz="5500"/>
          </a:p>
        </p:txBody>
      </p:sp>
      <p:sp>
        <p:nvSpPr>
          <p:cNvPr id="158" name="Google Shape;158;p20"/>
          <p:cNvSpPr txBox="1"/>
          <p:nvPr/>
        </p:nvSpPr>
        <p:spPr>
          <a:xfrm>
            <a:off x="248325" y="1692100"/>
            <a:ext cx="7350900" cy="260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US" sz="2300">
                <a:latin typeface="Calibri"/>
                <a:ea typeface="Calibri"/>
                <a:cs typeface="Calibri"/>
                <a:sym typeface="Calibri"/>
              </a:rPr>
              <a:t>Currently Title 1 funds pay for:</a:t>
            </a:r>
            <a:endParaRPr sz="2300">
              <a:latin typeface="Calibri"/>
              <a:ea typeface="Calibri"/>
              <a:cs typeface="Calibri"/>
              <a:sym typeface="Calibri"/>
            </a:endParaRPr>
          </a:p>
          <a:p>
            <a:pPr indent="-374650" lvl="0" marL="4572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Academic Support Content Coach to support</a:t>
            </a:r>
            <a:endParaRPr sz="2300">
              <a:latin typeface="Calibri"/>
              <a:ea typeface="Calibri"/>
              <a:cs typeface="Calibri"/>
              <a:sym typeface="Calibri"/>
            </a:endParaRPr>
          </a:p>
          <a:p>
            <a:pPr indent="-374650" lvl="1" marL="9144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Teacher Professional Development</a:t>
            </a:r>
            <a:endParaRPr sz="2300">
              <a:latin typeface="Calibri"/>
              <a:ea typeface="Calibri"/>
              <a:cs typeface="Calibri"/>
              <a:sym typeface="Calibri"/>
            </a:endParaRPr>
          </a:p>
          <a:p>
            <a:pPr indent="-374650" lvl="1" marL="9144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Coaching Cycles</a:t>
            </a:r>
            <a:endParaRPr sz="2300">
              <a:latin typeface="Calibri"/>
              <a:ea typeface="Calibri"/>
              <a:cs typeface="Calibri"/>
              <a:sym typeface="Calibri"/>
            </a:endParaRPr>
          </a:p>
          <a:p>
            <a:pPr indent="-374650" lvl="1" marL="9144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PLC: Professional Learning Communities </a:t>
            </a:r>
            <a:endParaRPr sz="2300">
              <a:latin typeface="Calibri"/>
              <a:ea typeface="Calibri"/>
              <a:cs typeface="Calibri"/>
              <a:sym typeface="Calibri"/>
            </a:endParaRPr>
          </a:p>
          <a:p>
            <a:pPr indent="-374650" lvl="0" marL="4572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Social Emotional Learning</a:t>
            </a:r>
            <a:endParaRPr sz="2300">
              <a:latin typeface="Calibri"/>
              <a:ea typeface="Calibri"/>
              <a:cs typeface="Calibri"/>
              <a:sym typeface="Calibri"/>
            </a:endParaRPr>
          </a:p>
          <a:p>
            <a:pPr indent="-374650" lvl="1" marL="9144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Social Worker (.30)</a:t>
            </a:r>
            <a:endParaRPr sz="2300">
              <a:latin typeface="Calibri"/>
              <a:ea typeface="Calibri"/>
              <a:cs typeface="Calibri"/>
              <a:sym typeface="Calibri"/>
            </a:endParaRPr>
          </a:p>
          <a:p>
            <a:pPr indent="-374650" lvl="1" marL="9144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Counselor (.50)</a:t>
            </a:r>
            <a:endParaRPr sz="2300">
              <a:latin typeface="Calibri"/>
              <a:ea typeface="Calibri"/>
              <a:cs typeface="Calibri"/>
              <a:sym typeface="Calibri"/>
            </a:endParaRPr>
          </a:p>
          <a:p>
            <a:pPr indent="-374650" lvl="0" marL="4572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Part time Family Engagement Liaison (15 hours per week)</a:t>
            </a:r>
            <a:endParaRPr sz="2300">
              <a:latin typeface="Calibri"/>
              <a:ea typeface="Calibri"/>
              <a:cs typeface="Calibri"/>
              <a:sym typeface="Calibri"/>
            </a:endParaRPr>
          </a:p>
          <a:p>
            <a:pPr indent="-374650" lvl="1" marL="9144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Build resources to support families</a:t>
            </a:r>
            <a:endParaRPr sz="2300">
              <a:latin typeface="Calibri"/>
              <a:ea typeface="Calibri"/>
              <a:cs typeface="Calibri"/>
              <a:sym typeface="Calibri"/>
            </a:endParaRPr>
          </a:p>
          <a:p>
            <a:pPr indent="-374650" lvl="1" marL="9144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Outreach</a:t>
            </a:r>
            <a:endParaRPr sz="2300">
              <a:latin typeface="Calibri"/>
              <a:ea typeface="Calibri"/>
              <a:cs typeface="Calibri"/>
              <a:sym typeface="Calibri"/>
            </a:endParaRPr>
          </a:p>
          <a:p>
            <a:pPr indent="-374650" lvl="1" marL="91440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Family Event Planning</a:t>
            </a:r>
            <a:endParaRPr sz="23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sz="24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sz="2400">
              <a:latin typeface="Calibri"/>
              <a:ea typeface="Calibri"/>
              <a:cs typeface="Calibri"/>
              <a:sym typeface="Calibri"/>
            </a:endParaRPr>
          </a:p>
        </p:txBody>
      </p:sp>
      <p:pic>
        <p:nvPicPr>
          <p:cNvPr id="159" name="Google Shape;159;p20"/>
          <p:cNvPicPr preferRelativeResize="0"/>
          <p:nvPr/>
        </p:nvPicPr>
        <p:blipFill rotWithShape="1">
          <a:blip r:embed="rId3">
            <a:alphaModFix/>
          </a:blip>
          <a:srcRect b="0" l="0" r="0" t="0"/>
          <a:stretch/>
        </p:blipFill>
        <p:spPr>
          <a:xfrm>
            <a:off x="7155700" y="4298175"/>
            <a:ext cx="1873700" cy="18737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500"/>
                                        <p:tgtEl>
                                          <p:spTgt spid="15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1"/>
          <p:cNvSpPr txBox="1"/>
          <p:nvPr>
            <p:ph type="title"/>
          </p:nvPr>
        </p:nvSpPr>
        <p:spPr>
          <a:xfrm>
            <a:off x="0" y="0"/>
            <a:ext cx="9144000" cy="1146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000"/>
              <a:t>Our School Continuous Improvement Plan</a:t>
            </a:r>
            <a:endParaRPr sz="4000"/>
          </a:p>
        </p:txBody>
      </p:sp>
      <p:sp>
        <p:nvSpPr>
          <p:cNvPr id="166" name="Google Shape;166;p21"/>
          <p:cNvSpPr txBox="1"/>
          <p:nvPr/>
        </p:nvSpPr>
        <p:spPr>
          <a:xfrm>
            <a:off x="133375" y="1752625"/>
            <a:ext cx="4146900" cy="229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Our school continuous improvement </a:t>
            </a:r>
            <a:r>
              <a:rPr lang="en-US" sz="1800">
                <a:solidFill>
                  <a:schemeClr val="dk1"/>
                </a:solidFill>
              </a:rPr>
              <a:t>foci</a:t>
            </a:r>
            <a:r>
              <a:rPr b="0" i="0" lang="en-US" sz="1800" u="none" cap="none" strike="noStrike">
                <a:solidFill>
                  <a:schemeClr val="dk1"/>
                </a:solidFill>
                <a:latin typeface="Arial"/>
                <a:ea typeface="Arial"/>
                <a:cs typeface="Arial"/>
                <a:sym typeface="Arial"/>
              </a:rPr>
              <a:t> are: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320"/>
              </a:spcBef>
              <a:spcAft>
                <a:spcPts val="0"/>
              </a:spcAft>
              <a:buClr>
                <a:srgbClr val="404040"/>
              </a:buClr>
              <a:buSzPts val="1600"/>
              <a:buChar char="–"/>
            </a:pPr>
            <a:r>
              <a:rPr b="1" lang="en-US" sz="1600">
                <a:solidFill>
                  <a:schemeClr val="dk1"/>
                </a:solidFill>
              </a:rPr>
              <a:t>Creating a </a:t>
            </a:r>
            <a:r>
              <a:rPr b="1" lang="en-US" sz="1600">
                <a:solidFill>
                  <a:schemeClr val="dk1"/>
                </a:solidFill>
              </a:rPr>
              <a:t>Culturally</a:t>
            </a:r>
            <a:r>
              <a:rPr b="1" lang="en-US" sz="1600">
                <a:solidFill>
                  <a:schemeClr val="dk1"/>
                </a:solidFill>
              </a:rPr>
              <a:t> Responsive and Equitable Learning Environment</a:t>
            </a:r>
            <a:endParaRPr b="1" sz="1600">
              <a:solidFill>
                <a:schemeClr val="dk1"/>
              </a:solidFill>
            </a:endParaRPr>
          </a:p>
          <a:p>
            <a:pPr indent="-330200" lvl="1" marL="914400" marR="0" rtl="0" algn="l">
              <a:lnSpc>
                <a:spcPct val="100000"/>
              </a:lnSpc>
              <a:spcBef>
                <a:spcPts val="320"/>
              </a:spcBef>
              <a:spcAft>
                <a:spcPts val="0"/>
              </a:spcAft>
              <a:buClr>
                <a:schemeClr val="dk1"/>
              </a:buClr>
              <a:buSzPts val="1600"/>
              <a:buChar char="○"/>
            </a:pPr>
            <a:r>
              <a:rPr lang="en-US" sz="1600">
                <a:solidFill>
                  <a:schemeClr val="dk1"/>
                </a:solidFill>
              </a:rPr>
              <a:t>PD on Culturally Responsive Teaching and the Brain</a:t>
            </a:r>
            <a:endParaRPr sz="1600">
              <a:solidFill>
                <a:schemeClr val="dk1"/>
              </a:solidFill>
            </a:endParaRPr>
          </a:p>
          <a:p>
            <a:pPr indent="-330200" lvl="1" marL="914400" marR="0" rtl="0" algn="l">
              <a:lnSpc>
                <a:spcPct val="100000"/>
              </a:lnSpc>
              <a:spcBef>
                <a:spcPts val="320"/>
              </a:spcBef>
              <a:spcAft>
                <a:spcPts val="0"/>
              </a:spcAft>
              <a:buClr>
                <a:srgbClr val="404040"/>
              </a:buClr>
              <a:buSzPts val="1600"/>
              <a:buFont typeface="Arial"/>
              <a:buChar char="○"/>
            </a:pPr>
            <a:r>
              <a:rPr lang="en-US" sz="1600">
                <a:solidFill>
                  <a:schemeClr val="dk1"/>
                </a:solidFill>
              </a:rPr>
              <a:t>Inquiry Based Instructional Model</a:t>
            </a:r>
            <a:endParaRPr sz="1600">
              <a:solidFill>
                <a:schemeClr val="dk1"/>
              </a:solidFill>
            </a:endParaRPr>
          </a:p>
          <a:p>
            <a:pPr indent="-330200" lvl="1" marL="914400" marR="0" rtl="0" algn="l">
              <a:lnSpc>
                <a:spcPct val="100000"/>
              </a:lnSpc>
              <a:spcBef>
                <a:spcPts val="320"/>
              </a:spcBef>
              <a:spcAft>
                <a:spcPts val="0"/>
              </a:spcAft>
              <a:buClr>
                <a:schemeClr val="dk1"/>
              </a:buClr>
              <a:buSzPts val="1600"/>
              <a:buChar char="○"/>
            </a:pPr>
            <a:r>
              <a:rPr lang="en-US" sz="1600">
                <a:solidFill>
                  <a:schemeClr val="dk1"/>
                </a:solidFill>
              </a:rPr>
              <a:t>School-wide </a:t>
            </a:r>
            <a:r>
              <a:rPr lang="en-US" sz="1600">
                <a:solidFill>
                  <a:schemeClr val="dk1"/>
                </a:solidFill>
              </a:rPr>
              <a:t>systems</a:t>
            </a:r>
            <a:r>
              <a:rPr lang="en-US" sz="1600">
                <a:solidFill>
                  <a:schemeClr val="dk1"/>
                </a:solidFill>
              </a:rPr>
              <a:t> and structures aligned to Culturally Responsive practices</a:t>
            </a:r>
            <a:endParaRPr sz="1600">
              <a:solidFill>
                <a:schemeClr val="dk1"/>
              </a:solidFill>
            </a:endParaRPr>
          </a:p>
          <a:p>
            <a:pPr indent="0" lvl="0" marL="0" marR="0" rtl="0" algn="l">
              <a:lnSpc>
                <a:spcPct val="100000"/>
              </a:lnSpc>
              <a:spcBef>
                <a:spcPts val="320"/>
              </a:spcBef>
              <a:spcAft>
                <a:spcPts val="0"/>
              </a:spcAft>
              <a:buNone/>
            </a:pPr>
            <a:r>
              <a:t/>
            </a:r>
            <a:endParaRPr sz="1600">
              <a:solidFill>
                <a:schemeClr val="dk1"/>
              </a:solidFill>
            </a:endParaRPr>
          </a:p>
          <a:p>
            <a:pPr indent="-285750" lvl="0" marL="285750" marR="0" rtl="0" algn="l">
              <a:lnSpc>
                <a:spcPct val="100000"/>
              </a:lnSpc>
              <a:spcBef>
                <a:spcPts val="320"/>
              </a:spcBef>
              <a:spcAft>
                <a:spcPts val="0"/>
              </a:spcAft>
              <a:buClr>
                <a:schemeClr val="dk1"/>
              </a:buClr>
              <a:buSzPts val="1600"/>
              <a:buChar char="–"/>
            </a:pPr>
            <a:r>
              <a:rPr b="1" lang="en-US" sz="1600">
                <a:solidFill>
                  <a:schemeClr val="dk1"/>
                </a:solidFill>
              </a:rPr>
              <a:t>Math:</a:t>
            </a:r>
            <a:r>
              <a:rPr lang="en-US" sz="1600">
                <a:solidFill>
                  <a:schemeClr val="dk1"/>
                </a:solidFill>
              </a:rPr>
              <a:t> Evidenced Based Practice: Math Review/Number Talks</a:t>
            </a:r>
            <a:endParaRPr sz="1600">
              <a:solidFill>
                <a:schemeClr val="dk1"/>
              </a:solidFill>
            </a:endParaRPr>
          </a:p>
          <a:p>
            <a:pPr indent="0" lvl="0" marL="457200" marR="0" rtl="0" algn="l">
              <a:lnSpc>
                <a:spcPct val="100000"/>
              </a:lnSpc>
              <a:spcBef>
                <a:spcPts val="320"/>
              </a:spcBef>
              <a:spcAft>
                <a:spcPts val="0"/>
              </a:spcAft>
              <a:buNone/>
            </a:pPr>
            <a:r>
              <a:t/>
            </a:r>
            <a:endParaRPr sz="1600">
              <a:solidFill>
                <a:schemeClr val="dk1"/>
              </a:solidFill>
            </a:endParaRPr>
          </a:p>
          <a:p>
            <a:pPr indent="-285750" lvl="0" marL="285750" marR="0" rtl="0" algn="l">
              <a:lnSpc>
                <a:spcPct val="100000"/>
              </a:lnSpc>
              <a:spcBef>
                <a:spcPts val="320"/>
              </a:spcBef>
              <a:spcAft>
                <a:spcPts val="0"/>
              </a:spcAft>
              <a:buClr>
                <a:schemeClr val="dk1"/>
              </a:buClr>
              <a:buSzPts val="1600"/>
              <a:buChar char="–"/>
            </a:pPr>
            <a:r>
              <a:rPr b="1" lang="en-US" sz="1600">
                <a:solidFill>
                  <a:schemeClr val="dk1"/>
                </a:solidFill>
              </a:rPr>
              <a:t>Reading:</a:t>
            </a:r>
            <a:r>
              <a:rPr lang="en-US" sz="1600">
                <a:solidFill>
                  <a:schemeClr val="dk1"/>
                </a:solidFill>
              </a:rPr>
              <a:t> Evidenced Based Practice: Small Group Instruction/Guided Reading</a:t>
            </a:r>
            <a:endParaRPr sz="1600">
              <a:solidFill>
                <a:schemeClr val="dk1"/>
              </a:solidFill>
            </a:endParaRPr>
          </a:p>
          <a:p>
            <a:pPr indent="0" lvl="0" marL="0" marR="0" rtl="0" algn="l">
              <a:lnSpc>
                <a:spcPct val="100000"/>
              </a:lnSpc>
              <a:spcBef>
                <a:spcPts val="320"/>
              </a:spcBef>
              <a:spcAft>
                <a:spcPts val="0"/>
              </a:spcAft>
              <a:buNone/>
            </a:pPr>
            <a:r>
              <a:t/>
            </a:r>
            <a:endParaRPr sz="1600">
              <a:solidFill>
                <a:schemeClr val="dk1"/>
              </a:solidFill>
            </a:endParaRPr>
          </a:p>
          <a:p>
            <a:pPr indent="0" lvl="0" marL="0" marR="0" rtl="0" algn="l">
              <a:lnSpc>
                <a:spcPct val="100000"/>
              </a:lnSpc>
              <a:spcBef>
                <a:spcPts val="320"/>
              </a:spcBef>
              <a:spcAft>
                <a:spcPts val="0"/>
              </a:spcAft>
              <a:buNone/>
            </a:pPr>
            <a:r>
              <a:t/>
            </a:r>
            <a:endParaRPr sz="1600">
              <a:solidFill>
                <a:schemeClr val="dk1"/>
              </a:solidFill>
            </a:endParaRPr>
          </a:p>
          <a:p>
            <a:pPr indent="0" lvl="0" marL="0" marR="0" rtl="0" algn="l">
              <a:lnSpc>
                <a:spcPct val="100000"/>
              </a:lnSpc>
              <a:spcBef>
                <a:spcPts val="90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1"/>
          <p:cNvSpPr txBox="1"/>
          <p:nvPr/>
        </p:nvSpPr>
        <p:spPr>
          <a:xfrm>
            <a:off x="4901727" y="5112125"/>
            <a:ext cx="41469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Arial"/>
                <a:ea typeface="Arial"/>
                <a:cs typeface="Arial"/>
                <a:sym typeface="Arial"/>
              </a:rPr>
              <a:t>SCIPs are continuously monitored, reviewed and revised based implementation and student data. </a:t>
            </a:r>
            <a:r>
              <a:rPr b="1" i="1" lang="en-US" sz="1400" u="none" cap="none" strike="noStrike">
                <a:solidFill>
                  <a:schemeClr val="dk1"/>
                </a:solidFill>
                <a:latin typeface="Arial"/>
                <a:ea typeface="Arial"/>
                <a:cs typeface="Arial"/>
                <a:sym typeface="Arial"/>
              </a:rPr>
              <a:t>Input from parents in that process is valuable. </a:t>
            </a:r>
            <a:endParaRPr b="0" i="0" sz="1400" u="none" cap="none" strike="noStrike">
              <a:solidFill>
                <a:srgbClr val="000000"/>
              </a:solidFill>
              <a:latin typeface="Arial"/>
              <a:ea typeface="Arial"/>
              <a:cs typeface="Arial"/>
              <a:sym typeface="Arial"/>
            </a:endParaRPr>
          </a:p>
        </p:txBody>
      </p:sp>
      <p:pic>
        <p:nvPicPr>
          <p:cNvPr id="168" name="Google Shape;168;p21"/>
          <p:cNvPicPr preferRelativeResize="0"/>
          <p:nvPr/>
        </p:nvPicPr>
        <p:blipFill rotWithShape="1">
          <a:blip r:embed="rId3">
            <a:alphaModFix/>
          </a:blip>
          <a:srcRect b="0" l="0" r="0" t="0"/>
          <a:stretch/>
        </p:blipFill>
        <p:spPr>
          <a:xfrm>
            <a:off x="4532950" y="1235963"/>
            <a:ext cx="3535500" cy="35355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00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Verve">
      <a:dk1>
        <a:srgbClr val="000000"/>
      </a:dk1>
      <a:lt1>
        <a:srgbClr val="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