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embeddedFontLst>
    <p:embeddedFont>
      <p:font typeface="Bree Serif" panose="020B0604020202020204" charset="0"/>
      <p:regular r:id="rId22"/>
    </p:embeddedFont>
    <p:embeddedFont>
      <p:font typeface="Century Gothic" panose="020B0502020202020204" pitchFamily="34" charset="0"/>
      <p:regular r:id="rId23"/>
      <p:bold r:id="rId24"/>
      <p:italic r:id="rId25"/>
      <p:boldItalic r:id="rId26"/>
    </p:embeddedFont>
    <p:embeddedFont>
      <p:font typeface="Economica"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68C89-E012-4351-AF32-22F02FFF79E4}">
  <a:tblStyle styleId="{D2568C89-E012-4351-AF32-22F02FFF79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5bc0d6477d_0_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25bc0d6477d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df483d645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df483d645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6df483d645_0_18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df483d645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6df483d645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d75cd3c7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ed75cd3c7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ed75cd3c72_0_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d75cd3c7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4" name="Google Shape;154;ged75cd3c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Students can bring in money for extras and ice cream. </a:t>
            </a:r>
            <a:endParaRPr/>
          </a:p>
        </p:txBody>
      </p:sp>
      <p:sp>
        <p:nvSpPr>
          <p:cNvPr id="155" name="Google Shape;155;ged75cd3c72_0_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bebfeeaba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bebfeeaba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5bebfeeaba_0_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2744013" y="1008933"/>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5" name="Google Shape;15;p2"/>
          <p:cNvSpPr/>
          <p:nvPr/>
        </p:nvSpPr>
        <p:spPr>
          <a:xfrm rot="10800000">
            <a:off x="5318350" y="43556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6" name="Google Shape;16;p2"/>
          <p:cNvSpPr txBox="1">
            <a:spLocks noGrp="1"/>
          </p:cNvSpPr>
          <p:nvPr>
            <p:ph type="ctrTitle"/>
          </p:nvPr>
        </p:nvSpPr>
        <p:spPr>
          <a:xfrm>
            <a:off x="3044700" y="1925674"/>
            <a:ext cx="3054600" cy="204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7" name="Google Shape;17;p2"/>
          <p:cNvSpPr txBox="1">
            <a:spLocks noGrp="1"/>
          </p:cNvSpPr>
          <p:nvPr>
            <p:ph type="subTitle" idx="1"/>
          </p:nvPr>
        </p:nvSpPr>
        <p:spPr>
          <a:xfrm>
            <a:off x="3044700" y="4155440"/>
            <a:ext cx="3054600" cy="9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8" name="Google Shape;18;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276167"/>
            <a:ext cx="8520600" cy="2838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8" name="Google Shape;58;p11"/>
          <p:cNvSpPr txBox="1">
            <a:spLocks noGrp="1"/>
          </p:cNvSpPr>
          <p:nvPr>
            <p:ph type="body" idx="1"/>
          </p:nvPr>
        </p:nvSpPr>
        <p:spPr>
          <a:xfrm>
            <a:off x="311700" y="4216000"/>
            <a:ext cx="8520600" cy="1428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64" name="Google Shape;64;p13"/>
          <p:cNvSpPr txBox="1">
            <a:spLocks noGrp="1"/>
          </p:cNvSpPr>
          <p:nvPr>
            <p:ph type="body" idx="1"/>
          </p:nvPr>
        </p:nvSpPr>
        <p:spPr>
          <a:xfrm>
            <a:off x="1066800" y="1981200"/>
            <a:ext cx="7543800" cy="4114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65" name="Google Shape;65;p13"/>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solidFill>
                <a:schemeClr val="dk1"/>
              </a:solidFill>
              <a:latin typeface="Economica"/>
              <a:ea typeface="Economica"/>
              <a:cs typeface="Economica"/>
              <a:sym typeface="Economic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4200"/>
              <a:buNone/>
              <a:defRPr sz="4000" b="1" cap="none"/>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70" name="Google Shape;70;p1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1400"/>
              <a:buNone/>
              <a:defRPr sz="2000"/>
            </a:lvl1pPr>
            <a:lvl2pPr marL="914400" lvl="1" indent="-228600" algn="l" rtl="0">
              <a:spcBef>
                <a:spcPts val="360"/>
              </a:spcBef>
              <a:spcAft>
                <a:spcPts val="0"/>
              </a:spcAft>
              <a:buSzPts val="1800"/>
              <a:buFont typeface="Tahoma"/>
              <a:buNone/>
              <a:defRPr sz="1800"/>
            </a:lvl2pPr>
            <a:lvl3pPr marL="1371600" lvl="2" indent="-228600" algn="l" rtl="0">
              <a:spcBef>
                <a:spcPts val="320"/>
              </a:spcBef>
              <a:spcAft>
                <a:spcPts val="0"/>
              </a:spcAft>
              <a:buSzPts val="1120"/>
              <a:buNone/>
              <a:defRPr sz="1600"/>
            </a:lvl3pPr>
            <a:lvl4pPr marL="1828800" lvl="3" indent="-228600" algn="l" rtl="0">
              <a:spcBef>
                <a:spcPts val="280"/>
              </a:spcBef>
              <a:spcAft>
                <a:spcPts val="0"/>
              </a:spcAft>
              <a:buSzPts val="1400"/>
              <a:buFont typeface="Tahoma"/>
              <a:buNone/>
              <a:defRPr sz="1400"/>
            </a:lvl4pPr>
            <a:lvl5pPr marL="2286000" lvl="4" indent="-228600" algn="l" rtl="0">
              <a:spcBef>
                <a:spcPts val="280"/>
              </a:spcBef>
              <a:spcAft>
                <a:spcPts val="0"/>
              </a:spcAft>
              <a:buSzPts val="980"/>
              <a:buNone/>
              <a:defRPr sz="1400"/>
            </a:lvl5pPr>
            <a:lvl6pPr marL="2743200" lvl="5" indent="-228600" algn="l" rtl="0">
              <a:spcBef>
                <a:spcPts val="280"/>
              </a:spcBef>
              <a:spcAft>
                <a:spcPts val="0"/>
              </a:spcAft>
              <a:buSzPts val="980"/>
              <a:buNone/>
              <a:defRPr sz="1400"/>
            </a:lvl6pPr>
            <a:lvl7pPr marL="3200400" lvl="6" indent="-228600" algn="l" rtl="0">
              <a:spcBef>
                <a:spcPts val="280"/>
              </a:spcBef>
              <a:spcAft>
                <a:spcPts val="0"/>
              </a:spcAft>
              <a:buSzPts val="980"/>
              <a:buNone/>
              <a:defRPr sz="1400"/>
            </a:lvl7pPr>
            <a:lvl8pPr marL="3657600" lvl="7" indent="-228600" algn="l" rtl="0">
              <a:spcBef>
                <a:spcPts val="280"/>
              </a:spcBef>
              <a:spcAft>
                <a:spcPts val="0"/>
              </a:spcAft>
              <a:buSzPts val="980"/>
              <a:buNone/>
              <a:defRPr sz="1400"/>
            </a:lvl8pPr>
            <a:lvl9pPr marL="4114800" lvl="8" indent="-228600" algn="l" rtl="0">
              <a:spcBef>
                <a:spcPts val="280"/>
              </a:spcBef>
              <a:spcAft>
                <a:spcPts val="0"/>
              </a:spcAft>
              <a:buSzPts val="980"/>
              <a:buNone/>
              <a:defRPr sz="1400"/>
            </a:lvl9pPr>
          </a:lstStyle>
          <a:p>
            <a:endParaRPr/>
          </a:p>
        </p:txBody>
      </p:sp>
      <p:sp>
        <p:nvSpPr>
          <p:cNvPr id="71" name="Google Shape;71;p14"/>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solidFill>
                <a:schemeClr val="dk1"/>
              </a:solidFill>
              <a:latin typeface="Economica"/>
              <a:ea typeface="Economica"/>
              <a:cs typeface="Economica"/>
              <a:sym typeface="Economic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 name="Google Shape;80;p16"/>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 name="Google Shape;81;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 name="Google Shape;88;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2" name="Google Shape;92;p1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3" name="Google Shape;93;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21"/>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0" name="Google Shape;100;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flipH="1">
            <a:off x="7595938" y="613633"/>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1" name="Google Shape;21;p3"/>
          <p:cNvSpPr/>
          <p:nvPr/>
        </p:nvSpPr>
        <p:spPr>
          <a:xfrm rot="10800000" flipH="1">
            <a:off x="466425" y="47444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2" name="Google Shape;22;p3"/>
          <p:cNvSpPr txBox="1">
            <a:spLocks noGrp="1"/>
          </p:cNvSpPr>
          <p:nvPr>
            <p:ph type="title"/>
          </p:nvPr>
        </p:nvSpPr>
        <p:spPr>
          <a:xfrm>
            <a:off x="773700" y="2408600"/>
            <a:ext cx="7596600" cy="204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23" name="Google Shape;23;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3" name="Google Shape;103;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4"/>
        <p:cNvGrpSpPr/>
        <p:nvPr/>
      </p:nvGrpSpPr>
      <p:grpSpPr>
        <a:xfrm>
          <a:off x="0" y="0"/>
          <a:ext cx="0" cy="0"/>
          <a:chOff x="0" y="0"/>
          <a:chExt cx="0" cy="0"/>
        </a:xfrm>
      </p:grpSpPr>
      <p:sp>
        <p:nvSpPr>
          <p:cNvPr id="105" name="Google Shape;105;p23"/>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23"/>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23"/>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 name="Google Shape;109;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24"/>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12" name="Google Shape;112;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2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25"/>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6" name="Google Shape;116;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4"/>
          <p:cNvSpPr txBox="1">
            <a:spLocks noGrp="1"/>
          </p:cNvSpPr>
          <p:nvPr>
            <p:ph type="body" idx="1"/>
          </p:nvPr>
        </p:nvSpPr>
        <p:spPr>
          <a:xfrm>
            <a:off x="311700" y="1633633"/>
            <a:ext cx="8520600" cy="4472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1" name="Google Shape;31;p5"/>
          <p:cNvSpPr txBox="1">
            <a:spLocks noGrp="1"/>
          </p:cNvSpPr>
          <p:nvPr>
            <p:ph type="body" idx="1"/>
          </p:nvPr>
        </p:nvSpPr>
        <p:spPr>
          <a:xfrm>
            <a:off x="311700" y="1633633"/>
            <a:ext cx="3999900" cy="4472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body" idx="2"/>
          </p:nvPr>
        </p:nvSpPr>
        <p:spPr>
          <a:xfrm>
            <a:off x="4832400" y="1633633"/>
            <a:ext cx="3999900" cy="4472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6" name="Google Shape;36;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9" name="Google Shape;39;p7"/>
          <p:cNvSpPr txBox="1">
            <a:spLocks noGrp="1"/>
          </p:cNvSpPr>
          <p:nvPr>
            <p:ph type="body" idx="1"/>
          </p:nvPr>
        </p:nvSpPr>
        <p:spPr>
          <a:xfrm>
            <a:off x="311700" y="1865867"/>
            <a:ext cx="2808000" cy="3713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490250" y="600200"/>
            <a:ext cx="5878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33"/>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239033"/>
            <a:ext cx="4045200" cy="2381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9" name="Google Shape;49;p9"/>
          <p:cNvSpPr txBox="1">
            <a:spLocks noGrp="1"/>
          </p:cNvSpPr>
          <p:nvPr>
            <p:ph type="subTitle" idx="1"/>
          </p:nvPr>
        </p:nvSpPr>
        <p:spPr>
          <a:xfrm>
            <a:off x="265500" y="3692001"/>
            <a:ext cx="4045200" cy="20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50" name="Google Shape;50;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9500" y="5625233"/>
            <a:ext cx="5998800" cy="798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4" name="Google Shape;5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11" name="Google Shape;11;p1"/>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6" name="Google Shape;76;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77" name="Google Shape;77;p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3488825" y="612450"/>
            <a:ext cx="5383800" cy="5534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4400"/>
              <a:buFont typeface="Tahoma"/>
              <a:buNone/>
            </a:pPr>
            <a:endParaRPr sz="38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800" b="1">
                <a:solidFill>
                  <a:srgbClr val="4A86E8"/>
                </a:solidFill>
                <a:latin typeface="Century Gothic"/>
                <a:ea typeface="Century Gothic"/>
                <a:cs typeface="Century Gothic"/>
                <a:sym typeface="Century Gothic"/>
              </a:rPr>
              <a:t>Ge</a:t>
            </a:r>
            <a:r>
              <a:rPr lang="en-US" sz="3800" b="1" i="0" u="none">
                <a:solidFill>
                  <a:srgbClr val="4A86E8"/>
                </a:solidFill>
                <a:latin typeface="Century Gothic"/>
                <a:ea typeface="Century Gothic"/>
                <a:cs typeface="Century Gothic"/>
                <a:sym typeface="Century Gothic"/>
              </a:rPr>
              <a:t>orgetown Elementary</a:t>
            </a:r>
            <a:r>
              <a:rPr lang="en-US" sz="3800" b="1">
                <a:solidFill>
                  <a:srgbClr val="4A86E8"/>
                </a:solidFill>
                <a:latin typeface="Century Gothic"/>
                <a:ea typeface="Century Gothic"/>
                <a:cs typeface="Century Gothic"/>
                <a:sym typeface="Century Gothic"/>
              </a:rPr>
              <a:t> </a:t>
            </a:r>
            <a:endParaRPr sz="38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800" b="1">
                <a:solidFill>
                  <a:srgbClr val="4A86E8"/>
                </a:solidFill>
                <a:latin typeface="Century Gothic"/>
                <a:ea typeface="Century Gothic"/>
                <a:cs typeface="Century Gothic"/>
                <a:sym typeface="Century Gothic"/>
              </a:rPr>
              <a:t>Open House </a:t>
            </a:r>
            <a:endParaRPr sz="38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endParaRPr sz="3800" b="1">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800" b="1" i="1">
                <a:solidFill>
                  <a:srgbClr val="4A86E8"/>
                </a:solidFill>
                <a:highlight>
                  <a:schemeClr val="lt1"/>
                </a:highlight>
                <a:latin typeface="Century Gothic"/>
                <a:ea typeface="Century Gothic"/>
                <a:cs typeface="Century Gothic"/>
                <a:sym typeface="Century Gothic"/>
              </a:rPr>
              <a:t>Escuela de Georgetown Elementary</a:t>
            </a:r>
            <a:endParaRPr sz="3800" b="1" i="1">
              <a:solidFill>
                <a:srgbClr val="4A86E8"/>
              </a:solidFill>
              <a:highlight>
                <a:schemeClr val="lt1"/>
              </a:highlight>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800" b="1" i="1">
                <a:solidFill>
                  <a:srgbClr val="4A86E8"/>
                </a:solidFill>
                <a:highlight>
                  <a:schemeClr val="lt1"/>
                </a:highlight>
                <a:latin typeface="Century Gothic"/>
                <a:ea typeface="Century Gothic"/>
                <a:cs typeface="Century Gothic"/>
                <a:sym typeface="Century Gothic"/>
              </a:rPr>
              <a:t>Día de la </a:t>
            </a:r>
            <a:endParaRPr sz="3800" b="1" i="1">
              <a:solidFill>
                <a:srgbClr val="4A86E8"/>
              </a:solidFill>
              <a:highlight>
                <a:schemeClr val="lt1"/>
              </a:highlight>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800" b="1" i="1">
                <a:solidFill>
                  <a:srgbClr val="4A86E8"/>
                </a:solidFill>
                <a:highlight>
                  <a:schemeClr val="lt1"/>
                </a:highlight>
                <a:latin typeface="Century Gothic"/>
                <a:ea typeface="Century Gothic"/>
                <a:cs typeface="Century Gothic"/>
                <a:sym typeface="Century Gothic"/>
              </a:rPr>
              <a:t>Bienvenida</a:t>
            </a:r>
            <a:endParaRPr sz="3800" b="1">
              <a:solidFill>
                <a:srgbClr val="4A86E8"/>
              </a:solidFill>
              <a:latin typeface="Century Gothic"/>
              <a:ea typeface="Century Gothic"/>
              <a:cs typeface="Century Gothic"/>
              <a:sym typeface="Century Gothic"/>
            </a:endParaRPr>
          </a:p>
        </p:txBody>
      </p:sp>
      <p:pic>
        <p:nvPicPr>
          <p:cNvPr id="125" name="Google Shape;125;p27" descr="C:\Users\neil.stong\AppData\Local\Microsoft\Windows\Temporary Internet Files\Content.Outlook\LK8H97XW\Knight(Revised).png"/>
          <p:cNvPicPr preferRelativeResize="0"/>
          <p:nvPr/>
        </p:nvPicPr>
        <p:blipFill rotWithShape="1">
          <a:blip r:embed="rId3">
            <a:alphaModFix/>
          </a:blip>
          <a:srcRect l="9125" t="10925" r="13409" b="6183"/>
          <a:stretch/>
        </p:blipFill>
        <p:spPr>
          <a:xfrm>
            <a:off x="869653" y="1030924"/>
            <a:ext cx="3288326" cy="4544774"/>
          </a:xfrm>
          <a:prstGeom prst="rect">
            <a:avLst/>
          </a:prstGeom>
          <a:noFill/>
          <a:ln>
            <a:noFill/>
          </a:ln>
        </p:spPr>
      </p:pic>
      <p:sp>
        <p:nvSpPr>
          <p:cNvPr id="126" name="Google Shape;126;p27"/>
          <p:cNvSpPr txBox="1"/>
          <p:nvPr/>
        </p:nvSpPr>
        <p:spPr>
          <a:xfrm>
            <a:off x="487825" y="5313350"/>
            <a:ext cx="3802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2"/>
              </a:buClr>
              <a:buSzPts val="4400"/>
              <a:buFont typeface="Tahoma"/>
              <a:buNone/>
            </a:pPr>
            <a:r>
              <a:rPr lang="en-US" sz="3400" b="1">
                <a:solidFill>
                  <a:srgbClr val="4A86E8"/>
                </a:solidFill>
                <a:latin typeface="Century Gothic"/>
                <a:ea typeface="Century Gothic"/>
                <a:cs typeface="Century Gothic"/>
                <a:sym typeface="Century Gothic"/>
              </a:rPr>
              <a:t>2023 - 2024</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263925" y="1331150"/>
            <a:ext cx="4097700" cy="566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4000"/>
              <a:buFont typeface="Tahoma"/>
              <a:buNone/>
            </a:pPr>
            <a:r>
              <a:rPr lang="en-US" sz="1600" b="0">
                <a:solidFill>
                  <a:srgbClr val="000000"/>
                </a:solidFill>
                <a:latin typeface="Century Gothic"/>
                <a:ea typeface="Century Gothic"/>
                <a:cs typeface="Century Gothic"/>
                <a:sym typeface="Century Gothic"/>
              </a:rPr>
              <a:t>Georgetown Elementary will use the following platforms to communicate with families throughout the school year. </a:t>
            </a: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Tahoma"/>
              <a:buNone/>
            </a:pP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Lato"/>
              <a:buChar char="●"/>
            </a:pPr>
            <a:r>
              <a:rPr lang="en-US" sz="1600">
                <a:solidFill>
                  <a:srgbClr val="000000"/>
                </a:solidFill>
                <a:latin typeface="Century Gothic"/>
                <a:ea typeface="Century Gothic"/>
                <a:cs typeface="Century Gothic"/>
                <a:sym typeface="Century Gothic"/>
              </a:rPr>
              <a:t>Alert Now Phone Calls/Messages</a:t>
            </a:r>
            <a:r>
              <a:rPr lang="en-US" sz="1600" b="0">
                <a:solidFill>
                  <a:srgbClr val="000000"/>
                </a:solidFill>
                <a:latin typeface="Century Gothic"/>
                <a:ea typeface="Century Gothic"/>
                <a:cs typeface="Century Gothic"/>
                <a:sym typeface="Century Gothic"/>
              </a:rPr>
              <a:t> Weekly messages from administrators about upcoming events and important information</a:t>
            </a: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Century Gothic"/>
              <a:buChar char="●"/>
            </a:pPr>
            <a:r>
              <a:rPr lang="en-US" sz="1600">
                <a:solidFill>
                  <a:srgbClr val="000000"/>
                </a:solidFill>
                <a:latin typeface="Century Gothic"/>
                <a:ea typeface="Century Gothic"/>
                <a:cs typeface="Century Gothic"/>
                <a:sym typeface="Century Gothic"/>
              </a:rPr>
              <a:t>Class Dojo </a:t>
            </a:r>
            <a:endParaRPr sz="1600">
              <a:solidFill>
                <a:srgbClr val="000000"/>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US" sz="1600" b="0">
                <a:solidFill>
                  <a:srgbClr val="000000"/>
                </a:solidFill>
                <a:latin typeface="Century Gothic"/>
                <a:ea typeface="Century Gothic"/>
                <a:cs typeface="Century Gothic"/>
                <a:sym typeface="Century Gothic"/>
              </a:rPr>
              <a:t>Classroom communication platform to message </a:t>
            </a: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Century Gothic"/>
              <a:buChar char="●"/>
            </a:pPr>
            <a:r>
              <a:rPr lang="en-US" sz="1600">
                <a:solidFill>
                  <a:srgbClr val="000000"/>
                </a:solidFill>
                <a:latin typeface="Century Gothic"/>
                <a:ea typeface="Century Gothic"/>
                <a:cs typeface="Century Gothic"/>
                <a:sym typeface="Century Gothic"/>
              </a:rPr>
              <a:t>Talking Points</a:t>
            </a:r>
            <a:endParaRPr sz="1600" b="0">
              <a:solidFill>
                <a:srgbClr val="000000"/>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US" sz="1600" b="0">
                <a:solidFill>
                  <a:srgbClr val="000000"/>
                </a:solidFill>
                <a:latin typeface="Century Gothic"/>
                <a:ea typeface="Century Gothic"/>
                <a:cs typeface="Century Gothic"/>
                <a:sym typeface="Century Gothic"/>
              </a:rPr>
              <a:t>Text Messages sent by staff members to communicate with families</a:t>
            </a:r>
            <a:endParaRPr sz="1600" b="0">
              <a:solidFill>
                <a:srgbClr val="000000"/>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600" b="0">
                <a:solidFill>
                  <a:srgbClr val="000000"/>
                </a:solidFill>
                <a:latin typeface="Century Gothic"/>
                <a:ea typeface="Century Gothic"/>
                <a:cs typeface="Century Gothic"/>
                <a:sym typeface="Century Gothic"/>
              </a:rPr>
              <a:t>Please make sure we have an updated phone number so you are receiving these notifications.</a:t>
            </a:r>
            <a:br>
              <a:rPr lang="en-US" sz="1600" b="0" i="0" u="none">
                <a:solidFill>
                  <a:srgbClr val="000000"/>
                </a:solidFill>
                <a:latin typeface="Century Gothic"/>
                <a:ea typeface="Century Gothic"/>
                <a:cs typeface="Century Gothic"/>
                <a:sym typeface="Century Gothic"/>
              </a:rPr>
            </a:br>
            <a:br>
              <a:rPr lang="en-US" sz="1600" b="0" i="0" u="none">
                <a:solidFill>
                  <a:srgbClr val="000000"/>
                </a:solidFill>
                <a:latin typeface="Century Gothic"/>
                <a:ea typeface="Century Gothic"/>
                <a:cs typeface="Century Gothic"/>
                <a:sym typeface="Century Gothic"/>
              </a:rPr>
            </a:br>
            <a:endParaRPr sz="1600">
              <a:solidFill>
                <a:srgbClr val="000000"/>
              </a:solidFill>
              <a:latin typeface="Century Gothic"/>
              <a:ea typeface="Century Gothic"/>
              <a:cs typeface="Century Gothic"/>
              <a:sym typeface="Century Gothic"/>
            </a:endParaRPr>
          </a:p>
        </p:txBody>
      </p:sp>
      <p:sp>
        <p:nvSpPr>
          <p:cNvPr id="192" name="Google Shape;192;p36"/>
          <p:cNvSpPr txBox="1">
            <a:spLocks noGrp="1"/>
          </p:cNvSpPr>
          <p:nvPr>
            <p:ph type="body" idx="1"/>
          </p:nvPr>
        </p:nvSpPr>
        <p:spPr>
          <a:xfrm>
            <a:off x="131100" y="215650"/>
            <a:ext cx="8416800" cy="985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040"/>
              <a:buNone/>
            </a:pPr>
            <a:r>
              <a:rPr lang="en-US" sz="3500" b="1">
                <a:solidFill>
                  <a:srgbClr val="4A86E8"/>
                </a:solidFill>
                <a:latin typeface="Century Gothic"/>
                <a:ea typeface="Century Gothic"/>
                <a:cs typeface="Century Gothic"/>
                <a:sym typeface="Century Gothic"/>
              </a:rPr>
              <a:t>Home/School Communication</a:t>
            </a:r>
            <a:endParaRPr sz="35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5040"/>
              <a:buNone/>
            </a:pPr>
            <a:r>
              <a:rPr lang="en-US" sz="3500" b="1" i="1">
                <a:solidFill>
                  <a:srgbClr val="4A86E8"/>
                </a:solidFill>
                <a:latin typeface="Century Gothic"/>
                <a:ea typeface="Century Gothic"/>
                <a:cs typeface="Century Gothic"/>
                <a:sym typeface="Century Gothic"/>
              </a:rPr>
              <a:t>Comunicación entre Hogar/Escuela</a:t>
            </a:r>
            <a:endParaRPr sz="3500" b="1" i="1">
              <a:solidFill>
                <a:srgbClr val="4A86E8"/>
              </a:solidFill>
              <a:latin typeface="Century Gothic"/>
              <a:ea typeface="Century Gothic"/>
              <a:cs typeface="Century Gothic"/>
              <a:sym typeface="Century Gothic"/>
            </a:endParaRPr>
          </a:p>
        </p:txBody>
      </p:sp>
      <p:sp>
        <p:nvSpPr>
          <p:cNvPr id="193" name="Google Shape;193;p36"/>
          <p:cNvSpPr txBox="1">
            <a:spLocks noGrp="1"/>
          </p:cNvSpPr>
          <p:nvPr>
            <p:ph type="title"/>
          </p:nvPr>
        </p:nvSpPr>
        <p:spPr>
          <a:xfrm>
            <a:off x="4572000" y="1328300"/>
            <a:ext cx="4467900" cy="548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b="0">
                <a:solidFill>
                  <a:srgbClr val="000000"/>
                </a:solidFill>
                <a:latin typeface="Century Gothic"/>
                <a:ea typeface="Century Gothic"/>
                <a:cs typeface="Century Gothic"/>
                <a:sym typeface="Century Gothic"/>
              </a:rPr>
              <a:t>La escuela primaria Georgetown utilizará las siguientes plataformas para comunicarse con las familias durante el año escolar.</a:t>
            </a: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Lato"/>
              <a:buChar char="●"/>
            </a:pPr>
            <a:r>
              <a:rPr lang="en-US" sz="1600">
                <a:solidFill>
                  <a:srgbClr val="000000"/>
                </a:solidFill>
                <a:latin typeface="Century Gothic"/>
                <a:ea typeface="Century Gothic"/>
                <a:cs typeface="Century Gothic"/>
                <a:sym typeface="Century Gothic"/>
              </a:rPr>
              <a:t>Alerta Ahora Llamadas telefónicas/Mensajes </a:t>
            </a:r>
            <a:r>
              <a:rPr lang="en-US" sz="1600" b="0">
                <a:solidFill>
                  <a:srgbClr val="000000"/>
                </a:solidFill>
                <a:latin typeface="Century Gothic"/>
                <a:ea typeface="Century Gothic"/>
                <a:cs typeface="Century Gothic"/>
                <a:sym typeface="Century Gothic"/>
              </a:rPr>
              <a:t>semanales</a:t>
            </a:r>
            <a:r>
              <a:rPr lang="en-US" sz="1600">
                <a:solidFill>
                  <a:srgbClr val="000000"/>
                </a:solidFill>
                <a:latin typeface="Century Gothic"/>
                <a:ea typeface="Century Gothic"/>
                <a:cs typeface="Century Gothic"/>
                <a:sym typeface="Century Gothic"/>
              </a:rPr>
              <a:t> </a:t>
            </a:r>
            <a:r>
              <a:rPr lang="en-US" sz="1600" b="0">
                <a:solidFill>
                  <a:srgbClr val="000000"/>
                </a:solidFill>
                <a:latin typeface="Century Gothic"/>
                <a:ea typeface="Century Gothic"/>
                <a:cs typeface="Century Gothic"/>
                <a:sym typeface="Century Gothic"/>
              </a:rPr>
              <a:t>de administradores sobre próximos eventos e información importante</a:t>
            </a: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Century Gothic"/>
              <a:buChar char="●"/>
            </a:pPr>
            <a:r>
              <a:rPr lang="en-US" sz="1600">
                <a:solidFill>
                  <a:srgbClr val="000000"/>
                </a:solidFill>
                <a:latin typeface="Century Gothic"/>
                <a:ea typeface="Century Gothic"/>
                <a:cs typeface="Century Gothic"/>
                <a:sym typeface="Century Gothic"/>
              </a:rPr>
              <a:t>Class Dojo</a:t>
            </a:r>
            <a:endParaRPr sz="1600">
              <a:solidFill>
                <a:srgbClr val="000000"/>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US" sz="1600" b="0">
                <a:solidFill>
                  <a:srgbClr val="000000"/>
                </a:solidFill>
                <a:latin typeface="Century Gothic"/>
                <a:ea typeface="Century Gothic"/>
                <a:cs typeface="Century Gothic"/>
                <a:sym typeface="Century Gothic"/>
              </a:rPr>
              <a:t>Plataforma de comunicación del aula para enviar mensajes.</a:t>
            </a:r>
            <a:endParaRPr sz="1600" b="0">
              <a:solidFill>
                <a:srgbClr val="000000"/>
              </a:solidFill>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000000"/>
              </a:buClr>
              <a:buSzPts val="1600"/>
              <a:buFont typeface="Century Gothic"/>
              <a:buChar char="●"/>
            </a:pPr>
            <a:r>
              <a:rPr lang="en-US" sz="1600">
                <a:solidFill>
                  <a:srgbClr val="000000"/>
                </a:solidFill>
                <a:latin typeface="Century Gothic"/>
                <a:ea typeface="Century Gothic"/>
                <a:cs typeface="Century Gothic"/>
                <a:sym typeface="Century Gothic"/>
              </a:rPr>
              <a:t>Talking Points</a:t>
            </a:r>
            <a:endParaRPr sz="1600">
              <a:solidFill>
                <a:srgbClr val="000000"/>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US" sz="1600" b="0">
                <a:solidFill>
                  <a:srgbClr val="000000"/>
                </a:solidFill>
                <a:latin typeface="Century Gothic"/>
                <a:ea typeface="Century Gothic"/>
                <a:cs typeface="Century Gothic"/>
                <a:sym typeface="Century Gothic"/>
              </a:rPr>
              <a:t>Mensajes de texto enviados por miembros del personal para comunicarse con las familias</a:t>
            </a: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r>
              <a:rPr lang="en-US" sz="1600" b="0">
                <a:solidFill>
                  <a:srgbClr val="000000"/>
                </a:solidFill>
                <a:latin typeface="Century Gothic"/>
                <a:ea typeface="Century Gothic"/>
                <a:cs typeface="Century Gothic"/>
                <a:sym typeface="Century Gothic"/>
              </a:rPr>
              <a:t>Asegúrese de que tengamos un número de teléfono actualizado para que pueda recibir estas notificaciones.</a:t>
            </a:r>
            <a:endParaRPr sz="16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1600" b="0">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800100" y="314650"/>
            <a:ext cx="7543800" cy="936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i="0" u="none">
                <a:solidFill>
                  <a:srgbClr val="4A86E8"/>
                </a:solidFill>
                <a:latin typeface="Century Gothic"/>
                <a:ea typeface="Century Gothic"/>
                <a:cs typeface="Century Gothic"/>
                <a:sym typeface="Century Gothic"/>
              </a:rPr>
              <a:t>Discipline</a:t>
            </a:r>
            <a:endParaRPr sz="3500" b="1" i="0" u="none">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Disciplina</a:t>
            </a:r>
            <a:endParaRPr sz="3500" b="1" i="1">
              <a:solidFill>
                <a:srgbClr val="4A86E8"/>
              </a:solidFill>
              <a:highlight>
                <a:schemeClr val="lt1"/>
              </a:highlight>
              <a:latin typeface="Century Gothic"/>
              <a:ea typeface="Century Gothic"/>
              <a:cs typeface="Century Gothic"/>
              <a:sym typeface="Century Gothic"/>
            </a:endParaRPr>
          </a:p>
        </p:txBody>
      </p:sp>
      <p:sp>
        <p:nvSpPr>
          <p:cNvPr id="200" name="Google Shape;200;p37"/>
          <p:cNvSpPr txBox="1">
            <a:spLocks noGrp="1"/>
          </p:cNvSpPr>
          <p:nvPr>
            <p:ph type="body" idx="1"/>
          </p:nvPr>
        </p:nvSpPr>
        <p:spPr>
          <a:xfrm>
            <a:off x="290400" y="1355175"/>
            <a:ext cx="4281600" cy="4413000"/>
          </a:xfrm>
          <a:prstGeom prst="rect">
            <a:avLst/>
          </a:prstGeom>
          <a:noFill/>
          <a:ln>
            <a:noFill/>
          </a:ln>
        </p:spPr>
        <p:txBody>
          <a:bodyPr spcFirstLastPara="1" wrap="square" lIns="91425" tIns="45700" rIns="91425" bIns="45700" anchor="t" anchorCtr="0">
            <a:noAutofit/>
          </a:bodyPr>
          <a:lstStyle/>
          <a:p>
            <a:pPr marL="342900" lvl="0" indent="-323850" algn="l" rtl="0">
              <a:lnSpc>
                <a:spcPct val="80000"/>
              </a:lnSpc>
              <a:spcBef>
                <a:spcPts val="0"/>
              </a:spcBef>
              <a:spcAft>
                <a:spcPts val="0"/>
              </a:spcAft>
              <a:buClr>
                <a:srgbClr val="000000"/>
              </a:buClr>
              <a:buSzPts val="1380"/>
              <a:buFont typeface="Century Gothic"/>
              <a:buChar char="■"/>
            </a:pPr>
            <a:r>
              <a:rPr lang="en-US" sz="2100" i="0" u="none">
                <a:solidFill>
                  <a:srgbClr val="000000"/>
                </a:solidFill>
                <a:latin typeface="Century Gothic"/>
                <a:ea typeface="Century Gothic"/>
                <a:cs typeface="Century Gothic"/>
                <a:sym typeface="Century Gothic"/>
              </a:rPr>
              <a:t>IRSD Guide to Student Conduct and Penalties</a:t>
            </a:r>
            <a:endParaRPr sz="1500">
              <a:solidFill>
                <a:srgbClr val="000000"/>
              </a:solidFill>
              <a:latin typeface="Century Gothic"/>
              <a:ea typeface="Century Gothic"/>
              <a:cs typeface="Century Gothic"/>
              <a:sym typeface="Century Gothic"/>
            </a:endParaRPr>
          </a:p>
          <a:p>
            <a:pPr marL="342900" lvl="0" indent="-342900" algn="l" rtl="0">
              <a:lnSpc>
                <a:spcPct val="80000"/>
              </a:lnSpc>
              <a:spcBef>
                <a:spcPts val="480"/>
              </a:spcBef>
              <a:spcAft>
                <a:spcPts val="0"/>
              </a:spcAft>
              <a:buSzPts val="1680"/>
              <a:buNone/>
            </a:pPr>
            <a:r>
              <a:rPr lang="en-US" sz="2100" i="0" u="none">
                <a:solidFill>
                  <a:srgbClr val="000000"/>
                </a:solidFill>
                <a:latin typeface="Century Gothic"/>
                <a:ea typeface="Century Gothic"/>
                <a:cs typeface="Century Gothic"/>
                <a:sym typeface="Century Gothic"/>
              </a:rPr>
              <a:t>    will be sent home with your child by their teacher.  </a:t>
            </a:r>
            <a:r>
              <a:rPr lang="en-US" sz="2100" b="1" i="0" u="none">
                <a:solidFill>
                  <a:srgbClr val="000000"/>
                </a:solidFill>
                <a:latin typeface="Century Gothic"/>
                <a:ea typeface="Century Gothic"/>
                <a:cs typeface="Century Gothic"/>
                <a:sym typeface="Century Gothic"/>
              </a:rPr>
              <a:t>Please sign and return.</a:t>
            </a:r>
            <a:r>
              <a:rPr lang="en-US" sz="2100" i="0" u="none">
                <a:solidFill>
                  <a:srgbClr val="000000"/>
                </a:solidFill>
                <a:latin typeface="Century Gothic"/>
                <a:ea typeface="Century Gothic"/>
                <a:cs typeface="Century Gothic"/>
                <a:sym typeface="Century Gothic"/>
              </a:rPr>
              <a:t> </a:t>
            </a:r>
            <a:endParaRPr sz="2100" i="0" u="sng">
              <a:solidFill>
                <a:srgbClr val="000000"/>
              </a:solidFill>
              <a:latin typeface="Century Gothic"/>
              <a:ea typeface="Century Gothic"/>
              <a:cs typeface="Century Gothic"/>
              <a:sym typeface="Century Gothic"/>
            </a:endParaRPr>
          </a:p>
          <a:p>
            <a:pPr marL="342900" lvl="0" indent="-342900" algn="l" rtl="0">
              <a:lnSpc>
                <a:spcPct val="80000"/>
              </a:lnSpc>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a:p>
            <a:pPr marL="342900" lvl="0" indent="-323850" algn="l" rtl="0">
              <a:lnSpc>
                <a:spcPct val="100000"/>
              </a:lnSpc>
              <a:spcBef>
                <a:spcPts val="480"/>
              </a:spcBef>
              <a:spcAft>
                <a:spcPts val="0"/>
              </a:spcAft>
              <a:buClr>
                <a:srgbClr val="000000"/>
              </a:buClr>
              <a:buSzPts val="1380"/>
              <a:buFont typeface="Century Gothic"/>
              <a:buChar char="■"/>
            </a:pPr>
            <a:r>
              <a:rPr lang="en-US" sz="2100" i="0" u="none">
                <a:solidFill>
                  <a:srgbClr val="000000"/>
                </a:solidFill>
                <a:latin typeface="Century Gothic"/>
                <a:ea typeface="Century Gothic"/>
                <a:cs typeface="Century Gothic"/>
                <a:sym typeface="Century Gothic"/>
              </a:rPr>
              <a:t>The school bus is considered part of the school setting.  The Code of Conduct must be adhered to on the bus.</a:t>
            </a:r>
            <a:endParaRPr sz="1500">
              <a:solidFill>
                <a:srgbClr val="000000"/>
              </a:solidFill>
              <a:latin typeface="Century Gothic"/>
              <a:ea typeface="Century Gothic"/>
              <a:cs typeface="Century Gothic"/>
              <a:sym typeface="Century Gothic"/>
            </a:endParaRPr>
          </a:p>
          <a:p>
            <a:pPr marL="342900" lvl="0" indent="-342900" algn="l" rtl="0">
              <a:lnSpc>
                <a:spcPct val="100000"/>
              </a:lnSpc>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a:p>
            <a:pPr marL="342900" lvl="0" indent="-323850" algn="l" rtl="0">
              <a:lnSpc>
                <a:spcPct val="100000"/>
              </a:lnSpc>
              <a:spcBef>
                <a:spcPts val="480"/>
              </a:spcBef>
              <a:spcAft>
                <a:spcPts val="0"/>
              </a:spcAft>
              <a:buClr>
                <a:srgbClr val="000000"/>
              </a:buClr>
              <a:buSzPts val="1380"/>
              <a:buFont typeface="Century Gothic"/>
              <a:buChar char="■"/>
            </a:pPr>
            <a:r>
              <a:rPr lang="en-US" sz="2100" i="0" u="none">
                <a:solidFill>
                  <a:srgbClr val="000000"/>
                </a:solidFill>
                <a:latin typeface="Century Gothic"/>
                <a:ea typeface="Century Gothic"/>
                <a:cs typeface="Century Gothic"/>
                <a:sym typeface="Century Gothic"/>
              </a:rPr>
              <a:t>Bus referrals, suspensions, and loss of privileges will result from violating rules  on the school bus.</a:t>
            </a:r>
            <a:endParaRPr sz="1500">
              <a:solidFill>
                <a:srgbClr val="000000"/>
              </a:solidFill>
              <a:latin typeface="Century Gothic"/>
              <a:ea typeface="Century Gothic"/>
              <a:cs typeface="Century Gothic"/>
              <a:sym typeface="Century Gothic"/>
            </a:endParaRPr>
          </a:p>
          <a:p>
            <a:pPr marL="342900" lvl="0" indent="-342900" algn="l" rtl="0">
              <a:lnSpc>
                <a:spcPct val="80000"/>
              </a:lnSpc>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a:p>
            <a:pPr marL="342900" lvl="0" indent="-236220" algn="l" rtl="0">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p:txBody>
      </p:sp>
      <p:sp>
        <p:nvSpPr>
          <p:cNvPr id="201" name="Google Shape;201;p37"/>
          <p:cNvSpPr txBox="1">
            <a:spLocks noGrp="1"/>
          </p:cNvSpPr>
          <p:nvPr>
            <p:ph type="body" idx="1"/>
          </p:nvPr>
        </p:nvSpPr>
        <p:spPr>
          <a:xfrm>
            <a:off x="4669525" y="1222500"/>
            <a:ext cx="4281600" cy="44130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480"/>
              </a:spcBef>
              <a:spcAft>
                <a:spcPts val="0"/>
              </a:spcAft>
              <a:buClr>
                <a:srgbClr val="000000"/>
              </a:buClr>
              <a:buSzPts val="1380"/>
              <a:buFont typeface="Century Gothic"/>
              <a:buChar char="■"/>
            </a:pPr>
            <a:r>
              <a:rPr lang="en-US" sz="2100">
                <a:solidFill>
                  <a:srgbClr val="000000"/>
                </a:solidFill>
                <a:latin typeface="Century Gothic"/>
                <a:ea typeface="Century Gothic"/>
                <a:cs typeface="Century Gothic"/>
                <a:sym typeface="Century Gothic"/>
              </a:rPr>
              <a:t>Guía del IRSD sobre la conducta y las sanciones de los estudiantes serán enviados a casa con su hijo por su maestro/a. </a:t>
            </a:r>
            <a:r>
              <a:rPr lang="en-US" sz="2100" b="1">
                <a:latin typeface="Century Gothic"/>
                <a:ea typeface="Century Gothic"/>
                <a:cs typeface="Century Gothic"/>
                <a:sym typeface="Century Gothic"/>
              </a:rPr>
              <a:t>Por favor firme y devuelva.</a:t>
            </a:r>
            <a:endParaRPr sz="2100" b="1">
              <a:latin typeface="Century Gothic"/>
              <a:ea typeface="Century Gothic"/>
              <a:cs typeface="Century Gothic"/>
              <a:sym typeface="Century Gothic"/>
            </a:endParaRPr>
          </a:p>
          <a:p>
            <a:pPr marL="342900" lvl="0" indent="-323850" algn="l" rtl="0">
              <a:lnSpc>
                <a:spcPct val="100000"/>
              </a:lnSpc>
              <a:spcBef>
                <a:spcPts val="480"/>
              </a:spcBef>
              <a:spcAft>
                <a:spcPts val="0"/>
              </a:spcAft>
              <a:buClr>
                <a:srgbClr val="000000"/>
              </a:buClr>
              <a:buSzPts val="1380"/>
              <a:buFont typeface="Century Gothic"/>
              <a:buChar char="■"/>
            </a:pPr>
            <a:r>
              <a:rPr lang="en-US" sz="2100">
                <a:solidFill>
                  <a:srgbClr val="000000"/>
                </a:solidFill>
                <a:latin typeface="Century Gothic"/>
                <a:ea typeface="Century Gothic"/>
                <a:cs typeface="Century Gothic"/>
                <a:sym typeface="Century Gothic"/>
              </a:rPr>
              <a:t>El autobús escolar se considera parte del entorno escolar. El Código de Conducta debe cumplirse en el autobús.</a:t>
            </a:r>
            <a:endParaRPr sz="2100">
              <a:solidFill>
                <a:srgbClr val="000000"/>
              </a:solidFill>
              <a:latin typeface="Century Gothic"/>
              <a:ea typeface="Century Gothic"/>
              <a:cs typeface="Century Gothic"/>
              <a:sym typeface="Century Gothic"/>
            </a:endParaRPr>
          </a:p>
          <a:p>
            <a:pPr marL="342900" lvl="0" indent="-323850" algn="l" rtl="0">
              <a:lnSpc>
                <a:spcPct val="100000"/>
              </a:lnSpc>
              <a:spcBef>
                <a:spcPts val="480"/>
              </a:spcBef>
              <a:spcAft>
                <a:spcPts val="0"/>
              </a:spcAft>
              <a:buClr>
                <a:srgbClr val="000000"/>
              </a:buClr>
              <a:buSzPts val="1380"/>
              <a:buFont typeface="Century Gothic"/>
              <a:buChar char="■"/>
            </a:pPr>
            <a:r>
              <a:rPr lang="en-US" sz="2100">
                <a:solidFill>
                  <a:srgbClr val="000000"/>
                </a:solidFill>
                <a:latin typeface="Century Gothic"/>
                <a:ea typeface="Century Gothic"/>
                <a:cs typeface="Century Gothic"/>
                <a:sym typeface="Century Gothic"/>
              </a:rPr>
              <a:t>Las remisiones al autobús, las suspensiones y la pérdida de privilegios resultarán de la violación de las reglas en el autobús escolar.</a:t>
            </a:r>
            <a:endParaRPr sz="2100">
              <a:solidFill>
                <a:srgbClr val="000000"/>
              </a:solidFill>
              <a:latin typeface="Century Gothic"/>
              <a:ea typeface="Century Gothic"/>
              <a:cs typeface="Century Gothic"/>
              <a:sym typeface="Century Gothic"/>
            </a:endParaRPr>
          </a:p>
          <a:p>
            <a:pPr marL="0" lvl="0" indent="0" algn="l" rtl="0">
              <a:lnSpc>
                <a:spcPct val="100000"/>
              </a:lnSpc>
              <a:spcBef>
                <a:spcPts val="480"/>
              </a:spcBef>
              <a:spcAft>
                <a:spcPts val="0"/>
              </a:spcAft>
              <a:buNone/>
            </a:pPr>
            <a:endParaRPr sz="2100">
              <a:solidFill>
                <a:srgbClr val="000000"/>
              </a:solidFill>
              <a:latin typeface="Century Gothic"/>
              <a:ea typeface="Century Gothic"/>
              <a:cs typeface="Century Gothic"/>
              <a:sym typeface="Century Gothic"/>
            </a:endParaRPr>
          </a:p>
          <a:p>
            <a:pPr marL="342900" lvl="0" indent="-342900" algn="l" rtl="0">
              <a:lnSpc>
                <a:spcPct val="80000"/>
              </a:lnSpc>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a:p>
            <a:pPr marL="342900" lvl="0" indent="-236220" algn="l" rtl="0">
              <a:spcBef>
                <a:spcPts val="480"/>
              </a:spcBef>
              <a:spcAft>
                <a:spcPts val="0"/>
              </a:spcAft>
              <a:buSzPts val="1680"/>
              <a:buNone/>
            </a:pPr>
            <a:endParaRPr sz="2100" i="0" u="non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1447800" y="0"/>
            <a:ext cx="6432600" cy="123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i="0" u="none">
                <a:solidFill>
                  <a:srgbClr val="4A86E8"/>
                </a:solidFill>
                <a:latin typeface="Century Gothic"/>
                <a:ea typeface="Century Gothic"/>
                <a:cs typeface="Century Gothic"/>
                <a:sym typeface="Century Gothic"/>
              </a:rPr>
              <a:t>Dress Code</a:t>
            </a:r>
            <a:endParaRPr sz="3500" b="1" i="0" u="none">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Código de Vestimenta</a:t>
            </a:r>
            <a:endParaRPr sz="3500" b="1" i="1">
              <a:solidFill>
                <a:srgbClr val="4A86E8"/>
              </a:solidFill>
              <a:highlight>
                <a:schemeClr val="lt1"/>
              </a:highlight>
              <a:latin typeface="Century Gothic"/>
              <a:ea typeface="Century Gothic"/>
              <a:cs typeface="Century Gothic"/>
              <a:sym typeface="Century Gothic"/>
            </a:endParaRPr>
          </a:p>
        </p:txBody>
      </p:sp>
      <p:sp>
        <p:nvSpPr>
          <p:cNvPr id="207" name="Google Shape;207;p38"/>
          <p:cNvSpPr txBox="1">
            <a:spLocks noGrp="1"/>
          </p:cNvSpPr>
          <p:nvPr>
            <p:ph type="body" idx="1"/>
          </p:nvPr>
        </p:nvSpPr>
        <p:spPr>
          <a:xfrm>
            <a:off x="375900" y="900750"/>
            <a:ext cx="4196100" cy="5785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80"/>
              <a:buNone/>
            </a:pPr>
            <a:endParaRPr i="0" u="none">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Clothing and accessories worn by students are expected to respect the value of our schools and district as a student-centered community. Therefore, IRSD students are not permitted to wear clothing that is transparent, exposes the midriff/naval area, cleavage or posterior regions.</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Clothes should fit comfortably. </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Shirts must cover your shoulders and your waist. </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Shorts, skirts and/or dresses must reach midway down the thigh when standing. Pants must be worn at the waist. </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Clothes should not have any holes and undergarments should not be visible. </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Shoes should not slip off your feet and shoe laces need to be tied. </a:t>
            </a:r>
            <a:endParaRPr>
              <a:solidFill>
                <a:srgbClr val="000000"/>
              </a:solidFill>
              <a:latin typeface="Century Gothic"/>
              <a:ea typeface="Century Gothic"/>
              <a:cs typeface="Century Gothic"/>
              <a:sym typeface="Century Gothic"/>
            </a:endParaRPr>
          </a:p>
          <a:p>
            <a:pPr marL="0" lvl="0" indent="0" algn="l" rtl="0">
              <a:lnSpc>
                <a:spcPct val="80000"/>
              </a:lnSpc>
              <a:spcBef>
                <a:spcPts val="480"/>
              </a:spcBef>
              <a:spcAft>
                <a:spcPts val="0"/>
              </a:spcAft>
              <a:buNone/>
            </a:pPr>
            <a:endParaRPr>
              <a:solidFill>
                <a:srgbClr val="000000"/>
              </a:solidFill>
              <a:latin typeface="Century Gothic"/>
              <a:ea typeface="Century Gothic"/>
              <a:cs typeface="Century Gothic"/>
              <a:sym typeface="Century Gothic"/>
            </a:endParaRPr>
          </a:p>
          <a:p>
            <a:pPr marL="342900" lvl="0" indent="-236220" algn="l" rtl="0">
              <a:spcBef>
                <a:spcPts val="480"/>
              </a:spcBef>
              <a:spcAft>
                <a:spcPts val="0"/>
              </a:spcAft>
              <a:buSzPts val="1680"/>
              <a:buNone/>
            </a:pPr>
            <a:endParaRPr i="0" u="none">
              <a:solidFill>
                <a:srgbClr val="000000"/>
              </a:solidFill>
              <a:latin typeface="Century Gothic"/>
              <a:ea typeface="Century Gothic"/>
              <a:cs typeface="Century Gothic"/>
              <a:sym typeface="Century Gothic"/>
            </a:endParaRPr>
          </a:p>
        </p:txBody>
      </p:sp>
      <p:sp>
        <p:nvSpPr>
          <p:cNvPr id="208" name="Google Shape;208;p38"/>
          <p:cNvSpPr txBox="1">
            <a:spLocks noGrp="1"/>
          </p:cNvSpPr>
          <p:nvPr>
            <p:ph type="body" idx="1"/>
          </p:nvPr>
        </p:nvSpPr>
        <p:spPr>
          <a:xfrm>
            <a:off x="4508125" y="900750"/>
            <a:ext cx="4588800" cy="5785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80"/>
              <a:buNone/>
            </a:pPr>
            <a:endParaRPr i="0" u="none">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Se espera que la ropa y accesorios que usan los estudiantes respeten el valor de nuestras escuelas y el distrito como una comunidad centrada en el estudiante. Por lo tanto, a los estudiantes del IRSD no se les permite usar ropa que sea transparente, que exponga el área abdominal/naval, el escote o las regiones posteriores.</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La ropa debe quedar cómodamente.</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Las camisas deben cubrir tus hombros y tu cintura.</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Los pantalones cortos, faldas y/o vestidos deben llegar a la mitad del muslo al estar de pie. Los pantalones deben usarse a la cintura.</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La ropa no debe tener agujeros y la ropa interior no debe ser visible.</a:t>
            </a:r>
            <a:endParaRPr>
              <a:solidFill>
                <a:srgbClr val="000000"/>
              </a:solidFill>
              <a:latin typeface="Century Gothic"/>
              <a:ea typeface="Century Gothic"/>
              <a:cs typeface="Century Gothic"/>
              <a:sym typeface="Century Gothic"/>
            </a:endParaRPr>
          </a:p>
          <a:p>
            <a:pPr marL="342900" lvl="0" indent="-299720" algn="l" rtl="0">
              <a:lnSpc>
                <a:spcPct val="80000"/>
              </a:lnSpc>
              <a:spcBef>
                <a:spcPts val="480"/>
              </a:spcBef>
              <a:spcAft>
                <a:spcPts val="0"/>
              </a:spcAft>
              <a:buClr>
                <a:srgbClr val="000000"/>
              </a:buClr>
              <a:buSzPts val="1000"/>
              <a:buFont typeface="Century Gothic"/>
              <a:buChar char="■"/>
            </a:pPr>
            <a:r>
              <a:rPr lang="en-US">
                <a:solidFill>
                  <a:srgbClr val="000000"/>
                </a:solidFill>
                <a:latin typeface="Century Gothic"/>
                <a:ea typeface="Century Gothic"/>
                <a:cs typeface="Century Gothic"/>
                <a:sym typeface="Century Gothic"/>
              </a:rPr>
              <a:t>Los zapatos no deben resbalar de sus pies y los cordones de los zapatos deben estar atados.</a:t>
            </a:r>
            <a:endParaRPr>
              <a:solidFill>
                <a:srgbClr val="000000"/>
              </a:solidFill>
              <a:latin typeface="Century Gothic"/>
              <a:ea typeface="Century Gothic"/>
              <a:cs typeface="Century Gothic"/>
              <a:sym typeface="Century Gothic"/>
            </a:endParaRPr>
          </a:p>
          <a:p>
            <a:pPr marL="0" lvl="0" indent="0" algn="l" rtl="0">
              <a:lnSpc>
                <a:spcPct val="80000"/>
              </a:lnSpc>
              <a:spcBef>
                <a:spcPts val="480"/>
              </a:spcBef>
              <a:spcAft>
                <a:spcPts val="0"/>
              </a:spcAft>
              <a:buNone/>
            </a:pPr>
            <a:endParaRPr>
              <a:solidFill>
                <a:srgbClr val="000000"/>
              </a:solidFill>
              <a:latin typeface="Century Gothic"/>
              <a:ea typeface="Century Gothic"/>
              <a:cs typeface="Century Gothic"/>
              <a:sym typeface="Century Gothic"/>
            </a:endParaRPr>
          </a:p>
          <a:p>
            <a:pPr marL="0" lvl="0" indent="0" algn="l" rtl="0">
              <a:lnSpc>
                <a:spcPct val="80000"/>
              </a:lnSpc>
              <a:spcBef>
                <a:spcPts val="480"/>
              </a:spcBef>
              <a:spcAft>
                <a:spcPts val="0"/>
              </a:spcAft>
              <a:buNone/>
            </a:pPr>
            <a:endParaRPr>
              <a:solidFill>
                <a:srgbClr val="000000"/>
              </a:solidFill>
              <a:latin typeface="Century Gothic"/>
              <a:ea typeface="Century Gothic"/>
              <a:cs typeface="Century Gothic"/>
              <a:sym typeface="Century Gothic"/>
            </a:endParaRPr>
          </a:p>
          <a:p>
            <a:pPr marL="342900" lvl="0" indent="-236220" algn="l" rtl="0">
              <a:spcBef>
                <a:spcPts val="480"/>
              </a:spcBef>
              <a:spcAft>
                <a:spcPts val="0"/>
              </a:spcAft>
              <a:buSzPts val="1680"/>
              <a:buNone/>
            </a:pPr>
            <a:endParaRPr i="0" u="none">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838200" y="304800"/>
            <a:ext cx="7543800" cy="1001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i="0" u="none">
                <a:solidFill>
                  <a:srgbClr val="4A86E8"/>
                </a:solidFill>
                <a:latin typeface="Century Gothic"/>
                <a:ea typeface="Century Gothic"/>
                <a:cs typeface="Century Gothic"/>
                <a:sym typeface="Century Gothic"/>
              </a:rPr>
              <a:t>Food/Treats</a:t>
            </a:r>
            <a:endParaRPr sz="3500" b="1" i="0" u="none">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Comida/Golosinas</a:t>
            </a:r>
            <a:endParaRPr sz="3500" b="1" i="1">
              <a:solidFill>
                <a:srgbClr val="4A86E8"/>
              </a:solidFill>
              <a:highlight>
                <a:schemeClr val="lt1"/>
              </a:highlight>
              <a:latin typeface="Century Gothic"/>
              <a:ea typeface="Century Gothic"/>
              <a:cs typeface="Century Gothic"/>
              <a:sym typeface="Century Gothic"/>
            </a:endParaRPr>
          </a:p>
        </p:txBody>
      </p:sp>
      <p:sp>
        <p:nvSpPr>
          <p:cNvPr id="214" name="Google Shape;214;p39"/>
          <p:cNvSpPr txBox="1">
            <a:spLocks noGrp="1"/>
          </p:cNvSpPr>
          <p:nvPr>
            <p:ph type="body" idx="1"/>
          </p:nvPr>
        </p:nvSpPr>
        <p:spPr>
          <a:xfrm>
            <a:off x="246475" y="1371600"/>
            <a:ext cx="4325400" cy="46113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None/>
            </a:pPr>
            <a:endParaRPr sz="2200">
              <a:latin typeface="Century Gothic"/>
              <a:ea typeface="Century Gothic"/>
              <a:cs typeface="Century Gothic"/>
              <a:sym typeface="Century Gothic"/>
            </a:endParaRPr>
          </a:p>
          <a:p>
            <a:pPr marL="342900" lvl="0" indent="-350520" algn="l" rtl="0">
              <a:lnSpc>
                <a:spcPct val="80000"/>
              </a:lnSpc>
              <a:spcBef>
                <a:spcPts val="480"/>
              </a:spcBef>
              <a:spcAft>
                <a:spcPts val="0"/>
              </a:spcAft>
              <a:buSzPts val="1800"/>
              <a:buFont typeface="Century Gothic"/>
              <a:buChar char="■"/>
            </a:pPr>
            <a:r>
              <a:rPr lang="en-US" sz="2200" i="0" u="none">
                <a:solidFill>
                  <a:srgbClr val="000000"/>
                </a:solidFill>
                <a:latin typeface="Century Gothic"/>
                <a:ea typeface="Century Gothic"/>
                <a:cs typeface="Century Gothic"/>
                <a:sym typeface="Century Gothic"/>
              </a:rPr>
              <a:t>Treats such as cupcakes that are brought to school for birthday parties and other celebrations must be store-bought and delivered in their original packaging with the nutritional label attached.  </a:t>
            </a:r>
            <a:endParaRPr sz="2200">
              <a:solidFill>
                <a:srgbClr val="000000"/>
              </a:solidFill>
              <a:latin typeface="Century Gothic"/>
              <a:ea typeface="Century Gothic"/>
              <a:cs typeface="Century Gothic"/>
              <a:sym typeface="Century Gothic"/>
            </a:endParaRPr>
          </a:p>
          <a:p>
            <a:pPr marL="0" lvl="0" indent="0" algn="l" rtl="0">
              <a:lnSpc>
                <a:spcPct val="80000"/>
              </a:lnSpc>
              <a:spcBef>
                <a:spcPts val="480"/>
              </a:spcBef>
              <a:spcAft>
                <a:spcPts val="0"/>
              </a:spcAft>
              <a:buNone/>
            </a:pPr>
            <a:endParaRPr sz="2200">
              <a:solidFill>
                <a:srgbClr val="000000"/>
              </a:solidFill>
              <a:latin typeface="Century Gothic"/>
              <a:ea typeface="Century Gothic"/>
              <a:cs typeface="Century Gothic"/>
              <a:sym typeface="Century Gothic"/>
            </a:endParaRPr>
          </a:p>
          <a:p>
            <a:pPr marL="342900" lvl="0" indent="-350520" algn="l" rtl="0">
              <a:lnSpc>
                <a:spcPct val="80000"/>
              </a:lnSpc>
              <a:spcBef>
                <a:spcPts val="480"/>
              </a:spcBef>
              <a:spcAft>
                <a:spcPts val="0"/>
              </a:spcAft>
              <a:buSzPts val="1800"/>
              <a:buFont typeface="Century Gothic"/>
              <a:buChar char="■"/>
            </a:pPr>
            <a:r>
              <a:rPr lang="en-US" sz="2200" i="0" u="none">
                <a:solidFill>
                  <a:srgbClr val="000000"/>
                </a:solidFill>
                <a:latin typeface="Century Gothic"/>
                <a:ea typeface="Century Gothic"/>
                <a:cs typeface="Century Gothic"/>
                <a:sym typeface="Century Gothic"/>
              </a:rPr>
              <a:t>We are not permitted to allow students to eat homemade treats.  This change has been made district-wide with the goal of keeping all students safe and healthy.</a:t>
            </a:r>
            <a:endParaRPr sz="2200">
              <a:solidFill>
                <a:srgbClr val="000000"/>
              </a:solidFill>
              <a:latin typeface="Century Gothic"/>
              <a:ea typeface="Century Gothic"/>
              <a:cs typeface="Century Gothic"/>
              <a:sym typeface="Century Gothic"/>
            </a:endParaRPr>
          </a:p>
          <a:p>
            <a:pPr marL="342900" marR="0" lvl="0" indent="-218440" algn="l" rtl="0">
              <a:spcBef>
                <a:spcPts val="560"/>
              </a:spcBef>
              <a:spcAft>
                <a:spcPts val="0"/>
              </a:spcAft>
              <a:buClr>
                <a:schemeClr val="hlink"/>
              </a:buClr>
              <a:buSzPts val="1960"/>
              <a:buFont typeface="Noto Sans Symbols"/>
              <a:buNone/>
            </a:pPr>
            <a:endParaRPr sz="2700" i="0" u="none">
              <a:solidFill>
                <a:srgbClr val="000000"/>
              </a:solidFill>
              <a:latin typeface="Century Gothic"/>
              <a:ea typeface="Century Gothic"/>
              <a:cs typeface="Century Gothic"/>
              <a:sym typeface="Century Gothic"/>
            </a:endParaRPr>
          </a:p>
        </p:txBody>
      </p:sp>
      <p:sp>
        <p:nvSpPr>
          <p:cNvPr id="215" name="Google Shape;215;p39"/>
          <p:cNvSpPr txBox="1">
            <a:spLocks noGrp="1"/>
          </p:cNvSpPr>
          <p:nvPr>
            <p:ph type="body" idx="1"/>
          </p:nvPr>
        </p:nvSpPr>
        <p:spPr>
          <a:xfrm>
            <a:off x="4589875" y="1371600"/>
            <a:ext cx="4325400" cy="46113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None/>
            </a:pPr>
            <a:endParaRPr sz="2300">
              <a:latin typeface="Century Gothic"/>
              <a:ea typeface="Century Gothic"/>
              <a:cs typeface="Century Gothic"/>
              <a:sym typeface="Century Gothic"/>
            </a:endParaRPr>
          </a:p>
          <a:p>
            <a:pPr marL="342900" lvl="0" indent="-350520" algn="l" rtl="0">
              <a:lnSpc>
                <a:spcPct val="80000"/>
              </a:lnSpc>
              <a:spcBef>
                <a:spcPts val="480"/>
              </a:spcBef>
              <a:spcAft>
                <a:spcPts val="0"/>
              </a:spcAft>
              <a:buSzPts val="1800"/>
              <a:buFont typeface="Century Gothic"/>
              <a:buChar char="■"/>
            </a:pPr>
            <a:r>
              <a:rPr lang="en-US" sz="2200">
                <a:solidFill>
                  <a:srgbClr val="000000"/>
                </a:solidFill>
                <a:latin typeface="Century Gothic"/>
                <a:ea typeface="Century Gothic"/>
                <a:cs typeface="Century Gothic"/>
                <a:sym typeface="Century Gothic"/>
              </a:rPr>
              <a:t>Las golosinas como los pastelitos que se traen a la escuela para las fiestas de cumpleaños y otras celebraciones deben ser compradas en la tienda y entregarse en su empaque original con la etiqueta nutricional adjunta.</a:t>
            </a:r>
            <a:endParaRPr sz="2200">
              <a:solidFill>
                <a:srgbClr val="000000"/>
              </a:solidFill>
              <a:latin typeface="Century Gothic"/>
              <a:ea typeface="Century Gothic"/>
              <a:cs typeface="Century Gothic"/>
              <a:sym typeface="Century Gothic"/>
            </a:endParaRPr>
          </a:p>
          <a:p>
            <a:pPr marL="342900" lvl="0" indent="-350520" algn="l" rtl="0">
              <a:lnSpc>
                <a:spcPct val="80000"/>
              </a:lnSpc>
              <a:spcBef>
                <a:spcPts val="480"/>
              </a:spcBef>
              <a:spcAft>
                <a:spcPts val="0"/>
              </a:spcAft>
              <a:buSzPts val="1800"/>
              <a:buFont typeface="Century Gothic"/>
              <a:buChar char="■"/>
            </a:pPr>
            <a:r>
              <a:rPr lang="en-US" sz="2200">
                <a:solidFill>
                  <a:srgbClr val="000000"/>
                </a:solidFill>
                <a:latin typeface="Century Gothic"/>
                <a:ea typeface="Century Gothic"/>
                <a:cs typeface="Century Gothic"/>
                <a:sym typeface="Century Gothic"/>
              </a:rPr>
              <a:t>No se permite que los estudiantes coman golosinas caseras. Este cambio se ha realizado en todo el distrito con el objetivo de mantener a todos los estudiantes seguros y saludables.</a:t>
            </a:r>
            <a:endParaRPr sz="2200">
              <a:solidFill>
                <a:srgbClr val="000000"/>
              </a:solidFill>
              <a:latin typeface="Century Gothic"/>
              <a:ea typeface="Century Gothic"/>
              <a:cs typeface="Century Gothic"/>
              <a:sym typeface="Century Gothic"/>
            </a:endParaRPr>
          </a:p>
          <a:p>
            <a:pPr marL="342900" lvl="0" indent="0" algn="l" rtl="0">
              <a:lnSpc>
                <a:spcPct val="80000"/>
              </a:lnSpc>
              <a:spcBef>
                <a:spcPts val="480"/>
              </a:spcBef>
              <a:spcAft>
                <a:spcPts val="0"/>
              </a:spcAft>
              <a:buNone/>
            </a:pPr>
            <a:endParaRPr sz="2300">
              <a:solidFill>
                <a:srgbClr val="000000"/>
              </a:solidFill>
              <a:latin typeface="Century Gothic"/>
              <a:ea typeface="Century Gothic"/>
              <a:cs typeface="Century Gothic"/>
              <a:sym typeface="Century Gothic"/>
            </a:endParaRPr>
          </a:p>
          <a:p>
            <a:pPr marL="342900" marR="0" lvl="0" indent="-218440" algn="l" rtl="0">
              <a:spcBef>
                <a:spcPts val="560"/>
              </a:spcBef>
              <a:spcAft>
                <a:spcPts val="0"/>
              </a:spcAft>
              <a:buClr>
                <a:schemeClr val="hlink"/>
              </a:buClr>
              <a:buSzPts val="1960"/>
              <a:buFont typeface="Noto Sans Symbols"/>
              <a:buNone/>
            </a:pPr>
            <a:endParaRPr sz="2700" i="0" u="none">
              <a:solidFill>
                <a:srgbClr val="00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938525" y="427600"/>
            <a:ext cx="7543800" cy="901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a:solidFill>
                  <a:srgbClr val="4A86E8"/>
                </a:solidFill>
                <a:latin typeface="Century Gothic"/>
                <a:ea typeface="Century Gothic"/>
                <a:cs typeface="Century Gothic"/>
                <a:sym typeface="Century Gothic"/>
              </a:rPr>
              <a:t>Visitors</a:t>
            </a:r>
            <a:endParaRPr sz="35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Visitantes</a:t>
            </a:r>
            <a:endParaRPr sz="3500" i="1">
              <a:solidFill>
                <a:srgbClr val="4A86E8"/>
              </a:solidFill>
              <a:highlight>
                <a:schemeClr val="lt1"/>
              </a:highlight>
              <a:latin typeface="Century Gothic"/>
              <a:ea typeface="Century Gothic"/>
              <a:cs typeface="Century Gothic"/>
              <a:sym typeface="Century Gothic"/>
            </a:endParaRPr>
          </a:p>
        </p:txBody>
      </p:sp>
      <p:sp>
        <p:nvSpPr>
          <p:cNvPr id="221" name="Google Shape;221;p40"/>
          <p:cNvSpPr txBox="1">
            <a:spLocks noGrp="1"/>
          </p:cNvSpPr>
          <p:nvPr>
            <p:ph type="body" idx="1"/>
          </p:nvPr>
        </p:nvSpPr>
        <p:spPr>
          <a:xfrm>
            <a:off x="299675" y="1828800"/>
            <a:ext cx="4196100" cy="4805400"/>
          </a:xfrm>
          <a:prstGeom prst="rect">
            <a:avLst/>
          </a:prstGeom>
          <a:noFill/>
          <a:ln>
            <a:noFill/>
          </a:ln>
        </p:spPr>
        <p:txBody>
          <a:bodyPr spcFirstLastPara="1" wrap="square" lIns="91425" tIns="45700" rIns="91425" bIns="45700" anchor="t" anchorCtr="0">
            <a:noAutofit/>
          </a:bodyPr>
          <a:lstStyle/>
          <a:p>
            <a:pPr marL="342900" lvl="0" indent="-408940" algn="l" rtl="0">
              <a:lnSpc>
                <a:spcPct val="100000"/>
              </a:lnSpc>
              <a:spcBef>
                <a:spcPts val="0"/>
              </a:spcBef>
              <a:spcAft>
                <a:spcPts val="0"/>
              </a:spcAft>
              <a:buClr>
                <a:srgbClr val="000000"/>
              </a:buClr>
              <a:buSzPts val="2300"/>
              <a:buFont typeface="Century Gothic"/>
              <a:buChar char="■"/>
            </a:pPr>
            <a:r>
              <a:rPr lang="en-US" sz="2300" b="1">
                <a:latin typeface="Century Gothic"/>
                <a:ea typeface="Century Gothic"/>
                <a:cs typeface="Century Gothic"/>
                <a:sym typeface="Century Gothic"/>
              </a:rPr>
              <a:t>All visitors need to bring a photo ID or driver’s license when entering the building. </a:t>
            </a:r>
            <a:endParaRPr sz="2300">
              <a:solidFill>
                <a:srgbClr val="000000"/>
              </a:solidFill>
              <a:latin typeface="Century Gothic"/>
              <a:ea typeface="Century Gothic"/>
              <a:cs typeface="Century Gothic"/>
              <a:sym typeface="Century Gothic"/>
            </a:endParaRPr>
          </a:p>
          <a:p>
            <a:pPr marL="342900" lvl="0" indent="-346710" algn="l" rtl="0">
              <a:lnSpc>
                <a:spcPct val="100000"/>
              </a:lnSpc>
              <a:spcBef>
                <a:spcPts val="0"/>
              </a:spcBef>
              <a:spcAft>
                <a:spcPts val="0"/>
              </a:spcAft>
              <a:buClr>
                <a:srgbClr val="000000"/>
              </a:buClr>
              <a:buSzPts val="2300"/>
              <a:buFont typeface="Century Gothic"/>
              <a:buChar char="■"/>
            </a:pPr>
            <a:r>
              <a:rPr lang="en-US" sz="2300">
                <a:solidFill>
                  <a:srgbClr val="000000"/>
                </a:solidFill>
                <a:latin typeface="Century Gothic"/>
                <a:ea typeface="Century Gothic"/>
                <a:cs typeface="Century Gothic"/>
                <a:sym typeface="Century Gothic"/>
              </a:rPr>
              <a:t>Please report to the main office if you are visiting the school, picking up or dropping off your child.</a:t>
            </a:r>
            <a:endParaRPr sz="2300">
              <a:solidFill>
                <a:srgbClr val="000000"/>
              </a:solidFill>
              <a:latin typeface="Century Gothic"/>
              <a:ea typeface="Century Gothic"/>
              <a:cs typeface="Century Gothic"/>
              <a:sym typeface="Century Gothic"/>
            </a:endParaRPr>
          </a:p>
          <a:p>
            <a:pPr marL="342900" lvl="0" indent="-346710" algn="l" rtl="0">
              <a:lnSpc>
                <a:spcPct val="100000"/>
              </a:lnSpc>
              <a:spcBef>
                <a:spcPts val="0"/>
              </a:spcBef>
              <a:spcAft>
                <a:spcPts val="0"/>
              </a:spcAft>
              <a:buClr>
                <a:srgbClr val="000000"/>
              </a:buClr>
              <a:buSzPts val="2300"/>
              <a:buFont typeface="Century Gothic"/>
              <a:buChar char="■"/>
            </a:pPr>
            <a:r>
              <a:rPr lang="en-US" sz="2300">
                <a:solidFill>
                  <a:srgbClr val="000000"/>
                </a:solidFill>
                <a:latin typeface="Century Gothic"/>
                <a:ea typeface="Century Gothic"/>
                <a:cs typeface="Century Gothic"/>
                <a:sym typeface="Century Gothic"/>
              </a:rPr>
              <a:t>If your child gets sick during school hours, your child will need to be picked up from the main office. </a:t>
            </a:r>
            <a:endParaRPr sz="2300">
              <a:solidFill>
                <a:srgbClr val="000000"/>
              </a:solidFill>
              <a:latin typeface="Century Gothic"/>
              <a:ea typeface="Century Gothic"/>
              <a:cs typeface="Century Gothic"/>
              <a:sym typeface="Century Gothic"/>
            </a:endParaRPr>
          </a:p>
          <a:p>
            <a:pPr marL="342900" lvl="0" indent="-236220" algn="l" rtl="0">
              <a:lnSpc>
                <a:spcPct val="100000"/>
              </a:lnSpc>
              <a:spcBef>
                <a:spcPts val="480"/>
              </a:spcBef>
              <a:spcAft>
                <a:spcPts val="0"/>
              </a:spcAft>
              <a:buClr>
                <a:schemeClr val="hlink"/>
              </a:buClr>
              <a:buSzPts val="1680"/>
              <a:buFont typeface="Noto Sans Symbols"/>
              <a:buNone/>
            </a:pPr>
            <a:endParaRPr sz="1100" i="0" u="none">
              <a:solidFill>
                <a:srgbClr val="000000"/>
              </a:solidFill>
              <a:latin typeface="Century Gothic"/>
              <a:ea typeface="Century Gothic"/>
              <a:cs typeface="Century Gothic"/>
              <a:sym typeface="Century Gothic"/>
            </a:endParaRPr>
          </a:p>
          <a:p>
            <a:pPr marL="342900" lvl="0" indent="-254000" algn="l" rtl="0">
              <a:lnSpc>
                <a:spcPct val="100000"/>
              </a:lnSpc>
              <a:spcBef>
                <a:spcPts val="400"/>
              </a:spcBef>
              <a:spcAft>
                <a:spcPts val="0"/>
              </a:spcAft>
              <a:buClr>
                <a:schemeClr val="hlink"/>
              </a:buClr>
              <a:buSzPts val="1400"/>
              <a:buFont typeface="Noto Sans Symbols"/>
              <a:buNone/>
            </a:pPr>
            <a:endParaRPr sz="1100" i="0" u="none">
              <a:solidFill>
                <a:srgbClr val="000000"/>
              </a:solidFill>
              <a:latin typeface="Century Gothic"/>
              <a:ea typeface="Century Gothic"/>
              <a:cs typeface="Century Gothic"/>
              <a:sym typeface="Century Gothic"/>
            </a:endParaRPr>
          </a:p>
          <a:p>
            <a:pPr marL="342900" lvl="0" indent="-254000" algn="l" rtl="0">
              <a:spcBef>
                <a:spcPts val="400"/>
              </a:spcBef>
              <a:spcAft>
                <a:spcPts val="0"/>
              </a:spcAft>
              <a:buSzPts val="1400"/>
              <a:buNone/>
            </a:pPr>
            <a:endParaRPr sz="1100" i="0" u="none">
              <a:solidFill>
                <a:srgbClr val="000000"/>
              </a:solidFill>
              <a:latin typeface="Century Gothic"/>
              <a:ea typeface="Century Gothic"/>
              <a:cs typeface="Century Gothic"/>
              <a:sym typeface="Century Gothic"/>
            </a:endParaRPr>
          </a:p>
        </p:txBody>
      </p:sp>
      <p:sp>
        <p:nvSpPr>
          <p:cNvPr id="222" name="Google Shape;222;p40"/>
          <p:cNvSpPr txBox="1">
            <a:spLocks noGrp="1"/>
          </p:cNvSpPr>
          <p:nvPr>
            <p:ph type="body" idx="1"/>
          </p:nvPr>
        </p:nvSpPr>
        <p:spPr>
          <a:xfrm>
            <a:off x="4566875" y="1828800"/>
            <a:ext cx="4368600" cy="4805400"/>
          </a:xfrm>
          <a:prstGeom prst="rect">
            <a:avLst/>
          </a:prstGeom>
          <a:noFill/>
          <a:ln>
            <a:noFill/>
          </a:ln>
        </p:spPr>
        <p:txBody>
          <a:bodyPr spcFirstLastPara="1" wrap="square" lIns="91425" tIns="45700" rIns="91425" bIns="45700" anchor="t" anchorCtr="0">
            <a:noAutofit/>
          </a:bodyPr>
          <a:lstStyle/>
          <a:p>
            <a:pPr marL="342900" lvl="0" indent="-346710" algn="l" rtl="0">
              <a:lnSpc>
                <a:spcPct val="100000"/>
              </a:lnSpc>
              <a:spcBef>
                <a:spcPts val="0"/>
              </a:spcBef>
              <a:spcAft>
                <a:spcPts val="0"/>
              </a:spcAft>
              <a:buClr>
                <a:srgbClr val="000000"/>
              </a:buClr>
              <a:buSzPts val="2300"/>
              <a:buFont typeface="Century Gothic"/>
              <a:buChar char="■"/>
            </a:pPr>
            <a:r>
              <a:rPr lang="en-US" sz="2300" b="1">
                <a:latin typeface="Century Gothic"/>
                <a:ea typeface="Century Gothic"/>
                <a:cs typeface="Century Gothic"/>
                <a:sym typeface="Century Gothic"/>
              </a:rPr>
              <a:t>Todos los visitantes deben traer una identificación con foto o licencia de conducir al ingresar al edificio.</a:t>
            </a:r>
            <a:endParaRPr sz="2300" b="1">
              <a:latin typeface="Century Gothic"/>
              <a:ea typeface="Century Gothic"/>
              <a:cs typeface="Century Gothic"/>
              <a:sym typeface="Century Gothic"/>
            </a:endParaRPr>
          </a:p>
          <a:p>
            <a:pPr marL="342900" lvl="0" indent="-346710" algn="l" rtl="0">
              <a:lnSpc>
                <a:spcPct val="100000"/>
              </a:lnSpc>
              <a:spcBef>
                <a:spcPts val="0"/>
              </a:spcBef>
              <a:spcAft>
                <a:spcPts val="0"/>
              </a:spcAft>
              <a:buClr>
                <a:srgbClr val="000000"/>
              </a:buClr>
              <a:buSzPts val="2300"/>
              <a:buFont typeface="Century Gothic"/>
              <a:buChar char="■"/>
            </a:pPr>
            <a:r>
              <a:rPr lang="en-US" sz="2300">
                <a:latin typeface="Century Gothic"/>
                <a:ea typeface="Century Gothic"/>
                <a:cs typeface="Century Gothic"/>
                <a:sym typeface="Century Gothic"/>
              </a:rPr>
              <a:t>Reporte a la oficina principal si está visitando la escuela, recogiendo o dejando a su hijo.</a:t>
            </a:r>
            <a:endParaRPr sz="2300">
              <a:latin typeface="Century Gothic"/>
              <a:ea typeface="Century Gothic"/>
              <a:cs typeface="Century Gothic"/>
              <a:sym typeface="Century Gothic"/>
            </a:endParaRPr>
          </a:p>
          <a:p>
            <a:pPr marL="342900" lvl="0" indent="-346710" algn="l" rtl="0">
              <a:lnSpc>
                <a:spcPct val="100000"/>
              </a:lnSpc>
              <a:spcBef>
                <a:spcPts val="0"/>
              </a:spcBef>
              <a:spcAft>
                <a:spcPts val="0"/>
              </a:spcAft>
              <a:buClr>
                <a:srgbClr val="000000"/>
              </a:buClr>
              <a:buSzPts val="2300"/>
              <a:buFont typeface="Century Gothic"/>
              <a:buChar char="■"/>
            </a:pPr>
            <a:r>
              <a:rPr lang="en-US" sz="2300">
                <a:latin typeface="Century Gothic"/>
                <a:ea typeface="Century Gothic"/>
                <a:cs typeface="Century Gothic"/>
                <a:sym typeface="Century Gothic"/>
              </a:rPr>
              <a:t>Si su hijo se enferma durante el horario escolar, será necesario que lo recojan en la oficina principal.</a:t>
            </a:r>
            <a:endParaRPr sz="2300">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2300" b="1">
              <a:latin typeface="Century Gothic"/>
              <a:ea typeface="Century Gothic"/>
              <a:cs typeface="Century Gothic"/>
              <a:sym typeface="Century Gothic"/>
            </a:endParaRPr>
          </a:p>
          <a:p>
            <a:pPr marL="342900" lvl="0" indent="-236220" algn="l" rtl="0">
              <a:lnSpc>
                <a:spcPct val="100000"/>
              </a:lnSpc>
              <a:spcBef>
                <a:spcPts val="480"/>
              </a:spcBef>
              <a:spcAft>
                <a:spcPts val="0"/>
              </a:spcAft>
              <a:buClr>
                <a:schemeClr val="hlink"/>
              </a:buClr>
              <a:buSzPts val="1680"/>
              <a:buFont typeface="Noto Sans Symbols"/>
              <a:buNone/>
            </a:pPr>
            <a:endParaRPr sz="1100" i="0" u="none">
              <a:solidFill>
                <a:srgbClr val="000000"/>
              </a:solidFill>
              <a:latin typeface="Century Gothic"/>
              <a:ea typeface="Century Gothic"/>
              <a:cs typeface="Century Gothic"/>
              <a:sym typeface="Century Gothic"/>
            </a:endParaRPr>
          </a:p>
          <a:p>
            <a:pPr marL="342900" lvl="0" indent="-254000" algn="l" rtl="0">
              <a:lnSpc>
                <a:spcPct val="100000"/>
              </a:lnSpc>
              <a:spcBef>
                <a:spcPts val="400"/>
              </a:spcBef>
              <a:spcAft>
                <a:spcPts val="0"/>
              </a:spcAft>
              <a:buClr>
                <a:schemeClr val="hlink"/>
              </a:buClr>
              <a:buSzPts val="1400"/>
              <a:buFont typeface="Noto Sans Symbols"/>
              <a:buNone/>
            </a:pPr>
            <a:endParaRPr sz="1100" i="0" u="none">
              <a:solidFill>
                <a:srgbClr val="000000"/>
              </a:solidFill>
              <a:latin typeface="Century Gothic"/>
              <a:ea typeface="Century Gothic"/>
              <a:cs typeface="Century Gothic"/>
              <a:sym typeface="Century Gothic"/>
            </a:endParaRPr>
          </a:p>
          <a:p>
            <a:pPr marL="342900" lvl="0" indent="-254000" algn="l" rtl="0">
              <a:spcBef>
                <a:spcPts val="400"/>
              </a:spcBef>
              <a:spcAft>
                <a:spcPts val="0"/>
              </a:spcAft>
              <a:buSzPts val="1400"/>
              <a:buNone/>
            </a:pPr>
            <a:endParaRPr sz="1100" i="0" u="none">
              <a:solidFill>
                <a:srgbClr val="0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1"/>
          <p:cNvPicPr preferRelativeResize="0"/>
          <p:nvPr/>
        </p:nvPicPr>
        <p:blipFill rotWithShape="1">
          <a:blip r:embed="rId3">
            <a:alphaModFix/>
          </a:blip>
          <a:srcRect r="2647" b="35304"/>
          <a:stretch/>
        </p:blipFill>
        <p:spPr>
          <a:xfrm>
            <a:off x="0" y="0"/>
            <a:ext cx="7100125" cy="6858000"/>
          </a:xfrm>
          <a:prstGeom prst="rect">
            <a:avLst/>
          </a:prstGeom>
          <a:noFill/>
          <a:ln>
            <a:noFill/>
          </a:ln>
        </p:spPr>
      </p:pic>
      <p:pic>
        <p:nvPicPr>
          <p:cNvPr id="229" name="Google Shape;229;p41"/>
          <p:cNvPicPr preferRelativeResize="0"/>
          <p:nvPr/>
        </p:nvPicPr>
        <p:blipFill rotWithShape="1">
          <a:blip r:embed="rId3">
            <a:alphaModFix/>
          </a:blip>
          <a:srcRect l="3209" t="66250" r="51773" b="10385"/>
          <a:stretch/>
        </p:blipFill>
        <p:spPr>
          <a:xfrm>
            <a:off x="6946325" y="1039750"/>
            <a:ext cx="2058099" cy="1602325"/>
          </a:xfrm>
          <a:prstGeom prst="rect">
            <a:avLst/>
          </a:prstGeom>
          <a:noFill/>
          <a:ln w="19050" cap="flat" cmpd="sng">
            <a:solidFill>
              <a:srgbClr val="0000F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343200"/>
            <a:ext cx="8520600" cy="1049100"/>
          </a:xfrm>
          <a:prstGeom prst="rect">
            <a:avLst/>
          </a:prstGeom>
          <a:solidFill>
            <a:srgbClr val="FF9900"/>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720" b="1">
                <a:latin typeface="Bree Serif"/>
                <a:ea typeface="Bree Serif"/>
                <a:cs typeface="Bree Serif"/>
                <a:sym typeface="Bree Serif"/>
              </a:rPr>
              <a:t>How can you support at home?</a:t>
            </a:r>
            <a:endParaRPr sz="3720" b="1">
              <a:latin typeface="Bree Serif"/>
              <a:ea typeface="Bree Serif"/>
              <a:cs typeface="Bree Serif"/>
              <a:sym typeface="Bree Serif"/>
            </a:endParaRPr>
          </a:p>
        </p:txBody>
      </p:sp>
      <p:sp>
        <p:nvSpPr>
          <p:cNvPr id="235" name="Google Shape;235;p42"/>
          <p:cNvSpPr txBox="1">
            <a:spLocks noGrp="1"/>
          </p:cNvSpPr>
          <p:nvPr>
            <p:ph type="body" idx="1"/>
          </p:nvPr>
        </p:nvSpPr>
        <p:spPr>
          <a:xfrm>
            <a:off x="311700" y="1536633"/>
            <a:ext cx="8520600" cy="45552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Font typeface="Bree Serif"/>
              <a:buChar char="●"/>
            </a:pPr>
            <a:r>
              <a:rPr lang="en-US" sz="2000">
                <a:solidFill>
                  <a:schemeClr val="dk1"/>
                </a:solidFill>
                <a:latin typeface="Bree Serif"/>
                <a:ea typeface="Bree Serif"/>
                <a:cs typeface="Bree Serif"/>
                <a:sym typeface="Bree Serif"/>
              </a:rPr>
              <a:t>Review the Unit-based Parent Letters that are sent home with your child at the start of a new unit</a:t>
            </a:r>
            <a:endParaRPr sz="2000">
              <a:solidFill>
                <a:schemeClr val="dk1"/>
              </a:solidFill>
              <a:latin typeface="Bree Serif"/>
              <a:ea typeface="Bree Serif"/>
              <a:cs typeface="Bree Serif"/>
              <a:sym typeface="Bree Serif"/>
            </a:endParaRPr>
          </a:p>
          <a:p>
            <a:pPr marL="457200" lvl="0" indent="-355600" algn="l" rtl="0">
              <a:spcBef>
                <a:spcPts val="0"/>
              </a:spcBef>
              <a:spcAft>
                <a:spcPts val="0"/>
              </a:spcAft>
              <a:buClr>
                <a:schemeClr val="dk1"/>
              </a:buClr>
              <a:buSzPts val="2000"/>
              <a:buFont typeface="Bree Serif"/>
              <a:buChar char="●"/>
            </a:pPr>
            <a:r>
              <a:rPr lang="en-US" sz="2000">
                <a:solidFill>
                  <a:schemeClr val="dk1"/>
                </a:solidFill>
                <a:latin typeface="Bree Serif"/>
                <a:ea typeface="Bree Serif"/>
                <a:cs typeface="Bree Serif"/>
                <a:sym typeface="Bree Serif"/>
              </a:rPr>
              <a:t>Read aloud with your child</a:t>
            </a:r>
            <a:endParaRPr sz="2000">
              <a:solidFill>
                <a:schemeClr val="dk1"/>
              </a:solidFill>
              <a:latin typeface="Bree Serif"/>
              <a:ea typeface="Bree Serif"/>
              <a:cs typeface="Bree Serif"/>
              <a:sym typeface="Bree Serif"/>
            </a:endParaRPr>
          </a:p>
          <a:p>
            <a:pPr marL="457200" lvl="0" indent="-355600" algn="l" rtl="0">
              <a:spcBef>
                <a:spcPts val="0"/>
              </a:spcBef>
              <a:spcAft>
                <a:spcPts val="0"/>
              </a:spcAft>
              <a:buClr>
                <a:schemeClr val="dk1"/>
              </a:buClr>
              <a:buSzPts val="2000"/>
              <a:buFont typeface="Bree Serif"/>
              <a:buChar char="●"/>
            </a:pPr>
            <a:r>
              <a:rPr lang="en-US" sz="2000">
                <a:solidFill>
                  <a:schemeClr val="dk1"/>
                </a:solidFill>
                <a:latin typeface="Bree Serif"/>
                <a:ea typeface="Bree Serif"/>
                <a:cs typeface="Bree Serif"/>
                <a:sym typeface="Bree Serif"/>
              </a:rPr>
              <a:t>Review any “take-home” materials that will be sent home with your child throughout the course of a unit</a:t>
            </a:r>
            <a:endParaRPr sz="2000">
              <a:solidFill>
                <a:schemeClr val="dk1"/>
              </a:solidFill>
              <a:latin typeface="Bree Serif"/>
              <a:ea typeface="Bree Serif"/>
              <a:cs typeface="Bree Serif"/>
              <a:sym typeface="Bree Serif"/>
            </a:endParaRPr>
          </a:p>
          <a:p>
            <a:pPr marL="457200" lvl="0" indent="-355600" algn="l" rtl="0">
              <a:spcBef>
                <a:spcPts val="0"/>
              </a:spcBef>
              <a:spcAft>
                <a:spcPts val="0"/>
              </a:spcAft>
              <a:buClr>
                <a:schemeClr val="dk1"/>
              </a:buClr>
              <a:buSzPts val="2000"/>
              <a:buFont typeface="Bree Serif"/>
              <a:buChar char="●"/>
            </a:pPr>
            <a:r>
              <a:rPr lang="en-US" sz="2000">
                <a:solidFill>
                  <a:schemeClr val="dk1"/>
                </a:solidFill>
                <a:latin typeface="Bree Serif"/>
                <a:ea typeface="Bree Serif"/>
                <a:cs typeface="Bree Serif"/>
                <a:sym typeface="Bree Serif"/>
              </a:rPr>
              <a:t>Ask your child questions about what they are learning</a:t>
            </a:r>
            <a:endParaRPr sz="2000">
              <a:solidFill>
                <a:schemeClr val="dk1"/>
              </a:solidFill>
              <a:latin typeface="Bree Serif"/>
              <a:ea typeface="Bree Serif"/>
              <a:cs typeface="Bree Serif"/>
              <a:sym typeface="Bree Serif"/>
            </a:endParaRPr>
          </a:p>
          <a:p>
            <a:pPr marL="914400" lvl="1" indent="-342900" algn="l" rtl="0">
              <a:spcBef>
                <a:spcPts val="0"/>
              </a:spcBef>
              <a:spcAft>
                <a:spcPts val="0"/>
              </a:spcAft>
              <a:buClr>
                <a:schemeClr val="dk1"/>
              </a:buClr>
              <a:buSzPts val="1800"/>
              <a:buFont typeface="Bree Serif"/>
              <a:buChar char="○"/>
            </a:pPr>
            <a:r>
              <a:rPr lang="en-US" sz="1800">
                <a:solidFill>
                  <a:schemeClr val="dk1"/>
                </a:solidFill>
                <a:latin typeface="Bree Serif"/>
                <a:ea typeface="Bree Serif"/>
                <a:cs typeface="Bree Serif"/>
                <a:sym typeface="Bree Serif"/>
              </a:rPr>
              <a:t>Some of the “take-home” materials that will be coming home with your child will have questions you can ask them!</a:t>
            </a:r>
            <a:endParaRPr sz="1800">
              <a:solidFill>
                <a:schemeClr val="dk1"/>
              </a:solidFill>
              <a:latin typeface="Bree Serif"/>
              <a:ea typeface="Bree Serif"/>
              <a:cs typeface="Bree Serif"/>
              <a:sym typeface="Bree Serif"/>
            </a:endParaRPr>
          </a:p>
          <a:p>
            <a:pPr marL="457200" lvl="0" indent="-355600" algn="l" rtl="0">
              <a:spcBef>
                <a:spcPts val="0"/>
              </a:spcBef>
              <a:spcAft>
                <a:spcPts val="0"/>
              </a:spcAft>
              <a:buClr>
                <a:schemeClr val="dk1"/>
              </a:buClr>
              <a:buSzPts val="2000"/>
              <a:buFont typeface="Bree Serif"/>
              <a:buChar char="●"/>
            </a:pPr>
            <a:r>
              <a:rPr lang="en-US" sz="2000">
                <a:solidFill>
                  <a:schemeClr val="dk1"/>
                </a:solidFill>
                <a:latin typeface="Bree Serif"/>
                <a:ea typeface="Bree Serif"/>
                <a:cs typeface="Bree Serif"/>
                <a:sym typeface="Bree Serif"/>
              </a:rPr>
              <a:t>When you have a question, reach out to your child’s teacher</a:t>
            </a:r>
            <a:endParaRPr sz="2000">
              <a:solidFill>
                <a:schemeClr val="dk1"/>
              </a:solidFill>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228600" y="1503375"/>
            <a:ext cx="4176600" cy="5003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Display your child’s name on their book bag or make a nametag for the first week of school</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Arrive early at the bus stop</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Pack a water bottle for your child</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Buses may dismiss late the first week of school *Be prepared to wait at the bus stop for your child at the end of the school day</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Check your child’s bookbag for important information and forms that need to be completed/returned to school </a:t>
            </a:r>
            <a:endParaRPr sz="1800" b="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r>
              <a:rPr lang="en-US" sz="3400" i="0" u="none">
                <a:solidFill>
                  <a:srgbClr val="000000"/>
                </a:solidFill>
                <a:latin typeface="Century Gothic"/>
                <a:ea typeface="Century Gothic"/>
                <a:cs typeface="Century Gothic"/>
                <a:sym typeface="Century Gothic"/>
              </a:rPr>
              <a:t>  </a:t>
            </a: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br>
              <a:rPr lang="en-US" sz="3400" i="0" u="none">
                <a:solidFill>
                  <a:srgbClr val="000000"/>
                </a:solidFill>
                <a:latin typeface="Century Gothic"/>
                <a:ea typeface="Century Gothic"/>
                <a:cs typeface="Century Gothic"/>
                <a:sym typeface="Century Gothic"/>
              </a:rPr>
            </a:br>
            <a:endParaRPr sz="3400">
              <a:solidFill>
                <a:srgbClr val="000000"/>
              </a:solidFill>
              <a:latin typeface="Century Gothic"/>
              <a:ea typeface="Century Gothic"/>
              <a:cs typeface="Century Gothic"/>
              <a:sym typeface="Century Gothic"/>
            </a:endParaRPr>
          </a:p>
        </p:txBody>
      </p:sp>
      <p:sp>
        <p:nvSpPr>
          <p:cNvPr id="241" name="Google Shape;241;p43"/>
          <p:cNvSpPr txBox="1">
            <a:spLocks noGrp="1"/>
          </p:cNvSpPr>
          <p:nvPr>
            <p:ph type="body" idx="1"/>
          </p:nvPr>
        </p:nvSpPr>
        <p:spPr>
          <a:xfrm>
            <a:off x="322475" y="153475"/>
            <a:ext cx="8653200" cy="1178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080"/>
              <a:buNone/>
            </a:pPr>
            <a:r>
              <a:rPr lang="en-US" sz="3500" b="1" i="0" u="none">
                <a:solidFill>
                  <a:srgbClr val="4A86E8"/>
                </a:solidFill>
                <a:latin typeface="Century Gothic"/>
                <a:ea typeface="Century Gothic"/>
                <a:cs typeface="Century Gothic"/>
                <a:sym typeface="Century Gothic"/>
              </a:rPr>
              <a:t>The First Day of School</a:t>
            </a:r>
            <a:r>
              <a:rPr lang="en-US" sz="3500" b="1">
                <a:solidFill>
                  <a:srgbClr val="4A86E8"/>
                </a:solidFill>
                <a:latin typeface="Century Gothic"/>
                <a:ea typeface="Century Gothic"/>
                <a:cs typeface="Century Gothic"/>
                <a:sym typeface="Century Gothic"/>
              </a:rPr>
              <a:t> Reminders</a:t>
            </a:r>
            <a:endParaRPr sz="35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3080"/>
              <a:buNone/>
            </a:pPr>
            <a:r>
              <a:rPr lang="en-US" sz="3500" b="1" i="1">
                <a:solidFill>
                  <a:srgbClr val="4A86E8"/>
                </a:solidFill>
                <a:latin typeface="Century Gothic"/>
                <a:ea typeface="Century Gothic"/>
                <a:cs typeface="Century Gothic"/>
                <a:sym typeface="Century Gothic"/>
              </a:rPr>
              <a:t>Recordatorios del Primer Día de Clases </a:t>
            </a:r>
            <a:endParaRPr sz="3500" b="1" i="1">
              <a:solidFill>
                <a:srgbClr val="4A86E8"/>
              </a:solidFill>
              <a:latin typeface="Century Gothic"/>
              <a:ea typeface="Century Gothic"/>
              <a:cs typeface="Century Gothic"/>
              <a:sym typeface="Century Gothic"/>
            </a:endParaRPr>
          </a:p>
        </p:txBody>
      </p:sp>
      <p:sp>
        <p:nvSpPr>
          <p:cNvPr id="242" name="Google Shape;242;p43"/>
          <p:cNvSpPr txBox="1">
            <a:spLocks noGrp="1"/>
          </p:cNvSpPr>
          <p:nvPr>
            <p:ph type="title"/>
          </p:nvPr>
        </p:nvSpPr>
        <p:spPr>
          <a:xfrm>
            <a:off x="4545975" y="1484575"/>
            <a:ext cx="4429800" cy="5245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Muestre el nombre de su hijo en su mochila o haga una etiqueta con su nombre para la primera semana de clases</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Llega temprano a la parada de autobús.</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Empaca una botella de agua para su hijo/a</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Los autobuses pueden salir tarde la primera semana de clases *Esté preparado para esperar a su hijo/a en la parada del autobús al final del día escolar</a:t>
            </a:r>
            <a:endParaRPr sz="1800" b="0">
              <a:solidFill>
                <a:srgbClr val="000000"/>
              </a:solidFill>
              <a:latin typeface="Century Gothic"/>
              <a:ea typeface="Century Gothic"/>
              <a:cs typeface="Century Gothic"/>
              <a:sym typeface="Century Gothic"/>
            </a:endParaRPr>
          </a:p>
          <a:p>
            <a:pPr marL="457200" lvl="0" indent="-342900" algn="l" rtl="0">
              <a:lnSpc>
                <a:spcPct val="100000"/>
              </a:lnSpc>
              <a:spcBef>
                <a:spcPts val="0"/>
              </a:spcBef>
              <a:spcAft>
                <a:spcPts val="0"/>
              </a:spcAft>
              <a:buClr>
                <a:srgbClr val="000000"/>
              </a:buClr>
              <a:buSzPts val="1800"/>
              <a:buFont typeface="Century Gothic"/>
              <a:buChar char="●"/>
            </a:pPr>
            <a:r>
              <a:rPr lang="en-US" sz="1800" b="0">
                <a:solidFill>
                  <a:srgbClr val="000000"/>
                </a:solidFill>
                <a:latin typeface="Century Gothic"/>
                <a:ea typeface="Century Gothic"/>
                <a:cs typeface="Century Gothic"/>
                <a:sym typeface="Century Gothic"/>
              </a:rPr>
              <a:t>Revise la mochila de su hijo para obtener información importante y formularios que deben completarse o devolverse a la escuela</a:t>
            </a: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r>
              <a:rPr lang="en-US" sz="1800" b="0" i="0" u="none">
                <a:solidFill>
                  <a:srgbClr val="000000"/>
                </a:solidFill>
                <a:latin typeface="Century Gothic"/>
                <a:ea typeface="Century Gothic"/>
                <a:cs typeface="Century Gothic"/>
                <a:sym typeface="Century Gothic"/>
              </a:rPr>
              <a:t>  </a:t>
            </a: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br>
              <a:rPr lang="en-US" sz="1800" b="0" i="0" u="none">
                <a:solidFill>
                  <a:srgbClr val="000000"/>
                </a:solidFill>
                <a:latin typeface="Century Gothic"/>
                <a:ea typeface="Century Gothic"/>
                <a:cs typeface="Century Gothic"/>
                <a:sym typeface="Century Gothic"/>
              </a:rPr>
            </a:br>
            <a:endParaRPr sz="1800" b="0">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p:nvPr/>
        </p:nvSpPr>
        <p:spPr>
          <a:xfrm>
            <a:off x="397350" y="324100"/>
            <a:ext cx="8562600" cy="150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5400"/>
              <a:buFont typeface="Tahoma"/>
              <a:buNone/>
            </a:pPr>
            <a:r>
              <a:rPr lang="en-US" sz="4200" i="0" u="none">
                <a:solidFill>
                  <a:srgbClr val="4A86E8"/>
                </a:solidFill>
                <a:latin typeface="Century Gothic"/>
                <a:ea typeface="Century Gothic"/>
                <a:cs typeface="Century Gothic"/>
                <a:sym typeface="Century Gothic"/>
              </a:rPr>
              <a:t>We look forward to working with you and your child this year!</a:t>
            </a:r>
            <a:endParaRPr sz="4200">
              <a:solidFill>
                <a:srgbClr val="4A86E8"/>
              </a:solidFill>
              <a:latin typeface="Century Gothic"/>
              <a:ea typeface="Century Gothic"/>
              <a:cs typeface="Century Gothic"/>
              <a:sym typeface="Century Gothic"/>
            </a:endParaRPr>
          </a:p>
        </p:txBody>
      </p:sp>
      <p:pic>
        <p:nvPicPr>
          <p:cNvPr id="248" name="Google Shape;248;p44" descr="C:\Users\neil.stong\AppData\Local\Microsoft\Windows\Temporary Internet Files\Content.Outlook\LK8H97XW\Knight(Revised).png"/>
          <p:cNvPicPr preferRelativeResize="0"/>
          <p:nvPr/>
        </p:nvPicPr>
        <p:blipFill rotWithShape="1">
          <a:blip r:embed="rId3">
            <a:alphaModFix/>
          </a:blip>
          <a:srcRect/>
          <a:stretch/>
        </p:blipFill>
        <p:spPr>
          <a:xfrm>
            <a:off x="3202300" y="1429030"/>
            <a:ext cx="2739376" cy="3538374"/>
          </a:xfrm>
          <a:prstGeom prst="rect">
            <a:avLst/>
          </a:prstGeom>
          <a:noFill/>
          <a:ln>
            <a:noFill/>
          </a:ln>
        </p:spPr>
      </p:pic>
      <p:sp>
        <p:nvSpPr>
          <p:cNvPr id="249" name="Google Shape;249;p44"/>
          <p:cNvSpPr txBox="1"/>
          <p:nvPr/>
        </p:nvSpPr>
        <p:spPr>
          <a:xfrm>
            <a:off x="1054200" y="4967400"/>
            <a:ext cx="7035600" cy="150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5400"/>
              <a:buFont typeface="Tahoma"/>
              <a:buNone/>
            </a:pPr>
            <a:r>
              <a:rPr lang="en-US" sz="4200">
                <a:solidFill>
                  <a:srgbClr val="4A86E8"/>
                </a:solidFill>
                <a:latin typeface="Century Gothic"/>
                <a:ea typeface="Century Gothic"/>
                <a:cs typeface="Century Gothic"/>
                <a:sym typeface="Century Gothic"/>
              </a:rPr>
              <a:t>¡Esperamos trabajar con usted y su hijo este año!</a:t>
            </a:r>
            <a:endParaRPr sz="4200">
              <a:solidFill>
                <a:srgbClr val="4A86E8"/>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1066800" y="76200"/>
            <a:ext cx="7543800" cy="14319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a:solidFill>
                  <a:srgbClr val="4A86E8"/>
                </a:solidFill>
                <a:latin typeface="Century Gothic"/>
                <a:ea typeface="Century Gothic"/>
                <a:cs typeface="Century Gothic"/>
                <a:sym typeface="Century Gothic"/>
              </a:rPr>
              <a:t>Welcome Parents!</a:t>
            </a:r>
            <a:endParaRPr sz="35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500" b="1" i="1">
                <a:solidFill>
                  <a:srgbClr val="4A86E8"/>
                </a:solidFill>
                <a:latin typeface="Century Gothic"/>
                <a:ea typeface="Century Gothic"/>
                <a:cs typeface="Century Gothic"/>
                <a:sym typeface="Century Gothic"/>
              </a:rPr>
              <a:t>Bienvenidos Padres!</a:t>
            </a:r>
            <a:endParaRPr sz="3500" b="1" i="1">
              <a:solidFill>
                <a:srgbClr val="4A86E8"/>
              </a:solidFill>
              <a:latin typeface="Century Gothic"/>
              <a:ea typeface="Century Gothic"/>
              <a:cs typeface="Century Gothic"/>
              <a:sym typeface="Century Gothic"/>
            </a:endParaRPr>
          </a:p>
        </p:txBody>
      </p:sp>
      <p:pic>
        <p:nvPicPr>
          <p:cNvPr id="133" name="Google Shape;133;p28"/>
          <p:cNvPicPr preferRelativeResize="0"/>
          <p:nvPr/>
        </p:nvPicPr>
        <p:blipFill>
          <a:blip r:embed="rId3">
            <a:alphaModFix/>
          </a:blip>
          <a:stretch>
            <a:fillRect/>
          </a:stretch>
        </p:blipFill>
        <p:spPr>
          <a:xfrm>
            <a:off x="6364425" y="1965325"/>
            <a:ext cx="2276475" cy="3048000"/>
          </a:xfrm>
          <a:prstGeom prst="rect">
            <a:avLst/>
          </a:prstGeom>
          <a:noFill/>
          <a:ln w="28575" cap="flat" cmpd="sng">
            <a:solidFill>
              <a:srgbClr val="4A86E8"/>
            </a:solidFill>
            <a:prstDash val="solid"/>
            <a:round/>
            <a:headEnd type="none" w="sm" len="sm"/>
            <a:tailEnd type="none" w="sm" len="sm"/>
          </a:ln>
        </p:spPr>
      </p:pic>
      <p:pic>
        <p:nvPicPr>
          <p:cNvPr id="134" name="Google Shape;134;p28"/>
          <p:cNvPicPr preferRelativeResize="0"/>
          <p:nvPr/>
        </p:nvPicPr>
        <p:blipFill>
          <a:blip r:embed="rId4">
            <a:alphaModFix/>
          </a:blip>
          <a:stretch>
            <a:fillRect/>
          </a:stretch>
        </p:blipFill>
        <p:spPr>
          <a:xfrm>
            <a:off x="3428988" y="1965325"/>
            <a:ext cx="2276475" cy="3048000"/>
          </a:xfrm>
          <a:prstGeom prst="rect">
            <a:avLst/>
          </a:prstGeom>
          <a:noFill/>
          <a:ln w="28575" cap="flat" cmpd="sng">
            <a:solidFill>
              <a:srgbClr val="4A86E8"/>
            </a:solidFill>
            <a:prstDash val="solid"/>
            <a:round/>
            <a:headEnd type="none" w="sm" len="sm"/>
            <a:tailEnd type="none" w="sm" len="sm"/>
          </a:ln>
        </p:spPr>
      </p:pic>
      <p:pic>
        <p:nvPicPr>
          <p:cNvPr id="135" name="Google Shape;135;p28"/>
          <p:cNvPicPr preferRelativeResize="0"/>
          <p:nvPr/>
        </p:nvPicPr>
        <p:blipFill>
          <a:blip r:embed="rId5">
            <a:alphaModFix/>
          </a:blip>
          <a:stretch>
            <a:fillRect/>
          </a:stretch>
        </p:blipFill>
        <p:spPr>
          <a:xfrm>
            <a:off x="493575" y="1965325"/>
            <a:ext cx="2276475" cy="3048000"/>
          </a:xfrm>
          <a:prstGeom prst="rect">
            <a:avLst/>
          </a:prstGeom>
          <a:noFill/>
          <a:ln w="28575" cap="flat" cmpd="sng">
            <a:solidFill>
              <a:srgbClr val="4A86E8"/>
            </a:solidFill>
            <a:prstDash val="solid"/>
            <a:round/>
            <a:headEnd type="none" w="sm" len="sm"/>
            <a:tailEnd type="none" w="sm" len="sm"/>
          </a:ln>
        </p:spPr>
      </p:pic>
      <p:sp>
        <p:nvSpPr>
          <p:cNvPr id="136" name="Google Shape;136;p28"/>
          <p:cNvSpPr txBox="1"/>
          <p:nvPr/>
        </p:nvSpPr>
        <p:spPr>
          <a:xfrm>
            <a:off x="396600" y="5208075"/>
            <a:ext cx="8884200" cy="11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latin typeface="Century Gothic"/>
                <a:ea typeface="Century Gothic"/>
                <a:cs typeface="Century Gothic"/>
                <a:sym typeface="Century Gothic"/>
              </a:rPr>
              <a:t>    Neil Stong			  Beth Illian			    Jenn Orlen</a:t>
            </a:r>
            <a:endParaRPr sz="2500" b="1">
              <a:latin typeface="Century Gothic"/>
              <a:ea typeface="Century Gothic"/>
              <a:cs typeface="Century Gothic"/>
              <a:sym typeface="Century Gothic"/>
            </a:endParaRPr>
          </a:p>
          <a:p>
            <a:pPr marL="0" lvl="0" indent="0" algn="l" rtl="0">
              <a:spcBef>
                <a:spcPts val="0"/>
              </a:spcBef>
              <a:spcAft>
                <a:spcPts val="0"/>
              </a:spcAft>
              <a:buNone/>
            </a:pPr>
            <a:r>
              <a:rPr lang="en-US" sz="2000">
                <a:latin typeface="Century Gothic"/>
                <a:ea typeface="Century Gothic"/>
                <a:cs typeface="Century Gothic"/>
                <a:sym typeface="Century Gothic"/>
              </a:rPr>
              <a:t>        Principal		            Assistant Principal           Assistant Principal</a:t>
            </a:r>
            <a:endParaRPr sz="20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1066800" y="76200"/>
            <a:ext cx="7543800" cy="143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a:solidFill>
                  <a:srgbClr val="4A86E8"/>
                </a:solidFill>
                <a:latin typeface="Century Gothic"/>
                <a:ea typeface="Century Gothic"/>
                <a:cs typeface="Century Gothic"/>
                <a:sym typeface="Century Gothic"/>
              </a:rPr>
              <a:t>First Day of School</a:t>
            </a:r>
            <a:endParaRPr sz="3500" b="1">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Primer Día de Clases</a:t>
            </a:r>
            <a:endParaRPr sz="3500" b="1" i="1">
              <a:solidFill>
                <a:srgbClr val="4A86E8"/>
              </a:solidFill>
              <a:highlight>
                <a:schemeClr val="lt1"/>
              </a:highlight>
              <a:latin typeface="Century Gothic"/>
              <a:ea typeface="Century Gothic"/>
              <a:cs typeface="Century Gothic"/>
              <a:sym typeface="Century Gothic"/>
            </a:endParaRPr>
          </a:p>
        </p:txBody>
      </p:sp>
      <p:graphicFrame>
        <p:nvGraphicFramePr>
          <p:cNvPr id="143" name="Google Shape;143;p29"/>
          <p:cNvGraphicFramePr/>
          <p:nvPr/>
        </p:nvGraphicFramePr>
        <p:xfrm>
          <a:off x="384463" y="1523675"/>
          <a:ext cx="3000000" cy="3000000"/>
        </p:xfrm>
        <a:graphic>
          <a:graphicData uri="http://schemas.openxmlformats.org/drawingml/2006/table">
            <a:tbl>
              <a:tblPr>
                <a:noFill/>
                <a:tableStyleId>{D2568C89-E012-4351-AF32-22F02FFF79E4}</a:tableStyleId>
              </a:tblPr>
              <a:tblGrid>
                <a:gridCol w="4187525">
                  <a:extLst>
                    <a:ext uri="{9D8B030D-6E8A-4147-A177-3AD203B41FA5}">
                      <a16:colId xmlns:a16="http://schemas.microsoft.com/office/drawing/2014/main" val="20000"/>
                    </a:ext>
                  </a:extLst>
                </a:gridCol>
                <a:gridCol w="4187525">
                  <a:extLst>
                    <a:ext uri="{9D8B030D-6E8A-4147-A177-3AD203B41FA5}">
                      <a16:colId xmlns:a16="http://schemas.microsoft.com/office/drawing/2014/main" val="20001"/>
                    </a:ext>
                  </a:extLst>
                </a:gridCol>
              </a:tblGrid>
              <a:tr h="2271900">
                <a:tc>
                  <a:txBody>
                    <a:bodyPr/>
                    <a:lstStyle/>
                    <a:p>
                      <a:pPr marL="0" lvl="0" indent="0" algn="ctr" rtl="0">
                        <a:spcBef>
                          <a:spcPts val="0"/>
                        </a:spcBef>
                        <a:spcAft>
                          <a:spcPts val="0"/>
                        </a:spcAft>
                        <a:buNone/>
                      </a:pPr>
                      <a:r>
                        <a:rPr lang="en-US" sz="2200" b="1" u="sng">
                          <a:latin typeface="Century Gothic"/>
                          <a:ea typeface="Century Gothic"/>
                          <a:cs typeface="Century Gothic"/>
                          <a:sym typeface="Century Gothic"/>
                        </a:rPr>
                        <a:t>Tuesday, September 5</a:t>
                      </a:r>
                      <a:endParaRPr sz="2200" b="1">
                        <a:latin typeface="Century Gothic"/>
                        <a:ea typeface="Century Gothic"/>
                        <a:cs typeface="Century Gothic"/>
                        <a:sym typeface="Century Gothic"/>
                      </a:endParaRPr>
                    </a:p>
                    <a:p>
                      <a:pPr marL="0" lvl="0" indent="0" algn="l" rtl="0">
                        <a:spcBef>
                          <a:spcPts val="0"/>
                        </a:spcBef>
                        <a:spcAft>
                          <a:spcPts val="0"/>
                        </a:spcAft>
                        <a:buNone/>
                      </a:pPr>
                      <a:endParaRPr sz="2200" b="1">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Kindergarten</a:t>
                      </a:r>
                      <a:endParaRPr sz="2200">
                        <a:latin typeface="Century Gothic"/>
                        <a:ea typeface="Century Gothic"/>
                        <a:cs typeface="Century Gothic"/>
                        <a:sym typeface="Century Gothic"/>
                      </a:endParaRPr>
                    </a:p>
                    <a:p>
                      <a:pPr marL="0" lvl="0" indent="0" algn="l" rtl="0">
                        <a:spcBef>
                          <a:spcPts val="0"/>
                        </a:spcBef>
                        <a:spcAft>
                          <a:spcPts val="0"/>
                        </a:spcAft>
                        <a:buNone/>
                      </a:pPr>
                      <a:endParaRPr sz="2200">
                        <a:latin typeface="Century Gothic"/>
                        <a:ea typeface="Century Gothic"/>
                        <a:cs typeface="Century Gothic"/>
                        <a:sym typeface="Century Gothic"/>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200" b="1" u="sng">
                          <a:latin typeface="Century Gothic"/>
                          <a:ea typeface="Century Gothic"/>
                          <a:cs typeface="Century Gothic"/>
                          <a:sym typeface="Century Gothic"/>
                        </a:rPr>
                        <a:t>Wednesday, September 6</a:t>
                      </a:r>
                      <a:endParaRPr sz="2200" b="1" u="sng">
                        <a:latin typeface="Century Gothic"/>
                        <a:ea typeface="Century Gothic"/>
                        <a:cs typeface="Century Gothic"/>
                        <a:sym typeface="Century Gothic"/>
                      </a:endParaRPr>
                    </a:p>
                    <a:p>
                      <a:pPr marL="0" lvl="0" indent="0" algn="l" rtl="0">
                        <a:spcBef>
                          <a:spcPts val="0"/>
                        </a:spcBef>
                        <a:spcAft>
                          <a:spcPts val="0"/>
                        </a:spcAft>
                        <a:buNone/>
                      </a:pPr>
                      <a:endParaRPr sz="2200" b="1">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First Grade</a:t>
                      </a:r>
                      <a:endParaRPr sz="2200">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Second Grade</a:t>
                      </a:r>
                      <a:endParaRPr sz="2200">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Third Grade</a:t>
                      </a:r>
                      <a:endParaRPr sz="2200">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Fourth Grade</a:t>
                      </a:r>
                      <a:endParaRPr sz="2200">
                        <a:latin typeface="Century Gothic"/>
                        <a:ea typeface="Century Gothic"/>
                        <a:cs typeface="Century Gothic"/>
                        <a:sym typeface="Century Gothic"/>
                      </a:endParaRPr>
                    </a:p>
                    <a:p>
                      <a:pPr marL="0" lvl="0" indent="0" algn="l" rtl="0">
                        <a:spcBef>
                          <a:spcPts val="0"/>
                        </a:spcBef>
                        <a:spcAft>
                          <a:spcPts val="0"/>
                        </a:spcAft>
                        <a:buNone/>
                      </a:pPr>
                      <a:r>
                        <a:rPr lang="en-US" sz="2200">
                          <a:latin typeface="Century Gothic"/>
                          <a:ea typeface="Century Gothic"/>
                          <a:cs typeface="Century Gothic"/>
                          <a:sym typeface="Century Gothic"/>
                        </a:rPr>
                        <a:t>Fifth Grade</a:t>
                      </a:r>
                      <a:endParaRPr sz="2200">
                        <a:latin typeface="Century Gothic"/>
                        <a:ea typeface="Century Gothic"/>
                        <a:cs typeface="Century Gothic"/>
                        <a:sym typeface="Century Gothic"/>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271900">
                <a:tc>
                  <a:txBody>
                    <a:bodyPr/>
                    <a:lstStyle/>
                    <a:p>
                      <a:pPr marL="0" lvl="0" indent="0" algn="ctr" rtl="0">
                        <a:spcBef>
                          <a:spcPts val="0"/>
                        </a:spcBef>
                        <a:spcAft>
                          <a:spcPts val="0"/>
                        </a:spcAft>
                        <a:buClr>
                          <a:schemeClr val="dk1"/>
                        </a:buClr>
                        <a:buSzPts val="1100"/>
                        <a:buFont typeface="Arial"/>
                        <a:buNone/>
                      </a:pPr>
                      <a:r>
                        <a:rPr lang="en-US" sz="2200" b="1" u="sng">
                          <a:latin typeface="Century Gothic"/>
                          <a:ea typeface="Century Gothic"/>
                          <a:cs typeface="Century Gothic"/>
                          <a:sym typeface="Century Gothic"/>
                        </a:rPr>
                        <a:t>martes, 5 de septiembre</a:t>
                      </a:r>
                      <a:endParaRPr sz="2200" b="1">
                        <a:latin typeface="Century Gothic"/>
                        <a:ea typeface="Century Gothic"/>
                        <a:cs typeface="Century Gothic"/>
                        <a:sym typeface="Century Gothic"/>
                      </a:endParaRPr>
                    </a:p>
                    <a:p>
                      <a:pPr marL="0" lvl="0" indent="0" algn="ctr" rtl="0">
                        <a:spcBef>
                          <a:spcPts val="0"/>
                        </a:spcBef>
                        <a:spcAft>
                          <a:spcPts val="0"/>
                        </a:spcAft>
                        <a:buNone/>
                      </a:pPr>
                      <a:endParaRPr sz="2200" b="1" u="sng">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solidFill>
                            <a:schemeClr val="dk1"/>
                          </a:solidFill>
                          <a:latin typeface="Century Gothic"/>
                          <a:ea typeface="Century Gothic"/>
                          <a:cs typeface="Century Gothic"/>
                          <a:sym typeface="Century Gothic"/>
                        </a:rPr>
                        <a:t>Kindergarten</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u="sng">
                        <a:latin typeface="Century Gothic"/>
                        <a:ea typeface="Century Gothic"/>
                        <a:cs typeface="Century Gothic"/>
                        <a:sym typeface="Century Gothic"/>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2200" b="1" u="sng">
                          <a:latin typeface="Century Gothic"/>
                          <a:ea typeface="Century Gothic"/>
                          <a:cs typeface="Century Gothic"/>
                          <a:sym typeface="Century Gothic"/>
                        </a:rPr>
                        <a:t>miércoles, 6 de septiembre</a:t>
                      </a:r>
                      <a:endParaRPr sz="2200" b="1">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endParaRPr sz="22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latin typeface="Century Gothic"/>
                          <a:ea typeface="Century Gothic"/>
                          <a:cs typeface="Century Gothic"/>
                          <a:sym typeface="Century Gothic"/>
                        </a:rPr>
                        <a:t>Primer grado</a:t>
                      </a:r>
                      <a:endParaRPr sz="22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latin typeface="Century Gothic"/>
                          <a:ea typeface="Century Gothic"/>
                          <a:cs typeface="Century Gothic"/>
                          <a:sym typeface="Century Gothic"/>
                        </a:rPr>
                        <a:t>Segundo grado</a:t>
                      </a:r>
                      <a:endParaRPr sz="22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latin typeface="Century Gothic"/>
                          <a:ea typeface="Century Gothic"/>
                          <a:cs typeface="Century Gothic"/>
                          <a:sym typeface="Century Gothic"/>
                        </a:rPr>
                        <a:t>Tercer grado</a:t>
                      </a:r>
                      <a:endParaRPr sz="22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latin typeface="Century Gothic"/>
                          <a:ea typeface="Century Gothic"/>
                          <a:cs typeface="Century Gothic"/>
                          <a:sym typeface="Century Gothic"/>
                        </a:rPr>
                        <a:t>Cuarto grado</a:t>
                      </a:r>
                      <a:endParaRPr sz="22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200">
                          <a:latin typeface="Century Gothic"/>
                          <a:ea typeface="Century Gothic"/>
                          <a:cs typeface="Century Gothic"/>
                          <a:sym typeface="Century Gothic"/>
                        </a:rPr>
                        <a:t>Quinto grado</a:t>
                      </a:r>
                      <a:endParaRPr sz="2200" u="sng">
                        <a:latin typeface="Century Gothic"/>
                        <a:ea typeface="Century Gothic"/>
                        <a:cs typeface="Century Gothic"/>
                        <a:sym typeface="Century Gothic"/>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937800" y="294050"/>
            <a:ext cx="7543800" cy="94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i="0" u="none">
                <a:solidFill>
                  <a:srgbClr val="4A86E8"/>
                </a:solidFill>
                <a:latin typeface="Century Gothic"/>
                <a:ea typeface="Century Gothic"/>
                <a:cs typeface="Century Gothic"/>
                <a:sym typeface="Century Gothic"/>
              </a:rPr>
              <a:t>School Hours</a:t>
            </a:r>
            <a:endParaRPr sz="3500" b="1" i="0" u="none">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500" b="1" i="1">
                <a:solidFill>
                  <a:srgbClr val="4A86E8"/>
                </a:solidFill>
                <a:latin typeface="Century Gothic"/>
                <a:ea typeface="Century Gothic"/>
                <a:cs typeface="Century Gothic"/>
                <a:sym typeface="Century Gothic"/>
              </a:rPr>
              <a:t>Horario de la Escuela</a:t>
            </a:r>
            <a:endParaRPr sz="3500" b="1" i="1">
              <a:solidFill>
                <a:srgbClr val="4A86E8"/>
              </a:solidFill>
              <a:latin typeface="Century Gothic"/>
              <a:ea typeface="Century Gothic"/>
              <a:cs typeface="Century Gothic"/>
              <a:sym typeface="Century Gothic"/>
            </a:endParaRPr>
          </a:p>
        </p:txBody>
      </p:sp>
      <p:sp>
        <p:nvSpPr>
          <p:cNvPr id="150" name="Google Shape;150;p30"/>
          <p:cNvSpPr txBox="1">
            <a:spLocks noGrp="1"/>
          </p:cNvSpPr>
          <p:nvPr>
            <p:ph type="body" idx="1"/>
          </p:nvPr>
        </p:nvSpPr>
        <p:spPr>
          <a:xfrm>
            <a:off x="249875" y="1461000"/>
            <a:ext cx="4157400" cy="5229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2000" b="1">
                <a:solidFill>
                  <a:srgbClr val="000000"/>
                </a:solidFill>
                <a:latin typeface="Century Gothic"/>
                <a:ea typeface="Century Gothic"/>
                <a:cs typeface="Century Gothic"/>
                <a:sym typeface="Century Gothic"/>
              </a:rPr>
              <a:t>8:20 Building Opens</a:t>
            </a: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a:solidFill>
                  <a:srgbClr val="000000"/>
                </a:solidFill>
                <a:latin typeface="Century Gothic"/>
                <a:ea typeface="Century Gothic"/>
                <a:cs typeface="Century Gothic"/>
                <a:sym typeface="Century Gothic"/>
              </a:rPr>
              <a:t>Parent Drop-Off Begins *Located in the rear of the building on School Lane</a:t>
            </a:r>
            <a:endParaRPr sz="200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200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b="1">
                <a:solidFill>
                  <a:srgbClr val="000000"/>
                </a:solidFill>
                <a:latin typeface="Century Gothic"/>
                <a:ea typeface="Century Gothic"/>
                <a:cs typeface="Century Gothic"/>
                <a:sym typeface="Century Gothic"/>
              </a:rPr>
              <a:t>8:25 - 8:40 Bus Arrival</a:t>
            </a: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200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b="1" i="0" u="none">
                <a:solidFill>
                  <a:srgbClr val="000000"/>
                </a:solidFill>
                <a:latin typeface="Century Gothic"/>
                <a:ea typeface="Century Gothic"/>
                <a:cs typeface="Century Gothic"/>
                <a:sym typeface="Century Gothic"/>
              </a:rPr>
              <a:t>8:</a:t>
            </a:r>
            <a:r>
              <a:rPr lang="en-US" sz="2000" b="1">
                <a:solidFill>
                  <a:srgbClr val="000000"/>
                </a:solidFill>
                <a:latin typeface="Century Gothic"/>
                <a:ea typeface="Century Gothic"/>
                <a:cs typeface="Century Gothic"/>
                <a:sym typeface="Century Gothic"/>
              </a:rPr>
              <a:t>45</a:t>
            </a:r>
            <a:r>
              <a:rPr lang="en-US" sz="2000" b="1" i="0" u="none">
                <a:solidFill>
                  <a:srgbClr val="000000"/>
                </a:solidFill>
                <a:latin typeface="Century Gothic"/>
                <a:ea typeface="Century Gothic"/>
                <a:cs typeface="Century Gothic"/>
                <a:sym typeface="Century Gothic"/>
              </a:rPr>
              <a:t> </a:t>
            </a:r>
            <a:r>
              <a:rPr lang="en-US" sz="2000" b="1">
                <a:solidFill>
                  <a:srgbClr val="000000"/>
                </a:solidFill>
                <a:latin typeface="Century Gothic"/>
                <a:ea typeface="Century Gothic"/>
                <a:cs typeface="Century Gothic"/>
                <a:sym typeface="Century Gothic"/>
              </a:rPr>
              <a:t>S</a:t>
            </a:r>
            <a:r>
              <a:rPr lang="en-US" sz="2000" b="1" i="0" u="none">
                <a:solidFill>
                  <a:srgbClr val="000000"/>
                </a:solidFill>
                <a:latin typeface="Century Gothic"/>
                <a:ea typeface="Century Gothic"/>
                <a:cs typeface="Century Gothic"/>
                <a:sym typeface="Century Gothic"/>
              </a:rPr>
              <a:t>chool Day</a:t>
            </a:r>
            <a:r>
              <a:rPr lang="en-US" sz="2000" b="1">
                <a:solidFill>
                  <a:srgbClr val="000000"/>
                </a:solidFill>
                <a:latin typeface="Century Gothic"/>
                <a:ea typeface="Century Gothic"/>
                <a:cs typeface="Century Gothic"/>
                <a:sym typeface="Century Gothic"/>
              </a:rPr>
              <a:t> Begins </a:t>
            </a: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b="1" i="0" u="none">
                <a:solidFill>
                  <a:srgbClr val="000000"/>
                </a:solidFill>
                <a:latin typeface="Century Gothic"/>
                <a:ea typeface="Century Gothic"/>
                <a:cs typeface="Century Gothic"/>
                <a:sym typeface="Century Gothic"/>
              </a:rPr>
              <a:t>*MARKED LATE AT 8:</a:t>
            </a:r>
            <a:r>
              <a:rPr lang="en-US" sz="2000" b="1">
                <a:solidFill>
                  <a:srgbClr val="000000"/>
                </a:solidFill>
                <a:latin typeface="Century Gothic"/>
                <a:ea typeface="Century Gothic"/>
                <a:cs typeface="Century Gothic"/>
                <a:sym typeface="Century Gothic"/>
              </a:rPr>
              <a:t>45</a:t>
            </a:r>
            <a:r>
              <a:rPr lang="en-US" sz="2000" b="1" i="0" u="none">
                <a:solidFill>
                  <a:srgbClr val="000000"/>
                </a:solidFill>
                <a:latin typeface="Century Gothic"/>
                <a:ea typeface="Century Gothic"/>
                <a:cs typeface="Century Gothic"/>
                <a:sym typeface="Century Gothic"/>
              </a:rPr>
              <a:t>*</a:t>
            </a:r>
            <a:endParaRPr sz="2000" b="1" i="0" u="none">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b="1" i="0" u="none">
                <a:solidFill>
                  <a:srgbClr val="000000"/>
                </a:solidFill>
                <a:latin typeface="Century Gothic"/>
                <a:ea typeface="Century Gothic"/>
                <a:cs typeface="Century Gothic"/>
                <a:sym typeface="Century Gothic"/>
              </a:rPr>
              <a:t>3:</a:t>
            </a:r>
            <a:r>
              <a:rPr lang="en-US" sz="2000" b="1">
                <a:solidFill>
                  <a:srgbClr val="000000"/>
                </a:solidFill>
                <a:latin typeface="Century Gothic"/>
                <a:ea typeface="Century Gothic"/>
                <a:cs typeface="Century Gothic"/>
                <a:sym typeface="Century Gothic"/>
              </a:rPr>
              <a:t>3</a:t>
            </a:r>
            <a:r>
              <a:rPr lang="en-US" sz="2000" b="1" i="0" u="none">
                <a:solidFill>
                  <a:srgbClr val="000000"/>
                </a:solidFill>
                <a:latin typeface="Century Gothic"/>
                <a:ea typeface="Century Gothic"/>
                <a:cs typeface="Century Gothic"/>
                <a:sym typeface="Century Gothic"/>
              </a:rPr>
              <a:t>0 Dismissal</a:t>
            </a: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2000" i="0" u="none">
                <a:solidFill>
                  <a:srgbClr val="000000"/>
                </a:solidFill>
                <a:latin typeface="Century Gothic"/>
                <a:ea typeface="Century Gothic"/>
                <a:cs typeface="Century Gothic"/>
                <a:sym typeface="Century Gothic"/>
              </a:rPr>
              <a:t>Parent Pick-Up Begins </a:t>
            </a:r>
            <a:r>
              <a:rPr lang="en-US" sz="2000">
                <a:latin typeface="Century Gothic"/>
                <a:ea typeface="Century Gothic"/>
                <a:cs typeface="Century Gothic"/>
                <a:sym typeface="Century Gothic"/>
              </a:rPr>
              <a:t>*Located in the rear of the building on School Lane</a:t>
            </a:r>
            <a:endParaRPr sz="200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2000" b="1">
              <a:solidFill>
                <a:srgbClr val="000000"/>
              </a:solidFill>
              <a:latin typeface="Century Gothic"/>
              <a:ea typeface="Century Gothic"/>
              <a:cs typeface="Century Gothic"/>
              <a:sym typeface="Century Gothic"/>
            </a:endParaRPr>
          </a:p>
          <a:p>
            <a:pPr marL="342900" lvl="0" indent="-200660" algn="l" rtl="0">
              <a:lnSpc>
                <a:spcPct val="100000"/>
              </a:lnSpc>
              <a:spcBef>
                <a:spcPts val="0"/>
              </a:spcBef>
              <a:spcAft>
                <a:spcPts val="0"/>
              </a:spcAft>
              <a:buSzPts val="2240"/>
              <a:buNone/>
            </a:pPr>
            <a:endParaRPr sz="2000" i="0" u="none">
              <a:solidFill>
                <a:srgbClr val="000000"/>
              </a:solidFill>
              <a:latin typeface="Century Gothic"/>
              <a:ea typeface="Century Gothic"/>
              <a:cs typeface="Century Gothic"/>
              <a:sym typeface="Century Gothic"/>
            </a:endParaRPr>
          </a:p>
        </p:txBody>
      </p:sp>
      <p:sp>
        <p:nvSpPr>
          <p:cNvPr id="151" name="Google Shape;151;p30"/>
          <p:cNvSpPr txBox="1">
            <a:spLocks noGrp="1"/>
          </p:cNvSpPr>
          <p:nvPr>
            <p:ph type="body" idx="1"/>
          </p:nvPr>
        </p:nvSpPr>
        <p:spPr>
          <a:xfrm>
            <a:off x="4693500" y="1449200"/>
            <a:ext cx="4157400" cy="5229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100"/>
              <a:buFont typeface="Arial"/>
              <a:buNone/>
            </a:pPr>
            <a:r>
              <a:rPr lang="en-US" sz="2000" b="1">
                <a:solidFill>
                  <a:srgbClr val="000000"/>
                </a:solidFill>
                <a:latin typeface="Century Gothic"/>
                <a:ea typeface="Century Gothic"/>
                <a:cs typeface="Century Gothic"/>
                <a:sym typeface="Century Gothic"/>
              </a:rPr>
              <a:t>8:20 Apertura de la escuela</a:t>
            </a:r>
            <a:endParaRPr sz="2000" b="1">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Comienza la entrega de padres</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*Ubicado en la parte trasera del edificio en School Lane</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b="1">
                <a:solidFill>
                  <a:srgbClr val="000000"/>
                </a:solidFill>
                <a:latin typeface="Century Gothic"/>
                <a:ea typeface="Century Gothic"/>
                <a:cs typeface="Century Gothic"/>
                <a:sym typeface="Century Gothic"/>
              </a:rPr>
              <a:t>8:25 - 8:40 Llegada del autobús</a:t>
            </a:r>
            <a:endParaRPr sz="2000" b="1">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b="1">
                <a:solidFill>
                  <a:srgbClr val="000000"/>
                </a:solidFill>
                <a:latin typeface="Century Gothic"/>
                <a:ea typeface="Century Gothic"/>
                <a:cs typeface="Century Gothic"/>
                <a:sym typeface="Century Gothic"/>
              </a:rPr>
              <a:t>8:45 Comienza el día escolar</a:t>
            </a:r>
            <a:endParaRPr sz="2000" b="1">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b="1">
                <a:solidFill>
                  <a:srgbClr val="000000"/>
                </a:solidFill>
                <a:latin typeface="Century Gothic"/>
                <a:ea typeface="Century Gothic"/>
                <a:cs typeface="Century Gothic"/>
                <a:sym typeface="Century Gothic"/>
              </a:rPr>
              <a:t>*MARCADO TARDE A LAS 8:45*</a:t>
            </a:r>
            <a:endParaRPr sz="2000" b="1">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b="1">
                <a:solidFill>
                  <a:srgbClr val="000000"/>
                </a:solidFill>
                <a:latin typeface="Century Gothic"/>
                <a:ea typeface="Century Gothic"/>
                <a:cs typeface="Century Gothic"/>
                <a:sym typeface="Century Gothic"/>
              </a:rPr>
              <a:t>3:30 Despedida</a:t>
            </a:r>
            <a:endParaRPr sz="2000" b="1">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Comienza la recogida de los</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padres *Ubicado en la parte</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trasera del edificio en School</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r>
              <a:rPr lang="en-US" sz="2000">
                <a:solidFill>
                  <a:srgbClr val="000000"/>
                </a:solidFill>
                <a:latin typeface="Century Gothic"/>
                <a:ea typeface="Century Gothic"/>
                <a:cs typeface="Century Gothic"/>
                <a:sym typeface="Century Gothic"/>
              </a:rPr>
              <a:t>Lane</a:t>
            </a: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342900" lvl="0" indent="-342900" algn="l" rtl="0">
              <a:lnSpc>
                <a:spcPct val="100000"/>
              </a:lnSpc>
              <a:spcBef>
                <a:spcPts val="0"/>
              </a:spcBef>
              <a:spcAft>
                <a:spcPts val="0"/>
              </a:spcAft>
              <a:buSzPts val="2240"/>
              <a:buNone/>
            </a:pPr>
            <a:endParaRPr sz="2000">
              <a:solidFill>
                <a:srgbClr val="000000"/>
              </a:solidFill>
              <a:latin typeface="Century Gothic"/>
              <a:ea typeface="Century Gothic"/>
              <a:cs typeface="Century Gothic"/>
              <a:sym typeface="Century Gothic"/>
            </a:endParaRPr>
          </a:p>
          <a:p>
            <a:pPr marL="342900" lvl="0" indent="-200660" algn="l" rtl="0">
              <a:lnSpc>
                <a:spcPct val="100000"/>
              </a:lnSpc>
              <a:spcBef>
                <a:spcPts val="0"/>
              </a:spcBef>
              <a:spcAft>
                <a:spcPts val="0"/>
              </a:spcAft>
              <a:buSzPts val="2240"/>
              <a:buNone/>
            </a:pPr>
            <a:endParaRPr sz="2000" i="0" u="non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189000" y="197300"/>
            <a:ext cx="8829000" cy="104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a:solidFill>
                  <a:srgbClr val="4A86E8"/>
                </a:solidFill>
                <a:latin typeface="Century Gothic"/>
                <a:ea typeface="Century Gothic"/>
                <a:cs typeface="Century Gothic"/>
                <a:sym typeface="Century Gothic"/>
              </a:rPr>
              <a:t>Breakfast &amp; Lunch</a:t>
            </a:r>
            <a:endParaRPr sz="3500" b="1">
              <a:solidFill>
                <a:srgbClr val="4A86E8"/>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400"/>
              <a:buFont typeface="Tahoma"/>
              <a:buNone/>
            </a:pPr>
            <a:r>
              <a:rPr lang="en-US" sz="3500" b="1" i="1">
                <a:solidFill>
                  <a:srgbClr val="4A86E8"/>
                </a:solidFill>
                <a:latin typeface="Century Gothic"/>
                <a:ea typeface="Century Gothic"/>
                <a:cs typeface="Century Gothic"/>
                <a:sym typeface="Century Gothic"/>
              </a:rPr>
              <a:t>Desayuno y Almuerzo</a:t>
            </a:r>
            <a:endParaRPr sz="3500" i="1">
              <a:solidFill>
                <a:srgbClr val="4A86E8"/>
              </a:solidFill>
              <a:latin typeface="Century Gothic"/>
              <a:ea typeface="Century Gothic"/>
              <a:cs typeface="Century Gothic"/>
              <a:sym typeface="Century Gothic"/>
            </a:endParaRPr>
          </a:p>
        </p:txBody>
      </p:sp>
      <p:sp>
        <p:nvSpPr>
          <p:cNvPr id="158" name="Google Shape;158;p31"/>
          <p:cNvSpPr txBox="1">
            <a:spLocks noGrp="1"/>
          </p:cNvSpPr>
          <p:nvPr>
            <p:ph type="body" idx="1"/>
          </p:nvPr>
        </p:nvSpPr>
        <p:spPr>
          <a:xfrm>
            <a:off x="174800" y="1420500"/>
            <a:ext cx="4380000" cy="51396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Font typeface="Century Gothic"/>
              <a:buChar char="●"/>
            </a:pPr>
            <a:r>
              <a:rPr lang="en-US" sz="2100">
                <a:latin typeface="Century Gothic"/>
                <a:ea typeface="Century Gothic"/>
                <a:cs typeface="Century Gothic"/>
                <a:sym typeface="Century Gothic"/>
              </a:rPr>
              <a:t>September menus will be sent home with students on the first day of school. *They can be accessed online from the IRSD website.  </a:t>
            </a:r>
            <a:endParaRPr sz="2100">
              <a:latin typeface="Century Gothic"/>
              <a:ea typeface="Century Gothic"/>
              <a:cs typeface="Century Gothic"/>
              <a:sym typeface="Century Gothic"/>
            </a:endParaRPr>
          </a:p>
          <a:p>
            <a:pPr marL="457200" lvl="0" indent="-361950" algn="l" rtl="0">
              <a:lnSpc>
                <a:spcPct val="100000"/>
              </a:lnSpc>
              <a:spcBef>
                <a:spcPts val="0"/>
              </a:spcBef>
              <a:spcAft>
                <a:spcPts val="0"/>
              </a:spcAft>
              <a:buSzPts val="2100"/>
              <a:buFont typeface="Century Gothic"/>
              <a:buChar char="●"/>
            </a:pPr>
            <a:r>
              <a:rPr lang="en-US" sz="2100">
                <a:latin typeface="Century Gothic"/>
                <a:ea typeface="Century Gothic"/>
                <a:cs typeface="Century Gothic"/>
                <a:sym typeface="Century Gothic"/>
              </a:rPr>
              <a:t>LINQConnect is the online portal for payment &amp; school lunch forms </a:t>
            </a:r>
            <a:endParaRPr sz="2100">
              <a:latin typeface="Century Gothic"/>
              <a:ea typeface="Century Gothic"/>
              <a:cs typeface="Century Gothic"/>
              <a:sym typeface="Century Gothic"/>
            </a:endParaRPr>
          </a:p>
          <a:p>
            <a:pPr marL="457200" lvl="0" indent="-361950" algn="l" rtl="0">
              <a:lnSpc>
                <a:spcPct val="100000"/>
              </a:lnSpc>
              <a:spcBef>
                <a:spcPts val="0"/>
              </a:spcBef>
              <a:spcAft>
                <a:spcPts val="0"/>
              </a:spcAft>
              <a:buSzPts val="2100"/>
              <a:buFont typeface="Century Gothic"/>
              <a:buChar char="●"/>
            </a:pPr>
            <a:r>
              <a:rPr lang="en-US" sz="2100">
                <a:latin typeface="Century Gothic"/>
                <a:ea typeface="Century Gothic"/>
                <a:cs typeface="Century Gothic"/>
                <a:sym typeface="Century Gothic"/>
              </a:rPr>
              <a:t>Meal Benefit F</a:t>
            </a:r>
            <a:r>
              <a:rPr lang="en-US" sz="2100" i="0" u="none">
                <a:latin typeface="Century Gothic"/>
                <a:ea typeface="Century Gothic"/>
                <a:cs typeface="Century Gothic"/>
                <a:sym typeface="Century Gothic"/>
              </a:rPr>
              <a:t>orms are sent home with students or they  </a:t>
            </a:r>
            <a:r>
              <a:rPr lang="en-US" sz="2100">
                <a:latin typeface="Century Gothic"/>
                <a:ea typeface="Century Gothic"/>
                <a:cs typeface="Century Gothic"/>
                <a:sym typeface="Century Gothic"/>
              </a:rPr>
              <a:t>can be picked up in the main lobby. Please f</a:t>
            </a:r>
            <a:r>
              <a:rPr lang="en-US" sz="2100" i="0" u="none">
                <a:latin typeface="Century Gothic"/>
                <a:ea typeface="Century Gothic"/>
                <a:cs typeface="Century Gothic"/>
                <a:sym typeface="Century Gothic"/>
              </a:rPr>
              <a:t>ill out all information on the for</a:t>
            </a:r>
            <a:r>
              <a:rPr lang="en-US" sz="2100">
                <a:latin typeface="Century Gothic"/>
                <a:ea typeface="Century Gothic"/>
                <a:cs typeface="Century Gothic"/>
                <a:sym typeface="Century Gothic"/>
              </a:rPr>
              <a:t>m and r</a:t>
            </a:r>
            <a:r>
              <a:rPr lang="en-US" sz="2100" i="0" u="none">
                <a:latin typeface="Century Gothic"/>
                <a:ea typeface="Century Gothic"/>
                <a:cs typeface="Century Gothic"/>
                <a:sym typeface="Century Gothic"/>
              </a:rPr>
              <a:t>eturn by September 30</a:t>
            </a:r>
            <a:r>
              <a:rPr lang="en-US" sz="2100" i="0" u="none" baseline="30000">
                <a:latin typeface="Century Gothic"/>
                <a:ea typeface="Century Gothic"/>
                <a:cs typeface="Century Gothic"/>
                <a:sym typeface="Century Gothic"/>
              </a:rPr>
              <a:t>th</a:t>
            </a:r>
            <a:endParaRPr sz="2100" i="0" u="none">
              <a:latin typeface="Century Gothic"/>
              <a:ea typeface="Century Gothic"/>
              <a:cs typeface="Century Gothic"/>
              <a:sym typeface="Century Gothic"/>
            </a:endParaRPr>
          </a:p>
        </p:txBody>
      </p:sp>
      <p:sp>
        <p:nvSpPr>
          <p:cNvPr id="159" name="Google Shape;159;p31"/>
          <p:cNvSpPr txBox="1">
            <a:spLocks noGrp="1"/>
          </p:cNvSpPr>
          <p:nvPr>
            <p:ph type="body" idx="1"/>
          </p:nvPr>
        </p:nvSpPr>
        <p:spPr>
          <a:xfrm>
            <a:off x="4428675" y="1323200"/>
            <a:ext cx="4469400" cy="5430600"/>
          </a:xfrm>
          <a:prstGeom prst="rect">
            <a:avLst/>
          </a:prstGeom>
          <a:noFill/>
          <a:ln>
            <a:noFill/>
          </a:ln>
        </p:spPr>
        <p:txBody>
          <a:bodyPr spcFirstLastPara="1" wrap="square" lIns="91425" tIns="45700" rIns="91425" bIns="45700" anchor="t" anchorCtr="0">
            <a:noAutofit/>
          </a:bodyPr>
          <a:lstStyle/>
          <a:p>
            <a:pPr marL="457200" lvl="0" indent="-361950" algn="l" rtl="0">
              <a:lnSpc>
                <a:spcPct val="90000"/>
              </a:lnSpc>
              <a:spcBef>
                <a:spcPts val="640"/>
              </a:spcBef>
              <a:spcAft>
                <a:spcPts val="0"/>
              </a:spcAft>
              <a:buSzPts val="2100"/>
              <a:buFont typeface="Century Gothic"/>
              <a:buChar char="●"/>
            </a:pPr>
            <a:r>
              <a:rPr lang="en-US" sz="2100">
                <a:latin typeface="Century Gothic"/>
                <a:ea typeface="Century Gothic"/>
                <a:cs typeface="Century Gothic"/>
                <a:sym typeface="Century Gothic"/>
              </a:rPr>
              <a:t>Los menús de septiembre se enviarán a casa con los estudiantes el primer día de clases. *Se puede acceder a ellos en línea desde el sitio web del IRSD.</a:t>
            </a:r>
            <a:endParaRPr sz="2100">
              <a:latin typeface="Century Gothic"/>
              <a:ea typeface="Century Gothic"/>
              <a:cs typeface="Century Gothic"/>
              <a:sym typeface="Century Gothic"/>
            </a:endParaRPr>
          </a:p>
          <a:p>
            <a:pPr marL="457200" lvl="0" indent="-361950" algn="l" rtl="0">
              <a:lnSpc>
                <a:spcPct val="90000"/>
              </a:lnSpc>
              <a:spcBef>
                <a:spcPts val="0"/>
              </a:spcBef>
              <a:spcAft>
                <a:spcPts val="0"/>
              </a:spcAft>
              <a:buSzPts val="2100"/>
              <a:buFont typeface="Century Gothic"/>
              <a:buChar char="●"/>
            </a:pPr>
            <a:r>
              <a:rPr lang="en-US" sz="2100">
                <a:latin typeface="Century Gothic"/>
                <a:ea typeface="Century Gothic"/>
                <a:cs typeface="Century Gothic"/>
                <a:sym typeface="Century Gothic"/>
              </a:rPr>
              <a:t>LINQ Connect  es el portal en línea para formularios de almuerzo escolar y pago</a:t>
            </a:r>
            <a:endParaRPr sz="2100">
              <a:latin typeface="Century Gothic"/>
              <a:ea typeface="Century Gothic"/>
              <a:cs typeface="Century Gothic"/>
              <a:sym typeface="Century Gothic"/>
            </a:endParaRPr>
          </a:p>
          <a:p>
            <a:pPr marL="457200" lvl="0" indent="-361950" algn="l" rtl="0">
              <a:lnSpc>
                <a:spcPct val="90000"/>
              </a:lnSpc>
              <a:spcBef>
                <a:spcPts val="0"/>
              </a:spcBef>
              <a:spcAft>
                <a:spcPts val="0"/>
              </a:spcAft>
              <a:buSzPts val="2100"/>
              <a:buFont typeface="Century Gothic"/>
              <a:buChar char="●"/>
            </a:pPr>
            <a:r>
              <a:rPr lang="en-US" sz="2100">
                <a:latin typeface="Century Gothic"/>
                <a:ea typeface="Century Gothic"/>
                <a:cs typeface="Century Gothic"/>
                <a:sym typeface="Century Gothic"/>
              </a:rPr>
              <a:t>Los Formularios de Almuerzo serán enviados a casa con su estudiante o puede recogerlos en la oficina principal. Complete toda la información en el formulario y devolverlo antes del 30 de septiembre</a:t>
            </a:r>
            <a:endParaRPr sz="2100">
              <a:latin typeface="Century Gothic"/>
              <a:ea typeface="Century Gothic"/>
              <a:cs typeface="Century Gothic"/>
              <a:sym typeface="Century Gothic"/>
            </a:endParaRPr>
          </a:p>
          <a:p>
            <a:pPr marL="457200" lvl="0" indent="0" algn="l" rtl="0">
              <a:lnSpc>
                <a:spcPct val="90000"/>
              </a:lnSpc>
              <a:spcBef>
                <a:spcPts val="640"/>
              </a:spcBef>
              <a:spcAft>
                <a:spcPts val="0"/>
              </a:spcAft>
              <a:buNone/>
            </a:pPr>
            <a:endParaRPr sz="21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267975" y="152400"/>
            <a:ext cx="8876100" cy="144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Tahoma"/>
              <a:buNone/>
            </a:pPr>
            <a:r>
              <a:rPr lang="en-US" sz="3500" b="1" i="0" u="none">
                <a:solidFill>
                  <a:srgbClr val="4A86E8"/>
                </a:solidFill>
                <a:latin typeface="Century Gothic"/>
                <a:ea typeface="Century Gothic"/>
                <a:cs typeface="Century Gothic"/>
                <a:sym typeface="Century Gothic"/>
              </a:rPr>
              <a:t>Student Drop-Off/Pick-Up</a:t>
            </a:r>
            <a:endParaRPr sz="3500" b="1" i="0" u="none">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000"/>
              <a:buFont typeface="Tahoma"/>
              <a:buNone/>
            </a:pPr>
            <a:r>
              <a:rPr lang="en-US" sz="3500" b="1" i="1">
                <a:solidFill>
                  <a:srgbClr val="4A86E8"/>
                </a:solidFill>
                <a:highlight>
                  <a:schemeClr val="lt1"/>
                </a:highlight>
                <a:latin typeface="Century Gothic"/>
                <a:ea typeface="Century Gothic"/>
                <a:cs typeface="Century Gothic"/>
                <a:sym typeface="Century Gothic"/>
              </a:rPr>
              <a:t>Dejada y Recogida de Estudiantes</a:t>
            </a:r>
            <a:endParaRPr sz="3500" i="1">
              <a:solidFill>
                <a:srgbClr val="4A86E8"/>
              </a:solidFill>
              <a:highlight>
                <a:schemeClr val="lt1"/>
              </a:highlight>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4000"/>
              <a:buFont typeface="Tahoma"/>
              <a:buNone/>
            </a:pPr>
            <a:endParaRPr sz="3500" b="1">
              <a:solidFill>
                <a:srgbClr val="4A86E8"/>
              </a:solidFill>
              <a:latin typeface="Century Gothic"/>
              <a:ea typeface="Century Gothic"/>
              <a:cs typeface="Century Gothic"/>
              <a:sym typeface="Century Gothic"/>
            </a:endParaRPr>
          </a:p>
        </p:txBody>
      </p:sp>
      <p:sp>
        <p:nvSpPr>
          <p:cNvPr id="165" name="Google Shape;165;p32"/>
          <p:cNvSpPr txBox="1">
            <a:spLocks noGrp="1"/>
          </p:cNvSpPr>
          <p:nvPr>
            <p:ph type="body" idx="1"/>
          </p:nvPr>
        </p:nvSpPr>
        <p:spPr>
          <a:xfrm>
            <a:off x="190500" y="1120075"/>
            <a:ext cx="4214700" cy="5530200"/>
          </a:xfrm>
          <a:prstGeom prst="rect">
            <a:avLst/>
          </a:prstGeom>
          <a:noFill/>
          <a:ln>
            <a:noFill/>
          </a:ln>
        </p:spPr>
        <p:txBody>
          <a:bodyPr spcFirstLastPara="1" wrap="square" lIns="91425" tIns="45700" rIns="91425" bIns="45700" anchor="t" anchorCtr="0">
            <a:noAutofit/>
          </a:bodyPr>
          <a:lstStyle/>
          <a:p>
            <a:pPr marL="342900" marR="0" lvl="0" indent="-339090" algn="l" rtl="0">
              <a:lnSpc>
                <a:spcPct val="100000"/>
              </a:lnSpc>
              <a:spcBef>
                <a:spcPts val="560"/>
              </a:spcBef>
              <a:spcAft>
                <a:spcPts val="0"/>
              </a:spcAft>
              <a:buClr>
                <a:srgbClr val="000000"/>
              </a:buClr>
              <a:buSzPts val="1900"/>
              <a:buFont typeface="Century Gothic"/>
              <a:buChar char="■"/>
            </a:pPr>
            <a:r>
              <a:rPr lang="en-US" sz="1900" i="0" u="none" strike="noStrike" cap="none">
                <a:solidFill>
                  <a:srgbClr val="000000"/>
                </a:solidFill>
                <a:latin typeface="Century Gothic"/>
                <a:ea typeface="Century Gothic"/>
                <a:cs typeface="Century Gothic"/>
                <a:sym typeface="Century Gothic"/>
              </a:rPr>
              <a:t>Student Drop-Off/Pick-Up will be located in the rear of the building.</a:t>
            </a:r>
            <a:endParaRPr sz="1900">
              <a:solidFill>
                <a:srgbClr val="000000"/>
              </a:solidFill>
              <a:latin typeface="Century Gothic"/>
              <a:ea typeface="Century Gothic"/>
              <a:cs typeface="Century Gothic"/>
              <a:sym typeface="Century Gothic"/>
            </a:endParaRPr>
          </a:p>
          <a:p>
            <a:pPr marL="342900" marR="0" lvl="0" indent="-339090" algn="l" rtl="0">
              <a:lnSpc>
                <a:spcPct val="100000"/>
              </a:lnSpc>
              <a:spcBef>
                <a:spcPts val="560"/>
              </a:spcBef>
              <a:spcAft>
                <a:spcPts val="0"/>
              </a:spcAft>
              <a:buClr>
                <a:srgbClr val="000000"/>
              </a:buClr>
              <a:buSzPts val="1900"/>
              <a:buFont typeface="Century Gothic"/>
              <a:buChar char="■"/>
            </a:pPr>
            <a:r>
              <a:rPr lang="en-US" sz="1900" i="0" u="none" strike="noStrike" cap="none">
                <a:solidFill>
                  <a:srgbClr val="000000"/>
                </a:solidFill>
                <a:latin typeface="Century Gothic"/>
                <a:ea typeface="Century Gothic"/>
                <a:cs typeface="Century Gothic"/>
                <a:sym typeface="Century Gothic"/>
              </a:rPr>
              <a:t>Parents will drive around the circle and drop off/pick-up students at the rear of cafeteria.</a:t>
            </a:r>
            <a:endParaRPr sz="1900">
              <a:solidFill>
                <a:srgbClr val="000000"/>
              </a:solidFill>
              <a:latin typeface="Century Gothic"/>
              <a:ea typeface="Century Gothic"/>
              <a:cs typeface="Century Gothic"/>
              <a:sym typeface="Century Gothic"/>
            </a:endParaRPr>
          </a:p>
          <a:p>
            <a:pPr marL="342900" marR="0" lvl="0" indent="-339090" algn="l" rtl="0">
              <a:lnSpc>
                <a:spcPct val="100000"/>
              </a:lnSpc>
              <a:spcBef>
                <a:spcPts val="560"/>
              </a:spcBef>
              <a:spcAft>
                <a:spcPts val="0"/>
              </a:spcAft>
              <a:buClr>
                <a:srgbClr val="000000"/>
              </a:buClr>
              <a:buSzPts val="1900"/>
              <a:buFont typeface="Century Gothic"/>
              <a:buChar char="■"/>
            </a:pPr>
            <a:r>
              <a:rPr lang="en-US" sz="1900" i="0" u="none" strike="noStrike" cap="none">
                <a:solidFill>
                  <a:srgbClr val="000000"/>
                </a:solidFill>
                <a:latin typeface="Century Gothic"/>
                <a:ea typeface="Century Gothic"/>
                <a:cs typeface="Century Gothic"/>
                <a:sym typeface="Century Gothic"/>
              </a:rPr>
              <a:t>Each student/family will be given a number</a:t>
            </a:r>
            <a:r>
              <a:rPr lang="en-US" sz="1900">
                <a:solidFill>
                  <a:srgbClr val="000000"/>
                </a:solidFill>
                <a:latin typeface="Century Gothic"/>
                <a:ea typeface="Century Gothic"/>
                <a:cs typeface="Century Gothic"/>
                <a:sym typeface="Century Gothic"/>
              </a:rPr>
              <a:t> the first week of school.</a:t>
            </a:r>
            <a:endParaRPr sz="1900">
              <a:solidFill>
                <a:srgbClr val="000000"/>
              </a:solidFill>
              <a:latin typeface="Century Gothic"/>
              <a:ea typeface="Century Gothic"/>
              <a:cs typeface="Century Gothic"/>
              <a:sym typeface="Century Gothic"/>
            </a:endParaRPr>
          </a:p>
          <a:p>
            <a:pPr marL="342900" marR="0" lvl="0" indent="-339090" algn="l" rtl="0">
              <a:lnSpc>
                <a:spcPct val="100000"/>
              </a:lnSpc>
              <a:spcBef>
                <a:spcPts val="560"/>
              </a:spcBef>
              <a:spcAft>
                <a:spcPts val="0"/>
              </a:spcAft>
              <a:buClr>
                <a:srgbClr val="000000"/>
              </a:buClr>
              <a:buSzPts val="1900"/>
              <a:buFont typeface="Century Gothic"/>
              <a:buChar char="■"/>
            </a:pPr>
            <a:r>
              <a:rPr lang="en-US" sz="1900" i="0" u="none" strike="noStrike" cap="none">
                <a:solidFill>
                  <a:srgbClr val="000000"/>
                </a:solidFill>
                <a:latin typeface="Century Gothic"/>
                <a:ea typeface="Century Gothic"/>
                <a:cs typeface="Century Gothic"/>
                <a:sym typeface="Century Gothic"/>
              </a:rPr>
              <a:t>The gate entering the drop-off/pick-up loop will open at </a:t>
            </a:r>
            <a:r>
              <a:rPr lang="en-US" sz="1900">
                <a:solidFill>
                  <a:srgbClr val="000000"/>
                </a:solidFill>
                <a:latin typeface="Century Gothic"/>
                <a:ea typeface="Century Gothic"/>
                <a:cs typeface="Century Gothic"/>
                <a:sym typeface="Century Gothic"/>
              </a:rPr>
              <a:t>8:20</a:t>
            </a:r>
            <a:r>
              <a:rPr lang="en-US" sz="1900" i="0" u="none" strike="noStrike" cap="none">
                <a:solidFill>
                  <a:srgbClr val="000000"/>
                </a:solidFill>
                <a:latin typeface="Century Gothic"/>
                <a:ea typeface="Century Gothic"/>
                <a:cs typeface="Century Gothic"/>
                <a:sym typeface="Century Gothic"/>
              </a:rPr>
              <a:t> am and 3:</a:t>
            </a:r>
            <a:r>
              <a:rPr lang="en-US" sz="1900">
                <a:solidFill>
                  <a:srgbClr val="000000"/>
                </a:solidFill>
                <a:latin typeface="Century Gothic"/>
                <a:ea typeface="Century Gothic"/>
                <a:cs typeface="Century Gothic"/>
                <a:sym typeface="Century Gothic"/>
              </a:rPr>
              <a:t>20</a:t>
            </a:r>
            <a:r>
              <a:rPr lang="en-US" sz="1900" i="0" u="none" strike="noStrike" cap="none">
                <a:solidFill>
                  <a:srgbClr val="000000"/>
                </a:solidFill>
                <a:latin typeface="Century Gothic"/>
                <a:ea typeface="Century Gothic"/>
                <a:cs typeface="Century Gothic"/>
                <a:sym typeface="Century Gothic"/>
              </a:rPr>
              <a:t> pm.</a:t>
            </a:r>
            <a:endParaRPr sz="1900" i="0" u="none" strike="noStrike" cap="none">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r>
              <a:rPr lang="en-US" sz="1900">
                <a:latin typeface="Century Gothic"/>
                <a:ea typeface="Century Gothic"/>
                <a:cs typeface="Century Gothic"/>
                <a:sym typeface="Century Gothic"/>
              </a:rPr>
              <a:t>Student Drop-Off/Pick-Up can be congested, especially at the beginning of the year, so please plan ahead and be patient with staff members.</a:t>
            </a:r>
            <a:endParaRPr sz="1900">
              <a:solidFill>
                <a:srgbClr val="000000"/>
              </a:solidFill>
              <a:latin typeface="Century Gothic"/>
              <a:ea typeface="Century Gothic"/>
              <a:cs typeface="Century Gothic"/>
              <a:sym typeface="Century Gothic"/>
            </a:endParaRPr>
          </a:p>
        </p:txBody>
      </p:sp>
      <p:sp>
        <p:nvSpPr>
          <p:cNvPr id="166" name="Google Shape;166;p32"/>
          <p:cNvSpPr txBox="1">
            <a:spLocks noGrp="1"/>
          </p:cNvSpPr>
          <p:nvPr>
            <p:ph type="body" idx="1"/>
          </p:nvPr>
        </p:nvSpPr>
        <p:spPr>
          <a:xfrm>
            <a:off x="4477875" y="1120075"/>
            <a:ext cx="4666200" cy="5530200"/>
          </a:xfrm>
          <a:prstGeom prst="rect">
            <a:avLst/>
          </a:prstGeom>
          <a:noFill/>
          <a:ln>
            <a:noFill/>
          </a:ln>
        </p:spPr>
        <p:txBody>
          <a:bodyPr spcFirstLastPara="1" wrap="square" lIns="91425" tIns="45700" rIns="91425" bIns="45700" anchor="t" anchorCtr="0">
            <a:noAutofit/>
          </a:bodyPr>
          <a:lstStyle/>
          <a:p>
            <a:pPr marL="342900" lvl="0" indent="-383540" algn="l" rtl="0">
              <a:lnSpc>
                <a:spcPct val="100000"/>
              </a:lnSpc>
              <a:spcBef>
                <a:spcPts val="0"/>
              </a:spcBef>
              <a:spcAft>
                <a:spcPts val="0"/>
              </a:spcAft>
              <a:buClr>
                <a:srgbClr val="000000"/>
              </a:buClr>
              <a:buSzPts val="1900"/>
              <a:buFont typeface="Century Gothic"/>
              <a:buChar char="■"/>
            </a:pPr>
            <a:r>
              <a:rPr lang="en-US" sz="1900">
                <a:solidFill>
                  <a:srgbClr val="000000"/>
                </a:solidFill>
                <a:latin typeface="Century Gothic"/>
                <a:ea typeface="Century Gothic"/>
                <a:cs typeface="Century Gothic"/>
                <a:sym typeface="Century Gothic"/>
              </a:rPr>
              <a:t>Dejada/Recogida de los estudiantes se ubicará en la parte trasera del edificio.</a:t>
            </a:r>
            <a:endParaRPr sz="1900">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r>
              <a:rPr lang="en-US" sz="1900">
                <a:solidFill>
                  <a:srgbClr val="000000"/>
                </a:solidFill>
                <a:latin typeface="Century Gothic"/>
                <a:ea typeface="Century Gothic"/>
                <a:cs typeface="Century Gothic"/>
                <a:sym typeface="Century Gothic"/>
              </a:rPr>
              <a:t>Los padres conducirán alrededor del círculo, dejarán y recogerán a los estudiantes en la parte trasera de la cafetería.</a:t>
            </a:r>
            <a:endParaRPr sz="1900">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r>
              <a:rPr lang="en-US" sz="1900">
                <a:solidFill>
                  <a:srgbClr val="000000"/>
                </a:solidFill>
                <a:latin typeface="Century Gothic"/>
                <a:ea typeface="Century Gothic"/>
                <a:cs typeface="Century Gothic"/>
                <a:sym typeface="Century Gothic"/>
              </a:rPr>
              <a:t>A cada estudiante/familia se le entregará un número la primera semana de clases.</a:t>
            </a:r>
            <a:endParaRPr sz="1900">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r>
              <a:rPr lang="en-US" sz="1900">
                <a:solidFill>
                  <a:srgbClr val="000000"/>
                </a:solidFill>
                <a:latin typeface="Century Gothic"/>
                <a:ea typeface="Century Gothic"/>
                <a:cs typeface="Century Gothic"/>
                <a:sym typeface="Century Gothic"/>
              </a:rPr>
              <a:t>La puerta que ingresa al circuito de </a:t>
            </a:r>
            <a:r>
              <a:rPr lang="en-US" sz="1900">
                <a:latin typeface="Century Gothic"/>
                <a:ea typeface="Century Gothic"/>
                <a:cs typeface="Century Gothic"/>
                <a:sym typeface="Century Gothic"/>
              </a:rPr>
              <a:t>Dejada/Recogida</a:t>
            </a:r>
            <a:r>
              <a:rPr lang="en-US" sz="1900">
                <a:solidFill>
                  <a:srgbClr val="000000"/>
                </a:solidFill>
                <a:latin typeface="Century Gothic"/>
                <a:ea typeface="Century Gothic"/>
                <a:cs typeface="Century Gothic"/>
                <a:sym typeface="Century Gothic"/>
              </a:rPr>
              <a:t> se abrirá a las 8:20 a. m. y a las 3:20 p. m.</a:t>
            </a:r>
            <a:endParaRPr sz="1900">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r>
              <a:rPr lang="en-US" sz="1900">
                <a:solidFill>
                  <a:srgbClr val="000000"/>
                </a:solidFill>
                <a:latin typeface="Century Gothic"/>
                <a:ea typeface="Century Gothic"/>
                <a:cs typeface="Century Gothic"/>
                <a:sym typeface="Century Gothic"/>
              </a:rPr>
              <a:t>Dejada/Recogida de los estudiantes puede estar congestionado, especialmente al comienzo del año, así que planifique con anticipación y sea paciente con los miembros del personal.</a:t>
            </a:r>
            <a:endParaRPr sz="1900">
              <a:solidFill>
                <a:srgbClr val="000000"/>
              </a:solidFill>
              <a:latin typeface="Century Gothic"/>
              <a:ea typeface="Century Gothic"/>
              <a:cs typeface="Century Gothic"/>
              <a:sym typeface="Century Gothic"/>
            </a:endParaRPr>
          </a:p>
          <a:p>
            <a:pPr marL="342900" lvl="0" indent="-383540" algn="l" rtl="0">
              <a:lnSpc>
                <a:spcPct val="100000"/>
              </a:lnSpc>
              <a:spcBef>
                <a:spcPts val="0"/>
              </a:spcBef>
              <a:spcAft>
                <a:spcPts val="0"/>
              </a:spcAft>
              <a:buClr>
                <a:srgbClr val="000000"/>
              </a:buClr>
              <a:buSzPts val="1900"/>
              <a:buFont typeface="Century Gothic"/>
              <a:buChar char="■"/>
            </a:pPr>
            <a:endParaRPr sz="1900">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3"/>
          <p:cNvPicPr preferRelativeResize="0"/>
          <p:nvPr/>
        </p:nvPicPr>
        <p:blipFill rotWithShape="1">
          <a:blip r:embed="rId3">
            <a:alphaModFix/>
          </a:blip>
          <a:srcRect l="17369" b="11855"/>
          <a:stretch/>
        </p:blipFill>
        <p:spPr>
          <a:xfrm>
            <a:off x="1539036" y="393227"/>
            <a:ext cx="6065921" cy="6071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1023250" y="37225"/>
            <a:ext cx="7543800" cy="143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a:solidFill>
                  <a:srgbClr val="4A86E8"/>
                </a:solidFill>
                <a:latin typeface="Century Gothic"/>
                <a:ea typeface="Century Gothic"/>
                <a:cs typeface="Century Gothic"/>
                <a:sym typeface="Century Gothic"/>
              </a:rPr>
              <a:t>School Bus Information</a:t>
            </a:r>
            <a:endParaRPr sz="3500" b="1">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Información del Autobús</a:t>
            </a:r>
            <a:endParaRPr sz="3500" b="1" i="1">
              <a:solidFill>
                <a:srgbClr val="4A86E8"/>
              </a:solidFill>
              <a:highlight>
                <a:schemeClr val="lt1"/>
              </a:highlight>
              <a:latin typeface="Century Gothic"/>
              <a:ea typeface="Century Gothic"/>
              <a:cs typeface="Century Gothic"/>
              <a:sym typeface="Century Gothic"/>
            </a:endParaRPr>
          </a:p>
        </p:txBody>
      </p:sp>
      <p:sp>
        <p:nvSpPr>
          <p:cNvPr id="178" name="Google Shape;178;p34"/>
          <p:cNvSpPr txBox="1">
            <a:spLocks noGrp="1"/>
          </p:cNvSpPr>
          <p:nvPr>
            <p:ph type="body" idx="1"/>
          </p:nvPr>
        </p:nvSpPr>
        <p:spPr>
          <a:xfrm>
            <a:off x="216300" y="1277550"/>
            <a:ext cx="4355700" cy="5049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000000"/>
              </a:buClr>
              <a:buSzPts val="1560"/>
              <a:buFont typeface="Century Gothic"/>
              <a:buChar char="■"/>
            </a:pPr>
            <a:r>
              <a:rPr lang="en-US" sz="2400">
                <a:solidFill>
                  <a:srgbClr val="000000"/>
                </a:solidFill>
                <a:latin typeface="Century Gothic"/>
                <a:ea typeface="Century Gothic"/>
                <a:cs typeface="Century Gothic"/>
                <a:sym typeface="Century Gothic"/>
              </a:rPr>
              <a:t>Please arrive 10 - 15 minutes early at the bus stop. </a:t>
            </a:r>
            <a:endParaRPr sz="2400">
              <a:solidFill>
                <a:srgbClr val="000000"/>
              </a:solidFill>
              <a:latin typeface="Century Gothic"/>
              <a:ea typeface="Century Gothic"/>
              <a:cs typeface="Century Gothic"/>
              <a:sym typeface="Century Gothic"/>
            </a:endParaRPr>
          </a:p>
          <a:p>
            <a:pPr marL="342900" marR="0" lvl="0" indent="-317500" algn="l" rtl="0">
              <a:lnSpc>
                <a:spcPct val="100000"/>
              </a:lnSpc>
              <a:spcBef>
                <a:spcPts val="0"/>
              </a:spcBef>
              <a:spcAft>
                <a:spcPts val="0"/>
              </a:spcAft>
              <a:buClr>
                <a:srgbClr val="000000"/>
              </a:buClr>
              <a:buSzPts val="1560"/>
              <a:buFont typeface="Noto Sans Symbols"/>
              <a:buChar char="■"/>
            </a:pPr>
            <a:r>
              <a:rPr lang="en-US" sz="2400">
                <a:solidFill>
                  <a:srgbClr val="000000"/>
                </a:solidFill>
                <a:latin typeface="Century Gothic"/>
                <a:ea typeface="Century Gothic"/>
                <a:cs typeface="Century Gothic"/>
                <a:sym typeface="Century Gothic"/>
              </a:rPr>
              <a:t>Students will </a:t>
            </a:r>
            <a:r>
              <a:rPr lang="en-US" sz="2400" b="1" i="0" u="sng" strike="noStrike" cap="none">
                <a:solidFill>
                  <a:srgbClr val="000000"/>
                </a:solidFill>
                <a:latin typeface="Century Gothic"/>
                <a:ea typeface="Century Gothic"/>
                <a:cs typeface="Century Gothic"/>
                <a:sym typeface="Century Gothic"/>
              </a:rPr>
              <a:t>not</a:t>
            </a:r>
            <a:r>
              <a:rPr lang="en-US" sz="2400" i="0" u="none" strike="noStrike" cap="none">
                <a:solidFill>
                  <a:srgbClr val="000000"/>
                </a:solidFill>
                <a:latin typeface="Century Gothic"/>
                <a:ea typeface="Century Gothic"/>
                <a:cs typeface="Century Gothic"/>
                <a:sym typeface="Century Gothic"/>
              </a:rPr>
              <a:t> be pulled off the bus for parents who want to pick them up</a:t>
            </a:r>
            <a:r>
              <a:rPr lang="en-US" sz="2400">
                <a:solidFill>
                  <a:srgbClr val="000000"/>
                </a:solidFill>
                <a:latin typeface="Century Gothic"/>
                <a:ea typeface="Century Gothic"/>
                <a:cs typeface="Century Gothic"/>
                <a:sym typeface="Century Gothic"/>
              </a:rPr>
              <a:t> at dismissal. Please send a note for transportation changes. </a:t>
            </a:r>
            <a:endParaRPr sz="1400">
              <a:solidFill>
                <a:srgbClr val="000000"/>
              </a:solidFill>
              <a:latin typeface="Century Gothic"/>
              <a:ea typeface="Century Gothic"/>
              <a:cs typeface="Century Gothic"/>
              <a:sym typeface="Century Gothic"/>
            </a:endParaRPr>
          </a:p>
          <a:p>
            <a:pPr marL="342900" marR="0" lvl="0" indent="-317500" algn="l" rtl="0">
              <a:lnSpc>
                <a:spcPct val="100000"/>
              </a:lnSpc>
              <a:spcBef>
                <a:spcPts val="560"/>
              </a:spcBef>
              <a:spcAft>
                <a:spcPts val="0"/>
              </a:spcAft>
              <a:buClr>
                <a:srgbClr val="000000"/>
              </a:buClr>
              <a:buSzPts val="1560"/>
              <a:buFont typeface="Century Gothic"/>
              <a:buChar char="■"/>
            </a:pPr>
            <a:r>
              <a:rPr lang="en-US" sz="2400" i="0" u="none" strike="noStrike" cap="none">
                <a:solidFill>
                  <a:srgbClr val="000000"/>
                </a:solidFill>
                <a:latin typeface="Century Gothic"/>
                <a:ea typeface="Century Gothic"/>
                <a:cs typeface="Century Gothic"/>
                <a:sym typeface="Century Gothic"/>
              </a:rPr>
              <a:t>All parents should come to the office prior to 3:</a:t>
            </a:r>
            <a:r>
              <a:rPr lang="en-US" sz="2400">
                <a:solidFill>
                  <a:srgbClr val="000000"/>
                </a:solidFill>
                <a:latin typeface="Century Gothic"/>
                <a:ea typeface="Century Gothic"/>
                <a:cs typeface="Century Gothic"/>
                <a:sym typeface="Century Gothic"/>
              </a:rPr>
              <a:t>00</a:t>
            </a:r>
            <a:r>
              <a:rPr lang="en-US" sz="2400" i="0" u="none" strike="noStrike" cap="none">
                <a:solidFill>
                  <a:srgbClr val="000000"/>
                </a:solidFill>
                <a:latin typeface="Century Gothic"/>
                <a:ea typeface="Century Gothic"/>
                <a:cs typeface="Century Gothic"/>
                <a:sym typeface="Century Gothic"/>
              </a:rPr>
              <a:t> if there is a change in dismissal from the bus to “parent pick-up.”</a:t>
            </a:r>
            <a:endParaRPr sz="1400">
              <a:solidFill>
                <a:srgbClr val="000000"/>
              </a:solidFill>
              <a:latin typeface="Century Gothic"/>
              <a:ea typeface="Century Gothic"/>
              <a:cs typeface="Century Gothic"/>
              <a:sym typeface="Century Gothic"/>
            </a:endParaRPr>
          </a:p>
          <a:p>
            <a:pPr marL="342900" marR="0" lvl="0" indent="-218440" algn="l" rtl="0">
              <a:spcBef>
                <a:spcPts val="560"/>
              </a:spcBef>
              <a:spcAft>
                <a:spcPts val="0"/>
              </a:spcAft>
              <a:buClr>
                <a:schemeClr val="hlink"/>
              </a:buClr>
              <a:buSzPts val="1960"/>
              <a:buFont typeface="Noto Sans Symbols"/>
              <a:buNone/>
            </a:pPr>
            <a:endParaRPr sz="2400" i="0" u="none">
              <a:solidFill>
                <a:srgbClr val="000000"/>
              </a:solidFill>
              <a:latin typeface="Century Gothic"/>
              <a:ea typeface="Century Gothic"/>
              <a:cs typeface="Century Gothic"/>
              <a:sym typeface="Century Gothic"/>
            </a:endParaRPr>
          </a:p>
        </p:txBody>
      </p:sp>
      <p:sp>
        <p:nvSpPr>
          <p:cNvPr id="179" name="Google Shape;179;p34"/>
          <p:cNvSpPr txBox="1">
            <a:spLocks noGrp="1"/>
          </p:cNvSpPr>
          <p:nvPr>
            <p:ph type="body" idx="1"/>
          </p:nvPr>
        </p:nvSpPr>
        <p:spPr>
          <a:xfrm>
            <a:off x="4457650" y="1227100"/>
            <a:ext cx="4777200" cy="5049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560"/>
              </a:spcBef>
              <a:spcAft>
                <a:spcPts val="0"/>
              </a:spcAft>
              <a:buClr>
                <a:srgbClr val="000000"/>
              </a:buClr>
              <a:buSzPts val="1560"/>
              <a:buFont typeface="Century Gothic"/>
              <a:buChar char="■"/>
            </a:pPr>
            <a:r>
              <a:rPr lang="en-US" sz="2400">
                <a:solidFill>
                  <a:srgbClr val="000000"/>
                </a:solidFill>
                <a:latin typeface="Century Gothic"/>
                <a:ea typeface="Century Gothic"/>
                <a:cs typeface="Century Gothic"/>
                <a:sym typeface="Century Gothic"/>
              </a:rPr>
              <a:t>Por favor llegue 10 - 15 minutos antes a la parada de autobús.</a:t>
            </a:r>
            <a:endParaRPr sz="2400">
              <a:solidFill>
                <a:srgbClr val="000000"/>
              </a:solidFill>
              <a:latin typeface="Century Gothic"/>
              <a:ea typeface="Century Gothic"/>
              <a:cs typeface="Century Gothic"/>
              <a:sym typeface="Century Gothic"/>
            </a:endParaRPr>
          </a:p>
          <a:p>
            <a:pPr marL="342900" marR="0" lvl="0" indent="-317500" algn="l" rtl="0">
              <a:lnSpc>
                <a:spcPct val="100000"/>
              </a:lnSpc>
              <a:spcBef>
                <a:spcPts val="560"/>
              </a:spcBef>
              <a:spcAft>
                <a:spcPts val="0"/>
              </a:spcAft>
              <a:buClr>
                <a:srgbClr val="000000"/>
              </a:buClr>
              <a:buSzPts val="1560"/>
              <a:buFont typeface="Century Gothic"/>
              <a:buChar char="■"/>
            </a:pPr>
            <a:r>
              <a:rPr lang="en-US" sz="2400">
                <a:solidFill>
                  <a:srgbClr val="000000"/>
                </a:solidFill>
                <a:latin typeface="Century Gothic"/>
                <a:ea typeface="Century Gothic"/>
                <a:cs typeface="Century Gothic"/>
                <a:sym typeface="Century Gothic"/>
              </a:rPr>
              <a:t>Los estudiantes no serán retirados del autobús para los padres que quieran recogerlos a la hora de la salida. Envíe una nota para los cambios de transporte.</a:t>
            </a:r>
            <a:endParaRPr sz="2400">
              <a:solidFill>
                <a:srgbClr val="000000"/>
              </a:solidFill>
              <a:latin typeface="Century Gothic"/>
              <a:ea typeface="Century Gothic"/>
              <a:cs typeface="Century Gothic"/>
              <a:sym typeface="Century Gothic"/>
            </a:endParaRPr>
          </a:p>
          <a:p>
            <a:pPr marL="342900" marR="0" lvl="0" indent="-317500" algn="l" rtl="0">
              <a:lnSpc>
                <a:spcPct val="100000"/>
              </a:lnSpc>
              <a:spcBef>
                <a:spcPts val="560"/>
              </a:spcBef>
              <a:spcAft>
                <a:spcPts val="0"/>
              </a:spcAft>
              <a:buClr>
                <a:srgbClr val="000000"/>
              </a:buClr>
              <a:buSzPts val="1560"/>
              <a:buFont typeface="Century Gothic"/>
              <a:buChar char="■"/>
            </a:pPr>
            <a:r>
              <a:rPr lang="en-US" sz="2400">
                <a:solidFill>
                  <a:srgbClr val="000000"/>
                </a:solidFill>
                <a:latin typeface="Century Gothic"/>
                <a:ea typeface="Century Gothic"/>
                <a:cs typeface="Century Gothic"/>
                <a:sym typeface="Century Gothic"/>
              </a:rPr>
              <a:t>Todos los padres deben venir a la oficina antes de las 3:00 si hay un cambio en la salida del autobús a "recogida de los padres".</a:t>
            </a:r>
            <a:endParaRPr sz="2400">
              <a:solidFill>
                <a:srgbClr val="000000"/>
              </a:solidFill>
              <a:latin typeface="Century Gothic"/>
              <a:ea typeface="Century Gothic"/>
              <a:cs typeface="Century Gothic"/>
              <a:sym typeface="Century Gothic"/>
            </a:endParaRPr>
          </a:p>
          <a:p>
            <a:pPr marL="342900" marR="0" lvl="0" indent="-218440" algn="l" rtl="0">
              <a:spcBef>
                <a:spcPts val="560"/>
              </a:spcBef>
              <a:spcAft>
                <a:spcPts val="0"/>
              </a:spcAft>
              <a:buClr>
                <a:schemeClr val="hlink"/>
              </a:buClr>
              <a:buSzPts val="1960"/>
              <a:buFont typeface="Noto Sans Symbols"/>
              <a:buNone/>
            </a:pPr>
            <a:endParaRPr sz="2400" i="0" u="non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938525" y="275200"/>
            <a:ext cx="7543800" cy="901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ahoma"/>
              <a:buNone/>
            </a:pPr>
            <a:r>
              <a:rPr lang="en-US" sz="3500" b="1" i="0" u="none">
                <a:solidFill>
                  <a:srgbClr val="4A86E8"/>
                </a:solidFill>
                <a:latin typeface="Century Gothic"/>
                <a:ea typeface="Century Gothic"/>
                <a:cs typeface="Century Gothic"/>
                <a:sym typeface="Century Gothic"/>
              </a:rPr>
              <a:t>Attendance</a:t>
            </a:r>
            <a:endParaRPr sz="3500" b="1" i="0" u="none">
              <a:solidFill>
                <a:srgbClr val="4A86E8"/>
              </a:solidFill>
              <a:latin typeface="Century Gothic"/>
              <a:ea typeface="Century Gothic"/>
              <a:cs typeface="Century Gothic"/>
              <a:sym typeface="Century Gothic"/>
            </a:endParaRPr>
          </a:p>
          <a:p>
            <a:pPr marL="0" lvl="0" indent="0" algn="ctr" rtl="0">
              <a:spcBef>
                <a:spcPts val="0"/>
              </a:spcBef>
              <a:spcAft>
                <a:spcPts val="0"/>
              </a:spcAft>
              <a:buClr>
                <a:schemeClr val="lt2"/>
              </a:buClr>
              <a:buSzPts val="4400"/>
              <a:buFont typeface="Tahoma"/>
              <a:buNone/>
            </a:pPr>
            <a:r>
              <a:rPr lang="en-US" sz="3500" b="1" i="1">
                <a:solidFill>
                  <a:srgbClr val="4A86E8"/>
                </a:solidFill>
                <a:highlight>
                  <a:schemeClr val="lt1"/>
                </a:highlight>
                <a:latin typeface="Century Gothic"/>
                <a:ea typeface="Century Gothic"/>
                <a:cs typeface="Century Gothic"/>
                <a:sym typeface="Century Gothic"/>
              </a:rPr>
              <a:t>Asistencia</a:t>
            </a:r>
            <a:endParaRPr sz="3500" b="1" i="1">
              <a:solidFill>
                <a:srgbClr val="4A86E8"/>
              </a:solidFill>
              <a:highlight>
                <a:schemeClr val="lt1"/>
              </a:highlight>
              <a:latin typeface="Century Gothic"/>
              <a:ea typeface="Century Gothic"/>
              <a:cs typeface="Century Gothic"/>
              <a:sym typeface="Century Gothic"/>
            </a:endParaRPr>
          </a:p>
        </p:txBody>
      </p:sp>
      <p:sp>
        <p:nvSpPr>
          <p:cNvPr id="185" name="Google Shape;185;p35"/>
          <p:cNvSpPr txBox="1">
            <a:spLocks noGrp="1"/>
          </p:cNvSpPr>
          <p:nvPr>
            <p:ph type="body" idx="1"/>
          </p:nvPr>
        </p:nvSpPr>
        <p:spPr>
          <a:xfrm>
            <a:off x="147300" y="1267775"/>
            <a:ext cx="4424700" cy="5452200"/>
          </a:xfrm>
          <a:prstGeom prst="rect">
            <a:avLst/>
          </a:prstGeom>
          <a:noFill/>
          <a:ln>
            <a:noFill/>
          </a:ln>
        </p:spPr>
        <p:txBody>
          <a:bodyPr spcFirstLastPara="1" wrap="square" lIns="91425" tIns="45700" rIns="91425" bIns="45700" anchor="t" anchorCtr="0">
            <a:noAutofit/>
          </a:bodyPr>
          <a:lstStyle/>
          <a:p>
            <a:pPr marL="342900" lvl="0" indent="-302260" algn="l" rtl="0">
              <a:lnSpc>
                <a:spcPct val="100000"/>
              </a:lnSpc>
              <a:spcBef>
                <a:spcPts val="0"/>
              </a:spcBef>
              <a:spcAft>
                <a:spcPts val="0"/>
              </a:spcAft>
              <a:buClr>
                <a:srgbClr val="000000"/>
              </a:buClr>
              <a:buSzPts val="1600"/>
              <a:buFont typeface="Century Gothic"/>
              <a:buChar char="■"/>
            </a:pPr>
            <a:r>
              <a:rPr lang="en-US" sz="1600" i="0" u="none">
                <a:solidFill>
                  <a:srgbClr val="000000"/>
                </a:solidFill>
                <a:latin typeface="Century Gothic"/>
                <a:ea typeface="Century Gothic"/>
                <a:cs typeface="Century Gothic"/>
                <a:sym typeface="Century Gothic"/>
              </a:rPr>
              <a:t>Parents/guardians will be permitted to excuse up to ten (10) days of absence per school year </a:t>
            </a:r>
            <a:r>
              <a:rPr lang="en-US" sz="1600">
                <a:solidFill>
                  <a:srgbClr val="000000"/>
                </a:solidFill>
                <a:latin typeface="Century Gothic"/>
                <a:ea typeface="Century Gothic"/>
                <a:cs typeface="Century Gothic"/>
                <a:sym typeface="Century Gothic"/>
              </a:rPr>
              <a:t>with a</a:t>
            </a:r>
            <a:r>
              <a:rPr lang="en-US" sz="1600" i="0" u="none">
                <a:solidFill>
                  <a:srgbClr val="000000"/>
                </a:solidFill>
                <a:latin typeface="Century Gothic"/>
                <a:ea typeface="Century Gothic"/>
                <a:cs typeface="Century Gothic"/>
                <a:sym typeface="Century Gothic"/>
              </a:rPr>
              <a:t> written parent note.</a:t>
            </a:r>
            <a:r>
              <a:rPr lang="en-US" sz="1600">
                <a:solidFill>
                  <a:srgbClr val="000000"/>
                </a:solidFill>
                <a:latin typeface="Century Gothic"/>
                <a:ea typeface="Century Gothic"/>
                <a:cs typeface="Century Gothic"/>
                <a:sym typeface="Century Gothic"/>
              </a:rPr>
              <a:t> </a:t>
            </a:r>
            <a:r>
              <a:rPr lang="en-US" sz="1600" i="0" u="none">
                <a:solidFill>
                  <a:srgbClr val="000000"/>
                </a:solidFill>
                <a:latin typeface="Century Gothic"/>
                <a:ea typeface="Century Gothic"/>
                <a:cs typeface="Century Gothic"/>
                <a:sym typeface="Century Gothic"/>
              </a:rPr>
              <a:t>Any subsequent parent notes received will be considered Unexcused Absences.</a:t>
            </a:r>
            <a:endParaRPr sz="1600" i="0" u="none">
              <a:solidFill>
                <a:srgbClr val="000000"/>
              </a:solidFill>
              <a:latin typeface="Century Gothic"/>
              <a:ea typeface="Century Gothic"/>
              <a:cs typeface="Century Gothic"/>
              <a:sym typeface="Century Gothic"/>
            </a:endParaRPr>
          </a:p>
          <a:p>
            <a:pPr marL="342900" lvl="0" indent="-302260" algn="l" rtl="0">
              <a:lnSpc>
                <a:spcPct val="100000"/>
              </a:lnSpc>
              <a:spcBef>
                <a:spcPts val="640"/>
              </a:spcBef>
              <a:spcAft>
                <a:spcPts val="0"/>
              </a:spcAft>
              <a:buClr>
                <a:srgbClr val="000000"/>
              </a:buClr>
              <a:buSzPts val="1600"/>
              <a:buFont typeface="Noto Sans Symbols"/>
              <a:buChar char="■"/>
            </a:pPr>
            <a:r>
              <a:rPr lang="en-US" sz="1600" i="0" u="none">
                <a:solidFill>
                  <a:srgbClr val="000000"/>
                </a:solidFill>
                <a:latin typeface="Century Gothic"/>
                <a:ea typeface="Century Gothic"/>
                <a:cs typeface="Century Gothic"/>
                <a:sym typeface="Century Gothic"/>
              </a:rPr>
              <a:t>After ten (10) absences have been excused with a parent note, a </a:t>
            </a:r>
            <a:r>
              <a:rPr lang="en-US" sz="1600" b="1" i="0" u="none">
                <a:solidFill>
                  <a:srgbClr val="000000"/>
                </a:solidFill>
                <a:latin typeface="Century Gothic"/>
                <a:ea typeface="Century Gothic"/>
                <a:cs typeface="Century Gothic"/>
                <a:sym typeface="Century Gothic"/>
              </a:rPr>
              <a:t>documented (doctor’s)</a:t>
            </a:r>
            <a:r>
              <a:rPr lang="en-US" sz="1600" i="0" u="none">
                <a:solidFill>
                  <a:srgbClr val="000000"/>
                </a:solidFill>
                <a:latin typeface="Century Gothic"/>
                <a:ea typeface="Century Gothic"/>
                <a:cs typeface="Century Gothic"/>
                <a:sym typeface="Century Gothic"/>
              </a:rPr>
              <a:t> note must be provided in order to excuse a student’s absence. </a:t>
            </a:r>
            <a:endParaRPr sz="1600" i="0" u="none">
              <a:solidFill>
                <a:srgbClr val="000000"/>
              </a:solidFill>
              <a:latin typeface="Century Gothic"/>
              <a:ea typeface="Century Gothic"/>
              <a:cs typeface="Century Gothic"/>
              <a:sym typeface="Century Gothic"/>
            </a:endParaRPr>
          </a:p>
          <a:p>
            <a:pPr marL="342900" lvl="0" indent="-364490" algn="l" rtl="0">
              <a:lnSpc>
                <a:spcPct val="100000"/>
              </a:lnSpc>
              <a:spcBef>
                <a:spcPts val="0"/>
              </a:spcBef>
              <a:spcAft>
                <a:spcPts val="0"/>
              </a:spcAft>
              <a:buSzPts val="1600"/>
              <a:buFont typeface="Century Gothic"/>
              <a:buChar char="■"/>
            </a:pPr>
            <a:r>
              <a:rPr lang="en-US" sz="1600">
                <a:latin typeface="Century Gothic"/>
                <a:ea typeface="Century Gothic"/>
                <a:cs typeface="Century Gothic"/>
                <a:sym typeface="Century Gothic"/>
              </a:rPr>
              <a:t>Parent notes should be submitted within two (2) days of the student’s return to school.</a:t>
            </a:r>
            <a:endParaRPr sz="1600">
              <a:latin typeface="Century Gothic"/>
              <a:ea typeface="Century Gothic"/>
              <a:cs typeface="Century Gothic"/>
              <a:sym typeface="Century Gothic"/>
            </a:endParaRPr>
          </a:p>
          <a:p>
            <a:pPr marL="342900" lvl="0" indent="-364490" algn="l" rtl="0">
              <a:lnSpc>
                <a:spcPct val="100000"/>
              </a:lnSpc>
              <a:spcBef>
                <a:spcPts val="560"/>
              </a:spcBef>
              <a:spcAft>
                <a:spcPts val="0"/>
              </a:spcAft>
              <a:buSzPts val="1600"/>
              <a:buFont typeface="Century Gothic"/>
              <a:buChar char="■"/>
            </a:pPr>
            <a:r>
              <a:rPr lang="en-US" sz="1600">
                <a:latin typeface="Century Gothic"/>
                <a:ea typeface="Century Gothic"/>
                <a:cs typeface="Century Gothic"/>
                <a:sym typeface="Century Gothic"/>
              </a:rPr>
              <a:t>If a period of absence extends beyond three (3) consecutive days, the parent/guardian should contact the school and provide documentation upon the student’s return to school.</a:t>
            </a:r>
            <a:endParaRPr sz="1600">
              <a:latin typeface="Century Gothic"/>
              <a:ea typeface="Century Gothic"/>
              <a:cs typeface="Century Gothic"/>
              <a:sym typeface="Century Gothic"/>
            </a:endParaRPr>
          </a:p>
          <a:p>
            <a:pPr marL="342900" lvl="0" indent="-236220" algn="l" rtl="0">
              <a:lnSpc>
                <a:spcPct val="100000"/>
              </a:lnSpc>
              <a:spcBef>
                <a:spcPts val="480"/>
              </a:spcBef>
              <a:spcAft>
                <a:spcPts val="0"/>
              </a:spcAft>
              <a:buClr>
                <a:schemeClr val="hlink"/>
              </a:buClr>
              <a:buSzPts val="1680"/>
              <a:buFont typeface="Noto Sans Symbols"/>
              <a:buNone/>
            </a:pPr>
            <a:endParaRPr sz="1700" i="0" u="none">
              <a:solidFill>
                <a:srgbClr val="000000"/>
              </a:solidFill>
              <a:latin typeface="Century Gothic"/>
              <a:ea typeface="Century Gothic"/>
              <a:cs typeface="Century Gothic"/>
              <a:sym typeface="Century Gothic"/>
            </a:endParaRPr>
          </a:p>
          <a:p>
            <a:pPr marL="342900" lvl="0" indent="-254000" algn="l" rtl="0">
              <a:lnSpc>
                <a:spcPct val="100000"/>
              </a:lnSpc>
              <a:spcBef>
                <a:spcPts val="400"/>
              </a:spcBef>
              <a:spcAft>
                <a:spcPts val="0"/>
              </a:spcAft>
              <a:buClr>
                <a:schemeClr val="hlink"/>
              </a:buClr>
              <a:buSzPts val="1400"/>
              <a:buFont typeface="Noto Sans Symbols"/>
              <a:buNone/>
            </a:pPr>
            <a:endParaRPr sz="1700" i="0" u="none">
              <a:solidFill>
                <a:srgbClr val="000000"/>
              </a:solidFill>
              <a:latin typeface="Century Gothic"/>
              <a:ea typeface="Century Gothic"/>
              <a:cs typeface="Century Gothic"/>
              <a:sym typeface="Century Gothic"/>
            </a:endParaRPr>
          </a:p>
          <a:p>
            <a:pPr marL="342900" lvl="0" indent="-254000" algn="l" rtl="0">
              <a:spcBef>
                <a:spcPts val="400"/>
              </a:spcBef>
              <a:spcAft>
                <a:spcPts val="0"/>
              </a:spcAft>
              <a:buSzPts val="1400"/>
              <a:buNone/>
            </a:pPr>
            <a:endParaRPr sz="1700" i="0" u="none">
              <a:solidFill>
                <a:srgbClr val="000000"/>
              </a:solidFill>
              <a:latin typeface="Century Gothic"/>
              <a:ea typeface="Century Gothic"/>
              <a:cs typeface="Century Gothic"/>
              <a:sym typeface="Century Gothic"/>
            </a:endParaRPr>
          </a:p>
        </p:txBody>
      </p:sp>
      <p:sp>
        <p:nvSpPr>
          <p:cNvPr id="186" name="Google Shape;186;p35"/>
          <p:cNvSpPr txBox="1">
            <a:spLocks noGrp="1"/>
          </p:cNvSpPr>
          <p:nvPr>
            <p:ph type="body" idx="1"/>
          </p:nvPr>
        </p:nvSpPr>
        <p:spPr>
          <a:xfrm>
            <a:off x="4417350" y="1177000"/>
            <a:ext cx="4669500" cy="5452200"/>
          </a:xfrm>
          <a:prstGeom prst="rect">
            <a:avLst/>
          </a:prstGeom>
          <a:noFill/>
          <a:ln>
            <a:noFill/>
          </a:ln>
        </p:spPr>
        <p:txBody>
          <a:bodyPr spcFirstLastPara="1" wrap="square" lIns="91425" tIns="45700" rIns="91425" bIns="45700" anchor="t" anchorCtr="0">
            <a:noAutofit/>
          </a:bodyPr>
          <a:lstStyle/>
          <a:p>
            <a:pPr marL="342900" lvl="0" indent="-364490" algn="l" rtl="0">
              <a:lnSpc>
                <a:spcPct val="100000"/>
              </a:lnSpc>
              <a:spcBef>
                <a:spcPts val="560"/>
              </a:spcBef>
              <a:spcAft>
                <a:spcPts val="0"/>
              </a:spcAft>
              <a:buSzPts val="1600"/>
              <a:buFont typeface="Century Gothic"/>
              <a:buChar char="■"/>
            </a:pPr>
            <a:r>
              <a:rPr lang="en-US" sz="1600">
                <a:solidFill>
                  <a:srgbClr val="000000"/>
                </a:solidFill>
                <a:latin typeface="Century Gothic"/>
                <a:ea typeface="Century Gothic"/>
                <a:cs typeface="Century Gothic"/>
                <a:sym typeface="Century Gothic"/>
              </a:rPr>
              <a:t>A los padres/tutores se les permitirá excusar hasta diez (10) días de ausencia por año escolar con una nota por escrito de los padres. Cualquier nota posterior de los padres que se reciba se considerará ausencias injustificadas.</a:t>
            </a:r>
            <a:endParaRPr sz="1600">
              <a:solidFill>
                <a:srgbClr val="000000"/>
              </a:solidFill>
              <a:latin typeface="Century Gothic"/>
              <a:ea typeface="Century Gothic"/>
              <a:cs typeface="Century Gothic"/>
              <a:sym typeface="Century Gothic"/>
            </a:endParaRPr>
          </a:p>
          <a:p>
            <a:pPr marL="342900" lvl="0" indent="-364490" algn="l" rtl="0">
              <a:lnSpc>
                <a:spcPct val="100000"/>
              </a:lnSpc>
              <a:spcBef>
                <a:spcPts val="560"/>
              </a:spcBef>
              <a:spcAft>
                <a:spcPts val="0"/>
              </a:spcAft>
              <a:buSzPts val="1600"/>
              <a:buFont typeface="Century Gothic"/>
              <a:buChar char="■"/>
            </a:pPr>
            <a:r>
              <a:rPr lang="en-US" sz="1600">
                <a:solidFill>
                  <a:srgbClr val="000000"/>
                </a:solidFill>
                <a:latin typeface="Century Gothic"/>
                <a:ea typeface="Century Gothic"/>
                <a:cs typeface="Century Gothic"/>
                <a:sym typeface="Century Gothic"/>
              </a:rPr>
              <a:t>Después de que se hayan justificado diez (10) ausencias con nota de padre, se debe proveer una nota documentada para justificar la ausencia del estudiante.</a:t>
            </a:r>
            <a:endParaRPr sz="1600">
              <a:solidFill>
                <a:srgbClr val="000000"/>
              </a:solidFill>
              <a:latin typeface="Century Gothic"/>
              <a:ea typeface="Century Gothic"/>
              <a:cs typeface="Century Gothic"/>
              <a:sym typeface="Century Gothic"/>
            </a:endParaRPr>
          </a:p>
          <a:p>
            <a:pPr marL="342900" lvl="0" indent="-364490" algn="l" rtl="0">
              <a:lnSpc>
                <a:spcPct val="100000"/>
              </a:lnSpc>
              <a:spcBef>
                <a:spcPts val="560"/>
              </a:spcBef>
              <a:spcAft>
                <a:spcPts val="0"/>
              </a:spcAft>
              <a:buSzPts val="1600"/>
              <a:buFont typeface="Century Gothic"/>
              <a:buChar char="■"/>
            </a:pPr>
            <a:r>
              <a:rPr lang="en-US" sz="1600">
                <a:solidFill>
                  <a:srgbClr val="000000"/>
                </a:solidFill>
                <a:latin typeface="Century Gothic"/>
                <a:ea typeface="Century Gothic"/>
                <a:cs typeface="Century Gothic"/>
                <a:sym typeface="Century Gothic"/>
              </a:rPr>
              <a:t>Las notas de los padres deben enviarse dentro de los dos (2) días posteriores al regreso del estudiante a la escuela.</a:t>
            </a:r>
            <a:endParaRPr sz="1600">
              <a:solidFill>
                <a:srgbClr val="000000"/>
              </a:solidFill>
              <a:latin typeface="Century Gothic"/>
              <a:ea typeface="Century Gothic"/>
              <a:cs typeface="Century Gothic"/>
              <a:sym typeface="Century Gothic"/>
            </a:endParaRPr>
          </a:p>
          <a:p>
            <a:pPr marL="342900" lvl="0" indent="-364490" algn="l" rtl="0">
              <a:lnSpc>
                <a:spcPct val="100000"/>
              </a:lnSpc>
              <a:spcBef>
                <a:spcPts val="560"/>
              </a:spcBef>
              <a:spcAft>
                <a:spcPts val="0"/>
              </a:spcAft>
              <a:buSzPts val="1600"/>
              <a:buFont typeface="Century Gothic"/>
              <a:buChar char="■"/>
            </a:pPr>
            <a:r>
              <a:rPr lang="en-US" sz="1600">
                <a:solidFill>
                  <a:srgbClr val="000000"/>
                </a:solidFill>
                <a:latin typeface="Century Gothic"/>
                <a:ea typeface="Century Gothic"/>
                <a:cs typeface="Century Gothic"/>
                <a:sym typeface="Century Gothic"/>
              </a:rPr>
              <a:t>Si un período de ausencia se extiende más allá de los tres (3) días consecutivos, el padre/tutor debe comunicarse con la escuela y proveer la documentación cuando el estudiante regrese a la escuela.</a:t>
            </a:r>
            <a:endParaRPr sz="1600">
              <a:solidFill>
                <a:srgbClr val="000000"/>
              </a:solidFill>
              <a:latin typeface="Century Gothic"/>
              <a:ea typeface="Century Gothic"/>
              <a:cs typeface="Century Gothic"/>
              <a:sym typeface="Century Gothic"/>
            </a:endParaRPr>
          </a:p>
          <a:p>
            <a:pPr marL="0" lvl="0" indent="0" algn="l" rtl="0">
              <a:lnSpc>
                <a:spcPct val="100000"/>
              </a:lnSpc>
              <a:spcBef>
                <a:spcPts val="560"/>
              </a:spcBef>
              <a:spcAft>
                <a:spcPts val="0"/>
              </a:spcAft>
              <a:buNone/>
            </a:pPr>
            <a:endParaRPr sz="1700">
              <a:solidFill>
                <a:srgbClr val="000000"/>
              </a:solidFill>
              <a:latin typeface="Century Gothic"/>
              <a:ea typeface="Century Gothic"/>
              <a:cs typeface="Century Gothic"/>
              <a:sym typeface="Century Gothic"/>
            </a:endParaRPr>
          </a:p>
          <a:p>
            <a:pPr marL="342900" lvl="0" indent="-236220" algn="l" rtl="0">
              <a:lnSpc>
                <a:spcPct val="100000"/>
              </a:lnSpc>
              <a:spcBef>
                <a:spcPts val="480"/>
              </a:spcBef>
              <a:spcAft>
                <a:spcPts val="0"/>
              </a:spcAft>
              <a:buClr>
                <a:schemeClr val="hlink"/>
              </a:buClr>
              <a:buSzPts val="1680"/>
              <a:buFont typeface="Noto Sans Symbols"/>
              <a:buNone/>
            </a:pPr>
            <a:endParaRPr sz="1700" i="0" u="none">
              <a:solidFill>
                <a:srgbClr val="000000"/>
              </a:solidFill>
              <a:latin typeface="Century Gothic"/>
              <a:ea typeface="Century Gothic"/>
              <a:cs typeface="Century Gothic"/>
              <a:sym typeface="Century Gothic"/>
            </a:endParaRPr>
          </a:p>
          <a:p>
            <a:pPr marL="342900" lvl="0" indent="-254000" algn="l" rtl="0">
              <a:lnSpc>
                <a:spcPct val="100000"/>
              </a:lnSpc>
              <a:spcBef>
                <a:spcPts val="400"/>
              </a:spcBef>
              <a:spcAft>
                <a:spcPts val="0"/>
              </a:spcAft>
              <a:buClr>
                <a:schemeClr val="hlink"/>
              </a:buClr>
              <a:buSzPts val="1400"/>
              <a:buFont typeface="Noto Sans Symbols"/>
              <a:buNone/>
            </a:pPr>
            <a:endParaRPr sz="1700" i="0" u="none">
              <a:solidFill>
                <a:srgbClr val="000000"/>
              </a:solidFill>
              <a:latin typeface="Century Gothic"/>
              <a:ea typeface="Century Gothic"/>
              <a:cs typeface="Century Gothic"/>
              <a:sym typeface="Century Gothic"/>
            </a:endParaRPr>
          </a:p>
          <a:p>
            <a:pPr marL="342900" lvl="0" indent="-254000" algn="l" rtl="0">
              <a:spcBef>
                <a:spcPts val="400"/>
              </a:spcBef>
              <a:spcAft>
                <a:spcPts val="0"/>
              </a:spcAft>
              <a:buSzPts val="1400"/>
              <a:buNone/>
            </a:pPr>
            <a:endParaRPr sz="1700" i="0" u="none">
              <a:solidFill>
                <a:srgbClr val="000000"/>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On-screen Show (4:3)</PresentationFormat>
  <Paragraphs>202</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Noto Sans Symbols</vt:lpstr>
      <vt:lpstr>Century Gothic</vt:lpstr>
      <vt:lpstr>Bree Serif</vt:lpstr>
      <vt:lpstr>Open Sans</vt:lpstr>
      <vt:lpstr>Tahoma</vt:lpstr>
      <vt:lpstr>Economica</vt:lpstr>
      <vt:lpstr>Lato</vt:lpstr>
      <vt:lpstr>Luxe</vt:lpstr>
      <vt:lpstr>Simple Light</vt:lpstr>
      <vt:lpstr> Georgetown Elementary  Open House   Escuela de Georgetown Elementary Día de la  Bienvenida</vt:lpstr>
      <vt:lpstr>Welcome Parents! Bienvenidos Padres!</vt:lpstr>
      <vt:lpstr>First Day of School Primer Día de Clases</vt:lpstr>
      <vt:lpstr>School Hours Horario de la Escuela</vt:lpstr>
      <vt:lpstr>Breakfast &amp; Lunch Desayuno y Almuerzo</vt:lpstr>
      <vt:lpstr>Student Drop-Off/Pick-Up Dejada y Recogida de Estudiantes </vt:lpstr>
      <vt:lpstr>PowerPoint Presentation</vt:lpstr>
      <vt:lpstr>School Bus Information Información del Autobús</vt:lpstr>
      <vt:lpstr>Attendance Asistencia</vt:lpstr>
      <vt:lpstr>Georgetown Elementary will use the following platforms to communicate with families throughout the school year.   Alert Now Phone Calls/Messages Weekly messages from administrators about upcoming events and important information Class Dojo  Classroom communication platform to message  Talking Points Text Messages sent by staff members to communicate with families  Please make sure we have an updated phone number so you are receiving these notifications.  </vt:lpstr>
      <vt:lpstr>Discipline Disciplina</vt:lpstr>
      <vt:lpstr>Dress Code Código de Vestimenta</vt:lpstr>
      <vt:lpstr>Food/Treats Comida/Golosinas</vt:lpstr>
      <vt:lpstr>Visitors Visitantes</vt:lpstr>
      <vt:lpstr>PowerPoint Presentation</vt:lpstr>
      <vt:lpstr>How can you support at home?</vt:lpstr>
      <vt:lpstr>Display your child’s name on their book bag or make a nametag for the first week of school Arrive early at the bus stop Pack a water bottle for your child Buses may dismiss late the first week of school *Be prepared to wait at the bus stop for your child at the end of the school day Check your child’s bookbag for important information and forms that need to be completed/returned to school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Georgetown Elementary  Open House   Escuela de Georgetown Elementary Día de la  Bienvenida</dc:title>
  <dc:creator>Stong Neil</dc:creator>
  <cp:lastModifiedBy>Stong Neil</cp:lastModifiedBy>
  <cp:revision>1</cp:revision>
  <dcterms:modified xsi:type="dcterms:W3CDTF">2023-08-30T11:12:43Z</dcterms:modified>
</cp:coreProperties>
</file>