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57655A-7C9B-144A-A9F4-F18A58D52B43}" type="datetimeFigureOut">
              <a:rPr lang="en-US" smtClean="0"/>
              <a:pPr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573BCC-3D42-7D4F-BCD4-F9D099FE7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Answer Key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MCA III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when a large amount of light energy is being absorbed?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Turns to heat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510" y="2064494"/>
            <a:ext cx="5373790" cy="40345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are some colors brighter than others because more light energy is being?   </a:t>
            </a:r>
            <a:r>
              <a:rPr lang="en-US" dirty="0" smtClean="0">
                <a:solidFill>
                  <a:srgbClr val="3366FF"/>
                </a:solidFill>
              </a:rPr>
              <a:t>Reflected</a:t>
            </a:r>
          </a:p>
          <a:p>
            <a:r>
              <a:rPr lang="en-US" dirty="0" smtClean="0"/>
              <a:t>What three things happen to light when it strikes an object? </a:t>
            </a:r>
            <a:r>
              <a:rPr lang="en-US" dirty="0" smtClean="0">
                <a:solidFill>
                  <a:srgbClr val="3366FF"/>
                </a:solidFill>
              </a:rPr>
              <a:t>1. Reflect 2. Refract (Redirect) 3. Absorb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1" y="3474338"/>
            <a:ext cx="7108120" cy="2624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Why is a black road hot to walk barefoot on sunny summer day? Because the color black </a:t>
            </a:r>
            <a:r>
              <a:rPr lang="en-US" sz="1800" dirty="0" smtClean="0">
                <a:solidFill>
                  <a:srgbClr val="3366FF"/>
                </a:solidFill>
              </a:rPr>
              <a:t>absorbs all the light spectrum colors (turning all into heat energy)</a:t>
            </a:r>
          </a:p>
          <a:p>
            <a:r>
              <a:rPr lang="en-US" sz="1800" dirty="0" smtClean="0"/>
              <a:t>Why isn’t a white cement sidewalk as hot? Because the color white </a:t>
            </a:r>
            <a:r>
              <a:rPr lang="en-US" sz="1800" dirty="0" smtClean="0">
                <a:solidFill>
                  <a:srgbClr val="3366FF"/>
                </a:solidFill>
              </a:rPr>
              <a:t>reflects all colors of light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21" y="3822599"/>
            <a:ext cx="5117487" cy="2439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21" y="2425599"/>
            <a:ext cx="55499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allows some substances to make quieter sound vibrations than the others?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A. They absorb the energy</a:t>
            </a:r>
          </a:p>
          <a:p>
            <a:r>
              <a:rPr lang="en-US" sz="2000" dirty="0" smtClean="0"/>
              <a:t>When your breath moves through the straws from the left to the right The</a:t>
            </a:r>
            <a:r>
              <a:rPr lang="en-US" sz="2000" dirty="0" smtClean="0">
                <a:solidFill>
                  <a:srgbClr val="3366FF"/>
                </a:solidFill>
              </a:rPr>
              <a:t> pitch </a:t>
            </a:r>
            <a:r>
              <a:rPr lang="en-US" sz="2000" dirty="0" smtClean="0"/>
              <a:t>changes from low to high. </a:t>
            </a:r>
          </a:p>
          <a:p>
            <a:r>
              <a:rPr lang="en-US" sz="2000" dirty="0" smtClean="0"/>
              <a:t>What is responsible for this change? </a:t>
            </a:r>
            <a:r>
              <a:rPr lang="en-US" sz="2000" dirty="0" smtClean="0">
                <a:solidFill>
                  <a:srgbClr val="3366FF"/>
                </a:solidFill>
              </a:rPr>
              <a:t>Length of the straws</a:t>
            </a:r>
          </a:p>
          <a:p>
            <a:endParaRPr lang="en-US" sz="20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70" y="3686254"/>
            <a:ext cx="3233420" cy="301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365" y="3686254"/>
            <a:ext cx="30353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and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Pictures of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type of material </a:t>
            </a:r>
          </a:p>
          <a:p>
            <a:pPr>
              <a:buNone/>
            </a:pPr>
            <a:r>
              <a:rPr lang="en-US" dirty="0" smtClean="0"/>
              <a:t>should be used to connect</a:t>
            </a:r>
          </a:p>
          <a:p>
            <a:pPr>
              <a:buNone/>
            </a:pPr>
            <a:r>
              <a:rPr lang="en-US" dirty="0" smtClean="0"/>
              <a:t>to the two sides of a switch?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</a:rPr>
              <a:t>Conductors (Metal)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527048"/>
            <a:ext cx="36957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82" y="3939220"/>
            <a:ext cx="2750136" cy="2750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and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List three objects in your home that are insulators and three objects that are conductors. 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	Insulator:	Conductor: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	Toothbrush	Metal Spoon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	Oven mitt	Baking Sheet</a:t>
            </a:r>
          </a:p>
          <a:p>
            <a:pPr>
              <a:buNone/>
            </a:pPr>
            <a:r>
              <a:rPr lang="en-US" sz="1400" dirty="0" smtClean="0">
                <a:solidFill>
                  <a:srgbClr val="3366FF"/>
                </a:solidFill>
              </a:rPr>
              <a:t>	Plastic Spoon	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17" y="1865194"/>
            <a:ext cx="3524289" cy="2393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4051496"/>
            <a:ext cx="3810000" cy="234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3719" y="4369671"/>
            <a:ext cx="4321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the four types of energy that can come from electricity: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Mechanical (Movement)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Sound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Light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Heat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and </a:t>
            </a:r>
            <a:r>
              <a:rPr lang="en-US" dirty="0" err="1" smtClean="0"/>
              <a:t>Electrcity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called an </a:t>
            </a:r>
            <a:r>
              <a:rPr lang="en-US" dirty="0" smtClean="0">
                <a:solidFill>
                  <a:srgbClr val="3366FF"/>
                </a:solidFill>
              </a:rPr>
              <a:t>electromagnet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If you had more </a:t>
            </a:r>
            <a:r>
              <a:rPr lang="en-US" dirty="0" smtClean="0">
                <a:solidFill>
                  <a:srgbClr val="3366FF"/>
                </a:solidFill>
              </a:rPr>
              <a:t>coils</a:t>
            </a:r>
            <a:r>
              <a:rPr lang="en-US" dirty="0" smtClean="0"/>
              <a:t> or more </a:t>
            </a:r>
            <a:r>
              <a:rPr lang="en-US" dirty="0" smtClean="0">
                <a:solidFill>
                  <a:srgbClr val="3366FF"/>
                </a:solidFill>
              </a:rPr>
              <a:t>batteries (volts) </a:t>
            </a:r>
            <a:r>
              <a:rPr lang="en-US" dirty="0" smtClean="0"/>
              <a:t>it will pick up more metal objects.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20" y="3083718"/>
            <a:ext cx="4722538" cy="30153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two advantages can you get from a lever?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Less</a:t>
            </a:r>
            <a:r>
              <a:rPr lang="en-US" dirty="0" smtClean="0"/>
              <a:t> work or effort is required </a:t>
            </a:r>
          </a:p>
          <a:p>
            <a:pPr marL="514350" indent="-514350">
              <a:buAutoNum type="arabicPeriod"/>
            </a:pPr>
            <a:r>
              <a:rPr lang="en-US" dirty="0" smtClean="0"/>
              <a:t>Can move objects </a:t>
            </a:r>
            <a:r>
              <a:rPr lang="en-US" dirty="0" smtClean="0">
                <a:solidFill>
                  <a:srgbClr val="3366FF"/>
                </a:solidFill>
              </a:rPr>
              <a:t>farther</a:t>
            </a:r>
            <a:r>
              <a:rPr lang="en-US" dirty="0" smtClean="0"/>
              <a:t> distance</a:t>
            </a:r>
          </a:p>
          <a:p>
            <a:pPr marL="514350" indent="-514350">
              <a:buNone/>
            </a:pPr>
            <a:r>
              <a:rPr lang="en-US" dirty="0" smtClean="0"/>
              <a:t>	As you move the fulcrum closer to the load it requires </a:t>
            </a:r>
            <a:r>
              <a:rPr lang="en-US" dirty="0" smtClean="0">
                <a:solidFill>
                  <a:srgbClr val="3366FF"/>
                </a:solidFill>
              </a:rPr>
              <a:t>less</a:t>
            </a:r>
            <a:r>
              <a:rPr lang="en-US" dirty="0" smtClean="0"/>
              <a:t> force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63" y="3469741"/>
            <a:ext cx="3997035" cy="30009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and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List the motion and forces shown for both A and B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Gravity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Friction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Momentum (Mass or Acceleration)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Inertia or Speed   </a:t>
            </a:r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Compare the motion/speed of A and B above:</a:t>
            </a:r>
          </a:p>
          <a:p>
            <a:pPr marL="514350" indent="-514350">
              <a:buNone/>
            </a:pPr>
            <a:r>
              <a:rPr lang="en-US" sz="2000" dirty="0" smtClean="0"/>
              <a:t>A will </a:t>
            </a:r>
            <a:r>
              <a:rPr lang="en-US" sz="2000" dirty="0" smtClean="0">
                <a:solidFill>
                  <a:srgbClr val="3366FF"/>
                </a:solidFill>
              </a:rPr>
              <a:t>move faster </a:t>
            </a:r>
            <a:r>
              <a:rPr lang="en-US" sz="2000" dirty="0" smtClean="0"/>
              <a:t>because </a:t>
            </a:r>
            <a:r>
              <a:rPr lang="en-US" sz="2000" dirty="0" smtClean="0">
                <a:solidFill>
                  <a:srgbClr val="3366FF"/>
                </a:solidFill>
              </a:rPr>
              <a:t>the snow and skies have less friction </a:t>
            </a:r>
          </a:p>
          <a:p>
            <a:pPr marL="514350" indent="-514350">
              <a:buNone/>
            </a:pPr>
            <a:r>
              <a:rPr lang="en-US" sz="2000" dirty="0" smtClean="0"/>
              <a:t>B will </a:t>
            </a:r>
            <a:r>
              <a:rPr lang="en-US" sz="2000" dirty="0" smtClean="0">
                <a:solidFill>
                  <a:srgbClr val="3366FF"/>
                </a:solidFill>
              </a:rPr>
              <a:t>move slower </a:t>
            </a:r>
            <a:r>
              <a:rPr lang="en-US" sz="2000" dirty="0" smtClean="0"/>
              <a:t>because </a:t>
            </a:r>
            <a:r>
              <a:rPr lang="en-US" sz="2000" dirty="0" smtClean="0">
                <a:solidFill>
                  <a:srgbClr val="3366FF"/>
                </a:solidFill>
              </a:rPr>
              <a:t>the grass will create more friction.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340" y="2591508"/>
            <a:ext cx="3756332" cy="19504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initial source of all energy? </a:t>
            </a:r>
            <a:r>
              <a:rPr lang="en-US" dirty="0" smtClean="0">
                <a:solidFill>
                  <a:srgbClr val="3366FF"/>
                </a:solidFill>
              </a:rPr>
              <a:t>The Sun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7" y="2213252"/>
            <a:ext cx="47879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2027" y="2371307"/>
            <a:ext cx="34336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part of the plant is responsible for making seeds?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The flower</a:t>
            </a:r>
          </a:p>
          <a:p>
            <a:endParaRPr lang="en-US" dirty="0" smtClean="0"/>
          </a:p>
          <a:p>
            <a:r>
              <a:rPr lang="en-US" dirty="0" smtClean="0"/>
              <a:t>What are three forms of seed dispersal?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Animals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Wind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366FF"/>
                </a:solidFill>
              </a:rPr>
              <a:t>Water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The planets in our solar system orbit </a:t>
            </a:r>
            <a:r>
              <a:rPr lang="en-US" sz="1800" dirty="0" smtClean="0">
                <a:solidFill>
                  <a:srgbClr val="3366FF"/>
                </a:solidFill>
              </a:rPr>
              <a:t>the sun.</a:t>
            </a:r>
          </a:p>
          <a:p>
            <a:r>
              <a:rPr lang="en-US" sz="1800" dirty="0" smtClean="0"/>
              <a:t>How many planets are in the solar system?  </a:t>
            </a:r>
            <a:r>
              <a:rPr lang="en-US" sz="1800" dirty="0" smtClean="0">
                <a:solidFill>
                  <a:srgbClr val="3366FF"/>
                </a:solidFill>
              </a:rPr>
              <a:t>8</a:t>
            </a:r>
          </a:p>
          <a:p>
            <a:r>
              <a:rPr lang="en-US" sz="1800" dirty="0" smtClean="0"/>
              <a:t>How many planets have rings?</a:t>
            </a:r>
            <a:r>
              <a:rPr lang="en-US" sz="1800" dirty="0" smtClean="0">
                <a:solidFill>
                  <a:srgbClr val="3366FF"/>
                </a:solidFill>
              </a:rPr>
              <a:t> 5</a:t>
            </a:r>
          </a:p>
          <a:p>
            <a:r>
              <a:rPr lang="en-US" sz="1800" dirty="0" smtClean="0"/>
              <a:t>How many planets have moons?</a:t>
            </a:r>
            <a:r>
              <a:rPr lang="en-US" sz="1800" dirty="0" smtClean="0">
                <a:solidFill>
                  <a:srgbClr val="3366FF"/>
                </a:solidFill>
              </a:rPr>
              <a:t> 6</a:t>
            </a:r>
          </a:p>
          <a:p>
            <a:pPr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515" y="2689705"/>
            <a:ext cx="3113637" cy="39035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39" y="3195053"/>
            <a:ext cx="5545396" cy="33982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is an example of a harmful and helpful role earthworms have in soil?</a:t>
            </a:r>
          </a:p>
          <a:p>
            <a:r>
              <a:rPr lang="en-US" sz="2400" dirty="0" smtClean="0"/>
              <a:t>Harmful: </a:t>
            </a:r>
            <a:r>
              <a:rPr lang="en-US" sz="2400" dirty="0" smtClean="0">
                <a:solidFill>
                  <a:srgbClr val="3366FF"/>
                </a:solidFill>
              </a:rPr>
              <a:t>Take nutrients away from forests ecosystems</a:t>
            </a: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/>
              <a:t>Helpful: </a:t>
            </a:r>
            <a:r>
              <a:rPr lang="en-US" sz="2400" dirty="0" smtClean="0">
                <a:solidFill>
                  <a:srgbClr val="3366FF"/>
                </a:solidFill>
              </a:rPr>
              <a:t>Create holes in </a:t>
            </a:r>
            <a:r>
              <a:rPr lang="en-US" sz="2400" smtClean="0">
                <a:solidFill>
                  <a:srgbClr val="3366FF"/>
                </a:solidFill>
              </a:rPr>
              <a:t>the </a:t>
            </a:r>
            <a:r>
              <a:rPr lang="en-US" sz="2400" smtClean="0">
                <a:solidFill>
                  <a:srgbClr val="3366FF"/>
                </a:solidFill>
              </a:rPr>
              <a:t>soil </a:t>
            </a:r>
            <a:r>
              <a:rPr lang="en-US" sz="2400" dirty="0" smtClean="0">
                <a:solidFill>
                  <a:srgbClr val="3366FF"/>
                </a:solidFill>
              </a:rPr>
              <a:t>for gardens and crops to get air and water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461" y="2553367"/>
            <a:ext cx="2440930" cy="252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47" y="2553367"/>
            <a:ext cx="38100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Sort the following cards to the correct type of trait they represent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2" y="2458779"/>
            <a:ext cx="2997200" cy="39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4772" y="2458779"/>
            <a:ext cx="56392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Acquired Traits					Inherited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</a:rPr>
              <a:t>Riding a Skateboard				1. Hair Color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</a:rPr>
              <a:t>Speaking English or Spanish		2. Eye Color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</a:rPr>
              <a:t>Learning to Read				3. Flower Color</a:t>
            </a:r>
          </a:p>
          <a:p>
            <a:pPr marL="342900" indent="-342900">
              <a:buAutoNum type="arabicPeriod"/>
            </a:pPr>
            <a:endParaRPr lang="en-US" sz="1600" dirty="0" smtClean="0">
              <a:solidFill>
                <a:srgbClr val="3366FF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srgbClr val="3366FF"/>
                </a:solidFill>
              </a:rPr>
              <a:t>Liking Classical Music			4. Dogs Fur Color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49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  <a:gridCol w="2834746"/>
              </a:tblGrid>
              <a:tr h="642609">
                <a:tc>
                  <a:txBody>
                    <a:bodyPr/>
                    <a:lstStyle/>
                    <a:p>
                      <a:r>
                        <a:rPr lang="en-US" dirty="0" smtClean="0"/>
                        <a:t>Producer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Decomposer</a:t>
                      </a:r>
                      <a:endParaRPr lang="en-US" dirty="0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            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Fungi</a:t>
                      </a:r>
                      <a:endParaRPr lang="en-US" dirty="0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r>
                        <a:rPr lang="en-US" dirty="0" smtClean="0"/>
                        <a:t>Grass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Deer             Bear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Mushroom</a:t>
                      </a:r>
                      <a:endParaRPr lang="en-US" dirty="0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Worm</a:t>
                      </a:r>
                      <a:endParaRPr lang="en-US" dirty="0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Spider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26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357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/>
                <a:gridCol w="2126060"/>
                <a:gridCol w="2126060"/>
                <a:gridCol w="2126060"/>
              </a:tblGrid>
              <a:tr h="893456">
                <a:tc>
                  <a:txBody>
                    <a:bodyPr/>
                    <a:lstStyle/>
                    <a:p>
                      <a:r>
                        <a:rPr lang="en-US" dirty="0" smtClean="0"/>
                        <a:t>Herbivore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Carnivore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Omnivore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Scavenger</a:t>
                      </a:r>
                      <a:endParaRPr lang="en-US" dirty="0"/>
                    </a:p>
                  </a:txBody>
                  <a:tcPr/>
                </a:tc>
              </a:tr>
              <a:tr h="893456">
                <a:tc>
                  <a:txBody>
                    <a:bodyPr/>
                    <a:lstStyle/>
                    <a:p>
                      <a:r>
                        <a:rPr lang="en-US" dirty="0" smtClean="0"/>
                        <a:t>Deer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Frog       Spider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Crow</a:t>
                      </a:r>
                      <a:endParaRPr lang="en-US" dirty="0"/>
                    </a:p>
                  </a:txBody>
                  <a:tcPr/>
                </a:tc>
              </a:tr>
              <a:tr h="893456"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Wolf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34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an exoskeleton? </a:t>
            </a:r>
            <a:r>
              <a:rPr lang="en-US" dirty="0" smtClean="0">
                <a:solidFill>
                  <a:srgbClr val="3366FF"/>
                </a:solidFill>
              </a:rPr>
              <a:t>Skeleton (bone/shell) covering on the outside of the body.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321294"/>
            <a:ext cx="4280816" cy="35955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Testable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1. How does</a:t>
            </a:r>
            <a:r>
              <a:rPr lang="en-US" sz="2400" dirty="0" smtClean="0">
                <a:solidFill>
                  <a:srgbClr val="3366FF"/>
                </a:solidFill>
              </a:rPr>
              <a:t> temperature </a:t>
            </a:r>
            <a:r>
              <a:rPr lang="en-US" sz="2400" dirty="0" smtClean="0"/>
              <a:t>affect </a:t>
            </a:r>
            <a:r>
              <a:rPr lang="en-US" sz="2400" dirty="0" smtClean="0">
                <a:solidFill>
                  <a:srgbClr val="3366FF"/>
                </a:solidFill>
              </a:rPr>
              <a:t>the mealworm life cycle?</a:t>
            </a:r>
          </a:p>
          <a:p>
            <a:r>
              <a:rPr lang="en-US" sz="2400" dirty="0" smtClean="0"/>
              <a:t>2.  How does </a:t>
            </a:r>
            <a:r>
              <a:rPr lang="en-US" sz="2400" dirty="0" smtClean="0">
                <a:solidFill>
                  <a:srgbClr val="3366FF"/>
                </a:solidFill>
              </a:rPr>
              <a:t>the type of soda </a:t>
            </a:r>
            <a:r>
              <a:rPr lang="en-US" sz="2400" dirty="0" smtClean="0"/>
              <a:t>affect </a:t>
            </a:r>
            <a:r>
              <a:rPr lang="en-US" sz="2400" dirty="0" smtClean="0">
                <a:solidFill>
                  <a:srgbClr val="3366FF"/>
                </a:solidFill>
              </a:rPr>
              <a:t>the amount of gas inside?</a:t>
            </a:r>
          </a:p>
          <a:p>
            <a:r>
              <a:rPr lang="en-US" sz="2400" dirty="0" smtClean="0"/>
              <a:t>3. How does putting the balloon under water determine the volume? </a:t>
            </a:r>
            <a:r>
              <a:rPr lang="en-US" sz="2400" dirty="0" smtClean="0">
                <a:solidFill>
                  <a:srgbClr val="3366FF"/>
                </a:solidFill>
              </a:rPr>
              <a:t>Putting the balloon in a graduated cylinder takes up space and moves the water to show how much space it takes up.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3366FF"/>
                </a:solidFill>
              </a:rPr>
              <a:t>4. How does shoe type affect how fast you run?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Claim: Cleats will allow you to run faster than crocks or tennis shoes. 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Evidence: The average showed cleats only took 35 seconds to run whereas the tennis shoes took 43 seconds and crocks too 63 seconds. 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 20 cm of a rain a lot? Explain how you know.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Yes, 20 cm is about 4 inches of rain! This could cause a flood conditions in many places. </a:t>
            </a:r>
          </a:p>
          <a:p>
            <a:r>
              <a:rPr lang="en-US" dirty="0" smtClean="0"/>
              <a:t>How many cm is on a ruler? </a:t>
            </a:r>
            <a:r>
              <a:rPr lang="en-US" dirty="0" smtClean="0">
                <a:solidFill>
                  <a:srgbClr val="3366FF"/>
                </a:solidFill>
              </a:rPr>
              <a:t>About 31 cm</a:t>
            </a:r>
          </a:p>
          <a:p>
            <a:r>
              <a:rPr lang="en-US" dirty="0" smtClean="0"/>
              <a:t>What is the metric measurement of temperature?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Celsius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Does our </a:t>
            </a:r>
            <a:r>
              <a:rPr lang="en-US" u="sng" dirty="0" smtClean="0">
                <a:solidFill>
                  <a:srgbClr val="000000"/>
                </a:solidFill>
              </a:rPr>
              <a:t>mass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u="sng" dirty="0" smtClean="0">
                <a:solidFill>
                  <a:srgbClr val="000000"/>
                </a:solidFill>
              </a:rPr>
              <a:t>weight</a:t>
            </a:r>
            <a:r>
              <a:rPr lang="en-US" dirty="0" smtClean="0">
                <a:solidFill>
                  <a:srgbClr val="000000"/>
                </a:solidFill>
              </a:rPr>
              <a:t> change if we go to the moon?</a:t>
            </a:r>
          </a:p>
          <a:p>
            <a:r>
              <a:rPr lang="en-US" u="sng" dirty="0" smtClean="0">
                <a:solidFill>
                  <a:srgbClr val="3366FF"/>
                </a:solidFill>
              </a:rPr>
              <a:t>Weight</a:t>
            </a:r>
            <a:r>
              <a:rPr lang="en-US" dirty="0" smtClean="0">
                <a:solidFill>
                  <a:srgbClr val="3366FF"/>
                </a:solidFill>
              </a:rPr>
              <a:t> because weight is how our mass plus the pull of gravity. Mass is just how much space our body takes up this will not change on the moon. 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4" name="Content Placeholder 3" descr="weather tool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077" r="-20077"/>
          <a:stretch>
            <a:fillRect/>
          </a:stretch>
        </p:blipFill>
        <p:spPr>
          <a:xfrm>
            <a:off x="0" y="1505439"/>
            <a:ext cx="4141204" cy="2226454"/>
          </a:xfrm>
        </p:spPr>
      </p:pic>
      <p:sp>
        <p:nvSpPr>
          <p:cNvPr id="5" name="TextBox 4"/>
          <p:cNvSpPr txBox="1"/>
          <p:nvPr/>
        </p:nvSpPr>
        <p:spPr>
          <a:xfrm>
            <a:off x="4141204" y="1684535"/>
            <a:ext cx="46949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Tool…</a:t>
            </a:r>
          </a:p>
          <a:p>
            <a:endParaRPr lang="en-US" dirty="0" smtClean="0"/>
          </a:p>
          <a:p>
            <a:r>
              <a:rPr lang="en-US" dirty="0" smtClean="0"/>
              <a:t>Measures the wind speed: Anemometer</a:t>
            </a:r>
          </a:p>
          <a:p>
            <a:endParaRPr lang="en-US" dirty="0" smtClean="0"/>
          </a:p>
          <a:p>
            <a:r>
              <a:rPr lang="en-US" dirty="0" smtClean="0"/>
              <a:t>Measures the amount of water: Rain Gauge</a:t>
            </a:r>
          </a:p>
          <a:p>
            <a:endParaRPr lang="en-US" dirty="0" smtClean="0"/>
          </a:p>
          <a:p>
            <a:r>
              <a:rPr lang="en-US" dirty="0" smtClean="0"/>
              <a:t>Measures the temperature: Thermometer</a:t>
            </a:r>
          </a:p>
          <a:p>
            <a:endParaRPr lang="en-US" dirty="0" smtClean="0"/>
          </a:p>
          <a:p>
            <a:r>
              <a:rPr lang="en-US" dirty="0" smtClean="0"/>
              <a:t>Shows wind direction: Weather Vane</a:t>
            </a:r>
          </a:p>
          <a:p>
            <a:endParaRPr lang="en-US" dirty="0" smtClean="0"/>
          </a:p>
          <a:p>
            <a:r>
              <a:rPr lang="en-US" dirty="0" smtClean="0"/>
              <a:t>Shows air pressure: Barometer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2"/>
          <a:ext cx="8534527" cy="480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3910"/>
                <a:gridCol w="4420617"/>
              </a:tblGrid>
              <a:tr h="961611">
                <a:tc>
                  <a:txBody>
                    <a:bodyPr/>
                    <a:lstStyle/>
                    <a:p>
                      <a:r>
                        <a:rPr lang="en-US" dirty="0" smtClean="0"/>
                        <a:t> Renewable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Non-Renewable</a:t>
                      </a:r>
                      <a:endParaRPr lang="en-US" dirty="0"/>
                    </a:p>
                  </a:txBody>
                  <a:tcPr/>
                </a:tc>
              </a:tr>
              <a:tr h="961611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Coal</a:t>
                      </a:r>
                    </a:p>
                  </a:txBody>
                  <a:tcPr/>
                </a:tc>
              </a:tr>
              <a:tr h="961611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Gas</a:t>
                      </a:r>
                      <a:endParaRPr lang="en-US" dirty="0"/>
                    </a:p>
                  </a:txBody>
                  <a:tcPr/>
                </a:tc>
              </a:tr>
              <a:tr h="961611">
                <a:tc>
                  <a:txBody>
                    <a:bodyPr/>
                    <a:lstStyle/>
                    <a:p>
                      <a:r>
                        <a:rPr lang="en-US" dirty="0" smtClean="0"/>
                        <a:t>Geothermal – Earth</a:t>
                      </a:r>
                      <a:r>
                        <a:rPr lang="en-US" baseline="0" dirty="0" smtClean="0"/>
                        <a:t> 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</a:t>
                      </a:r>
                      <a:endParaRPr lang="en-US" dirty="0"/>
                    </a:p>
                  </a:txBody>
                  <a:tcPr/>
                </a:tc>
              </a:tr>
              <a:tr h="961611">
                <a:tc>
                  <a:txBody>
                    <a:bodyPr/>
                    <a:lstStyle/>
                    <a:p>
                      <a:r>
                        <a:rPr lang="en-US" dirty="0" smtClean="0"/>
                        <a:t>Hydro- Water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Fossil Fuel</a:t>
                      </a:r>
                      <a:r>
                        <a:rPr lang="en-US" baseline="0" dirty="0" smtClean="0"/>
                        <a:t> Oil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65365" y="3903368"/>
            <a:ext cx="3391973" cy="2195679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85" y="1549480"/>
            <a:ext cx="6257338" cy="49987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many days does it take to go around the Earth? 27.3 =</a:t>
            </a:r>
            <a:r>
              <a:rPr lang="en-US" sz="2000" dirty="0" smtClean="0">
                <a:solidFill>
                  <a:srgbClr val="3366FF"/>
                </a:solidFill>
              </a:rPr>
              <a:t> 28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06" y="1858976"/>
            <a:ext cx="5814889" cy="44933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How many days does it take to go around the sun? </a:t>
            </a:r>
            <a:r>
              <a:rPr lang="en-US" sz="1800" dirty="0" smtClean="0">
                <a:solidFill>
                  <a:srgbClr val="3366FF"/>
                </a:solidFill>
              </a:rPr>
              <a:t>365 days or 1 year</a:t>
            </a:r>
          </a:p>
          <a:p>
            <a:r>
              <a:rPr lang="en-US" sz="1800" dirty="0" smtClean="0"/>
              <a:t>How long does it take for Earth to rotate around once? </a:t>
            </a:r>
            <a:r>
              <a:rPr lang="en-US" sz="1800" dirty="0" smtClean="0">
                <a:solidFill>
                  <a:srgbClr val="3366FF"/>
                </a:solidFill>
              </a:rPr>
              <a:t>24 hrs. or 1 day</a:t>
            </a:r>
          </a:p>
          <a:p>
            <a:r>
              <a:rPr lang="en-US" sz="1800" dirty="0" smtClean="0"/>
              <a:t>What causes Earth’s seasons? </a:t>
            </a:r>
            <a:r>
              <a:rPr lang="en-US" sz="1800" dirty="0" smtClean="0">
                <a:solidFill>
                  <a:srgbClr val="3366FF"/>
                </a:solidFill>
              </a:rPr>
              <a:t>Earth’s tilt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36" y="2578634"/>
            <a:ext cx="6434260" cy="3692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Does the moon produce or reflect light? </a:t>
            </a:r>
            <a:r>
              <a:rPr lang="en-US" dirty="0" smtClean="0">
                <a:solidFill>
                  <a:srgbClr val="3366FF"/>
                </a:solidFill>
              </a:rPr>
              <a:t>Reflect</a:t>
            </a:r>
          </a:p>
          <a:p>
            <a:r>
              <a:rPr lang="en-US" dirty="0" smtClean="0"/>
              <a:t>The moon affects Earth’s ocean </a:t>
            </a:r>
            <a:r>
              <a:rPr lang="en-US" dirty="0" smtClean="0">
                <a:solidFill>
                  <a:srgbClr val="3366FF"/>
                </a:solidFill>
              </a:rPr>
              <a:t>tides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3055806"/>
            <a:ext cx="3812744" cy="2859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536" y="3055806"/>
            <a:ext cx="4559616" cy="3093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Earth had no gravity: </a:t>
            </a:r>
          </a:p>
          <a:p>
            <a:pPr lvl="1"/>
            <a:r>
              <a:rPr lang="en-US" dirty="0" smtClean="0"/>
              <a:t>- All living things would die</a:t>
            </a:r>
          </a:p>
          <a:p>
            <a:pPr lvl="1"/>
            <a:r>
              <a:rPr lang="en-US" dirty="0" smtClean="0"/>
              <a:t>- We would all float into out space</a:t>
            </a:r>
          </a:p>
          <a:p>
            <a:pPr lvl="1"/>
            <a:r>
              <a:rPr lang="en-US" dirty="0" smtClean="0"/>
              <a:t>- Everything would be pulled into space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90" y="3276032"/>
            <a:ext cx="4501480" cy="30766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are the three states of matter and examples of each?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1800" dirty="0" smtClean="0"/>
              <a:t>What is the name of the phase change from a solid to a gas? </a:t>
            </a:r>
            <a:r>
              <a:rPr lang="en-US" sz="1800" dirty="0" smtClean="0">
                <a:solidFill>
                  <a:srgbClr val="3366FF"/>
                </a:solidFill>
              </a:rPr>
              <a:t>Evaporation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7" y="1969610"/>
            <a:ext cx="2863977" cy="2151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5371" y="2089306"/>
            <a:ext cx="4069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Possible examples could be: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Solid- Ice, table, chair , etc.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Liquid- water, juice, etc.</a:t>
            </a:r>
          </a:p>
          <a:p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Gas- water vapor, oxygen, etc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85" y="5053715"/>
            <a:ext cx="6784972" cy="1576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substance transfers from one stat of matter to another easily? Water</a:t>
            </a:r>
          </a:p>
          <a:p>
            <a:r>
              <a:rPr lang="en-US" dirty="0" smtClean="0"/>
              <a:t>A solid must </a:t>
            </a:r>
            <a:r>
              <a:rPr lang="en-US" dirty="0" smtClean="0">
                <a:solidFill>
                  <a:srgbClr val="3366FF"/>
                </a:solidFill>
              </a:rPr>
              <a:t>be heated </a:t>
            </a:r>
            <a:r>
              <a:rPr lang="en-US" dirty="0" smtClean="0"/>
              <a:t>to turn to a liquid</a:t>
            </a:r>
          </a:p>
          <a:p>
            <a:r>
              <a:rPr lang="en-US" dirty="0" smtClean="0"/>
              <a:t>A liquid must </a:t>
            </a:r>
            <a:r>
              <a:rPr lang="en-US" dirty="0" smtClean="0">
                <a:solidFill>
                  <a:srgbClr val="3366FF"/>
                </a:solidFill>
              </a:rPr>
              <a:t>be cooled</a:t>
            </a:r>
            <a:r>
              <a:rPr lang="en-US" dirty="0" smtClean="0"/>
              <a:t> to turn into a solid.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63" y="3394986"/>
            <a:ext cx="4844657" cy="3229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List the colors in the visible color spectrum in order.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Red, Orange, Yellow, Green, Blue, Indigo and Violet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(ROY G BIV)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30" y="2569805"/>
            <a:ext cx="5124799" cy="35292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2280</TotalTime>
  <Words>1120</Words>
  <Application>Microsoft Macintosh PowerPoint</Application>
  <PresentationFormat>On-screen Show (4:3)</PresentationFormat>
  <Paragraphs>211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5th Grade MCA III Review</vt:lpstr>
      <vt:lpstr>Solar System </vt:lpstr>
      <vt:lpstr>Solar System</vt:lpstr>
      <vt:lpstr>Solar System</vt:lpstr>
      <vt:lpstr>Solar System</vt:lpstr>
      <vt:lpstr>Solar System</vt:lpstr>
      <vt:lpstr>States of Matter</vt:lpstr>
      <vt:lpstr>States of Matter</vt:lpstr>
      <vt:lpstr>Light</vt:lpstr>
      <vt:lpstr>Light</vt:lpstr>
      <vt:lpstr>Light</vt:lpstr>
      <vt:lpstr>Light</vt:lpstr>
      <vt:lpstr>Sound</vt:lpstr>
      <vt:lpstr>Magnets and Electricity</vt:lpstr>
      <vt:lpstr>Magnets and Electricity</vt:lpstr>
      <vt:lpstr>Magnets and Electrcity</vt:lpstr>
      <vt:lpstr>Motion and Forces</vt:lpstr>
      <vt:lpstr>Motion and Forces</vt:lpstr>
      <vt:lpstr>Plants</vt:lpstr>
      <vt:lpstr>Animals</vt:lpstr>
      <vt:lpstr>Animals</vt:lpstr>
      <vt:lpstr>Animals</vt:lpstr>
      <vt:lpstr>Animals</vt:lpstr>
      <vt:lpstr>Animals</vt:lpstr>
      <vt:lpstr>Testable Questions</vt:lpstr>
      <vt:lpstr>Measurement</vt:lpstr>
      <vt:lpstr>Earth</vt:lpstr>
      <vt:lpstr>Earth</vt:lpstr>
      <vt:lpstr>Earth</vt:lpstr>
    </vt:vector>
  </TitlesOfParts>
  <Company>St.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MCA III Review</dc:title>
  <dc:creator>IT DEPT</dc:creator>
  <cp:lastModifiedBy>IT DEPT</cp:lastModifiedBy>
  <cp:revision>5</cp:revision>
  <dcterms:created xsi:type="dcterms:W3CDTF">2015-03-03T16:07:31Z</dcterms:created>
  <dcterms:modified xsi:type="dcterms:W3CDTF">2015-03-03T16:15:41Z</dcterms:modified>
</cp:coreProperties>
</file>