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2" r:id="rId5"/>
    <p:sldId id="268" r:id="rId6"/>
    <p:sldId id="271" r:id="rId7"/>
    <p:sldId id="272" r:id="rId8"/>
    <p:sldId id="273" r:id="rId9"/>
    <p:sldId id="274" r:id="rId10"/>
    <p:sldId id="275" r:id="rId11"/>
    <p:sldId id="276" r:id="rId12"/>
    <p:sldId id="277" r:id="rId13"/>
    <p:sldId id="278" r:id="rId14"/>
    <p:sldId id="279" r:id="rId15"/>
    <p:sldId id="280" r:id="rId16"/>
    <p:sldId id="281" r:id="rId17"/>
    <p:sldId id="269" r:id="rId18"/>
  </p:sldIdLst>
  <p:sldSz cx="18288000" cy="10287000"/>
  <p:notesSz cx="7010400" cy="9236075"/>
  <p:embeddedFontLst>
    <p:embeddedFont>
      <p:font typeface="Calibri" panose="020F0502020204030204" pitchFamily="34" charset="0"/>
      <p:regular r:id="rId19"/>
      <p:bold r:id="rId20"/>
      <p:italic r:id="rId21"/>
      <p:boldItalic r:id="rId22"/>
    </p:embeddedFont>
    <p:embeddedFont>
      <p:font typeface="Carelia" panose="020B0604020202020204" charset="0"/>
      <p:regular r:id="rId23"/>
    </p:embeddedFont>
    <p:embeddedFont>
      <p:font typeface="Dosis" pitchFamily="2" charset="0"/>
      <p:regular r:id="rId24"/>
      <p:bold r:id="rId25"/>
    </p:embeddedFont>
    <p:embeddedFont>
      <p:font typeface="Dosis Medium"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5BFAC-8E1C-4A3A-A569-FFC36E31E1AD}" v="13" dt="2024-01-19T21:15:27.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90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48.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53.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6.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5.png"/><Relationship Id="rId2" Type="http://schemas.openxmlformats.org/officeDocument/2006/relationships/image" Target="../media/image1.jpe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55.jpe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4.svg"/><Relationship Id="rId18" Type="http://schemas.openxmlformats.org/officeDocument/2006/relationships/image" Target="../media/image58.png"/><Relationship Id="rId3" Type="http://schemas.openxmlformats.org/officeDocument/2006/relationships/image" Target="../media/image1.jpeg"/><Relationship Id="rId21" Type="http://schemas.openxmlformats.org/officeDocument/2006/relationships/image" Target="../media/image42.svg"/><Relationship Id="rId7" Type="http://schemas.openxmlformats.org/officeDocument/2006/relationships/image" Target="../media/image32.svg"/><Relationship Id="rId12" Type="http://schemas.openxmlformats.org/officeDocument/2006/relationships/image" Target="../media/image33.png"/><Relationship Id="rId17" Type="http://schemas.openxmlformats.org/officeDocument/2006/relationships/image" Target="../media/image57.png"/><Relationship Id="rId2" Type="http://schemas.openxmlformats.org/officeDocument/2006/relationships/hyperlink" Target="file:///C:\Users\9935425\OneDrive%20-%20Cherokee%20County%20School%20District\Literacy%20Night" TargetMode="External"/><Relationship Id="rId16" Type="http://schemas.openxmlformats.org/officeDocument/2006/relationships/image" Target="../media/image56.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6.svg"/><Relationship Id="rId5" Type="http://schemas.openxmlformats.org/officeDocument/2006/relationships/image" Target="../media/image36.svg"/><Relationship Id="rId15" Type="http://schemas.openxmlformats.org/officeDocument/2006/relationships/image" Target="../media/image30.svg"/><Relationship Id="rId10" Type="http://schemas.openxmlformats.org/officeDocument/2006/relationships/image" Target="../media/image45.png"/><Relationship Id="rId19" Type="http://schemas.openxmlformats.org/officeDocument/2006/relationships/image" Target="../media/image59.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29.png"/><Relationship Id="rId22" Type="http://schemas.openxmlformats.org/officeDocument/2006/relationships/hyperlink" Target="https://mailcherokeek12ga-my.sharepoint.com/personal/9935425_cherokeek12_net/Documents/Literacy%20Night/23-24/Aditional%20Activities.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2.png"/><Relationship Id="rId7" Type="http://schemas.openxmlformats.org/officeDocument/2006/relationships/hyperlink" Target="https://forms.office.com/r/pM4TtFWs1t"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hyperlink" Target="https://forms.office.com/r/a8rda8UX8a" TargetMode="External"/><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48.sv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51.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27.png"/><Relationship Id="rId4"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52.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a:off x="-2663033" y="6195861"/>
            <a:ext cx="6914093" cy="5028432"/>
          </a:xfrm>
          <a:custGeom>
            <a:avLst/>
            <a:gdLst/>
            <a:ahLst/>
            <a:cxnLst/>
            <a:rect l="l" t="t" r="r" b="b"/>
            <a:pathLst>
              <a:path w="6914093" h="5028432">
                <a:moveTo>
                  <a:pt x="0" y="0"/>
                </a:moveTo>
                <a:lnTo>
                  <a:pt x="6914093" y="0"/>
                </a:lnTo>
                <a:lnTo>
                  <a:pt x="6914093" y="5028431"/>
                </a:lnTo>
                <a:lnTo>
                  <a:pt x="0" y="50284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4029971" y="4820778"/>
            <a:ext cx="10228058" cy="1710875"/>
          </a:xfrm>
          <a:custGeom>
            <a:avLst/>
            <a:gdLst/>
            <a:ahLst/>
            <a:cxnLst/>
            <a:rect l="l" t="t" r="r" b="b"/>
            <a:pathLst>
              <a:path w="10228058" h="1710875">
                <a:moveTo>
                  <a:pt x="0" y="0"/>
                </a:moveTo>
                <a:lnTo>
                  <a:pt x="10228058" y="0"/>
                </a:lnTo>
                <a:lnTo>
                  <a:pt x="10228058" y="1710876"/>
                </a:lnTo>
                <a:lnTo>
                  <a:pt x="0" y="17108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3718992" y="3711419"/>
            <a:ext cx="10850017" cy="3329726"/>
          </a:xfrm>
          <a:prstGeom prst="rect">
            <a:avLst/>
          </a:prstGeom>
        </p:spPr>
        <p:txBody>
          <a:bodyPr lIns="0" tIns="0" rIns="0" bIns="0" rtlCol="0" anchor="t">
            <a:spAutoFit/>
          </a:bodyPr>
          <a:lstStyle/>
          <a:p>
            <a:pPr algn="ctr">
              <a:lnSpc>
                <a:spcPts val="27236"/>
              </a:lnSpc>
            </a:pPr>
            <a:r>
              <a:rPr lang="en-US" sz="19454">
                <a:solidFill>
                  <a:srgbClr val="01070A"/>
                </a:solidFill>
                <a:latin typeface="Carelia"/>
              </a:rPr>
              <a:t>Night</a:t>
            </a:r>
          </a:p>
        </p:txBody>
      </p:sp>
      <p:sp>
        <p:nvSpPr>
          <p:cNvPr id="6" name="Freeform 6"/>
          <p:cNvSpPr/>
          <p:nvPr/>
        </p:nvSpPr>
        <p:spPr>
          <a:xfrm>
            <a:off x="12456379" y="5404911"/>
            <a:ext cx="8246933" cy="6247677"/>
          </a:xfrm>
          <a:custGeom>
            <a:avLst/>
            <a:gdLst/>
            <a:ahLst/>
            <a:cxnLst/>
            <a:rect l="l" t="t" r="r" b="b"/>
            <a:pathLst>
              <a:path w="8246933" h="6247677">
                <a:moveTo>
                  <a:pt x="0" y="0"/>
                </a:moveTo>
                <a:lnTo>
                  <a:pt x="8246933" y="0"/>
                </a:lnTo>
                <a:lnTo>
                  <a:pt x="8246933" y="6247677"/>
                </a:lnTo>
                <a:lnTo>
                  <a:pt x="0" y="62476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5308980" y="-1652824"/>
            <a:ext cx="8905028" cy="5575060"/>
          </a:xfrm>
          <a:custGeom>
            <a:avLst/>
            <a:gdLst/>
            <a:ahLst/>
            <a:cxnLst/>
            <a:rect l="l" t="t" r="r" b="b"/>
            <a:pathLst>
              <a:path w="8905028" h="5575060">
                <a:moveTo>
                  <a:pt x="0" y="0"/>
                </a:moveTo>
                <a:lnTo>
                  <a:pt x="8905029" y="0"/>
                </a:lnTo>
                <a:lnTo>
                  <a:pt x="8905029" y="5575060"/>
                </a:lnTo>
                <a:lnTo>
                  <a:pt x="0" y="55750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rot="-3495846">
            <a:off x="-3929800" y="-2685694"/>
            <a:ext cx="5243739" cy="7338566"/>
          </a:xfrm>
          <a:custGeom>
            <a:avLst/>
            <a:gdLst/>
            <a:ahLst/>
            <a:cxnLst/>
            <a:rect l="l" t="t" r="r" b="b"/>
            <a:pathLst>
              <a:path w="5243739" h="7338566">
                <a:moveTo>
                  <a:pt x="0" y="0"/>
                </a:moveTo>
                <a:lnTo>
                  <a:pt x="5243739" y="0"/>
                </a:lnTo>
                <a:lnTo>
                  <a:pt x="5243739" y="7338565"/>
                </a:lnTo>
                <a:lnTo>
                  <a:pt x="0" y="73385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TextBox 9"/>
          <p:cNvSpPr txBox="1"/>
          <p:nvPr/>
        </p:nvSpPr>
        <p:spPr>
          <a:xfrm>
            <a:off x="5106302" y="2524060"/>
            <a:ext cx="8075396" cy="1524085"/>
          </a:xfrm>
          <a:prstGeom prst="rect">
            <a:avLst/>
          </a:prstGeom>
        </p:spPr>
        <p:txBody>
          <a:bodyPr lIns="0" tIns="0" rIns="0" bIns="0" rtlCol="0" anchor="t">
            <a:spAutoFit/>
          </a:bodyPr>
          <a:lstStyle/>
          <a:p>
            <a:pPr marL="0" lvl="0" indent="0" algn="ctr">
              <a:lnSpc>
                <a:spcPts val="12458"/>
              </a:lnSpc>
            </a:pPr>
            <a:r>
              <a:rPr lang="en-US" sz="8898">
                <a:solidFill>
                  <a:srgbClr val="01070A"/>
                </a:solidFill>
                <a:latin typeface="Carelia"/>
              </a:rPr>
              <a:t>Literacy</a:t>
            </a:r>
          </a:p>
        </p:txBody>
      </p:sp>
      <p:sp>
        <p:nvSpPr>
          <p:cNvPr id="10" name="TextBox 10"/>
          <p:cNvSpPr txBox="1"/>
          <p:nvPr/>
        </p:nvSpPr>
        <p:spPr>
          <a:xfrm>
            <a:off x="5822069" y="848388"/>
            <a:ext cx="6639489" cy="583365"/>
          </a:xfrm>
          <a:prstGeom prst="rect">
            <a:avLst/>
          </a:prstGeom>
        </p:spPr>
        <p:txBody>
          <a:bodyPr lIns="0" tIns="0" rIns="0" bIns="0" rtlCol="0" anchor="t">
            <a:spAutoFit/>
          </a:bodyPr>
          <a:lstStyle/>
          <a:p>
            <a:pPr algn="ctr">
              <a:lnSpc>
                <a:spcPts val="5032"/>
              </a:lnSpc>
            </a:pPr>
            <a:r>
              <a:rPr lang="en-US" sz="3550">
                <a:solidFill>
                  <a:srgbClr val="01070A"/>
                </a:solidFill>
                <a:latin typeface="Dosis"/>
              </a:rPr>
              <a:t>23-24 Clark Creek Elementary</a:t>
            </a:r>
            <a:endParaRPr lang="en-US" sz="3594">
              <a:solidFill>
                <a:srgbClr val="01070A"/>
              </a:solidFill>
              <a:latin typeface="Dosis"/>
            </a:endParaRPr>
          </a:p>
        </p:txBody>
      </p:sp>
      <p:sp>
        <p:nvSpPr>
          <p:cNvPr id="11" name="TextBox 11"/>
          <p:cNvSpPr txBox="1"/>
          <p:nvPr/>
        </p:nvSpPr>
        <p:spPr>
          <a:xfrm>
            <a:off x="5617772" y="7808819"/>
            <a:ext cx="6639489" cy="1867050"/>
          </a:xfrm>
          <a:prstGeom prst="rect">
            <a:avLst/>
          </a:prstGeom>
        </p:spPr>
        <p:txBody>
          <a:bodyPr lIns="0" tIns="0" rIns="0" bIns="0" rtlCol="0" anchor="t">
            <a:spAutoFit/>
          </a:bodyPr>
          <a:lstStyle/>
          <a:p>
            <a:pPr algn="ctr">
              <a:lnSpc>
                <a:spcPts val="5032"/>
              </a:lnSpc>
            </a:pPr>
            <a:r>
              <a:rPr lang="en-US" sz="3594">
                <a:solidFill>
                  <a:srgbClr val="01070A"/>
                </a:solidFill>
                <a:latin typeface="Dosis"/>
              </a:rPr>
              <a:t>01/23/24</a:t>
            </a:r>
          </a:p>
          <a:p>
            <a:pPr algn="ctr">
              <a:lnSpc>
                <a:spcPts val="5032"/>
              </a:lnSpc>
            </a:pPr>
            <a:r>
              <a:rPr lang="en-US" sz="3594">
                <a:solidFill>
                  <a:srgbClr val="01070A"/>
                </a:solidFill>
                <a:latin typeface="Dosis"/>
              </a:rPr>
              <a:t>Virtual Event </a:t>
            </a:r>
          </a:p>
          <a:p>
            <a:pPr algn="ctr">
              <a:lnSpc>
                <a:spcPts val="5032"/>
              </a:lnSpc>
            </a:pPr>
            <a:r>
              <a:rPr lang="en-US" sz="3594">
                <a:solidFill>
                  <a:srgbClr val="01070A"/>
                </a:solidFill>
                <a:latin typeface="Dosis"/>
              </a:rPr>
              <a:t>Website at 8:00am</a:t>
            </a:r>
          </a:p>
        </p:txBody>
      </p:sp>
      <p:pic>
        <p:nvPicPr>
          <p:cNvPr id="13" name="Picture 12" descr="A red bird with yellow beak&#10;&#10;Description automatically generated">
            <a:extLst>
              <a:ext uri="{FF2B5EF4-FFF2-40B4-BE49-F238E27FC236}">
                <a16:creationId xmlns:a16="http://schemas.microsoft.com/office/drawing/2014/main" id="{C79C60A8-0851-8423-C598-4644DEDFFF5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21819">
            <a:off x="15190711" y="7949380"/>
            <a:ext cx="1263235" cy="11587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818968" y="1760572"/>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15048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algn="ctr">
              <a:lnSpc>
                <a:spcPts val="7531"/>
              </a:lnSpc>
              <a:spcBef>
                <a:spcPct val="0"/>
              </a:spcBef>
            </a:pPr>
            <a:r>
              <a:rPr lang="en-US" sz="5350">
                <a:solidFill>
                  <a:srgbClr val="01070A"/>
                </a:solidFill>
                <a:latin typeface="Carelia"/>
              </a:rPr>
              <a:t>Third Grade</a:t>
            </a:r>
            <a:endParaRPr lang="en-US"/>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514087" y="4092236"/>
            <a:ext cx="5844955" cy="4733155"/>
          </a:xfrm>
          <a:prstGeom prst="rect">
            <a:avLst/>
          </a:prstGeom>
        </p:spPr>
        <p:txBody>
          <a:bodyPr wrap="square" lIns="0" tIns="0" rIns="0" bIns="0" rtlCol="0" anchor="t">
            <a:spAutoFit/>
          </a:bodyPr>
          <a:lstStyle/>
          <a:p>
            <a:pPr marL="342900" indent="-342900" algn="ctr">
              <a:lnSpc>
                <a:spcPts val="3075"/>
              </a:lnSpc>
              <a:buFont typeface="Arial"/>
              <a:buChar char="•"/>
            </a:pPr>
            <a:r>
              <a:rPr lang="en-US" sz="2150" dirty="0">
                <a:solidFill>
                  <a:srgbClr val="01070A"/>
                </a:solidFill>
                <a:latin typeface="Dosis"/>
              </a:rPr>
              <a:t>Our activities focus on reading comprehension &amp; writing.</a:t>
            </a:r>
            <a:endParaRPr lang="en-US" sz="2150">
              <a:solidFill>
                <a:srgbClr val="01070A"/>
              </a:solidFill>
              <a:latin typeface="Dosis"/>
              <a:ea typeface="Calibri"/>
              <a:cs typeface="Calibri"/>
            </a:endParaRPr>
          </a:p>
          <a:p>
            <a:pPr marL="800100" lvl="1" indent="-342900" algn="ctr">
              <a:lnSpc>
                <a:spcPts val="3075"/>
              </a:lnSpc>
              <a:buFont typeface="Courier New"/>
              <a:buChar char="o"/>
            </a:pPr>
            <a:r>
              <a:rPr lang="en-US" b="1" dirty="0">
                <a:solidFill>
                  <a:srgbClr val="01070A"/>
                </a:solidFill>
                <a:latin typeface="Dosis"/>
                <a:ea typeface="Calibri"/>
                <a:cs typeface="Calibri"/>
              </a:rPr>
              <a:t>Reading comprehension</a:t>
            </a:r>
            <a:r>
              <a:rPr lang="en-US" dirty="0">
                <a:solidFill>
                  <a:srgbClr val="01070A"/>
                </a:solidFill>
                <a:latin typeface="Dosis"/>
                <a:ea typeface="Calibri"/>
                <a:cs typeface="Calibri"/>
              </a:rPr>
              <a:t>: understanding, remembering, and connecting to what you are reading</a:t>
            </a:r>
          </a:p>
          <a:p>
            <a:pPr marL="342900" indent="-342900" algn="ctr">
              <a:lnSpc>
                <a:spcPts val="3075"/>
              </a:lnSpc>
              <a:buFont typeface="Arial"/>
              <a:buChar char="•"/>
            </a:pPr>
            <a:r>
              <a:rPr lang="en-US" sz="2150" dirty="0">
                <a:solidFill>
                  <a:srgbClr val="01070A"/>
                </a:solidFill>
                <a:latin typeface="Dosis"/>
              </a:rPr>
              <a:t>Understanding what you read is the goal as a reader. It is what every reader is aiming for, but it takes practice &amp; hard work to get there.</a:t>
            </a:r>
          </a:p>
          <a:p>
            <a:pPr marL="342900" indent="-342900" algn="ctr">
              <a:lnSpc>
                <a:spcPts val="3075"/>
              </a:lnSpc>
              <a:buFont typeface="Arial"/>
              <a:buChar char="•"/>
            </a:pPr>
            <a:r>
              <a:rPr lang="en-US" sz="2150" dirty="0">
                <a:solidFill>
                  <a:srgbClr val="01070A"/>
                </a:solidFill>
                <a:latin typeface="Dosis"/>
              </a:rPr>
              <a:t>Writing is an excellent way to express yourself &amp; to share what you have learned. It is an essential skill for everyday life. </a:t>
            </a:r>
            <a:endParaRPr lang="en-US" dirty="0"/>
          </a:p>
          <a:p>
            <a:pPr marL="342900" indent="-342900" algn="ctr">
              <a:lnSpc>
                <a:spcPts val="3075"/>
              </a:lnSpc>
              <a:buFont typeface="Arial"/>
              <a:buChar char="•"/>
            </a:pPr>
            <a:r>
              <a:rPr lang="en-US" sz="2150" dirty="0">
                <a:solidFill>
                  <a:srgbClr val="01070A"/>
                </a:solidFill>
                <a:latin typeface="Dosis"/>
              </a:rPr>
              <a:t>Both focuses are taught in large group mini lessons &amp; small group guided lessons during our day.</a:t>
            </a:r>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Literacy Night Focus</a:t>
              </a:r>
              <a:endParaRPr lang="en-US"/>
            </a:p>
          </p:txBody>
        </p:sp>
      </p:grpSp>
      <p:sp>
        <p:nvSpPr>
          <p:cNvPr id="15" name="TextBox 15"/>
          <p:cNvSpPr txBox="1"/>
          <p:nvPr/>
        </p:nvSpPr>
        <p:spPr>
          <a:xfrm>
            <a:off x="9588279" y="4332031"/>
            <a:ext cx="6490015" cy="4733155"/>
          </a:xfrm>
          <a:prstGeom prst="rect">
            <a:avLst/>
          </a:prstGeom>
        </p:spPr>
        <p:txBody>
          <a:bodyPr wrap="square" lIns="0" tIns="0" rIns="0" bIns="0" rtlCol="0" anchor="t">
            <a:spAutoFit/>
          </a:bodyPr>
          <a:lstStyle/>
          <a:p>
            <a:pPr algn="ctr">
              <a:lnSpc>
                <a:spcPts val="3075"/>
              </a:lnSpc>
            </a:pPr>
            <a:r>
              <a:rPr lang="en-US" sz="2150" dirty="0">
                <a:solidFill>
                  <a:srgbClr val="01070A"/>
                </a:solidFill>
                <a:latin typeface="Dosis"/>
              </a:rPr>
              <a:t>How you can help your child with their reading comprehension: </a:t>
            </a:r>
          </a:p>
          <a:p>
            <a:pPr algn="ctr">
              <a:lnSpc>
                <a:spcPts val="3075"/>
              </a:lnSpc>
            </a:pPr>
            <a:r>
              <a:rPr lang="en-US" sz="2150" dirty="0">
                <a:solidFill>
                  <a:srgbClr val="01070A"/>
                </a:solidFill>
                <a:latin typeface="Dosis"/>
              </a:rPr>
              <a:t>-Read with your child daily. Allow them to read to you, too.</a:t>
            </a:r>
          </a:p>
          <a:p>
            <a:pPr algn="ctr">
              <a:lnSpc>
                <a:spcPts val="3075"/>
              </a:lnSpc>
            </a:pPr>
            <a:r>
              <a:rPr lang="en-US" sz="2150" dirty="0">
                <a:solidFill>
                  <a:srgbClr val="01070A"/>
                </a:solidFill>
                <a:latin typeface="Dosis"/>
              </a:rPr>
              <a:t>-Ask them questions about what they are reading.</a:t>
            </a:r>
          </a:p>
          <a:p>
            <a:pPr algn="ctr">
              <a:lnSpc>
                <a:spcPts val="3075"/>
              </a:lnSpc>
            </a:pPr>
            <a:r>
              <a:rPr lang="en-US" sz="2150" dirty="0">
                <a:solidFill>
                  <a:srgbClr val="01070A"/>
                </a:solidFill>
                <a:latin typeface="Dosis"/>
              </a:rPr>
              <a:t>-Talk with them about the characters or topics in the books.</a:t>
            </a:r>
          </a:p>
          <a:p>
            <a:pPr algn="ctr">
              <a:lnSpc>
                <a:spcPts val="3075"/>
              </a:lnSpc>
            </a:pPr>
            <a:endParaRPr lang="en-US" sz="2150" dirty="0">
              <a:solidFill>
                <a:srgbClr val="01070A"/>
              </a:solidFill>
              <a:latin typeface="Dosis"/>
            </a:endParaRPr>
          </a:p>
          <a:p>
            <a:pPr algn="ctr">
              <a:lnSpc>
                <a:spcPts val="3075"/>
              </a:lnSpc>
            </a:pPr>
            <a:r>
              <a:rPr lang="en-US" sz="2150">
                <a:solidFill>
                  <a:srgbClr val="01070A"/>
                </a:solidFill>
                <a:latin typeface="Dosis"/>
              </a:rPr>
              <a:t>How you can help your child with their writing:</a:t>
            </a:r>
            <a:endParaRPr lang="en-US" sz="2150" dirty="0">
              <a:solidFill>
                <a:srgbClr val="01070A"/>
              </a:solidFill>
              <a:latin typeface="Dosis"/>
            </a:endParaRPr>
          </a:p>
          <a:p>
            <a:pPr algn="ctr">
              <a:lnSpc>
                <a:spcPts val="3075"/>
              </a:lnSpc>
            </a:pPr>
            <a:r>
              <a:rPr lang="en-US" sz="2150">
                <a:solidFill>
                  <a:srgbClr val="01070A"/>
                </a:solidFill>
                <a:latin typeface="Dosis"/>
              </a:rPr>
              <a:t>-Give them time to practice.</a:t>
            </a:r>
            <a:endParaRPr lang="en-US" sz="2150" dirty="0">
              <a:solidFill>
                <a:srgbClr val="01070A"/>
              </a:solidFill>
              <a:latin typeface="Dosis"/>
            </a:endParaRPr>
          </a:p>
          <a:p>
            <a:pPr algn="ctr">
              <a:lnSpc>
                <a:spcPts val="3075"/>
              </a:lnSpc>
            </a:pPr>
            <a:r>
              <a:rPr lang="en-US" sz="2150">
                <a:solidFill>
                  <a:srgbClr val="01070A"/>
                </a:solidFill>
                <a:latin typeface="Dosis"/>
              </a:rPr>
              <a:t>-Encourage their ideas.</a:t>
            </a:r>
            <a:endParaRPr lang="en-US" sz="2150" dirty="0">
              <a:solidFill>
                <a:srgbClr val="01070A"/>
              </a:solidFill>
              <a:latin typeface="Dosis"/>
            </a:endParaRPr>
          </a:p>
          <a:p>
            <a:pPr algn="ctr">
              <a:lnSpc>
                <a:spcPts val="3075"/>
              </a:lnSpc>
            </a:pPr>
            <a:r>
              <a:rPr lang="en-US" sz="2150" dirty="0">
                <a:solidFill>
                  <a:srgbClr val="01070A"/>
                </a:solidFill>
                <a:latin typeface="Dosis"/>
              </a:rPr>
              <a:t>-Ask them to add more details or more reasons to their writing.</a:t>
            </a:r>
          </a:p>
          <a:p>
            <a:pPr algn="ctr">
              <a:lnSpc>
                <a:spcPts val="3075"/>
              </a:lnSpc>
            </a:pPr>
            <a:r>
              <a:rPr lang="en-US" sz="2150" dirty="0">
                <a:solidFill>
                  <a:srgbClr val="01070A"/>
                </a:solidFill>
                <a:latin typeface="Dosis"/>
              </a:rPr>
              <a:t>-Allow them time to share their writing.</a:t>
            </a:r>
          </a:p>
        </p:txBody>
      </p:sp>
      <p:grpSp>
        <p:nvGrpSpPr>
          <p:cNvPr id="16" name="Group 16"/>
          <p:cNvGrpSpPr/>
          <p:nvPr/>
        </p:nvGrpSpPr>
        <p:grpSpPr>
          <a:xfrm>
            <a:off x="10749647" y="3300287"/>
            <a:ext cx="4167278" cy="844020"/>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Parent Help at Home</a:t>
              </a:r>
              <a:endParaRPr lang="en-US"/>
            </a:p>
          </p:txBody>
        </p:sp>
      </p:grpSp>
    </p:spTree>
    <p:extLst>
      <p:ext uri="{BB962C8B-B14F-4D97-AF65-F5344CB8AC3E}">
        <p14:creationId xmlns:p14="http://schemas.microsoft.com/office/powerpoint/2010/main" val="289564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041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600" y="645000"/>
            <a:ext cx="8792916" cy="1718419"/>
          </a:xfrm>
          <a:prstGeom prst="rect">
            <a:avLst/>
          </a:prstGeom>
        </p:spPr>
        <p:txBody>
          <a:bodyPr wrap="square" lIns="0" tIns="0" rIns="0" bIns="0" rtlCol="0" anchor="t">
            <a:spAutoFit/>
          </a:bodyPr>
          <a:lstStyle/>
          <a:p>
            <a:pPr algn="ctr">
              <a:lnSpc>
                <a:spcPts val="6732"/>
              </a:lnSpc>
              <a:spcBef>
                <a:spcPct val="0"/>
              </a:spcBef>
            </a:pPr>
            <a:r>
              <a:rPr lang="en-US" sz="4800" b="1">
                <a:solidFill>
                  <a:srgbClr val="01070A"/>
                </a:solidFill>
                <a:latin typeface="Carelia"/>
              </a:rPr>
              <a:t>What is in your bag?</a:t>
            </a:r>
          </a:p>
          <a:p>
            <a:pPr algn="ctr">
              <a:lnSpc>
                <a:spcPts val="6732"/>
              </a:lnSpc>
              <a:spcBef>
                <a:spcPct val="0"/>
              </a:spcBef>
            </a:pPr>
            <a:r>
              <a:rPr lang="en-US" sz="4800">
                <a:solidFill>
                  <a:srgbClr val="01070A"/>
                </a:solidFill>
                <a:latin typeface="Carelia"/>
              </a:rPr>
              <a:t>Third Grade Instructions</a:t>
            </a: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95706" y="3150740"/>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34807">
            <a:off x="10126026" y="8553101"/>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185185" y="5748692"/>
            <a:ext cx="5088633" cy="1758966"/>
            <a:chOff x="0" y="0"/>
            <a:chExt cx="1230498" cy="438658"/>
          </a:xfrm>
        </p:grpSpPr>
        <p:sp>
          <p:nvSpPr>
            <p:cNvPr id="18" name="Freeform 18"/>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21" name="Group 21"/>
          <p:cNvGrpSpPr/>
          <p:nvPr/>
        </p:nvGrpSpPr>
        <p:grpSpPr>
          <a:xfrm>
            <a:off x="12256788" y="7872789"/>
            <a:ext cx="5054682" cy="1770283"/>
            <a:chOff x="0" y="0"/>
            <a:chExt cx="1230498" cy="438658"/>
          </a:xfrm>
        </p:grpSpPr>
        <p:sp>
          <p:nvSpPr>
            <p:cNvPr id="22" name="Freeform 22"/>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3" name="TextBox 23"/>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4" name="Freeform 24"/>
          <p:cNvSpPr/>
          <p:nvPr/>
        </p:nvSpPr>
        <p:spPr>
          <a:xfrm>
            <a:off x="16872737" y="7772961"/>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3699062" y="2219543"/>
            <a:ext cx="2872450" cy="3003512"/>
          </a:xfrm>
          <a:custGeom>
            <a:avLst/>
            <a:gdLst/>
            <a:ahLst/>
            <a:cxnLst/>
            <a:rect l="l" t="t" r="r" b="b"/>
            <a:pathLst>
              <a:path w="2872450" h="3003512">
                <a:moveTo>
                  <a:pt x="0" y="0"/>
                </a:moveTo>
                <a:lnTo>
                  <a:pt x="2872450" y="0"/>
                </a:lnTo>
                <a:lnTo>
                  <a:pt x="2872450" y="3003512"/>
                </a:lnTo>
                <a:lnTo>
                  <a:pt x="0" y="30035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1879509" y="3722328"/>
            <a:ext cx="3116269" cy="423193"/>
          </a:xfrm>
          <a:prstGeom prst="rect">
            <a:avLst/>
          </a:prstGeom>
        </p:spPr>
        <p:txBody>
          <a:bodyPr lIns="0" tIns="0" rIns="0" bIns="0" rtlCol="0" anchor="t">
            <a:spAutoFit/>
          </a:bodyPr>
          <a:lstStyle/>
          <a:p>
            <a:pPr marL="0" lvl="0" indent="0" algn="ctr">
              <a:lnSpc>
                <a:spcPts val="3282"/>
              </a:lnSpc>
              <a:spcBef>
                <a:spcPct val="0"/>
              </a:spcBef>
            </a:pPr>
            <a:r>
              <a:rPr lang="en-US" sz="2300">
                <a:solidFill>
                  <a:srgbClr val="01070A"/>
                </a:solidFill>
                <a:latin typeface="Carelia"/>
              </a:rPr>
              <a:t>Materials</a:t>
            </a:r>
            <a:endParaRPr lang="en-US"/>
          </a:p>
        </p:txBody>
      </p:sp>
      <p:sp>
        <p:nvSpPr>
          <p:cNvPr id="29" name="TextBox 29"/>
          <p:cNvSpPr txBox="1"/>
          <p:nvPr/>
        </p:nvSpPr>
        <p:spPr>
          <a:xfrm>
            <a:off x="2182886" y="4101503"/>
            <a:ext cx="2410089" cy="2855782"/>
          </a:xfrm>
          <a:prstGeom prst="rect">
            <a:avLst/>
          </a:prstGeom>
        </p:spPr>
        <p:txBody>
          <a:bodyPr lIns="0" tIns="0" rIns="0" bIns="0" rtlCol="0" anchor="t">
            <a:spAutoFit/>
          </a:bodyPr>
          <a:lstStyle/>
          <a:p>
            <a:pPr marL="285750" indent="-285750" algn="ctr">
              <a:lnSpc>
                <a:spcPts val="2481"/>
              </a:lnSpc>
              <a:buFont typeface="Arial"/>
              <a:buChar char="•"/>
            </a:pPr>
            <a:r>
              <a:rPr lang="en-US" sz="1750" dirty="0">
                <a:solidFill>
                  <a:srgbClr val="01070A"/>
                </a:solidFill>
                <a:latin typeface="Dosis"/>
              </a:rPr>
              <a:t>Bookmark to track &amp; rate books your student has read this year.</a:t>
            </a:r>
          </a:p>
          <a:p>
            <a:pPr algn="ctr">
              <a:lnSpc>
                <a:spcPts val="2481"/>
              </a:lnSpc>
            </a:pPr>
            <a:endParaRPr lang="en-US" sz="1750" dirty="0">
              <a:solidFill>
                <a:srgbClr val="01070A"/>
              </a:solidFill>
              <a:latin typeface="Dosis"/>
            </a:endParaRPr>
          </a:p>
          <a:p>
            <a:pPr marL="285750" indent="-285750" algn="ctr">
              <a:lnSpc>
                <a:spcPts val="2481"/>
              </a:lnSpc>
              <a:buFont typeface="Arial"/>
              <a:buChar char="•"/>
            </a:pPr>
            <a:r>
              <a:rPr lang="en-US" sz="1750" dirty="0">
                <a:solidFill>
                  <a:srgbClr val="01070A"/>
                </a:solidFill>
                <a:latin typeface="Dosis"/>
              </a:rPr>
              <a:t>Reading passages</a:t>
            </a:r>
          </a:p>
          <a:p>
            <a:pPr algn="ctr">
              <a:lnSpc>
                <a:spcPts val="2481"/>
              </a:lnSpc>
            </a:pPr>
            <a:endParaRPr lang="en-US" sz="1750" dirty="0">
              <a:solidFill>
                <a:srgbClr val="01070A"/>
              </a:solidFill>
              <a:latin typeface="Dosis"/>
            </a:endParaRPr>
          </a:p>
          <a:p>
            <a:pPr marL="285750" indent="-285750" algn="ctr">
              <a:lnSpc>
                <a:spcPts val="2481"/>
              </a:lnSpc>
              <a:buFont typeface="Arial"/>
              <a:buChar char="•"/>
            </a:pPr>
            <a:r>
              <a:rPr lang="en-US" sz="1750" dirty="0">
                <a:solidFill>
                  <a:srgbClr val="01070A"/>
                </a:solidFill>
                <a:latin typeface="Dosis"/>
              </a:rPr>
              <a:t>Writing Prompts</a:t>
            </a:r>
          </a:p>
          <a:p>
            <a:pPr algn="ctr">
              <a:lnSpc>
                <a:spcPts val="2481"/>
              </a:lnSpc>
            </a:pPr>
            <a:endParaRPr lang="en-US" sz="1750" dirty="0">
              <a:solidFill>
                <a:srgbClr val="01070A"/>
              </a:solidFill>
              <a:latin typeface="Dosis"/>
            </a:endParaRPr>
          </a:p>
          <a:p>
            <a:pPr marL="285750" indent="-285750" algn="ctr">
              <a:lnSpc>
                <a:spcPts val="2481"/>
              </a:lnSpc>
              <a:buFont typeface="Arial"/>
              <a:buChar char="•"/>
            </a:pPr>
            <a:r>
              <a:rPr lang="en-US" sz="1750" dirty="0">
                <a:solidFill>
                  <a:srgbClr val="01070A"/>
                </a:solidFill>
                <a:latin typeface="Dosis"/>
              </a:rPr>
              <a:t>Highlighters</a:t>
            </a:r>
          </a:p>
        </p:txBody>
      </p:sp>
      <p:sp>
        <p:nvSpPr>
          <p:cNvPr id="30" name="TextBox 30"/>
          <p:cNvSpPr txBox="1"/>
          <p:nvPr/>
        </p:nvSpPr>
        <p:spPr>
          <a:xfrm>
            <a:off x="8294785" y="3147730"/>
            <a:ext cx="2161783" cy="384721"/>
          </a:xfrm>
          <a:prstGeom prst="rect">
            <a:avLst/>
          </a:prstGeom>
        </p:spPr>
        <p:txBody>
          <a:bodyPr lIns="0" tIns="0" rIns="0" bIns="0" rtlCol="0" anchor="t">
            <a:spAutoFit/>
          </a:bodyPr>
          <a:lstStyle/>
          <a:p>
            <a:pPr marL="0" lvl="0" indent="0" algn="ctr">
              <a:lnSpc>
                <a:spcPts val="3039"/>
              </a:lnSpc>
              <a:spcBef>
                <a:spcPct val="0"/>
              </a:spcBef>
            </a:pPr>
            <a:r>
              <a:rPr lang="en-US" sz="2150">
                <a:solidFill>
                  <a:srgbClr val="01070A"/>
                </a:solidFill>
                <a:latin typeface="Carelia"/>
              </a:rPr>
              <a:t>Handouts</a:t>
            </a:r>
            <a:endParaRPr lang="en-US"/>
          </a:p>
        </p:txBody>
      </p:sp>
      <p:sp>
        <p:nvSpPr>
          <p:cNvPr id="31" name="TextBox 31"/>
          <p:cNvSpPr txBox="1"/>
          <p:nvPr/>
        </p:nvSpPr>
        <p:spPr>
          <a:xfrm>
            <a:off x="8148219" y="3622840"/>
            <a:ext cx="2737681" cy="1466555"/>
          </a:xfrm>
          <a:prstGeom prst="rect">
            <a:avLst/>
          </a:prstGeom>
        </p:spPr>
        <p:txBody>
          <a:bodyPr wrap="square" lIns="0" tIns="0" rIns="0" bIns="0" rtlCol="0" anchor="t">
            <a:spAutoFit/>
          </a:bodyPr>
          <a:lstStyle/>
          <a:p>
            <a:pPr marL="285750" indent="-285750" algn="ctr">
              <a:lnSpc>
                <a:spcPts val="2201"/>
              </a:lnSpc>
              <a:buFont typeface="Arial"/>
              <a:buChar char="•"/>
            </a:pPr>
            <a:r>
              <a:rPr lang="en-US" dirty="0">
                <a:solidFill>
                  <a:srgbClr val="01070A"/>
                </a:solidFill>
                <a:latin typeface="Dosis"/>
                <a:ea typeface="+mn-lt"/>
                <a:cs typeface="+mn-lt"/>
              </a:rPr>
              <a:t>Comprehension questions for both fiction &amp; nonfiction books.</a:t>
            </a:r>
            <a:endParaRPr lang="en-US">
              <a:solidFill>
                <a:srgbClr val="01070A"/>
              </a:solidFill>
              <a:latin typeface="Dosis"/>
              <a:ea typeface="Calibri"/>
              <a:cs typeface="Calibri"/>
            </a:endParaRPr>
          </a:p>
          <a:p>
            <a:pPr marL="285750" indent="-285750" algn="ctr">
              <a:lnSpc>
                <a:spcPts val="2481"/>
              </a:lnSpc>
              <a:buFont typeface="Arial"/>
              <a:buChar char="•"/>
            </a:pPr>
            <a:endParaRPr lang="en-US" dirty="0">
              <a:solidFill>
                <a:srgbClr val="01070A"/>
              </a:solidFill>
              <a:latin typeface="Dosis"/>
              <a:cs typeface="Arial"/>
            </a:endParaRPr>
          </a:p>
          <a:p>
            <a:pPr marL="285750" indent="-285750" algn="ctr">
              <a:lnSpc>
                <a:spcPts val="2481"/>
              </a:lnSpc>
              <a:buFont typeface="Arial"/>
              <a:buChar char="•"/>
            </a:pPr>
            <a:r>
              <a:rPr lang="en-US" dirty="0">
                <a:solidFill>
                  <a:srgbClr val="01070A"/>
                </a:solidFill>
                <a:latin typeface="Dosis"/>
                <a:cs typeface="Arial"/>
              </a:rPr>
              <a:t>Writing checklists</a:t>
            </a:r>
            <a:endParaRPr lang="en-US" dirty="0">
              <a:latin typeface="Dosis"/>
              <a:ea typeface="Calibri"/>
              <a:cs typeface="Calibri"/>
            </a:endParaRPr>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n-US" sz="2150">
                <a:solidFill>
                  <a:srgbClr val="01070A"/>
                </a:solidFill>
                <a:latin typeface="Carelia"/>
              </a:rPr>
              <a:t>Activities to work on with your child.</a:t>
            </a:r>
            <a:endParaRPr lang="en-US"/>
          </a:p>
        </p:txBody>
      </p:sp>
      <p:sp>
        <p:nvSpPr>
          <p:cNvPr id="33" name="TextBox 33"/>
          <p:cNvSpPr txBox="1"/>
          <p:nvPr/>
        </p:nvSpPr>
        <p:spPr>
          <a:xfrm>
            <a:off x="7360538" y="7408702"/>
            <a:ext cx="2060632" cy="2398221"/>
          </a:xfrm>
          <a:prstGeom prst="rect">
            <a:avLst/>
          </a:prstGeom>
        </p:spPr>
        <p:txBody>
          <a:bodyPr lIns="0" tIns="0" rIns="0" bIns="0" rtlCol="0" anchor="t">
            <a:spAutoFit/>
          </a:bodyPr>
          <a:lstStyle/>
          <a:p>
            <a:pPr algn="ctr">
              <a:lnSpc>
                <a:spcPts val="2075"/>
              </a:lnSpc>
            </a:pPr>
            <a:r>
              <a:rPr lang="en-US" sz="1450" u="sng" dirty="0">
                <a:solidFill>
                  <a:srgbClr val="01070A"/>
                </a:solidFill>
                <a:latin typeface="Dosis"/>
              </a:rPr>
              <a:t>Reading Comprehension:</a:t>
            </a:r>
            <a:r>
              <a:rPr lang="en-US" sz="1450" dirty="0">
                <a:solidFill>
                  <a:srgbClr val="01070A"/>
                </a:solidFill>
                <a:latin typeface="Dosis"/>
              </a:rPr>
              <a:t> Read a passage or story with your student &amp; ask questions!</a:t>
            </a:r>
            <a:endParaRPr lang="en-US" dirty="0"/>
          </a:p>
          <a:p>
            <a:pPr algn="ctr">
              <a:lnSpc>
                <a:spcPts val="2075"/>
              </a:lnSpc>
            </a:pPr>
            <a:endParaRPr lang="en-US" sz="1450" dirty="0">
              <a:solidFill>
                <a:srgbClr val="01070A"/>
              </a:solidFill>
              <a:latin typeface="Dosis"/>
            </a:endParaRPr>
          </a:p>
          <a:p>
            <a:pPr algn="ctr">
              <a:lnSpc>
                <a:spcPts val="2075"/>
              </a:lnSpc>
            </a:pPr>
            <a:r>
              <a:rPr lang="en-US" sz="1450" u="sng" dirty="0">
                <a:solidFill>
                  <a:srgbClr val="01070A"/>
                </a:solidFill>
                <a:latin typeface="Dosis"/>
              </a:rPr>
              <a:t>Writing:</a:t>
            </a:r>
            <a:r>
              <a:rPr lang="en-US" sz="1450" dirty="0">
                <a:solidFill>
                  <a:srgbClr val="01070A"/>
                </a:solidFill>
                <a:latin typeface="Dosis"/>
              </a:rPr>
              <a:t> Be there for support as your student writes, Remind them to use their checklists. Let them share the final product with you!</a:t>
            </a:r>
          </a:p>
        </p:txBody>
      </p:sp>
      <p:sp>
        <p:nvSpPr>
          <p:cNvPr id="34" name="TextBox 34"/>
          <p:cNvSpPr txBox="1"/>
          <p:nvPr/>
        </p:nvSpPr>
        <p:spPr>
          <a:xfrm>
            <a:off x="12212553" y="6226697"/>
            <a:ext cx="5048428" cy="1321003"/>
          </a:xfrm>
          <a:prstGeom prst="rect">
            <a:avLst/>
          </a:prstGeom>
        </p:spPr>
        <p:txBody>
          <a:bodyPr wrap="square" lIns="0" tIns="0" rIns="0" bIns="0" rtlCol="0" anchor="t">
            <a:spAutoFit/>
          </a:bodyPr>
          <a:lstStyle/>
          <a:p>
            <a:pPr>
              <a:lnSpc>
                <a:spcPts val="2075"/>
              </a:lnSpc>
            </a:pPr>
            <a:r>
              <a:rPr lang="en-US" sz="1450">
                <a:solidFill>
                  <a:srgbClr val="01070A"/>
                </a:solidFill>
                <a:latin typeface="Dosis"/>
              </a:rPr>
              <a:t>-Find</a:t>
            </a:r>
            <a:r>
              <a:rPr lang="en-US" sz="1450" dirty="0">
                <a:solidFill>
                  <a:srgbClr val="01070A"/>
                </a:solidFill>
                <a:latin typeface="Dosis"/>
              </a:rPr>
              <a:t> your reading comprehension question page &amp; a reading passage. </a:t>
            </a:r>
          </a:p>
          <a:p>
            <a:pPr>
              <a:lnSpc>
                <a:spcPts val="2075"/>
              </a:lnSpc>
            </a:pPr>
            <a:r>
              <a:rPr lang="en-US" sz="1450">
                <a:solidFill>
                  <a:srgbClr val="01070A"/>
                </a:solidFill>
                <a:latin typeface="Dosis"/>
              </a:rPr>
              <a:t>-Ask the "before reading" questions first. Then allow your student to read. </a:t>
            </a:r>
          </a:p>
          <a:p>
            <a:pPr>
              <a:lnSpc>
                <a:spcPts val="2075"/>
              </a:lnSpc>
            </a:pPr>
            <a:r>
              <a:rPr lang="en-US" sz="1450" dirty="0">
                <a:solidFill>
                  <a:srgbClr val="01070A"/>
                </a:solidFill>
                <a:latin typeface="Dosis"/>
              </a:rPr>
              <a:t>-While reading, as the "during reading" questions.. </a:t>
            </a:r>
          </a:p>
          <a:p>
            <a:pPr>
              <a:lnSpc>
                <a:spcPts val="2075"/>
              </a:lnSpc>
            </a:pPr>
            <a:r>
              <a:rPr lang="en-US" sz="1450" dirty="0">
                <a:solidFill>
                  <a:srgbClr val="01070A"/>
                </a:solidFill>
                <a:latin typeface="Dosis"/>
              </a:rPr>
              <a:t>-Once your student is finished reading, as the "after reading" questions.</a:t>
            </a:r>
          </a:p>
        </p:txBody>
      </p:sp>
      <p:sp>
        <p:nvSpPr>
          <p:cNvPr id="37" name="TextBox 30">
            <a:extLst>
              <a:ext uri="{FF2B5EF4-FFF2-40B4-BE49-F238E27FC236}">
                <a16:creationId xmlns:a16="http://schemas.microsoft.com/office/drawing/2014/main" id="{E8E30BE7-0ACC-8C3E-53EB-A93B87AA622F}"/>
              </a:ext>
            </a:extLst>
          </p:cNvPr>
          <p:cNvSpPr txBox="1"/>
          <p:nvPr/>
        </p:nvSpPr>
        <p:spPr>
          <a:xfrm>
            <a:off x="12203577" y="5821861"/>
            <a:ext cx="5306136" cy="384721"/>
          </a:xfrm>
          <a:prstGeom prst="rect">
            <a:avLst/>
          </a:prstGeom>
        </p:spPr>
        <p:txBody>
          <a:bodyPr wrap="square" lIns="0" tIns="0" rIns="0" bIns="0" rtlCol="0" anchor="t">
            <a:spAutoFit/>
          </a:bodyPr>
          <a:lstStyle/>
          <a:p>
            <a:pPr>
              <a:lnSpc>
                <a:spcPts val="3039"/>
              </a:lnSpc>
              <a:spcBef>
                <a:spcPct val="0"/>
              </a:spcBef>
            </a:pPr>
            <a:r>
              <a:rPr lang="en-US" sz="2150" dirty="0">
                <a:solidFill>
                  <a:srgbClr val="01070A"/>
                </a:solidFill>
                <a:latin typeface="Carelia"/>
              </a:rPr>
              <a:t>Activity 1 – Reading Comprehension</a:t>
            </a:r>
            <a:endParaRPr lang="en-US" dirty="0">
              <a:ea typeface="Calibri"/>
              <a:cs typeface="Calibri"/>
            </a:endParaRPr>
          </a:p>
        </p:txBody>
      </p:sp>
      <p:sp>
        <p:nvSpPr>
          <p:cNvPr id="38" name="TextBox 30">
            <a:extLst>
              <a:ext uri="{FF2B5EF4-FFF2-40B4-BE49-F238E27FC236}">
                <a16:creationId xmlns:a16="http://schemas.microsoft.com/office/drawing/2014/main" id="{9407D966-C06B-12FC-63D9-C3562343F0DD}"/>
              </a:ext>
            </a:extLst>
          </p:cNvPr>
          <p:cNvSpPr txBox="1"/>
          <p:nvPr/>
        </p:nvSpPr>
        <p:spPr>
          <a:xfrm>
            <a:off x="12294072" y="7828047"/>
            <a:ext cx="4063010" cy="384721"/>
          </a:xfrm>
          <a:prstGeom prst="rect">
            <a:avLst/>
          </a:prstGeom>
        </p:spPr>
        <p:txBody>
          <a:bodyPr wrap="square" lIns="0" tIns="0" rIns="0" bIns="0" rtlCol="0" anchor="t">
            <a:spAutoFit/>
          </a:bodyPr>
          <a:lstStyle/>
          <a:p>
            <a:pPr>
              <a:lnSpc>
                <a:spcPts val="3039"/>
              </a:lnSpc>
              <a:spcBef>
                <a:spcPct val="0"/>
              </a:spcBef>
            </a:pPr>
            <a:r>
              <a:rPr lang="en-US" sz="2150" dirty="0">
                <a:solidFill>
                  <a:srgbClr val="01070A"/>
                </a:solidFill>
                <a:latin typeface="Carelia"/>
              </a:rPr>
              <a:t>Activity 2 - Writing</a:t>
            </a:r>
            <a:endParaRPr lang="en-US" dirty="0">
              <a:ea typeface="Calibri"/>
              <a:cs typeface="Calibri"/>
            </a:endParaRPr>
          </a:p>
        </p:txBody>
      </p:sp>
      <p:sp>
        <p:nvSpPr>
          <p:cNvPr id="40" name="TextBox 34">
            <a:extLst>
              <a:ext uri="{FF2B5EF4-FFF2-40B4-BE49-F238E27FC236}">
                <a16:creationId xmlns:a16="http://schemas.microsoft.com/office/drawing/2014/main" id="{9D17110F-8EF6-55FC-F7B3-B48608C05E8A}"/>
              </a:ext>
            </a:extLst>
          </p:cNvPr>
          <p:cNvSpPr txBox="1"/>
          <p:nvPr/>
        </p:nvSpPr>
        <p:spPr>
          <a:xfrm>
            <a:off x="12323498" y="8103775"/>
            <a:ext cx="4956580" cy="1590307"/>
          </a:xfrm>
          <a:prstGeom prst="rect">
            <a:avLst/>
          </a:prstGeom>
        </p:spPr>
        <p:txBody>
          <a:bodyPr wrap="square" lIns="0" tIns="0" rIns="0" bIns="0" rtlCol="0" anchor="t">
            <a:spAutoFit/>
          </a:bodyPr>
          <a:lstStyle/>
          <a:p>
            <a:pPr>
              <a:lnSpc>
                <a:spcPts val="2075"/>
              </a:lnSpc>
            </a:pPr>
            <a:r>
              <a:rPr lang="en-US" sz="1450" dirty="0">
                <a:solidFill>
                  <a:srgbClr val="01070A"/>
                </a:solidFill>
                <a:latin typeface="Dosis"/>
              </a:rPr>
              <a:t>-Have your student choose a prompt from the list of choices.</a:t>
            </a:r>
            <a:endParaRPr lang="en-US"/>
          </a:p>
          <a:p>
            <a:pPr>
              <a:lnSpc>
                <a:spcPts val="2075"/>
              </a:lnSpc>
            </a:pPr>
            <a:r>
              <a:rPr lang="en-US" sz="1450" dirty="0">
                <a:solidFill>
                  <a:srgbClr val="01070A"/>
                </a:solidFill>
                <a:latin typeface="Dosis"/>
              </a:rPr>
              <a:t>-Give them any paper to write on. Allow them to research information with you if needed.</a:t>
            </a:r>
          </a:p>
          <a:p>
            <a:pPr>
              <a:lnSpc>
                <a:spcPts val="2075"/>
              </a:lnSpc>
            </a:pPr>
            <a:r>
              <a:rPr lang="en-US" sz="1450" dirty="0">
                <a:solidFill>
                  <a:srgbClr val="01070A"/>
                </a:solidFill>
                <a:latin typeface="Dosis"/>
              </a:rPr>
              <a:t>-Provide them time to write. Be sure they have the writing checklist with them as they write.</a:t>
            </a:r>
          </a:p>
          <a:p>
            <a:pPr>
              <a:lnSpc>
                <a:spcPts val="2075"/>
              </a:lnSpc>
            </a:pPr>
            <a:r>
              <a:rPr lang="en-US" sz="1450" dirty="0">
                <a:solidFill>
                  <a:srgbClr val="01070A"/>
                </a:solidFill>
                <a:latin typeface="Dosis"/>
              </a:rPr>
              <a:t>-Allow your student time to share what they wrote!</a:t>
            </a:r>
          </a:p>
        </p:txBody>
      </p:sp>
      <p:pic>
        <p:nvPicPr>
          <p:cNvPr id="35" name="Picture 34">
            <a:extLst>
              <a:ext uri="{FF2B5EF4-FFF2-40B4-BE49-F238E27FC236}">
                <a16:creationId xmlns:a16="http://schemas.microsoft.com/office/drawing/2014/main" id="{4F2511D1-A140-1555-B673-C5D9BA9DA626}"/>
              </a:ext>
            </a:extLst>
          </p:cNvPr>
          <p:cNvPicPr>
            <a:picLocks noChangeAspect="1"/>
          </p:cNvPicPr>
          <p:nvPr/>
        </p:nvPicPr>
        <p:blipFill>
          <a:blip r:embed="rId21"/>
          <a:stretch>
            <a:fillRect/>
          </a:stretch>
        </p:blipFill>
        <p:spPr>
          <a:xfrm>
            <a:off x="13914368" y="2987744"/>
            <a:ext cx="1317764" cy="932208"/>
          </a:xfrm>
          <a:prstGeom prst="rect">
            <a:avLst/>
          </a:prstGeom>
        </p:spPr>
      </p:pic>
      <p:pic>
        <p:nvPicPr>
          <p:cNvPr id="39" name="Picture 38" descr="A poster with writing and writing on it&#10;&#10;Description automatically generated">
            <a:extLst>
              <a:ext uri="{FF2B5EF4-FFF2-40B4-BE49-F238E27FC236}">
                <a16:creationId xmlns:a16="http://schemas.microsoft.com/office/drawing/2014/main" id="{D87BBAB3-E1B1-B691-5E7C-68D31392E962}"/>
              </a:ext>
            </a:extLst>
          </p:cNvPr>
          <p:cNvPicPr>
            <a:picLocks noChangeAspect="1"/>
          </p:cNvPicPr>
          <p:nvPr/>
        </p:nvPicPr>
        <p:blipFill>
          <a:blip r:embed="rId22"/>
          <a:stretch>
            <a:fillRect/>
          </a:stretch>
        </p:blipFill>
        <p:spPr>
          <a:xfrm>
            <a:off x="15286383" y="3117366"/>
            <a:ext cx="1021245" cy="1480517"/>
          </a:xfrm>
          <a:prstGeom prst="rect">
            <a:avLst/>
          </a:prstGeom>
        </p:spPr>
      </p:pic>
    </p:spTree>
    <p:extLst>
      <p:ext uri="{BB962C8B-B14F-4D97-AF65-F5344CB8AC3E}">
        <p14:creationId xmlns:p14="http://schemas.microsoft.com/office/powerpoint/2010/main" val="202777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818968" y="1760572"/>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7325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algn="ctr">
              <a:lnSpc>
                <a:spcPts val="7531"/>
              </a:lnSpc>
              <a:spcBef>
                <a:spcPct val="0"/>
              </a:spcBef>
            </a:pPr>
            <a:r>
              <a:rPr lang="en-US" sz="5350">
                <a:solidFill>
                  <a:srgbClr val="01070A"/>
                </a:solidFill>
                <a:latin typeface="Carelia"/>
              </a:rPr>
              <a:t>Fourth Grade</a:t>
            </a:r>
            <a:endParaRPr lang="en-US"/>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345234" y="4816440"/>
            <a:ext cx="5844955" cy="2762103"/>
          </a:xfrm>
          <a:prstGeom prst="rect">
            <a:avLst/>
          </a:prstGeom>
        </p:spPr>
        <p:txBody>
          <a:bodyPr wrap="square" lIns="0" tIns="0" rIns="0" bIns="0" rtlCol="0" anchor="t">
            <a:spAutoFit/>
          </a:bodyPr>
          <a:lstStyle/>
          <a:p>
            <a:pPr marL="342900" indent="-342900" algn="ctr">
              <a:lnSpc>
                <a:spcPts val="3075"/>
              </a:lnSpc>
              <a:buFont typeface="Arial"/>
              <a:buChar char="•"/>
            </a:pPr>
            <a:r>
              <a:rPr lang="en-US" sz="2400">
                <a:solidFill>
                  <a:srgbClr val="01070A"/>
                </a:solidFill>
                <a:latin typeface="Dosis"/>
              </a:rPr>
              <a:t>Narrative writing is our focus</a:t>
            </a:r>
            <a:endParaRPr lang="en-US" sz="2400">
              <a:solidFill>
                <a:srgbClr val="01070A"/>
              </a:solidFill>
              <a:latin typeface="Dosis"/>
              <a:ea typeface="Calibri"/>
              <a:cs typeface="Calibri"/>
            </a:endParaRPr>
          </a:p>
          <a:p>
            <a:pPr marL="342900" indent="-342900" algn="ctr">
              <a:lnSpc>
                <a:spcPts val="3075"/>
              </a:lnSpc>
              <a:buFont typeface="Arial"/>
              <a:buChar char="•"/>
            </a:pPr>
            <a:r>
              <a:rPr lang="en-US" sz="2400">
                <a:solidFill>
                  <a:srgbClr val="01070A"/>
                </a:solidFill>
                <a:latin typeface="Dosis"/>
              </a:rPr>
              <a:t>This is an important skill to develop as it helps students improve reading skills, develop writing skills, refine thinking, practice organizational skills, and develop their imagination</a:t>
            </a:r>
          </a:p>
          <a:p>
            <a:pPr marL="342900" indent="-342900" algn="ctr">
              <a:lnSpc>
                <a:spcPts val="3075"/>
              </a:lnSpc>
              <a:buFont typeface="Arial"/>
              <a:buChar char="•"/>
            </a:pPr>
            <a:r>
              <a:rPr lang="en-US" sz="2400">
                <a:solidFill>
                  <a:srgbClr val="01070A"/>
                </a:solidFill>
                <a:latin typeface="Dosis"/>
              </a:rPr>
              <a:t>Narrative writing is practiced in writer's workshop in your student's class.</a:t>
            </a:r>
            <a:endParaRPr lang="en-US"/>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Literacy Night Focus</a:t>
              </a:r>
              <a:endParaRPr lang="en-US"/>
            </a:p>
          </p:txBody>
        </p:sp>
      </p:grpSp>
      <p:sp>
        <p:nvSpPr>
          <p:cNvPr id="15" name="TextBox 15"/>
          <p:cNvSpPr txBox="1"/>
          <p:nvPr/>
        </p:nvSpPr>
        <p:spPr>
          <a:xfrm>
            <a:off x="9588279" y="4872639"/>
            <a:ext cx="6490015" cy="3691395"/>
          </a:xfrm>
          <a:prstGeom prst="rect">
            <a:avLst/>
          </a:prstGeom>
        </p:spPr>
        <p:txBody>
          <a:bodyPr wrap="square" lIns="0" tIns="0" rIns="0" bIns="0" rtlCol="0" anchor="t">
            <a:spAutoFit/>
          </a:bodyPr>
          <a:lstStyle/>
          <a:p>
            <a:pPr marL="285750" indent="-285750" algn="ctr">
              <a:buFont typeface="Arial"/>
              <a:buChar char="•"/>
            </a:pPr>
            <a:r>
              <a:rPr lang="en-US" sz="2400" dirty="0">
                <a:solidFill>
                  <a:srgbClr val="01070A"/>
                </a:solidFill>
                <a:latin typeface="Dosis"/>
              </a:rPr>
              <a:t>One way parents can help at home is to use the enclosed checklist and have students self-reflect on their work. Narrative writing should have: </a:t>
            </a:r>
            <a:endParaRPr lang="en-US" sz="2400" dirty="0">
              <a:solidFill>
                <a:srgbClr val="001D35"/>
              </a:solidFill>
              <a:latin typeface="Dosis"/>
              <a:ea typeface="Calibri"/>
              <a:cs typeface="Calibri"/>
            </a:endParaRPr>
          </a:p>
          <a:p>
            <a:pPr marL="285750" indent="-285750" algn="ctr">
              <a:buFont typeface="Arial"/>
              <a:buChar char="•"/>
            </a:pPr>
            <a:r>
              <a:rPr lang="en-US" sz="2400" dirty="0">
                <a:solidFill>
                  <a:srgbClr val="001D35"/>
                </a:solidFill>
                <a:latin typeface="Dosis"/>
                <a:ea typeface="+mn-lt"/>
                <a:cs typeface="+mn-lt"/>
              </a:rPr>
              <a:t>A clear sequence of events</a:t>
            </a:r>
            <a:endParaRPr lang="en-US" sz="2400" dirty="0">
              <a:latin typeface="Dosis"/>
              <a:ea typeface="+mn-lt"/>
              <a:cs typeface="+mn-lt"/>
            </a:endParaRPr>
          </a:p>
          <a:p>
            <a:pPr marL="285750" indent="-285750" algn="ctr">
              <a:buFont typeface="Arial"/>
              <a:buChar char="•"/>
            </a:pPr>
            <a:r>
              <a:rPr lang="en-US" sz="2400" dirty="0">
                <a:solidFill>
                  <a:srgbClr val="001D35"/>
                </a:solidFill>
                <a:latin typeface="Dosis"/>
                <a:ea typeface="+mn-lt"/>
                <a:cs typeface="+mn-lt"/>
              </a:rPr>
              <a:t>Descriptive detail</a:t>
            </a:r>
            <a:endParaRPr lang="en-US" sz="2400" dirty="0">
              <a:latin typeface="Dosis"/>
              <a:ea typeface="+mn-lt"/>
              <a:cs typeface="+mn-lt"/>
            </a:endParaRPr>
          </a:p>
          <a:p>
            <a:pPr marL="285750" indent="-285750" algn="ctr">
              <a:buFont typeface="Arial"/>
              <a:buChar char="•"/>
            </a:pPr>
            <a:r>
              <a:rPr lang="en-US" sz="2400" dirty="0">
                <a:solidFill>
                  <a:srgbClr val="001D35"/>
                </a:solidFill>
                <a:latin typeface="Dosis"/>
                <a:ea typeface="+mn-lt"/>
                <a:cs typeface="+mn-lt"/>
              </a:rPr>
              <a:t>An established narrator and characters</a:t>
            </a:r>
            <a:endParaRPr lang="en-US" sz="2400" dirty="0">
              <a:latin typeface="Dosis"/>
              <a:ea typeface="+mn-lt"/>
              <a:cs typeface="+mn-lt"/>
            </a:endParaRPr>
          </a:p>
          <a:p>
            <a:pPr marL="285750" indent="-285750" algn="ctr">
              <a:buFont typeface="Arial"/>
              <a:buChar char="•"/>
            </a:pPr>
            <a:r>
              <a:rPr lang="en-US" sz="2400" dirty="0">
                <a:solidFill>
                  <a:srgbClr val="001D35"/>
                </a:solidFill>
                <a:latin typeface="Dosis"/>
                <a:ea typeface="+mn-lt"/>
                <a:cs typeface="+mn-lt"/>
              </a:rPr>
              <a:t>Using </a:t>
            </a:r>
            <a:endParaRPr lang="en-US" sz="2400" dirty="0">
              <a:latin typeface="Dosis"/>
              <a:ea typeface="+mn-lt"/>
              <a:cs typeface="+mn-lt"/>
            </a:endParaRPr>
          </a:p>
          <a:p>
            <a:pPr algn="ctr"/>
            <a:r>
              <a:rPr lang="en-US" sz="2400" dirty="0">
                <a:solidFill>
                  <a:srgbClr val="001D35"/>
                </a:solidFill>
                <a:latin typeface="Dosis"/>
                <a:ea typeface="+mn-lt"/>
                <a:cs typeface="+mn-lt"/>
              </a:rPr>
              <a:t>transitional words</a:t>
            </a:r>
            <a:endParaRPr lang="en-US" sz="2400" dirty="0">
              <a:latin typeface="Dosis"/>
              <a:ea typeface="+mn-lt"/>
              <a:cs typeface="+mn-lt"/>
            </a:endParaRPr>
          </a:p>
          <a:p>
            <a:pPr algn="ctr"/>
            <a:r>
              <a:rPr lang="en-US" sz="2400" dirty="0">
                <a:solidFill>
                  <a:srgbClr val="001D35"/>
                </a:solidFill>
                <a:latin typeface="Dosis"/>
                <a:ea typeface="+mn-lt"/>
                <a:cs typeface="+mn-lt"/>
              </a:rPr>
              <a:t> and phrases to control and direct the narrative</a:t>
            </a:r>
            <a:endParaRPr lang="en-US" sz="2400" dirty="0">
              <a:latin typeface="Dosis"/>
              <a:ea typeface="+mn-lt"/>
              <a:cs typeface="+mn-lt"/>
            </a:endParaRPr>
          </a:p>
          <a:p>
            <a:pPr algn="ctr">
              <a:lnSpc>
                <a:spcPts val="3075"/>
              </a:lnSpc>
            </a:pPr>
            <a:endParaRPr lang="en-US" sz="2400" dirty="0">
              <a:solidFill>
                <a:srgbClr val="01070A"/>
              </a:solidFill>
              <a:latin typeface="Dosis"/>
            </a:endParaRPr>
          </a:p>
        </p:txBody>
      </p:sp>
      <p:grpSp>
        <p:nvGrpSpPr>
          <p:cNvPr id="16" name="Group 16"/>
          <p:cNvGrpSpPr/>
          <p:nvPr/>
        </p:nvGrpSpPr>
        <p:grpSpPr>
          <a:xfrm>
            <a:off x="10749647" y="3300287"/>
            <a:ext cx="4167278" cy="844020"/>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Parent Help at Home</a:t>
              </a:r>
              <a:endParaRPr lang="en-US"/>
            </a:p>
          </p:txBody>
        </p:sp>
      </p:grpSp>
    </p:spTree>
    <p:extLst>
      <p:ext uri="{BB962C8B-B14F-4D97-AF65-F5344CB8AC3E}">
        <p14:creationId xmlns:p14="http://schemas.microsoft.com/office/powerpoint/2010/main" val="137819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943" y="15586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600" y="645000"/>
            <a:ext cx="8792916" cy="1718419"/>
          </a:xfrm>
          <a:prstGeom prst="rect">
            <a:avLst/>
          </a:prstGeom>
        </p:spPr>
        <p:txBody>
          <a:bodyPr wrap="square" lIns="0" tIns="0" rIns="0" bIns="0" rtlCol="0" anchor="t">
            <a:spAutoFit/>
          </a:bodyPr>
          <a:lstStyle/>
          <a:p>
            <a:pPr algn="ctr">
              <a:lnSpc>
                <a:spcPts val="6732"/>
              </a:lnSpc>
              <a:spcBef>
                <a:spcPct val="0"/>
              </a:spcBef>
            </a:pPr>
            <a:r>
              <a:rPr lang="en-US" sz="4800" b="1">
                <a:solidFill>
                  <a:srgbClr val="01070A"/>
                </a:solidFill>
                <a:latin typeface="Carelia"/>
              </a:rPr>
              <a:t>What is in your bag?</a:t>
            </a:r>
          </a:p>
          <a:p>
            <a:pPr algn="ctr">
              <a:lnSpc>
                <a:spcPts val="6732"/>
              </a:lnSpc>
              <a:spcBef>
                <a:spcPct val="0"/>
              </a:spcBef>
            </a:pPr>
            <a:r>
              <a:rPr lang="en-US" sz="4800">
                <a:solidFill>
                  <a:srgbClr val="01070A"/>
                </a:solidFill>
                <a:latin typeface="Carelia"/>
              </a:rPr>
              <a:t>Fourth Grade Instructions</a:t>
            </a: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95706" y="3150740"/>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133230" y="5618805"/>
            <a:ext cx="5088633" cy="4668419"/>
            <a:chOff x="0" y="6478"/>
            <a:chExt cx="1230498" cy="788487"/>
          </a:xfrm>
        </p:grpSpPr>
        <p:sp>
          <p:nvSpPr>
            <p:cNvPr id="18" name="Freeform 18"/>
            <p:cNvSpPr/>
            <p:nvPr/>
          </p:nvSpPr>
          <p:spPr>
            <a:xfrm>
              <a:off x="0" y="6478"/>
              <a:ext cx="1230498" cy="788487"/>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20398"/>
              <a:ext cx="1230498" cy="596414"/>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21389516"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8" name="TextBox 28"/>
          <p:cNvSpPr txBox="1"/>
          <p:nvPr/>
        </p:nvSpPr>
        <p:spPr>
          <a:xfrm>
            <a:off x="1879509" y="3722328"/>
            <a:ext cx="3116269" cy="423193"/>
          </a:xfrm>
          <a:prstGeom prst="rect">
            <a:avLst/>
          </a:prstGeom>
        </p:spPr>
        <p:txBody>
          <a:bodyPr lIns="0" tIns="0" rIns="0" bIns="0" rtlCol="0" anchor="t">
            <a:spAutoFit/>
          </a:bodyPr>
          <a:lstStyle/>
          <a:p>
            <a:pPr marL="0" lvl="0" indent="0" algn="ctr">
              <a:lnSpc>
                <a:spcPts val="3282"/>
              </a:lnSpc>
              <a:spcBef>
                <a:spcPct val="0"/>
              </a:spcBef>
            </a:pPr>
            <a:r>
              <a:rPr lang="en-US" sz="2300">
                <a:solidFill>
                  <a:srgbClr val="01070A"/>
                </a:solidFill>
                <a:latin typeface="Carelia"/>
              </a:rPr>
              <a:t>Materials</a:t>
            </a:r>
            <a:endParaRPr lang="en-US"/>
          </a:p>
        </p:txBody>
      </p:sp>
      <p:sp>
        <p:nvSpPr>
          <p:cNvPr id="29" name="TextBox 29"/>
          <p:cNvSpPr txBox="1"/>
          <p:nvPr/>
        </p:nvSpPr>
        <p:spPr>
          <a:xfrm>
            <a:off x="2182886" y="4348638"/>
            <a:ext cx="2410089" cy="2886046"/>
          </a:xfrm>
          <a:prstGeom prst="rect">
            <a:avLst/>
          </a:prstGeom>
        </p:spPr>
        <p:txBody>
          <a:bodyPr lIns="0" tIns="0" rIns="0" bIns="0" rtlCol="0" anchor="t">
            <a:spAutoFit/>
          </a:bodyPr>
          <a:lstStyle/>
          <a:p>
            <a:pPr algn="ctr">
              <a:lnSpc>
                <a:spcPts val="2481"/>
              </a:lnSpc>
            </a:pPr>
            <a:r>
              <a:rPr lang="en-US" sz="2800">
                <a:solidFill>
                  <a:srgbClr val="01070A"/>
                </a:solidFill>
                <a:latin typeface="Dosis"/>
              </a:rPr>
              <a:t>Narrative writing gameboard</a:t>
            </a:r>
          </a:p>
          <a:p>
            <a:pPr algn="ctr">
              <a:lnSpc>
                <a:spcPts val="2481"/>
              </a:lnSpc>
            </a:pPr>
            <a:r>
              <a:rPr lang="en-US" sz="2800">
                <a:solidFill>
                  <a:srgbClr val="01070A"/>
                </a:solidFill>
                <a:latin typeface="Dosis"/>
              </a:rPr>
              <a:t>Narrative Rubric (on back of gameboard) </a:t>
            </a:r>
          </a:p>
          <a:p>
            <a:pPr algn="ctr">
              <a:lnSpc>
                <a:spcPts val="2481"/>
              </a:lnSpc>
            </a:pPr>
            <a:r>
              <a:rPr lang="en-US" sz="2800">
                <a:solidFill>
                  <a:srgbClr val="01070A"/>
                </a:solidFill>
                <a:latin typeface="Dosis"/>
              </a:rPr>
              <a:t>1 die</a:t>
            </a:r>
          </a:p>
          <a:p>
            <a:pPr algn="ctr">
              <a:lnSpc>
                <a:spcPts val="2481"/>
              </a:lnSpc>
            </a:pPr>
            <a:r>
              <a:rPr lang="en-US" sz="2800">
                <a:solidFill>
                  <a:srgbClr val="01070A"/>
                </a:solidFill>
                <a:latin typeface="Dosis"/>
              </a:rPr>
              <a:t>Pencil</a:t>
            </a:r>
          </a:p>
          <a:p>
            <a:pPr algn="ctr">
              <a:lnSpc>
                <a:spcPts val="2481"/>
              </a:lnSpc>
            </a:pPr>
            <a:r>
              <a:rPr lang="en-US" sz="2800">
                <a:solidFill>
                  <a:srgbClr val="01070A"/>
                </a:solidFill>
                <a:latin typeface="Dosis"/>
              </a:rPr>
              <a:t>Composition Notebook</a:t>
            </a:r>
          </a:p>
        </p:txBody>
      </p:sp>
      <p:sp>
        <p:nvSpPr>
          <p:cNvPr id="30" name="TextBox 30"/>
          <p:cNvSpPr txBox="1"/>
          <p:nvPr/>
        </p:nvSpPr>
        <p:spPr>
          <a:xfrm>
            <a:off x="8294785" y="3147730"/>
            <a:ext cx="2161783" cy="384721"/>
          </a:xfrm>
          <a:prstGeom prst="rect">
            <a:avLst/>
          </a:prstGeom>
        </p:spPr>
        <p:txBody>
          <a:bodyPr lIns="0" tIns="0" rIns="0" bIns="0" rtlCol="0" anchor="t">
            <a:spAutoFit/>
          </a:bodyPr>
          <a:lstStyle/>
          <a:p>
            <a:pPr marL="0" lvl="0" indent="0" algn="ctr">
              <a:lnSpc>
                <a:spcPts val="3039"/>
              </a:lnSpc>
              <a:spcBef>
                <a:spcPct val="0"/>
              </a:spcBef>
            </a:pPr>
            <a:r>
              <a:rPr lang="en-US" sz="2150">
                <a:solidFill>
                  <a:srgbClr val="01070A"/>
                </a:solidFill>
                <a:latin typeface="Carelia"/>
              </a:rPr>
              <a:t>Handouts</a:t>
            </a:r>
            <a:endParaRPr lang="en-US"/>
          </a:p>
        </p:txBody>
      </p:sp>
      <p:sp>
        <p:nvSpPr>
          <p:cNvPr id="31" name="TextBox 31"/>
          <p:cNvSpPr txBox="1"/>
          <p:nvPr/>
        </p:nvSpPr>
        <p:spPr>
          <a:xfrm>
            <a:off x="8291094" y="3625296"/>
            <a:ext cx="2598668" cy="820609"/>
          </a:xfrm>
          <a:prstGeom prst="rect">
            <a:avLst/>
          </a:prstGeom>
        </p:spPr>
        <p:txBody>
          <a:bodyPr lIns="0" tIns="0" rIns="0" bIns="0" rtlCol="0" anchor="t">
            <a:spAutoFit/>
          </a:bodyPr>
          <a:lstStyle/>
          <a:p>
            <a:pPr algn="ctr">
              <a:lnSpc>
                <a:spcPts val="2201"/>
              </a:lnSpc>
            </a:pPr>
            <a:r>
              <a:rPr lang="en-US" sz="1550" dirty="0">
                <a:solidFill>
                  <a:srgbClr val="01070A"/>
                </a:solidFill>
                <a:latin typeface="Dosis"/>
              </a:rPr>
              <a:t>Reading Response Menu</a:t>
            </a:r>
          </a:p>
          <a:p>
            <a:pPr algn="ctr">
              <a:lnSpc>
                <a:spcPts val="2201"/>
              </a:lnSpc>
            </a:pPr>
            <a:r>
              <a:rPr lang="en-US" sz="1550" dirty="0">
                <a:solidFill>
                  <a:srgbClr val="01070A"/>
                </a:solidFill>
                <a:latin typeface="Dosis"/>
              </a:rPr>
              <a:t>Game Board</a:t>
            </a:r>
          </a:p>
          <a:p>
            <a:pPr algn="ctr">
              <a:lnSpc>
                <a:spcPts val="2201"/>
              </a:lnSpc>
            </a:pPr>
            <a:r>
              <a:rPr lang="en-US" sz="1550" dirty="0">
                <a:solidFill>
                  <a:srgbClr val="01070A"/>
                </a:solidFill>
                <a:latin typeface="Dosis"/>
              </a:rPr>
              <a:t>Roll and Write</a:t>
            </a:r>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n-US" sz="2150" dirty="0">
                <a:solidFill>
                  <a:srgbClr val="01070A"/>
                </a:solidFill>
                <a:latin typeface="Carelia"/>
              </a:rPr>
              <a:t>Activities to work on with your child.</a:t>
            </a:r>
            <a:endParaRPr lang="en-US" dirty="0"/>
          </a:p>
        </p:txBody>
      </p:sp>
      <p:sp>
        <p:nvSpPr>
          <p:cNvPr id="34" name="TextBox 34"/>
          <p:cNvSpPr txBox="1"/>
          <p:nvPr/>
        </p:nvSpPr>
        <p:spPr>
          <a:xfrm>
            <a:off x="12309040" y="6441009"/>
            <a:ext cx="4693096" cy="3514424"/>
          </a:xfrm>
          <a:prstGeom prst="rect">
            <a:avLst/>
          </a:prstGeom>
        </p:spPr>
        <p:txBody>
          <a:bodyPr wrap="square" lIns="0" tIns="0" rIns="0" bIns="0" rtlCol="0" anchor="t">
            <a:spAutoFit/>
          </a:bodyPr>
          <a:lstStyle/>
          <a:p>
            <a:pPr>
              <a:lnSpc>
                <a:spcPts val="2075"/>
              </a:lnSpc>
            </a:pPr>
            <a:r>
              <a:rPr lang="en-US" sz="2800" dirty="0">
                <a:solidFill>
                  <a:srgbClr val="01070A"/>
                </a:solidFill>
                <a:latin typeface="Dosis"/>
              </a:rPr>
              <a:t>The gameboard has choices for characters, setting, and problem. Students roll the die and select one of each element that matches the number rolled. Once they have chosen their character, setting, and problem students will plan their story and then write it in the composition notebook that has been provided. This activity can be repeated several times as there are many different combinations possible.</a:t>
            </a:r>
          </a:p>
        </p:txBody>
      </p:sp>
      <p:sp>
        <p:nvSpPr>
          <p:cNvPr id="37" name="TextBox 30">
            <a:extLst>
              <a:ext uri="{FF2B5EF4-FFF2-40B4-BE49-F238E27FC236}">
                <a16:creationId xmlns:a16="http://schemas.microsoft.com/office/drawing/2014/main" id="{E8E30BE7-0ACC-8C3E-53EB-A93B87AA622F}"/>
              </a:ext>
            </a:extLst>
          </p:cNvPr>
          <p:cNvSpPr txBox="1"/>
          <p:nvPr/>
        </p:nvSpPr>
        <p:spPr>
          <a:xfrm>
            <a:off x="12300943" y="5886403"/>
            <a:ext cx="2161783" cy="384721"/>
          </a:xfrm>
          <a:prstGeom prst="rect">
            <a:avLst/>
          </a:prstGeom>
        </p:spPr>
        <p:txBody>
          <a:bodyPr lIns="0" tIns="0" rIns="0" bIns="0" rtlCol="0" anchor="t">
            <a:spAutoFit/>
          </a:bodyPr>
          <a:lstStyle/>
          <a:p>
            <a:pPr>
              <a:lnSpc>
                <a:spcPts val="3039"/>
              </a:lnSpc>
              <a:spcBef>
                <a:spcPct val="0"/>
              </a:spcBef>
            </a:pPr>
            <a:r>
              <a:rPr lang="en-US" sz="2150">
                <a:solidFill>
                  <a:srgbClr val="01070A"/>
                </a:solidFill>
                <a:latin typeface="Carelia"/>
              </a:rPr>
              <a:t>Activity </a:t>
            </a:r>
            <a:endParaRPr lang="en-US">
              <a:ea typeface="Calibri"/>
              <a:cs typeface="Calibri"/>
            </a:endParaRPr>
          </a:p>
        </p:txBody>
      </p:sp>
      <p:sp>
        <p:nvSpPr>
          <p:cNvPr id="16" name="TextBox 15">
            <a:extLst>
              <a:ext uri="{FF2B5EF4-FFF2-40B4-BE49-F238E27FC236}">
                <a16:creationId xmlns:a16="http://schemas.microsoft.com/office/drawing/2014/main" id="{9A09C639-69C7-3F9C-BEB5-6E26676784FD}"/>
              </a:ext>
            </a:extLst>
          </p:cNvPr>
          <p:cNvSpPr txBox="1"/>
          <p:nvPr/>
        </p:nvSpPr>
        <p:spPr>
          <a:xfrm>
            <a:off x="7212563" y="7772400"/>
            <a:ext cx="2399437" cy="1477328"/>
          </a:xfrm>
          <a:prstGeom prst="rect">
            <a:avLst/>
          </a:prstGeom>
          <a:noFill/>
        </p:spPr>
        <p:txBody>
          <a:bodyPr wrap="square" rtlCol="0">
            <a:spAutoFit/>
          </a:bodyPr>
          <a:lstStyle/>
          <a:p>
            <a:pPr algn="ctr"/>
            <a:r>
              <a:rPr lang="en-US" sz="1800" dirty="0">
                <a:solidFill>
                  <a:srgbClr val="01070A"/>
                </a:solidFill>
                <a:latin typeface="Dosis"/>
              </a:rPr>
              <a:t>Parents will work alongside their child to help support and facilitate learning.  </a:t>
            </a:r>
            <a:endParaRPr lang="en-US" sz="2400" dirty="0"/>
          </a:p>
          <a:p>
            <a:endParaRPr lang="en-US" dirty="0"/>
          </a:p>
        </p:txBody>
      </p:sp>
    </p:spTree>
    <p:extLst>
      <p:ext uri="{BB962C8B-B14F-4D97-AF65-F5344CB8AC3E}">
        <p14:creationId xmlns:p14="http://schemas.microsoft.com/office/powerpoint/2010/main" val="38415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718795" y="1714852"/>
            <a:ext cx="15188872"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txBody>
            <a:bodyPr/>
            <a:lstStyle/>
            <a:p>
              <a:r>
                <a:rPr lang="en-US"/>
                <a:t>11l</a:t>
              </a:r>
              <a:endParaRPr lang="en-US" dirty="0"/>
            </a:p>
          </p:txBody>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7325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algn="ctr">
              <a:lnSpc>
                <a:spcPts val="7531"/>
              </a:lnSpc>
              <a:spcBef>
                <a:spcPct val="0"/>
              </a:spcBef>
            </a:pPr>
            <a:r>
              <a:rPr lang="en-US" sz="5350">
                <a:solidFill>
                  <a:srgbClr val="01070A"/>
                </a:solidFill>
                <a:latin typeface="Carelia"/>
              </a:rPr>
              <a:t>Fifth Grade</a:t>
            </a:r>
            <a:endParaRPr lang="en-US"/>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514087" y="4725520"/>
            <a:ext cx="5844955" cy="3540521"/>
          </a:xfrm>
          <a:prstGeom prst="rect">
            <a:avLst/>
          </a:prstGeom>
        </p:spPr>
        <p:txBody>
          <a:bodyPr wrap="square" lIns="0" tIns="0" rIns="0" bIns="0" rtlCol="0" anchor="t">
            <a:spAutoFit/>
          </a:bodyPr>
          <a:lstStyle/>
          <a:p>
            <a:pPr marL="342900" indent="-342900" algn="ctr">
              <a:lnSpc>
                <a:spcPts val="3075"/>
              </a:lnSpc>
              <a:buFont typeface="Arial"/>
              <a:buChar char="•"/>
            </a:pPr>
            <a:r>
              <a:rPr lang="en-US" sz="2150" dirty="0">
                <a:solidFill>
                  <a:srgbClr val="01070A"/>
                </a:solidFill>
                <a:latin typeface="Dosis"/>
                <a:ea typeface="Calibri"/>
                <a:cs typeface="Calibri"/>
              </a:rPr>
              <a:t>“Roll a Winter Story”  is  a writing  activity.  Students will learn how to create a story from roll the dice to create the elements of a narrative writing piece.</a:t>
            </a:r>
            <a:endParaRPr lang="en-US" dirty="0">
              <a:ea typeface="Calibri"/>
              <a:cs typeface="Calibri"/>
            </a:endParaRPr>
          </a:p>
          <a:p>
            <a:pPr marL="342900" indent="-342900" algn="ctr">
              <a:lnSpc>
                <a:spcPts val="3075"/>
              </a:lnSpc>
              <a:buFont typeface="Arial"/>
              <a:buChar char="•"/>
            </a:pPr>
            <a:r>
              <a:rPr lang="en-US" sz="2150" dirty="0">
                <a:solidFill>
                  <a:srgbClr val="01070A"/>
                </a:solidFill>
                <a:latin typeface="Dosis"/>
              </a:rPr>
              <a:t>‘Write a Summary with 5 Finger Retell is a great way to summarize and comprehend what a student has read.  The five questions to as after a student reads a book, passage, or paragraph: Questions: Somebody? Wanted? But? So? Then?</a:t>
            </a:r>
          </a:p>
          <a:p>
            <a:pPr algn="ctr">
              <a:lnSpc>
                <a:spcPts val="3075"/>
              </a:lnSpc>
            </a:pPr>
            <a:endParaRPr lang="en-US" sz="2150" dirty="0">
              <a:solidFill>
                <a:srgbClr val="01070A"/>
              </a:solidFill>
              <a:latin typeface="Dosis"/>
            </a:endParaRPr>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Literacy Night Focus</a:t>
              </a:r>
              <a:endParaRPr lang="en-US"/>
            </a:p>
          </p:txBody>
        </p:sp>
      </p:grpSp>
      <p:sp>
        <p:nvSpPr>
          <p:cNvPr id="15" name="TextBox 15"/>
          <p:cNvSpPr txBox="1"/>
          <p:nvPr/>
        </p:nvSpPr>
        <p:spPr>
          <a:xfrm>
            <a:off x="9588279" y="4872639"/>
            <a:ext cx="6490015" cy="360163"/>
          </a:xfrm>
          <a:prstGeom prst="rect">
            <a:avLst/>
          </a:prstGeom>
        </p:spPr>
        <p:txBody>
          <a:bodyPr wrap="square" lIns="0" tIns="0" rIns="0" bIns="0" rtlCol="0" anchor="t">
            <a:spAutoFit/>
          </a:bodyPr>
          <a:lstStyle/>
          <a:p>
            <a:pPr algn="ctr">
              <a:lnSpc>
                <a:spcPts val="3075"/>
              </a:lnSpc>
            </a:pPr>
            <a:endParaRPr lang="en-US" sz="2150" dirty="0">
              <a:solidFill>
                <a:srgbClr val="01070A"/>
              </a:solidFill>
              <a:latin typeface="Dosis"/>
            </a:endParaRPr>
          </a:p>
        </p:txBody>
      </p:sp>
      <p:grpSp>
        <p:nvGrpSpPr>
          <p:cNvPr id="16" name="Group 16"/>
          <p:cNvGrpSpPr/>
          <p:nvPr/>
        </p:nvGrpSpPr>
        <p:grpSpPr>
          <a:xfrm>
            <a:off x="10749647" y="2971800"/>
            <a:ext cx="4167278" cy="1172507"/>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Parent Help at Home</a:t>
              </a:r>
              <a:endParaRPr lang="en-US"/>
            </a:p>
          </p:txBody>
        </p:sp>
      </p:grpSp>
      <p:sp>
        <p:nvSpPr>
          <p:cNvPr id="10" name="TextBox 11">
            <a:extLst>
              <a:ext uri="{FF2B5EF4-FFF2-40B4-BE49-F238E27FC236}">
                <a16:creationId xmlns:a16="http://schemas.microsoft.com/office/drawing/2014/main" id="{8CF6B76D-E19A-70DB-3025-5BBBDE141CCC}"/>
              </a:ext>
            </a:extLst>
          </p:cNvPr>
          <p:cNvSpPr txBox="1"/>
          <p:nvPr/>
        </p:nvSpPr>
        <p:spPr>
          <a:xfrm>
            <a:off x="9881328" y="4556939"/>
            <a:ext cx="5844955" cy="3323987"/>
          </a:xfrm>
          <a:prstGeom prst="rect">
            <a:avLst/>
          </a:prstGeom>
        </p:spPr>
        <p:txBody>
          <a:bodyPr wrap="square" lIns="0" tIns="0" rIns="0" bIns="0" rtlCol="0" anchor="t">
            <a:spAutoFit/>
          </a:bodyPr>
          <a:lstStyle/>
          <a:p>
            <a:pPr marL="285750" indent="-285750" algn="ctr">
              <a:buFont typeface="Arial"/>
              <a:buChar char="•"/>
            </a:pPr>
            <a:r>
              <a:rPr lang="en-US" sz="2400" dirty="0">
                <a:solidFill>
                  <a:srgbClr val="01070A"/>
                </a:solidFill>
                <a:latin typeface="Dosis"/>
              </a:rPr>
              <a:t>Parents can help at home by taking a moment to help their child summarize the events of a story using the </a:t>
            </a:r>
            <a:r>
              <a:rPr lang="en-US" sz="2400" b="1" dirty="0">
                <a:solidFill>
                  <a:srgbClr val="01070A"/>
                </a:solidFill>
                <a:latin typeface="Dosis"/>
              </a:rPr>
              <a:t>SWBST</a:t>
            </a:r>
            <a:r>
              <a:rPr lang="en-US" sz="2400" dirty="0">
                <a:solidFill>
                  <a:srgbClr val="01070A"/>
                </a:solidFill>
                <a:latin typeface="Dosis"/>
              </a:rPr>
              <a:t> strategy.  </a:t>
            </a:r>
          </a:p>
          <a:p>
            <a:pPr marL="285750" indent="-285750" algn="ctr">
              <a:buFont typeface="Arial"/>
              <a:buChar char="•"/>
            </a:pPr>
            <a:endParaRPr lang="en-US" sz="2400" dirty="0">
              <a:solidFill>
                <a:srgbClr val="01070A"/>
              </a:solidFill>
              <a:latin typeface="Dosis"/>
            </a:endParaRPr>
          </a:p>
          <a:p>
            <a:pPr marL="285750" indent="-285750">
              <a:buFont typeface="Arial"/>
              <a:buChar char="•"/>
            </a:pPr>
            <a:r>
              <a:rPr lang="en-US" sz="2400" b="1" dirty="0">
                <a:solidFill>
                  <a:srgbClr val="01070A"/>
                </a:solidFill>
                <a:latin typeface="Dosis"/>
              </a:rPr>
              <a:t>Somebody</a:t>
            </a:r>
            <a:r>
              <a:rPr lang="en-US" sz="2400" dirty="0">
                <a:solidFill>
                  <a:srgbClr val="01070A"/>
                </a:solidFill>
                <a:latin typeface="Dosis"/>
              </a:rPr>
              <a:t> – Who is the main character?</a:t>
            </a:r>
          </a:p>
          <a:p>
            <a:pPr marL="285750" indent="-285750">
              <a:buFont typeface="Arial"/>
              <a:buChar char="•"/>
            </a:pPr>
            <a:r>
              <a:rPr lang="en-US" sz="2400" b="1" dirty="0">
                <a:solidFill>
                  <a:srgbClr val="01070A"/>
                </a:solidFill>
                <a:latin typeface="Dosis"/>
              </a:rPr>
              <a:t>Wanted</a:t>
            </a:r>
            <a:r>
              <a:rPr lang="en-US" sz="2400" dirty="0">
                <a:solidFill>
                  <a:srgbClr val="01070A"/>
                </a:solidFill>
                <a:latin typeface="Dosis"/>
              </a:rPr>
              <a:t> – What did the character want?</a:t>
            </a:r>
          </a:p>
          <a:p>
            <a:pPr marL="285750" indent="-285750">
              <a:buFont typeface="Arial"/>
              <a:buChar char="•"/>
            </a:pPr>
            <a:r>
              <a:rPr lang="en-US" sz="2400" b="1" dirty="0">
                <a:solidFill>
                  <a:srgbClr val="01070A"/>
                </a:solidFill>
                <a:latin typeface="Dosis"/>
              </a:rPr>
              <a:t>But</a:t>
            </a:r>
            <a:r>
              <a:rPr lang="en-US" sz="2400" dirty="0">
                <a:solidFill>
                  <a:srgbClr val="01070A"/>
                </a:solidFill>
                <a:latin typeface="Dosis"/>
              </a:rPr>
              <a:t> – What was the problem?</a:t>
            </a:r>
          </a:p>
          <a:p>
            <a:pPr marL="285750" indent="-285750">
              <a:buFont typeface="Arial"/>
              <a:buChar char="•"/>
            </a:pPr>
            <a:r>
              <a:rPr lang="en-US" sz="2400" b="1" dirty="0">
                <a:solidFill>
                  <a:srgbClr val="01070A"/>
                </a:solidFill>
                <a:latin typeface="Dosis"/>
              </a:rPr>
              <a:t>So</a:t>
            </a:r>
            <a:r>
              <a:rPr lang="en-US" sz="2400" dirty="0">
                <a:solidFill>
                  <a:srgbClr val="01070A"/>
                </a:solidFill>
                <a:latin typeface="Dosis"/>
              </a:rPr>
              <a:t> – How did the character solve the problem?</a:t>
            </a:r>
          </a:p>
          <a:p>
            <a:pPr marL="285750" indent="-285750">
              <a:buFont typeface="Arial"/>
              <a:buChar char="•"/>
            </a:pPr>
            <a:r>
              <a:rPr lang="en-US" sz="2400" b="1" dirty="0">
                <a:solidFill>
                  <a:srgbClr val="01070A"/>
                </a:solidFill>
                <a:latin typeface="Dosis"/>
              </a:rPr>
              <a:t>Then</a:t>
            </a:r>
            <a:r>
              <a:rPr lang="en-US" sz="2400" dirty="0">
                <a:solidFill>
                  <a:srgbClr val="01070A"/>
                </a:solidFill>
                <a:latin typeface="Dosis"/>
              </a:rPr>
              <a:t> – What happened as a result?</a:t>
            </a:r>
          </a:p>
        </p:txBody>
      </p:sp>
    </p:spTree>
    <p:extLst>
      <p:ext uri="{BB962C8B-B14F-4D97-AF65-F5344CB8AC3E}">
        <p14:creationId xmlns:p14="http://schemas.microsoft.com/office/powerpoint/2010/main" val="224729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600" y="645000"/>
            <a:ext cx="8792916" cy="1718419"/>
          </a:xfrm>
          <a:prstGeom prst="rect">
            <a:avLst/>
          </a:prstGeom>
        </p:spPr>
        <p:txBody>
          <a:bodyPr wrap="square" lIns="0" tIns="0" rIns="0" bIns="0" rtlCol="0" anchor="t">
            <a:spAutoFit/>
          </a:bodyPr>
          <a:lstStyle/>
          <a:p>
            <a:pPr algn="ctr">
              <a:lnSpc>
                <a:spcPts val="6732"/>
              </a:lnSpc>
              <a:spcBef>
                <a:spcPct val="0"/>
              </a:spcBef>
            </a:pPr>
            <a:r>
              <a:rPr lang="en-US" sz="4800" b="1">
                <a:solidFill>
                  <a:srgbClr val="01070A"/>
                </a:solidFill>
                <a:latin typeface="Carelia"/>
              </a:rPr>
              <a:t>What is in your bag?</a:t>
            </a:r>
          </a:p>
          <a:p>
            <a:pPr algn="ctr">
              <a:lnSpc>
                <a:spcPts val="6732"/>
              </a:lnSpc>
              <a:spcBef>
                <a:spcPct val="0"/>
              </a:spcBef>
            </a:pPr>
            <a:r>
              <a:rPr lang="en-US" sz="4800">
                <a:solidFill>
                  <a:srgbClr val="01070A"/>
                </a:solidFill>
                <a:latin typeface="Carelia"/>
              </a:rPr>
              <a:t>Fifth Grade Instructions</a:t>
            </a: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32057" y="3118985"/>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34807">
            <a:off x="10126026" y="8553101"/>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185185" y="5748692"/>
            <a:ext cx="5088633" cy="1758966"/>
            <a:chOff x="0" y="0"/>
            <a:chExt cx="1230498" cy="438658"/>
          </a:xfrm>
        </p:grpSpPr>
        <p:sp>
          <p:nvSpPr>
            <p:cNvPr id="18" name="Freeform 18"/>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21" name="Group 21"/>
          <p:cNvGrpSpPr/>
          <p:nvPr/>
        </p:nvGrpSpPr>
        <p:grpSpPr>
          <a:xfrm>
            <a:off x="12256788" y="7872789"/>
            <a:ext cx="5054682" cy="1770283"/>
            <a:chOff x="0" y="0"/>
            <a:chExt cx="1230498" cy="438658"/>
          </a:xfrm>
        </p:grpSpPr>
        <p:sp>
          <p:nvSpPr>
            <p:cNvPr id="22" name="Freeform 22"/>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3" name="TextBox 23"/>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4" name="Freeform 24"/>
          <p:cNvSpPr/>
          <p:nvPr/>
        </p:nvSpPr>
        <p:spPr>
          <a:xfrm>
            <a:off x="16872737" y="7772961"/>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3699062" y="2219543"/>
            <a:ext cx="2872450" cy="3003512"/>
          </a:xfrm>
          <a:custGeom>
            <a:avLst/>
            <a:gdLst/>
            <a:ahLst/>
            <a:cxnLst/>
            <a:rect l="l" t="t" r="r" b="b"/>
            <a:pathLst>
              <a:path w="2872450" h="3003512">
                <a:moveTo>
                  <a:pt x="0" y="0"/>
                </a:moveTo>
                <a:lnTo>
                  <a:pt x="2872450" y="0"/>
                </a:lnTo>
                <a:lnTo>
                  <a:pt x="2872450" y="3003512"/>
                </a:lnTo>
                <a:lnTo>
                  <a:pt x="0" y="30035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1879507" y="3478709"/>
            <a:ext cx="3116269" cy="423193"/>
          </a:xfrm>
          <a:prstGeom prst="rect">
            <a:avLst/>
          </a:prstGeom>
        </p:spPr>
        <p:txBody>
          <a:bodyPr lIns="0" tIns="0" rIns="0" bIns="0" rtlCol="0" anchor="t">
            <a:spAutoFit/>
          </a:bodyPr>
          <a:lstStyle/>
          <a:p>
            <a:pPr marL="0" lvl="0" indent="0" algn="ctr">
              <a:lnSpc>
                <a:spcPts val="3282"/>
              </a:lnSpc>
              <a:spcBef>
                <a:spcPct val="0"/>
              </a:spcBef>
            </a:pPr>
            <a:r>
              <a:rPr lang="en-US" sz="2300" dirty="0">
                <a:solidFill>
                  <a:srgbClr val="01070A"/>
                </a:solidFill>
                <a:latin typeface="Carelia"/>
              </a:rPr>
              <a:t>Materials</a:t>
            </a:r>
            <a:endParaRPr lang="en-US" dirty="0"/>
          </a:p>
        </p:txBody>
      </p:sp>
      <p:sp>
        <p:nvSpPr>
          <p:cNvPr id="29" name="TextBox 29"/>
          <p:cNvSpPr txBox="1"/>
          <p:nvPr/>
        </p:nvSpPr>
        <p:spPr>
          <a:xfrm>
            <a:off x="2203039" y="3965335"/>
            <a:ext cx="2410089" cy="3827971"/>
          </a:xfrm>
          <a:prstGeom prst="rect">
            <a:avLst/>
          </a:prstGeom>
        </p:spPr>
        <p:txBody>
          <a:bodyPr lIns="0" tIns="0" rIns="0" bIns="0" rtlCol="0" anchor="t">
            <a:spAutoFit/>
          </a:bodyPr>
          <a:lstStyle/>
          <a:p>
            <a:pPr algn="ctr">
              <a:lnSpc>
                <a:spcPts val="2481"/>
              </a:lnSpc>
            </a:pPr>
            <a:r>
              <a:rPr lang="en-US" sz="2800" dirty="0">
                <a:solidFill>
                  <a:srgbClr val="01070A"/>
                </a:solidFill>
                <a:latin typeface="Dosis"/>
              </a:rPr>
              <a:t>1 Die</a:t>
            </a:r>
          </a:p>
          <a:p>
            <a:pPr algn="ctr">
              <a:lnSpc>
                <a:spcPts val="2481"/>
              </a:lnSpc>
            </a:pPr>
            <a:endParaRPr lang="en-US" sz="2800" dirty="0">
              <a:solidFill>
                <a:srgbClr val="01070A"/>
              </a:solidFill>
              <a:latin typeface="Dosis"/>
            </a:endParaRPr>
          </a:p>
          <a:p>
            <a:pPr algn="ctr">
              <a:lnSpc>
                <a:spcPts val="2481"/>
              </a:lnSpc>
            </a:pPr>
            <a:r>
              <a:rPr lang="en-US" sz="2800" dirty="0">
                <a:solidFill>
                  <a:srgbClr val="01070A"/>
                </a:solidFill>
                <a:latin typeface="Dosis"/>
              </a:rPr>
              <a:t>1 Dry-erase marker (with eraser top)</a:t>
            </a:r>
          </a:p>
          <a:p>
            <a:pPr algn="ctr">
              <a:lnSpc>
                <a:spcPts val="2481"/>
              </a:lnSpc>
            </a:pPr>
            <a:endParaRPr lang="en-US" sz="2800" dirty="0">
              <a:solidFill>
                <a:srgbClr val="01070A"/>
              </a:solidFill>
              <a:latin typeface="Dosis"/>
            </a:endParaRPr>
          </a:p>
          <a:p>
            <a:pPr algn="ctr">
              <a:lnSpc>
                <a:spcPts val="2481"/>
              </a:lnSpc>
            </a:pPr>
            <a:r>
              <a:rPr lang="en-US" sz="2800" dirty="0">
                <a:solidFill>
                  <a:srgbClr val="01070A"/>
                </a:solidFill>
                <a:latin typeface="Dosis"/>
              </a:rPr>
              <a:t>Plastic sheet protector</a:t>
            </a:r>
          </a:p>
          <a:p>
            <a:pPr algn="ctr">
              <a:lnSpc>
                <a:spcPts val="2481"/>
              </a:lnSpc>
            </a:pPr>
            <a:endParaRPr lang="en-US" sz="2800" dirty="0">
              <a:solidFill>
                <a:srgbClr val="01070A"/>
              </a:solidFill>
              <a:latin typeface="Dosis"/>
            </a:endParaRPr>
          </a:p>
          <a:p>
            <a:pPr algn="ctr">
              <a:lnSpc>
                <a:spcPts val="2481"/>
              </a:lnSpc>
            </a:pPr>
            <a:r>
              <a:rPr lang="en-US" sz="2800" dirty="0">
                <a:solidFill>
                  <a:srgbClr val="01070A"/>
                </a:solidFill>
                <a:latin typeface="Dosis"/>
              </a:rPr>
              <a:t>Activity directions and Handouts.  </a:t>
            </a:r>
            <a:endParaRPr lang="en-US" sz="1750" dirty="0">
              <a:solidFill>
                <a:srgbClr val="01070A"/>
              </a:solidFill>
              <a:latin typeface="Dosis"/>
            </a:endParaRPr>
          </a:p>
          <a:p>
            <a:pPr algn="ctr">
              <a:lnSpc>
                <a:spcPts val="2481"/>
              </a:lnSpc>
            </a:pPr>
            <a:endParaRPr lang="en-US" dirty="0"/>
          </a:p>
        </p:txBody>
      </p:sp>
      <p:sp>
        <p:nvSpPr>
          <p:cNvPr id="30" name="TextBox 30"/>
          <p:cNvSpPr txBox="1"/>
          <p:nvPr/>
        </p:nvSpPr>
        <p:spPr>
          <a:xfrm>
            <a:off x="8294785" y="3147730"/>
            <a:ext cx="2161783" cy="384721"/>
          </a:xfrm>
          <a:prstGeom prst="rect">
            <a:avLst/>
          </a:prstGeom>
        </p:spPr>
        <p:txBody>
          <a:bodyPr lIns="0" tIns="0" rIns="0" bIns="0" rtlCol="0" anchor="t">
            <a:spAutoFit/>
          </a:bodyPr>
          <a:lstStyle/>
          <a:p>
            <a:pPr marL="0" lvl="0" indent="0" algn="ctr">
              <a:lnSpc>
                <a:spcPts val="3039"/>
              </a:lnSpc>
              <a:spcBef>
                <a:spcPct val="0"/>
              </a:spcBef>
            </a:pPr>
            <a:r>
              <a:rPr lang="en-US" sz="2150">
                <a:solidFill>
                  <a:srgbClr val="01070A"/>
                </a:solidFill>
                <a:latin typeface="Carelia"/>
              </a:rPr>
              <a:t>Handouts</a:t>
            </a:r>
            <a:endParaRPr lang="en-US"/>
          </a:p>
        </p:txBody>
      </p:sp>
      <p:sp>
        <p:nvSpPr>
          <p:cNvPr id="31" name="TextBox 31"/>
          <p:cNvSpPr txBox="1"/>
          <p:nvPr/>
        </p:nvSpPr>
        <p:spPr>
          <a:xfrm>
            <a:off x="8148219" y="3638285"/>
            <a:ext cx="2598668" cy="1410643"/>
          </a:xfrm>
          <a:prstGeom prst="rect">
            <a:avLst/>
          </a:prstGeom>
        </p:spPr>
        <p:txBody>
          <a:bodyPr lIns="0" tIns="0" rIns="0" bIns="0" rtlCol="0" anchor="t">
            <a:spAutoFit/>
          </a:bodyPr>
          <a:lstStyle/>
          <a:p>
            <a:pPr algn="ctr">
              <a:lnSpc>
                <a:spcPts val="2201"/>
              </a:lnSpc>
            </a:pPr>
            <a:r>
              <a:rPr lang="en-US" sz="2000" dirty="0">
                <a:solidFill>
                  <a:srgbClr val="01070A"/>
                </a:solidFill>
                <a:latin typeface="Dosis"/>
              </a:rPr>
              <a:t>“Roll a Winter Story”  Directions and Handout</a:t>
            </a:r>
          </a:p>
          <a:p>
            <a:pPr algn="ctr">
              <a:lnSpc>
                <a:spcPts val="2201"/>
              </a:lnSpc>
            </a:pPr>
            <a:endParaRPr lang="en-US" sz="2000" dirty="0">
              <a:solidFill>
                <a:srgbClr val="01070A"/>
              </a:solidFill>
              <a:latin typeface="Dosis"/>
            </a:endParaRPr>
          </a:p>
          <a:p>
            <a:pPr algn="ctr">
              <a:lnSpc>
                <a:spcPts val="2201"/>
              </a:lnSpc>
            </a:pPr>
            <a:r>
              <a:rPr lang="en-US" sz="2000" dirty="0">
                <a:solidFill>
                  <a:srgbClr val="01070A"/>
                </a:solidFill>
                <a:latin typeface="Dosis"/>
              </a:rPr>
              <a:t>“Write a Summary” Directions and Handout</a:t>
            </a:r>
            <a:endParaRPr lang="en-US" sz="2800" dirty="0"/>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n-US" sz="2150">
                <a:solidFill>
                  <a:srgbClr val="01070A"/>
                </a:solidFill>
                <a:latin typeface="Carelia"/>
              </a:rPr>
              <a:t>Activities to work on with your child.</a:t>
            </a:r>
            <a:endParaRPr lang="en-US"/>
          </a:p>
        </p:txBody>
      </p:sp>
      <p:sp>
        <p:nvSpPr>
          <p:cNvPr id="33" name="TextBox 33"/>
          <p:cNvSpPr txBox="1"/>
          <p:nvPr/>
        </p:nvSpPr>
        <p:spPr>
          <a:xfrm>
            <a:off x="7360538" y="7694452"/>
            <a:ext cx="2060632" cy="1062342"/>
          </a:xfrm>
          <a:prstGeom prst="rect">
            <a:avLst/>
          </a:prstGeom>
        </p:spPr>
        <p:txBody>
          <a:bodyPr lIns="0" tIns="0" rIns="0" bIns="0" rtlCol="0" anchor="t">
            <a:spAutoFit/>
          </a:bodyPr>
          <a:lstStyle/>
          <a:p>
            <a:pPr algn="ctr">
              <a:lnSpc>
                <a:spcPts val="2075"/>
              </a:lnSpc>
            </a:pPr>
            <a:r>
              <a:rPr lang="en-US" sz="1600" dirty="0">
                <a:solidFill>
                  <a:srgbClr val="01070A"/>
                </a:solidFill>
                <a:latin typeface="Dosis"/>
              </a:rPr>
              <a:t>Parents will work alongside their child to help support and facilitate learning.  </a:t>
            </a:r>
            <a:endParaRPr lang="en-US" sz="2000" dirty="0"/>
          </a:p>
        </p:txBody>
      </p:sp>
      <p:sp>
        <p:nvSpPr>
          <p:cNvPr id="34" name="TextBox 34"/>
          <p:cNvSpPr txBox="1"/>
          <p:nvPr/>
        </p:nvSpPr>
        <p:spPr>
          <a:xfrm>
            <a:off x="12256788" y="6133901"/>
            <a:ext cx="5129970" cy="1321003"/>
          </a:xfrm>
          <a:prstGeom prst="rect">
            <a:avLst/>
          </a:prstGeom>
        </p:spPr>
        <p:txBody>
          <a:bodyPr wrap="square" lIns="0" tIns="0" rIns="0" bIns="0" rtlCol="0" anchor="t">
            <a:spAutoFit/>
          </a:bodyPr>
          <a:lstStyle/>
          <a:p>
            <a:pPr>
              <a:lnSpc>
                <a:spcPts val="2075"/>
              </a:lnSpc>
            </a:pPr>
            <a:r>
              <a:rPr lang="en-US" sz="1450" dirty="0">
                <a:solidFill>
                  <a:srgbClr val="01070A"/>
                </a:solidFill>
                <a:latin typeface="Dosis"/>
              </a:rPr>
              <a:t>For the “Roll a Winter Story” Activity, take the foam die and roll three times to determine the characters, setting, and problem of your story (according to the included guide sheet).  Once you have determined the characters, setting, and problem, you and your child can create a story using those ideas. </a:t>
            </a:r>
          </a:p>
        </p:txBody>
      </p:sp>
      <p:sp>
        <p:nvSpPr>
          <p:cNvPr id="36" name="TextBox 36"/>
          <p:cNvSpPr txBox="1"/>
          <p:nvPr/>
        </p:nvSpPr>
        <p:spPr>
          <a:xfrm>
            <a:off x="14068627" y="3392025"/>
            <a:ext cx="2130092" cy="256352"/>
          </a:xfrm>
          <a:prstGeom prst="rect">
            <a:avLst/>
          </a:prstGeom>
        </p:spPr>
        <p:txBody>
          <a:bodyPr lIns="0" tIns="0" rIns="0" bIns="0" rtlCol="0" anchor="t">
            <a:spAutoFit/>
          </a:bodyPr>
          <a:lstStyle/>
          <a:p>
            <a:pPr algn="ctr">
              <a:lnSpc>
                <a:spcPts val="2201"/>
              </a:lnSpc>
            </a:pPr>
            <a:endParaRPr lang="en-US" sz="1550" dirty="0">
              <a:solidFill>
                <a:srgbClr val="01070A"/>
              </a:solidFill>
              <a:latin typeface="Dosis"/>
            </a:endParaRPr>
          </a:p>
        </p:txBody>
      </p:sp>
      <p:sp>
        <p:nvSpPr>
          <p:cNvPr id="37" name="TextBox 30">
            <a:extLst>
              <a:ext uri="{FF2B5EF4-FFF2-40B4-BE49-F238E27FC236}">
                <a16:creationId xmlns:a16="http://schemas.microsoft.com/office/drawing/2014/main" id="{E8E30BE7-0ACC-8C3E-53EB-A93B87AA622F}"/>
              </a:ext>
            </a:extLst>
          </p:cNvPr>
          <p:cNvSpPr txBox="1"/>
          <p:nvPr/>
        </p:nvSpPr>
        <p:spPr>
          <a:xfrm>
            <a:off x="12256788" y="5750017"/>
            <a:ext cx="2161783" cy="384721"/>
          </a:xfrm>
          <a:prstGeom prst="rect">
            <a:avLst/>
          </a:prstGeom>
        </p:spPr>
        <p:txBody>
          <a:bodyPr lIns="0" tIns="0" rIns="0" bIns="0" rtlCol="0" anchor="t">
            <a:spAutoFit/>
          </a:bodyPr>
          <a:lstStyle/>
          <a:p>
            <a:pPr>
              <a:lnSpc>
                <a:spcPts val="3039"/>
              </a:lnSpc>
              <a:spcBef>
                <a:spcPct val="0"/>
              </a:spcBef>
            </a:pPr>
            <a:r>
              <a:rPr lang="en-US" sz="2150" dirty="0">
                <a:solidFill>
                  <a:srgbClr val="01070A"/>
                </a:solidFill>
                <a:latin typeface="Carelia"/>
              </a:rPr>
              <a:t>Activity 1</a:t>
            </a:r>
            <a:endParaRPr lang="en-US" dirty="0">
              <a:ea typeface="Calibri"/>
              <a:cs typeface="Calibri"/>
            </a:endParaRPr>
          </a:p>
        </p:txBody>
      </p:sp>
      <p:sp>
        <p:nvSpPr>
          <p:cNvPr id="38" name="TextBox 30">
            <a:extLst>
              <a:ext uri="{FF2B5EF4-FFF2-40B4-BE49-F238E27FC236}">
                <a16:creationId xmlns:a16="http://schemas.microsoft.com/office/drawing/2014/main" id="{9407D966-C06B-12FC-63D9-C3562343F0DD}"/>
              </a:ext>
            </a:extLst>
          </p:cNvPr>
          <p:cNvSpPr txBox="1"/>
          <p:nvPr/>
        </p:nvSpPr>
        <p:spPr>
          <a:xfrm>
            <a:off x="12334893" y="7991333"/>
            <a:ext cx="4063010" cy="384721"/>
          </a:xfrm>
          <a:prstGeom prst="rect">
            <a:avLst/>
          </a:prstGeom>
        </p:spPr>
        <p:txBody>
          <a:bodyPr wrap="square" lIns="0" tIns="0" rIns="0" bIns="0" rtlCol="0" anchor="t">
            <a:spAutoFit/>
          </a:bodyPr>
          <a:lstStyle/>
          <a:p>
            <a:pPr>
              <a:lnSpc>
                <a:spcPts val="3039"/>
              </a:lnSpc>
              <a:spcBef>
                <a:spcPct val="0"/>
              </a:spcBef>
            </a:pPr>
            <a:r>
              <a:rPr lang="en-US" sz="2150" dirty="0">
                <a:solidFill>
                  <a:srgbClr val="01070A"/>
                </a:solidFill>
                <a:latin typeface="Carelia"/>
              </a:rPr>
              <a:t>Activity 2 </a:t>
            </a:r>
            <a:endParaRPr lang="en-US" dirty="0">
              <a:ea typeface="Calibri"/>
              <a:cs typeface="Calibri"/>
            </a:endParaRPr>
          </a:p>
        </p:txBody>
      </p:sp>
      <p:sp>
        <p:nvSpPr>
          <p:cNvPr id="40" name="TextBox 34">
            <a:extLst>
              <a:ext uri="{FF2B5EF4-FFF2-40B4-BE49-F238E27FC236}">
                <a16:creationId xmlns:a16="http://schemas.microsoft.com/office/drawing/2014/main" id="{9D17110F-8EF6-55FC-F7B3-B48608C05E8A}"/>
              </a:ext>
            </a:extLst>
          </p:cNvPr>
          <p:cNvSpPr txBox="1"/>
          <p:nvPr/>
        </p:nvSpPr>
        <p:spPr>
          <a:xfrm>
            <a:off x="12425551" y="8511989"/>
            <a:ext cx="4628009" cy="1051698"/>
          </a:xfrm>
          <a:prstGeom prst="rect">
            <a:avLst/>
          </a:prstGeom>
        </p:spPr>
        <p:txBody>
          <a:bodyPr wrap="square" lIns="0" tIns="0" rIns="0" bIns="0" rtlCol="0" anchor="t">
            <a:spAutoFit/>
          </a:bodyPr>
          <a:lstStyle/>
          <a:p>
            <a:pPr>
              <a:lnSpc>
                <a:spcPts val="2075"/>
              </a:lnSpc>
            </a:pPr>
            <a:r>
              <a:rPr lang="en-US" sz="1450" dirty="0">
                <a:solidFill>
                  <a:srgbClr val="01070A"/>
                </a:solidFill>
                <a:latin typeface="Dosis"/>
              </a:rPr>
              <a:t>After reading a story with your child, take a moment to summarize the story events.  You can use the included summary template to quickly go over the story’s events and increase reading comprehension. </a:t>
            </a:r>
          </a:p>
        </p:txBody>
      </p:sp>
      <p:pic>
        <p:nvPicPr>
          <p:cNvPr id="35" name="Picture 34" descr="5 Finger Retell (Somebody, Wanted, But, So, Then) Poster">
            <a:extLst>
              <a:ext uri="{FF2B5EF4-FFF2-40B4-BE49-F238E27FC236}">
                <a16:creationId xmlns:a16="http://schemas.microsoft.com/office/drawing/2014/main" id="{D83DA0F9-B685-16E6-F443-BF81F1F1094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3641398" y="2636030"/>
            <a:ext cx="3412161" cy="2631629"/>
          </a:xfrm>
          <a:prstGeom prst="rect">
            <a:avLst/>
          </a:prstGeom>
          <a:noFill/>
          <a:ln>
            <a:noFill/>
          </a:ln>
        </p:spPr>
      </p:pic>
    </p:spTree>
    <p:extLst>
      <p:ext uri="{BB962C8B-B14F-4D97-AF65-F5344CB8AC3E}">
        <p14:creationId xmlns:p14="http://schemas.microsoft.com/office/powerpoint/2010/main" val="365103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hlinkClick r:id="rId2" action="ppaction://hlinkfile"/>
          </p:cNvPr>
          <p:cNvSpPr/>
          <p:nvPr/>
        </p:nvSpPr>
        <p:spPr>
          <a:xfrm>
            <a:off x="12240" y="699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sp>
      <p:sp>
        <p:nvSpPr>
          <p:cNvPr id="3" name="TextBox 3"/>
          <p:cNvSpPr txBox="1"/>
          <p:nvPr/>
        </p:nvSpPr>
        <p:spPr>
          <a:xfrm>
            <a:off x="4419600" y="235245"/>
            <a:ext cx="8792916" cy="859210"/>
          </a:xfrm>
          <a:prstGeom prst="rect">
            <a:avLst/>
          </a:prstGeom>
        </p:spPr>
        <p:txBody>
          <a:bodyPr wrap="square" lIns="0" tIns="0" rIns="0" bIns="0" rtlCol="0" anchor="t">
            <a:spAutoFit/>
          </a:bodyPr>
          <a:lstStyle/>
          <a:p>
            <a:pPr algn="ctr">
              <a:lnSpc>
                <a:spcPts val="6731"/>
              </a:lnSpc>
              <a:spcBef>
                <a:spcPct val="0"/>
              </a:spcBef>
            </a:pPr>
            <a:r>
              <a:rPr lang="en-US" sz="4800" b="1">
                <a:solidFill>
                  <a:srgbClr val="01070A"/>
                </a:solidFill>
                <a:latin typeface="Carelia"/>
              </a:rPr>
              <a:t>Additional Support </a:t>
            </a:r>
            <a:endParaRPr lang="en-US"/>
          </a:p>
        </p:txBody>
      </p:sp>
      <p:grpSp>
        <p:nvGrpSpPr>
          <p:cNvPr id="4" name="Group 4"/>
          <p:cNvGrpSpPr/>
          <p:nvPr/>
        </p:nvGrpSpPr>
        <p:grpSpPr>
          <a:xfrm rot="93123">
            <a:off x="1423105" y="2742115"/>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278121" y="2697853"/>
            <a:ext cx="3283874" cy="5202453"/>
            <a:chOff x="0" y="0"/>
            <a:chExt cx="1006794" cy="1595006"/>
          </a:xfrm>
        </p:grpSpPr>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grpSp>
      <p:sp>
        <p:nvSpPr>
          <p:cNvPr id="13" name="Freeform 13"/>
          <p:cNvSpPr/>
          <p:nvPr/>
        </p:nvSpPr>
        <p:spPr>
          <a:xfrm rot="20600952">
            <a:off x="4626883" y="3719533"/>
            <a:ext cx="1661951" cy="605176"/>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6624840" y="4590199"/>
            <a:ext cx="5454302" cy="5002899"/>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500000">
            <a:off x="4661071" y="6523246"/>
            <a:ext cx="2496553" cy="899436"/>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1" name="Group 21"/>
          <p:cNvGrpSpPr/>
          <p:nvPr/>
        </p:nvGrpSpPr>
        <p:grpSpPr>
          <a:xfrm>
            <a:off x="12211353" y="773276"/>
            <a:ext cx="5595901" cy="2494664"/>
            <a:chOff x="0" y="0"/>
            <a:chExt cx="1230498" cy="438658"/>
          </a:xfrm>
        </p:grpSpPr>
        <p:sp>
          <p:nvSpPr>
            <p:cNvPr id="22" name="Freeform 22"/>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3" name="TextBox 23"/>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4" name="Freeform 24"/>
          <p:cNvSpPr/>
          <p:nvPr/>
        </p:nvSpPr>
        <p:spPr>
          <a:xfrm>
            <a:off x="17336191" y="775628"/>
            <a:ext cx="499360" cy="791801"/>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Freeform 27"/>
          <p:cNvSpPr/>
          <p:nvPr/>
        </p:nvSpPr>
        <p:spPr>
          <a:xfrm>
            <a:off x="685235" y="6924971"/>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0" name="TextBox 30"/>
          <p:cNvSpPr txBox="1"/>
          <p:nvPr/>
        </p:nvSpPr>
        <p:spPr>
          <a:xfrm>
            <a:off x="8294785" y="2200673"/>
            <a:ext cx="2161783" cy="384721"/>
          </a:xfrm>
          <a:prstGeom prst="rect">
            <a:avLst/>
          </a:prstGeom>
        </p:spPr>
        <p:txBody>
          <a:bodyPr lIns="0" tIns="0" rIns="0" bIns="0" rtlCol="0" anchor="t">
            <a:spAutoFit/>
          </a:bodyPr>
          <a:lstStyle/>
          <a:p>
            <a:pPr marL="0" lvl="0" indent="0" algn="ctr">
              <a:lnSpc>
                <a:spcPts val="3039"/>
              </a:lnSpc>
              <a:spcBef>
                <a:spcPct val="0"/>
              </a:spcBef>
            </a:pPr>
            <a:r>
              <a:rPr lang="en-US" sz="2150">
                <a:solidFill>
                  <a:srgbClr val="01070A"/>
                </a:solidFill>
                <a:latin typeface="Carelia"/>
              </a:rPr>
              <a:t>Handouts</a:t>
            </a:r>
            <a:endParaRPr lang="en-US"/>
          </a:p>
        </p:txBody>
      </p:sp>
      <p:sp>
        <p:nvSpPr>
          <p:cNvPr id="32" name="TextBox 32"/>
          <p:cNvSpPr txBox="1"/>
          <p:nvPr/>
        </p:nvSpPr>
        <p:spPr>
          <a:xfrm>
            <a:off x="7383064" y="5152204"/>
            <a:ext cx="3667697" cy="692497"/>
          </a:xfrm>
          <a:prstGeom prst="rect">
            <a:avLst/>
          </a:prstGeom>
        </p:spPr>
        <p:txBody>
          <a:bodyPr wrap="square" lIns="0" tIns="0" rIns="0" bIns="0" rtlCol="0" anchor="t">
            <a:spAutoFit/>
          </a:bodyPr>
          <a:lstStyle/>
          <a:p>
            <a:pPr algn="ctr">
              <a:lnSpc>
                <a:spcPts val="2692"/>
              </a:lnSpc>
            </a:pPr>
            <a:r>
              <a:rPr lang="en-US" sz="2000" b="1" dirty="0">
                <a:solidFill>
                  <a:srgbClr val="01070A"/>
                </a:solidFill>
                <a:latin typeface="Carelia"/>
              </a:rPr>
              <a:t>Activities to work </a:t>
            </a:r>
            <a:endParaRPr lang="en-US" sz="2000" dirty="0">
              <a:ea typeface="Calibri"/>
              <a:cs typeface="Calibri"/>
            </a:endParaRPr>
          </a:p>
          <a:p>
            <a:pPr algn="ctr">
              <a:lnSpc>
                <a:spcPts val="2692"/>
              </a:lnSpc>
            </a:pPr>
            <a:r>
              <a:rPr lang="en-US" sz="2000" b="1" dirty="0">
                <a:solidFill>
                  <a:srgbClr val="01070A"/>
                </a:solidFill>
                <a:latin typeface="Carelia"/>
              </a:rPr>
              <a:t>on with your child.</a:t>
            </a:r>
            <a:endParaRPr lang="en-US" sz="2000" dirty="0">
              <a:ea typeface="Calibri"/>
              <a:cs typeface="Calibri"/>
            </a:endParaRPr>
          </a:p>
        </p:txBody>
      </p:sp>
      <p:sp>
        <p:nvSpPr>
          <p:cNvPr id="15" name="TextBox 14">
            <a:extLst>
              <a:ext uri="{FF2B5EF4-FFF2-40B4-BE49-F238E27FC236}">
                <a16:creationId xmlns:a16="http://schemas.microsoft.com/office/drawing/2014/main" id="{F62049C4-CB77-AD15-9DC4-7A9D15F8D03B}"/>
              </a:ext>
            </a:extLst>
          </p:cNvPr>
          <p:cNvSpPr txBox="1"/>
          <p:nvPr/>
        </p:nvSpPr>
        <p:spPr>
          <a:xfrm>
            <a:off x="1514577" y="3091958"/>
            <a:ext cx="3251370"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Activity 1 Materials</a:t>
            </a:r>
          </a:p>
          <a:p>
            <a:pPr marL="285750" indent="-285750">
              <a:buFont typeface="Arial"/>
              <a:buChar char="•"/>
            </a:pPr>
            <a:r>
              <a:rPr lang="en-US" sz="2400" dirty="0">
                <a:cs typeface="Calibri"/>
              </a:rPr>
              <a:t>Apples Picture Mat</a:t>
            </a:r>
            <a:endParaRPr lang="en-US" sz="2400" dirty="0">
              <a:ea typeface="Calibri"/>
              <a:cs typeface="Calibri"/>
            </a:endParaRPr>
          </a:p>
          <a:p>
            <a:pPr marL="285750" indent="-285750">
              <a:buFont typeface="Arial"/>
              <a:buChar char="•"/>
            </a:pPr>
            <a:r>
              <a:rPr lang="en-US" sz="2400" dirty="0">
                <a:cs typeface="Calibri"/>
              </a:rPr>
              <a:t>Apple Story</a:t>
            </a:r>
            <a:endParaRPr lang="en-US" sz="2400" dirty="0">
              <a:ea typeface="Calibri"/>
              <a:cs typeface="Calibri"/>
            </a:endParaRPr>
          </a:p>
          <a:p>
            <a:endParaRPr lang="en-US" sz="2400" dirty="0">
              <a:cs typeface="Calibri"/>
            </a:endParaRPr>
          </a:p>
          <a:p>
            <a:r>
              <a:rPr lang="en-US" sz="2400" b="1" dirty="0">
                <a:cs typeface="Calibri"/>
              </a:rPr>
              <a:t>Activity 2 Materials</a:t>
            </a:r>
            <a:endParaRPr lang="en-US" sz="2400" b="1" dirty="0">
              <a:ea typeface="Calibri"/>
              <a:cs typeface="Calibri"/>
            </a:endParaRPr>
          </a:p>
          <a:p>
            <a:pPr marL="285750" indent="-285750">
              <a:buFont typeface="Arial"/>
              <a:buChar char="•"/>
            </a:pPr>
            <a:r>
              <a:rPr lang="en-US" sz="2400" dirty="0">
                <a:cs typeface="Calibri"/>
              </a:rPr>
              <a:t>Doodle Story Sheet</a:t>
            </a:r>
            <a:endParaRPr lang="en-US" sz="2400" dirty="0">
              <a:ea typeface="Calibri"/>
              <a:cs typeface="Calibri"/>
            </a:endParaRPr>
          </a:p>
          <a:p>
            <a:endParaRPr lang="en-US" sz="2400" dirty="0">
              <a:cs typeface="Calibri"/>
            </a:endParaRPr>
          </a:p>
          <a:p>
            <a:r>
              <a:rPr lang="en-US" sz="2400" b="1" dirty="0">
                <a:cs typeface="Calibri"/>
              </a:rPr>
              <a:t>Activity 3 Materials</a:t>
            </a:r>
            <a:endParaRPr lang="en-US" sz="2400" b="1" dirty="0">
              <a:ea typeface="Calibri"/>
              <a:cs typeface="Calibri"/>
            </a:endParaRPr>
          </a:p>
          <a:p>
            <a:pPr marL="285750" indent="-285750">
              <a:buFont typeface="Arial"/>
              <a:buChar char="•"/>
            </a:pPr>
            <a:r>
              <a:rPr lang="en-US" sz="2400" dirty="0">
                <a:cs typeface="Calibri"/>
              </a:rPr>
              <a:t>Extended Sentence Builder Sheet</a:t>
            </a:r>
          </a:p>
          <a:p>
            <a:endParaRPr lang="en-US" dirty="0">
              <a:cs typeface="Calibri"/>
            </a:endParaRPr>
          </a:p>
        </p:txBody>
      </p:sp>
      <p:sp>
        <p:nvSpPr>
          <p:cNvPr id="17" name="Freeform 22">
            <a:extLst>
              <a:ext uri="{FF2B5EF4-FFF2-40B4-BE49-F238E27FC236}">
                <a16:creationId xmlns:a16="http://schemas.microsoft.com/office/drawing/2014/main" id="{59508D83-DDE8-AEB7-C145-EE21EF7ACDFA}"/>
              </a:ext>
            </a:extLst>
          </p:cNvPr>
          <p:cNvSpPr/>
          <p:nvPr/>
        </p:nvSpPr>
        <p:spPr>
          <a:xfrm>
            <a:off x="12221110" y="3529597"/>
            <a:ext cx="5621308" cy="2954346"/>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Freeform 22">
            <a:extLst>
              <a:ext uri="{FF2B5EF4-FFF2-40B4-BE49-F238E27FC236}">
                <a16:creationId xmlns:a16="http://schemas.microsoft.com/office/drawing/2014/main" id="{0A1FDEEE-5D02-9928-3DA2-519D6D63906D}"/>
              </a:ext>
            </a:extLst>
          </p:cNvPr>
          <p:cNvSpPr/>
          <p:nvPr/>
        </p:nvSpPr>
        <p:spPr>
          <a:xfrm>
            <a:off x="12208897" y="6759800"/>
            <a:ext cx="5599742" cy="3163800"/>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0" name="Freeform 24">
            <a:extLst>
              <a:ext uri="{FF2B5EF4-FFF2-40B4-BE49-F238E27FC236}">
                <a16:creationId xmlns:a16="http://schemas.microsoft.com/office/drawing/2014/main" id="{A1C5B3A0-08D8-BC22-42C2-4BD04DC06F9A}"/>
              </a:ext>
            </a:extLst>
          </p:cNvPr>
          <p:cNvSpPr/>
          <p:nvPr/>
        </p:nvSpPr>
        <p:spPr>
          <a:xfrm>
            <a:off x="17314625" y="6772319"/>
            <a:ext cx="499360" cy="770235"/>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24">
            <a:extLst>
              <a:ext uri="{FF2B5EF4-FFF2-40B4-BE49-F238E27FC236}">
                <a16:creationId xmlns:a16="http://schemas.microsoft.com/office/drawing/2014/main" id="{1D07127A-9C73-2B6E-BAC5-40AA03C85C2A}"/>
              </a:ext>
            </a:extLst>
          </p:cNvPr>
          <p:cNvSpPr/>
          <p:nvPr/>
        </p:nvSpPr>
        <p:spPr>
          <a:xfrm>
            <a:off x="17336191" y="3517505"/>
            <a:ext cx="520926" cy="70553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8" name="TextBox 27">
            <a:extLst>
              <a:ext uri="{FF2B5EF4-FFF2-40B4-BE49-F238E27FC236}">
                <a16:creationId xmlns:a16="http://schemas.microsoft.com/office/drawing/2014/main" id="{214C1836-5D40-A3AE-5ABC-D5604D80BBEF}"/>
              </a:ext>
            </a:extLst>
          </p:cNvPr>
          <p:cNvSpPr txBox="1"/>
          <p:nvPr/>
        </p:nvSpPr>
        <p:spPr>
          <a:xfrm>
            <a:off x="12210669" y="775894"/>
            <a:ext cx="531852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Activity 1:</a:t>
            </a:r>
            <a:endParaRPr lang="en-US" b="1" dirty="0">
              <a:ea typeface="Calibri"/>
              <a:cs typeface="Calibri"/>
            </a:endParaRPr>
          </a:p>
          <a:p>
            <a:r>
              <a:rPr lang="en-US" dirty="0">
                <a:cs typeface="Calibri"/>
              </a:rPr>
              <a:t>Give the Apples Picture Mat to your child. On the Apples text page, notice the six pre-selected sections</a:t>
            </a:r>
            <a:endParaRPr lang="en-US" dirty="0">
              <a:ea typeface="Calibri"/>
              <a:cs typeface="Calibri"/>
            </a:endParaRPr>
          </a:p>
          <a:p>
            <a:r>
              <a:rPr lang="en-US" dirty="0">
                <a:cs typeface="Calibri"/>
              </a:rPr>
              <a:t>in the text. Read the Apples story until you reach the word STOP. Ask your child to think about what is happening in the part of the story you've just read. They will point to the picture on the mat that represents that part of the story. Continue this process until the end. Feel free to reread the story for fun!</a:t>
            </a:r>
            <a:endParaRPr lang="en-US" dirty="0">
              <a:ea typeface="Calibri"/>
              <a:cs typeface="Calibri"/>
            </a:endParaRPr>
          </a:p>
          <a:p>
            <a:endParaRPr lang="en-US" dirty="0">
              <a:cs typeface="Calibri"/>
            </a:endParaRPr>
          </a:p>
        </p:txBody>
      </p:sp>
      <p:sp>
        <p:nvSpPr>
          <p:cNvPr id="29" name="TextBox 28">
            <a:extLst>
              <a:ext uri="{FF2B5EF4-FFF2-40B4-BE49-F238E27FC236}">
                <a16:creationId xmlns:a16="http://schemas.microsoft.com/office/drawing/2014/main" id="{DD3EFB91-9FCA-A1F7-1CED-4E6D383730A6}"/>
              </a:ext>
            </a:extLst>
          </p:cNvPr>
          <p:cNvSpPr txBox="1"/>
          <p:nvPr/>
        </p:nvSpPr>
        <p:spPr>
          <a:xfrm>
            <a:off x="12331748" y="3611925"/>
            <a:ext cx="522014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Activity 2:</a:t>
            </a:r>
            <a:endParaRPr lang="en-US" b="1">
              <a:ea typeface="Calibri"/>
              <a:cs typeface="Calibri"/>
            </a:endParaRPr>
          </a:p>
          <a:p>
            <a:r>
              <a:rPr lang="en-US" dirty="0">
                <a:ea typeface="Calibri"/>
                <a:cs typeface="Calibri"/>
              </a:rPr>
              <a:t>Chose any story to read and pre-select six stopping points in the text. Give your child the "Doodle" a Story sheet. Read the selection to your first stopping point. Ask your child to "doodle" one image that would help them remember that specific piece of text. Remind them that a "doddle" is a quick drawing. Allow 30 seconds for completion before moving to the next stopping point. Your child may use their "doodle" to write a story summary.</a:t>
            </a:r>
          </a:p>
        </p:txBody>
      </p:sp>
      <p:sp>
        <p:nvSpPr>
          <p:cNvPr id="31" name="TextBox 30">
            <a:extLst>
              <a:ext uri="{FF2B5EF4-FFF2-40B4-BE49-F238E27FC236}">
                <a16:creationId xmlns:a16="http://schemas.microsoft.com/office/drawing/2014/main" id="{D8DC669B-7484-CCB8-24E1-F1BADB2BA16E}"/>
              </a:ext>
            </a:extLst>
          </p:cNvPr>
          <p:cNvSpPr txBox="1"/>
          <p:nvPr/>
        </p:nvSpPr>
        <p:spPr>
          <a:xfrm>
            <a:off x="12339429" y="6838341"/>
            <a:ext cx="500271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Activity 3:</a:t>
            </a:r>
          </a:p>
          <a:p>
            <a:r>
              <a:rPr lang="en-US" dirty="0">
                <a:cs typeface="Calibri"/>
              </a:rPr>
              <a:t>Give your child the Extended Sentence Builder sheet. Ask your child to think of an object and write the object in the first rectangle. In the second rectangle, extend the sentence to reflect what the object did or might do. In the third rectangle, rewrite the sentence to include when the object did the action. In the last two rectangles, your child decides where and why the action occurred. Reference the example page. Ask your child to read to you their extended sentence!</a:t>
            </a:r>
            <a:endParaRPr lang="en-US" dirty="0">
              <a:ea typeface="Calibri"/>
              <a:cs typeface="Calibri"/>
            </a:endParaRPr>
          </a:p>
        </p:txBody>
      </p:sp>
      <p:sp>
        <p:nvSpPr>
          <p:cNvPr id="16" name="TextBox 15">
            <a:extLst>
              <a:ext uri="{FF2B5EF4-FFF2-40B4-BE49-F238E27FC236}">
                <a16:creationId xmlns:a16="http://schemas.microsoft.com/office/drawing/2014/main" id="{12835B2C-A541-7B54-A6A5-130FF3E499E9}"/>
              </a:ext>
            </a:extLst>
          </p:cNvPr>
          <p:cNvSpPr txBox="1"/>
          <p:nvPr/>
        </p:nvSpPr>
        <p:spPr>
          <a:xfrm>
            <a:off x="7384448" y="5888861"/>
            <a:ext cx="393654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Your child can remember and react to reading and writing in multiple ways. Feel free to involve the five senses! As you read to your child, ask what the author wants the reader to see, hear, feel and experience as you read. These 3 activities will encourage your child to picture their story and write amazing sentences! </a:t>
            </a:r>
          </a:p>
        </p:txBody>
      </p:sp>
      <p:sp>
        <p:nvSpPr>
          <p:cNvPr id="12" name="Freeform 12"/>
          <p:cNvSpPr/>
          <p:nvPr/>
        </p:nvSpPr>
        <p:spPr>
          <a:xfrm>
            <a:off x="6458050" y="1029400"/>
            <a:ext cx="3669192" cy="3494827"/>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rot="21521345">
            <a:off x="1957531" y="2503482"/>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34" name="Picture 33" descr="A black and white picture of food&#10;&#10;Description automatically generated">
            <a:extLst>
              <a:ext uri="{FF2B5EF4-FFF2-40B4-BE49-F238E27FC236}">
                <a16:creationId xmlns:a16="http://schemas.microsoft.com/office/drawing/2014/main" id="{463212A9-B57D-C51A-8B45-C217CCBFD1F0}"/>
              </a:ext>
            </a:extLst>
          </p:cNvPr>
          <p:cNvPicPr>
            <a:picLocks noChangeAspect="1"/>
          </p:cNvPicPr>
          <p:nvPr/>
        </p:nvPicPr>
        <p:blipFill>
          <a:blip r:embed="rId16"/>
          <a:stretch>
            <a:fillRect/>
          </a:stretch>
        </p:blipFill>
        <p:spPr>
          <a:xfrm rot="5400000">
            <a:off x="5384771" y="788598"/>
            <a:ext cx="1932857" cy="2692880"/>
          </a:xfrm>
          <a:prstGeom prst="rect">
            <a:avLst/>
          </a:prstGeom>
          <a:ln>
            <a:solidFill>
              <a:srgbClr val="002060"/>
            </a:solidFill>
          </a:ln>
        </p:spPr>
      </p:pic>
      <p:pic>
        <p:nvPicPr>
          <p:cNvPr id="37" name="Picture 36" descr="A close-up of a text&#10;&#10;Description automatically generated">
            <a:extLst>
              <a:ext uri="{FF2B5EF4-FFF2-40B4-BE49-F238E27FC236}">
                <a16:creationId xmlns:a16="http://schemas.microsoft.com/office/drawing/2014/main" id="{DA0E01C6-C9A0-36B1-4F31-2ABF86FF4989}"/>
              </a:ext>
            </a:extLst>
          </p:cNvPr>
          <p:cNvPicPr>
            <a:picLocks noChangeAspect="1"/>
          </p:cNvPicPr>
          <p:nvPr/>
        </p:nvPicPr>
        <p:blipFill>
          <a:blip r:embed="rId17"/>
          <a:stretch>
            <a:fillRect/>
          </a:stretch>
        </p:blipFill>
        <p:spPr>
          <a:xfrm>
            <a:off x="6674239" y="1627696"/>
            <a:ext cx="3322069" cy="1467569"/>
          </a:xfrm>
          <a:prstGeom prst="rect">
            <a:avLst/>
          </a:prstGeom>
          <a:ln>
            <a:solidFill>
              <a:schemeClr val="tx1"/>
            </a:solidFill>
          </a:ln>
        </p:spPr>
      </p:pic>
      <p:pic>
        <p:nvPicPr>
          <p:cNvPr id="35" name="Picture 34" descr="A diagram of a story&#10;&#10;Description automatically generated">
            <a:extLst>
              <a:ext uri="{FF2B5EF4-FFF2-40B4-BE49-F238E27FC236}">
                <a16:creationId xmlns:a16="http://schemas.microsoft.com/office/drawing/2014/main" id="{30301BE2-E45C-B1A6-A062-3D00C70AB053}"/>
              </a:ext>
            </a:extLst>
          </p:cNvPr>
          <p:cNvPicPr>
            <a:picLocks noChangeAspect="1"/>
          </p:cNvPicPr>
          <p:nvPr/>
        </p:nvPicPr>
        <p:blipFill>
          <a:blip r:embed="rId18"/>
          <a:stretch>
            <a:fillRect/>
          </a:stretch>
        </p:blipFill>
        <p:spPr>
          <a:xfrm rot="5400000">
            <a:off x="6756207" y="2389901"/>
            <a:ext cx="1961432" cy="2671315"/>
          </a:xfrm>
          <a:prstGeom prst="rect">
            <a:avLst/>
          </a:prstGeom>
          <a:ln>
            <a:solidFill>
              <a:srgbClr val="002060"/>
            </a:solidFill>
          </a:ln>
        </p:spPr>
      </p:pic>
      <p:pic>
        <p:nvPicPr>
          <p:cNvPr id="36" name="Picture 35" descr="A screenshot of a cell phone&#10;&#10;Description automatically generated">
            <a:extLst>
              <a:ext uri="{FF2B5EF4-FFF2-40B4-BE49-F238E27FC236}">
                <a16:creationId xmlns:a16="http://schemas.microsoft.com/office/drawing/2014/main" id="{E15C2511-202F-282F-168F-438801EB1BA7}"/>
              </a:ext>
            </a:extLst>
          </p:cNvPr>
          <p:cNvPicPr>
            <a:picLocks noChangeAspect="1"/>
          </p:cNvPicPr>
          <p:nvPr/>
        </p:nvPicPr>
        <p:blipFill>
          <a:blip r:embed="rId19"/>
          <a:stretch>
            <a:fillRect/>
          </a:stretch>
        </p:blipFill>
        <p:spPr>
          <a:xfrm>
            <a:off x="9009033" y="1306992"/>
            <a:ext cx="2448106" cy="2561866"/>
          </a:xfrm>
          <a:prstGeom prst="rect">
            <a:avLst/>
          </a:prstGeom>
          <a:ln>
            <a:solidFill>
              <a:srgbClr val="002060"/>
            </a:solidFill>
          </a:ln>
        </p:spPr>
      </p:pic>
      <p:sp>
        <p:nvSpPr>
          <p:cNvPr id="25" name="Freeform 25"/>
          <p:cNvSpPr/>
          <p:nvPr/>
        </p:nvSpPr>
        <p:spPr>
          <a:xfrm rot="18809558" flipH="1">
            <a:off x="10391039" y="2981098"/>
            <a:ext cx="1734247" cy="1196572"/>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33" name="TextBox 32">
            <a:extLst>
              <a:ext uri="{FF2B5EF4-FFF2-40B4-BE49-F238E27FC236}">
                <a16:creationId xmlns:a16="http://schemas.microsoft.com/office/drawing/2014/main" id="{4C3B2B0C-C203-B0AC-36ED-9E355289E912}"/>
              </a:ext>
            </a:extLst>
          </p:cNvPr>
          <p:cNvSpPr txBox="1"/>
          <p:nvPr/>
        </p:nvSpPr>
        <p:spPr>
          <a:xfrm>
            <a:off x="1320059" y="8542115"/>
            <a:ext cx="5002715" cy="1384995"/>
          </a:xfrm>
          <a:prstGeom prst="rect">
            <a:avLst/>
          </a:prstGeom>
          <a:noFill/>
        </p:spPr>
        <p:txBody>
          <a:bodyPr wrap="square" rtlCol="0">
            <a:spAutoFit/>
          </a:bodyPr>
          <a:lstStyle/>
          <a:p>
            <a:r>
              <a:rPr lang="en-US" sz="2800" dirty="0"/>
              <a:t>Please click here to print the extra the activities. </a:t>
            </a:r>
            <a:r>
              <a:rPr lang="en-US" sz="2800" dirty="0" err="1">
                <a:hlinkClick r:id="rId22"/>
              </a:rPr>
              <a:t>Aditional</a:t>
            </a:r>
            <a:r>
              <a:rPr lang="en-US" sz="2800" dirty="0">
                <a:hlinkClick r:id="rId22"/>
              </a:rPr>
              <a:t> support Activities</a:t>
            </a:r>
            <a:endParaRPr lang="en-US" sz="2800" dirty="0"/>
          </a:p>
        </p:txBody>
      </p:sp>
    </p:spTree>
    <p:extLst>
      <p:ext uri="{BB962C8B-B14F-4D97-AF65-F5344CB8AC3E}">
        <p14:creationId xmlns:p14="http://schemas.microsoft.com/office/powerpoint/2010/main" val="412453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0" y="0"/>
            <a:ext cx="18288000" cy="10467826"/>
            <a:chOff x="0" y="-47625"/>
            <a:chExt cx="4816593" cy="2756958"/>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0"/>
              </a:srgbClr>
            </a:solidFill>
            <a:ln w="657225" cap="sq">
              <a:solidFill>
                <a:srgbClr val="1E3F48"/>
              </a:solidFill>
              <a:prstDash val="solid"/>
              <a:miter/>
            </a:ln>
          </p:spPr>
        </p:sp>
        <p:sp>
          <p:nvSpPr>
            <p:cNvPr id="5" name="TextBox 5"/>
            <p:cNvSpPr txBox="1"/>
            <p:nvPr/>
          </p:nvSpPr>
          <p:spPr>
            <a:xfrm>
              <a:off x="0" y="-47625"/>
              <a:ext cx="4816593" cy="2756958"/>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11590466" y="6026213"/>
            <a:ext cx="9448343" cy="5616757"/>
          </a:xfrm>
          <a:custGeom>
            <a:avLst/>
            <a:gdLst/>
            <a:ahLst/>
            <a:cxnLst/>
            <a:rect l="l" t="t" r="r" b="b"/>
            <a:pathLst>
              <a:path w="9448343" h="5616757">
                <a:moveTo>
                  <a:pt x="0" y="0"/>
                </a:moveTo>
                <a:lnTo>
                  <a:pt x="9448342" y="0"/>
                </a:lnTo>
                <a:lnTo>
                  <a:pt x="9448342" y="5616757"/>
                </a:lnTo>
                <a:lnTo>
                  <a:pt x="0" y="56167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400634" y="5428244"/>
            <a:ext cx="8436357" cy="5844796"/>
          </a:xfrm>
          <a:custGeom>
            <a:avLst/>
            <a:gdLst/>
            <a:ahLst/>
            <a:cxnLst/>
            <a:rect l="l" t="t" r="r" b="b"/>
            <a:pathLst>
              <a:path w="8436357" h="5844796">
                <a:moveTo>
                  <a:pt x="0" y="0"/>
                </a:moveTo>
                <a:lnTo>
                  <a:pt x="8436357" y="0"/>
                </a:lnTo>
                <a:lnTo>
                  <a:pt x="8436357" y="5844796"/>
                </a:lnTo>
                <a:lnTo>
                  <a:pt x="0" y="58447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381604" y="1301230"/>
            <a:ext cx="13321088" cy="5103961"/>
          </a:xfrm>
          <a:prstGeom prst="rect">
            <a:avLst/>
          </a:prstGeom>
        </p:spPr>
        <p:txBody>
          <a:bodyPr lIns="0" tIns="0" rIns="0" bIns="0" rtlCol="0" anchor="t">
            <a:spAutoFit/>
          </a:bodyPr>
          <a:lstStyle/>
          <a:p>
            <a:pPr algn="ctr">
              <a:lnSpc>
                <a:spcPts val="14797"/>
              </a:lnSpc>
            </a:pPr>
            <a:r>
              <a:rPr lang="en-US" sz="8800" dirty="0">
                <a:solidFill>
                  <a:srgbClr val="01070A"/>
                </a:solidFill>
                <a:latin typeface="Carelia"/>
              </a:rPr>
              <a:t>Thanks For Attending</a:t>
            </a:r>
          </a:p>
          <a:p>
            <a:pPr algn="ctr">
              <a:lnSpc>
                <a:spcPts val="4998"/>
              </a:lnSpc>
            </a:pPr>
            <a:r>
              <a:rPr lang="en-US" sz="4400" dirty="0">
                <a:solidFill>
                  <a:srgbClr val="01070A"/>
                </a:solidFill>
                <a:latin typeface="Carelia"/>
              </a:rPr>
              <a:t>Your opinion is important to us! </a:t>
            </a:r>
          </a:p>
          <a:p>
            <a:pPr algn="ctr">
              <a:lnSpc>
                <a:spcPts val="4998"/>
              </a:lnSpc>
            </a:pPr>
            <a:r>
              <a:rPr lang="en-US" sz="3600" dirty="0">
                <a:solidFill>
                  <a:srgbClr val="01070A"/>
                </a:solidFill>
                <a:latin typeface="Carelia"/>
              </a:rPr>
              <a:t>Please complete the survey using this link: </a:t>
            </a:r>
            <a:r>
              <a:rPr lang="en-US" sz="2400" dirty="0">
                <a:solidFill>
                  <a:srgbClr val="01070A"/>
                </a:solidFill>
                <a:latin typeface="Carelia"/>
                <a:hlinkClick r:id="rId7"/>
              </a:rPr>
              <a:t>https://forms.office.com/r/pM4TtFWs1t</a:t>
            </a:r>
            <a:endParaRPr lang="en-US" sz="3600" dirty="0">
              <a:solidFill>
                <a:srgbClr val="01070A"/>
              </a:solidFill>
              <a:latin typeface="Carelia"/>
            </a:endParaRPr>
          </a:p>
          <a:p>
            <a:pPr algn="ctr">
              <a:lnSpc>
                <a:spcPts val="4998"/>
              </a:lnSpc>
            </a:pPr>
            <a:endParaRPr lang="en-US" sz="3600" dirty="0">
              <a:solidFill>
                <a:srgbClr val="01070A"/>
              </a:solidFill>
              <a:latin typeface="Carelia"/>
            </a:endParaRPr>
          </a:p>
          <a:p>
            <a:pPr algn="ctr">
              <a:lnSpc>
                <a:spcPts val="4998"/>
              </a:lnSpc>
            </a:pPr>
            <a:r>
              <a:rPr lang="en-US" sz="3600" dirty="0">
                <a:solidFill>
                  <a:srgbClr val="01070A"/>
                </a:solidFill>
                <a:latin typeface="Carelia"/>
                <a:ea typeface="Calibri"/>
                <a:cs typeface="Calibri"/>
              </a:rPr>
              <a:t>Or by scanning the QR Code below:</a:t>
            </a:r>
            <a:endParaRPr lang="en-US" sz="3600" dirty="0">
              <a:ea typeface="Calibri"/>
              <a:cs typeface="Calibri"/>
            </a:endParaRPr>
          </a:p>
        </p:txBody>
      </p:sp>
      <p:pic>
        <p:nvPicPr>
          <p:cNvPr id="12" name="Picture 11" descr="A qr code on a blue background&#10;&#10;Description automatically generated">
            <a:extLst>
              <a:ext uri="{FF2B5EF4-FFF2-40B4-BE49-F238E27FC236}">
                <a16:creationId xmlns:a16="http://schemas.microsoft.com/office/drawing/2014/main" id="{D59F23AE-056F-22EF-340A-D8C446B4E3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3439" y="6777386"/>
            <a:ext cx="3137418" cy="31374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4626013" y="-1272200"/>
            <a:ext cx="9048214" cy="12247451"/>
            <a:chOff x="0" y="0"/>
            <a:chExt cx="2383069" cy="3225666"/>
          </a:xfrm>
        </p:grpSpPr>
        <p:sp>
          <p:nvSpPr>
            <p:cNvPr id="4" name="Freeform 4"/>
            <p:cNvSpPr/>
            <p:nvPr/>
          </p:nvSpPr>
          <p:spPr>
            <a:xfrm>
              <a:off x="0" y="0"/>
              <a:ext cx="2383069" cy="3225666"/>
            </a:xfrm>
            <a:custGeom>
              <a:avLst/>
              <a:gdLst/>
              <a:ahLst/>
              <a:cxnLst/>
              <a:rect l="l" t="t" r="r" b="b"/>
              <a:pathLst>
                <a:path w="2383069" h="3225666">
                  <a:moveTo>
                    <a:pt x="0" y="0"/>
                  </a:moveTo>
                  <a:lnTo>
                    <a:pt x="2383069" y="0"/>
                  </a:lnTo>
                  <a:lnTo>
                    <a:pt x="2383069" y="3225666"/>
                  </a:lnTo>
                  <a:lnTo>
                    <a:pt x="0" y="3225666"/>
                  </a:lnTo>
                  <a:close/>
                </a:path>
              </a:pathLst>
            </a:custGeom>
            <a:solidFill>
              <a:srgbClr val="FFFFFF"/>
            </a:solidFill>
            <a:ln w="38100" cap="sq">
              <a:solidFill>
                <a:srgbClr val="000000"/>
              </a:solidFill>
              <a:prstDash val="solid"/>
              <a:miter/>
            </a:ln>
          </p:spPr>
        </p:sp>
        <p:sp>
          <p:nvSpPr>
            <p:cNvPr id="5" name="TextBox 5"/>
            <p:cNvSpPr txBox="1"/>
            <p:nvPr/>
          </p:nvSpPr>
          <p:spPr>
            <a:xfrm>
              <a:off x="0" y="-47625"/>
              <a:ext cx="2383069" cy="3273291"/>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flipH="1">
            <a:off x="11964935" y="6535093"/>
            <a:ext cx="5565196" cy="4047415"/>
          </a:xfrm>
          <a:custGeom>
            <a:avLst/>
            <a:gdLst/>
            <a:ahLst/>
            <a:cxnLst/>
            <a:rect l="l" t="t" r="r" b="b"/>
            <a:pathLst>
              <a:path w="5565196" h="4047415">
                <a:moveTo>
                  <a:pt x="5565195" y="0"/>
                </a:moveTo>
                <a:lnTo>
                  <a:pt x="0" y="0"/>
                </a:lnTo>
                <a:lnTo>
                  <a:pt x="0" y="4047415"/>
                </a:lnTo>
                <a:lnTo>
                  <a:pt x="5565195" y="4047415"/>
                </a:lnTo>
                <a:lnTo>
                  <a:pt x="556519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6452732" y="394255"/>
            <a:ext cx="5394683" cy="1193457"/>
          </a:xfrm>
          <a:prstGeom prst="rect">
            <a:avLst/>
          </a:prstGeom>
        </p:spPr>
        <p:txBody>
          <a:bodyPr lIns="0" tIns="0" rIns="0" bIns="0" rtlCol="0" anchor="t">
            <a:spAutoFit/>
          </a:bodyPr>
          <a:lstStyle/>
          <a:p>
            <a:pPr marL="0" lvl="0" indent="0" algn="ctr">
              <a:lnSpc>
                <a:spcPts val="9764"/>
              </a:lnSpc>
              <a:spcBef>
                <a:spcPct val="0"/>
              </a:spcBef>
            </a:pPr>
            <a:r>
              <a:rPr lang="en-US" sz="6974">
                <a:solidFill>
                  <a:srgbClr val="01070A"/>
                </a:solidFill>
                <a:latin typeface="Carelia"/>
              </a:rPr>
              <a:t>Overview</a:t>
            </a:r>
          </a:p>
        </p:txBody>
      </p:sp>
      <p:sp>
        <p:nvSpPr>
          <p:cNvPr id="8" name="TextBox 8"/>
          <p:cNvSpPr txBox="1"/>
          <p:nvPr/>
        </p:nvSpPr>
        <p:spPr>
          <a:xfrm>
            <a:off x="5371081" y="2532810"/>
            <a:ext cx="7361253" cy="5493812"/>
          </a:xfrm>
          <a:prstGeom prst="rect">
            <a:avLst/>
          </a:prstGeom>
        </p:spPr>
        <p:txBody>
          <a:bodyPr wrap="square" lIns="0" tIns="0" rIns="0" bIns="0" rtlCol="0" anchor="t">
            <a:spAutoFit/>
          </a:bodyPr>
          <a:lstStyle/>
          <a:p>
            <a:pPr marL="949960" lvl="1" indent="-474980">
              <a:lnSpc>
                <a:spcPts val="6163"/>
              </a:lnSpc>
              <a:buFont typeface="Arial"/>
              <a:buChar char="•"/>
            </a:pPr>
            <a:r>
              <a:rPr lang="en-US" sz="4800">
                <a:solidFill>
                  <a:srgbClr val="01070A"/>
                </a:solidFill>
                <a:latin typeface="Dosis"/>
              </a:rPr>
              <a:t>Welcome/Sign in</a:t>
            </a:r>
            <a:endParaRPr lang="en-US" sz="4800">
              <a:ea typeface="Calibri"/>
              <a:cs typeface="Calibri"/>
            </a:endParaRPr>
          </a:p>
          <a:p>
            <a:pPr marL="949960" lvl="1" indent="-474980">
              <a:lnSpc>
                <a:spcPts val="6163"/>
              </a:lnSpc>
              <a:buFont typeface="Arial"/>
              <a:buChar char="•"/>
            </a:pPr>
            <a:r>
              <a:rPr lang="en-US" sz="4800">
                <a:solidFill>
                  <a:srgbClr val="01070A"/>
                </a:solidFill>
                <a:latin typeface="Dosis"/>
              </a:rPr>
              <a:t>Grade Level Literacy Focus</a:t>
            </a:r>
          </a:p>
          <a:p>
            <a:pPr marL="949960" lvl="1" indent="-474980">
              <a:lnSpc>
                <a:spcPts val="6163"/>
              </a:lnSpc>
              <a:buFont typeface="Arial"/>
              <a:buChar char="•"/>
            </a:pPr>
            <a:r>
              <a:rPr lang="en-US" sz="4800">
                <a:solidFill>
                  <a:srgbClr val="01070A"/>
                </a:solidFill>
                <a:latin typeface="Dosis"/>
              </a:rPr>
              <a:t>Parent Engagement</a:t>
            </a:r>
          </a:p>
          <a:p>
            <a:pPr marL="949960" lvl="1" indent="-474980">
              <a:lnSpc>
                <a:spcPts val="6163"/>
              </a:lnSpc>
              <a:buFont typeface="Arial"/>
              <a:buChar char="•"/>
            </a:pPr>
            <a:r>
              <a:rPr lang="en-US" sz="4800">
                <a:solidFill>
                  <a:srgbClr val="01070A"/>
                </a:solidFill>
                <a:latin typeface="Dosis"/>
              </a:rPr>
              <a:t>Literacy Activities</a:t>
            </a:r>
          </a:p>
          <a:p>
            <a:pPr marL="949960" lvl="1" indent="-474980">
              <a:lnSpc>
                <a:spcPts val="6163"/>
              </a:lnSpc>
              <a:buFont typeface="Arial"/>
              <a:buChar char="•"/>
            </a:pPr>
            <a:r>
              <a:rPr lang="en-US" sz="4800">
                <a:solidFill>
                  <a:srgbClr val="01070A"/>
                </a:solidFill>
                <a:latin typeface="Dosis"/>
              </a:rPr>
              <a:t>Literacy Bags</a:t>
            </a:r>
          </a:p>
          <a:p>
            <a:pPr marL="949960" lvl="1" indent="-474980">
              <a:lnSpc>
                <a:spcPts val="6163"/>
              </a:lnSpc>
              <a:buFont typeface="Arial"/>
              <a:buChar char="•"/>
            </a:pPr>
            <a:r>
              <a:rPr lang="en-US" sz="4800">
                <a:solidFill>
                  <a:srgbClr val="01070A"/>
                </a:solidFill>
                <a:latin typeface="Dosis"/>
              </a:rPr>
              <a:t>Feedback Form</a:t>
            </a:r>
          </a:p>
          <a:p>
            <a:pPr marL="474980" lvl="1">
              <a:lnSpc>
                <a:spcPts val="6163"/>
              </a:lnSpc>
            </a:pPr>
            <a:endParaRPr lang="en-US" sz="4400">
              <a:solidFill>
                <a:srgbClr val="01070A"/>
              </a:solidFill>
              <a:latin typeface="Dosis"/>
            </a:endParaRPr>
          </a:p>
        </p:txBody>
      </p:sp>
      <p:sp>
        <p:nvSpPr>
          <p:cNvPr id="9" name="Freeform 9"/>
          <p:cNvSpPr/>
          <p:nvPr/>
        </p:nvSpPr>
        <p:spPr>
          <a:xfrm rot="-180000" flipH="1">
            <a:off x="1301310" y="6552159"/>
            <a:ext cx="3873332" cy="3763017"/>
          </a:xfrm>
          <a:custGeom>
            <a:avLst/>
            <a:gdLst/>
            <a:ahLst/>
            <a:cxnLst/>
            <a:rect l="l" t="t" r="r" b="b"/>
            <a:pathLst>
              <a:path w="3190321" h="3316969">
                <a:moveTo>
                  <a:pt x="3190321" y="0"/>
                </a:moveTo>
                <a:lnTo>
                  <a:pt x="0" y="0"/>
                </a:lnTo>
                <a:lnTo>
                  <a:pt x="0" y="3316969"/>
                </a:lnTo>
                <a:lnTo>
                  <a:pt x="3190321" y="3316969"/>
                </a:lnTo>
                <a:lnTo>
                  <a:pt x="3190321"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3037331" y="2030095"/>
            <a:ext cx="13293258" cy="6791564"/>
            <a:chOff x="0" y="0"/>
            <a:chExt cx="3501105" cy="1788725"/>
          </a:xfrm>
        </p:grpSpPr>
        <p:sp>
          <p:nvSpPr>
            <p:cNvPr id="4" name="Freeform 4"/>
            <p:cNvSpPr/>
            <p:nvPr/>
          </p:nvSpPr>
          <p:spPr>
            <a:xfrm>
              <a:off x="0" y="0"/>
              <a:ext cx="3501105" cy="1788725"/>
            </a:xfrm>
            <a:custGeom>
              <a:avLst/>
              <a:gdLst/>
              <a:ahLst/>
              <a:cxnLst/>
              <a:rect l="l" t="t" r="r" b="b"/>
              <a:pathLst>
                <a:path w="3501105" h="1788725">
                  <a:moveTo>
                    <a:pt x="0" y="0"/>
                  </a:moveTo>
                  <a:lnTo>
                    <a:pt x="3501105" y="0"/>
                  </a:lnTo>
                  <a:lnTo>
                    <a:pt x="3501105" y="1788725"/>
                  </a:lnTo>
                  <a:lnTo>
                    <a:pt x="0" y="1788725"/>
                  </a:lnTo>
                  <a:close/>
                </a:path>
              </a:pathLst>
            </a:custGeom>
            <a:solidFill>
              <a:srgbClr val="000000">
                <a:alpha val="31765"/>
              </a:srgbClr>
            </a:solidFill>
            <a:ln w="38100" cap="sq">
              <a:solidFill>
                <a:srgbClr val="000000">
                  <a:alpha val="31765"/>
                </a:srgbClr>
              </a:solidFill>
              <a:prstDash val="solid"/>
              <a:miter/>
            </a:ln>
          </p:spPr>
        </p:sp>
        <p:sp>
          <p:nvSpPr>
            <p:cNvPr id="5" name="TextBox 5"/>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rot="-147716">
            <a:off x="2497371" y="1747718"/>
            <a:ext cx="13293258" cy="6791564"/>
            <a:chOff x="0" y="0"/>
            <a:chExt cx="3501105" cy="1788725"/>
          </a:xfrm>
        </p:grpSpPr>
        <p:sp>
          <p:nvSpPr>
            <p:cNvPr id="7" name="Freeform 7"/>
            <p:cNvSpPr/>
            <p:nvPr/>
          </p:nvSpPr>
          <p:spPr>
            <a:xfrm>
              <a:off x="0" y="0"/>
              <a:ext cx="3501105" cy="1788725"/>
            </a:xfrm>
            <a:custGeom>
              <a:avLst/>
              <a:gdLst/>
              <a:ahLst/>
              <a:cxnLst/>
              <a:rect l="l" t="t" r="r" b="b"/>
              <a:pathLst>
                <a:path w="3501105" h="1788725">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cap="sq">
              <a:solidFill>
                <a:srgbClr val="000000"/>
              </a:solidFill>
              <a:prstDash val="solid"/>
              <a:miter/>
            </a:ln>
          </p:spPr>
        </p:sp>
        <p:sp>
          <p:nvSpPr>
            <p:cNvPr id="8" name="TextBox 8"/>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sp>
        <p:nvSpPr>
          <p:cNvPr id="9" name="Freeform 9"/>
          <p:cNvSpPr/>
          <p:nvPr/>
        </p:nvSpPr>
        <p:spPr>
          <a:xfrm>
            <a:off x="6928985" y="1314623"/>
            <a:ext cx="3667332" cy="946839"/>
          </a:xfrm>
          <a:custGeom>
            <a:avLst/>
            <a:gdLst/>
            <a:ahLst/>
            <a:cxnLst/>
            <a:rect l="l" t="t" r="r" b="b"/>
            <a:pathLst>
              <a:path w="3667332" h="946839">
                <a:moveTo>
                  <a:pt x="0" y="0"/>
                </a:moveTo>
                <a:lnTo>
                  <a:pt x="3667333" y="0"/>
                </a:lnTo>
                <a:lnTo>
                  <a:pt x="3667333" y="946839"/>
                </a:lnTo>
                <a:lnTo>
                  <a:pt x="0" y="9468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4302188" y="5976034"/>
            <a:ext cx="1367954" cy="378053"/>
          </a:xfrm>
          <a:custGeom>
            <a:avLst/>
            <a:gdLst/>
            <a:ahLst/>
            <a:cxnLst/>
            <a:rect l="l" t="t" r="r" b="b"/>
            <a:pathLst>
              <a:path w="1367954" h="378053">
                <a:moveTo>
                  <a:pt x="0" y="0"/>
                </a:moveTo>
                <a:lnTo>
                  <a:pt x="1367954" y="0"/>
                </a:lnTo>
                <a:lnTo>
                  <a:pt x="1367954" y="378053"/>
                </a:lnTo>
                <a:lnTo>
                  <a:pt x="0" y="3780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302188" y="4131793"/>
            <a:ext cx="2622717" cy="324263"/>
          </a:xfrm>
          <a:custGeom>
            <a:avLst/>
            <a:gdLst/>
            <a:ahLst/>
            <a:cxnLst/>
            <a:rect l="l" t="t" r="r" b="b"/>
            <a:pathLst>
              <a:path w="2622717" h="324263">
                <a:moveTo>
                  <a:pt x="0" y="0"/>
                </a:moveTo>
                <a:lnTo>
                  <a:pt x="2622717" y="0"/>
                </a:lnTo>
                <a:lnTo>
                  <a:pt x="2622717" y="324263"/>
                </a:lnTo>
                <a:lnTo>
                  <a:pt x="0" y="3242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13318227" y="7014766"/>
            <a:ext cx="6921795" cy="4114800"/>
          </a:xfrm>
          <a:custGeom>
            <a:avLst/>
            <a:gdLst/>
            <a:ahLst/>
            <a:cxnLst/>
            <a:rect l="l" t="t" r="r" b="b"/>
            <a:pathLst>
              <a:path w="6921795" h="4114800">
                <a:moveTo>
                  <a:pt x="0" y="0"/>
                </a:moveTo>
                <a:lnTo>
                  <a:pt x="6921795" y="0"/>
                </a:lnTo>
                <a:lnTo>
                  <a:pt x="692179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TextBox 13"/>
          <p:cNvSpPr txBox="1"/>
          <p:nvPr/>
        </p:nvSpPr>
        <p:spPr>
          <a:xfrm>
            <a:off x="6332393" y="2298832"/>
            <a:ext cx="5623213" cy="1086343"/>
          </a:xfrm>
          <a:prstGeom prst="rect">
            <a:avLst/>
          </a:prstGeom>
        </p:spPr>
        <p:txBody>
          <a:bodyPr lIns="0" tIns="0" rIns="0" bIns="0" rtlCol="0" anchor="t">
            <a:spAutoFit/>
          </a:bodyPr>
          <a:lstStyle/>
          <a:p>
            <a:pPr marL="0" lvl="0" indent="0" algn="ctr">
              <a:lnSpc>
                <a:spcPts val="8865"/>
              </a:lnSpc>
              <a:spcBef>
                <a:spcPct val="0"/>
              </a:spcBef>
            </a:pPr>
            <a:r>
              <a:rPr lang="en-US" sz="6332">
                <a:solidFill>
                  <a:srgbClr val="01070A"/>
                </a:solidFill>
                <a:latin typeface="Carelia"/>
              </a:rPr>
              <a:t>Welcome</a:t>
            </a:r>
          </a:p>
        </p:txBody>
      </p:sp>
      <p:sp>
        <p:nvSpPr>
          <p:cNvPr id="14" name="TextBox 14"/>
          <p:cNvSpPr txBox="1"/>
          <p:nvPr/>
        </p:nvSpPr>
        <p:spPr>
          <a:xfrm>
            <a:off x="4302188" y="6596417"/>
            <a:ext cx="7913275" cy="1314655"/>
          </a:xfrm>
          <a:prstGeom prst="rect">
            <a:avLst/>
          </a:prstGeom>
        </p:spPr>
        <p:txBody>
          <a:bodyPr lIns="0" tIns="0" rIns="0" bIns="0" rtlCol="0" anchor="t">
            <a:spAutoFit/>
          </a:bodyPr>
          <a:lstStyle/>
          <a:p>
            <a:pPr marL="535305" lvl="1" indent="-267335">
              <a:lnSpc>
                <a:spcPts val="3474"/>
              </a:lnSpc>
              <a:spcBef>
                <a:spcPct val="0"/>
              </a:spcBef>
              <a:buFont typeface="Arial"/>
              <a:buChar char="•"/>
            </a:pPr>
            <a:r>
              <a:rPr lang="en-US" sz="2450" dirty="0">
                <a:solidFill>
                  <a:srgbClr val="01070A"/>
                </a:solidFill>
                <a:latin typeface="Dosis"/>
              </a:rPr>
              <a:t>Please sign in you can use the following link: </a:t>
            </a:r>
            <a:r>
              <a:rPr lang="en-US" sz="2450" dirty="0">
                <a:solidFill>
                  <a:srgbClr val="01070A"/>
                </a:solidFill>
                <a:latin typeface="Dosis"/>
                <a:hlinkClick r:id="rId11"/>
              </a:rPr>
              <a:t>https://forms.office.com/r/a8rda8UX8a</a:t>
            </a:r>
            <a:endParaRPr lang="en-US" sz="2450" dirty="0">
              <a:solidFill>
                <a:srgbClr val="01070A"/>
              </a:solidFill>
              <a:latin typeface="Dosis"/>
            </a:endParaRPr>
          </a:p>
          <a:p>
            <a:pPr marL="535305" lvl="1" indent="-267335">
              <a:lnSpc>
                <a:spcPts val="3474"/>
              </a:lnSpc>
              <a:spcBef>
                <a:spcPct val="0"/>
              </a:spcBef>
              <a:buFont typeface="Arial"/>
              <a:buChar char="•"/>
            </a:pPr>
            <a:r>
              <a:rPr lang="en-US" sz="2450" dirty="0">
                <a:solidFill>
                  <a:srgbClr val="01070A"/>
                </a:solidFill>
                <a:latin typeface="Dosis"/>
              </a:rPr>
              <a:t> or QR Code</a:t>
            </a:r>
            <a:endParaRPr lang="en-US" dirty="0"/>
          </a:p>
        </p:txBody>
      </p:sp>
      <p:sp>
        <p:nvSpPr>
          <p:cNvPr id="15" name="TextBox 15"/>
          <p:cNvSpPr txBox="1"/>
          <p:nvPr/>
        </p:nvSpPr>
        <p:spPr>
          <a:xfrm>
            <a:off x="4302188" y="5768421"/>
            <a:ext cx="1904489" cy="488776"/>
          </a:xfrm>
          <a:prstGeom prst="rect">
            <a:avLst/>
          </a:prstGeom>
        </p:spPr>
        <p:txBody>
          <a:bodyPr lIns="0" tIns="0" rIns="0" bIns="0" rtlCol="0" anchor="t">
            <a:spAutoFit/>
          </a:bodyPr>
          <a:lstStyle/>
          <a:p>
            <a:pPr algn="l">
              <a:lnSpc>
                <a:spcPts val="4034"/>
              </a:lnSpc>
            </a:pPr>
            <a:r>
              <a:rPr lang="en-US" sz="2881">
                <a:solidFill>
                  <a:srgbClr val="01070A"/>
                </a:solidFill>
                <a:latin typeface="Dosis Medium"/>
              </a:rPr>
              <a:t>Sign in</a:t>
            </a:r>
          </a:p>
        </p:txBody>
      </p:sp>
      <p:sp>
        <p:nvSpPr>
          <p:cNvPr id="16" name="TextBox 16"/>
          <p:cNvSpPr txBox="1"/>
          <p:nvPr/>
        </p:nvSpPr>
        <p:spPr>
          <a:xfrm>
            <a:off x="4302188" y="3858830"/>
            <a:ext cx="3110232" cy="488776"/>
          </a:xfrm>
          <a:prstGeom prst="rect">
            <a:avLst/>
          </a:prstGeom>
        </p:spPr>
        <p:txBody>
          <a:bodyPr lIns="0" tIns="0" rIns="0" bIns="0" rtlCol="0" anchor="t">
            <a:spAutoFit/>
          </a:bodyPr>
          <a:lstStyle/>
          <a:p>
            <a:pPr algn="l">
              <a:lnSpc>
                <a:spcPts val="4034"/>
              </a:lnSpc>
            </a:pPr>
            <a:r>
              <a:rPr lang="en-US" sz="2850">
                <a:solidFill>
                  <a:srgbClr val="01070A"/>
                </a:solidFill>
                <a:latin typeface="Dosis Medium"/>
              </a:rPr>
              <a:t>Overview</a:t>
            </a:r>
            <a:endParaRPr lang="en-US"/>
          </a:p>
        </p:txBody>
      </p:sp>
      <p:sp>
        <p:nvSpPr>
          <p:cNvPr id="17" name="TextBox 17"/>
          <p:cNvSpPr txBox="1"/>
          <p:nvPr/>
        </p:nvSpPr>
        <p:spPr>
          <a:xfrm>
            <a:off x="4302188" y="4487133"/>
            <a:ext cx="9829546" cy="1304973"/>
          </a:xfrm>
          <a:prstGeom prst="rect">
            <a:avLst/>
          </a:prstGeom>
        </p:spPr>
        <p:txBody>
          <a:bodyPr lIns="0" tIns="0" rIns="0" bIns="0" rtlCol="0" anchor="t">
            <a:spAutoFit/>
          </a:bodyPr>
          <a:lstStyle/>
          <a:p>
            <a:pPr marL="535305" lvl="1" indent="-267335">
              <a:lnSpc>
                <a:spcPts val="3474"/>
              </a:lnSpc>
              <a:spcBef>
                <a:spcPct val="0"/>
              </a:spcBef>
              <a:buFont typeface="Arial"/>
              <a:buChar char="•"/>
            </a:pPr>
            <a:r>
              <a:rPr lang="en-US" sz="2450" dirty="0">
                <a:solidFill>
                  <a:srgbClr val="01070A"/>
                </a:solidFill>
                <a:latin typeface="Dosis"/>
              </a:rPr>
              <a:t>Welcome to Literacy Night! Our goal is that you learn about some of the skills we teach at school and can help your student (s) by practicing those skills at home. </a:t>
            </a:r>
          </a:p>
        </p:txBody>
      </p:sp>
      <p:pic>
        <p:nvPicPr>
          <p:cNvPr id="19" name="Picture 18" descr="A qr code on a blue background&#10;&#10;Description automatically generated">
            <a:extLst>
              <a:ext uri="{FF2B5EF4-FFF2-40B4-BE49-F238E27FC236}">
                <a16:creationId xmlns:a16="http://schemas.microsoft.com/office/drawing/2014/main" id="{271D1543-7D21-551D-B2DE-1807CF1801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79862" y="5725974"/>
            <a:ext cx="2331893" cy="23318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818968" y="1853248"/>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7325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20628"/>
          </a:xfrm>
          <a:prstGeom prst="rect">
            <a:avLst/>
          </a:prstGeom>
        </p:spPr>
        <p:txBody>
          <a:bodyPr lIns="0" tIns="0" rIns="0" bIns="0" rtlCol="0" anchor="t">
            <a:spAutoFit/>
          </a:bodyPr>
          <a:lstStyle/>
          <a:p>
            <a:pPr marL="0" lvl="0" indent="0" algn="ctr">
              <a:lnSpc>
                <a:spcPts val="7531"/>
              </a:lnSpc>
              <a:spcBef>
                <a:spcPct val="0"/>
              </a:spcBef>
            </a:pPr>
            <a:r>
              <a:rPr lang="en-US" sz="5379">
                <a:solidFill>
                  <a:srgbClr val="01070A"/>
                </a:solidFill>
                <a:latin typeface="Carelia"/>
              </a:rPr>
              <a:t>Kindergarten</a:t>
            </a:r>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514087" y="4725520"/>
            <a:ext cx="5844955" cy="3540521"/>
          </a:xfrm>
          <a:prstGeom prst="rect">
            <a:avLst/>
          </a:prstGeom>
        </p:spPr>
        <p:txBody>
          <a:bodyPr wrap="square" lIns="0" tIns="0" rIns="0" bIns="0" rtlCol="0" anchor="t">
            <a:spAutoFit/>
          </a:bodyPr>
          <a:lstStyle/>
          <a:p>
            <a:pPr marL="342900" indent="-342900" algn="ctr">
              <a:lnSpc>
                <a:spcPts val="3075"/>
              </a:lnSpc>
              <a:buFont typeface="Arial"/>
              <a:buChar char="•"/>
            </a:pPr>
            <a:r>
              <a:rPr lang="en-US" sz="2150">
                <a:solidFill>
                  <a:srgbClr val="01070A"/>
                </a:solidFill>
                <a:latin typeface="Dosis"/>
              </a:rPr>
              <a:t>Recognizing letter sounds is a foundational skill we work on in Kindergarten.  It is a skill necessary for learning to read.</a:t>
            </a:r>
            <a:endParaRPr lang="en-US" sz="2150">
              <a:solidFill>
                <a:srgbClr val="01070A"/>
              </a:solidFill>
              <a:latin typeface="Dosis"/>
              <a:ea typeface="Calibri"/>
              <a:cs typeface="Calibri"/>
            </a:endParaRPr>
          </a:p>
          <a:p>
            <a:pPr marL="342900" indent="-342900" algn="ctr">
              <a:lnSpc>
                <a:spcPts val="3075"/>
              </a:lnSpc>
              <a:buFont typeface="Arial"/>
              <a:buChar char="•"/>
            </a:pPr>
            <a:r>
              <a:rPr lang="en-US" sz="2150">
                <a:solidFill>
                  <a:srgbClr val="01070A"/>
                </a:solidFill>
                <a:latin typeface="Dosis"/>
              </a:rPr>
              <a:t>Once students are able to recognize letters and sounds, they can begin reading CVC words. </a:t>
            </a:r>
          </a:p>
          <a:p>
            <a:pPr marL="342900" indent="-342900" algn="ctr">
              <a:lnSpc>
                <a:spcPts val="3075"/>
              </a:lnSpc>
              <a:buFont typeface="Arial"/>
              <a:buChar char="•"/>
            </a:pPr>
            <a:r>
              <a:rPr lang="en-US" sz="2150">
                <a:solidFill>
                  <a:srgbClr val="01070A"/>
                </a:solidFill>
                <a:latin typeface="Dosis"/>
              </a:rPr>
              <a:t>CVC word: consonant, vowel, consonant</a:t>
            </a:r>
          </a:p>
          <a:p>
            <a:pPr algn="ctr">
              <a:lnSpc>
                <a:spcPts val="3075"/>
              </a:lnSpc>
            </a:pPr>
            <a:r>
              <a:rPr lang="en-US" sz="2150">
                <a:solidFill>
                  <a:srgbClr val="01070A"/>
                </a:solidFill>
                <a:latin typeface="Dosis"/>
              </a:rPr>
              <a:t>For example:  cat, bed, him, not, mug</a:t>
            </a:r>
          </a:p>
          <a:p>
            <a:pPr algn="ctr">
              <a:lnSpc>
                <a:spcPts val="3075"/>
              </a:lnSpc>
            </a:pPr>
            <a:r>
              <a:rPr lang="en-US" sz="2150">
                <a:solidFill>
                  <a:srgbClr val="01070A"/>
                </a:solidFill>
                <a:latin typeface="Dosis"/>
              </a:rPr>
              <a:t>• We practice these skills daily </a:t>
            </a:r>
          </a:p>
          <a:p>
            <a:pPr algn="ctr">
              <a:lnSpc>
                <a:spcPts val="3075"/>
              </a:lnSpc>
            </a:pPr>
            <a:endParaRPr lang="en-US" sz="2150">
              <a:solidFill>
                <a:srgbClr val="01070A"/>
              </a:solidFill>
              <a:latin typeface="Dosis"/>
            </a:endParaRPr>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Literacy Night Focus</a:t>
              </a:r>
              <a:endParaRPr lang="en-US"/>
            </a:p>
          </p:txBody>
        </p:sp>
      </p:grpSp>
      <p:sp>
        <p:nvSpPr>
          <p:cNvPr id="15" name="TextBox 15"/>
          <p:cNvSpPr txBox="1"/>
          <p:nvPr/>
        </p:nvSpPr>
        <p:spPr>
          <a:xfrm>
            <a:off x="9588279" y="4872639"/>
            <a:ext cx="6490015" cy="2347887"/>
          </a:xfrm>
          <a:prstGeom prst="rect">
            <a:avLst/>
          </a:prstGeom>
        </p:spPr>
        <p:txBody>
          <a:bodyPr wrap="square" lIns="0" tIns="0" rIns="0" bIns="0" rtlCol="0" anchor="t">
            <a:spAutoFit/>
          </a:bodyPr>
          <a:lstStyle/>
          <a:p>
            <a:pPr algn="ctr">
              <a:lnSpc>
                <a:spcPts val="3075"/>
              </a:lnSpc>
            </a:pPr>
            <a:r>
              <a:rPr lang="en-US" sz="2150">
                <a:solidFill>
                  <a:srgbClr val="01070A"/>
                </a:solidFill>
                <a:latin typeface="Dosis"/>
              </a:rPr>
              <a:t>Practice reading and spelling CVC words – example list included in bag</a:t>
            </a:r>
            <a:endParaRPr lang="en-US"/>
          </a:p>
          <a:p>
            <a:pPr algn="ctr">
              <a:lnSpc>
                <a:spcPts val="3075"/>
              </a:lnSpc>
            </a:pPr>
            <a:endParaRPr lang="en-US" sz="2150">
              <a:solidFill>
                <a:srgbClr val="01070A"/>
              </a:solidFill>
              <a:latin typeface="Dosis"/>
            </a:endParaRPr>
          </a:p>
          <a:p>
            <a:pPr algn="ctr">
              <a:lnSpc>
                <a:spcPts val="3075"/>
              </a:lnSpc>
            </a:pPr>
            <a:r>
              <a:rPr lang="en-US" sz="2150">
                <a:solidFill>
                  <a:srgbClr val="01070A"/>
                </a:solidFill>
                <a:latin typeface="Dosis"/>
              </a:rPr>
              <a:t>Read together </a:t>
            </a:r>
          </a:p>
          <a:p>
            <a:pPr algn="ctr">
              <a:lnSpc>
                <a:spcPts val="3075"/>
              </a:lnSpc>
            </a:pPr>
            <a:endParaRPr lang="en-US" sz="2150">
              <a:solidFill>
                <a:srgbClr val="01070A"/>
              </a:solidFill>
              <a:latin typeface="Dosis"/>
            </a:endParaRPr>
          </a:p>
          <a:p>
            <a:pPr algn="ctr">
              <a:lnSpc>
                <a:spcPts val="3075"/>
              </a:lnSpc>
            </a:pPr>
            <a:endParaRPr lang="en-US" sz="2150">
              <a:solidFill>
                <a:srgbClr val="01070A"/>
              </a:solidFill>
              <a:latin typeface="Dosis"/>
            </a:endParaRPr>
          </a:p>
        </p:txBody>
      </p:sp>
      <p:grpSp>
        <p:nvGrpSpPr>
          <p:cNvPr id="16" name="Group 16"/>
          <p:cNvGrpSpPr/>
          <p:nvPr/>
        </p:nvGrpSpPr>
        <p:grpSpPr>
          <a:xfrm>
            <a:off x="10749647" y="3300287"/>
            <a:ext cx="4167278" cy="844021"/>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Parent Help at Home</a:t>
              </a: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4060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600" y="645000"/>
            <a:ext cx="8792916" cy="1718419"/>
          </a:xfrm>
          <a:prstGeom prst="rect">
            <a:avLst/>
          </a:prstGeom>
        </p:spPr>
        <p:txBody>
          <a:bodyPr wrap="square" lIns="0" tIns="0" rIns="0" bIns="0" rtlCol="0" anchor="t">
            <a:spAutoFit/>
          </a:bodyPr>
          <a:lstStyle/>
          <a:p>
            <a:pPr algn="ctr">
              <a:lnSpc>
                <a:spcPts val="6732"/>
              </a:lnSpc>
              <a:spcBef>
                <a:spcPct val="0"/>
              </a:spcBef>
            </a:pPr>
            <a:r>
              <a:rPr lang="en-US" sz="4800" b="1">
                <a:solidFill>
                  <a:srgbClr val="01070A"/>
                </a:solidFill>
                <a:latin typeface="Carelia"/>
              </a:rPr>
              <a:t>What is in your bag?</a:t>
            </a:r>
          </a:p>
          <a:p>
            <a:pPr marL="0" lvl="0" indent="0" algn="ctr">
              <a:lnSpc>
                <a:spcPts val="6732"/>
              </a:lnSpc>
              <a:spcBef>
                <a:spcPct val="0"/>
              </a:spcBef>
            </a:pPr>
            <a:r>
              <a:rPr lang="en-US" sz="4800">
                <a:solidFill>
                  <a:srgbClr val="01070A"/>
                </a:solidFill>
                <a:latin typeface="Carelia"/>
              </a:rPr>
              <a:t>Kindergarten Instructions</a:t>
            </a: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95706" y="3150740"/>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34807">
            <a:off x="10126026" y="8553101"/>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046173" y="5542276"/>
            <a:ext cx="5675576" cy="2336084"/>
            <a:chOff x="-26145" y="-47625"/>
            <a:chExt cx="1256643" cy="486283"/>
          </a:xfrm>
        </p:grpSpPr>
        <p:sp>
          <p:nvSpPr>
            <p:cNvPr id="18" name="Freeform 18"/>
            <p:cNvSpPr/>
            <p:nvPr/>
          </p:nvSpPr>
          <p:spPr>
            <a:xfrm>
              <a:off x="-26145" y="-15408"/>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21" name="Group 21"/>
          <p:cNvGrpSpPr/>
          <p:nvPr/>
        </p:nvGrpSpPr>
        <p:grpSpPr>
          <a:xfrm>
            <a:off x="12179558" y="7950019"/>
            <a:ext cx="5348154" cy="2233661"/>
            <a:chOff x="0" y="0"/>
            <a:chExt cx="1230498" cy="438658"/>
          </a:xfrm>
        </p:grpSpPr>
        <p:sp>
          <p:nvSpPr>
            <p:cNvPr id="22" name="Freeform 22"/>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3" name="TextBox 23"/>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4" name="Freeform 24"/>
          <p:cNvSpPr/>
          <p:nvPr/>
        </p:nvSpPr>
        <p:spPr>
          <a:xfrm>
            <a:off x="16872737" y="7772961"/>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3729954" y="1895178"/>
            <a:ext cx="2872450" cy="3003512"/>
          </a:xfrm>
          <a:custGeom>
            <a:avLst/>
            <a:gdLst/>
            <a:ahLst/>
            <a:cxnLst/>
            <a:rect l="l" t="t" r="r" b="b"/>
            <a:pathLst>
              <a:path w="2872450" h="3003512">
                <a:moveTo>
                  <a:pt x="0" y="0"/>
                </a:moveTo>
                <a:lnTo>
                  <a:pt x="2872450" y="0"/>
                </a:lnTo>
                <a:lnTo>
                  <a:pt x="2872450" y="3003512"/>
                </a:lnTo>
                <a:lnTo>
                  <a:pt x="0" y="30035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1879509" y="3722328"/>
            <a:ext cx="3116269" cy="423193"/>
          </a:xfrm>
          <a:prstGeom prst="rect">
            <a:avLst/>
          </a:prstGeom>
        </p:spPr>
        <p:txBody>
          <a:bodyPr lIns="0" tIns="0" rIns="0" bIns="0" rtlCol="0" anchor="t">
            <a:spAutoFit/>
          </a:bodyPr>
          <a:lstStyle/>
          <a:p>
            <a:pPr marL="0" lvl="0" indent="0" algn="ctr">
              <a:lnSpc>
                <a:spcPts val="3282"/>
              </a:lnSpc>
              <a:spcBef>
                <a:spcPct val="0"/>
              </a:spcBef>
            </a:pPr>
            <a:r>
              <a:rPr lang="en-US" sz="2300">
                <a:solidFill>
                  <a:srgbClr val="01070A"/>
                </a:solidFill>
                <a:latin typeface="Carelia"/>
              </a:rPr>
              <a:t>Materials</a:t>
            </a:r>
            <a:endParaRPr lang="en-US"/>
          </a:p>
        </p:txBody>
      </p:sp>
      <p:sp>
        <p:nvSpPr>
          <p:cNvPr id="29" name="TextBox 29"/>
          <p:cNvSpPr txBox="1"/>
          <p:nvPr/>
        </p:nvSpPr>
        <p:spPr>
          <a:xfrm>
            <a:off x="2229224" y="4842908"/>
            <a:ext cx="2410089" cy="1573379"/>
          </a:xfrm>
          <a:prstGeom prst="rect">
            <a:avLst/>
          </a:prstGeom>
        </p:spPr>
        <p:txBody>
          <a:bodyPr lIns="0" tIns="0" rIns="0" bIns="0" rtlCol="0" anchor="t">
            <a:spAutoFit/>
          </a:bodyPr>
          <a:lstStyle/>
          <a:p>
            <a:pPr algn="ctr">
              <a:lnSpc>
                <a:spcPts val="2481"/>
              </a:lnSpc>
            </a:pPr>
            <a:r>
              <a:rPr lang="en-US" sz="1750">
                <a:solidFill>
                  <a:srgbClr val="01070A"/>
                </a:solidFill>
                <a:latin typeface="Dosis"/>
              </a:rPr>
              <a:t>Gameboard</a:t>
            </a:r>
            <a:endParaRPr lang="en-US">
              <a:ea typeface="Calibri"/>
              <a:cs typeface="Calibri"/>
            </a:endParaRPr>
          </a:p>
          <a:p>
            <a:pPr algn="ctr">
              <a:lnSpc>
                <a:spcPts val="2481"/>
              </a:lnSpc>
            </a:pPr>
            <a:endParaRPr lang="en-US" sz="1750">
              <a:solidFill>
                <a:srgbClr val="01070A"/>
              </a:solidFill>
              <a:latin typeface="Dosis"/>
            </a:endParaRPr>
          </a:p>
          <a:p>
            <a:pPr algn="ctr">
              <a:lnSpc>
                <a:spcPts val="2481"/>
              </a:lnSpc>
            </a:pPr>
            <a:r>
              <a:rPr lang="en-US" sz="1750">
                <a:solidFill>
                  <a:srgbClr val="01070A"/>
                </a:solidFill>
                <a:latin typeface="Dosis"/>
              </a:rPr>
              <a:t>Dice</a:t>
            </a:r>
          </a:p>
          <a:p>
            <a:pPr algn="ctr">
              <a:lnSpc>
                <a:spcPts val="2481"/>
              </a:lnSpc>
            </a:pPr>
            <a:endParaRPr lang="en-US" sz="1750">
              <a:solidFill>
                <a:srgbClr val="01070A"/>
              </a:solidFill>
              <a:latin typeface="Dosis"/>
            </a:endParaRPr>
          </a:p>
          <a:p>
            <a:pPr algn="ctr">
              <a:lnSpc>
                <a:spcPts val="2481"/>
              </a:lnSpc>
            </a:pPr>
            <a:r>
              <a:rPr lang="en-US" sz="1750">
                <a:solidFill>
                  <a:srgbClr val="01070A"/>
                </a:solidFill>
                <a:latin typeface="Dosis"/>
              </a:rPr>
              <a:t>Game Pieces </a:t>
            </a:r>
          </a:p>
        </p:txBody>
      </p:sp>
      <p:sp>
        <p:nvSpPr>
          <p:cNvPr id="30" name="TextBox 30"/>
          <p:cNvSpPr txBox="1"/>
          <p:nvPr/>
        </p:nvSpPr>
        <p:spPr>
          <a:xfrm>
            <a:off x="8294785" y="3147730"/>
            <a:ext cx="2161783" cy="384721"/>
          </a:xfrm>
          <a:prstGeom prst="rect">
            <a:avLst/>
          </a:prstGeom>
        </p:spPr>
        <p:txBody>
          <a:bodyPr lIns="0" tIns="0" rIns="0" bIns="0" rtlCol="0" anchor="t">
            <a:spAutoFit/>
          </a:bodyPr>
          <a:lstStyle/>
          <a:p>
            <a:pPr marL="0" lvl="0" indent="0" algn="ctr">
              <a:lnSpc>
                <a:spcPts val="3039"/>
              </a:lnSpc>
              <a:spcBef>
                <a:spcPct val="0"/>
              </a:spcBef>
            </a:pPr>
            <a:r>
              <a:rPr lang="en-US" sz="2150">
                <a:solidFill>
                  <a:srgbClr val="01070A"/>
                </a:solidFill>
                <a:latin typeface="Carelia"/>
              </a:rPr>
              <a:t>Handouts</a:t>
            </a:r>
            <a:endParaRPr lang="en-US"/>
          </a:p>
        </p:txBody>
      </p:sp>
      <p:sp>
        <p:nvSpPr>
          <p:cNvPr id="31" name="TextBox 31"/>
          <p:cNvSpPr txBox="1"/>
          <p:nvPr/>
        </p:nvSpPr>
        <p:spPr>
          <a:xfrm>
            <a:off x="8148219" y="3638285"/>
            <a:ext cx="2598668" cy="820609"/>
          </a:xfrm>
          <a:prstGeom prst="rect">
            <a:avLst/>
          </a:prstGeom>
        </p:spPr>
        <p:txBody>
          <a:bodyPr lIns="0" tIns="0" rIns="0" bIns="0" rtlCol="0" anchor="t">
            <a:spAutoFit/>
          </a:bodyPr>
          <a:lstStyle/>
          <a:p>
            <a:pPr algn="ctr">
              <a:lnSpc>
                <a:spcPts val="2201"/>
              </a:lnSpc>
            </a:pPr>
            <a:r>
              <a:rPr lang="en-US" sz="1550">
                <a:solidFill>
                  <a:srgbClr val="01070A"/>
                </a:solidFill>
                <a:latin typeface="Dosis"/>
              </a:rPr>
              <a:t>CVC word list is included as an example of extra words to practice. </a:t>
            </a:r>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n-US" sz="2150">
                <a:solidFill>
                  <a:srgbClr val="01070A"/>
                </a:solidFill>
                <a:latin typeface="Carelia"/>
              </a:rPr>
              <a:t>Activities to work on with your child.</a:t>
            </a:r>
            <a:endParaRPr lang="en-US"/>
          </a:p>
        </p:txBody>
      </p:sp>
      <p:sp>
        <p:nvSpPr>
          <p:cNvPr id="33" name="TextBox 33"/>
          <p:cNvSpPr txBox="1"/>
          <p:nvPr/>
        </p:nvSpPr>
        <p:spPr>
          <a:xfrm>
            <a:off x="7360538" y="7694452"/>
            <a:ext cx="2060632" cy="243785"/>
          </a:xfrm>
          <a:prstGeom prst="rect">
            <a:avLst/>
          </a:prstGeom>
        </p:spPr>
        <p:txBody>
          <a:bodyPr lIns="0" tIns="0" rIns="0" bIns="0" rtlCol="0" anchor="t">
            <a:spAutoFit/>
          </a:bodyPr>
          <a:lstStyle/>
          <a:p>
            <a:pPr algn="ctr">
              <a:lnSpc>
                <a:spcPts val="2075"/>
              </a:lnSpc>
            </a:pPr>
            <a:endParaRPr lang="en-US" sz="1450" dirty="0">
              <a:solidFill>
                <a:srgbClr val="01070A"/>
              </a:solidFill>
              <a:latin typeface="Dosis"/>
            </a:endParaRPr>
          </a:p>
        </p:txBody>
      </p:sp>
      <p:sp>
        <p:nvSpPr>
          <p:cNvPr id="37" name="TextBox 30">
            <a:extLst>
              <a:ext uri="{FF2B5EF4-FFF2-40B4-BE49-F238E27FC236}">
                <a16:creationId xmlns:a16="http://schemas.microsoft.com/office/drawing/2014/main" id="{E8E30BE7-0ACC-8C3E-53EB-A93B87AA622F}"/>
              </a:ext>
            </a:extLst>
          </p:cNvPr>
          <p:cNvSpPr txBox="1"/>
          <p:nvPr/>
        </p:nvSpPr>
        <p:spPr>
          <a:xfrm>
            <a:off x="12331835" y="5840065"/>
            <a:ext cx="2161783" cy="384721"/>
          </a:xfrm>
          <a:prstGeom prst="rect">
            <a:avLst/>
          </a:prstGeom>
        </p:spPr>
        <p:txBody>
          <a:bodyPr lIns="0" tIns="0" rIns="0" bIns="0" rtlCol="0" anchor="t">
            <a:spAutoFit/>
          </a:bodyPr>
          <a:lstStyle/>
          <a:p>
            <a:pPr>
              <a:lnSpc>
                <a:spcPts val="3039"/>
              </a:lnSpc>
              <a:spcBef>
                <a:spcPct val="0"/>
              </a:spcBef>
            </a:pPr>
            <a:r>
              <a:rPr lang="en-US" sz="2150">
                <a:solidFill>
                  <a:srgbClr val="01070A"/>
                </a:solidFill>
                <a:latin typeface="Carelia"/>
              </a:rPr>
              <a:t>Activity 1</a:t>
            </a:r>
            <a:endParaRPr lang="en-US">
              <a:ea typeface="Calibri"/>
              <a:cs typeface="Calibri"/>
            </a:endParaRPr>
          </a:p>
        </p:txBody>
      </p:sp>
      <p:sp>
        <p:nvSpPr>
          <p:cNvPr id="38" name="TextBox 30">
            <a:extLst>
              <a:ext uri="{FF2B5EF4-FFF2-40B4-BE49-F238E27FC236}">
                <a16:creationId xmlns:a16="http://schemas.microsoft.com/office/drawing/2014/main" id="{9407D966-C06B-12FC-63D9-C3562343F0DD}"/>
              </a:ext>
            </a:extLst>
          </p:cNvPr>
          <p:cNvSpPr txBox="1"/>
          <p:nvPr/>
        </p:nvSpPr>
        <p:spPr>
          <a:xfrm>
            <a:off x="12334893" y="7991333"/>
            <a:ext cx="4063010" cy="384721"/>
          </a:xfrm>
          <a:prstGeom prst="rect">
            <a:avLst/>
          </a:prstGeom>
        </p:spPr>
        <p:txBody>
          <a:bodyPr wrap="square" lIns="0" tIns="0" rIns="0" bIns="0" rtlCol="0" anchor="t">
            <a:spAutoFit/>
          </a:bodyPr>
          <a:lstStyle/>
          <a:p>
            <a:pPr>
              <a:lnSpc>
                <a:spcPts val="3039"/>
              </a:lnSpc>
              <a:spcBef>
                <a:spcPct val="0"/>
              </a:spcBef>
            </a:pPr>
            <a:r>
              <a:rPr lang="en-US" sz="2150">
                <a:solidFill>
                  <a:srgbClr val="01070A"/>
                </a:solidFill>
                <a:latin typeface="Carelia"/>
              </a:rPr>
              <a:t>Activity 2 </a:t>
            </a:r>
            <a:endParaRPr lang="en-US">
              <a:ea typeface="Calibri"/>
              <a:cs typeface="Calibri"/>
            </a:endParaRPr>
          </a:p>
        </p:txBody>
      </p:sp>
      <p:sp>
        <p:nvSpPr>
          <p:cNvPr id="40" name="TextBox 34">
            <a:extLst>
              <a:ext uri="{FF2B5EF4-FFF2-40B4-BE49-F238E27FC236}">
                <a16:creationId xmlns:a16="http://schemas.microsoft.com/office/drawing/2014/main" id="{9D17110F-8EF6-55FC-F7B3-B48608C05E8A}"/>
              </a:ext>
            </a:extLst>
          </p:cNvPr>
          <p:cNvSpPr txBox="1"/>
          <p:nvPr/>
        </p:nvSpPr>
        <p:spPr>
          <a:xfrm>
            <a:off x="12255646" y="6225989"/>
            <a:ext cx="4608495" cy="1115690"/>
          </a:xfrm>
          <a:prstGeom prst="rect">
            <a:avLst/>
          </a:prstGeom>
        </p:spPr>
        <p:txBody>
          <a:bodyPr wrap="square" lIns="0" tIns="0" rIns="0" bIns="0" rtlCol="0" anchor="t">
            <a:spAutoFit/>
          </a:bodyPr>
          <a:lstStyle/>
          <a:p>
            <a:r>
              <a:rPr lang="en-US" sz="1450">
                <a:solidFill>
                  <a:srgbClr val="01070A"/>
                </a:solidFill>
                <a:latin typeface="Calibri"/>
                <a:ea typeface="Calibri"/>
                <a:cs typeface="Calibri"/>
              </a:rPr>
              <a:t>Place</a:t>
            </a:r>
            <a:r>
              <a:rPr lang="en-US" sz="1450">
                <a:solidFill>
                  <a:srgbClr val="01070A"/>
                </a:solidFill>
                <a:ea typeface="+mn-lt"/>
                <a:cs typeface="+mn-lt"/>
              </a:rPr>
              <a:t> your marker at start. Roll the dice, move your marker that many spaces, read the sound. If you land on a sound</a:t>
            </a:r>
            <a:endParaRPr lang="en-US" sz="1450">
              <a:solidFill>
                <a:srgbClr val="01070A"/>
              </a:solidFill>
              <a:latin typeface="Dosis"/>
            </a:endParaRPr>
          </a:p>
          <a:p>
            <a:r>
              <a:rPr lang="en-US" sz="1450">
                <a:solidFill>
                  <a:srgbClr val="01070A"/>
                </a:solidFill>
                <a:ea typeface="+mn-lt"/>
                <a:cs typeface="+mn-lt"/>
              </a:rPr>
              <a:t>with an arrow, you can move ahead by reading both sounds. If you do not know the sound, ask a partner for help. Switch turns with a partner after each roll.</a:t>
            </a:r>
            <a:endParaRPr lang="en-US">
              <a:ea typeface="Calibri"/>
              <a:cs typeface="Calibri"/>
            </a:endParaRPr>
          </a:p>
        </p:txBody>
      </p:sp>
      <p:sp>
        <p:nvSpPr>
          <p:cNvPr id="42" name="TextBox 34">
            <a:extLst>
              <a:ext uri="{FF2B5EF4-FFF2-40B4-BE49-F238E27FC236}">
                <a16:creationId xmlns:a16="http://schemas.microsoft.com/office/drawing/2014/main" id="{0CFB8E38-69DF-EBF5-58E4-16E8DAFE7B5D}"/>
              </a:ext>
            </a:extLst>
          </p:cNvPr>
          <p:cNvSpPr txBox="1"/>
          <p:nvPr/>
        </p:nvSpPr>
        <p:spPr>
          <a:xfrm>
            <a:off x="12332876" y="8481097"/>
            <a:ext cx="4608495" cy="223138"/>
          </a:xfrm>
          <a:prstGeom prst="rect">
            <a:avLst/>
          </a:prstGeom>
        </p:spPr>
        <p:txBody>
          <a:bodyPr wrap="square" lIns="0" tIns="0" rIns="0" bIns="0" rtlCol="0" anchor="t">
            <a:spAutoFit/>
          </a:bodyPr>
          <a:lstStyle/>
          <a:p>
            <a:endParaRPr lang="en-US" sz="1450">
              <a:solidFill>
                <a:srgbClr val="01070A"/>
              </a:solidFill>
              <a:ea typeface="Calibri"/>
              <a:cs typeface="Calibri"/>
            </a:endParaRPr>
          </a:p>
        </p:txBody>
      </p:sp>
      <p:sp>
        <p:nvSpPr>
          <p:cNvPr id="43" name="TextBox 42">
            <a:extLst>
              <a:ext uri="{FF2B5EF4-FFF2-40B4-BE49-F238E27FC236}">
                <a16:creationId xmlns:a16="http://schemas.microsoft.com/office/drawing/2014/main" id="{60F3B700-D796-C418-2E2D-C69366A52EA3}"/>
              </a:ext>
            </a:extLst>
          </p:cNvPr>
          <p:cNvSpPr txBox="1"/>
          <p:nvPr/>
        </p:nvSpPr>
        <p:spPr>
          <a:xfrm>
            <a:off x="12328954" y="8374791"/>
            <a:ext cx="527633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Place your marker at start. Roll the dice, move your marker that many spaces, read the word. If you land on a picture with an arrow, you can move ahead by reading both words. If you do not know the word, ask a partner for help. Switch turns with a partner after each roll.</a:t>
            </a:r>
          </a:p>
        </p:txBody>
      </p:sp>
      <p:sp>
        <p:nvSpPr>
          <p:cNvPr id="34" name="TextBox 33">
            <a:extLst>
              <a:ext uri="{FF2B5EF4-FFF2-40B4-BE49-F238E27FC236}">
                <a16:creationId xmlns:a16="http://schemas.microsoft.com/office/drawing/2014/main" id="{BDF3404E-783C-9568-73DC-22FD704F2D9D}"/>
              </a:ext>
            </a:extLst>
          </p:cNvPr>
          <p:cNvSpPr txBox="1"/>
          <p:nvPr/>
        </p:nvSpPr>
        <p:spPr>
          <a:xfrm>
            <a:off x="7159196" y="7390884"/>
            <a:ext cx="252541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Practice working on letter and letter sound recognition.  Once that is mastered, work on reading and spelling CVC words.</a:t>
            </a:r>
            <a:endParaRPr lang="en-US" dirty="0"/>
          </a:p>
        </p:txBody>
      </p:sp>
      <p:pic>
        <p:nvPicPr>
          <p:cNvPr id="35" name="Picture 34" descr="A screenshot of a game&#10;&#10;Description automatically generated">
            <a:extLst>
              <a:ext uri="{FF2B5EF4-FFF2-40B4-BE49-F238E27FC236}">
                <a16:creationId xmlns:a16="http://schemas.microsoft.com/office/drawing/2014/main" id="{206E1137-60A3-210E-482D-938F2EADEA8B}"/>
              </a:ext>
            </a:extLst>
          </p:cNvPr>
          <p:cNvPicPr>
            <a:picLocks noChangeAspect="1"/>
          </p:cNvPicPr>
          <p:nvPr/>
        </p:nvPicPr>
        <p:blipFill>
          <a:blip r:embed="rId21"/>
          <a:stretch>
            <a:fillRect/>
          </a:stretch>
        </p:blipFill>
        <p:spPr>
          <a:xfrm>
            <a:off x="14245024" y="2810004"/>
            <a:ext cx="1984805" cy="13306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818968" y="1760572"/>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7325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algn="ctr">
              <a:lnSpc>
                <a:spcPts val="7531"/>
              </a:lnSpc>
              <a:spcBef>
                <a:spcPct val="0"/>
              </a:spcBef>
            </a:pPr>
            <a:r>
              <a:rPr lang="en-US" sz="5350">
                <a:solidFill>
                  <a:srgbClr val="01070A"/>
                </a:solidFill>
                <a:latin typeface="Carelia"/>
              </a:rPr>
              <a:t>First Grade</a:t>
            </a:r>
            <a:endParaRPr lang="en-US"/>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514087" y="4725520"/>
            <a:ext cx="5844955" cy="2745432"/>
          </a:xfrm>
          <a:prstGeom prst="rect">
            <a:avLst/>
          </a:prstGeom>
        </p:spPr>
        <p:txBody>
          <a:bodyPr wrap="square" lIns="0" tIns="0" rIns="0" bIns="0" rtlCol="0" anchor="t">
            <a:spAutoFit/>
          </a:bodyPr>
          <a:lstStyle/>
          <a:p>
            <a:pPr marL="342900" indent="-342900" algn="ctr">
              <a:lnSpc>
                <a:spcPts val="3075"/>
              </a:lnSpc>
              <a:buFont typeface="Arial"/>
              <a:buChar char="•"/>
            </a:pPr>
            <a:r>
              <a:rPr lang="en-US" sz="2150" dirty="0">
                <a:solidFill>
                  <a:srgbClr val="01070A"/>
                </a:solidFill>
                <a:latin typeface="Dosis"/>
              </a:rPr>
              <a:t>We are focusing on phoneme segmentation </a:t>
            </a:r>
            <a:r>
              <a:rPr lang="en-US" sz="2150" dirty="0">
                <a:solidFill>
                  <a:srgbClr val="01070A"/>
                </a:solidFill>
                <a:latin typeface="Dosis" pitchFamily="2" charset="0"/>
              </a:rPr>
              <a:t>(</a:t>
            </a:r>
            <a:r>
              <a:rPr lang="en-US" sz="2150" dirty="0">
                <a:effectLst/>
                <a:latin typeface="Dosis" pitchFamily="2" charset="0"/>
                <a:ea typeface="Times New Roman" panose="02020603050405020304" pitchFamily="18" charset="0"/>
                <a:cs typeface="Times New Roman" panose="02020603050405020304" pitchFamily="18" charset="0"/>
              </a:rPr>
              <a:t>breaking a word apart into its sounds</a:t>
            </a:r>
            <a:r>
              <a:rPr lang="en-US" sz="2150" dirty="0">
                <a:latin typeface="Dosis" pitchFamily="2" charset="0"/>
                <a:ea typeface="Times New Roman" panose="02020603050405020304" pitchFamily="18" charset="0"/>
                <a:cs typeface="Times New Roman" panose="02020603050405020304" pitchFamily="18" charset="0"/>
              </a:rPr>
              <a:t>)</a:t>
            </a:r>
            <a:r>
              <a:rPr lang="en-US" sz="2150" dirty="0">
                <a:solidFill>
                  <a:srgbClr val="01070A"/>
                </a:solidFill>
                <a:latin typeface="Dosis" pitchFamily="2" charset="0"/>
              </a:rPr>
              <a:t> </a:t>
            </a:r>
            <a:r>
              <a:rPr lang="en-US" sz="2150" dirty="0">
                <a:solidFill>
                  <a:srgbClr val="01070A"/>
                </a:solidFill>
                <a:latin typeface="Dosis"/>
              </a:rPr>
              <a:t>and spelling</a:t>
            </a:r>
            <a:endParaRPr lang="en-US" sz="2150" dirty="0">
              <a:solidFill>
                <a:srgbClr val="01070A"/>
              </a:solidFill>
              <a:latin typeface="Dosis"/>
              <a:ea typeface="Calibri"/>
              <a:cs typeface="Calibri"/>
            </a:endParaRPr>
          </a:p>
          <a:p>
            <a:pPr marL="342900" indent="-342900" algn="ctr">
              <a:lnSpc>
                <a:spcPts val="3075"/>
              </a:lnSpc>
              <a:buFont typeface="Arial"/>
              <a:buChar char="•"/>
            </a:pPr>
            <a:r>
              <a:rPr lang="en-US" sz="2150" dirty="0">
                <a:solidFill>
                  <a:srgbClr val="01070A"/>
                </a:solidFill>
                <a:latin typeface="Dosis"/>
              </a:rPr>
              <a:t>Phoneme segmentation is important because it is the foundation of reading and spelling</a:t>
            </a:r>
          </a:p>
          <a:p>
            <a:pPr marL="342900" indent="-342900" algn="ctr">
              <a:lnSpc>
                <a:spcPts val="3075"/>
              </a:lnSpc>
              <a:buFont typeface="Arial"/>
              <a:buChar char="•"/>
            </a:pPr>
            <a:r>
              <a:rPr lang="en-US" sz="2150" dirty="0">
                <a:solidFill>
                  <a:srgbClr val="01070A"/>
                </a:solidFill>
                <a:latin typeface="Dosis"/>
              </a:rPr>
              <a:t>We work on phoneme segmentation and spelling during our phonics instruction and during small group instruction</a:t>
            </a:r>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Literacy Night Focus</a:t>
              </a:r>
              <a:endParaRPr lang="en-US"/>
            </a:p>
          </p:txBody>
        </p:sp>
      </p:grpSp>
      <p:sp>
        <p:nvSpPr>
          <p:cNvPr id="15" name="TextBox 15"/>
          <p:cNvSpPr txBox="1"/>
          <p:nvPr/>
        </p:nvSpPr>
        <p:spPr>
          <a:xfrm>
            <a:off x="9588279" y="4531223"/>
            <a:ext cx="6490015" cy="1950342"/>
          </a:xfrm>
          <a:prstGeom prst="rect">
            <a:avLst/>
          </a:prstGeom>
        </p:spPr>
        <p:txBody>
          <a:bodyPr wrap="square" lIns="0" tIns="0" rIns="0" bIns="0" rtlCol="0" anchor="t">
            <a:spAutoFit/>
          </a:bodyPr>
          <a:lstStyle/>
          <a:p>
            <a:pPr algn="ctr">
              <a:lnSpc>
                <a:spcPts val="3075"/>
              </a:lnSpc>
            </a:pPr>
            <a:r>
              <a:rPr lang="en-US" sz="2150" dirty="0">
                <a:solidFill>
                  <a:srgbClr val="01070A"/>
                </a:solidFill>
                <a:latin typeface="Dosis"/>
              </a:rPr>
              <a:t>To work on phoneme segmentation, parents can give their students a word, then the student taps out (or say) each individual sounds. </a:t>
            </a:r>
            <a:endParaRPr lang="en-US" sz="2150" dirty="0">
              <a:solidFill>
                <a:srgbClr val="01070A"/>
              </a:solidFill>
              <a:latin typeface="Dosis"/>
              <a:ea typeface="Calibri"/>
              <a:cs typeface="Calibri"/>
            </a:endParaRPr>
          </a:p>
          <a:p>
            <a:pPr algn="ctr">
              <a:lnSpc>
                <a:spcPts val="3075"/>
              </a:lnSpc>
            </a:pPr>
            <a:endParaRPr lang="en-US" sz="2150" dirty="0">
              <a:solidFill>
                <a:srgbClr val="01070A"/>
              </a:solidFill>
              <a:latin typeface="Dosis"/>
            </a:endParaRPr>
          </a:p>
          <a:p>
            <a:pPr algn="ctr">
              <a:lnSpc>
                <a:spcPts val="3075"/>
              </a:lnSpc>
            </a:pPr>
            <a:endParaRPr lang="en-US" sz="2150" dirty="0">
              <a:solidFill>
                <a:srgbClr val="01070A"/>
              </a:solidFill>
              <a:latin typeface="Dosis"/>
            </a:endParaRPr>
          </a:p>
        </p:txBody>
      </p:sp>
      <p:grpSp>
        <p:nvGrpSpPr>
          <p:cNvPr id="16" name="Group 16"/>
          <p:cNvGrpSpPr/>
          <p:nvPr/>
        </p:nvGrpSpPr>
        <p:grpSpPr>
          <a:xfrm>
            <a:off x="10749647" y="3300287"/>
            <a:ext cx="4167278" cy="844020"/>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Parent Help at Home</a:t>
              </a:r>
              <a:endParaRPr lang="en-US"/>
            </a:p>
          </p:txBody>
        </p:sp>
      </p:grpSp>
      <p:pic>
        <p:nvPicPr>
          <p:cNvPr id="10" name="Picture 9" descr="Playing with Sounds in Words- Part 3 {Phoneme Segmentation}">
            <a:extLst>
              <a:ext uri="{FF2B5EF4-FFF2-40B4-BE49-F238E27FC236}">
                <a16:creationId xmlns:a16="http://schemas.microsoft.com/office/drawing/2014/main" id="{22615C0B-4141-8C42-74FB-008A1F2AB93A}"/>
              </a:ext>
            </a:extLst>
          </p:cNvPr>
          <p:cNvPicPr>
            <a:picLocks noChangeAspect="1"/>
          </p:cNvPicPr>
          <p:nvPr/>
        </p:nvPicPr>
        <p:blipFill>
          <a:blip r:embed="rId7"/>
          <a:stretch>
            <a:fillRect/>
          </a:stretch>
        </p:blipFill>
        <p:spPr>
          <a:xfrm>
            <a:off x="10859180" y="5961661"/>
            <a:ext cx="3813587" cy="2935679"/>
          </a:xfrm>
          <a:prstGeom prst="rect">
            <a:avLst/>
          </a:prstGeom>
        </p:spPr>
      </p:pic>
    </p:spTree>
    <p:extLst>
      <p:ext uri="{BB962C8B-B14F-4D97-AF65-F5344CB8AC3E}">
        <p14:creationId xmlns:p14="http://schemas.microsoft.com/office/powerpoint/2010/main" val="86632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600" y="645000"/>
            <a:ext cx="8792916" cy="1718419"/>
          </a:xfrm>
          <a:prstGeom prst="rect">
            <a:avLst/>
          </a:prstGeom>
        </p:spPr>
        <p:txBody>
          <a:bodyPr wrap="square" lIns="0" tIns="0" rIns="0" bIns="0" rtlCol="0" anchor="t">
            <a:spAutoFit/>
          </a:bodyPr>
          <a:lstStyle/>
          <a:p>
            <a:pPr algn="ctr">
              <a:lnSpc>
                <a:spcPts val="6732"/>
              </a:lnSpc>
              <a:spcBef>
                <a:spcPct val="0"/>
              </a:spcBef>
            </a:pPr>
            <a:r>
              <a:rPr lang="en-US" sz="4800" b="1">
                <a:solidFill>
                  <a:srgbClr val="01070A"/>
                </a:solidFill>
                <a:latin typeface="Carelia"/>
              </a:rPr>
              <a:t>What is in your bag?</a:t>
            </a:r>
          </a:p>
          <a:p>
            <a:pPr algn="ctr">
              <a:lnSpc>
                <a:spcPts val="6732"/>
              </a:lnSpc>
              <a:spcBef>
                <a:spcPct val="0"/>
              </a:spcBef>
            </a:pPr>
            <a:r>
              <a:rPr lang="en-US" sz="4800">
                <a:solidFill>
                  <a:srgbClr val="01070A"/>
                </a:solidFill>
                <a:latin typeface="Carelia"/>
              </a:rPr>
              <a:t>First Grade Instructions</a:t>
            </a: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95706" y="3150740"/>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34807">
            <a:off x="10126026" y="8553101"/>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185185" y="5748692"/>
            <a:ext cx="5088633" cy="4163719"/>
            <a:chOff x="0" y="0"/>
            <a:chExt cx="1230498" cy="438658"/>
          </a:xfrm>
        </p:grpSpPr>
        <p:sp>
          <p:nvSpPr>
            <p:cNvPr id="18" name="Freeform 18"/>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4" name="Freeform 24"/>
          <p:cNvSpPr/>
          <p:nvPr/>
        </p:nvSpPr>
        <p:spPr>
          <a:xfrm>
            <a:off x="16872737" y="7772961"/>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3728750" y="2367985"/>
            <a:ext cx="2872450" cy="3003512"/>
          </a:xfrm>
          <a:custGeom>
            <a:avLst/>
            <a:gdLst/>
            <a:ahLst/>
            <a:cxnLst/>
            <a:rect l="l" t="t" r="r" b="b"/>
            <a:pathLst>
              <a:path w="2872450" h="3003512">
                <a:moveTo>
                  <a:pt x="0" y="0"/>
                </a:moveTo>
                <a:lnTo>
                  <a:pt x="2872450" y="0"/>
                </a:lnTo>
                <a:lnTo>
                  <a:pt x="2872450" y="3003512"/>
                </a:lnTo>
                <a:lnTo>
                  <a:pt x="0" y="30035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1879509" y="3722328"/>
            <a:ext cx="3116269" cy="423193"/>
          </a:xfrm>
          <a:prstGeom prst="rect">
            <a:avLst/>
          </a:prstGeom>
        </p:spPr>
        <p:txBody>
          <a:bodyPr lIns="0" tIns="0" rIns="0" bIns="0" rtlCol="0" anchor="t">
            <a:spAutoFit/>
          </a:bodyPr>
          <a:lstStyle/>
          <a:p>
            <a:pPr marL="0" lvl="0" indent="0" algn="ctr">
              <a:lnSpc>
                <a:spcPts val="3282"/>
              </a:lnSpc>
              <a:spcBef>
                <a:spcPct val="0"/>
              </a:spcBef>
            </a:pPr>
            <a:r>
              <a:rPr lang="en-US" sz="2300">
                <a:solidFill>
                  <a:srgbClr val="01070A"/>
                </a:solidFill>
                <a:latin typeface="Carelia"/>
              </a:rPr>
              <a:t>Materials</a:t>
            </a:r>
            <a:endParaRPr lang="en-US"/>
          </a:p>
        </p:txBody>
      </p:sp>
      <p:sp>
        <p:nvSpPr>
          <p:cNvPr id="29" name="TextBox 29"/>
          <p:cNvSpPr txBox="1"/>
          <p:nvPr/>
        </p:nvSpPr>
        <p:spPr>
          <a:xfrm>
            <a:off x="2182886" y="4333794"/>
            <a:ext cx="2395245" cy="4138184"/>
          </a:xfrm>
          <a:prstGeom prst="rect">
            <a:avLst/>
          </a:prstGeom>
        </p:spPr>
        <p:txBody>
          <a:bodyPr wrap="square" lIns="0" tIns="0" rIns="0" bIns="0" rtlCol="0" anchor="t">
            <a:spAutoFit/>
          </a:bodyPr>
          <a:lstStyle/>
          <a:p>
            <a:pPr algn="ctr">
              <a:lnSpc>
                <a:spcPts val="2481"/>
              </a:lnSpc>
            </a:pPr>
            <a:r>
              <a:rPr lang="en-US" sz="2400" dirty="0">
                <a:solidFill>
                  <a:srgbClr val="01070A"/>
                </a:solidFill>
                <a:latin typeface="Dosis"/>
              </a:rPr>
              <a:t>In your bag, you will find:</a:t>
            </a:r>
            <a:endParaRPr lang="en-US" sz="2400">
              <a:ea typeface="Calibri"/>
              <a:cs typeface="Calibri"/>
            </a:endParaRPr>
          </a:p>
          <a:p>
            <a:pPr marL="285750" indent="-285750" algn="ctr">
              <a:lnSpc>
                <a:spcPts val="2481"/>
              </a:lnSpc>
              <a:buFont typeface="Calibri"/>
              <a:buChar char="-"/>
            </a:pPr>
            <a:r>
              <a:rPr lang="en-US" sz="2400" dirty="0">
                <a:solidFill>
                  <a:srgbClr val="01070A"/>
                </a:solidFill>
                <a:latin typeface="Dosis"/>
              </a:rPr>
              <a:t>4 lists of words (words with 3 sounds and words with 4 sounds</a:t>
            </a:r>
          </a:p>
          <a:p>
            <a:pPr marL="285750" indent="-285750" algn="ctr">
              <a:lnSpc>
                <a:spcPts val="2481"/>
              </a:lnSpc>
              <a:buFont typeface="Calibri"/>
              <a:buChar char="-"/>
            </a:pPr>
            <a:r>
              <a:rPr lang="en-US" sz="2400" dirty="0">
                <a:solidFill>
                  <a:srgbClr val="01070A"/>
                </a:solidFill>
                <a:latin typeface="Dosis"/>
              </a:rPr>
              <a:t>Elkonin mat inside a page protector</a:t>
            </a:r>
          </a:p>
          <a:p>
            <a:pPr marL="285750" indent="-285750" algn="ctr">
              <a:lnSpc>
                <a:spcPts val="2481"/>
              </a:lnSpc>
              <a:buFont typeface="Calibri"/>
              <a:buChar char="-"/>
            </a:pPr>
            <a:r>
              <a:rPr lang="en-US" sz="2400" dirty="0">
                <a:solidFill>
                  <a:srgbClr val="01070A"/>
                </a:solidFill>
                <a:latin typeface="Dosis"/>
              </a:rPr>
              <a:t>Marker </a:t>
            </a:r>
          </a:p>
          <a:p>
            <a:pPr marL="285750" indent="-285750" algn="ctr">
              <a:lnSpc>
                <a:spcPts val="2481"/>
              </a:lnSpc>
              <a:buFont typeface="Calibri"/>
              <a:buChar char="-"/>
            </a:pPr>
            <a:endParaRPr lang="en-US" sz="1750" dirty="0">
              <a:solidFill>
                <a:srgbClr val="01070A"/>
              </a:solidFill>
              <a:latin typeface="Dosis"/>
            </a:endParaRPr>
          </a:p>
          <a:p>
            <a:pPr marL="285750" indent="-285750" algn="ctr">
              <a:lnSpc>
                <a:spcPts val="2481"/>
              </a:lnSpc>
              <a:buFont typeface="Calibri"/>
              <a:buChar char="-"/>
            </a:pPr>
            <a:endParaRPr lang="en-US" sz="1750" dirty="0">
              <a:solidFill>
                <a:srgbClr val="01070A"/>
              </a:solidFill>
              <a:latin typeface="Dosis"/>
            </a:endParaRPr>
          </a:p>
          <a:p>
            <a:pPr algn="ctr">
              <a:lnSpc>
                <a:spcPts val="2481"/>
              </a:lnSpc>
            </a:pPr>
            <a:endParaRPr lang="en-US" sz="1750" dirty="0">
              <a:solidFill>
                <a:srgbClr val="01070A"/>
              </a:solidFill>
              <a:latin typeface="Dosis"/>
            </a:endParaRPr>
          </a:p>
        </p:txBody>
      </p:sp>
      <p:sp>
        <p:nvSpPr>
          <p:cNvPr id="30" name="TextBox 30"/>
          <p:cNvSpPr txBox="1"/>
          <p:nvPr/>
        </p:nvSpPr>
        <p:spPr>
          <a:xfrm>
            <a:off x="8294785" y="3028977"/>
            <a:ext cx="2161783" cy="384721"/>
          </a:xfrm>
          <a:prstGeom prst="rect">
            <a:avLst/>
          </a:prstGeom>
        </p:spPr>
        <p:txBody>
          <a:bodyPr lIns="0" tIns="0" rIns="0" bIns="0" rtlCol="0" anchor="t">
            <a:spAutoFit/>
          </a:bodyPr>
          <a:lstStyle/>
          <a:p>
            <a:pPr marL="0" lvl="0" indent="0" algn="ctr">
              <a:lnSpc>
                <a:spcPts val="3039"/>
              </a:lnSpc>
              <a:spcBef>
                <a:spcPct val="0"/>
              </a:spcBef>
            </a:pPr>
            <a:r>
              <a:rPr lang="en-US" sz="2150">
                <a:solidFill>
                  <a:srgbClr val="01070A"/>
                </a:solidFill>
                <a:latin typeface="Carelia"/>
              </a:rPr>
              <a:t>Handouts</a:t>
            </a:r>
            <a:endParaRPr lang="en-US"/>
          </a:p>
        </p:txBody>
      </p:sp>
      <p:sp>
        <p:nvSpPr>
          <p:cNvPr id="31" name="TextBox 31"/>
          <p:cNvSpPr txBox="1"/>
          <p:nvPr/>
        </p:nvSpPr>
        <p:spPr>
          <a:xfrm>
            <a:off x="8029466" y="3430467"/>
            <a:ext cx="2851018" cy="2231252"/>
          </a:xfrm>
          <a:prstGeom prst="rect">
            <a:avLst/>
          </a:prstGeom>
        </p:spPr>
        <p:txBody>
          <a:bodyPr wrap="square" lIns="0" tIns="0" rIns="0" bIns="0" rtlCol="0" anchor="t">
            <a:spAutoFit/>
          </a:bodyPr>
          <a:lstStyle/>
          <a:p>
            <a:pPr marL="285750" indent="-285750" algn="ctr">
              <a:lnSpc>
                <a:spcPts val="2201"/>
              </a:lnSpc>
              <a:buFont typeface="Calibri"/>
              <a:buChar char="-"/>
            </a:pPr>
            <a:r>
              <a:rPr lang="en-US" sz="2000" dirty="0">
                <a:solidFill>
                  <a:srgbClr val="01070A"/>
                </a:solidFill>
                <a:latin typeface="Dosis"/>
              </a:rPr>
              <a:t>3 sound mat on one side, 4 sound mat on other side</a:t>
            </a:r>
            <a:endParaRPr lang="en-US" dirty="0"/>
          </a:p>
          <a:p>
            <a:pPr marL="285750" indent="-285750" algn="ctr">
              <a:lnSpc>
                <a:spcPts val="2201"/>
              </a:lnSpc>
              <a:buFont typeface="Calibri"/>
              <a:buChar char="-"/>
            </a:pPr>
            <a:endParaRPr lang="en-US" sz="2000" dirty="0">
              <a:solidFill>
                <a:srgbClr val="01070A"/>
              </a:solidFill>
              <a:latin typeface="Dosis"/>
            </a:endParaRPr>
          </a:p>
          <a:p>
            <a:pPr marL="285750" indent="-285750" algn="ctr">
              <a:lnSpc>
                <a:spcPts val="2201"/>
              </a:lnSpc>
              <a:buFont typeface="Calibri"/>
              <a:buChar char="-"/>
            </a:pPr>
            <a:r>
              <a:rPr lang="en-US" sz="2000" dirty="0">
                <a:solidFill>
                  <a:srgbClr val="01070A"/>
                </a:solidFill>
                <a:latin typeface="Dosis"/>
              </a:rPr>
              <a:t>Words:</a:t>
            </a:r>
            <a:endParaRPr lang="en-US">
              <a:ea typeface="Calibri"/>
              <a:cs typeface="Calibri"/>
            </a:endParaRPr>
          </a:p>
          <a:p>
            <a:pPr algn="ctr">
              <a:lnSpc>
                <a:spcPts val="2201"/>
              </a:lnSpc>
            </a:pPr>
            <a:r>
              <a:rPr lang="en-US" sz="2000" dirty="0">
                <a:solidFill>
                  <a:srgbClr val="01070A"/>
                </a:solidFill>
                <a:latin typeface="Dosis"/>
              </a:rPr>
              <a:t>(3 sound: Orange</a:t>
            </a:r>
          </a:p>
          <a:p>
            <a:pPr algn="ctr">
              <a:lnSpc>
                <a:spcPts val="2201"/>
              </a:lnSpc>
            </a:pPr>
            <a:r>
              <a:rPr lang="en-US" sz="2000" dirty="0">
                <a:solidFill>
                  <a:srgbClr val="01070A"/>
                </a:solidFill>
                <a:latin typeface="Dosis"/>
              </a:rPr>
              <a:t>3 sound + Digraphs: yellow</a:t>
            </a:r>
          </a:p>
          <a:p>
            <a:pPr algn="ctr">
              <a:lnSpc>
                <a:spcPts val="2201"/>
              </a:lnSpc>
            </a:pPr>
            <a:r>
              <a:rPr lang="en-US" sz="2000" dirty="0">
                <a:solidFill>
                  <a:srgbClr val="01070A"/>
                </a:solidFill>
                <a:latin typeface="Dosis"/>
              </a:rPr>
              <a:t>4 sounds: White)</a:t>
            </a:r>
          </a:p>
          <a:p>
            <a:pPr marL="285750" indent="-285750" algn="ctr">
              <a:lnSpc>
                <a:spcPts val="2201"/>
              </a:lnSpc>
              <a:buFont typeface="Calibri"/>
              <a:buChar char="-"/>
            </a:pPr>
            <a:endParaRPr lang="en-US" sz="1550" dirty="0">
              <a:solidFill>
                <a:srgbClr val="01070A"/>
              </a:solidFill>
              <a:latin typeface="Dosis"/>
            </a:endParaRPr>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n-US" sz="2150">
                <a:solidFill>
                  <a:srgbClr val="01070A"/>
                </a:solidFill>
                <a:latin typeface="Carelia"/>
              </a:rPr>
              <a:t>Activities to work on with your child.</a:t>
            </a:r>
            <a:endParaRPr lang="en-US"/>
          </a:p>
        </p:txBody>
      </p:sp>
      <p:sp>
        <p:nvSpPr>
          <p:cNvPr id="33" name="TextBox 33"/>
          <p:cNvSpPr txBox="1"/>
          <p:nvPr/>
        </p:nvSpPr>
        <p:spPr>
          <a:xfrm>
            <a:off x="7301161" y="7516322"/>
            <a:ext cx="2060632" cy="2154436"/>
          </a:xfrm>
          <a:prstGeom prst="rect">
            <a:avLst/>
          </a:prstGeom>
        </p:spPr>
        <p:txBody>
          <a:bodyPr lIns="0" tIns="0" rIns="0" bIns="0" rtlCol="0" anchor="t">
            <a:spAutoFit/>
          </a:bodyPr>
          <a:lstStyle/>
          <a:p>
            <a:pPr algn="ctr">
              <a:lnSpc>
                <a:spcPts val="2075"/>
              </a:lnSpc>
            </a:pPr>
            <a:r>
              <a:rPr lang="en-US" sz="2000" dirty="0">
                <a:solidFill>
                  <a:srgbClr val="01070A"/>
                </a:solidFill>
                <a:latin typeface="Dosis"/>
              </a:rPr>
              <a:t>Make sure that your child can do the 3 sound words first. Then, if they are mastering that, move on to 3 sound digraphs and then 4 sound words.  </a:t>
            </a:r>
          </a:p>
        </p:txBody>
      </p:sp>
      <p:sp>
        <p:nvSpPr>
          <p:cNvPr id="36" name="TextBox 36"/>
          <p:cNvSpPr txBox="1"/>
          <p:nvPr/>
        </p:nvSpPr>
        <p:spPr>
          <a:xfrm>
            <a:off x="14261601" y="3035765"/>
            <a:ext cx="1803520" cy="1110497"/>
          </a:xfrm>
          <a:prstGeom prst="rect">
            <a:avLst/>
          </a:prstGeom>
        </p:spPr>
        <p:txBody>
          <a:bodyPr wrap="square" lIns="0" tIns="0" rIns="0" bIns="0" rtlCol="0" anchor="t">
            <a:spAutoFit/>
          </a:bodyPr>
          <a:lstStyle/>
          <a:p>
            <a:pPr algn="ctr">
              <a:lnSpc>
                <a:spcPts val="2201"/>
              </a:lnSpc>
            </a:pPr>
            <a:r>
              <a:rPr lang="en-US" sz="1550" dirty="0">
                <a:solidFill>
                  <a:srgbClr val="01070A"/>
                </a:solidFill>
                <a:latin typeface="Dosis"/>
              </a:rPr>
              <a:t>Scan code for video:</a:t>
            </a:r>
          </a:p>
          <a:p>
            <a:pPr algn="ctr">
              <a:lnSpc>
                <a:spcPts val="2201"/>
              </a:lnSpc>
            </a:pPr>
            <a:endParaRPr lang="en-US" sz="1550" dirty="0">
              <a:solidFill>
                <a:srgbClr val="01070A"/>
              </a:solidFill>
              <a:latin typeface="Dosis"/>
              <a:ea typeface="+mn-lt"/>
              <a:cs typeface="+mn-lt"/>
            </a:endParaRPr>
          </a:p>
          <a:p>
            <a:pPr algn="ctr">
              <a:lnSpc>
                <a:spcPts val="2201"/>
              </a:lnSpc>
            </a:pPr>
            <a:endParaRPr lang="en-US" sz="1550" dirty="0">
              <a:solidFill>
                <a:srgbClr val="01070A"/>
              </a:solidFill>
              <a:ea typeface="+mn-lt"/>
              <a:cs typeface="+mn-lt"/>
            </a:endParaRPr>
          </a:p>
          <a:p>
            <a:pPr algn="ctr">
              <a:lnSpc>
                <a:spcPts val="2201"/>
              </a:lnSpc>
            </a:pPr>
            <a:endParaRPr lang="en-US" sz="1550" dirty="0">
              <a:solidFill>
                <a:srgbClr val="01070A"/>
              </a:solidFill>
              <a:ea typeface="Calibri"/>
              <a:cs typeface="Calibri"/>
            </a:endParaRPr>
          </a:p>
        </p:txBody>
      </p:sp>
      <p:sp>
        <p:nvSpPr>
          <p:cNvPr id="37" name="TextBox 30">
            <a:extLst>
              <a:ext uri="{FF2B5EF4-FFF2-40B4-BE49-F238E27FC236}">
                <a16:creationId xmlns:a16="http://schemas.microsoft.com/office/drawing/2014/main" id="{E8E30BE7-0ACC-8C3E-53EB-A93B87AA622F}"/>
              </a:ext>
            </a:extLst>
          </p:cNvPr>
          <p:cNvSpPr txBox="1"/>
          <p:nvPr/>
        </p:nvSpPr>
        <p:spPr>
          <a:xfrm>
            <a:off x="12300943" y="5886403"/>
            <a:ext cx="2161783" cy="384721"/>
          </a:xfrm>
          <a:prstGeom prst="rect">
            <a:avLst/>
          </a:prstGeom>
        </p:spPr>
        <p:txBody>
          <a:bodyPr lIns="0" tIns="0" rIns="0" bIns="0" rtlCol="0" anchor="t">
            <a:spAutoFit/>
          </a:bodyPr>
          <a:lstStyle/>
          <a:p>
            <a:pPr>
              <a:lnSpc>
                <a:spcPts val="3039"/>
              </a:lnSpc>
              <a:spcBef>
                <a:spcPct val="0"/>
              </a:spcBef>
            </a:pPr>
            <a:r>
              <a:rPr lang="en-US" sz="2150">
                <a:solidFill>
                  <a:srgbClr val="01070A"/>
                </a:solidFill>
                <a:latin typeface="Carelia"/>
              </a:rPr>
              <a:t>Activity 1</a:t>
            </a:r>
            <a:endParaRPr lang="en-US">
              <a:ea typeface="Calibri"/>
              <a:cs typeface="Calibri"/>
            </a:endParaRPr>
          </a:p>
        </p:txBody>
      </p:sp>
      <p:pic>
        <p:nvPicPr>
          <p:cNvPr id="35" name="Picture 34" descr="A qr code on a white background&#10;&#10;Description automatically generated">
            <a:extLst>
              <a:ext uri="{FF2B5EF4-FFF2-40B4-BE49-F238E27FC236}">
                <a16:creationId xmlns:a16="http://schemas.microsoft.com/office/drawing/2014/main" id="{89EE6F09-F867-E727-176F-EE5A80DCFDC4}"/>
              </a:ext>
            </a:extLst>
          </p:cNvPr>
          <p:cNvPicPr>
            <a:picLocks noChangeAspect="1"/>
          </p:cNvPicPr>
          <p:nvPr/>
        </p:nvPicPr>
        <p:blipFill>
          <a:blip r:embed="rId21"/>
          <a:stretch>
            <a:fillRect/>
          </a:stretch>
        </p:blipFill>
        <p:spPr>
          <a:xfrm>
            <a:off x="14395120" y="3447555"/>
            <a:ext cx="1536372" cy="1551215"/>
          </a:xfrm>
          <a:prstGeom prst="rect">
            <a:avLst/>
          </a:prstGeom>
        </p:spPr>
      </p:pic>
      <p:sp>
        <p:nvSpPr>
          <p:cNvPr id="39" name="TextBox 30">
            <a:extLst>
              <a:ext uri="{FF2B5EF4-FFF2-40B4-BE49-F238E27FC236}">
                <a16:creationId xmlns:a16="http://schemas.microsoft.com/office/drawing/2014/main" id="{8C792AF3-7811-981A-AC34-C0D85A5E8A04}"/>
              </a:ext>
            </a:extLst>
          </p:cNvPr>
          <p:cNvSpPr txBox="1"/>
          <p:nvPr/>
        </p:nvSpPr>
        <p:spPr>
          <a:xfrm>
            <a:off x="12360319" y="6450480"/>
            <a:ext cx="4611068" cy="3435556"/>
          </a:xfrm>
          <a:prstGeom prst="rect">
            <a:avLst/>
          </a:prstGeom>
        </p:spPr>
        <p:txBody>
          <a:bodyPr wrap="square" lIns="0" tIns="0" rIns="0" bIns="0" rtlCol="0" anchor="t">
            <a:spAutoFit/>
          </a:bodyPr>
          <a:lstStyle/>
          <a:p>
            <a:pPr marL="457200" indent="-457200">
              <a:lnSpc>
                <a:spcPts val="3039"/>
              </a:lnSpc>
              <a:spcBef>
                <a:spcPct val="0"/>
              </a:spcBef>
              <a:buAutoNum type="arabicPeriod"/>
            </a:pPr>
            <a:r>
              <a:rPr lang="en-US" sz="2400" dirty="0">
                <a:solidFill>
                  <a:srgbClr val="01070A"/>
                </a:solidFill>
                <a:latin typeface="Dosis Medium"/>
                <a:ea typeface="Calibri"/>
                <a:cs typeface="Calibri"/>
              </a:rPr>
              <a:t>Pick a word from the list (either 3 sound list or 4 sound list)</a:t>
            </a:r>
          </a:p>
          <a:p>
            <a:pPr marL="457200" indent="-457200">
              <a:lnSpc>
                <a:spcPts val="3039"/>
              </a:lnSpc>
              <a:spcBef>
                <a:spcPct val="0"/>
              </a:spcBef>
              <a:buAutoNum type="arabicPeriod"/>
            </a:pPr>
            <a:r>
              <a:rPr lang="en-US" sz="2400" dirty="0">
                <a:solidFill>
                  <a:srgbClr val="01070A"/>
                </a:solidFill>
                <a:latin typeface="Dosis Medium"/>
                <a:ea typeface="Calibri"/>
                <a:cs typeface="Calibri"/>
              </a:rPr>
              <a:t>Say the word to your student</a:t>
            </a:r>
          </a:p>
          <a:p>
            <a:pPr marL="457200" indent="-457200">
              <a:lnSpc>
                <a:spcPts val="3039"/>
              </a:lnSpc>
              <a:spcBef>
                <a:spcPct val="0"/>
              </a:spcBef>
              <a:buAutoNum type="arabicPeriod"/>
            </a:pPr>
            <a:r>
              <a:rPr lang="en-US" sz="2400" dirty="0">
                <a:solidFill>
                  <a:srgbClr val="01070A"/>
                </a:solidFill>
                <a:latin typeface="Dosis Medium"/>
                <a:ea typeface="Calibri"/>
                <a:cs typeface="Calibri"/>
              </a:rPr>
              <a:t>Have the student repeat the word</a:t>
            </a:r>
          </a:p>
          <a:p>
            <a:pPr marL="457200" indent="-457200">
              <a:lnSpc>
                <a:spcPts val="3039"/>
              </a:lnSpc>
              <a:spcBef>
                <a:spcPct val="0"/>
              </a:spcBef>
              <a:buAutoNum type="arabicPeriod"/>
            </a:pPr>
            <a:r>
              <a:rPr lang="en-US" sz="2400" dirty="0">
                <a:solidFill>
                  <a:srgbClr val="01070A"/>
                </a:solidFill>
                <a:latin typeface="Dosis Medium"/>
                <a:ea typeface="Calibri"/>
                <a:cs typeface="Calibri"/>
              </a:rPr>
              <a:t>Students tap out the word using the dots</a:t>
            </a:r>
          </a:p>
          <a:p>
            <a:pPr marL="457200" indent="-457200">
              <a:lnSpc>
                <a:spcPts val="3039"/>
              </a:lnSpc>
              <a:spcBef>
                <a:spcPct val="0"/>
              </a:spcBef>
              <a:buAutoNum type="arabicPeriod"/>
            </a:pPr>
            <a:r>
              <a:rPr lang="en-US" sz="2400" dirty="0">
                <a:solidFill>
                  <a:srgbClr val="01070A"/>
                </a:solidFill>
                <a:latin typeface="Dosis Medium"/>
                <a:ea typeface="Calibri"/>
                <a:cs typeface="Calibri"/>
              </a:rPr>
              <a:t>Students map the word in the boxes</a:t>
            </a:r>
          </a:p>
          <a:p>
            <a:pPr marL="457200" indent="-457200">
              <a:lnSpc>
                <a:spcPts val="3039"/>
              </a:lnSpc>
              <a:spcBef>
                <a:spcPct val="0"/>
              </a:spcBef>
              <a:buAutoNum type="arabicPeriod"/>
            </a:pPr>
            <a:r>
              <a:rPr lang="en-US" sz="2400" dirty="0">
                <a:solidFill>
                  <a:srgbClr val="01070A"/>
                </a:solidFill>
                <a:latin typeface="Dosis Medium"/>
                <a:ea typeface="Calibri"/>
                <a:cs typeface="Calibri"/>
              </a:rPr>
              <a:t>Students write the word </a:t>
            </a:r>
          </a:p>
        </p:txBody>
      </p:sp>
    </p:spTree>
    <p:extLst>
      <p:ext uri="{BB962C8B-B14F-4D97-AF65-F5344CB8AC3E}">
        <p14:creationId xmlns:p14="http://schemas.microsoft.com/office/powerpoint/2010/main" val="13922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1818968" y="1760572"/>
            <a:ext cx="14650064" cy="7379489"/>
            <a:chOff x="0" y="0"/>
            <a:chExt cx="4491524" cy="2262458"/>
          </a:xfrm>
        </p:grpSpPr>
        <p:sp>
          <p:nvSpPr>
            <p:cNvPr id="4" name="Freeform 4"/>
            <p:cNvSpPr/>
            <p:nvPr/>
          </p:nvSpPr>
          <p:spPr>
            <a:xfrm>
              <a:off x="0" y="0"/>
              <a:ext cx="4491524" cy="2262458"/>
            </a:xfrm>
            <a:custGeom>
              <a:avLst/>
              <a:gdLst/>
              <a:ahLst/>
              <a:cxnLst/>
              <a:rect l="l" t="t" r="r" b="b"/>
              <a:pathLst>
                <a:path w="4491524" h="2262458">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solidFill>
              <a:srgbClr val="FFFFFF"/>
            </a:solidFill>
            <a:ln w="19050" cap="sq">
              <a:solidFill>
                <a:srgbClr val="000000"/>
              </a:solidFill>
              <a:prstDash val="solid"/>
              <a:miter/>
            </a:ln>
          </p:spPr>
        </p:sp>
        <p:sp>
          <p:nvSpPr>
            <p:cNvPr id="5" name="TextBox 5"/>
            <p:cNvSpPr txBox="1"/>
            <p:nvPr/>
          </p:nvSpPr>
          <p:spPr>
            <a:xfrm>
              <a:off x="0" y="-47625"/>
              <a:ext cx="4491524" cy="2310083"/>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73250" y="7194436"/>
            <a:ext cx="3584090" cy="3192451"/>
          </a:xfrm>
          <a:custGeom>
            <a:avLst/>
            <a:gdLst/>
            <a:ahLst/>
            <a:cxnLst/>
            <a:rect l="l" t="t" r="r" b="b"/>
            <a:pathLst>
              <a:path w="3584090" h="3192451">
                <a:moveTo>
                  <a:pt x="0" y="0"/>
                </a:moveTo>
                <a:lnTo>
                  <a:pt x="3584090" y="0"/>
                </a:lnTo>
                <a:lnTo>
                  <a:pt x="3584090" y="3192451"/>
                </a:lnTo>
                <a:lnTo>
                  <a:pt x="0" y="319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37982">
            <a:off x="14787692" y="24718"/>
            <a:ext cx="3160431" cy="3028267"/>
          </a:xfrm>
          <a:custGeom>
            <a:avLst/>
            <a:gdLst/>
            <a:ahLst/>
            <a:cxnLst/>
            <a:rect l="l" t="t" r="r" b="b"/>
            <a:pathLst>
              <a:path w="3160431" h="3028267">
                <a:moveTo>
                  <a:pt x="0" y="0"/>
                </a:moveTo>
                <a:lnTo>
                  <a:pt x="3160431" y="0"/>
                </a:lnTo>
                <a:lnTo>
                  <a:pt x="3160431" y="3028267"/>
                </a:lnTo>
                <a:lnTo>
                  <a:pt x="0" y="3028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4322" y="2189540"/>
            <a:ext cx="12443555" cy="961802"/>
          </a:xfrm>
          <a:prstGeom prst="rect">
            <a:avLst/>
          </a:prstGeom>
        </p:spPr>
        <p:txBody>
          <a:bodyPr lIns="0" tIns="0" rIns="0" bIns="0" rtlCol="0" anchor="t">
            <a:spAutoFit/>
          </a:bodyPr>
          <a:lstStyle/>
          <a:p>
            <a:pPr algn="ctr">
              <a:lnSpc>
                <a:spcPts val="7531"/>
              </a:lnSpc>
              <a:spcBef>
                <a:spcPct val="0"/>
              </a:spcBef>
            </a:pPr>
            <a:r>
              <a:rPr lang="en-US" sz="5350">
                <a:solidFill>
                  <a:srgbClr val="01070A"/>
                </a:solidFill>
                <a:latin typeface="Carelia"/>
              </a:rPr>
              <a:t>Second Grade</a:t>
            </a:r>
            <a:endParaRPr lang="en-US"/>
          </a:p>
        </p:txBody>
      </p:sp>
      <p:sp>
        <p:nvSpPr>
          <p:cNvPr id="9" name="AutoShape 9"/>
          <p:cNvSpPr/>
          <p:nvPr/>
        </p:nvSpPr>
        <p:spPr>
          <a:xfrm>
            <a:off x="9080562" y="3722762"/>
            <a:ext cx="0" cy="4554245"/>
          </a:xfrm>
          <a:prstGeom prst="line">
            <a:avLst/>
          </a:prstGeom>
          <a:ln w="38100" cap="flat">
            <a:solidFill>
              <a:srgbClr val="000000"/>
            </a:solidFill>
            <a:prstDash val="solid"/>
            <a:headEnd type="none" w="sm" len="sm"/>
            <a:tailEnd type="none" w="sm" len="sm"/>
          </a:ln>
        </p:spPr>
      </p:sp>
      <p:sp>
        <p:nvSpPr>
          <p:cNvPr id="11" name="TextBox 11"/>
          <p:cNvSpPr txBox="1"/>
          <p:nvPr/>
        </p:nvSpPr>
        <p:spPr>
          <a:xfrm>
            <a:off x="2514087" y="4725520"/>
            <a:ext cx="5844955" cy="3540521"/>
          </a:xfrm>
          <a:prstGeom prst="rect">
            <a:avLst/>
          </a:prstGeom>
        </p:spPr>
        <p:txBody>
          <a:bodyPr wrap="square" lIns="0" tIns="0" rIns="0" bIns="0" rtlCol="0" anchor="t">
            <a:spAutoFit/>
          </a:bodyPr>
          <a:lstStyle/>
          <a:p>
            <a:pPr marL="342900" indent="-342900" algn="ctr">
              <a:lnSpc>
                <a:spcPts val="3075"/>
              </a:lnSpc>
              <a:buFont typeface="Arial"/>
              <a:buChar char="•"/>
            </a:pPr>
            <a:r>
              <a:rPr lang="en-US" sz="2150" dirty="0">
                <a:solidFill>
                  <a:srgbClr val="01070A"/>
                </a:solidFill>
                <a:latin typeface="Dosis"/>
                <a:ea typeface="Calibri"/>
                <a:cs typeface="Calibri"/>
              </a:rPr>
              <a:t>Our activities focus on reading fluency.</a:t>
            </a:r>
          </a:p>
          <a:p>
            <a:pPr marL="342900" indent="-342900" algn="ctr">
              <a:lnSpc>
                <a:spcPts val="3075"/>
              </a:lnSpc>
              <a:buFont typeface="Arial"/>
              <a:buChar char="•"/>
            </a:pPr>
            <a:r>
              <a:rPr lang="en-US" sz="2150" dirty="0">
                <a:solidFill>
                  <a:srgbClr val="01070A"/>
                </a:solidFill>
                <a:latin typeface="Dosis"/>
              </a:rPr>
              <a:t>Fluency is an essential component of reading.  Fluent readers can read texts quickly and accurately. They also read with expression.   It takes less effort for fluent readers to read a text; this allows them to focus on comprehending what they are reading.</a:t>
            </a:r>
          </a:p>
          <a:p>
            <a:pPr marL="342900" indent="-342900" algn="ctr">
              <a:lnSpc>
                <a:spcPts val="3075"/>
              </a:lnSpc>
              <a:buFont typeface="Arial"/>
              <a:buChar char="•"/>
            </a:pPr>
            <a:r>
              <a:rPr lang="en-US" sz="2150" dirty="0">
                <a:solidFill>
                  <a:srgbClr val="01070A"/>
                </a:solidFill>
                <a:latin typeface="Dosis"/>
              </a:rPr>
              <a:t>Students practice fluency with their teachers during small group reading instruction as well as during independent reading.</a:t>
            </a:r>
          </a:p>
        </p:txBody>
      </p:sp>
      <p:grpSp>
        <p:nvGrpSpPr>
          <p:cNvPr id="12" name="Group 12"/>
          <p:cNvGrpSpPr/>
          <p:nvPr/>
        </p:nvGrpSpPr>
        <p:grpSpPr>
          <a:xfrm>
            <a:off x="3458779" y="3255019"/>
            <a:ext cx="4167278" cy="844022"/>
            <a:chOff x="0" y="-47625"/>
            <a:chExt cx="1008606" cy="204278"/>
          </a:xfrm>
        </p:grpSpPr>
        <p:sp>
          <p:nvSpPr>
            <p:cNvPr id="13" name="Freeform 13"/>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4" name="TextBox 14"/>
            <p:cNvSpPr txBox="1"/>
            <p:nvPr/>
          </p:nvSpPr>
          <p:spPr>
            <a:xfrm>
              <a:off x="0" y="-47625"/>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Literacy Night Focus</a:t>
              </a:r>
              <a:endParaRPr lang="en-US"/>
            </a:p>
          </p:txBody>
        </p:sp>
      </p:grpSp>
      <p:sp>
        <p:nvSpPr>
          <p:cNvPr id="15" name="TextBox 15"/>
          <p:cNvSpPr txBox="1"/>
          <p:nvPr/>
        </p:nvSpPr>
        <p:spPr>
          <a:xfrm>
            <a:off x="9588279" y="4872639"/>
            <a:ext cx="6490015" cy="2347887"/>
          </a:xfrm>
          <a:prstGeom prst="rect">
            <a:avLst/>
          </a:prstGeom>
        </p:spPr>
        <p:txBody>
          <a:bodyPr wrap="square" lIns="0" tIns="0" rIns="0" bIns="0" rtlCol="0" anchor="t">
            <a:spAutoFit/>
          </a:bodyPr>
          <a:lstStyle/>
          <a:p>
            <a:pPr marL="342900" indent="-342900" algn="ctr">
              <a:lnSpc>
                <a:spcPts val="3075"/>
              </a:lnSpc>
              <a:buFont typeface="Arial"/>
              <a:buChar char="•"/>
            </a:pPr>
            <a:r>
              <a:rPr lang="en-US" sz="2150" dirty="0">
                <a:solidFill>
                  <a:srgbClr val="01070A"/>
                </a:solidFill>
                <a:latin typeface="Dosis"/>
              </a:rPr>
              <a:t>Listen to your child read aloud.</a:t>
            </a:r>
          </a:p>
          <a:p>
            <a:pPr marL="342900" indent="-342900" algn="ctr">
              <a:lnSpc>
                <a:spcPts val="3075"/>
              </a:lnSpc>
              <a:buFont typeface="Arial"/>
              <a:buChar char="•"/>
            </a:pPr>
            <a:r>
              <a:rPr lang="en-US" sz="2150" dirty="0">
                <a:solidFill>
                  <a:srgbClr val="01070A"/>
                </a:solidFill>
                <a:latin typeface="Dosis"/>
              </a:rPr>
              <a:t>Reread favorite books.</a:t>
            </a:r>
          </a:p>
          <a:p>
            <a:pPr marL="342900" indent="-342900" algn="ctr">
              <a:lnSpc>
                <a:spcPts val="3075"/>
              </a:lnSpc>
              <a:buFont typeface="Arial"/>
              <a:buChar char="•"/>
            </a:pPr>
            <a:r>
              <a:rPr lang="en-US" sz="2150" dirty="0">
                <a:solidFill>
                  <a:srgbClr val="01070A"/>
                </a:solidFill>
                <a:latin typeface="Dosis"/>
              </a:rPr>
              <a:t>Read aloud to your child.</a:t>
            </a:r>
          </a:p>
          <a:p>
            <a:pPr marL="342900" indent="-342900" algn="ctr">
              <a:lnSpc>
                <a:spcPts val="3075"/>
              </a:lnSpc>
              <a:buFont typeface="Arial"/>
              <a:buChar char="•"/>
            </a:pPr>
            <a:r>
              <a:rPr lang="en-US" sz="2150" dirty="0">
                <a:solidFill>
                  <a:srgbClr val="01070A"/>
                </a:solidFill>
                <a:latin typeface="Dosis"/>
              </a:rPr>
              <a:t>Buddy read with your child (take turns reading).</a:t>
            </a:r>
          </a:p>
          <a:p>
            <a:pPr marL="342900" indent="-342900" algn="ctr">
              <a:lnSpc>
                <a:spcPts val="3075"/>
              </a:lnSpc>
              <a:buFont typeface="Arial"/>
              <a:buChar char="•"/>
            </a:pPr>
            <a:r>
              <a:rPr lang="en-US" sz="2150" dirty="0">
                <a:solidFill>
                  <a:srgbClr val="01070A"/>
                </a:solidFill>
                <a:latin typeface="Dosis"/>
              </a:rPr>
              <a:t>Create audio books together.  Record your child reading a book and share the recording with family and friends.</a:t>
            </a:r>
          </a:p>
        </p:txBody>
      </p:sp>
      <p:grpSp>
        <p:nvGrpSpPr>
          <p:cNvPr id="16" name="Group 16"/>
          <p:cNvGrpSpPr/>
          <p:nvPr/>
        </p:nvGrpSpPr>
        <p:grpSpPr>
          <a:xfrm>
            <a:off x="10749647" y="3300287"/>
            <a:ext cx="4167278" cy="844020"/>
            <a:chOff x="0" y="-42147"/>
            <a:chExt cx="1008606" cy="204278"/>
          </a:xfrm>
        </p:grpSpPr>
        <p:sp>
          <p:nvSpPr>
            <p:cNvPr id="17" name="Freeform 17"/>
            <p:cNvSpPr/>
            <p:nvPr/>
          </p:nvSpPr>
          <p:spPr>
            <a:xfrm>
              <a:off x="0" y="0"/>
              <a:ext cx="1008606" cy="156653"/>
            </a:xfrm>
            <a:custGeom>
              <a:avLst/>
              <a:gdLst/>
              <a:ahLst/>
              <a:cxnLst/>
              <a:rect l="l" t="t" r="r" b="b"/>
              <a:pathLst>
                <a:path w="1008606" h="156653">
                  <a:moveTo>
                    <a:pt x="14862" y="0"/>
                  </a:moveTo>
                  <a:lnTo>
                    <a:pt x="993744" y="0"/>
                  </a:lnTo>
                  <a:cubicBezTo>
                    <a:pt x="997686" y="0"/>
                    <a:pt x="1001466" y="1566"/>
                    <a:pt x="1004253" y="4353"/>
                  </a:cubicBezTo>
                  <a:cubicBezTo>
                    <a:pt x="1007040" y="7140"/>
                    <a:pt x="1008606" y="10921"/>
                    <a:pt x="1008606" y="14862"/>
                  </a:cubicBezTo>
                  <a:lnTo>
                    <a:pt x="1008606" y="141791"/>
                  </a:lnTo>
                  <a:cubicBezTo>
                    <a:pt x="1008606" y="145733"/>
                    <a:pt x="1007040" y="149513"/>
                    <a:pt x="1004253" y="152300"/>
                  </a:cubicBezTo>
                  <a:cubicBezTo>
                    <a:pt x="1001466" y="155088"/>
                    <a:pt x="997686" y="156653"/>
                    <a:pt x="993744" y="156653"/>
                  </a:cubicBezTo>
                  <a:lnTo>
                    <a:pt x="14862" y="156653"/>
                  </a:lnTo>
                  <a:cubicBezTo>
                    <a:pt x="10921" y="156653"/>
                    <a:pt x="7140" y="155088"/>
                    <a:pt x="4353" y="152300"/>
                  </a:cubicBezTo>
                  <a:cubicBezTo>
                    <a:pt x="1566" y="149513"/>
                    <a:pt x="0" y="145733"/>
                    <a:pt x="0" y="14179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id="18" name="TextBox 18"/>
            <p:cNvSpPr txBox="1"/>
            <p:nvPr/>
          </p:nvSpPr>
          <p:spPr>
            <a:xfrm>
              <a:off x="0" y="-42147"/>
              <a:ext cx="1008606" cy="204278"/>
            </a:xfrm>
            <a:prstGeom prst="rect">
              <a:avLst/>
            </a:prstGeom>
          </p:spPr>
          <p:txBody>
            <a:bodyPr lIns="50800" tIns="50800" rIns="50800" bIns="50800" rtlCol="0" anchor="ctr"/>
            <a:lstStyle/>
            <a:p>
              <a:pPr algn="ctr">
                <a:lnSpc>
                  <a:spcPts val="3321"/>
                </a:lnSpc>
              </a:pPr>
              <a:r>
                <a:rPr lang="en-US" sz="2350">
                  <a:solidFill>
                    <a:srgbClr val="FFFFFF"/>
                  </a:solidFill>
                  <a:latin typeface="Dosis"/>
                </a:rPr>
                <a:t>Parent Help at Home</a:t>
              </a:r>
              <a:endParaRPr lang="en-US"/>
            </a:p>
          </p:txBody>
        </p:sp>
      </p:grpSp>
    </p:spTree>
    <p:extLst>
      <p:ext uri="{BB962C8B-B14F-4D97-AF65-F5344CB8AC3E}">
        <p14:creationId xmlns:p14="http://schemas.microsoft.com/office/powerpoint/2010/main" val="47058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3"/>
          <p:cNvSpPr txBox="1"/>
          <p:nvPr/>
        </p:nvSpPr>
        <p:spPr>
          <a:xfrm>
            <a:off x="4419600" y="645000"/>
            <a:ext cx="8792916" cy="1718419"/>
          </a:xfrm>
          <a:prstGeom prst="rect">
            <a:avLst/>
          </a:prstGeom>
        </p:spPr>
        <p:txBody>
          <a:bodyPr wrap="square" lIns="0" tIns="0" rIns="0" bIns="0" rtlCol="0" anchor="t">
            <a:spAutoFit/>
          </a:bodyPr>
          <a:lstStyle/>
          <a:p>
            <a:pPr algn="ctr">
              <a:lnSpc>
                <a:spcPts val="6732"/>
              </a:lnSpc>
              <a:spcBef>
                <a:spcPct val="0"/>
              </a:spcBef>
            </a:pPr>
            <a:r>
              <a:rPr lang="en-US" sz="4800" b="1">
                <a:solidFill>
                  <a:srgbClr val="01070A"/>
                </a:solidFill>
                <a:latin typeface="Carelia"/>
              </a:rPr>
              <a:t>What is in your bag?</a:t>
            </a:r>
          </a:p>
          <a:p>
            <a:pPr algn="ctr">
              <a:lnSpc>
                <a:spcPts val="6732"/>
              </a:lnSpc>
              <a:spcBef>
                <a:spcPct val="0"/>
              </a:spcBef>
            </a:pPr>
            <a:r>
              <a:rPr lang="en-US" sz="4800">
                <a:solidFill>
                  <a:srgbClr val="01070A"/>
                </a:solidFill>
                <a:latin typeface="Carelia"/>
              </a:rPr>
              <a:t>Second Grade Instructions</a:t>
            </a:r>
          </a:p>
        </p:txBody>
      </p:sp>
      <p:grpSp>
        <p:nvGrpSpPr>
          <p:cNvPr id="4" name="Group 4"/>
          <p:cNvGrpSpPr/>
          <p:nvPr/>
        </p:nvGrpSpPr>
        <p:grpSpPr>
          <a:xfrm rot="93123">
            <a:off x="1897558" y="3281266"/>
            <a:ext cx="3283874" cy="5122453"/>
            <a:chOff x="0" y="0"/>
            <a:chExt cx="1006794" cy="1570479"/>
          </a:xfrm>
        </p:grpSpPr>
        <p:sp>
          <p:nvSpPr>
            <p:cNvPr id="5" name="Freeform 5"/>
            <p:cNvSpPr/>
            <p:nvPr/>
          </p:nvSpPr>
          <p:spPr>
            <a:xfrm>
              <a:off x="0" y="0"/>
              <a:ext cx="1006794" cy="1570479"/>
            </a:xfrm>
            <a:custGeom>
              <a:avLst/>
              <a:gdLst/>
              <a:ahLst/>
              <a:cxnLst/>
              <a:rect l="l" t="t" r="r" b="b"/>
              <a:pathLst>
                <a:path w="1006794" h="1570479">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id="6" name="TextBox 6"/>
            <p:cNvSpPr txBox="1"/>
            <p:nvPr/>
          </p:nvSpPr>
          <p:spPr>
            <a:xfrm>
              <a:off x="0" y="-47625"/>
              <a:ext cx="1006794" cy="1618104"/>
            </a:xfrm>
            <a:prstGeom prst="rect">
              <a:avLst/>
            </a:prstGeom>
          </p:spPr>
          <p:txBody>
            <a:bodyPr lIns="50800" tIns="50800" rIns="50800" bIns="50800" rtlCol="0" anchor="ctr"/>
            <a:lstStyle/>
            <a:p>
              <a:pPr marL="0" lvl="0" indent="0" algn="ctr">
                <a:lnSpc>
                  <a:spcPts val="3210"/>
                </a:lnSpc>
                <a:spcBef>
                  <a:spcPct val="0"/>
                </a:spcBef>
              </a:pPr>
              <a:endParaRPr/>
            </a:p>
          </p:txBody>
        </p:sp>
      </p:grpSp>
      <p:grpSp>
        <p:nvGrpSpPr>
          <p:cNvPr id="7" name="Group 7"/>
          <p:cNvGrpSpPr/>
          <p:nvPr/>
        </p:nvGrpSpPr>
        <p:grpSpPr>
          <a:xfrm>
            <a:off x="1795706" y="3150740"/>
            <a:ext cx="3283874" cy="5202453"/>
            <a:chOff x="0" y="0"/>
            <a:chExt cx="1006794" cy="1595006"/>
          </a:xfrm>
        </p:grpSpPr>
        <p:sp>
          <p:nvSpPr>
            <p:cNvPr id="8" name="Freeform 8"/>
            <p:cNvSpPr/>
            <p:nvPr/>
          </p:nvSpPr>
          <p:spPr>
            <a:xfrm>
              <a:off x="0" y="0"/>
              <a:ext cx="1006794" cy="1595006"/>
            </a:xfrm>
            <a:custGeom>
              <a:avLst/>
              <a:gdLst/>
              <a:ahLst/>
              <a:cxnLst/>
              <a:rect l="l" t="t" r="r" b="b"/>
              <a:pathLst>
                <a:path w="1006794" h="1595006">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id="9" name="TextBox 9"/>
            <p:cNvSpPr txBox="1"/>
            <p:nvPr/>
          </p:nvSpPr>
          <p:spPr>
            <a:xfrm>
              <a:off x="0" y="-47625"/>
              <a:ext cx="1006794" cy="1642631"/>
            </a:xfrm>
            <a:prstGeom prst="rect">
              <a:avLst/>
            </a:prstGeom>
          </p:spPr>
          <p:txBody>
            <a:bodyPr lIns="50800" tIns="50800" rIns="50800" bIns="50800" rtlCol="0" anchor="ctr"/>
            <a:lstStyle/>
            <a:p>
              <a:pPr algn="ctr">
                <a:lnSpc>
                  <a:spcPts val="3210"/>
                </a:lnSpc>
              </a:pPr>
              <a:endParaRPr/>
            </a:p>
          </p:txBody>
        </p:sp>
      </p:grpSp>
      <p:sp>
        <p:nvSpPr>
          <p:cNvPr id="10" name="Freeform 10"/>
          <p:cNvSpPr/>
          <p:nvPr/>
        </p:nvSpPr>
        <p:spPr>
          <a:xfrm rot="-78655">
            <a:off x="2561380" y="2956369"/>
            <a:ext cx="1752527" cy="388742"/>
          </a:xfrm>
          <a:custGeom>
            <a:avLst/>
            <a:gdLst/>
            <a:ahLst/>
            <a:cxnLst/>
            <a:rect l="l" t="t" r="r" b="b"/>
            <a:pathLst>
              <a:path w="1752527" h="388742">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547610" y="5682733"/>
            <a:ext cx="3683821" cy="4645731"/>
          </a:xfrm>
          <a:custGeom>
            <a:avLst/>
            <a:gdLst/>
            <a:ahLst/>
            <a:cxnLst/>
            <a:rect l="l" t="t" r="r" b="b"/>
            <a:pathLst>
              <a:path w="3117981" h="3106643">
                <a:moveTo>
                  <a:pt x="0" y="0"/>
                </a:moveTo>
                <a:lnTo>
                  <a:pt x="3117981" y="0"/>
                </a:lnTo>
                <a:lnTo>
                  <a:pt x="3117981" y="3106643"/>
                </a:lnTo>
                <a:lnTo>
                  <a:pt x="0" y="3106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024394" y="2247439"/>
            <a:ext cx="2849684" cy="3473261"/>
          </a:xfrm>
          <a:custGeom>
            <a:avLst/>
            <a:gdLst/>
            <a:ahLst/>
            <a:cxnLst/>
            <a:rect l="l" t="t" r="r" b="b"/>
            <a:pathLst>
              <a:path w="2815734" h="3212974">
                <a:moveTo>
                  <a:pt x="0" y="0"/>
                </a:moveTo>
                <a:lnTo>
                  <a:pt x="2815734" y="0"/>
                </a:lnTo>
                <a:lnTo>
                  <a:pt x="2815734" y="3212974"/>
                </a:lnTo>
                <a:lnTo>
                  <a:pt x="0" y="3212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999048">
            <a:off x="5406865" y="3934666"/>
            <a:ext cx="2287365" cy="777704"/>
          </a:xfrm>
          <a:custGeom>
            <a:avLst/>
            <a:gdLst/>
            <a:ahLst/>
            <a:cxnLst/>
            <a:rect l="l" t="t" r="r" b="b"/>
            <a:pathLst>
              <a:path w="2287365" h="777704">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843482">
            <a:off x="5339010" y="5870783"/>
            <a:ext cx="1789425" cy="528734"/>
          </a:xfrm>
          <a:custGeom>
            <a:avLst/>
            <a:gdLst/>
            <a:ahLst/>
            <a:cxnLst/>
            <a:rect l="l" t="t" r="r" b="b"/>
            <a:pathLst>
              <a:path w="2287365" h="777704">
                <a:moveTo>
                  <a:pt x="0" y="0"/>
                </a:moveTo>
                <a:lnTo>
                  <a:pt x="2287365" y="0"/>
                </a:lnTo>
                <a:lnTo>
                  <a:pt x="2287365"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0129581" y="6877489"/>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34807">
            <a:off x="10126026" y="8553101"/>
            <a:ext cx="1894813" cy="299725"/>
          </a:xfrm>
          <a:custGeom>
            <a:avLst/>
            <a:gdLst/>
            <a:ahLst/>
            <a:cxnLst/>
            <a:rect l="l" t="t" r="r" b="b"/>
            <a:pathLst>
              <a:path w="1894813" h="299725">
                <a:moveTo>
                  <a:pt x="0" y="0"/>
                </a:moveTo>
                <a:lnTo>
                  <a:pt x="1894813" y="0"/>
                </a:lnTo>
                <a:lnTo>
                  <a:pt x="1894813" y="299725"/>
                </a:lnTo>
                <a:lnTo>
                  <a:pt x="0" y="299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p:nvPr/>
        </p:nvGrpSpPr>
        <p:grpSpPr>
          <a:xfrm>
            <a:off x="12185185" y="5748692"/>
            <a:ext cx="5088633" cy="1758966"/>
            <a:chOff x="0" y="0"/>
            <a:chExt cx="1230498" cy="438658"/>
          </a:xfrm>
        </p:grpSpPr>
        <p:sp>
          <p:nvSpPr>
            <p:cNvPr id="18" name="Freeform 18"/>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19" name="TextBox 19"/>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0" name="Freeform 20"/>
          <p:cNvSpPr/>
          <p:nvPr/>
        </p:nvSpPr>
        <p:spPr>
          <a:xfrm>
            <a:off x="16801134" y="5535695"/>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21" name="Group 21"/>
          <p:cNvGrpSpPr/>
          <p:nvPr/>
        </p:nvGrpSpPr>
        <p:grpSpPr>
          <a:xfrm>
            <a:off x="12256788" y="7872789"/>
            <a:ext cx="5054682" cy="1770283"/>
            <a:chOff x="0" y="0"/>
            <a:chExt cx="1230498" cy="438658"/>
          </a:xfrm>
        </p:grpSpPr>
        <p:sp>
          <p:nvSpPr>
            <p:cNvPr id="22" name="Freeform 22"/>
            <p:cNvSpPr/>
            <p:nvPr/>
          </p:nvSpPr>
          <p:spPr>
            <a:xfrm>
              <a:off x="0" y="0"/>
              <a:ext cx="1230498" cy="438658"/>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19050" cap="sq">
              <a:solidFill>
                <a:srgbClr val="000000"/>
              </a:solidFill>
              <a:prstDash val="solid"/>
              <a:miter/>
            </a:ln>
          </p:spPr>
        </p:sp>
        <p:sp>
          <p:nvSpPr>
            <p:cNvPr id="23" name="TextBox 23"/>
            <p:cNvSpPr txBox="1"/>
            <p:nvPr/>
          </p:nvSpPr>
          <p:spPr>
            <a:xfrm>
              <a:off x="0" y="-47625"/>
              <a:ext cx="1230498" cy="486283"/>
            </a:xfrm>
            <a:prstGeom prst="rect">
              <a:avLst/>
            </a:prstGeom>
          </p:spPr>
          <p:txBody>
            <a:bodyPr lIns="50800" tIns="50800" rIns="50800" bIns="50800" rtlCol="0" anchor="ctr"/>
            <a:lstStyle/>
            <a:p>
              <a:pPr algn="ctr">
                <a:lnSpc>
                  <a:spcPts val="3210"/>
                </a:lnSpc>
              </a:pPr>
              <a:endParaRPr/>
            </a:p>
          </p:txBody>
        </p:sp>
      </p:grpSp>
      <p:sp>
        <p:nvSpPr>
          <p:cNvPr id="24" name="Freeform 24"/>
          <p:cNvSpPr/>
          <p:nvPr/>
        </p:nvSpPr>
        <p:spPr>
          <a:xfrm>
            <a:off x="16872737" y="7772961"/>
            <a:ext cx="585624" cy="813367"/>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18809558" flipH="1">
            <a:off x="11401256" y="2882628"/>
            <a:ext cx="2043165" cy="1675395"/>
          </a:xfrm>
          <a:custGeom>
            <a:avLst/>
            <a:gdLst/>
            <a:ahLst/>
            <a:cxnLst/>
            <a:rect l="l" t="t" r="r" b="b"/>
            <a:pathLst>
              <a:path w="2043165" h="167539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3699062" y="2219543"/>
            <a:ext cx="2872450" cy="3003512"/>
          </a:xfrm>
          <a:custGeom>
            <a:avLst/>
            <a:gdLst/>
            <a:ahLst/>
            <a:cxnLst/>
            <a:rect l="l" t="t" r="r" b="b"/>
            <a:pathLst>
              <a:path w="2872450" h="3003512">
                <a:moveTo>
                  <a:pt x="0" y="0"/>
                </a:moveTo>
                <a:lnTo>
                  <a:pt x="2872450" y="0"/>
                </a:lnTo>
                <a:lnTo>
                  <a:pt x="2872450" y="3003512"/>
                </a:lnTo>
                <a:lnTo>
                  <a:pt x="0" y="30035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a:off x="1116556" y="7330645"/>
            <a:ext cx="2378808" cy="1414130"/>
          </a:xfrm>
          <a:custGeom>
            <a:avLst/>
            <a:gdLst/>
            <a:ahLst/>
            <a:cxnLst/>
            <a:rect l="l" t="t" r="r" b="b"/>
            <a:pathLst>
              <a:path w="2378808" h="1414130">
                <a:moveTo>
                  <a:pt x="0" y="0"/>
                </a:moveTo>
                <a:lnTo>
                  <a:pt x="2378808" y="0"/>
                </a:lnTo>
                <a:lnTo>
                  <a:pt x="2378808" y="1414131"/>
                </a:lnTo>
                <a:lnTo>
                  <a:pt x="0" y="141413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1879509" y="3722328"/>
            <a:ext cx="3116269" cy="423193"/>
          </a:xfrm>
          <a:prstGeom prst="rect">
            <a:avLst/>
          </a:prstGeom>
        </p:spPr>
        <p:txBody>
          <a:bodyPr lIns="0" tIns="0" rIns="0" bIns="0" rtlCol="0" anchor="t">
            <a:spAutoFit/>
          </a:bodyPr>
          <a:lstStyle/>
          <a:p>
            <a:pPr marL="0" lvl="0" indent="0" algn="ctr">
              <a:lnSpc>
                <a:spcPts val="3282"/>
              </a:lnSpc>
              <a:spcBef>
                <a:spcPct val="0"/>
              </a:spcBef>
            </a:pPr>
            <a:r>
              <a:rPr lang="en-US" sz="2300">
                <a:solidFill>
                  <a:srgbClr val="01070A"/>
                </a:solidFill>
                <a:latin typeface="Carelia"/>
              </a:rPr>
              <a:t>Materials</a:t>
            </a:r>
            <a:endParaRPr lang="en-US"/>
          </a:p>
        </p:txBody>
      </p:sp>
      <p:sp>
        <p:nvSpPr>
          <p:cNvPr id="29" name="TextBox 29"/>
          <p:cNvSpPr txBox="1"/>
          <p:nvPr/>
        </p:nvSpPr>
        <p:spPr>
          <a:xfrm>
            <a:off x="2182886" y="4348638"/>
            <a:ext cx="2410089" cy="2214581"/>
          </a:xfrm>
          <a:prstGeom prst="rect">
            <a:avLst/>
          </a:prstGeom>
        </p:spPr>
        <p:txBody>
          <a:bodyPr lIns="0" tIns="0" rIns="0" bIns="0" rtlCol="0" anchor="t">
            <a:spAutoFit/>
          </a:bodyPr>
          <a:lstStyle/>
          <a:p>
            <a:pPr marL="285750" indent="-285750" algn="ctr">
              <a:lnSpc>
                <a:spcPts val="2481"/>
              </a:lnSpc>
              <a:buFont typeface="Arial"/>
              <a:buChar char="•"/>
            </a:pPr>
            <a:r>
              <a:rPr lang="en-US" sz="1750" dirty="0">
                <a:solidFill>
                  <a:srgbClr val="01070A"/>
                </a:solidFill>
                <a:latin typeface="Dosis"/>
              </a:rPr>
              <a:t>Game boards</a:t>
            </a:r>
          </a:p>
          <a:p>
            <a:pPr marL="285750" indent="-285750" algn="ctr">
              <a:lnSpc>
                <a:spcPts val="2481"/>
              </a:lnSpc>
              <a:buFont typeface="Arial"/>
              <a:buChar char="•"/>
            </a:pPr>
            <a:endParaRPr lang="en-US" sz="1750" dirty="0">
              <a:solidFill>
                <a:srgbClr val="01070A"/>
              </a:solidFill>
              <a:latin typeface="Dosis"/>
            </a:endParaRPr>
          </a:p>
          <a:p>
            <a:pPr marL="285750" indent="-285750" algn="ctr">
              <a:lnSpc>
                <a:spcPts val="2481"/>
              </a:lnSpc>
              <a:buFont typeface="Arial"/>
              <a:buChar char="•"/>
            </a:pPr>
            <a:r>
              <a:rPr lang="en-US" sz="1750" dirty="0">
                <a:solidFill>
                  <a:srgbClr val="01070A"/>
                </a:solidFill>
                <a:latin typeface="Dosis"/>
              </a:rPr>
              <a:t>Dry erase sleeve</a:t>
            </a:r>
          </a:p>
          <a:p>
            <a:pPr marL="285750" indent="-285750" algn="ctr">
              <a:lnSpc>
                <a:spcPts val="2481"/>
              </a:lnSpc>
              <a:buFont typeface="Arial"/>
              <a:buChar char="•"/>
            </a:pPr>
            <a:endParaRPr lang="en-US" sz="1750" dirty="0">
              <a:solidFill>
                <a:srgbClr val="01070A"/>
              </a:solidFill>
              <a:latin typeface="Dosis"/>
            </a:endParaRPr>
          </a:p>
          <a:p>
            <a:pPr marL="285750" indent="-285750" algn="ctr">
              <a:lnSpc>
                <a:spcPts val="2481"/>
              </a:lnSpc>
              <a:buFont typeface="Arial"/>
              <a:buChar char="•"/>
            </a:pPr>
            <a:r>
              <a:rPr lang="en-US" sz="1750" dirty="0">
                <a:solidFill>
                  <a:srgbClr val="01070A"/>
                </a:solidFill>
                <a:latin typeface="Dosis"/>
              </a:rPr>
              <a:t>Dry erase marker</a:t>
            </a:r>
          </a:p>
          <a:p>
            <a:pPr marL="285750" indent="-285750" algn="ctr">
              <a:lnSpc>
                <a:spcPts val="2481"/>
              </a:lnSpc>
              <a:buFont typeface="Arial"/>
              <a:buChar char="•"/>
            </a:pPr>
            <a:endParaRPr lang="en-US" sz="1750" dirty="0">
              <a:solidFill>
                <a:srgbClr val="01070A"/>
              </a:solidFill>
              <a:latin typeface="Dosis"/>
            </a:endParaRPr>
          </a:p>
          <a:p>
            <a:pPr marL="285750" indent="-285750" algn="ctr">
              <a:lnSpc>
                <a:spcPts val="2481"/>
              </a:lnSpc>
              <a:buFont typeface="Arial"/>
              <a:buChar char="•"/>
            </a:pPr>
            <a:r>
              <a:rPr lang="en-US" sz="1750" dirty="0">
                <a:solidFill>
                  <a:srgbClr val="01070A"/>
                </a:solidFill>
                <a:latin typeface="Dosis"/>
              </a:rPr>
              <a:t>Die</a:t>
            </a:r>
          </a:p>
        </p:txBody>
      </p:sp>
      <p:sp>
        <p:nvSpPr>
          <p:cNvPr id="30" name="TextBox 30"/>
          <p:cNvSpPr txBox="1"/>
          <p:nvPr/>
        </p:nvSpPr>
        <p:spPr>
          <a:xfrm>
            <a:off x="8294785" y="3147730"/>
            <a:ext cx="2161783" cy="384721"/>
          </a:xfrm>
          <a:prstGeom prst="rect">
            <a:avLst/>
          </a:prstGeom>
        </p:spPr>
        <p:txBody>
          <a:bodyPr lIns="0" tIns="0" rIns="0" bIns="0" rtlCol="0" anchor="t">
            <a:spAutoFit/>
          </a:bodyPr>
          <a:lstStyle/>
          <a:p>
            <a:pPr marL="0" lvl="0" indent="0" algn="ctr">
              <a:lnSpc>
                <a:spcPts val="3039"/>
              </a:lnSpc>
              <a:spcBef>
                <a:spcPct val="0"/>
              </a:spcBef>
            </a:pPr>
            <a:r>
              <a:rPr lang="en-US" sz="2150">
                <a:solidFill>
                  <a:srgbClr val="01070A"/>
                </a:solidFill>
                <a:latin typeface="Carelia"/>
              </a:rPr>
              <a:t>Handouts</a:t>
            </a:r>
            <a:endParaRPr lang="en-US"/>
          </a:p>
        </p:txBody>
      </p:sp>
      <p:sp>
        <p:nvSpPr>
          <p:cNvPr id="31" name="TextBox 31"/>
          <p:cNvSpPr txBox="1"/>
          <p:nvPr/>
        </p:nvSpPr>
        <p:spPr>
          <a:xfrm>
            <a:off x="8148219" y="3638285"/>
            <a:ext cx="2598668" cy="820609"/>
          </a:xfrm>
          <a:prstGeom prst="rect">
            <a:avLst/>
          </a:prstGeom>
        </p:spPr>
        <p:txBody>
          <a:bodyPr lIns="0" tIns="0" rIns="0" bIns="0" rtlCol="0" anchor="t">
            <a:spAutoFit/>
          </a:bodyPr>
          <a:lstStyle/>
          <a:p>
            <a:pPr algn="ctr">
              <a:lnSpc>
                <a:spcPts val="2201"/>
              </a:lnSpc>
            </a:pPr>
            <a:r>
              <a:rPr lang="en-US" sz="1550" dirty="0">
                <a:solidFill>
                  <a:srgbClr val="01070A"/>
                </a:solidFill>
                <a:latin typeface="Dosis"/>
              </a:rPr>
              <a:t>The words and sentences to help promote fluency are included on the gameboards.</a:t>
            </a:r>
          </a:p>
        </p:txBody>
      </p:sp>
      <p:sp>
        <p:nvSpPr>
          <p:cNvPr id="32" name="TextBox 32"/>
          <p:cNvSpPr txBox="1"/>
          <p:nvPr/>
        </p:nvSpPr>
        <p:spPr>
          <a:xfrm>
            <a:off x="7099498" y="6291289"/>
            <a:ext cx="2399437" cy="1038746"/>
          </a:xfrm>
          <a:prstGeom prst="rect">
            <a:avLst/>
          </a:prstGeom>
        </p:spPr>
        <p:txBody>
          <a:bodyPr wrap="square" lIns="0" tIns="0" rIns="0" bIns="0" rtlCol="0" anchor="t">
            <a:spAutoFit/>
          </a:bodyPr>
          <a:lstStyle/>
          <a:p>
            <a:pPr algn="ctr">
              <a:lnSpc>
                <a:spcPts val="2692"/>
              </a:lnSpc>
            </a:pPr>
            <a:r>
              <a:rPr lang="en-US" sz="2150">
                <a:solidFill>
                  <a:srgbClr val="01070A"/>
                </a:solidFill>
                <a:latin typeface="Carelia"/>
              </a:rPr>
              <a:t>Activities to work on with your child.</a:t>
            </a:r>
            <a:endParaRPr lang="en-US"/>
          </a:p>
        </p:txBody>
      </p:sp>
      <p:sp>
        <p:nvSpPr>
          <p:cNvPr id="33" name="TextBox 33"/>
          <p:cNvSpPr txBox="1"/>
          <p:nvPr/>
        </p:nvSpPr>
        <p:spPr>
          <a:xfrm>
            <a:off x="6918926" y="7330771"/>
            <a:ext cx="2943857" cy="2398221"/>
          </a:xfrm>
          <a:prstGeom prst="rect">
            <a:avLst/>
          </a:prstGeom>
        </p:spPr>
        <p:txBody>
          <a:bodyPr wrap="square" lIns="0" tIns="0" rIns="0" bIns="0" rtlCol="0" anchor="t">
            <a:spAutoFit/>
          </a:bodyPr>
          <a:lstStyle/>
          <a:p>
            <a:pPr algn="ctr">
              <a:lnSpc>
                <a:spcPts val="2075"/>
              </a:lnSpc>
            </a:pPr>
            <a:r>
              <a:rPr lang="en-US" sz="1450" dirty="0">
                <a:solidFill>
                  <a:srgbClr val="01070A"/>
                </a:solidFill>
                <a:latin typeface="Dosis"/>
              </a:rPr>
              <a:t>Roll a Word and Roll a Sentence will help to build  your child's reading fluency.  Start with Roll a Word and then transition to Roll a Sentence when student can read all the words fluently. </a:t>
            </a:r>
          </a:p>
          <a:p>
            <a:pPr algn="ctr">
              <a:lnSpc>
                <a:spcPts val="2075"/>
              </a:lnSpc>
            </a:pPr>
            <a:r>
              <a:rPr lang="en-US" sz="1450" dirty="0">
                <a:solidFill>
                  <a:srgbClr val="01070A"/>
                </a:solidFill>
                <a:latin typeface="Dosis"/>
                <a:cs typeface="Calibri"/>
              </a:rPr>
              <a:t>Parents can support their reader with decoding words when needed.  The activities can also be turned into 2 players games, and parents can play along.</a:t>
            </a:r>
          </a:p>
        </p:txBody>
      </p:sp>
      <p:sp>
        <p:nvSpPr>
          <p:cNvPr id="34" name="TextBox 34"/>
          <p:cNvSpPr txBox="1"/>
          <p:nvPr/>
        </p:nvSpPr>
        <p:spPr>
          <a:xfrm>
            <a:off x="12309040" y="6441009"/>
            <a:ext cx="4498267" cy="791370"/>
          </a:xfrm>
          <a:prstGeom prst="rect">
            <a:avLst/>
          </a:prstGeom>
        </p:spPr>
        <p:txBody>
          <a:bodyPr wrap="square" lIns="0" tIns="0" rIns="0" bIns="0" rtlCol="0" anchor="t">
            <a:spAutoFit/>
          </a:bodyPr>
          <a:lstStyle/>
          <a:p>
            <a:pPr>
              <a:lnSpc>
                <a:spcPts val="2075"/>
              </a:lnSpc>
            </a:pPr>
            <a:r>
              <a:rPr lang="en-US" sz="1500" b="1" dirty="0">
                <a:solidFill>
                  <a:srgbClr val="01070A"/>
                </a:solidFill>
                <a:ea typeface="+mn-lt"/>
                <a:cs typeface="+mn-lt"/>
              </a:rPr>
              <a:t>Roll a Word</a:t>
            </a:r>
            <a:r>
              <a:rPr lang="en-US" sz="1500" dirty="0">
                <a:solidFill>
                  <a:srgbClr val="01070A"/>
                </a:solidFill>
                <a:ea typeface="+mn-lt"/>
                <a:cs typeface="+mn-lt"/>
              </a:rPr>
              <a:t>- Roll a die and find a word from the matching number list.  Read the word and mark it off. Make it more fun by playing with your child!</a:t>
            </a:r>
            <a:endParaRPr lang="en-US" dirty="0">
              <a:ea typeface="+mn-lt"/>
              <a:cs typeface="+mn-lt"/>
            </a:endParaRPr>
          </a:p>
        </p:txBody>
      </p:sp>
      <p:sp>
        <p:nvSpPr>
          <p:cNvPr id="37" name="TextBox 30">
            <a:extLst>
              <a:ext uri="{FF2B5EF4-FFF2-40B4-BE49-F238E27FC236}">
                <a16:creationId xmlns:a16="http://schemas.microsoft.com/office/drawing/2014/main" id="{E8E30BE7-0ACC-8C3E-53EB-A93B87AA622F}"/>
              </a:ext>
            </a:extLst>
          </p:cNvPr>
          <p:cNvSpPr txBox="1"/>
          <p:nvPr/>
        </p:nvSpPr>
        <p:spPr>
          <a:xfrm>
            <a:off x="12300943" y="5886403"/>
            <a:ext cx="2161783" cy="384721"/>
          </a:xfrm>
          <a:prstGeom prst="rect">
            <a:avLst/>
          </a:prstGeom>
        </p:spPr>
        <p:txBody>
          <a:bodyPr lIns="0" tIns="0" rIns="0" bIns="0" rtlCol="0" anchor="t">
            <a:spAutoFit/>
          </a:bodyPr>
          <a:lstStyle/>
          <a:p>
            <a:pPr>
              <a:lnSpc>
                <a:spcPts val="3039"/>
              </a:lnSpc>
              <a:spcBef>
                <a:spcPct val="0"/>
              </a:spcBef>
            </a:pPr>
            <a:r>
              <a:rPr lang="en-US" sz="2150">
                <a:solidFill>
                  <a:srgbClr val="01070A"/>
                </a:solidFill>
                <a:latin typeface="Carelia"/>
              </a:rPr>
              <a:t>Activity 1</a:t>
            </a:r>
            <a:endParaRPr lang="en-US">
              <a:ea typeface="Calibri"/>
              <a:cs typeface="Calibri"/>
            </a:endParaRPr>
          </a:p>
        </p:txBody>
      </p:sp>
      <p:sp>
        <p:nvSpPr>
          <p:cNvPr id="38" name="TextBox 30">
            <a:extLst>
              <a:ext uri="{FF2B5EF4-FFF2-40B4-BE49-F238E27FC236}">
                <a16:creationId xmlns:a16="http://schemas.microsoft.com/office/drawing/2014/main" id="{9407D966-C06B-12FC-63D9-C3562343F0DD}"/>
              </a:ext>
            </a:extLst>
          </p:cNvPr>
          <p:cNvSpPr txBox="1"/>
          <p:nvPr/>
        </p:nvSpPr>
        <p:spPr>
          <a:xfrm>
            <a:off x="12334893" y="7991333"/>
            <a:ext cx="4063010" cy="384721"/>
          </a:xfrm>
          <a:prstGeom prst="rect">
            <a:avLst/>
          </a:prstGeom>
        </p:spPr>
        <p:txBody>
          <a:bodyPr wrap="square" lIns="0" tIns="0" rIns="0" bIns="0" rtlCol="0" anchor="t">
            <a:spAutoFit/>
          </a:bodyPr>
          <a:lstStyle/>
          <a:p>
            <a:pPr>
              <a:lnSpc>
                <a:spcPts val="3039"/>
              </a:lnSpc>
              <a:spcBef>
                <a:spcPct val="0"/>
              </a:spcBef>
            </a:pPr>
            <a:r>
              <a:rPr lang="en-US" sz="2150" b="1" dirty="0">
                <a:solidFill>
                  <a:srgbClr val="01070A"/>
                </a:solidFill>
                <a:latin typeface="Carelia"/>
              </a:rPr>
              <a:t>Activity 2 </a:t>
            </a:r>
            <a:endParaRPr lang="en-US">
              <a:ea typeface="Calibri"/>
              <a:cs typeface="Calibri"/>
            </a:endParaRPr>
          </a:p>
        </p:txBody>
      </p:sp>
      <p:sp>
        <p:nvSpPr>
          <p:cNvPr id="40" name="TextBox 34">
            <a:extLst>
              <a:ext uri="{FF2B5EF4-FFF2-40B4-BE49-F238E27FC236}">
                <a16:creationId xmlns:a16="http://schemas.microsoft.com/office/drawing/2014/main" id="{9D17110F-8EF6-55FC-F7B3-B48608C05E8A}"/>
              </a:ext>
            </a:extLst>
          </p:cNvPr>
          <p:cNvSpPr txBox="1"/>
          <p:nvPr/>
        </p:nvSpPr>
        <p:spPr>
          <a:xfrm>
            <a:off x="12425551" y="8524977"/>
            <a:ext cx="4160563" cy="1059136"/>
          </a:xfrm>
          <a:prstGeom prst="rect">
            <a:avLst/>
          </a:prstGeom>
        </p:spPr>
        <p:txBody>
          <a:bodyPr wrap="square" lIns="0" tIns="0" rIns="0" bIns="0" rtlCol="0" anchor="t">
            <a:spAutoFit/>
          </a:bodyPr>
          <a:lstStyle/>
          <a:p>
            <a:pPr>
              <a:lnSpc>
                <a:spcPts val="2075"/>
              </a:lnSpc>
            </a:pPr>
            <a:r>
              <a:rPr lang="en-US" sz="1500" b="1" dirty="0">
                <a:solidFill>
                  <a:srgbClr val="01070A"/>
                </a:solidFill>
                <a:latin typeface="Calibri"/>
                <a:ea typeface="+mn-lt"/>
                <a:cs typeface="Segoe UI"/>
              </a:rPr>
              <a:t>Roll a Sentence</a:t>
            </a:r>
            <a:r>
              <a:rPr lang="en-US" sz="1500" dirty="0">
                <a:solidFill>
                  <a:srgbClr val="01070A"/>
                </a:solidFill>
                <a:latin typeface="Calibri"/>
                <a:ea typeface="+mn-lt"/>
                <a:cs typeface="Segoe UI"/>
              </a:rPr>
              <a:t>- Roll a die and find a sentences from the matching number list.  Read the sentence and mark it off. Make it more fun by playing with your child!</a:t>
            </a:r>
            <a:endParaRPr lang="en-US" dirty="0">
              <a:latin typeface="Calibri"/>
              <a:cs typeface="Calibri"/>
            </a:endParaRPr>
          </a:p>
        </p:txBody>
      </p:sp>
      <p:pic>
        <p:nvPicPr>
          <p:cNvPr id="35" name="Picture 34" descr="A game with dice and words&#10;&#10;Description automatically generated">
            <a:extLst>
              <a:ext uri="{FF2B5EF4-FFF2-40B4-BE49-F238E27FC236}">
                <a16:creationId xmlns:a16="http://schemas.microsoft.com/office/drawing/2014/main" id="{4D72B7AF-206E-50AC-ADF0-FBDBC889BC25}"/>
              </a:ext>
            </a:extLst>
          </p:cNvPr>
          <p:cNvPicPr>
            <a:picLocks noChangeAspect="1"/>
          </p:cNvPicPr>
          <p:nvPr/>
        </p:nvPicPr>
        <p:blipFill>
          <a:blip r:embed="rId21"/>
          <a:stretch>
            <a:fillRect/>
          </a:stretch>
        </p:blipFill>
        <p:spPr>
          <a:xfrm>
            <a:off x="14187487" y="2941927"/>
            <a:ext cx="1875561" cy="1597602"/>
          </a:xfrm>
          <a:prstGeom prst="rect">
            <a:avLst/>
          </a:prstGeom>
        </p:spPr>
      </p:pic>
    </p:spTree>
    <p:extLst>
      <p:ext uri="{BB962C8B-B14F-4D97-AF65-F5344CB8AC3E}">
        <p14:creationId xmlns:p14="http://schemas.microsoft.com/office/powerpoint/2010/main" val="3179623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1661</TotalTime>
  <Words>2335</Words>
  <Application>Microsoft Office PowerPoint</Application>
  <PresentationFormat>Custom</PresentationFormat>
  <Paragraphs>245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Dosis</vt:lpstr>
      <vt:lpstr>Carelia</vt:lpstr>
      <vt:lpstr>Dosis Medium</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Illustrative Creative Literature Project Presentation</dc:title>
  <dc:creator>Kristin Smith</dc:creator>
  <cp:lastModifiedBy>Laura Blakes</cp:lastModifiedBy>
  <cp:revision>734</cp:revision>
  <cp:lastPrinted>2024-01-19T19:00:05Z</cp:lastPrinted>
  <dcterms:created xsi:type="dcterms:W3CDTF">2006-08-16T00:00:00Z</dcterms:created>
  <dcterms:modified xsi:type="dcterms:W3CDTF">2024-01-22T17:15:53Z</dcterms:modified>
  <dc:identifier>DAF2NYUdH_Y</dc:identifier>
</cp:coreProperties>
</file>