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Average"/>
      <p:regular r:id="rId20"/>
    </p:embeddedFont>
    <p:embeddedFont>
      <p:font typeface="Oswald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verage-regular.fntdata"/><Relationship Id="rId11" Type="http://schemas.openxmlformats.org/officeDocument/2006/relationships/slide" Target="slides/slide6.xml"/><Relationship Id="rId22" Type="http://schemas.openxmlformats.org/officeDocument/2006/relationships/font" Target="fonts/Oswald-bold.fntdata"/><Relationship Id="rId10" Type="http://schemas.openxmlformats.org/officeDocument/2006/relationships/slide" Target="slides/slide5.xml"/><Relationship Id="rId21" Type="http://schemas.openxmlformats.org/officeDocument/2006/relationships/font" Target="fonts/Oswald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f43b4d6622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f43b4d6622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f43b4d6622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f43b4d6622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0f664d7954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0f664d7954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f43b4d662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f43b4d662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f43b4d6622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f43b4d6622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0f664d7954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0f664d7954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0f664d7954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0f664d7954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0f664d7954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0f664d7954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0f664d7954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0f664d7954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0f664d7954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0f664d7954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f43b4d6622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f43b4d6622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0f664d7954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0f664d7954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0f664d7954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0f664d7954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12.jpg"/><Relationship Id="rId5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4123800" y="2929425"/>
            <a:ext cx="48744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900"/>
              <a:t>Cocoa and Conversation with </a:t>
            </a:r>
            <a:endParaRPr sz="6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900"/>
              <a:t>Mrs. Hendrix</a:t>
            </a:r>
            <a:endParaRPr sz="6900"/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9126" y="0"/>
            <a:ext cx="395808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idx="4294967295" type="ctrTitle"/>
          </p:nvPr>
        </p:nvSpPr>
        <p:spPr>
          <a:xfrm>
            <a:off x="219650" y="148800"/>
            <a:ext cx="8813400" cy="173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Things to help prepare for the test!</a:t>
            </a:r>
            <a:endParaRPr sz="4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88"/>
              <a:t>Allow them to participate in the online summative sample test, online tools </a:t>
            </a:r>
            <a:endParaRPr sz="3188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88"/>
              <a:t>• Rest and be prepared for the test </a:t>
            </a:r>
            <a:endParaRPr sz="3188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88"/>
              <a:t>• Arrive on time and be prepared to begin on time </a:t>
            </a:r>
            <a:endParaRPr sz="3188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88"/>
              <a:t>• Schedule any appointments after school </a:t>
            </a:r>
            <a:endParaRPr sz="3188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88"/>
              <a:t>• Constantly talk and communicate with your child’s teacher </a:t>
            </a:r>
            <a:endParaRPr sz="3188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88"/>
              <a:t>• Students should bring their devices to the school for the assessment</a:t>
            </a:r>
            <a:endParaRPr sz="3188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/>
        </p:nvSpPr>
        <p:spPr>
          <a:xfrm>
            <a:off x="292875" y="1967725"/>
            <a:ext cx="32856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This is the location where your child can participate in a practice test and learn how to navigate through the various item specs.</a:t>
            </a:r>
            <a:endParaRPr sz="2300">
              <a:solidFill>
                <a:schemeClr val="dk1"/>
              </a:solidFill>
            </a:endParaRPr>
          </a:p>
        </p:txBody>
      </p:sp>
      <p:sp>
        <p:nvSpPr>
          <p:cNvPr id="121" name="Google Shape;121;p23"/>
          <p:cNvSpPr txBox="1"/>
          <p:nvPr>
            <p:ph idx="4294967295" type="ctrTitle"/>
          </p:nvPr>
        </p:nvSpPr>
        <p:spPr>
          <a:xfrm>
            <a:off x="201350" y="276950"/>
            <a:ext cx="8831700" cy="173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0"/>
              <a:t>Online Training Tools</a:t>
            </a:r>
            <a:endParaRPr sz="9000"/>
          </a:p>
        </p:txBody>
      </p:sp>
      <p:pic>
        <p:nvPicPr>
          <p:cNvPr id="122" name="Google Shape;12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3325" y="1808900"/>
            <a:ext cx="3130475" cy="313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>
            <p:ph type="ctrTitle"/>
          </p:nvPr>
        </p:nvSpPr>
        <p:spPr>
          <a:xfrm>
            <a:off x="671258" y="-443575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ACAP &amp; </a:t>
            </a:r>
            <a:r>
              <a:rPr lang="en"/>
              <a:t>Alabama Literacy Act</a:t>
            </a:r>
            <a:endParaRPr/>
          </a:p>
        </p:txBody>
      </p:sp>
      <p:sp>
        <p:nvSpPr>
          <p:cNvPr id="128" name="Google Shape;128;p24"/>
          <p:cNvSpPr txBox="1"/>
          <p:nvPr>
            <p:ph type="ctrTitle"/>
          </p:nvPr>
        </p:nvSpPr>
        <p:spPr>
          <a:xfrm>
            <a:off x="868483" y="3283525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ACAP is one of the Good Exemption Clauses  </a:t>
            </a:r>
            <a:endParaRPr/>
          </a:p>
        </p:txBody>
      </p:sp>
      <p:pic>
        <p:nvPicPr>
          <p:cNvPr id="129" name="Google Shape;12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8175" y="1286513"/>
            <a:ext cx="2190750" cy="208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9825"/>
            <a:ext cx="8543424" cy="488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7225" y="2733300"/>
            <a:ext cx="6345900" cy="208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6"/>
          <p:cNvSpPr txBox="1"/>
          <p:nvPr>
            <p:ph idx="4294967295" type="ctrTitle"/>
          </p:nvPr>
        </p:nvSpPr>
        <p:spPr>
          <a:xfrm>
            <a:off x="201350" y="276950"/>
            <a:ext cx="8831700" cy="173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0"/>
              <a:t>Thank you for coming!</a:t>
            </a:r>
            <a:endParaRPr sz="9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200" y="152400"/>
            <a:ext cx="3462502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1976" y="197225"/>
            <a:ext cx="3593375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5"/>
          <p:cNvPicPr preferRelativeResize="0"/>
          <p:nvPr/>
        </p:nvPicPr>
        <p:blipFill rotWithShape="1">
          <a:blip r:embed="rId3">
            <a:alphaModFix/>
          </a:blip>
          <a:srcRect b="19545" l="18341" r="47693" t="42243"/>
          <a:stretch/>
        </p:blipFill>
        <p:spPr>
          <a:xfrm>
            <a:off x="862850" y="358600"/>
            <a:ext cx="3003175" cy="4504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 rotWithShape="1">
          <a:blip r:embed="rId4">
            <a:alphaModFix/>
          </a:blip>
          <a:srcRect b="37146" l="0" r="0" t="0"/>
          <a:stretch/>
        </p:blipFill>
        <p:spPr>
          <a:xfrm>
            <a:off x="4444250" y="152400"/>
            <a:ext cx="3629026" cy="304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93225" y="3323675"/>
            <a:ext cx="2218010" cy="1645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ctrTitle"/>
          </p:nvPr>
        </p:nvSpPr>
        <p:spPr>
          <a:xfrm>
            <a:off x="671258" y="-5444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State Report Card</a:t>
            </a: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8262" y="1119800"/>
            <a:ext cx="2016562" cy="387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499" y="1119800"/>
            <a:ext cx="6161725" cy="387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ctrTitle"/>
          </p:nvPr>
        </p:nvSpPr>
        <p:spPr>
          <a:xfrm>
            <a:off x="671258" y="-5444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PAST ACAP Scores</a:t>
            </a: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09375"/>
            <a:ext cx="8832025" cy="386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0"/>
              <a:t>ACAP Testing</a:t>
            </a:r>
            <a:endParaRPr sz="9000"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5775" y="3182475"/>
            <a:ext cx="4276125" cy="178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idx="4294967295" type="ctrTitle"/>
          </p:nvPr>
        </p:nvSpPr>
        <p:spPr>
          <a:xfrm>
            <a:off x="561433" y="212850"/>
            <a:ext cx="7801500" cy="173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7100"/>
              <a:t>What is ACAP?</a:t>
            </a:r>
            <a:endParaRPr sz="7100"/>
          </a:p>
        </p:txBody>
      </p:sp>
      <p:sp>
        <p:nvSpPr>
          <p:cNvPr id="99" name="Google Shape;99;p19"/>
          <p:cNvSpPr txBox="1"/>
          <p:nvPr/>
        </p:nvSpPr>
        <p:spPr>
          <a:xfrm>
            <a:off x="270450" y="1327050"/>
            <a:ext cx="8603100" cy="36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verage"/>
              <a:buChar char="●"/>
            </a:pPr>
            <a:r>
              <a:rPr lang="en" sz="22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The Alabama ACAP Summative Assessment is a comprehensive program designed to provide information about what students know in core academic areas. This test is a part of the Alabama Comprehensive Assessment Program and it is given once a year. </a:t>
            </a:r>
            <a:endParaRPr sz="22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verage"/>
              <a:buChar char="●"/>
            </a:pPr>
            <a:r>
              <a:rPr lang="en" sz="22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 The Alabama Comprehensive Assessment Program (ACAP) assessment will be administered to grades 2-8 in the spring. </a:t>
            </a:r>
            <a:endParaRPr sz="22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verage"/>
              <a:buChar char="●"/>
            </a:pPr>
            <a:r>
              <a:rPr lang="en" sz="22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 The purpose is to establish a baseline for growth to measure students progress in subject areas of Reading, ELA, Science, and Math</a:t>
            </a:r>
            <a:endParaRPr sz="22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0"/>
              <a:t>Mark your calendars!</a:t>
            </a:r>
            <a:endParaRPr sz="9000"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6962" y="2571750"/>
            <a:ext cx="3030075" cy="242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3275" y="-1050"/>
            <a:ext cx="9267275" cy="5158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