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6" r:id="rId6"/>
    <p:sldId id="258" r:id="rId7"/>
    <p:sldId id="268" r:id="rId8"/>
    <p:sldId id="263" r:id="rId9"/>
    <p:sldId id="257" r:id="rId10"/>
    <p:sldId id="274" r:id="rId11"/>
    <p:sldId id="273" r:id="rId12"/>
    <p:sldId id="272" r:id="rId13"/>
    <p:sldId id="275" r:id="rId14"/>
    <p:sldId id="276" r:id="rId15"/>
    <p:sldId id="269" r:id="rId16"/>
    <p:sldId id="267" r:id="rId17"/>
    <p:sldId id="277" r:id="rId18"/>
    <p:sldId id="270" r:id="rId19"/>
    <p:sldId id="278" r:id="rId20"/>
    <p:sldId id="279" r:id="rId21"/>
    <p:sldId id="262" r:id="rId22"/>
    <p:sldId id="271" r:id="rId23"/>
    <p:sldId id="26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856" autoAdjust="0"/>
  </p:normalViewPr>
  <p:slideViewPr>
    <p:cSldViewPr snapToGrid="0">
      <p:cViewPr varScale="1">
        <p:scale>
          <a:sx n="60" d="100"/>
          <a:sy n="60" d="100"/>
        </p:scale>
        <p:origin x="12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1/2/2024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2287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9624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4344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977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8230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0499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2526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4586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4192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688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687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Claudia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Any competence facilitating interaction and communication with others where social rules and relations are created, communicated, and changed in verbal and nonverbal ways.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Social development is a gradual, integrative process through which children acquire the capacity to understand, experience, express, and manage emotions/social skills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0539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Claudia</a:t>
            </a:r>
          </a:p>
          <a:p>
            <a:endParaRPr lang="en-US" dirty="0"/>
          </a:p>
          <a:p>
            <a:r>
              <a:rPr lang="en-US" dirty="0"/>
              <a:t>Different areas of social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017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533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5456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Claudia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549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655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210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l.org/" TargetMode="External"/><Relationship Id="rId7" Type="http://schemas.openxmlformats.org/officeDocument/2006/relationships/hyperlink" Target="https://www.autismspeaks.org/social-skills-and-autism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edutopia.org/SEL-parents-resources#:~:text=A%20Parent%E2%80%99s%20Resource%20Guide%20to%20Social%20and%20Emotional,...%205%20Home%2C%20School%2C%20and%20Community%20Partnerships%20" TargetMode="External"/><Relationship Id="rId5" Type="http://schemas.openxmlformats.org/officeDocument/2006/relationships/hyperlink" Target="https://childmind.org/topics/covid-kids-mental-health-challenges/" TargetMode="External"/><Relationship Id="rId4" Type="http://schemas.openxmlformats.org/officeDocument/2006/relationships/hyperlink" Target="https://www.pbs.org/parent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NOV</a:t>
            </a:r>
          </a:p>
          <a:p>
            <a:r>
              <a:rPr lang="en-US" dirty="0"/>
              <a:t>2023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Social Skills Through the Ages</a:t>
            </a:r>
            <a:endParaRPr lang="ru-R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Understanding &amp; Supporting Your Child’s Social-Emotional Development</a:t>
            </a:r>
            <a:endParaRPr lang="ru-R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0CFBC92-D1DA-47FD-85E0-CC638A4FE2D6}"/>
              </a:ext>
            </a:extLst>
          </p:cNvPr>
          <p:cNvSpPr txBox="1">
            <a:spLocks/>
          </p:cNvSpPr>
          <p:nvPr/>
        </p:nvSpPr>
        <p:spPr>
          <a:xfrm>
            <a:off x="6951726" y="5902913"/>
            <a:ext cx="10368308" cy="10535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Presented by: Kristen Nazzaro, M.A., N.C.S.P 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and Claudia Branco, M.A., PsyD Intern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8886" y="1200676"/>
            <a:ext cx="3933620" cy="734415"/>
          </a:xfrm>
        </p:spPr>
        <p:txBody>
          <a:bodyPr>
            <a:noAutofit/>
          </a:bodyPr>
          <a:lstStyle/>
          <a:p>
            <a:r>
              <a:rPr lang="en-US" sz="3400" dirty="0"/>
              <a:t>Middle School (7</a:t>
            </a:r>
            <a:r>
              <a:rPr lang="en-US" sz="3400" baseline="30000" dirty="0"/>
              <a:t>th</a:t>
            </a:r>
            <a:r>
              <a:rPr lang="en-US" sz="3400" dirty="0"/>
              <a:t>-8</a:t>
            </a:r>
            <a:r>
              <a:rPr lang="en-US" sz="3400" baseline="30000" dirty="0"/>
              <a:t>th</a:t>
            </a:r>
            <a:r>
              <a:rPr lang="en-US" sz="3400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Peer Pressure &amp; Comparison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4436778" cy="2918327"/>
          </a:xfrm>
        </p:spPr>
        <p:txBody>
          <a:bodyPr>
            <a:normAutofit/>
          </a:bodyPr>
          <a:lstStyle/>
          <a:p>
            <a:r>
              <a:rPr lang="en-US" sz="2000" dirty="0"/>
              <a:t>Desire to be liked and accepted by peers</a:t>
            </a:r>
          </a:p>
          <a:p>
            <a:r>
              <a:rPr lang="en-US" sz="2000" dirty="0"/>
              <a:t>Development of social groups/cliques</a:t>
            </a:r>
          </a:p>
          <a:p>
            <a:r>
              <a:rPr lang="en-US" sz="2000" dirty="0"/>
              <a:t>Sensitive to the perception of others</a:t>
            </a:r>
          </a:p>
          <a:p>
            <a:r>
              <a:rPr lang="en-US" sz="2000" dirty="0"/>
              <a:t>Personal morals and questioning authority</a:t>
            </a:r>
          </a:p>
          <a:p>
            <a:r>
              <a:rPr lang="en-US" sz="2000" dirty="0"/>
              <a:t>Hormonal influences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Placeholder 9" descr="A group of people smiling&#10;&#10;Description automatically generated">
            <a:extLst>
              <a:ext uri="{FF2B5EF4-FFF2-40B4-BE49-F238E27FC236}">
                <a16:creationId xmlns:a16="http://schemas.microsoft.com/office/drawing/2014/main" id="{F18190D7-B082-7B50-C712-43DB00499D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681" r="216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03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41A158C-1C2D-EBB6-16E5-49C59BB3E1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3580" b="9760"/>
          <a:stretch/>
        </p:blipFill>
        <p:spPr>
          <a:xfrm>
            <a:off x="1030139" y="3248025"/>
            <a:ext cx="4573338" cy="2311872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30561" y="849316"/>
            <a:ext cx="3923299" cy="104249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High School (9</a:t>
            </a:r>
            <a:r>
              <a:rPr lang="en-US" sz="3400" baseline="30000" dirty="0"/>
              <a:t>th</a:t>
            </a:r>
            <a:r>
              <a:rPr lang="en-US" sz="3400" dirty="0"/>
              <a:t>-12</a:t>
            </a:r>
            <a:r>
              <a:rPr lang="en-US" sz="3400" baseline="30000" dirty="0"/>
              <a:t>th</a:t>
            </a:r>
            <a:r>
              <a:rPr lang="en-US" sz="3400" dirty="0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763127" y="2707105"/>
            <a:ext cx="5517648" cy="2852792"/>
          </a:xfrm>
        </p:spPr>
        <p:txBody>
          <a:bodyPr>
            <a:normAutofit/>
          </a:bodyPr>
          <a:lstStyle/>
          <a:p>
            <a:r>
              <a:rPr lang="en-US" sz="1800" dirty="0"/>
              <a:t>Peers become more influential than the support of family/siblings</a:t>
            </a:r>
          </a:p>
          <a:p>
            <a:r>
              <a:rPr lang="en-US" sz="1800" dirty="0"/>
              <a:t>Look to peers to help them solve problems</a:t>
            </a:r>
          </a:p>
          <a:p>
            <a:r>
              <a:rPr lang="en-US" sz="1800" dirty="0"/>
              <a:t>Understand their own values, strengths, and weaknesses</a:t>
            </a:r>
          </a:p>
          <a:p>
            <a:r>
              <a:rPr lang="en-US" sz="1800" dirty="0"/>
              <a:t>Seek out new experiences</a:t>
            </a:r>
          </a:p>
          <a:p>
            <a:r>
              <a:rPr lang="en-US" sz="1800" dirty="0"/>
              <a:t>Increased interest in romantic relationships</a:t>
            </a:r>
          </a:p>
          <a:p>
            <a:r>
              <a:rPr lang="en-US" sz="1800" dirty="0"/>
              <a:t>Shaping their habits to reflect adult life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676900" y="1374622"/>
            <a:ext cx="5202936" cy="1115568"/>
          </a:xfrm>
        </p:spPr>
        <p:txBody>
          <a:bodyPr anchor="ctr">
            <a:normAutofit/>
          </a:bodyPr>
          <a:lstStyle/>
          <a:p>
            <a:pPr algn="ctr"/>
            <a:r>
              <a:rPr lang="en-US" sz="2500" dirty="0"/>
              <a:t>Social Identity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185053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Identifying Delays in Social Development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A0BAD9A-C3F7-C300-EDA7-E2591DF7CF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182" r="1182"/>
          <a:stretch/>
        </p:blipFill>
        <p:spPr/>
      </p:pic>
    </p:spTree>
    <p:extLst>
      <p:ext uri="{BB962C8B-B14F-4D97-AF65-F5344CB8AC3E}">
        <p14:creationId xmlns:p14="http://schemas.microsoft.com/office/powerpoint/2010/main" val="42882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/>
          <a:p>
            <a:r>
              <a:rPr lang="en-US" dirty="0"/>
              <a:t>Questions to ask yourself: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10133604" cy="289151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What are the developmental milestones of my child’s current age?</a:t>
            </a:r>
          </a:p>
          <a:p>
            <a:r>
              <a:rPr lang="en-US" sz="2400" dirty="0"/>
              <a:t>Does my child appear to have social challenges that most children their age are skilled in?</a:t>
            </a:r>
          </a:p>
          <a:p>
            <a:r>
              <a:rPr lang="en-US" sz="2400" dirty="0"/>
              <a:t>What is the skill gap between my child and similar aged peers?</a:t>
            </a:r>
          </a:p>
          <a:p>
            <a:r>
              <a:rPr lang="en-US" sz="2400" dirty="0"/>
              <a:t>How long has the skill gap existed, and does it appear to be getting bigger?</a:t>
            </a:r>
          </a:p>
          <a:p>
            <a:r>
              <a:rPr lang="en-US" sz="2400" dirty="0"/>
              <a:t>Are these challenges causing problems for your child in school/community/home?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30561" y="849316"/>
            <a:ext cx="3923299" cy="1042492"/>
          </a:xfrm>
        </p:spPr>
        <p:txBody>
          <a:bodyPr anchor="ctr">
            <a:normAutofit/>
          </a:bodyPr>
          <a:lstStyle/>
          <a:p>
            <a:r>
              <a:rPr lang="en-US" sz="3100"/>
              <a:t>How do you know there’s a problem?</a:t>
            </a:r>
          </a:p>
        </p:txBody>
      </p:sp>
      <p:pic>
        <p:nvPicPr>
          <p:cNvPr id="10" name="Picture Placeholder 9" descr="A child and child with books on their head&#10;&#10;Description automatically generated">
            <a:extLst>
              <a:ext uri="{FF2B5EF4-FFF2-40B4-BE49-F238E27FC236}">
                <a16:creationId xmlns:a16="http://schemas.microsoft.com/office/drawing/2014/main" id="{89C59D8A-F161-1E5E-0786-9C3D7AFED0E7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 rotWithShape="1">
          <a:blip r:embed="rId3"/>
          <a:srcRect t="13029" r="1" b="18495"/>
          <a:stretch/>
        </p:blipFill>
        <p:spPr>
          <a:xfrm>
            <a:off x="6096000" y="336077"/>
            <a:ext cx="5073411" cy="2311872"/>
          </a:xfrm>
          <a:noFill/>
        </p:spPr>
      </p:pic>
    </p:spTree>
    <p:extLst>
      <p:ext uri="{BB962C8B-B14F-4D97-AF65-F5344CB8AC3E}">
        <p14:creationId xmlns:p14="http://schemas.microsoft.com/office/powerpoint/2010/main" val="203392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2BFE2D24-16BF-7090-695E-D00B0A2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Signs &amp;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/>
          </p:cNvSpPr>
          <p:nvPr/>
        </p:nvSpPr>
        <p:spPr>
          <a:xfrm>
            <a:off x="10743624" y="5729439"/>
            <a:ext cx="610176" cy="3468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868680">
              <a:lnSpc>
                <a:spcPct val="90000"/>
              </a:lnSpc>
              <a:spcAft>
                <a:spcPts val="570"/>
              </a:spcAft>
            </a:pPr>
            <a:fld id="{98C0CDE5-970C-4CC4-BF43-0DA127E73E82}" type="slidenum">
              <a:rPr lang="en-US" sz="171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868680">
                <a:lnSpc>
                  <a:spcPct val="90000"/>
                </a:lnSpc>
                <a:spcAft>
                  <a:spcPts val="570"/>
                </a:spcAft>
              </a:pPr>
              <a:t>14</a:t>
            </a:fld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FE77605-E032-1C8D-9BBE-36712E853A32}"/>
              </a:ext>
            </a:extLst>
          </p:cNvPr>
          <p:cNvSpPr>
            <a:spLocks/>
          </p:cNvSpPr>
          <p:nvPr/>
        </p:nvSpPr>
        <p:spPr>
          <a:xfrm>
            <a:off x="6096000" y="1831376"/>
            <a:ext cx="4924284" cy="534294"/>
          </a:xfrm>
          <a:prstGeom prst="rect">
            <a:avLst/>
          </a:prstGeom>
        </p:spPr>
        <p:txBody>
          <a:bodyPr/>
          <a:lstStyle/>
          <a:p>
            <a:pPr algn="ctr" defTabSz="868680">
              <a:spcAft>
                <a:spcPts val="600"/>
              </a:spcAft>
            </a:pPr>
            <a:r>
              <a:rPr lang="en-US" sz="32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Middle-High School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/>
          </p:cNvSpPr>
          <p:nvPr/>
        </p:nvSpPr>
        <p:spPr>
          <a:xfrm>
            <a:off x="6001411" y="2586935"/>
            <a:ext cx="5162331" cy="40544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Difficulty following a conversation</a:t>
            </a:r>
          </a:p>
          <a:p>
            <a:pPr marL="45720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Emotional dysregulation becomes more apparent</a:t>
            </a:r>
          </a:p>
          <a:p>
            <a:pPr marL="45720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Cannot </a:t>
            </a:r>
            <a:r>
              <a:rPr lang="en-US" sz="2400" dirty="0">
                <a:solidFill>
                  <a:schemeClr val="accent1"/>
                </a:solidFill>
              </a:rPr>
              <a:t>i</a:t>
            </a: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dentifying and solve problems </a:t>
            </a:r>
          </a:p>
          <a:p>
            <a:pPr marL="45720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Hard time forming deep, meaningful friendships</a:t>
            </a:r>
          </a:p>
          <a:p>
            <a:pPr marL="45720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Giving feedback in socially inappropriate/blunt ways</a:t>
            </a:r>
          </a:p>
          <a:p>
            <a:pPr marL="45720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Inability to change behavior based on nonverbal social cues</a:t>
            </a:r>
          </a:p>
          <a:p>
            <a:pPr marL="45720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Hard time asking for help</a:t>
            </a:r>
          </a:p>
          <a:p>
            <a:pPr marL="45720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“My way or the highway”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A448C2-C4F0-099D-DA34-A51EB82EB36F}"/>
              </a:ext>
            </a:extLst>
          </p:cNvPr>
          <p:cNvSpPr>
            <a:spLocks/>
          </p:cNvSpPr>
          <p:nvPr/>
        </p:nvSpPr>
        <p:spPr>
          <a:xfrm>
            <a:off x="935357" y="2586934"/>
            <a:ext cx="4900152" cy="40544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Lack of interest in playing with peers</a:t>
            </a:r>
          </a:p>
          <a:p>
            <a:pPr marL="28575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Disconnected from environment</a:t>
            </a:r>
          </a:p>
          <a:p>
            <a:pPr marL="28575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</a:rPr>
              <a:t>Coping with frustration or sadness</a:t>
            </a:r>
            <a:endParaRPr lang="en-US" sz="2400" dirty="0">
              <a:solidFill>
                <a:schemeClr val="accent1"/>
              </a:solidFill>
            </a:endParaRPr>
          </a:p>
          <a:p>
            <a:pPr marL="28575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Aggressive behavior</a:t>
            </a:r>
          </a:p>
          <a:p>
            <a:pPr marL="28575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Difficulty sharing and turn taking</a:t>
            </a:r>
          </a:p>
          <a:p>
            <a:pPr marL="28575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Conversations are not reciprocal</a:t>
            </a:r>
          </a:p>
          <a:p>
            <a:pPr marL="28575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U</a:t>
            </a: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nimaginative or incongruent play</a:t>
            </a:r>
          </a:p>
          <a:p>
            <a:pPr marL="285750" indent="-285750" algn="ctr" defTabSz="86868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Difficulty apologizing and accepting fault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1130B09-F904-A7FE-BF14-998404555092}"/>
              </a:ext>
            </a:extLst>
          </p:cNvPr>
          <p:cNvSpPr txBox="1">
            <a:spLocks/>
          </p:cNvSpPr>
          <p:nvPr/>
        </p:nvSpPr>
        <p:spPr>
          <a:xfrm>
            <a:off x="911225" y="1831376"/>
            <a:ext cx="4924284" cy="534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8680">
              <a:spcBef>
                <a:spcPts val="950"/>
              </a:spcBef>
            </a:pPr>
            <a:r>
              <a:rPr lang="en-US" sz="32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Preschool-Elementary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463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Facilitating Social Skills Development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FFA36D8-A501-6982-1C4C-D512C08375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01" r="401"/>
          <a:stretch/>
        </p:blipFill>
        <p:spPr/>
      </p:pic>
    </p:spTree>
    <p:extLst>
      <p:ext uri="{BB962C8B-B14F-4D97-AF65-F5344CB8AC3E}">
        <p14:creationId xmlns:p14="http://schemas.microsoft.com/office/powerpoint/2010/main" val="9596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BA979C-D27C-C8D5-295A-5A2A2CED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4337154" cy="34079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Provide modeling and guidance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Positive reinforcement &amp; behavior-specific praise when you notice social skill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Give alternatives for socially inappropriate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Communicate with the school to learn how they are teaching these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D6DCF-C55A-85F1-CAF4-01B5B0BE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5C8F72-9662-CFD3-485E-8324513A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24240" y="1012712"/>
            <a:ext cx="4657473" cy="734415"/>
          </a:xfrm>
        </p:spPr>
        <p:txBody>
          <a:bodyPr>
            <a:normAutofit/>
          </a:bodyPr>
          <a:lstStyle/>
          <a:p>
            <a:r>
              <a:rPr lang="en-US" dirty="0"/>
              <a:t>What You Can Do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D5A2E45-D20F-9AE1-AB37-00DB001A24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689" r="21689"/>
          <a:stretch/>
        </p:blipFill>
        <p:spPr/>
      </p:pic>
    </p:spTree>
    <p:extLst>
      <p:ext uri="{BB962C8B-B14F-4D97-AF65-F5344CB8AC3E}">
        <p14:creationId xmlns:p14="http://schemas.microsoft.com/office/powerpoint/2010/main" val="666637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D6DCF-C55A-85F1-CAF4-01B5B0BE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17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5C8F72-9662-CFD3-485E-8324513A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3418" y="393508"/>
            <a:ext cx="4656475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Other Strategies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D5A2E45-D20F-9AE1-AB37-00DB001A24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6506" r="6508" b="2"/>
          <a:stretch/>
        </p:blipFill>
        <p:spPr>
          <a:xfrm>
            <a:off x="838200" y="1825625"/>
            <a:ext cx="5181600" cy="3976085"/>
          </a:xfrm>
          <a:noFill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BA979C-D27C-C8D5-295A-5A2A2CEDF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Facilitate structured play dates with a peer the child engages with frequently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Involve peer/sibling role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Give your child jobs at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Roleplay social situations your child struggles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Get your child involved in small group activities (lunch bunches, extracurriculars,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Read social stories during bedtime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Talk through social interactions of movies, tv shows,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94681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6977" y="2282951"/>
            <a:ext cx="3055579" cy="3402714"/>
          </a:xfrm>
        </p:spPr>
        <p:txBody>
          <a:bodyPr/>
          <a:lstStyle/>
          <a:p>
            <a:r>
              <a:rPr lang="en-US" dirty="0"/>
              <a:t>Consistency is key! If your child has social skills deficits, the process of learning may be slow and nonlinear. Stay consistent in what </a:t>
            </a:r>
            <a:r>
              <a:rPr lang="en-US"/>
              <a:t>you’re encouraging and how. 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3"/>
          <a:srcRect t="8886" b="8886"/>
          <a:stretch/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Questions?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Placeholder 6" descr="A group of children sitting on the floor&#10;&#10;Description automatically generated">
            <a:extLst>
              <a:ext uri="{FF2B5EF4-FFF2-40B4-BE49-F238E27FC236}">
                <a16:creationId xmlns:a16="http://schemas.microsoft.com/office/drawing/2014/main" id="{3A0BAD9A-C3F7-C300-EDA7-E2591DF7CF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04" r="1204"/>
          <a:stretch>
            <a:fillRect/>
          </a:stretch>
        </p:blipFill>
        <p:spPr>
          <a:xfrm>
            <a:off x="3365708" y="914401"/>
            <a:ext cx="8826292" cy="5943600"/>
          </a:xfrm>
        </p:spPr>
      </p:pic>
    </p:spTree>
    <p:extLst>
      <p:ext uri="{BB962C8B-B14F-4D97-AF65-F5344CB8AC3E}">
        <p14:creationId xmlns:p14="http://schemas.microsoft.com/office/powerpoint/2010/main" val="52087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83223-E82C-48DA-9F3B-837EC90E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FFF409-22FC-4AC6-BD78-7F29F9F1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B0D959-E69C-4E26-8E0A-003AF009B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5171" y="3086227"/>
            <a:ext cx="7319700" cy="259982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Defining Social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Social/Emotional Development Through Childhood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Identifying Social Skills Deficits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Facilitating Social Skills at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95490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768" y="1096296"/>
            <a:ext cx="4821219" cy="111135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Resources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8505" y="2207650"/>
            <a:ext cx="5903495" cy="4148488"/>
          </a:xfrm>
        </p:spPr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https://casel.org/</a:t>
            </a: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https://www.pbs.org/parents/</a:t>
            </a: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https://childmind.org/topics/covid-kids-mental-health-challenges/</a:t>
            </a: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Parent's Resource Guide to Social and Emotional Learning</a:t>
            </a: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https://www.autismspeaks.org/social-skills-and-autism</a:t>
            </a:r>
            <a:endParaRPr lang="en-US" sz="24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2" name="Picture Placeholder 11" descr="A group of children smiling&#10;&#10;Description automatically generated">
            <a:extLst>
              <a:ext uri="{FF2B5EF4-FFF2-40B4-BE49-F238E27FC236}">
                <a16:creationId xmlns:a16="http://schemas.microsoft.com/office/drawing/2014/main" id="{E10703C1-A96C-2231-2197-ECD8CF01B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32" r="2430" b="-2"/>
          <a:stretch/>
        </p:blipFill>
        <p:spPr>
          <a:xfrm>
            <a:off x="5180012" y="1347788"/>
            <a:ext cx="6172200" cy="4330539"/>
          </a:xfr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Social rules and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Constantly developing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Verbal and nonverbal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Gradual, integrative process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anchor="ctr">
            <a:normAutofit/>
          </a:bodyPr>
          <a:lstStyle/>
          <a:p>
            <a:r>
              <a:rPr lang="en-US"/>
              <a:t>What are Social Skills?</a:t>
            </a: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Competencies At A Glance</a:t>
            </a:r>
          </a:p>
        </p:txBody>
      </p:sp>
      <p:pic>
        <p:nvPicPr>
          <p:cNvPr id="5" name="Picture 4" descr="A puzzle pieces with text&#10;&#10;Description automatically generated">
            <a:extLst>
              <a:ext uri="{FF2B5EF4-FFF2-40B4-BE49-F238E27FC236}">
                <a16:creationId xmlns:a16="http://schemas.microsoft.com/office/drawing/2014/main" id="{D3875633-37E5-7B52-DF78-4853CFAF0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" t="1" r="-2" b="-2"/>
          <a:stretch/>
        </p:blipFill>
        <p:spPr>
          <a:xfrm>
            <a:off x="386000" y="1942690"/>
            <a:ext cx="11521985" cy="4504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70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7" name="Picture 6" descr="A poster with text on it&#10;&#10;Description automatically generated">
            <a:extLst>
              <a:ext uri="{FF2B5EF4-FFF2-40B4-BE49-F238E27FC236}">
                <a16:creationId xmlns:a16="http://schemas.microsoft.com/office/drawing/2014/main" id="{BB02843A-3163-7F2D-0A37-898970BAD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49" t="35306" r="1657" b="5225"/>
          <a:stretch/>
        </p:blipFill>
        <p:spPr>
          <a:xfrm>
            <a:off x="6175187" y="1347788"/>
            <a:ext cx="4188201" cy="4330539"/>
          </a:xfrm>
          <a:prstGeom prst="rect">
            <a:avLst/>
          </a:prstGeom>
          <a:noFill/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F2D060B-77B1-9709-4542-C7756BB09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Social Skills Examples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Social Development Through the Ages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C7130F-F0BE-5C85-725F-D8094A3E91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524" r="3524"/>
          <a:stretch/>
        </p:blipFill>
        <p:spPr/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60000">
            <a:off x="7354844" y="895259"/>
            <a:ext cx="4735459" cy="1012583"/>
          </a:xfrm>
        </p:spPr>
        <p:txBody>
          <a:bodyPr anchor="ctr">
            <a:normAutofit/>
          </a:bodyPr>
          <a:lstStyle/>
          <a:p>
            <a:r>
              <a:rPr lang="en-US" dirty="0"/>
              <a:t>Preschool (3-5)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9053" y="2442380"/>
            <a:ext cx="3913632" cy="804672"/>
          </a:xfrm>
        </p:spPr>
        <p:txBody>
          <a:bodyPr anchor="ctr">
            <a:noAutofit/>
          </a:bodyPr>
          <a:lstStyle/>
          <a:p>
            <a:pPr algn="ctr"/>
            <a:r>
              <a:rPr lang="en-US" sz="2500" dirty="0"/>
              <a:t>Exploration &amp; Self-Direction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053" y="3429000"/>
            <a:ext cx="4347933" cy="2352675"/>
          </a:xfrm>
        </p:spPr>
        <p:txBody>
          <a:bodyPr>
            <a:noAutofit/>
          </a:bodyPr>
          <a:lstStyle/>
          <a:p>
            <a:r>
              <a:rPr lang="en-US" sz="1700" dirty="0"/>
              <a:t>Curiosity with different types of play</a:t>
            </a:r>
          </a:p>
          <a:p>
            <a:r>
              <a:rPr lang="en-US" sz="1700" dirty="0"/>
              <a:t>Creative &amp; make-believe play</a:t>
            </a:r>
          </a:p>
          <a:p>
            <a:r>
              <a:rPr lang="en-US" sz="1700" dirty="0"/>
              <a:t>Understanding presence of others and what sharing is</a:t>
            </a:r>
          </a:p>
          <a:p>
            <a:r>
              <a:rPr lang="en-US" sz="1700" dirty="0"/>
              <a:t>Want to direct play activities themselves</a:t>
            </a:r>
          </a:p>
          <a:p>
            <a:r>
              <a:rPr lang="en-US" sz="1700" dirty="0"/>
              <a:t>Testing the boundaries</a:t>
            </a:r>
          </a:p>
          <a:p>
            <a:r>
              <a:rPr lang="en-US" sz="1700" dirty="0"/>
              <a:t>Self-control when frustrated or upset</a:t>
            </a:r>
          </a:p>
        </p:txBody>
      </p:sp>
      <p:pic>
        <p:nvPicPr>
          <p:cNvPr id="17" name="Picture Placeholder 16" descr="A group of children playing with blocks&#10;&#10;Description automatically generated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24400" r="-1" b="-1"/>
          <a:stretch/>
        </p:blipFill>
        <p:spPr>
          <a:xfrm>
            <a:off x="-694" y="10"/>
            <a:ext cx="6065966" cy="5355815"/>
          </a:xfrm>
          <a:noFill/>
        </p:spPr>
      </p:pic>
    </p:spTree>
    <p:extLst>
      <p:ext uri="{BB962C8B-B14F-4D97-AF65-F5344CB8AC3E}">
        <p14:creationId xmlns:p14="http://schemas.microsoft.com/office/powerpoint/2010/main" val="326168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anchor="ctr">
            <a:normAutofit/>
          </a:bodyPr>
          <a:lstStyle/>
          <a:p>
            <a:r>
              <a:rPr lang="en-US" sz="3700"/>
              <a:t>Early Elementary (K-3rd)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>
            <a:normAutofit/>
          </a:bodyPr>
          <a:lstStyle/>
          <a:p>
            <a:r>
              <a:rPr lang="en-US" dirty="0"/>
              <a:t>Peer Engagement &amp; Play</a:t>
            </a:r>
          </a:p>
        </p:txBody>
      </p:sp>
      <p:pic>
        <p:nvPicPr>
          <p:cNvPr id="10" name="Picture Placeholder 9" descr="A child sitting on the floor with a mask on&#10;&#10;Description automatically generated">
            <a:extLst>
              <a:ext uri="{FF2B5EF4-FFF2-40B4-BE49-F238E27FC236}">
                <a16:creationId xmlns:a16="http://schemas.microsoft.com/office/drawing/2014/main" id="{71FD1767-F32F-4DBA-BA62-C47BB54C0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-4" b="7496"/>
          <a:stretch/>
        </p:blipFill>
        <p:spPr>
          <a:xfrm>
            <a:off x="839788" y="2638097"/>
            <a:ext cx="5157787" cy="3184634"/>
          </a:xfr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>
            <a:normAutofit/>
          </a:bodyPr>
          <a:lstStyle/>
          <a:p>
            <a:r>
              <a:rPr lang="en-US" sz="2000"/>
              <a:t>Parallel play</a:t>
            </a:r>
          </a:p>
          <a:p>
            <a:r>
              <a:rPr lang="en-US" sz="2000"/>
              <a:t>Developing playmates and “Best friends”</a:t>
            </a:r>
          </a:p>
          <a:p>
            <a:r>
              <a:rPr lang="en-US" sz="2000"/>
              <a:t>Cooperating with rules during group play activities</a:t>
            </a:r>
          </a:p>
          <a:p>
            <a:r>
              <a:rPr lang="en-US" sz="2000"/>
              <a:t>Turn-taking, patience, and impulse control</a:t>
            </a:r>
          </a:p>
          <a:p>
            <a:r>
              <a:rPr lang="en-US" sz="2000"/>
              <a:t>Sensitivity to feelings of others – want to help friends</a:t>
            </a:r>
          </a:p>
        </p:txBody>
      </p:sp>
    </p:spTree>
    <p:extLst>
      <p:ext uri="{BB962C8B-B14F-4D97-AF65-F5344CB8AC3E}">
        <p14:creationId xmlns:p14="http://schemas.microsoft.com/office/powerpoint/2010/main" val="66319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3913632" cy="804672"/>
          </a:xfrm>
        </p:spPr>
        <p:txBody>
          <a:bodyPr anchor="ctr">
            <a:noAutofit/>
          </a:bodyPr>
          <a:lstStyle/>
          <a:p>
            <a:pPr algn="ctr"/>
            <a:r>
              <a:rPr lang="en-US" sz="2500" dirty="0"/>
              <a:t>Peer Networking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31786" y="1079656"/>
            <a:ext cx="3933620" cy="734415"/>
          </a:xfrm>
        </p:spPr>
        <p:txBody>
          <a:bodyPr anchor="b">
            <a:noAutofit/>
          </a:bodyPr>
          <a:lstStyle/>
          <a:p>
            <a:r>
              <a:rPr lang="en-US" sz="3000" dirty="0"/>
              <a:t>Late Elementary (4</a:t>
            </a:r>
            <a:r>
              <a:rPr lang="en-US" sz="3000" baseline="30000" dirty="0"/>
              <a:t>th</a:t>
            </a:r>
            <a:r>
              <a:rPr lang="en-US" sz="3000" dirty="0"/>
              <a:t>-6</a:t>
            </a:r>
            <a:r>
              <a:rPr lang="en-US" sz="3000" baseline="30000" dirty="0"/>
              <a:t>th</a:t>
            </a:r>
            <a:r>
              <a:rPr lang="en-US" sz="3000" dirty="0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Friendships become deeper, more consideration into who they consider “friends” and who they spend their time with</a:t>
            </a:r>
          </a:p>
          <a:p>
            <a:r>
              <a:rPr lang="en-US" dirty="0"/>
              <a:t>Development of problem-solving skills</a:t>
            </a:r>
          </a:p>
          <a:p>
            <a:r>
              <a:rPr lang="en-US" dirty="0"/>
              <a:t>Anger control &amp; emotional regulation skills develop</a:t>
            </a:r>
          </a:p>
          <a:p>
            <a:r>
              <a:rPr lang="en-US" dirty="0"/>
              <a:t>Carrying a conversation</a:t>
            </a:r>
          </a:p>
          <a:p>
            <a:r>
              <a:rPr lang="en-US" dirty="0"/>
              <a:t>Understanding of  social cues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9229" r="24290" b="1"/>
          <a:stretch/>
        </p:blipFill>
        <p:spPr>
          <a:xfrm rot="720000">
            <a:off x="6384187" y="209524"/>
            <a:ext cx="4647699" cy="5472101"/>
          </a:xfrm>
          <a:noFill/>
        </p:spPr>
      </p:pic>
    </p:spTree>
    <p:extLst>
      <p:ext uri="{BB962C8B-B14F-4D97-AF65-F5344CB8AC3E}">
        <p14:creationId xmlns:p14="http://schemas.microsoft.com/office/powerpoint/2010/main" val="90232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789</Words>
  <Application>Microsoft Office PowerPoint</Application>
  <PresentationFormat>Widescreen</PresentationFormat>
  <Paragraphs>168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Franklin Gothic Book</vt:lpstr>
      <vt:lpstr>Office Theme</vt:lpstr>
      <vt:lpstr>Social Skills Through the Ages</vt:lpstr>
      <vt:lpstr>Outline</vt:lpstr>
      <vt:lpstr>What are Social Skills?</vt:lpstr>
      <vt:lpstr>Competencies At A Glance</vt:lpstr>
      <vt:lpstr>Social Skills Examples</vt:lpstr>
      <vt:lpstr>Social Development Through the Ages</vt:lpstr>
      <vt:lpstr>Preschool (3-5)</vt:lpstr>
      <vt:lpstr>Early Elementary (K-3rd)</vt:lpstr>
      <vt:lpstr>Late Elementary (4th-6th)</vt:lpstr>
      <vt:lpstr>Middle School (7th-8th)</vt:lpstr>
      <vt:lpstr>High School (9th-12th)</vt:lpstr>
      <vt:lpstr>Identifying Delays in Social Development</vt:lpstr>
      <vt:lpstr>How do you know there’s a problem?</vt:lpstr>
      <vt:lpstr>Signs &amp; Challenges</vt:lpstr>
      <vt:lpstr>Facilitating Social Skills Development</vt:lpstr>
      <vt:lpstr>What You Can Do</vt:lpstr>
      <vt:lpstr>Other Strategies</vt:lpstr>
      <vt:lpstr>Big Picture</vt:lpstr>
      <vt:lpstr>Questions?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2023-11-06T19:58:29Z</dcterms:created>
  <dcterms:modified xsi:type="dcterms:W3CDTF">2024-01-02T18:32:17Z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