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348" r:id="rId3"/>
    <p:sldId id="349" r:id="rId4"/>
    <p:sldId id="371" r:id="rId5"/>
    <p:sldId id="354" r:id="rId6"/>
    <p:sldId id="355" r:id="rId7"/>
    <p:sldId id="399" r:id="rId8"/>
    <p:sldId id="372" r:id="rId9"/>
    <p:sldId id="356" r:id="rId10"/>
    <p:sldId id="373" r:id="rId11"/>
    <p:sldId id="375" r:id="rId12"/>
    <p:sldId id="378" r:id="rId13"/>
    <p:sldId id="358" r:id="rId14"/>
    <p:sldId id="402" r:id="rId15"/>
    <p:sldId id="386" r:id="rId16"/>
    <p:sldId id="383" r:id="rId17"/>
    <p:sldId id="401" r:id="rId18"/>
    <p:sldId id="404" r:id="rId19"/>
    <p:sldId id="398" r:id="rId20"/>
  </p:sldIdLst>
  <p:sldSz cx="9144000" cy="6858000" type="screen4x3"/>
  <p:notesSz cx="7023100" cy="9309100"/>
  <p:defaultTextStyle>
    <a:defPPr>
      <a:defRPr lang="en-US"/>
    </a:defPPr>
    <a:lvl1pPr algn="l" rtl="0" fontAlgn="base">
      <a:spcBef>
        <a:spcPct val="0"/>
      </a:spcBef>
      <a:spcAft>
        <a:spcPct val="0"/>
      </a:spcAft>
      <a:defRPr sz="11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1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1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1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1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tzsimmons, Kelly" initials="kf" lastIdx="4" clrIdx="0"/>
  <p:cmAuthor id="1" name="lshin" initials="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669"/>
    <a:srgbClr val="6FB867"/>
    <a:srgbClr val="869F2A"/>
    <a:srgbClr val="003366"/>
    <a:srgbClr val="808000"/>
    <a:srgbClr val="5F0023"/>
    <a:srgbClr val="E2A036"/>
    <a:srgbClr val="FFC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5310" autoAdjust="0"/>
  </p:normalViewPr>
  <p:slideViewPr>
    <p:cSldViewPr>
      <p:cViewPr varScale="1">
        <p:scale>
          <a:sx n="81" d="100"/>
          <a:sy n="81" d="100"/>
        </p:scale>
        <p:origin x="19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charset="0"/>
              </a:defRPr>
            </a:lvl1pPr>
          </a:lstStyle>
          <a:p>
            <a:pPr>
              <a:defRPr/>
            </a:pPr>
            <a:fld id="{985C4D57-5874-B74B-8888-11E9B857E79B}" type="datetime1">
              <a:rPr lang="en-US"/>
              <a:pPr>
                <a:defRPr/>
              </a:pPr>
              <a:t>11/27/18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charset="0"/>
              </a:defRPr>
            </a:lvl1pPr>
          </a:lstStyle>
          <a:p>
            <a:pPr>
              <a:defRPr/>
            </a:pPr>
            <a:fld id="{50A23B41-0F75-DD48-85B9-B318AFD28103}" type="slidenum">
              <a:rPr lang="en-US"/>
              <a:pPr>
                <a:defRPr/>
              </a:pPr>
              <a:t>‹#›</a:t>
            </a:fld>
            <a:endParaRPr lang="en-US"/>
          </a:p>
        </p:txBody>
      </p:sp>
    </p:spTree>
    <p:extLst>
      <p:ext uri="{BB962C8B-B14F-4D97-AF65-F5344CB8AC3E}">
        <p14:creationId xmlns:p14="http://schemas.microsoft.com/office/powerpoint/2010/main" val="1297989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charset="0"/>
              </a:defRPr>
            </a:lvl1pPr>
          </a:lstStyle>
          <a:p>
            <a:pPr>
              <a:defRPr/>
            </a:pPr>
            <a:fld id="{F61A5758-B2D6-E741-B01A-84D2938D9AAB}" type="datetime1">
              <a:rPr lang="en-US"/>
              <a:pPr>
                <a:defRPr/>
              </a:pPr>
              <a:t>11/27/18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charset="0"/>
              </a:defRPr>
            </a:lvl1pPr>
          </a:lstStyle>
          <a:p>
            <a:pPr>
              <a:defRPr/>
            </a:pPr>
            <a:fld id="{2C2FFAAF-7442-8D40-92A7-D1448ADFA910}" type="slidenum">
              <a:rPr lang="en-US"/>
              <a:pPr>
                <a:defRPr/>
              </a:pPr>
              <a:t>‹#›</a:t>
            </a:fld>
            <a:endParaRPr lang="en-US"/>
          </a:p>
        </p:txBody>
      </p:sp>
    </p:spTree>
    <p:extLst>
      <p:ext uri="{BB962C8B-B14F-4D97-AF65-F5344CB8AC3E}">
        <p14:creationId xmlns:p14="http://schemas.microsoft.com/office/powerpoint/2010/main" val="5355632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student.collegeboard.org/exploreap/the-rewards/scholar-award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0F87649-4AAC-D149-B3C8-5F4312063D60}" type="slidenum">
              <a:rPr lang="en-US" sz="1200">
                <a:latin typeface="Calibri" charset="0"/>
              </a:rPr>
              <a:pPr eaLnBrk="1" hangingPunct="1"/>
              <a:t>1</a:t>
            </a:fld>
            <a:endParaRPr lang="en-US" sz="1200">
              <a:latin typeface="Calibri" charset="0"/>
            </a:endParaRPr>
          </a:p>
        </p:txBody>
      </p:sp>
    </p:spTree>
    <p:extLst>
      <p:ext uri="{BB962C8B-B14F-4D97-AF65-F5344CB8AC3E}">
        <p14:creationId xmlns:p14="http://schemas.microsoft.com/office/powerpoint/2010/main" val="2658582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a typeface="ＭＳ Ｐゴシック" pitchFamily="34" charset="-128"/>
              </a:rPr>
              <a:t>Presenter can add additional bullets on the college admission/college graduation rates at your school for former students in your AP courses.</a:t>
            </a:r>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11</a:t>
            </a:fld>
            <a:endParaRPr lang="en-US"/>
          </a:p>
        </p:txBody>
      </p:sp>
    </p:spTree>
    <p:extLst>
      <p:ext uri="{BB962C8B-B14F-4D97-AF65-F5344CB8AC3E}">
        <p14:creationId xmlns:p14="http://schemas.microsoft.com/office/powerpoint/2010/main" val="3712053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B0DFE6B-9C43-4140-8317-2A037CCB164C}" type="slidenum">
              <a:rPr lang="en-US" sz="1200">
                <a:latin typeface="Calibri" charset="0"/>
              </a:rPr>
              <a:pPr eaLnBrk="1" hangingPunct="1"/>
              <a:t>12</a:t>
            </a:fld>
            <a:endParaRPr lang="en-US" sz="1200">
              <a:latin typeface="Calibri" charset="0"/>
            </a:endParaRPr>
          </a:p>
        </p:txBody>
      </p:sp>
    </p:spTree>
    <p:extLst>
      <p:ext uri="{BB962C8B-B14F-4D97-AF65-F5344CB8AC3E}">
        <p14:creationId xmlns:p14="http://schemas.microsoft.com/office/powerpoint/2010/main" val="654038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71F7A72-BF5D-2B47-95E2-ED25AC2A20F2}" type="slidenum">
              <a:rPr lang="en-US" sz="1200">
                <a:latin typeface="Calibri" charset="0"/>
              </a:rPr>
              <a:pPr eaLnBrk="1" hangingPunct="1"/>
              <a:t>14</a:t>
            </a:fld>
            <a:endParaRPr lang="en-US" sz="1200">
              <a:latin typeface="Calibri" charset="0"/>
            </a:endParaRPr>
          </a:p>
        </p:txBody>
      </p:sp>
    </p:spTree>
    <p:extLst>
      <p:ext uri="{BB962C8B-B14F-4D97-AF65-F5344CB8AC3E}">
        <p14:creationId xmlns:p14="http://schemas.microsoft.com/office/powerpoint/2010/main" val="55335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D743AB5A-66E1-514D-9135-D32427BAD0A5}" type="slidenum">
              <a:rPr lang="en-US" sz="1200">
                <a:latin typeface="Calibri" charset="0"/>
              </a:rPr>
              <a:pPr eaLnBrk="1" hangingPunct="1"/>
              <a:t>15</a:t>
            </a:fld>
            <a:endParaRPr lang="en-US" sz="1200">
              <a:latin typeface="Calibri" charset="0"/>
            </a:endParaRPr>
          </a:p>
        </p:txBody>
      </p:sp>
    </p:spTree>
    <p:extLst>
      <p:ext uri="{BB962C8B-B14F-4D97-AF65-F5344CB8AC3E}">
        <p14:creationId xmlns:p14="http://schemas.microsoft.com/office/powerpoint/2010/main" val="3126126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Presenter: This is a good time to address any other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myths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or misperceptions that you hear from your students about the AP program.</a:t>
            </a:r>
            <a:endParaRPr lang="en-US">
              <a:latin typeface="Calibri" charset="0"/>
              <a:ea typeface="ＭＳ Ｐゴシック" charset="0"/>
              <a:cs typeface="ＭＳ Ｐゴシック"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ABBAC00-2783-1943-8E01-39FFF3136090}" type="slidenum">
              <a:rPr lang="en-US" sz="1200">
                <a:latin typeface="Calibri" charset="0"/>
              </a:rPr>
              <a:pPr eaLnBrk="1" hangingPunct="1"/>
              <a:t>16</a:t>
            </a:fld>
            <a:endParaRPr lang="en-US" sz="1200">
              <a:latin typeface="Calibri" charset="0"/>
            </a:endParaRPr>
          </a:p>
        </p:txBody>
      </p:sp>
    </p:spTree>
    <p:extLst>
      <p:ext uri="{BB962C8B-B14F-4D97-AF65-F5344CB8AC3E}">
        <p14:creationId xmlns:p14="http://schemas.microsoft.com/office/powerpoint/2010/main" val="1065813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92ED433B-64A1-3B45-B3ED-7FFE0EB760EB}" type="slidenum">
              <a:rPr lang="en-US" sz="1200">
                <a:latin typeface="Calibri" charset="0"/>
              </a:rPr>
              <a:pPr eaLnBrk="1" hangingPunct="1"/>
              <a:t>17</a:t>
            </a:fld>
            <a:endParaRPr lang="en-US" sz="1200">
              <a:latin typeface="Calibri" charset="0"/>
            </a:endParaRPr>
          </a:p>
        </p:txBody>
      </p:sp>
    </p:spTree>
    <p:extLst>
      <p:ext uri="{BB962C8B-B14F-4D97-AF65-F5344CB8AC3E}">
        <p14:creationId xmlns:p14="http://schemas.microsoft.com/office/powerpoint/2010/main" val="2922536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Presenter: Encourage families to talk openly and realistically with students about the time commitment, challenges, etc., without exaggerating the difficulties. Many students take multiple AP courses and thrive. Others find better success with one or two AP courses, depending on their other school, work and home commitments.</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C96EDDD7-CFF6-0E4A-8F19-6B6610E3D644}" type="slidenum">
              <a:rPr lang="en-US" sz="1200">
                <a:latin typeface="Calibri" charset="0"/>
              </a:rPr>
              <a:pPr eaLnBrk="1" hangingPunct="1"/>
              <a:t>18</a:t>
            </a:fld>
            <a:endParaRPr lang="en-US" sz="1200">
              <a:latin typeface="Calibri" charset="0"/>
            </a:endParaRPr>
          </a:p>
        </p:txBody>
      </p:sp>
    </p:spTree>
    <p:extLst>
      <p:ext uri="{BB962C8B-B14F-4D97-AF65-F5344CB8AC3E}">
        <p14:creationId xmlns:p14="http://schemas.microsoft.com/office/powerpoint/2010/main" val="375539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CF0EDBA-7E2E-5645-9054-13152EB7A7E7}" type="slidenum">
              <a:rPr lang="en-US" sz="1200">
                <a:latin typeface="Calibri" charset="0"/>
              </a:rPr>
              <a:pPr eaLnBrk="1" hangingPunct="1"/>
              <a:t>19</a:t>
            </a:fld>
            <a:endParaRPr lang="en-US" sz="1200">
              <a:latin typeface="Calibri" charset="0"/>
            </a:endParaRPr>
          </a:p>
        </p:txBody>
      </p:sp>
    </p:spTree>
    <p:extLst>
      <p:ext uri="{BB962C8B-B14F-4D97-AF65-F5344CB8AC3E}">
        <p14:creationId xmlns:p14="http://schemas.microsoft.com/office/powerpoint/2010/main" val="384566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Notes:</a:t>
            </a:r>
          </a:p>
          <a:p>
            <a:r>
              <a:rPr lang="en-US" dirty="0">
                <a:latin typeface="Calibri" charset="0"/>
                <a:ea typeface="ＭＳ Ｐゴシック" charset="0"/>
                <a:cs typeface="ＭＳ Ｐゴシック" charset="0"/>
              </a:rPr>
              <a:t>Some of you may be familiar with our program and for many of you this will be new information. Our program continues to grow and evolve, so we hope you’ll find this information helpful.</a:t>
            </a:r>
          </a:p>
          <a:p>
            <a:r>
              <a:rPr lang="en-US" dirty="0">
                <a:latin typeface="Calibri" charset="0"/>
                <a:ea typeface="ＭＳ Ｐゴシック" charset="0"/>
                <a:cs typeface="ＭＳ Ｐゴシック" charset="0"/>
              </a:rPr>
              <a:t>This is your meeting so as we go through the information, please jot down your questions and I’ll stop periodically to answer them.</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8E5FF0B-DBB5-CD4F-88D8-D7D2A310A5AF}" type="slidenum">
              <a:rPr lang="en-US" sz="1200">
                <a:latin typeface="Calibri" charset="0"/>
              </a:rPr>
              <a:pPr eaLnBrk="1" hangingPunct="1"/>
              <a:t>2</a:t>
            </a:fld>
            <a:endParaRPr lang="en-US" sz="1200">
              <a:latin typeface="Calibri" charset="0"/>
            </a:endParaRPr>
          </a:p>
        </p:txBody>
      </p:sp>
    </p:spTree>
    <p:extLst>
      <p:ext uri="{BB962C8B-B14F-4D97-AF65-F5344CB8AC3E}">
        <p14:creationId xmlns:p14="http://schemas.microsoft.com/office/powerpoint/2010/main" val="278099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Calibri" charset="0"/>
                <a:ea typeface="ＭＳ Ｐゴシック" charset="0"/>
                <a:cs typeface="ＭＳ Ｐゴシック" charset="0"/>
              </a:rPr>
              <a:t> Presenter reviews agenda with attendees, makes sure everyone can see the screen, hear, etc.</a:t>
            </a:r>
          </a:p>
          <a:p>
            <a:pPr>
              <a:buFontTx/>
              <a:buChar char="•"/>
            </a:pPr>
            <a:r>
              <a:rPr lang="en-US">
                <a:latin typeface="Calibri" charset="0"/>
                <a:ea typeface="ＭＳ Ｐゴシック" charset="0"/>
                <a:cs typeface="ＭＳ Ｐゴシック" charset="0"/>
              </a:rPr>
              <a:t> Presenter asks for questions prior to launching the next part of the presentation.</a:t>
            </a: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DEFFC05E-CBEC-1148-8D0D-5A00387D0A83}" type="slidenum">
              <a:rPr lang="en-US" sz="1200">
                <a:latin typeface="Calibri" charset="0"/>
              </a:rPr>
              <a:pPr eaLnBrk="1" hangingPunct="1"/>
              <a:t>3</a:t>
            </a:fld>
            <a:endParaRPr lang="en-US" sz="1200">
              <a:latin typeface="Calibri" charset="0"/>
            </a:endParaRPr>
          </a:p>
        </p:txBody>
      </p:sp>
    </p:spTree>
    <p:extLst>
      <p:ext uri="{BB962C8B-B14F-4D97-AF65-F5344CB8AC3E}">
        <p14:creationId xmlns:p14="http://schemas.microsoft.com/office/powerpoint/2010/main" val="40256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8F52268-A452-484F-AB93-024A6368E8A5}" type="slidenum">
              <a:rPr lang="en-US" sz="1200">
                <a:latin typeface="Calibri" charset="0"/>
              </a:rPr>
              <a:pPr eaLnBrk="1" hangingPunct="1"/>
              <a:t>4</a:t>
            </a:fld>
            <a:endParaRPr lang="en-US" sz="1200">
              <a:latin typeface="Calibri" charset="0"/>
            </a:endParaRPr>
          </a:p>
        </p:txBody>
      </p:sp>
    </p:spTree>
    <p:extLst>
      <p:ext uri="{BB962C8B-B14F-4D97-AF65-F5344CB8AC3E}">
        <p14:creationId xmlns:p14="http://schemas.microsoft.com/office/powerpoint/2010/main" val="334830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can add to this information with the following points:</a:t>
            </a:r>
          </a:p>
          <a:p>
            <a:pPr lvl="1">
              <a:buFontTx/>
              <a:buChar char="•"/>
            </a:pPr>
            <a:r>
              <a:rPr lang="en-US" dirty="0">
                <a:ea typeface="ＭＳ Ｐゴシック" pitchFamily="34" charset="-128"/>
              </a:rPr>
              <a:t> Advanced Placement</a:t>
            </a:r>
            <a:r>
              <a:rPr lang="en-US" baseline="30000" dirty="0">
                <a:solidFill>
                  <a:srgbClr val="375669"/>
                </a:solidFill>
                <a:ea typeface="ＭＳ Ｐゴシック" pitchFamily="34" charset="-128"/>
              </a:rPr>
              <a:t>®</a:t>
            </a:r>
            <a:r>
              <a:rPr lang="en-US" dirty="0">
                <a:ea typeface="ＭＳ Ｐゴシック" pitchFamily="34" charset="-128"/>
              </a:rPr>
              <a:t> is a program developed and overseen by the College Board, the not-for-profit organization that is responsible for the PSAT/NMSQT</a:t>
            </a:r>
            <a:r>
              <a:rPr lang="en-US" baseline="30000" dirty="0">
                <a:solidFill>
                  <a:srgbClr val="375669"/>
                </a:solidFill>
                <a:ea typeface="ＭＳ Ｐゴシック" pitchFamily="34" charset="-128"/>
              </a:rPr>
              <a:t>®</a:t>
            </a:r>
            <a:r>
              <a:rPr lang="en-US" dirty="0">
                <a:ea typeface="ＭＳ Ｐゴシック" pitchFamily="34" charset="-128"/>
              </a:rPr>
              <a:t>, SAT</a:t>
            </a:r>
            <a:r>
              <a:rPr lang="en-US" baseline="30000" dirty="0">
                <a:solidFill>
                  <a:srgbClr val="375669"/>
                </a:solidFill>
                <a:ea typeface="ＭＳ Ｐゴシック" pitchFamily="34" charset="-128"/>
              </a:rPr>
              <a:t>®</a:t>
            </a:r>
            <a:r>
              <a:rPr lang="en-US" dirty="0">
                <a:ea typeface="ＭＳ Ｐゴシック" pitchFamily="34" charset="-128"/>
              </a:rPr>
              <a:t>, </a:t>
            </a:r>
            <a:r>
              <a:rPr lang="en-US" b="1" dirty="0">
                <a:ea typeface="ＭＳ Ｐゴシック" pitchFamily="34" charset="-128"/>
              </a:rPr>
              <a:t>and other programs and services in college readiness and college success that help more than seven million students each year prepare for a successful transition to college</a:t>
            </a:r>
            <a:r>
              <a:rPr lang="en-US" dirty="0">
                <a:ea typeface="ＭＳ Ｐゴシック" pitchFamily="34" charset="-128"/>
              </a:rPr>
              <a:t>.</a:t>
            </a:r>
          </a:p>
          <a:p>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5</a:t>
            </a:fld>
            <a:endParaRPr lang="en-US" sz="1200">
              <a:latin typeface="Calibri" charset="0"/>
            </a:endParaRPr>
          </a:p>
        </p:txBody>
      </p:sp>
    </p:spTree>
    <p:extLst>
      <p:ext uri="{BB962C8B-B14F-4D97-AF65-F5344CB8AC3E}">
        <p14:creationId xmlns:p14="http://schemas.microsoft.com/office/powerpoint/2010/main" val="35955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will highlight courses in each content area</a:t>
            </a:r>
            <a:endParaRPr lang="en-US" altLang="ja-JP"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45B2C1F-2E6D-8541-878B-0C44194337FE}" type="slidenum">
              <a:rPr lang="en-US" sz="1200">
                <a:latin typeface="Calibri" charset="0"/>
              </a:rPr>
              <a:pPr eaLnBrk="1" hangingPunct="1"/>
              <a:t>6</a:t>
            </a:fld>
            <a:endParaRPr lang="en-US" sz="1200">
              <a:latin typeface="Calibri" charset="0"/>
            </a:endParaRPr>
          </a:p>
        </p:txBody>
      </p:sp>
    </p:spTree>
    <p:extLst>
      <p:ext uri="{BB962C8B-B14F-4D97-AF65-F5344CB8AC3E}">
        <p14:creationId xmlns:p14="http://schemas.microsoft.com/office/powerpoint/2010/main" val="210717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Presenter can provide stats (if available) about the growth of the school</a:t>
            </a:r>
            <a:r>
              <a:rPr lang="ja-JP" altLang="en-US" dirty="0">
                <a:ea typeface="ＭＳ Ｐゴシック" pitchFamily="34" charset="-128"/>
              </a:rPr>
              <a:t>’</a:t>
            </a:r>
            <a:r>
              <a:rPr lang="en-US" altLang="ja-JP" dirty="0">
                <a:ea typeface="ＭＳ Ｐゴシック" pitchFamily="34" charset="-128"/>
              </a:rPr>
              <a:t>s AP program.</a:t>
            </a:r>
          </a:p>
          <a:p>
            <a:endParaRPr lang="en-US" altLang="ja-JP" dirty="0">
              <a:ea typeface="ＭＳ Ｐゴシック" pitchFamily="34" charset="-128"/>
            </a:endParaRPr>
          </a:p>
          <a:p>
            <a:r>
              <a:rPr lang="en-US" sz="1200" b="0" i="0" kern="1200" dirty="0">
                <a:solidFill>
                  <a:schemeClr val="tx1"/>
                </a:solidFill>
                <a:latin typeface="+mn-lt"/>
                <a:ea typeface="ＭＳ Ｐゴシック" charset="-128"/>
                <a:cs typeface="ＭＳ Ｐゴシック" charset="-128"/>
              </a:rPr>
              <a:t>AP</a:t>
            </a:r>
            <a:r>
              <a:rPr lang="en-US" sz="1200" b="0" i="0" kern="1200" baseline="0" dirty="0">
                <a:solidFill>
                  <a:schemeClr val="tx1"/>
                </a:solidFill>
                <a:latin typeface="+mn-lt"/>
                <a:ea typeface="ＭＳ Ｐゴシック" charset="-128"/>
                <a:cs typeface="ＭＳ Ｐゴシック" charset="-128"/>
              </a:rPr>
              <a:t> Scholars information [if needed]: </a:t>
            </a:r>
            <a:r>
              <a:rPr lang="en-US" dirty="0">
                <a:hlinkClick r:id="rId3"/>
              </a:rPr>
              <a:t>https://apstudent.collegeboard.org/exploreap/the-rewards/scholar-awards</a:t>
            </a:r>
            <a:endParaRPr lang="en-US" dirty="0">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2F9F38B-A5E4-FB40-A412-8780BF9B8474}" type="slidenum">
              <a:rPr lang="en-US" sz="1200">
                <a:latin typeface="Calibri" charset="0"/>
              </a:rPr>
              <a:pPr eaLnBrk="1" hangingPunct="1"/>
              <a:t>7</a:t>
            </a:fld>
            <a:endParaRPr lang="en-US" sz="1200">
              <a:latin typeface="Calibri" charset="0"/>
            </a:endParaRPr>
          </a:p>
        </p:txBody>
      </p:sp>
    </p:spTree>
    <p:extLst>
      <p:ext uri="{BB962C8B-B14F-4D97-AF65-F5344CB8AC3E}">
        <p14:creationId xmlns:p14="http://schemas.microsoft.com/office/powerpoint/2010/main" val="49865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B6AEC85-0890-D948-94BC-198822CF0DE9}" type="slidenum">
              <a:rPr lang="en-US" sz="1200">
                <a:latin typeface="Calibri" charset="0"/>
              </a:rPr>
              <a:pPr eaLnBrk="1" hangingPunct="1"/>
              <a:t>8</a:t>
            </a:fld>
            <a:endParaRPr lang="en-US" sz="1200">
              <a:latin typeface="Calibri" charset="0"/>
            </a:endParaRPr>
          </a:p>
        </p:txBody>
      </p:sp>
    </p:spTree>
    <p:extLst>
      <p:ext uri="{BB962C8B-B14F-4D97-AF65-F5344CB8AC3E}">
        <p14:creationId xmlns:p14="http://schemas.microsoft.com/office/powerpoint/2010/main" val="20787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5F76FB7C-ECD2-B84D-9357-BF7B9485FDC7}" type="slidenum">
              <a:rPr lang="en-US" sz="1200">
                <a:latin typeface="Calibri" charset="0"/>
              </a:rPr>
              <a:pPr eaLnBrk="1" hangingPunct="1"/>
              <a:t>10</a:t>
            </a:fld>
            <a:endParaRPr lang="en-US" sz="1200">
              <a:latin typeface="Calibri" charset="0"/>
            </a:endParaRPr>
          </a:p>
        </p:txBody>
      </p:sp>
    </p:spTree>
    <p:extLst>
      <p:ext uri="{BB962C8B-B14F-4D97-AF65-F5344CB8AC3E}">
        <p14:creationId xmlns:p14="http://schemas.microsoft.com/office/powerpoint/2010/main" val="2755267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990600" y="2819400"/>
            <a:ext cx="7162800" cy="1219200"/>
          </a:xfrm>
          <a:prstGeom prst="rect">
            <a:avLst/>
          </a:prstGeom>
        </p:spPr>
        <p:txBody>
          <a:bodyPr anchor="t"/>
          <a:lstStyle>
            <a:lvl1pPr algn="ctr">
              <a:defRPr sz="5400" b="1">
                <a:solidFill>
                  <a:srgbClr val="FFFFFF"/>
                </a:solidFill>
                <a:latin typeface="+mj-lt"/>
              </a:defRPr>
            </a:lvl1pPr>
          </a:lstStyle>
          <a:p>
            <a:r>
              <a:rPr lang="en-US"/>
              <a:t>Click to edit Master title style</a:t>
            </a:r>
            <a:endParaRPr lang="en-US" dirty="0"/>
          </a:p>
        </p:txBody>
      </p:sp>
      <p:pic>
        <p:nvPicPr>
          <p:cNvPr id="5"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67460" b="16667"/>
          <a:stretch/>
        </p:blipFill>
        <p:spPr bwMode="auto">
          <a:xfrm>
            <a:off x="0" y="5760962"/>
            <a:ext cx="9144000" cy="108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llegeboard_logo_K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6433094"/>
            <a:ext cx="1441237" cy="247105"/>
          </a:xfrm>
          <a:prstGeom prst="rect">
            <a:avLst/>
          </a:prstGeom>
        </p:spPr>
      </p:pic>
    </p:spTree>
    <p:extLst>
      <p:ext uri="{BB962C8B-B14F-4D97-AF65-F5344CB8AC3E}">
        <p14:creationId xmlns:p14="http://schemas.microsoft.com/office/powerpoint/2010/main" val="182172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8" name="Picture 7" descr="146-554_AP_PPT_Su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146-554_AP_PPT_Sub.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51111" r="25555"/>
          <a:stretch/>
        </p:blipFill>
        <p:spPr bwMode="auto">
          <a:xfrm>
            <a:off x="7010400" y="0"/>
            <a:ext cx="213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eperat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414338"/>
            <a:ext cx="9144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3"/>
          <p:cNvSpPr>
            <a:spLocks noGrp="1"/>
          </p:cNvSpPr>
          <p:nvPr>
            <p:ph sz="quarter" idx="11"/>
          </p:nvPr>
        </p:nvSpPr>
        <p:spPr>
          <a:xfrm>
            <a:off x="1066800" y="1447800"/>
            <a:ext cx="7086600" cy="4114800"/>
          </a:xfrm>
          <a:prstGeom prst="rect">
            <a:avLst/>
          </a:prstGeom>
        </p:spPr>
        <p:txBody>
          <a:bodyPr/>
          <a:lstStyle>
            <a:lvl1pPr>
              <a:defRPr sz="2000">
                <a:solidFill>
                  <a:srgbClr val="1B416C"/>
                </a:solidFill>
                <a:latin typeface="+mn-lt"/>
              </a:defRPr>
            </a:lvl1pPr>
            <a:lvl2pPr>
              <a:buClr>
                <a:srgbClr val="6FB867"/>
              </a:buClr>
              <a:buFont typeface="Arial"/>
              <a:buChar char="•"/>
              <a:defRPr>
                <a:solidFill>
                  <a:srgbClr val="1B416C"/>
                </a:solidFill>
                <a:latin typeface="+mn-lt"/>
              </a:defRPr>
            </a:lvl2pPr>
            <a:lvl3pPr>
              <a:buClr>
                <a:srgbClr val="6FB867"/>
              </a:buClr>
              <a:buFont typeface="Arial"/>
              <a:buChar char="•"/>
              <a:defRPr>
                <a:solidFill>
                  <a:srgbClr val="1B416C"/>
                </a:solidFill>
                <a:latin typeface="+mn-lt"/>
              </a:defRPr>
            </a:lvl3pPr>
            <a:lvl4pPr>
              <a:buSzPct val="100000"/>
              <a:buFontTx/>
              <a:buBlip>
                <a:blip r:embed="rId4"/>
              </a:buBlip>
              <a:defRPr sz="1300" baseline="0">
                <a:solidFill>
                  <a:srgbClr val="1B416C"/>
                </a:solidFill>
              </a:defRPr>
            </a:lvl4pPr>
            <a:lvl5pPr>
              <a:buFont typeface="Arial" pitchFamily="34" charset="0"/>
              <a:buChar char="•"/>
              <a:defRPr sz="1100" baseline="0"/>
            </a:lvl5pPr>
          </a:lstStyle>
          <a:p>
            <a:pPr lvl="0"/>
            <a:r>
              <a:rPr lang="en-US" dirty="0"/>
              <a:t>Click to edit Master text styles</a:t>
            </a:r>
          </a:p>
          <a:p>
            <a:pPr lvl="1"/>
            <a:r>
              <a:rPr lang="en-US" dirty="0"/>
              <a:t>Second level</a:t>
            </a:r>
          </a:p>
          <a:p>
            <a:pPr lvl="2"/>
            <a:r>
              <a:rPr lang="en-US" dirty="0"/>
              <a:t>Third level</a:t>
            </a:r>
          </a:p>
        </p:txBody>
      </p:sp>
      <p:sp>
        <p:nvSpPr>
          <p:cNvPr id="13" name="Title 9"/>
          <p:cNvSpPr>
            <a:spLocks noGrp="1"/>
          </p:cNvSpPr>
          <p:nvPr>
            <p:ph type="title"/>
          </p:nvPr>
        </p:nvSpPr>
        <p:spPr>
          <a:xfrm>
            <a:off x="0" y="457201"/>
            <a:ext cx="9144000" cy="685800"/>
          </a:xfrm>
        </p:spPr>
        <p:txBody>
          <a:bodyPr/>
          <a:lstStyle>
            <a:lvl1pPr algn="ctr">
              <a:defRPr sz="3200" b="1">
                <a:solidFill>
                  <a:schemeClr val="bg1"/>
                </a:solidFill>
                <a:latin typeface="+mj-lt"/>
              </a:defRPr>
            </a:lvl1pPr>
          </a:lstStyle>
          <a:p>
            <a:r>
              <a:rPr lang="en-US" dirty="0"/>
              <a:t>Click to edit Master title style</a:t>
            </a:r>
          </a:p>
        </p:txBody>
      </p:sp>
      <p:pic>
        <p:nvPicPr>
          <p:cNvPr id="15" name="Picture 14" descr="collegeboard_logo_KO.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467600" y="6433094"/>
            <a:ext cx="1441237" cy="247105"/>
          </a:xfrm>
          <a:prstGeom prst="rect">
            <a:avLst/>
          </a:prstGeom>
        </p:spPr>
      </p:pic>
    </p:spTree>
    <p:extLst>
      <p:ext uri="{BB962C8B-B14F-4D97-AF65-F5344CB8AC3E}">
        <p14:creationId xmlns:p14="http://schemas.microsoft.com/office/powerpoint/2010/main" val="1298856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7"/>
          <p:cNvSpPr>
            <a:spLocks noGrp="1"/>
          </p:cNvSpPr>
          <p:nvPr>
            <p:ph type="title"/>
          </p:nvPr>
        </p:nvSpPr>
        <p:spPr bwMode="auto">
          <a:xfrm>
            <a:off x="609600" y="38862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 name="Slide Number Placeholder 5"/>
          <p:cNvSpPr>
            <a:spLocks noGrp="1"/>
          </p:cNvSpPr>
          <p:nvPr>
            <p:ph type="sldNum" sz="quarter" idx="4"/>
          </p:nvPr>
        </p:nvSpPr>
        <p:spPr>
          <a:xfrm>
            <a:off x="5257800" y="6477000"/>
            <a:ext cx="2133600" cy="304800"/>
          </a:xfrm>
          <a:prstGeom prst="rect">
            <a:avLst/>
          </a:prstGeom>
        </p:spPr>
        <p:txBody>
          <a:bodyPr vert="horz" wrap="square" lIns="91440" tIns="45720" rIns="91440" bIns="45720" numCol="1" anchor="ctr" anchorCtr="0" compatLnSpc="1">
            <a:prstTxWarp prst="textNoShape">
              <a:avLst/>
            </a:prstTxWarp>
          </a:bodyPr>
          <a:lstStyle>
            <a:lvl1pPr>
              <a:defRPr sz="800">
                <a:solidFill>
                  <a:schemeClr val="bg1"/>
                </a:solidFill>
              </a:defRPr>
            </a:lvl1pPr>
          </a:lstStyle>
          <a:p>
            <a:pPr>
              <a:defRPr/>
            </a:pPr>
            <a:r>
              <a:rPr lang="en-US"/>
              <a:t>Page </a:t>
            </a:r>
            <a:fld id="{92DAEF31-F4BA-0249-8059-84DB830615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4" r:id="rId1"/>
    <p:sldLayoutId id="2147484615" r:id="rId2"/>
  </p:sldLayoutIdLst>
  <p:hf hdr="0" ftr="0" dt="0"/>
  <p:txStyles>
    <p:titleStyle>
      <a:lvl1pPr algn="l" rtl="0" eaLnBrk="0" fontAlgn="base" hangingPunct="0">
        <a:spcBef>
          <a:spcPct val="0"/>
        </a:spcBef>
        <a:spcAft>
          <a:spcPct val="0"/>
        </a:spcAft>
        <a:defRPr lang="en-US" sz="2800" kern="1200" dirty="0">
          <a:solidFill>
            <a:schemeClr val="bg1"/>
          </a:solidFill>
          <a:latin typeface="Calibri (Headings)"/>
          <a:ea typeface="ＭＳ Ｐゴシック" charset="-128"/>
          <a:cs typeface="Calibri (Headings)"/>
        </a:defRPr>
      </a:lvl1pPr>
      <a:lvl2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2pPr>
      <a:lvl3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3pPr>
      <a:lvl4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4pPr>
      <a:lvl5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5pPr>
      <a:lvl6pPr marL="457200" algn="l" rtl="0" fontAlgn="base">
        <a:spcBef>
          <a:spcPct val="0"/>
        </a:spcBef>
        <a:spcAft>
          <a:spcPct val="0"/>
        </a:spcAft>
        <a:defRPr sz="3000">
          <a:solidFill>
            <a:srgbClr val="003366"/>
          </a:solidFill>
          <a:latin typeface="Serifa Std 55 Roman" pitchFamily="18" charset="0"/>
        </a:defRPr>
      </a:lvl6pPr>
      <a:lvl7pPr marL="914400" algn="l" rtl="0" fontAlgn="base">
        <a:spcBef>
          <a:spcPct val="0"/>
        </a:spcBef>
        <a:spcAft>
          <a:spcPct val="0"/>
        </a:spcAft>
        <a:defRPr sz="3000">
          <a:solidFill>
            <a:srgbClr val="003366"/>
          </a:solidFill>
          <a:latin typeface="Serifa Std 55 Roman" pitchFamily="18" charset="0"/>
        </a:defRPr>
      </a:lvl7pPr>
      <a:lvl8pPr marL="1371600" algn="l" rtl="0" fontAlgn="base">
        <a:spcBef>
          <a:spcPct val="0"/>
        </a:spcBef>
        <a:spcAft>
          <a:spcPct val="0"/>
        </a:spcAft>
        <a:defRPr sz="3000">
          <a:solidFill>
            <a:srgbClr val="003366"/>
          </a:solidFill>
          <a:latin typeface="Serifa Std 55 Roman" pitchFamily="18" charset="0"/>
        </a:defRPr>
      </a:lvl8pPr>
      <a:lvl9pPr marL="1828800" algn="l" rtl="0" fontAlgn="base">
        <a:spcBef>
          <a:spcPct val="0"/>
        </a:spcBef>
        <a:spcAft>
          <a:spcPct val="0"/>
        </a:spcAft>
        <a:defRPr sz="3000">
          <a:solidFill>
            <a:srgbClr val="003366"/>
          </a:solidFill>
          <a:latin typeface="Serifa Std 55 Roman" pitchFamily="18" charset="0"/>
        </a:defRPr>
      </a:lvl9pPr>
    </p:titleStyle>
    <p:bodyStyle>
      <a:lvl1pPr marL="342900" indent="-342900" algn="l" rtl="0" eaLnBrk="0" fontAlgn="base" hangingPunct="0">
        <a:spcBef>
          <a:spcPct val="20000"/>
        </a:spcBef>
        <a:spcAft>
          <a:spcPct val="0"/>
        </a:spcAft>
        <a:buFont typeface="Wingdings" charset="0"/>
        <a:defRPr lang="en-US" sz="1600" kern="1200" dirty="0">
          <a:solidFill>
            <a:schemeClr val="tx1"/>
          </a:solidFill>
          <a:latin typeface="+mj-lt"/>
          <a:ea typeface="ＭＳ Ｐゴシック" charset="-128"/>
          <a:cs typeface="ＭＳ Ｐゴシック" charset="-128"/>
        </a:defRPr>
      </a:lvl1pPr>
      <a:lvl2pPr marL="461963" indent="-233363" algn="l" rtl="0" eaLnBrk="0" fontAlgn="base" hangingPunct="0">
        <a:spcBef>
          <a:spcPct val="20000"/>
        </a:spcBef>
        <a:spcAft>
          <a:spcPct val="0"/>
        </a:spcAft>
        <a:buClr>
          <a:srgbClr val="00B0F0"/>
        </a:buClr>
        <a:buFont typeface="Arial" charset="0"/>
        <a:buChar char="►"/>
        <a:defRPr lang="en-US" sz="1500" kern="1200" dirty="0">
          <a:solidFill>
            <a:schemeClr val="tx1"/>
          </a:solidFill>
          <a:latin typeface="+mj-lt"/>
          <a:ea typeface="ＭＳ Ｐゴシック" charset="-128"/>
          <a:cs typeface="+mn-cs"/>
        </a:defRPr>
      </a:lvl2pPr>
      <a:lvl3pPr marL="630238" indent="-168275" algn="l" rtl="0" eaLnBrk="0" fontAlgn="base" hangingPunct="0">
        <a:spcBef>
          <a:spcPts val="600"/>
        </a:spcBef>
        <a:spcAft>
          <a:spcPct val="0"/>
        </a:spcAft>
        <a:buClr>
          <a:srgbClr val="E5D490"/>
        </a:buClr>
        <a:defRPr lang="en-US" sz="1200" kern="1200" dirty="0">
          <a:solidFill>
            <a:schemeClr val="tx1"/>
          </a:solidFill>
          <a:latin typeface="+mj-lt"/>
          <a:ea typeface="ＭＳ Ｐゴシック" charset="-128"/>
          <a:cs typeface="+mn-cs"/>
        </a:defRPr>
      </a:lvl3pPr>
      <a:lvl4pPr marL="800100" indent="-114300" algn="l" rtl="0" eaLnBrk="0" fontAlgn="base" hangingPunct="0">
        <a:spcBef>
          <a:spcPct val="20000"/>
        </a:spcBef>
        <a:spcAft>
          <a:spcPct val="0"/>
        </a:spcAft>
        <a:buFont typeface="Arial" charset="0"/>
        <a:buChar char="•"/>
        <a:defRPr sz="1300" kern="1200">
          <a:solidFill>
            <a:schemeClr val="tx1"/>
          </a:solidFill>
          <a:latin typeface="+mj-lt"/>
          <a:ea typeface="ＭＳ Ｐゴシック" charset="-128"/>
          <a:cs typeface="+mn-cs"/>
        </a:defRPr>
      </a:lvl4pPr>
      <a:lvl5pPr marL="1028700" indent="-114300" algn="l" rtl="0" eaLnBrk="0" fontAlgn="base" hangingPunct="0">
        <a:spcBef>
          <a:spcPct val="20000"/>
        </a:spcBef>
        <a:spcAft>
          <a:spcPct val="0"/>
        </a:spcAft>
        <a:buFont typeface="Arial" charset="0"/>
        <a:buChar char="•"/>
        <a:defRPr sz="1100" kern="1200">
          <a:solidFill>
            <a:schemeClr val="tx1"/>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4"/>
          <p:cNvSpPr txBox="1">
            <a:spLocks/>
          </p:cNvSpPr>
          <p:nvPr/>
        </p:nvSpPr>
        <p:spPr bwMode="auto">
          <a:xfrm>
            <a:off x="609600" y="4806950"/>
            <a:ext cx="7162800" cy="304800"/>
          </a:xfrm>
          <a:prstGeom prst="rect">
            <a:avLst/>
          </a:prstGeom>
          <a:noFill/>
          <a:ln w="9525">
            <a:noFill/>
            <a:miter lim="800000"/>
            <a:headEnd/>
            <a:tailEnd/>
          </a:ln>
        </p:spPr>
        <p:txBody>
          <a:bodyPr anchor="ctr"/>
          <a:lstStyle/>
          <a:p>
            <a:pPr algn="ctr" eaLnBrk="0" hangingPunct="0">
              <a:defRPr/>
            </a:pPr>
            <a:r>
              <a:rPr lang="en-US" sz="2800" dirty="0">
                <a:solidFill>
                  <a:schemeClr val="bg1"/>
                </a:solidFill>
                <a:latin typeface="+mn-lt"/>
                <a:ea typeface="+mn-ea"/>
                <a:cs typeface="+mn-cs"/>
              </a:rPr>
              <a:t>Como Park Senior High School</a:t>
            </a:r>
            <a:endParaRPr lang="en-US" sz="2800" dirty="0">
              <a:solidFill>
                <a:schemeClr val="bg1"/>
              </a:solidFill>
              <a:latin typeface="+mn-lt"/>
              <a:ea typeface="+mj-ea"/>
              <a:cs typeface="+mj-cs"/>
            </a:endParaRPr>
          </a:p>
        </p:txBody>
      </p:sp>
      <p:sp>
        <p:nvSpPr>
          <p:cNvPr id="6147" name="Title 4"/>
          <p:cNvSpPr>
            <a:spLocks noGrp="1"/>
          </p:cNvSpPr>
          <p:nvPr>
            <p:ph type="title"/>
          </p:nvPr>
        </p:nvSpPr>
        <p:spPr/>
        <p:txBody>
          <a:bodyPr anchor="ctr"/>
          <a:lstStyle/>
          <a:p>
            <a:r>
              <a:rPr sz="3600" dirty="0">
                <a:latin typeface="Calibri" charset="0"/>
                <a:ea typeface="ＭＳ Ｐゴシック" charset="0"/>
              </a:rPr>
              <a:t>An Introduction to the </a:t>
            </a:r>
            <a:br>
              <a:rPr sz="3600" dirty="0">
                <a:latin typeface="Calibri" charset="0"/>
                <a:ea typeface="ＭＳ Ｐゴシック" charset="0"/>
              </a:rPr>
            </a:br>
            <a:r>
              <a:rPr sz="3600" dirty="0">
                <a:latin typeface="Calibri" charset="0"/>
                <a:ea typeface="ＭＳ Ｐゴシック" charset="0"/>
              </a:rPr>
              <a:t>Advanced Placement</a:t>
            </a:r>
            <a:r>
              <a:rPr sz="2800" baseline="30000" dirty="0">
                <a:latin typeface="Arial" charset="0"/>
                <a:ea typeface="ＭＳ Ｐゴシック" charset="0"/>
                <a:cs typeface="Arial" charset="0"/>
              </a:rPr>
              <a:t> </a:t>
            </a:r>
            <a:r>
              <a:rPr sz="2800" dirty="0">
                <a:latin typeface="Arial" charset="0"/>
                <a:ea typeface="ＭＳ Ｐゴシック" charset="0"/>
                <a:cs typeface="Arial" charset="0"/>
              </a:rPr>
              <a:t>Program</a:t>
            </a:r>
            <a:r>
              <a:rPr lang="en-US" sz="2800" baseline="30000" dirty="0">
                <a:latin typeface="+mn-lt"/>
                <a:ea typeface="ＭＳ Ｐゴシック" charset="0"/>
                <a:cs typeface="Arial" charset="0"/>
              </a:rPr>
              <a:t>®</a:t>
            </a:r>
            <a:endParaRPr sz="2800" b="0" dirty="0">
              <a:latin typeface="+mn-lt"/>
              <a:ea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8"/>
          <p:cNvSpPr>
            <a:spLocks noGrp="1"/>
          </p:cNvSpPr>
          <p:nvPr>
            <p:ph sz="quarter" idx="4294967295"/>
          </p:nvPr>
        </p:nvSpPr>
        <p:spPr bwMode="auto">
          <a:xfrm>
            <a:off x="1066800" y="1447800"/>
            <a:ext cx="7086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sz="2000" dirty="0">
                <a:ea typeface="ＭＳ Ｐゴシック" pitchFamily="34" charset="-128"/>
              </a:rPr>
              <a:t>Taking an AP course helps students build critical thinking skills, confidence, and the essential time management and study skills needed for college success</a:t>
            </a:r>
          </a:p>
          <a:p>
            <a:pPr marL="285750" indent="-285750">
              <a:spcAft>
                <a:spcPts val="1800"/>
              </a:spcAft>
              <a:buClr>
                <a:srgbClr val="6FB867"/>
              </a:buClr>
              <a:buFont typeface="Arial" panose="020B0604020202020204" pitchFamily="34" charset="0"/>
              <a:buChar char="•"/>
              <a:defRPr/>
            </a:pPr>
            <a:r>
              <a:rPr lang="en-US" sz="2000" dirty="0">
                <a:ea typeface="ＭＳ Ｐゴシック" pitchFamily="34" charset="-128"/>
              </a:rPr>
              <a:t>Nationally, research shows that students who score a 3 or higher on an AP Exam typically earn higher grade point averages in college and have higher graduation rates than their non-AP peers*</a:t>
            </a:r>
          </a:p>
          <a:p>
            <a:pPr marL="0" indent="0" algn="r">
              <a:spcAft>
                <a:spcPts val="1800"/>
              </a:spcAft>
              <a:buClr>
                <a:srgbClr val="6FB867"/>
              </a:buClr>
              <a:defRPr/>
            </a:pPr>
            <a:r>
              <a:rPr lang="en-US" sz="2000" i="1" dirty="0">
                <a:ea typeface="ＭＳ Ｐゴシック" pitchFamily="34" charset="-128"/>
              </a:rPr>
              <a:t>*2009, The College Board, </a:t>
            </a:r>
            <a:r>
              <a:rPr lang="en-US" altLang="ja-JP" sz="2000" i="1" dirty="0">
                <a:ea typeface="ＭＳ Ｐゴシック" pitchFamily="34" charset="-128"/>
              </a:rPr>
              <a:t>“The Relationship Between AP Exam Performance and College Outcomes"</a:t>
            </a:r>
          </a:p>
          <a:p>
            <a:pPr marL="285750" indent="-285750">
              <a:spcAft>
                <a:spcPts val="1800"/>
              </a:spcAft>
              <a:buFont typeface="Arial" panose="020B0604020202020204" pitchFamily="34" charset="0"/>
              <a:buChar char="•"/>
            </a:pPr>
            <a:endParaRPr dirty="0">
              <a:latin typeface="Calibri" charset="0"/>
              <a:ea typeface="ＭＳ Ｐゴシック" charset="0"/>
              <a:cs typeface="ＭＳ Ｐゴシック" charset="0"/>
            </a:endParaRPr>
          </a:p>
        </p:txBody>
      </p:sp>
      <p:sp>
        <p:nvSpPr>
          <p:cNvPr id="25602" name="Title 7"/>
          <p:cNvSpPr>
            <a:spLocks noGrp="1"/>
          </p:cNvSpPr>
          <p:nvPr>
            <p:ph type="title"/>
          </p:nvPr>
        </p:nvSpPr>
        <p:spPr>
          <a:xfrm>
            <a:off x="0" y="457200"/>
            <a:ext cx="9220200" cy="685800"/>
          </a:xfrm>
        </p:spPr>
        <p:txBody>
          <a:bodyPr/>
          <a:lstStyle/>
          <a:p>
            <a:pPr>
              <a:defRPr/>
            </a:pPr>
            <a:r>
              <a:rPr lang="en-US" dirty="0">
                <a:ea typeface="ＭＳ Ｐゴシック" pitchFamily="34" charset="-128"/>
              </a:rPr>
              <a:t>AP</a:t>
            </a:r>
            <a:r>
              <a:rPr lang="en-US" baseline="30000" dirty="0">
                <a:ea typeface="ＭＳ Ｐゴシック" pitchFamily="34" charset="-128"/>
              </a:rPr>
              <a:t>®</a:t>
            </a:r>
            <a:r>
              <a:rPr lang="en-US" dirty="0">
                <a:ea typeface="ＭＳ Ｐゴシック" pitchFamily="34" charset="-128"/>
              </a:rPr>
              <a:t>: Skills &amp; Advantages that Last a Lifetime</a:t>
            </a:r>
            <a:endParaRPr dirty="0">
              <a:ea typeface="ＭＳ Ｐゴシック" pitchFamily="34" charset="-128"/>
            </a:endParaRPr>
          </a:p>
        </p:txBody>
      </p:sp>
      <p:sp>
        <p:nvSpPr>
          <p:cNvPr id="2560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8"/>
          <p:cNvSpPr>
            <a:spLocks noGrp="1"/>
          </p:cNvSpPr>
          <p:nvPr>
            <p:ph sz="quarter" idx="4294967295"/>
          </p:nvPr>
        </p:nvSpPr>
        <p:spPr bwMode="auto">
          <a:xfrm>
            <a:off x="1066800" y="1447800"/>
            <a:ext cx="7086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sz="2000" dirty="0">
                <a:ea typeface="ＭＳ Ｐゴシック" pitchFamily="34" charset="-128"/>
              </a:rPr>
              <a:t>Students who take AP courses and exams are much more likely to complete a college degree on time.* Graduating in four years represents a significant savings on the cost of college.</a:t>
            </a:r>
          </a:p>
          <a:p>
            <a:pPr marL="285750" indent="-285750">
              <a:spcAft>
                <a:spcPts val="1800"/>
              </a:spcAft>
              <a:buClr>
                <a:srgbClr val="6FB867"/>
              </a:buClr>
              <a:buFont typeface="Arial" panose="020B0604020202020204" pitchFamily="34" charset="0"/>
              <a:buChar char="•"/>
              <a:defRPr/>
            </a:pPr>
            <a:r>
              <a:rPr lang="en-US" sz="2000" dirty="0">
                <a:ea typeface="ＭＳ Ｐゴシック" pitchFamily="34" charset="-128"/>
              </a:rPr>
              <a:t>Only 1 in 4 college students completes a bachelor</a:t>
            </a:r>
            <a:r>
              <a:rPr lang="en-US" altLang="ja-JP" sz="2000" dirty="0">
                <a:ea typeface="ＭＳ Ｐゴシック" pitchFamily="34" charset="-128"/>
              </a:rPr>
              <a:t>’s degree in 4 years.</a:t>
            </a:r>
          </a:p>
          <a:p>
            <a:pPr marL="285750" indent="-285750">
              <a:spcAft>
                <a:spcPts val="1800"/>
              </a:spcAft>
              <a:buClr>
                <a:srgbClr val="6FB867"/>
              </a:buClr>
              <a:buFont typeface="Arial" panose="020B0604020202020204" pitchFamily="34" charset="0"/>
              <a:buChar char="•"/>
              <a:defRPr/>
            </a:pPr>
            <a:r>
              <a:rPr lang="en-US" sz="2000" dirty="0">
                <a:ea typeface="ＭＳ Ｐゴシック" pitchFamily="34" charset="-128"/>
              </a:rPr>
              <a:t>The average cost of college for a single year is $23,410** for in-state schools (tuition, fees, room/board, misc. expenses). </a:t>
            </a:r>
          </a:p>
          <a:p>
            <a:pPr marL="0" indent="0" algn="r">
              <a:spcAft>
                <a:spcPts val="1800"/>
              </a:spcAft>
              <a:defRPr/>
            </a:pPr>
            <a:r>
              <a:rPr lang="en-US" sz="2000" i="1" dirty="0">
                <a:ea typeface="ＭＳ Ｐゴシック" pitchFamily="34" charset="-128"/>
              </a:rPr>
              <a:t>*</a:t>
            </a:r>
            <a:r>
              <a:rPr lang="en-US" sz="2000" dirty="0">
                <a:ea typeface="ＭＳ Ｐゴシック" pitchFamily="34" charset="-128"/>
              </a:rPr>
              <a:t>College Outcomes Comparisons by AP and Non-AP High School Experiences</a:t>
            </a:r>
            <a:r>
              <a:rPr lang="en-US" sz="2000" i="1" dirty="0">
                <a:ea typeface="ＭＳ Ｐゴシック" pitchFamily="34" charset="-128"/>
              </a:rPr>
              <a:t>, The College Board, 2008 </a:t>
            </a:r>
            <a:br>
              <a:rPr lang="en-US" sz="2000" i="1" dirty="0">
                <a:ea typeface="ＭＳ Ｐゴシック" pitchFamily="34" charset="-128"/>
              </a:rPr>
            </a:br>
            <a:r>
              <a:rPr lang="en-US" sz="2000" i="1" dirty="0">
                <a:ea typeface="ＭＳ Ｐゴシック" pitchFamily="34" charset="-128"/>
              </a:rPr>
              <a:t>**The College Board, </a:t>
            </a:r>
            <a:r>
              <a:rPr lang="en-US" sz="2000" dirty="0">
                <a:ea typeface="ＭＳ Ｐゴシック" pitchFamily="34" charset="-128"/>
              </a:rPr>
              <a:t>Trends in College Pricing 2014</a:t>
            </a:r>
            <a:r>
              <a:rPr lang="en-US" sz="2000" i="1" dirty="0">
                <a:ea typeface="ＭＳ Ｐゴシック" pitchFamily="34" charset="-128"/>
              </a:rPr>
              <a:t>, Figure 1</a:t>
            </a:r>
          </a:p>
        </p:txBody>
      </p:sp>
      <p:sp>
        <p:nvSpPr>
          <p:cNvPr id="27650" name="Title 7"/>
          <p:cNvSpPr>
            <a:spLocks noGrp="1"/>
          </p:cNvSpPr>
          <p:nvPr>
            <p:ph type="title"/>
          </p:nvPr>
        </p:nvSpPr>
        <p:spPr>
          <a:xfrm>
            <a:off x="0" y="457200"/>
            <a:ext cx="9220200" cy="685800"/>
          </a:xfrm>
        </p:spPr>
        <p:txBody>
          <a:bodyPr/>
          <a:lstStyle/>
          <a:p>
            <a:pPr>
              <a:defRPr/>
            </a:pPr>
            <a:r>
              <a:rPr lang="en-US" sz="3000" dirty="0">
                <a:ea typeface="ＭＳ Ｐゴシック" pitchFamily="34" charset="-128"/>
              </a:rPr>
              <a:t>AP</a:t>
            </a:r>
            <a:r>
              <a:rPr lang="en-US" sz="2800" baseline="30000" dirty="0">
                <a:ea typeface="ＭＳ Ｐゴシック" pitchFamily="34" charset="-128"/>
              </a:rPr>
              <a:t>®</a:t>
            </a:r>
            <a:r>
              <a:rPr lang="en-US" sz="3000" dirty="0">
                <a:ea typeface="ＭＳ Ｐゴシック" pitchFamily="34" charset="-128"/>
              </a:rPr>
              <a:t> Helps Students Graduate on Time &amp; Save Money</a:t>
            </a:r>
            <a:endParaRPr sz="3000" dirty="0">
              <a:ea typeface="ＭＳ Ｐゴシック" pitchFamily="34" charset="-128"/>
            </a:endParaRPr>
          </a:p>
        </p:txBody>
      </p:sp>
      <p:sp>
        <p:nvSpPr>
          <p:cNvPr id="27651"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image_titl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lang="en-US" sz="3600" dirty="0"/>
              <a:t>AP® Exams</a:t>
            </a:r>
            <a:endParaRPr sz="2400" b="0" dirty="0">
              <a:ea typeface="ＭＳ Ｐゴシック"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image_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7"/>
          <p:cNvSpPr>
            <a:spLocks noGrp="1"/>
          </p:cNvSpPr>
          <p:nvPr>
            <p:ph type="title"/>
          </p:nvPr>
        </p:nvSpPr>
        <p:spPr>
          <a:xfrm>
            <a:off x="0" y="457200"/>
            <a:ext cx="9220200" cy="685800"/>
          </a:xfrm>
        </p:spPr>
        <p:txBody>
          <a:bodyPr/>
          <a:lstStyle/>
          <a:p>
            <a:pPr>
              <a:defRPr/>
            </a:pPr>
            <a:r>
              <a:rPr lang="en-US" dirty="0">
                <a:ea typeface="ＭＳ Ｐゴシック" pitchFamily="34" charset="-128"/>
              </a:rPr>
              <a:t>AP</a:t>
            </a:r>
            <a:r>
              <a:rPr lang="en-US" baseline="30000" dirty="0">
                <a:ea typeface="ＭＳ Ｐゴシック" pitchFamily="34" charset="-128"/>
              </a:rPr>
              <a:t>®</a:t>
            </a:r>
            <a:r>
              <a:rPr lang="en-US" dirty="0">
                <a:ea typeface="ＭＳ Ｐゴシック" pitchFamily="34" charset="-128"/>
              </a:rPr>
              <a:t> Exams</a:t>
            </a:r>
            <a:endParaRPr dirty="0">
              <a:ea typeface="ＭＳ Ｐゴシック" pitchFamily="34" charset="-128"/>
            </a:endParaRPr>
          </a:p>
        </p:txBody>
      </p:sp>
      <p:sp>
        <p:nvSpPr>
          <p:cNvPr id="32771"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30721" name="Content Placeholder 8"/>
          <p:cNvSpPr>
            <a:spLocks noGrp="1"/>
          </p:cNvSpPr>
          <p:nvPr>
            <p:ph sz="quarter" idx="4294967295"/>
          </p:nvPr>
        </p:nvSpPr>
        <p:spPr bwMode="auto">
          <a:xfrm>
            <a:off x="1066800" y="1295400"/>
            <a:ext cx="7086600" cy="4114800"/>
          </a:xfrm>
          <a:prstGeom prst="rect">
            <a:avLst/>
          </a:prstGeom>
          <a:extLst/>
        </p:spPr>
        <p:txBody>
          <a:bodyPr vert="horz" wrap="square" lIns="91440" tIns="45720" rIns="91440" bIns="45720" numCol="1" anchor="t" anchorCtr="0" compatLnSpc="1">
            <a:prstTxWarp prst="textNoShape">
              <a:avLst/>
            </a:prstTxWarp>
          </a:bodyPr>
          <a:lstStyle/>
          <a:p>
            <a:pPr marL="0" indent="0">
              <a:spcAft>
                <a:spcPts val="1800"/>
              </a:spcAft>
              <a:defRPr/>
            </a:pPr>
            <a:r>
              <a:rPr lang="en-US" sz="2000" dirty="0">
                <a:ea typeface="ＭＳ Ｐゴシック" charset="0"/>
                <a:cs typeface="ＭＳ Ｐゴシック" charset="0"/>
              </a:rPr>
              <a:t>AP Exams are administered by schools worldwide on set dates in May each year. </a:t>
            </a:r>
          </a:p>
          <a:p>
            <a:pPr marL="285750" indent="-285750">
              <a:lnSpc>
                <a:spcPct val="50000"/>
              </a:lnSpc>
              <a:spcAft>
                <a:spcPts val="1800"/>
              </a:spcAft>
              <a:buClr>
                <a:srgbClr val="6FB867"/>
              </a:buClr>
              <a:buFont typeface="Arial" panose="020B0604020202020204" pitchFamily="34" charset="0"/>
              <a:buChar char="•"/>
              <a:defRPr/>
            </a:pPr>
            <a:r>
              <a:rPr lang="en-US" sz="2000" dirty="0">
                <a:ea typeface="ＭＳ Ｐゴシック" charset="0"/>
                <a:cs typeface="ＭＳ Ｐゴシック" charset="0"/>
              </a:rPr>
              <a:t>Exams are typically 2–3 hours and include:</a:t>
            </a:r>
          </a:p>
          <a:p>
            <a:pPr lvl="1">
              <a:lnSpc>
                <a:spcPct val="50000"/>
              </a:lnSpc>
              <a:spcAft>
                <a:spcPts val="1800"/>
              </a:spcAft>
              <a:buClr>
                <a:srgbClr val="375669"/>
              </a:buClr>
              <a:buSzPct val="100000"/>
              <a:buFont typeface="Arial" panose="020B0604020202020204" pitchFamily="34" charset="0"/>
              <a:buChar char="•"/>
              <a:defRPr/>
            </a:pPr>
            <a:r>
              <a:rPr lang="en-US" sz="2000" dirty="0">
                <a:ea typeface="ＭＳ Ｐゴシック" charset="0"/>
                <a:cs typeface="ＭＳ Ｐゴシック" charset="0"/>
              </a:rPr>
              <a:t>Multiple-choice questions</a:t>
            </a:r>
          </a:p>
          <a:p>
            <a:pPr lvl="1">
              <a:lnSpc>
                <a:spcPct val="50000"/>
              </a:lnSpc>
              <a:spcAft>
                <a:spcPts val="1800"/>
              </a:spcAft>
              <a:buClr>
                <a:srgbClr val="375669"/>
              </a:buClr>
              <a:buSzPct val="100000"/>
              <a:buFont typeface="Arial" panose="020B0604020202020204" pitchFamily="34" charset="0"/>
              <a:buChar char="•"/>
              <a:defRPr/>
            </a:pPr>
            <a:r>
              <a:rPr lang="en-US" sz="2000" dirty="0">
                <a:ea typeface="ＭＳ Ｐゴシック" charset="0"/>
                <a:cs typeface="ＭＳ Ｐゴシック" charset="0"/>
              </a:rPr>
              <a:t>Free-response items such as essays, problem solving, </a:t>
            </a:r>
            <a:br>
              <a:rPr lang="en-US" sz="2000" dirty="0">
                <a:ea typeface="ＭＳ Ｐゴシック" charset="0"/>
                <a:cs typeface="ＭＳ Ｐゴシック" charset="0"/>
              </a:rPr>
            </a:br>
            <a:br>
              <a:rPr lang="en-US" sz="2000" dirty="0">
                <a:ea typeface="ＭＳ Ｐゴシック" charset="0"/>
                <a:cs typeface="ＭＳ Ｐゴシック" charset="0"/>
              </a:rPr>
            </a:br>
            <a:r>
              <a:rPr lang="en-US" sz="2000" dirty="0">
                <a:ea typeface="ＭＳ Ｐゴシック" charset="0"/>
                <a:cs typeface="ＭＳ Ｐゴシック" charset="0"/>
              </a:rPr>
              <a:t>document-based questions and oral response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8"/>
          <p:cNvSpPr>
            <a:spLocks noGrp="1"/>
          </p:cNvSpPr>
          <p:nvPr>
            <p:ph sz="quarter" idx="4294967295"/>
          </p:nvPr>
        </p:nvSpPr>
        <p:spPr bwMode="auto">
          <a:xfrm>
            <a:off x="838200" y="1524000"/>
            <a:ext cx="7696200" cy="426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Clr>
                <a:srgbClr val="6FB867"/>
              </a:buClr>
              <a:buFont typeface="Arial" panose="020B0604020202020204" pitchFamily="34" charset="0"/>
              <a:buChar char="•"/>
              <a:defRPr/>
            </a:pPr>
            <a:r>
              <a:rPr lang="en-US" sz="2800" dirty="0">
                <a:ea typeface="ＭＳ Ｐゴシック" pitchFamily="34" charset="-128"/>
              </a:rPr>
              <a:t>The exam fee for 2018 is $93 per exam.</a:t>
            </a:r>
          </a:p>
          <a:p>
            <a:pPr marL="285750" indent="-285750">
              <a:buClr>
                <a:srgbClr val="6FB867"/>
              </a:buClr>
              <a:buFont typeface="Arial" panose="020B0604020202020204" pitchFamily="34" charset="0"/>
              <a:buChar char="•"/>
              <a:defRPr/>
            </a:pPr>
            <a:r>
              <a:rPr lang="en-US" sz="2800" dirty="0">
                <a:ea typeface="ＭＳ Ｐゴシック" pitchFamily="34" charset="-128"/>
              </a:rPr>
              <a:t>Assistance is available for eligible students with financial need:</a:t>
            </a:r>
          </a:p>
          <a:p>
            <a:pPr marL="742950" lvl="1" indent="-285750">
              <a:buClr>
                <a:srgbClr val="375669"/>
              </a:buClr>
              <a:buFont typeface="Arial" panose="020B0604020202020204" pitchFamily="34" charset="0"/>
              <a:buChar char="•"/>
              <a:defRPr/>
            </a:pPr>
            <a:r>
              <a:rPr lang="en-US" sz="2800" dirty="0">
                <a:ea typeface="ＭＳ Ｐゴシック" pitchFamily="34" charset="-128"/>
              </a:rPr>
              <a:t>The College Board offers a $29 fee reduction per exam for eligible students with financial need.</a:t>
            </a:r>
          </a:p>
          <a:p>
            <a:pPr marL="742950" lvl="1" indent="-285750">
              <a:buClr>
                <a:srgbClr val="375669"/>
              </a:buClr>
              <a:buFont typeface="Arial" panose="020B0604020202020204" pitchFamily="34" charset="0"/>
              <a:buChar char="•"/>
              <a:defRPr/>
            </a:pPr>
            <a:r>
              <a:rPr lang="en-US" sz="2800" b="1" i="1" dirty="0">
                <a:ea typeface="ＭＳ Ｐゴシック" pitchFamily="34" charset="-128"/>
              </a:rPr>
              <a:t>However, St. Paul Public Schools will pay all AP Exam Fees for all Como Park Sr. High students.</a:t>
            </a:r>
          </a:p>
          <a:p>
            <a:pPr marL="285750" indent="-285750">
              <a:buClr>
                <a:srgbClr val="6FB867"/>
              </a:buClr>
              <a:buFont typeface="Arial" panose="020B0604020202020204" pitchFamily="34" charset="0"/>
              <a:buChar char="•"/>
            </a:pPr>
            <a:endParaRPr sz="1500" dirty="0">
              <a:latin typeface="Calibri" charset="0"/>
              <a:ea typeface="ＭＳ Ｐゴシック" charset="0"/>
              <a:cs typeface="ＭＳ Ｐゴシック" charset="0"/>
            </a:endParaRPr>
          </a:p>
        </p:txBody>
      </p:sp>
      <p:sp>
        <p:nvSpPr>
          <p:cNvPr id="33794" name="Title 7"/>
          <p:cNvSpPr>
            <a:spLocks noGrp="1"/>
          </p:cNvSpPr>
          <p:nvPr>
            <p:ph type="title"/>
          </p:nvPr>
        </p:nvSpPr>
        <p:spPr>
          <a:xfrm>
            <a:off x="0" y="457200"/>
            <a:ext cx="9220200" cy="685800"/>
          </a:xfrm>
        </p:spPr>
        <p:txBody>
          <a:bodyPr/>
          <a:lstStyle/>
          <a:p>
            <a:pPr>
              <a:defRPr/>
            </a:pPr>
            <a:r>
              <a:rPr lang="en-US" dirty="0">
                <a:ea typeface="ＭＳ Ｐゴシック" pitchFamily="34" charset="-128"/>
              </a:rPr>
              <a:t>AP</a:t>
            </a:r>
            <a:r>
              <a:rPr lang="en-US" baseline="30000" dirty="0">
                <a:ea typeface="ＭＳ Ｐゴシック" pitchFamily="34" charset="-128"/>
              </a:rPr>
              <a:t>®</a:t>
            </a:r>
            <a:r>
              <a:rPr lang="en-US" dirty="0">
                <a:ea typeface="ＭＳ Ｐゴシック" pitchFamily="34" charset="-128"/>
              </a:rPr>
              <a:t> Exam Fees</a:t>
            </a:r>
            <a:endParaRPr dirty="0">
              <a:ea typeface="ＭＳ Ｐゴシック" pitchFamily="34" charset="-128"/>
            </a:endParaRPr>
          </a:p>
        </p:txBody>
      </p:sp>
      <p:sp>
        <p:nvSpPr>
          <p:cNvPr id="3379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4"/>
          <p:cNvSpPr>
            <a:spLocks noGrp="1"/>
          </p:cNvSpPr>
          <p:nvPr>
            <p:ph type="title"/>
          </p:nvPr>
        </p:nvSpPr>
        <p:spPr/>
        <p:txBody>
          <a:bodyPr anchor="ctr"/>
          <a:lstStyle/>
          <a:p>
            <a:pPr>
              <a:defRPr/>
            </a:pPr>
            <a:r>
              <a:rPr lang="en-US" sz="3600" dirty="0">
                <a:ea typeface="ＭＳ Ｐゴシック" pitchFamily="34" charset="-128"/>
              </a:rPr>
              <a:t>What is it like to take AP</a:t>
            </a:r>
            <a:r>
              <a:rPr lang="en-US" sz="3600" baseline="30000" dirty="0">
                <a:ea typeface="ＭＳ Ｐゴシック" pitchFamily="34" charset="-128"/>
              </a:rPr>
              <a:t>®</a:t>
            </a:r>
            <a:r>
              <a:rPr lang="en-US" sz="3600" dirty="0">
                <a:ea typeface="ＭＳ Ｐゴシック" pitchFamily="34" charset="-128"/>
              </a:rPr>
              <a:t>?</a:t>
            </a:r>
            <a:endParaRPr sz="2400" b="0" dirty="0">
              <a:ea typeface="ＭＳ Ｐゴシック"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7"/>
          <p:cNvSpPr>
            <a:spLocks noGrp="1"/>
          </p:cNvSpPr>
          <p:nvPr>
            <p:ph type="title"/>
          </p:nvPr>
        </p:nvSpPr>
        <p:spPr>
          <a:xfrm>
            <a:off x="0" y="457200"/>
            <a:ext cx="9220200" cy="685800"/>
          </a:xfrm>
        </p:spPr>
        <p:txBody>
          <a:bodyPr/>
          <a:lstStyle/>
          <a:p>
            <a:pPr>
              <a:defRPr/>
            </a:pPr>
            <a:r>
              <a:rPr lang="en-US" dirty="0">
                <a:ea typeface="ＭＳ Ｐゴシック" pitchFamily="34" charset="-128"/>
              </a:rPr>
              <a:t>AP</a:t>
            </a:r>
            <a:r>
              <a:rPr lang="en-US" baseline="30000" dirty="0">
                <a:ea typeface="ＭＳ Ｐゴシック" pitchFamily="34" charset="-128"/>
              </a:rPr>
              <a:t>®</a:t>
            </a:r>
            <a:r>
              <a:rPr lang="en-US" dirty="0">
                <a:ea typeface="ＭＳ Ｐゴシック" pitchFamily="34" charset="-128"/>
              </a:rPr>
              <a:t> Myths &amp; Realities </a:t>
            </a:r>
            <a:endParaRPr dirty="0">
              <a:ea typeface="ＭＳ Ｐゴシック" pitchFamily="34" charset="-128"/>
            </a:endParaRPr>
          </a:p>
        </p:txBody>
      </p:sp>
      <p:sp>
        <p:nvSpPr>
          <p:cNvPr id="39938"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412526400"/>
              </p:ext>
            </p:extLst>
          </p:nvPr>
        </p:nvGraphicFramePr>
        <p:xfrm>
          <a:off x="228600" y="1371601"/>
          <a:ext cx="8686800" cy="4167110"/>
        </p:xfrm>
        <a:graphic>
          <a:graphicData uri="http://schemas.openxmlformats.org/drawingml/2006/table">
            <a:tbl>
              <a:tblPr/>
              <a:tblGrid>
                <a:gridCol w="4114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229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rPr>
                        <a:t>Myth</a:t>
                      </a:r>
                    </a:p>
                  </a:txBody>
                  <a:tcPr marL="105156" marR="105156" marT="52551" marB="52551"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6FB86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rPr>
                        <a:t>Reality</a:t>
                      </a:r>
                    </a:p>
                  </a:txBody>
                  <a:tcPr marL="105156" marR="105156" marT="52551" marB="52551"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6FB867"/>
                    </a:solidFill>
                  </a:tcPr>
                </a:tc>
                <a:extLst>
                  <a:ext uri="{0D108BD9-81ED-4DB2-BD59-A6C34878D82A}">
                    <a16:rowId xmlns:a16="http://schemas.microsoft.com/office/drawing/2014/main" val="10000"/>
                  </a:ext>
                </a:extLst>
              </a:tr>
              <a:tr h="558331">
                <a:tc>
                  <a:txBody>
                    <a:bodyPr/>
                    <a:lstStyle/>
                    <a:p>
                      <a:r>
                        <a:rPr lang="en-US" sz="1400" kern="1200" dirty="0">
                          <a:solidFill>
                            <a:schemeClr val="tx1"/>
                          </a:solidFill>
                        </a:rPr>
                        <a:t>AP courses are for students who always get good grades.</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AP courses are for any students who are academically prepared and motivated to take college-level courses.</a:t>
                      </a: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6971">
                <a:tc>
                  <a:txBody>
                    <a:bodyPr/>
                    <a:lstStyle/>
                    <a:p>
                      <a:r>
                        <a:rPr lang="en-US" sz="1400" dirty="0">
                          <a:solidFill>
                            <a:schemeClr val="tx1"/>
                          </a:solidFill>
                        </a:rPr>
                        <a:t>AP courses are too stressful.</a:t>
                      </a: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a:solidFill>
                            <a:schemeClr val="tx1"/>
                          </a:solidFill>
                        </a:rPr>
                        <a:t>It's no secret that AP courses are challenging. But the support you receive from your classmates and teachers can help you manage the work load.</a:t>
                      </a:r>
                      <a:endParaRPr lang="en-US" sz="1400" i="1"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9097">
                <a:tc>
                  <a:txBody>
                    <a:bodyPr/>
                    <a:lstStyle/>
                    <a:p>
                      <a:r>
                        <a:rPr lang="en-US" sz="1400" kern="1200" dirty="0">
                          <a:solidFill>
                            <a:schemeClr val="tx1"/>
                          </a:solidFill>
                        </a:rPr>
                        <a:t>I don't think I will score high enough on the AP Exam to get college credit.</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a:solidFill>
                            <a:schemeClr val="tx1"/>
                          </a:solidFill>
                        </a:rPr>
                        <a:t>You don’t need to score a 5. Many colleges grant credit — and placement as well — based on a 3 or higher on an AP Exam.</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9238">
                <a:tc>
                  <a:txBody>
                    <a:bodyPr/>
                    <a:lstStyle/>
                    <a:p>
                      <a:r>
                        <a:rPr lang="en-US" sz="1400" kern="1200" dirty="0">
                          <a:solidFill>
                            <a:schemeClr val="tx1"/>
                          </a:solidFill>
                        </a:rPr>
                        <a:t>Taking AP courses could hurt my GPA.</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a:solidFill>
                            <a:schemeClr val="tx1"/>
                          </a:solidFill>
                        </a:rPr>
                        <a:t>Taking AP courses shows colleges</a:t>
                      </a:r>
                      <a:r>
                        <a:rPr lang="en-US" sz="1400" kern="1200" baseline="0" dirty="0">
                          <a:solidFill>
                            <a:schemeClr val="tx1"/>
                          </a:solidFill>
                        </a:rPr>
                        <a:t> </a:t>
                      </a:r>
                      <a:r>
                        <a:rPr lang="en-US" sz="1400" kern="1200" dirty="0">
                          <a:solidFill>
                            <a:schemeClr val="tx1"/>
                          </a:solidFill>
                        </a:rPr>
                        <a:t>that you’re willing to challenge yourself</a:t>
                      </a:r>
                      <a:r>
                        <a:rPr lang="en-US" sz="1400" kern="1200" baseline="0" dirty="0">
                          <a:solidFill>
                            <a:schemeClr val="tx1"/>
                          </a:solidFill>
                        </a:rPr>
                        <a:t> academically</a:t>
                      </a:r>
                      <a:r>
                        <a:rPr lang="en-US" sz="1400" kern="1200" dirty="0">
                          <a:solidFill>
                            <a:schemeClr val="tx1"/>
                          </a:solidFill>
                        </a:rPr>
                        <a:t>.  Grades are weighted, you may end up with a higher GPA.</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8111">
                <a:tc>
                  <a:txBody>
                    <a:bodyPr/>
                    <a:lstStyle/>
                    <a:p>
                      <a:r>
                        <a:rPr lang="en-US" sz="1400" kern="1200" dirty="0">
                          <a:solidFill>
                            <a:schemeClr val="tx1"/>
                          </a:solidFill>
                        </a:rPr>
                        <a:t>I can’t take AP because no one has recommended me.</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a:solidFill>
                            <a:schemeClr val="tx1"/>
                          </a:solidFill>
                        </a:rPr>
                        <a:t>If you think you’re ready to take an AP course, then you’re ready to advocate for yourself — just talk to a teacher or counselor.</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7" name="Title 4"/>
          <p:cNvSpPr>
            <a:spLocks noGrp="1"/>
          </p:cNvSpPr>
          <p:nvPr>
            <p:ph type="title"/>
          </p:nvPr>
        </p:nvSpPr>
        <p:spPr/>
        <p:txBody>
          <a:bodyPr anchor="ctr"/>
          <a:lstStyle/>
          <a:p>
            <a:pPr>
              <a:defRPr/>
            </a:pPr>
            <a:r>
              <a:rPr sz="3600" dirty="0">
                <a:solidFill>
                  <a:schemeClr val="bg1"/>
                </a:solidFill>
              </a:rPr>
              <a:t>Next Steps: Help Your Child</a:t>
            </a:r>
            <a:br>
              <a:rPr sz="3600" dirty="0">
                <a:solidFill>
                  <a:schemeClr val="bg1"/>
                </a:solidFill>
              </a:rPr>
            </a:br>
            <a:r>
              <a:rPr sz="3600" dirty="0">
                <a:solidFill>
                  <a:schemeClr val="bg1"/>
                </a:solidFill>
              </a:rPr>
              <a:t>Make the Best Choices</a:t>
            </a:r>
            <a:endParaRPr sz="2400" b="0" dirty="0">
              <a:solidFill>
                <a:schemeClr val="bg1"/>
              </a:solidFill>
              <a:ea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8"/>
          <p:cNvSpPr>
            <a:spLocks noGrp="1"/>
          </p:cNvSpPr>
          <p:nvPr>
            <p:ph sz="quarter" idx="4294967295"/>
          </p:nvPr>
        </p:nvSpPr>
        <p:spPr bwMode="auto">
          <a:xfrm>
            <a:off x="685800" y="1447800"/>
            <a:ext cx="7848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defRPr/>
            </a:pPr>
            <a:r>
              <a:rPr lang="en-US" sz="1400" dirty="0">
                <a:ea typeface="ＭＳ Ｐゴシック" pitchFamily="34" charset="-128"/>
              </a:rPr>
              <a:t>Help your child prepare to talk to a teacher or counselor about AP.  Here are some questions to encourage your child to think about:</a:t>
            </a:r>
            <a:br>
              <a:rPr lang="en-US" sz="1400" dirty="0">
                <a:ea typeface="ＭＳ Ｐゴシック" pitchFamily="34" charset="-128"/>
              </a:rPr>
            </a:br>
            <a:endParaRPr lang="en-US" sz="1400" dirty="0">
              <a:ea typeface="ＭＳ Ｐゴシック" pitchFamily="34" charset="-128"/>
            </a:endParaRPr>
          </a:p>
          <a:p>
            <a:pPr marL="0" indent="0">
              <a:defRPr/>
            </a:pPr>
            <a:r>
              <a:rPr lang="en-US" sz="1400" b="1" dirty="0">
                <a:ea typeface="ＭＳ Ｐゴシック" pitchFamily="34" charset="-128"/>
              </a:rPr>
              <a:t>What AP course is right for me? </a:t>
            </a:r>
          </a:p>
          <a:p>
            <a:pPr marL="0" indent="0">
              <a:defRPr/>
            </a:pPr>
            <a:r>
              <a:rPr lang="en-US" sz="1400" dirty="0">
                <a:ea typeface="ＭＳ Ｐゴシック" pitchFamily="34" charset="-128"/>
              </a:rPr>
              <a:t>Before you talk to a teacher or counselor, think about what interests you:</a:t>
            </a:r>
          </a:p>
          <a:p>
            <a:pPr marL="285750" indent="-285750">
              <a:buClr>
                <a:srgbClr val="6FB867"/>
              </a:buClr>
              <a:buFont typeface="Arial" panose="020B0604020202020204" pitchFamily="34" charset="0"/>
              <a:buChar char="•"/>
              <a:defRPr/>
            </a:pPr>
            <a:r>
              <a:rPr lang="en-US" sz="1400" dirty="0">
                <a:ea typeface="ＭＳ Ｐゴシック" pitchFamily="34" charset="-128"/>
              </a:rPr>
              <a:t>Which courses do you enjoy most in school? In which subjects do you excel?</a:t>
            </a:r>
          </a:p>
          <a:p>
            <a:pPr marL="285750" indent="-285750">
              <a:buClr>
                <a:srgbClr val="6FB867"/>
              </a:buClr>
              <a:buFont typeface="Arial" panose="020B0604020202020204" pitchFamily="34" charset="0"/>
              <a:buChar char="•"/>
              <a:defRPr/>
            </a:pPr>
            <a:r>
              <a:rPr lang="en-US" sz="1400" dirty="0">
                <a:ea typeface="ＭＳ Ｐゴシック" pitchFamily="34" charset="-128"/>
              </a:rPr>
              <a:t>What college majors are you considering? What careers excite you?</a:t>
            </a:r>
          </a:p>
          <a:p>
            <a:pPr marL="0" indent="0">
              <a:buClr>
                <a:srgbClr val="6FB867"/>
              </a:buClr>
              <a:defRPr/>
            </a:pPr>
            <a:br>
              <a:rPr lang="en-US" sz="1400" dirty="0">
                <a:ea typeface="ＭＳ Ｐゴシック" pitchFamily="34" charset="-128"/>
              </a:rPr>
            </a:br>
            <a:r>
              <a:rPr lang="en-US" sz="1400" dirty="0">
                <a:ea typeface="ＭＳ Ｐゴシック" pitchFamily="34" charset="-128"/>
              </a:rPr>
              <a:t>Ask your counselor or teacher the following questions:</a:t>
            </a:r>
          </a:p>
          <a:p>
            <a:pPr marL="285750" indent="-285750">
              <a:buClr>
                <a:srgbClr val="6FB867"/>
              </a:buClr>
              <a:buFont typeface="Arial" panose="020B0604020202020204" pitchFamily="34" charset="0"/>
              <a:buChar char="•"/>
              <a:defRPr/>
            </a:pPr>
            <a:r>
              <a:rPr lang="en-US" sz="1400" dirty="0">
                <a:ea typeface="ＭＳ Ｐゴシック" pitchFamily="34" charset="-128"/>
              </a:rPr>
              <a:t>In which AP courses at our school am I likely to do well?</a:t>
            </a:r>
          </a:p>
          <a:p>
            <a:pPr marL="285750" indent="-285750">
              <a:buClr>
                <a:srgbClr val="6FB867"/>
              </a:buClr>
              <a:buFont typeface="Arial" panose="020B0604020202020204" pitchFamily="34" charset="0"/>
              <a:buChar char="•"/>
              <a:defRPr/>
            </a:pPr>
            <a:r>
              <a:rPr lang="en-US" sz="1400" dirty="0">
                <a:ea typeface="ＭＳ Ｐゴシック" pitchFamily="34" charset="-128"/>
              </a:rPr>
              <a:t>Are there other courses that can help me succeed in AP or prepare me for college and careers?</a:t>
            </a:r>
          </a:p>
          <a:p>
            <a:pPr marL="0" indent="0">
              <a:defRPr/>
            </a:pPr>
            <a:br>
              <a:rPr lang="en-US" sz="1400" b="1" dirty="0">
                <a:ea typeface="ＭＳ Ｐゴシック" pitchFamily="34" charset="-128"/>
              </a:rPr>
            </a:br>
            <a:r>
              <a:rPr lang="en-US" sz="1400" b="1" dirty="0">
                <a:ea typeface="ＭＳ Ｐゴシック" pitchFamily="34" charset="-128"/>
              </a:rPr>
              <a:t>What steps do I need to take? </a:t>
            </a:r>
          </a:p>
          <a:p>
            <a:pPr marL="285750" indent="-285750">
              <a:buClr>
                <a:srgbClr val="6FB867"/>
              </a:buClr>
              <a:buFont typeface="Arial" panose="020B0604020202020204" pitchFamily="34" charset="0"/>
              <a:buChar char="•"/>
              <a:defRPr/>
            </a:pPr>
            <a:r>
              <a:rPr lang="en-US" sz="1400" dirty="0">
                <a:ea typeface="ＭＳ Ｐゴシック" pitchFamily="34" charset="-128"/>
              </a:rPr>
              <a:t>What is our school</a:t>
            </a:r>
            <a:r>
              <a:rPr lang="en-US" altLang="en-US" sz="1400" dirty="0">
                <a:ea typeface="ＭＳ Ｐゴシック" pitchFamily="34" charset="-128"/>
              </a:rPr>
              <a:t>’</a:t>
            </a:r>
            <a:r>
              <a:rPr lang="en-US" sz="1400" dirty="0">
                <a:ea typeface="ＭＳ Ｐゴシック" pitchFamily="34" charset="-128"/>
              </a:rPr>
              <a:t>s enrollment deadline?</a:t>
            </a:r>
          </a:p>
          <a:p>
            <a:pPr marL="285750" indent="-285750">
              <a:buClr>
                <a:srgbClr val="6FB867"/>
              </a:buClr>
              <a:buFont typeface="Arial" panose="020B0604020202020204" pitchFamily="34" charset="0"/>
              <a:buChar char="•"/>
              <a:defRPr/>
            </a:pPr>
            <a:r>
              <a:rPr lang="en-US" sz="1400" dirty="0">
                <a:ea typeface="ＭＳ Ｐゴシック" pitchFamily="34" charset="-128"/>
              </a:rPr>
              <a:t>May I speak with a student who has taken an AP course?</a:t>
            </a:r>
          </a:p>
          <a:p>
            <a:pPr marL="285750" indent="-285750">
              <a:buClr>
                <a:srgbClr val="6FB867"/>
              </a:buClr>
              <a:buFont typeface="Arial" panose="020B0604020202020204" pitchFamily="34" charset="0"/>
              <a:buChar char="•"/>
              <a:defRPr/>
            </a:pPr>
            <a:r>
              <a:rPr lang="en-US" sz="1400" dirty="0">
                <a:ea typeface="ＭＳ Ｐゴシック" pitchFamily="34" charset="-128"/>
              </a:rPr>
              <a:t>Are there study groups or people who can offer help if I need it?</a:t>
            </a:r>
          </a:p>
          <a:p>
            <a:pPr marL="285750" indent="-285750">
              <a:buClr>
                <a:srgbClr val="6FB867"/>
              </a:buClr>
              <a:buFont typeface="Arial" panose="020B0604020202020204" pitchFamily="34" charset="0"/>
              <a:buChar char="•"/>
              <a:defRPr/>
            </a:pPr>
            <a:r>
              <a:rPr lang="en-US" sz="1400" dirty="0">
                <a:ea typeface="ＭＳ Ｐゴシック" pitchFamily="34" charset="-128"/>
              </a:rPr>
              <a:t>What can I do next to help me prepare for AP? </a:t>
            </a:r>
          </a:p>
        </p:txBody>
      </p:sp>
      <p:sp>
        <p:nvSpPr>
          <p:cNvPr id="47106" name="Title 7"/>
          <p:cNvSpPr>
            <a:spLocks noGrp="1"/>
          </p:cNvSpPr>
          <p:nvPr>
            <p:ph type="title"/>
          </p:nvPr>
        </p:nvSpPr>
        <p:spPr>
          <a:xfrm>
            <a:off x="0" y="457200"/>
            <a:ext cx="9220200" cy="685800"/>
          </a:xfrm>
        </p:spPr>
        <p:txBody>
          <a:bodyPr/>
          <a:lstStyle/>
          <a:p>
            <a:pPr>
              <a:defRPr/>
            </a:pPr>
            <a:r>
              <a:rPr lang="en-US" sz="2800" dirty="0"/>
              <a:t>AP</a:t>
            </a:r>
            <a:r>
              <a:rPr lang="en-US" sz="2800" baseline="30000" dirty="0">
                <a:ea typeface="ＭＳ Ｐゴシック" pitchFamily="34" charset="-128"/>
              </a:rPr>
              <a:t>®</a:t>
            </a:r>
            <a:r>
              <a:rPr lang="en-US" sz="2800" dirty="0"/>
              <a:t>: Start the Conversation</a:t>
            </a:r>
            <a:endParaRPr sz="2800" dirty="0">
              <a:ea typeface="ＭＳ Ｐゴシック" charset="0"/>
            </a:endParaRPr>
          </a:p>
        </p:txBody>
      </p:sp>
      <p:sp>
        <p:nvSpPr>
          <p:cNvPr id="5017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image_titl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7" name="Title 4"/>
          <p:cNvSpPr>
            <a:spLocks noGrp="1"/>
          </p:cNvSpPr>
          <p:nvPr>
            <p:ph type="title"/>
          </p:nvPr>
        </p:nvSpPr>
        <p:spPr/>
        <p:txBody>
          <a:bodyPr anchor="ctr"/>
          <a:lstStyle/>
          <a:p>
            <a:pPr>
              <a:defRPr/>
            </a:pPr>
            <a:r>
              <a:rPr sz="3600" dirty="0">
                <a:ea typeface="ＭＳ Ｐゴシック" pitchFamily="34" charset="-128"/>
              </a:rPr>
              <a:t>Questions and Answers</a:t>
            </a:r>
            <a:endParaRPr sz="2400" b="0" dirty="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pic>
        <p:nvPicPr>
          <p:cNvPr id="8194" name="Picture 3" descr="image_6.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8"/>
          <p:cNvSpPr>
            <a:spLocks noGrp="1"/>
          </p:cNvSpPr>
          <p:nvPr>
            <p:ph sz="quarter" idx="4294967295"/>
          </p:nvPr>
        </p:nvSpPr>
        <p:spPr bwMode="auto">
          <a:xfrm>
            <a:off x="1066800" y="1371600"/>
            <a:ext cx="7086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pPr>
            <a:r>
              <a:rPr sz="2000" dirty="0">
                <a:latin typeface="Calibri" pitchFamily="34" charset="0"/>
                <a:ea typeface="ＭＳ Ｐゴシック" charset="0"/>
                <a:cs typeface="ＭＳ Ｐゴシック" charset="0"/>
              </a:rPr>
              <a:t>Como Park Senior High School is committed to every student’s success.</a:t>
            </a:r>
          </a:p>
          <a:p>
            <a:pPr marL="0" indent="0">
              <a:lnSpc>
                <a:spcPct val="90000"/>
              </a:lnSpc>
              <a:defRPr/>
            </a:pPr>
            <a:endParaRPr lang="en-US" sz="2000" dirty="0">
              <a:latin typeface="Calibri" pitchFamily="34" charset="0"/>
              <a:ea typeface="ＭＳ Ｐゴシック" pitchFamily="34" charset="-128"/>
            </a:endParaRPr>
          </a:p>
          <a:p>
            <a:pPr marL="0" indent="0">
              <a:lnSpc>
                <a:spcPct val="90000"/>
              </a:lnSpc>
              <a:defRPr/>
            </a:pPr>
            <a:r>
              <a:rPr lang="en-US" sz="2000" dirty="0">
                <a:latin typeface="Calibri" pitchFamily="34" charset="0"/>
                <a:ea typeface="ＭＳ Ｐゴシック" pitchFamily="34" charset="-128"/>
              </a:rPr>
              <a:t>We believe access to rigorous course work such as Advanced Placement® (AP®) plays an important role in that success.</a:t>
            </a:r>
          </a:p>
        </p:txBody>
      </p:sp>
      <p:sp>
        <p:nvSpPr>
          <p:cNvPr id="8196" name="Title 7"/>
          <p:cNvSpPr>
            <a:spLocks noGrp="1"/>
          </p:cNvSpPr>
          <p:nvPr>
            <p:ph type="title"/>
          </p:nvPr>
        </p:nvSpPr>
        <p:spPr>
          <a:xfrm>
            <a:off x="0" y="457200"/>
            <a:ext cx="9220200" cy="685800"/>
          </a:xfrm>
        </p:spPr>
        <p:txBody>
          <a:bodyPr/>
          <a:lstStyle/>
          <a:p>
            <a:r>
              <a:rPr sz="3600" dirty="0">
                <a:latin typeface="Calibri" charset="0"/>
                <a:ea typeface="ＭＳ Ｐゴシック" charset="0"/>
              </a:rPr>
              <a:t>Welcome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Content Placeholder 8"/>
          <p:cNvSpPr>
            <a:spLocks noGrp="1"/>
          </p:cNvSpPr>
          <p:nvPr>
            <p:ph sz="quarter" idx="4294967295"/>
          </p:nvPr>
        </p:nvSpPr>
        <p:spPr bwMode="auto">
          <a:xfrm>
            <a:off x="1066800" y="1447800"/>
            <a:ext cx="70866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sz="2400" dirty="0">
                <a:latin typeface="Calibri" pitchFamily="34" charset="0"/>
                <a:ea typeface="ＭＳ Ｐゴシック" pitchFamily="34" charset="-128"/>
              </a:rPr>
              <a:t>What are Advanced Placement</a:t>
            </a:r>
            <a:r>
              <a:rPr lang="en-US" sz="2400" dirty="0">
                <a:solidFill>
                  <a:srgbClr val="375669"/>
                </a:solidFill>
                <a:latin typeface="Calibri" pitchFamily="34" charset="0"/>
                <a:ea typeface="ＭＳ Ｐゴシック" pitchFamily="34" charset="-128"/>
              </a:rPr>
              <a:t>®</a:t>
            </a:r>
            <a:r>
              <a:rPr lang="en-US" sz="2400" dirty="0">
                <a:latin typeface="Calibri" pitchFamily="34" charset="0"/>
                <a:ea typeface="ＭＳ Ｐゴシック" pitchFamily="34" charset="-128"/>
              </a:rPr>
              <a:t> Courses?</a:t>
            </a:r>
          </a:p>
          <a:p>
            <a:pPr marL="285750" indent="-285750">
              <a:spcAft>
                <a:spcPts val="1800"/>
              </a:spcAft>
              <a:buClr>
                <a:srgbClr val="6FB867"/>
              </a:buClr>
              <a:buFont typeface="Arial" panose="020B0604020202020204" pitchFamily="34" charset="0"/>
              <a:buChar char="•"/>
              <a:defRPr/>
            </a:pPr>
            <a:r>
              <a:rPr lang="en-US" sz="2400" dirty="0">
                <a:latin typeface="Calibri" pitchFamily="34" charset="0"/>
                <a:ea typeface="ＭＳ Ｐゴシック" pitchFamily="34" charset="-128"/>
              </a:rPr>
              <a:t>The Benefits</a:t>
            </a:r>
          </a:p>
          <a:p>
            <a:pPr marL="285750" indent="-285750">
              <a:spcAft>
                <a:spcPts val="1800"/>
              </a:spcAft>
              <a:buClr>
                <a:srgbClr val="6FB867"/>
              </a:buClr>
              <a:buFont typeface="Arial" panose="020B0604020202020204" pitchFamily="34" charset="0"/>
              <a:buChar char="•"/>
              <a:defRPr/>
            </a:pPr>
            <a:r>
              <a:rPr sz="2400" dirty="0">
                <a:latin typeface="Calibri" pitchFamily="34" charset="0"/>
                <a:ea typeface="ＭＳ Ｐゴシック" pitchFamily="34" charset="-128"/>
              </a:rPr>
              <a:t>AP</a:t>
            </a:r>
            <a:r>
              <a:rPr lang="en-US" sz="2400" dirty="0">
                <a:solidFill>
                  <a:srgbClr val="375669"/>
                </a:solidFill>
                <a:latin typeface="Calibri" pitchFamily="34" charset="0"/>
                <a:ea typeface="ＭＳ Ｐゴシック" pitchFamily="34" charset="-128"/>
              </a:rPr>
              <a:t>®</a:t>
            </a:r>
            <a:r>
              <a:rPr sz="2400" dirty="0">
                <a:latin typeface="Calibri" pitchFamily="34" charset="0"/>
                <a:ea typeface="ＭＳ Ｐゴシック" pitchFamily="34" charset="-128"/>
              </a:rPr>
              <a:t> Exams</a:t>
            </a:r>
          </a:p>
          <a:p>
            <a:pPr marL="285750" indent="-285750">
              <a:spcAft>
                <a:spcPts val="1800"/>
              </a:spcAft>
              <a:buClr>
                <a:srgbClr val="6FB867"/>
              </a:buClr>
              <a:buFont typeface="Arial" panose="020B0604020202020204" pitchFamily="34" charset="0"/>
              <a:buChar char="•"/>
              <a:defRPr/>
            </a:pPr>
            <a:r>
              <a:rPr sz="2400" dirty="0">
                <a:latin typeface="Calibri" pitchFamily="34" charset="0"/>
                <a:ea typeface="ＭＳ Ｐゴシック" pitchFamily="34" charset="-128"/>
              </a:rPr>
              <a:t>What Is It Like to Take AP? </a:t>
            </a:r>
          </a:p>
          <a:p>
            <a:pPr marL="285750" indent="-285750">
              <a:spcAft>
                <a:spcPts val="1800"/>
              </a:spcAft>
              <a:buClr>
                <a:srgbClr val="6FB867"/>
              </a:buClr>
              <a:buFont typeface="Arial" panose="020B0604020202020204" pitchFamily="34" charset="0"/>
              <a:buChar char="•"/>
              <a:defRPr/>
            </a:pPr>
            <a:r>
              <a:rPr sz="2400" dirty="0">
                <a:latin typeface="Calibri" pitchFamily="34" charset="0"/>
                <a:ea typeface="ＭＳ Ｐゴシック" pitchFamily="34" charset="-128"/>
              </a:rPr>
              <a:t>Next Steps: Help Your Child Make the Best Choices</a:t>
            </a:r>
          </a:p>
          <a:p>
            <a:pPr marL="285750" indent="-285750">
              <a:spcAft>
                <a:spcPts val="1800"/>
              </a:spcAft>
              <a:buClr>
                <a:srgbClr val="6FB867"/>
              </a:buClr>
              <a:buFont typeface="Arial" panose="020B0604020202020204" pitchFamily="34" charset="0"/>
              <a:buChar char="•"/>
              <a:defRPr/>
            </a:pPr>
            <a:r>
              <a:rPr sz="2400" dirty="0">
                <a:latin typeface="Calibri" pitchFamily="34" charset="0"/>
                <a:ea typeface="ＭＳ Ｐゴシック" pitchFamily="34" charset="-128"/>
              </a:rPr>
              <a:t>Q &amp; A</a:t>
            </a:r>
          </a:p>
        </p:txBody>
      </p:sp>
      <p:sp>
        <p:nvSpPr>
          <p:cNvPr id="10242" name="Title 7"/>
          <p:cNvSpPr>
            <a:spLocks noGrp="1"/>
          </p:cNvSpPr>
          <p:nvPr>
            <p:ph type="title"/>
          </p:nvPr>
        </p:nvSpPr>
        <p:spPr>
          <a:xfrm>
            <a:off x="0" y="457200"/>
            <a:ext cx="9220200" cy="685800"/>
          </a:xfrm>
        </p:spPr>
        <p:txBody>
          <a:bodyPr/>
          <a:lstStyle/>
          <a:p>
            <a:r>
              <a:rPr sz="3600" dirty="0">
                <a:ea typeface="ＭＳ Ｐゴシック" charset="0"/>
              </a:rPr>
              <a:t>What We</a:t>
            </a:r>
            <a:r>
              <a:rPr lang="ja-JP" altLang="en-US" sz="3600" dirty="0">
                <a:ea typeface="ＭＳ Ｐゴシック" charset="0"/>
              </a:rPr>
              <a:t>’</a:t>
            </a:r>
            <a:r>
              <a:rPr altLang="ja-JP" sz="3600" dirty="0" err="1">
                <a:ea typeface="ＭＳ Ｐゴシック" charset="0"/>
              </a:rPr>
              <a:t>ll</a:t>
            </a:r>
            <a:r>
              <a:rPr altLang="ja-JP" sz="3600" dirty="0">
                <a:ea typeface="ＭＳ Ｐゴシック" charset="0"/>
              </a:rPr>
              <a:t> Cover</a:t>
            </a:r>
            <a:endParaRPr sz="3600" dirty="0">
              <a:ea typeface="ＭＳ Ｐゴシック" charset="0"/>
            </a:endParaRPr>
          </a:p>
        </p:txBody>
      </p:sp>
      <p:sp>
        <p:nvSpPr>
          <p:cNvPr id="1024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dirty="0">
                <a:solidFill>
                  <a:schemeClr val="bg1"/>
                </a:solidFill>
                <a:ea typeface="ＭＳ Ｐゴシック" pitchFamily="34" charset="-128"/>
              </a:rPr>
              <a:t>What Are Advanced Placement</a:t>
            </a:r>
            <a:r>
              <a:rPr lang="en-US" sz="3600" baseline="30000" dirty="0">
                <a:solidFill>
                  <a:schemeClr val="bg1"/>
                </a:solidFill>
              </a:rPr>
              <a:t>®</a:t>
            </a:r>
            <a:r>
              <a:rPr lang="en-US" sz="3600" dirty="0">
                <a:solidFill>
                  <a:schemeClr val="bg1"/>
                </a:solidFill>
              </a:rPr>
              <a:t> </a:t>
            </a:r>
            <a:r>
              <a:rPr sz="3600" dirty="0">
                <a:solidFill>
                  <a:schemeClr val="bg1"/>
                </a:solidFill>
                <a:ea typeface="ＭＳ Ｐゴシック" pitchFamily="34" charset="-128"/>
              </a:rPr>
              <a:t>Courses?</a:t>
            </a:r>
            <a:endParaRPr sz="2400" b="0" dirty="0">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8"/>
          <p:cNvSpPr>
            <a:spLocks noGrp="1"/>
          </p:cNvSpPr>
          <p:nvPr>
            <p:ph sz="quarter" idx="4294967295"/>
          </p:nvPr>
        </p:nvSpPr>
        <p:spPr bwMode="auto">
          <a:xfrm>
            <a:off x="1066800" y="1447800"/>
            <a:ext cx="70866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sz="2000" dirty="0">
                <a:ea typeface="ＭＳ Ｐゴシック" pitchFamily="34" charset="-128"/>
              </a:rPr>
              <a:t>AP</a:t>
            </a:r>
            <a:r>
              <a:rPr lang="en-US" sz="2000" dirty="0">
                <a:solidFill>
                  <a:srgbClr val="375669"/>
                </a:solidFill>
                <a:ea typeface="ＭＳ Ｐゴシック" pitchFamily="34" charset="-128"/>
              </a:rPr>
              <a:t>®</a:t>
            </a:r>
            <a:r>
              <a:rPr lang="en-US" sz="2000" dirty="0">
                <a:ea typeface="ＭＳ Ｐゴシック" pitchFamily="34" charset="-128"/>
              </a:rPr>
              <a:t> courses are college-level courses offered in high school</a:t>
            </a:r>
          </a:p>
          <a:p>
            <a:pPr marL="285750" indent="-285750">
              <a:spcAft>
                <a:spcPts val="1800"/>
              </a:spcAft>
              <a:buClr>
                <a:srgbClr val="6FB867"/>
              </a:buClr>
              <a:buFont typeface="Arial" panose="020B0604020202020204" pitchFamily="34" charset="0"/>
              <a:buChar char="•"/>
              <a:defRPr/>
            </a:pPr>
            <a:r>
              <a:rPr sz="2000" dirty="0">
                <a:ea typeface="ＭＳ Ｐゴシック" pitchFamily="34" charset="-128"/>
              </a:rPr>
              <a:t>Courses reflect what is taught in top introductory college courses</a:t>
            </a:r>
          </a:p>
          <a:p>
            <a:pPr marL="285750" indent="-285750">
              <a:spcAft>
                <a:spcPts val="1800"/>
              </a:spcAft>
              <a:buClr>
                <a:srgbClr val="6FB867"/>
              </a:buClr>
              <a:buFont typeface="Arial" panose="020B0604020202020204" pitchFamily="34" charset="0"/>
              <a:buChar char="•"/>
              <a:defRPr/>
            </a:pPr>
            <a:r>
              <a:rPr sz="2000" dirty="0">
                <a:ea typeface="ＭＳ Ｐゴシック" pitchFamily="34" charset="-128"/>
              </a:rPr>
              <a:t>Students take </a:t>
            </a:r>
            <a:r>
              <a:rPr sz="2000" b="1" dirty="0">
                <a:ea typeface="ＭＳ Ｐゴシック" pitchFamily="34" charset="-128"/>
              </a:rPr>
              <a:t>AP Exams</a:t>
            </a:r>
            <a:r>
              <a:rPr sz="2000" dirty="0">
                <a:ea typeface="ＭＳ Ｐゴシック" pitchFamily="34" charset="-128"/>
              </a:rPr>
              <a:t> at the end of the course, measuring their mastery of college-level work</a:t>
            </a:r>
          </a:p>
          <a:p>
            <a:pPr marL="285750" indent="-285750">
              <a:spcAft>
                <a:spcPts val="1800"/>
              </a:spcAft>
              <a:buClr>
                <a:srgbClr val="6FB867"/>
              </a:buClr>
              <a:buFont typeface="Arial" panose="020B0604020202020204" pitchFamily="34" charset="0"/>
              <a:buChar char="•"/>
              <a:defRPr/>
            </a:pPr>
            <a:r>
              <a:rPr sz="2000" dirty="0">
                <a:ea typeface="ＭＳ Ｐゴシック" pitchFamily="34" charset="-128"/>
              </a:rPr>
              <a:t>A score of 3 or higher on an AP Exam can typically earn students college credit and/or placement into advanced courses in college </a:t>
            </a:r>
          </a:p>
        </p:txBody>
      </p:sp>
      <p:sp>
        <p:nvSpPr>
          <p:cNvPr id="14338" name="Title 7"/>
          <p:cNvSpPr>
            <a:spLocks noGrp="1"/>
          </p:cNvSpPr>
          <p:nvPr>
            <p:ph type="title"/>
          </p:nvPr>
        </p:nvSpPr>
        <p:spPr>
          <a:xfrm>
            <a:off x="0" y="457200"/>
            <a:ext cx="9220200" cy="685800"/>
          </a:xfrm>
        </p:spPr>
        <p:txBody>
          <a:bodyPr/>
          <a:lstStyle/>
          <a:p>
            <a:pPr>
              <a:defRPr/>
            </a:pPr>
            <a:r>
              <a:rPr dirty="0">
                <a:ea typeface="ＭＳ Ｐゴシック" pitchFamily="34" charset="-128"/>
              </a:rPr>
              <a:t>Advanced Placement</a:t>
            </a:r>
            <a:r>
              <a:rPr lang="en-US" b="0" baseline="30000" dirty="0">
                <a:ea typeface="ＭＳ Ｐゴシック" pitchFamily="34" charset="-128"/>
              </a:rPr>
              <a:t> ®</a:t>
            </a:r>
            <a:r>
              <a:rPr lang="en-US" dirty="0">
                <a:ea typeface="ＭＳ Ｐゴシック" pitchFamily="34" charset="-128"/>
              </a:rPr>
              <a:t>: </a:t>
            </a:r>
            <a:r>
              <a:rPr dirty="0">
                <a:ea typeface="ＭＳ Ｐゴシック" pitchFamily="34" charset="-128"/>
              </a:rPr>
              <a:t>The Basics</a:t>
            </a:r>
          </a:p>
        </p:txBody>
      </p:sp>
      <p:sp>
        <p:nvSpPr>
          <p:cNvPr id="1433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8"/>
          <p:cNvSpPr>
            <a:spLocks noGrp="1"/>
          </p:cNvSpPr>
          <p:nvPr>
            <p:ph sz="quarter" idx="4294967295"/>
          </p:nvPr>
        </p:nvSpPr>
        <p:spPr bwMode="auto">
          <a:xfrm>
            <a:off x="381000" y="914400"/>
            <a:ext cx="8458200"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Aft>
                <a:spcPts val="1200"/>
              </a:spcAft>
              <a:buClr>
                <a:srgbClr val="6FB867"/>
              </a:buClr>
              <a:defRPr/>
            </a:pPr>
            <a:endParaRPr lang="en-US" sz="1800" dirty="0">
              <a:latin typeface="Calibri" pitchFamily="34" charset="0"/>
              <a:ea typeface="ＭＳ Ｐゴシック" pitchFamily="34" charset="-128"/>
            </a:endParaRPr>
          </a:p>
          <a:p>
            <a:pPr marL="285750" indent="-285750">
              <a:spcAft>
                <a:spcPts val="1200"/>
              </a:spcAft>
              <a:buClr>
                <a:srgbClr val="6FB867"/>
              </a:buClr>
              <a:buFont typeface="Arial" panose="020B0604020202020204" pitchFamily="34" charset="0"/>
              <a:buChar char="•"/>
              <a:defRPr/>
            </a:pPr>
            <a:r>
              <a:rPr lang="en-US" sz="1800" b="1" dirty="0">
                <a:latin typeface="Calibri" pitchFamily="34" charset="0"/>
                <a:ea typeface="ＭＳ Ｐゴシック" pitchFamily="34" charset="-128"/>
              </a:rPr>
              <a:t>Arts:</a:t>
            </a:r>
            <a:r>
              <a:rPr lang="en-US" sz="1800" dirty="0">
                <a:latin typeface="Calibri" pitchFamily="34" charset="0"/>
                <a:ea typeface="ＭＳ Ｐゴシック" pitchFamily="34" charset="-128"/>
              </a:rPr>
              <a:t> Art History, Studio Art: Drawing Portfolio, Studio Art: 2-D Design Portfolio</a:t>
            </a:r>
          </a:p>
          <a:p>
            <a:pPr marL="285750" indent="-285750">
              <a:spcAft>
                <a:spcPts val="1200"/>
              </a:spcAft>
              <a:buClr>
                <a:srgbClr val="6FB867"/>
              </a:buClr>
              <a:buFont typeface="Arial" panose="020B0604020202020204" pitchFamily="34" charset="0"/>
              <a:buChar char="•"/>
              <a:defRPr/>
            </a:pPr>
            <a:r>
              <a:rPr lang="en-US" sz="1800" b="1" dirty="0">
                <a:latin typeface="Calibri" pitchFamily="34" charset="0"/>
                <a:ea typeface="ＭＳ Ｐゴシック" pitchFamily="34" charset="-128"/>
              </a:rPr>
              <a:t>English: </a:t>
            </a:r>
            <a:r>
              <a:rPr lang="en-US" sz="1800" dirty="0">
                <a:latin typeface="Calibri" pitchFamily="34" charset="0"/>
                <a:ea typeface="ＭＳ Ｐゴシック" pitchFamily="34" charset="-128"/>
              </a:rPr>
              <a:t>English Language and Composition, English Literature and Composition</a:t>
            </a:r>
          </a:p>
          <a:p>
            <a:pPr marL="285750" indent="-285750">
              <a:spcAft>
                <a:spcPts val="1200"/>
              </a:spcAft>
              <a:buClr>
                <a:srgbClr val="6FB867"/>
              </a:buClr>
              <a:buFont typeface="Arial" panose="020B0604020202020204" pitchFamily="34" charset="0"/>
              <a:buChar char="•"/>
              <a:defRPr/>
            </a:pPr>
            <a:r>
              <a:rPr lang="en-US" sz="1800" b="1" dirty="0">
                <a:latin typeface="Calibri" pitchFamily="34" charset="0"/>
                <a:ea typeface="ＭＳ Ｐゴシック" pitchFamily="34" charset="-128"/>
              </a:rPr>
              <a:t>History and Social Sciences: </a:t>
            </a:r>
            <a:r>
              <a:rPr lang="en-US" sz="1800" dirty="0">
                <a:latin typeface="Calibri" pitchFamily="34" charset="0"/>
                <a:ea typeface="ＭＳ Ｐゴシック" pitchFamily="34" charset="-128"/>
              </a:rPr>
              <a:t> Human Geography, Macroeconomics, Microeconomics, Psychology, United States Government and Politics, United States History, World History</a:t>
            </a:r>
          </a:p>
          <a:p>
            <a:pPr marL="285750" indent="-285750">
              <a:spcAft>
                <a:spcPts val="1200"/>
              </a:spcAft>
              <a:buClr>
                <a:srgbClr val="6FB867"/>
              </a:buClr>
              <a:buFont typeface="Arial" panose="020B0604020202020204" pitchFamily="34" charset="0"/>
              <a:buChar char="•"/>
              <a:defRPr/>
            </a:pPr>
            <a:r>
              <a:rPr lang="en-US" sz="1800" b="1" dirty="0">
                <a:latin typeface="Calibri" pitchFamily="34" charset="0"/>
                <a:ea typeface="ＭＳ Ｐゴシック" pitchFamily="34" charset="-128"/>
              </a:rPr>
              <a:t>Mathematics and Computer Science: </a:t>
            </a:r>
            <a:r>
              <a:rPr lang="en-US" sz="1800" dirty="0">
                <a:latin typeface="Calibri" pitchFamily="34" charset="0"/>
                <a:ea typeface="ＭＳ Ｐゴシック" pitchFamily="34" charset="-128"/>
              </a:rPr>
              <a:t>Calculus AB, Calculus BC, Computer Science Principles(New), Statistics</a:t>
            </a:r>
          </a:p>
          <a:p>
            <a:pPr marL="285750" indent="-285750">
              <a:spcAft>
                <a:spcPts val="1200"/>
              </a:spcAft>
              <a:buClr>
                <a:srgbClr val="6FB867"/>
              </a:buClr>
              <a:buFont typeface="Arial" panose="020B0604020202020204" pitchFamily="34" charset="0"/>
              <a:buChar char="•"/>
              <a:defRPr/>
            </a:pPr>
            <a:r>
              <a:rPr lang="en-US" sz="1800" b="1" dirty="0">
                <a:latin typeface="Calibri" pitchFamily="34" charset="0"/>
                <a:ea typeface="ＭＳ Ｐゴシック" pitchFamily="34" charset="-128"/>
              </a:rPr>
              <a:t>Sciences: </a:t>
            </a:r>
            <a:r>
              <a:rPr lang="en-US" sz="1800" dirty="0">
                <a:latin typeface="Calibri" pitchFamily="34" charset="0"/>
                <a:ea typeface="ＭＳ Ｐゴシック" pitchFamily="34" charset="-128"/>
              </a:rPr>
              <a:t>Biology, Chemistry, Environmental Science, Physics C: Electricity and Magnetism, Physics C: Mechanics</a:t>
            </a:r>
          </a:p>
          <a:p>
            <a:pPr marL="285750" indent="-285750">
              <a:spcAft>
                <a:spcPts val="1200"/>
              </a:spcAft>
              <a:buClr>
                <a:srgbClr val="6FB867"/>
              </a:buClr>
              <a:buFont typeface="Arial" panose="020B0604020202020204" pitchFamily="34" charset="0"/>
              <a:buChar char="•"/>
              <a:defRPr/>
            </a:pPr>
            <a:r>
              <a:rPr lang="en-US" sz="1800" b="1" dirty="0">
                <a:latin typeface="Calibri" pitchFamily="34" charset="0"/>
                <a:ea typeface="ＭＳ Ｐゴシック" pitchFamily="34" charset="-128"/>
              </a:rPr>
              <a:t>World languages:</a:t>
            </a:r>
            <a:r>
              <a:rPr lang="en-US" sz="1800" dirty="0">
                <a:latin typeface="Calibri" pitchFamily="34" charset="0"/>
                <a:ea typeface="ＭＳ Ｐゴシック" pitchFamily="34" charset="-128"/>
              </a:rPr>
              <a:t> Spanish Language and Culture</a:t>
            </a:r>
          </a:p>
        </p:txBody>
      </p:sp>
      <p:sp>
        <p:nvSpPr>
          <p:cNvPr id="16386" name="Title 7"/>
          <p:cNvSpPr>
            <a:spLocks noGrp="1"/>
          </p:cNvSpPr>
          <p:nvPr>
            <p:ph type="title"/>
          </p:nvPr>
        </p:nvSpPr>
        <p:spPr>
          <a:xfrm>
            <a:off x="0" y="457200"/>
            <a:ext cx="9220200" cy="685800"/>
          </a:xfrm>
        </p:spPr>
        <p:txBody>
          <a:bodyPr/>
          <a:lstStyle/>
          <a:p>
            <a:pPr>
              <a:defRPr/>
            </a:pPr>
            <a:r>
              <a:rPr lang="en-US" dirty="0">
                <a:ea typeface="ＭＳ Ｐゴシック" pitchFamily="34" charset="-128"/>
              </a:rPr>
              <a:t>AP</a:t>
            </a:r>
            <a:r>
              <a:rPr lang="en-US" baseline="30000" dirty="0">
                <a:ea typeface="ＭＳ Ｐゴシック" pitchFamily="34" charset="-128"/>
              </a:rPr>
              <a:t>®</a:t>
            </a:r>
            <a:r>
              <a:rPr lang="en-US" dirty="0">
                <a:ea typeface="ＭＳ Ｐゴシック" pitchFamily="34" charset="-128"/>
              </a:rPr>
              <a:t> Courses at Como Park Sr.</a:t>
            </a:r>
            <a:endParaRPr dirty="0">
              <a:ea typeface="ＭＳ Ｐゴシック" pitchFamily="34" charset="-128"/>
            </a:endParaRPr>
          </a:p>
        </p:txBody>
      </p:sp>
      <p:sp>
        <p:nvSpPr>
          <p:cNvPr id="1638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8"/>
          <p:cNvSpPr>
            <a:spLocks noGrp="1"/>
          </p:cNvSpPr>
          <p:nvPr>
            <p:ph sz="quarter" idx="4294967295"/>
          </p:nvPr>
        </p:nvSpPr>
        <p:spPr bwMode="auto">
          <a:xfrm>
            <a:off x="838200" y="767254"/>
            <a:ext cx="7162800" cy="50239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Aft>
                <a:spcPts val="1200"/>
              </a:spcAft>
              <a:buClr>
                <a:srgbClr val="6FB867"/>
              </a:buClr>
              <a:defRPr/>
            </a:pPr>
            <a:endParaRPr lang="en-US" sz="2000" i="1" dirty="0">
              <a:latin typeface="Calibri" pitchFamily="34" charset="0"/>
              <a:ea typeface="ＭＳ Ｐゴシック" pitchFamily="34" charset="-128"/>
            </a:endParaRPr>
          </a:p>
          <a:p>
            <a:pPr marL="285750" indent="-285750">
              <a:spcAft>
                <a:spcPts val="1200"/>
              </a:spcAft>
              <a:buClr>
                <a:srgbClr val="6FB867"/>
              </a:buClr>
              <a:buFont typeface="Arial" panose="020B0604020202020204" pitchFamily="34" charset="0"/>
              <a:buChar char="•"/>
              <a:defRPr/>
            </a:pPr>
            <a:r>
              <a:rPr lang="en-US" sz="2000" dirty="0">
                <a:latin typeface="Calibri" pitchFamily="34" charset="0"/>
                <a:ea typeface="ＭＳ Ｐゴシック" pitchFamily="34" charset="-128"/>
              </a:rPr>
              <a:t>273 students took  </a:t>
            </a:r>
            <a:r>
              <a:rPr lang="en-US" sz="2000" dirty="0">
                <a:solidFill>
                  <a:srgbClr val="375669"/>
                </a:solidFill>
                <a:latin typeface="Calibri" pitchFamily="34" charset="0"/>
                <a:ea typeface="ＭＳ Ｐゴシック" pitchFamily="34" charset="-128"/>
              </a:rPr>
              <a:t>567 exams last year.</a:t>
            </a:r>
          </a:p>
          <a:p>
            <a:pPr marL="285750" indent="-285750">
              <a:spcAft>
                <a:spcPts val="1200"/>
              </a:spcAft>
              <a:buClr>
                <a:srgbClr val="6FB867"/>
              </a:buClr>
              <a:buFont typeface="Arial" panose="020B0604020202020204" pitchFamily="34" charset="0"/>
              <a:buChar char="•"/>
              <a:defRPr/>
            </a:pPr>
            <a:r>
              <a:rPr lang="en-US" sz="2000" dirty="0">
                <a:latin typeface="Calibri" pitchFamily="34" charset="0"/>
                <a:ea typeface="ＭＳ Ｐゴシック" pitchFamily="34" charset="-128"/>
              </a:rPr>
              <a:t>71 AP Scholars</a:t>
            </a:r>
          </a:p>
          <a:p>
            <a:pPr marL="742950" lvl="1" indent="-285750">
              <a:spcAft>
                <a:spcPts val="1200"/>
              </a:spcAft>
              <a:buClr>
                <a:schemeClr val="accent5">
                  <a:lumMod val="50000"/>
                </a:schemeClr>
              </a:buClr>
              <a:buFont typeface="Arial" panose="020B0604020202020204" pitchFamily="34" charset="0"/>
              <a:buChar char="•"/>
              <a:defRPr/>
            </a:pPr>
            <a:r>
              <a:rPr lang="en-US" sz="2000" dirty="0">
                <a:latin typeface="Calibri" pitchFamily="34" charset="0"/>
                <a:ea typeface="ＭＳ Ｐゴシック" pitchFamily="34" charset="-128"/>
              </a:rPr>
              <a:t>40 AP Scholars</a:t>
            </a:r>
          </a:p>
          <a:p>
            <a:pPr marL="742950" lvl="1" indent="-285750">
              <a:spcAft>
                <a:spcPts val="1200"/>
              </a:spcAft>
              <a:buClr>
                <a:schemeClr val="accent5">
                  <a:lumMod val="50000"/>
                </a:schemeClr>
              </a:buClr>
              <a:buFont typeface="Arial" panose="020B0604020202020204" pitchFamily="34" charset="0"/>
              <a:buChar char="•"/>
              <a:defRPr/>
            </a:pPr>
            <a:r>
              <a:rPr lang="en-US" sz="2000" dirty="0">
                <a:latin typeface="Calibri" pitchFamily="34" charset="0"/>
                <a:ea typeface="ＭＳ Ｐゴシック" pitchFamily="34" charset="-128"/>
              </a:rPr>
              <a:t>10 AP Scholars with Honor</a:t>
            </a:r>
          </a:p>
          <a:p>
            <a:pPr marL="742950" lvl="1" indent="-285750">
              <a:spcAft>
                <a:spcPts val="1200"/>
              </a:spcAft>
              <a:buClr>
                <a:schemeClr val="accent5">
                  <a:lumMod val="50000"/>
                </a:schemeClr>
              </a:buClr>
              <a:buFont typeface="Arial" panose="020B0604020202020204" pitchFamily="34" charset="0"/>
              <a:buChar char="•"/>
              <a:defRPr/>
            </a:pPr>
            <a:r>
              <a:rPr lang="en-US" sz="2000" dirty="0">
                <a:latin typeface="Calibri" pitchFamily="34" charset="0"/>
                <a:ea typeface="ＭＳ Ｐゴシック" pitchFamily="34" charset="-128"/>
              </a:rPr>
              <a:t>21 AP Scholars with Distinction</a:t>
            </a:r>
          </a:p>
          <a:p>
            <a:pPr marL="742950" lvl="1" indent="-285750">
              <a:spcAft>
                <a:spcPts val="1200"/>
              </a:spcAft>
              <a:buClr>
                <a:schemeClr val="accent5">
                  <a:lumMod val="50000"/>
                </a:schemeClr>
              </a:buClr>
              <a:buFont typeface="Arial" panose="020B0604020202020204" pitchFamily="34" charset="0"/>
              <a:buChar char="•"/>
              <a:defRPr/>
            </a:pPr>
            <a:r>
              <a:rPr lang="en-US" sz="2000" dirty="0">
                <a:latin typeface="Calibri" pitchFamily="34" charset="0"/>
                <a:ea typeface="ＭＳ Ｐゴシック" pitchFamily="34" charset="-128"/>
              </a:rPr>
              <a:t>8 National AP Scholars</a:t>
            </a:r>
          </a:p>
          <a:p>
            <a:pPr marL="742950" lvl="1" indent="-285750">
              <a:spcAft>
                <a:spcPts val="1200"/>
              </a:spcAft>
              <a:buClr>
                <a:schemeClr val="accent5">
                  <a:lumMod val="50000"/>
                </a:schemeClr>
              </a:buClr>
              <a:buFont typeface="Arial" panose="020B0604020202020204" pitchFamily="34" charset="0"/>
              <a:buChar char="•"/>
              <a:defRPr/>
            </a:pPr>
            <a:r>
              <a:rPr lang="en-US" sz="2000" dirty="0">
                <a:latin typeface="Calibri" pitchFamily="34" charset="0"/>
                <a:ea typeface="ＭＳ Ｐゴシック" pitchFamily="34" charset="-128"/>
              </a:rPr>
              <a:t>AP Scholars demonstrate superior college-level achievement through AP courses and exams.  They receive an award certificate, and this achievement is acknowledged on any AP score report that is sent to colleges the following fall.</a:t>
            </a:r>
          </a:p>
        </p:txBody>
      </p:sp>
      <p:sp>
        <p:nvSpPr>
          <p:cNvPr id="16386" name="Title 7"/>
          <p:cNvSpPr>
            <a:spLocks noGrp="1"/>
          </p:cNvSpPr>
          <p:nvPr>
            <p:ph type="title"/>
          </p:nvPr>
        </p:nvSpPr>
        <p:spPr>
          <a:xfrm>
            <a:off x="0" y="424355"/>
            <a:ext cx="9220200" cy="685800"/>
          </a:xfrm>
        </p:spPr>
        <p:txBody>
          <a:bodyPr/>
          <a:lstStyle/>
          <a:p>
            <a:pPr>
              <a:defRPr/>
            </a:pPr>
            <a:r>
              <a:rPr lang="en-US" dirty="0"/>
              <a:t>2017-18 AP</a:t>
            </a:r>
            <a:r>
              <a:rPr lang="en-US" baseline="30000" dirty="0">
                <a:ea typeface="ＭＳ Ｐゴシック" pitchFamily="34" charset="-128"/>
              </a:rPr>
              <a:t>®</a:t>
            </a:r>
            <a:r>
              <a:rPr lang="en-US" dirty="0"/>
              <a:t> Scholars at Como Park Sr.</a:t>
            </a:r>
            <a:endParaRPr dirty="0">
              <a:ea typeface="ＭＳ Ｐゴシック" charset="0"/>
            </a:endParaRPr>
          </a:p>
        </p:txBody>
      </p:sp>
      <p:sp>
        <p:nvSpPr>
          <p:cNvPr id="1843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image_title_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dirty="0">
                <a:solidFill>
                  <a:schemeClr val="bg1"/>
                </a:solidFill>
                <a:ea typeface="ＭＳ Ｐゴシック" pitchFamily="34" charset="-128"/>
              </a:rPr>
              <a:t>AP</a:t>
            </a:r>
            <a:r>
              <a:rPr lang="en-US" sz="3600" dirty="0">
                <a:solidFill>
                  <a:schemeClr val="bg1"/>
                </a:solidFill>
                <a:ea typeface="ＭＳ Ｐゴシック" pitchFamily="34" charset="-128"/>
              </a:rPr>
              <a:t>®</a:t>
            </a:r>
            <a:r>
              <a:rPr sz="3600" dirty="0">
                <a:solidFill>
                  <a:schemeClr val="bg1"/>
                </a:solidFill>
                <a:ea typeface="ＭＳ Ｐゴシック" pitchFamily="34" charset="-128"/>
              </a:rPr>
              <a:t>: The Benefits</a:t>
            </a:r>
            <a:endParaRPr sz="2400" b="0" dirty="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image_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2" name="Content Placeholder 8"/>
          <p:cNvSpPr>
            <a:spLocks noGrp="1"/>
          </p:cNvSpPr>
          <p:nvPr>
            <p:ph sz="quarter" idx="4294967295"/>
          </p:nvPr>
        </p:nvSpPr>
        <p:spPr bwMode="auto">
          <a:xfrm>
            <a:off x="685800" y="1320800"/>
            <a:ext cx="77724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sz="2200" dirty="0">
                <a:latin typeface="Calibri" pitchFamily="34" charset="0"/>
                <a:ea typeface="ＭＳ Ｐゴシック" pitchFamily="34" charset="-128"/>
              </a:rPr>
              <a:t>Students learn rigorous college-level content and skills</a:t>
            </a:r>
          </a:p>
          <a:p>
            <a:pPr marL="285750" indent="-285750">
              <a:spcAft>
                <a:spcPts val="1800"/>
              </a:spcAft>
              <a:buClr>
                <a:srgbClr val="6FB867"/>
              </a:buClr>
              <a:buFont typeface="Arial" panose="020B0604020202020204" pitchFamily="34" charset="0"/>
              <a:buChar char="•"/>
              <a:defRPr/>
            </a:pPr>
            <a:r>
              <a:rPr lang="en-US" sz="2200" dirty="0">
                <a:latin typeface="Calibri" pitchFamily="34" charset="0"/>
                <a:ea typeface="ＭＳ Ｐゴシック" pitchFamily="34" charset="-128"/>
              </a:rPr>
              <a:t>Taking AP is valued in the college admission process</a:t>
            </a:r>
          </a:p>
          <a:p>
            <a:pPr marL="285750" indent="-285750">
              <a:spcAft>
                <a:spcPts val="1800"/>
              </a:spcAft>
              <a:buClr>
                <a:srgbClr val="6FB867"/>
              </a:buClr>
              <a:buFont typeface="Arial" panose="020B0604020202020204" pitchFamily="34" charset="0"/>
              <a:buChar char="•"/>
              <a:defRPr/>
            </a:pPr>
            <a:r>
              <a:rPr lang="en-US" sz="2200" dirty="0">
                <a:latin typeface="Calibri" pitchFamily="34" charset="0"/>
                <a:ea typeface="ＭＳ Ｐゴシック" pitchFamily="34" charset="-128"/>
              </a:rPr>
              <a:t>AP courses are interesting and rewarding academic experiences</a:t>
            </a:r>
          </a:p>
          <a:p>
            <a:pPr marL="285750" indent="-285750">
              <a:spcAft>
                <a:spcPts val="1800"/>
              </a:spcAft>
              <a:buClr>
                <a:srgbClr val="6FB867"/>
              </a:buClr>
              <a:buFont typeface="Arial" panose="020B0604020202020204" pitchFamily="34" charset="0"/>
              <a:buChar char="•"/>
              <a:defRPr/>
            </a:pPr>
            <a:r>
              <a:rPr lang="en-US" sz="2200" dirty="0">
                <a:latin typeface="Calibri" pitchFamily="34" charset="0"/>
                <a:ea typeface="ＭＳ Ｐゴシック" pitchFamily="34" charset="-128"/>
              </a:rPr>
              <a:t>Opportunity to earn valuable credit and placement in college</a:t>
            </a:r>
          </a:p>
        </p:txBody>
      </p:sp>
      <p:sp>
        <p:nvSpPr>
          <p:cNvPr id="3" name="Title 7"/>
          <p:cNvSpPr>
            <a:spLocks noGrp="1"/>
          </p:cNvSpPr>
          <p:nvPr>
            <p:ph type="title"/>
          </p:nvPr>
        </p:nvSpPr>
        <p:spPr>
          <a:xfrm>
            <a:off x="0" y="457200"/>
            <a:ext cx="9220200" cy="685800"/>
          </a:xfrm>
        </p:spPr>
        <p:txBody>
          <a:bodyPr/>
          <a:lstStyle/>
          <a:p>
            <a:pPr>
              <a:defRPr/>
            </a:pPr>
            <a:r>
              <a:rPr dirty="0">
                <a:ea typeface="ＭＳ Ｐゴシック" pitchFamily="34" charset="-128"/>
              </a:rPr>
              <a:t> AP</a:t>
            </a:r>
            <a:r>
              <a:rPr lang="en-US" baseline="30000" dirty="0">
                <a:ea typeface="ＭＳ Ｐゴシック" pitchFamily="34" charset="-128"/>
              </a:rPr>
              <a:t>®</a:t>
            </a:r>
            <a:r>
              <a:rPr lang="en-US" dirty="0">
                <a:ea typeface="ＭＳ Ｐゴシック" pitchFamily="34" charset="-128"/>
              </a:rPr>
              <a:t>: </a:t>
            </a:r>
            <a:r>
              <a:rPr dirty="0">
                <a:ea typeface="ＭＳ Ｐゴシック" pitchFamily="34" charset="-128"/>
              </a:rPr>
              <a:t>The Benefits</a:t>
            </a: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4083CF"/>
      </a:hlink>
      <a:folHlink>
        <a:srgbClr val="FEC60B"/>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10084</TotalTime>
  <Words>1247</Words>
  <Application>Microsoft Macintosh PowerPoint</Application>
  <PresentationFormat>On-screen Show (4:3)</PresentationFormat>
  <Paragraphs>123</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Calibri (Headings)</vt:lpstr>
      <vt:lpstr>Serifa Std 55 Roman</vt:lpstr>
      <vt:lpstr>Wingdings</vt:lpstr>
      <vt:lpstr>Office Theme</vt:lpstr>
      <vt:lpstr>An Introduction to the  Advanced Placement Program®</vt:lpstr>
      <vt:lpstr>Welcome</vt:lpstr>
      <vt:lpstr>What We’ll Cover</vt:lpstr>
      <vt:lpstr>What Are Advanced Placement® Courses?</vt:lpstr>
      <vt:lpstr>Advanced Placement ®: The Basics</vt:lpstr>
      <vt:lpstr>AP® Courses at Como Park Sr.</vt:lpstr>
      <vt:lpstr>2017-18 AP® Scholars at Como Park Sr.</vt:lpstr>
      <vt:lpstr>AP®: The Benefits</vt:lpstr>
      <vt:lpstr> AP®: The Benefits</vt:lpstr>
      <vt:lpstr>AP®: Skills &amp; Advantages that Last a Lifetime</vt:lpstr>
      <vt:lpstr>AP® Helps Students Graduate on Time &amp; Save Money</vt:lpstr>
      <vt:lpstr>AP® Exams</vt:lpstr>
      <vt:lpstr>AP® Exams</vt:lpstr>
      <vt:lpstr>AP® Exam Fees</vt:lpstr>
      <vt:lpstr>What is it like to take AP®?</vt:lpstr>
      <vt:lpstr>AP® Myths &amp; Realities </vt:lpstr>
      <vt:lpstr>Next Steps: Help Your Child Make the Best Choices</vt:lpstr>
      <vt:lpstr>AP®: Start the Conversation</vt:lpstr>
      <vt:lpstr>Questions and Answers</vt:lpstr>
    </vt:vector>
  </TitlesOfParts>
  <Company>Hawthorne Visual Communications,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knortey</dc:creator>
  <cp:lastModifiedBy>Teng Lo</cp:lastModifiedBy>
  <cp:revision>798</cp:revision>
  <cp:lastPrinted>2013-04-24T15:30:45Z</cp:lastPrinted>
  <dcterms:created xsi:type="dcterms:W3CDTF">2013-01-11T21:38:43Z</dcterms:created>
  <dcterms:modified xsi:type="dcterms:W3CDTF">2018-11-28T13:21:02Z</dcterms:modified>
</cp:coreProperties>
</file>