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5"/>
  </p:notesMasterIdLst>
  <p:sldIdLst>
    <p:sldId id="256" r:id="rId2"/>
    <p:sldId id="257" r:id="rId3"/>
    <p:sldId id="258" r:id="rId4"/>
    <p:sldId id="259" r:id="rId5"/>
    <p:sldId id="383" r:id="rId6"/>
    <p:sldId id="261" r:id="rId7"/>
    <p:sldId id="444" r:id="rId8"/>
    <p:sldId id="484" r:id="rId9"/>
    <p:sldId id="486" r:id="rId10"/>
    <p:sldId id="440" r:id="rId11"/>
    <p:sldId id="380" r:id="rId12"/>
    <p:sldId id="278" r:id="rId13"/>
    <p:sldId id="503" r:id="rId14"/>
    <p:sldId id="445" r:id="rId15"/>
    <p:sldId id="446" r:id="rId16"/>
    <p:sldId id="487" r:id="rId17"/>
    <p:sldId id="264" r:id="rId18"/>
    <p:sldId id="265" r:id="rId19"/>
    <p:sldId id="441" r:id="rId20"/>
    <p:sldId id="266" r:id="rId21"/>
    <p:sldId id="267" r:id="rId22"/>
    <p:sldId id="269" r:id="rId23"/>
    <p:sldId id="447" r:id="rId24"/>
    <p:sldId id="268" r:id="rId25"/>
    <p:sldId id="270" r:id="rId26"/>
    <p:sldId id="443" r:id="rId27"/>
    <p:sldId id="273" r:id="rId28"/>
    <p:sldId id="293" r:id="rId29"/>
    <p:sldId id="294" r:id="rId30"/>
    <p:sldId id="295" r:id="rId31"/>
    <p:sldId id="296" r:id="rId32"/>
    <p:sldId id="297" r:id="rId33"/>
    <p:sldId id="299" r:id="rId34"/>
    <p:sldId id="300" r:id="rId35"/>
    <p:sldId id="301" r:id="rId36"/>
    <p:sldId id="302" r:id="rId37"/>
    <p:sldId id="303" r:id="rId38"/>
    <p:sldId id="304" r:id="rId39"/>
    <p:sldId id="305" r:id="rId40"/>
    <p:sldId id="306" r:id="rId41"/>
    <p:sldId id="490" r:id="rId42"/>
    <p:sldId id="491" r:id="rId43"/>
    <p:sldId id="492" r:id="rId44"/>
    <p:sldId id="493" r:id="rId45"/>
    <p:sldId id="494" r:id="rId46"/>
    <p:sldId id="495" r:id="rId47"/>
    <p:sldId id="496" r:id="rId48"/>
    <p:sldId id="505" r:id="rId49"/>
    <p:sldId id="311" r:id="rId50"/>
    <p:sldId id="312" r:id="rId51"/>
    <p:sldId id="313" r:id="rId52"/>
    <p:sldId id="451" r:id="rId53"/>
    <p:sldId id="506" r:id="rId54"/>
    <p:sldId id="507" r:id="rId55"/>
    <p:sldId id="308" r:id="rId56"/>
    <p:sldId id="453" r:id="rId57"/>
    <p:sldId id="454" r:id="rId58"/>
    <p:sldId id="455" r:id="rId59"/>
    <p:sldId id="310" r:id="rId60"/>
    <p:sldId id="314" r:id="rId61"/>
    <p:sldId id="456" r:id="rId62"/>
    <p:sldId id="457" r:id="rId63"/>
    <p:sldId id="315" r:id="rId64"/>
    <p:sldId id="460" r:id="rId65"/>
    <p:sldId id="459" r:id="rId66"/>
    <p:sldId id="320" r:id="rId67"/>
    <p:sldId id="462" r:id="rId68"/>
    <p:sldId id="323" r:id="rId69"/>
    <p:sldId id="463" r:id="rId70"/>
    <p:sldId id="326" r:id="rId71"/>
    <p:sldId id="477" r:id="rId72"/>
    <p:sldId id="327" r:id="rId73"/>
    <p:sldId id="464" r:id="rId74"/>
    <p:sldId id="488" r:id="rId75"/>
    <p:sldId id="409" r:id="rId76"/>
    <p:sldId id="489" r:id="rId77"/>
    <p:sldId id="502" r:id="rId78"/>
    <p:sldId id="498" r:id="rId79"/>
    <p:sldId id="500" r:id="rId80"/>
    <p:sldId id="501" r:id="rId81"/>
    <p:sldId id="356" r:id="rId82"/>
    <p:sldId id="354" r:id="rId83"/>
    <p:sldId id="479" r:id="rId84"/>
    <p:sldId id="418" r:id="rId85"/>
    <p:sldId id="355" r:id="rId86"/>
    <p:sldId id="504" r:id="rId87"/>
    <p:sldId id="476" r:id="rId88"/>
    <p:sldId id="481" r:id="rId89"/>
    <p:sldId id="358" r:id="rId90"/>
    <p:sldId id="470" r:id="rId91"/>
    <p:sldId id="359" r:id="rId92"/>
    <p:sldId id="360" r:id="rId93"/>
    <p:sldId id="483" r:id="rId9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AA3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9430" autoAdjust="0"/>
    <p:restoredTop sz="75322" autoAdjust="0"/>
  </p:normalViewPr>
  <p:slideViewPr>
    <p:cSldViewPr>
      <p:cViewPr varScale="1">
        <p:scale>
          <a:sx n="31" d="100"/>
          <a:sy n="31" d="100"/>
        </p:scale>
        <p:origin x="632"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0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06E103-B8FC-4A2E-82D6-67F092B90DCC}"/>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F1A33715-B549-4D11-9BB0-0D0B6A8A6247}"/>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73AB897-E699-4915-B9B7-7FA2C248F8E2}" type="datetimeFigureOut">
              <a:rPr lang="en-US"/>
              <a:pPr>
                <a:defRPr/>
              </a:pPr>
              <a:t>1/8/2024</a:t>
            </a:fld>
            <a:endParaRPr lang="en-US"/>
          </a:p>
        </p:txBody>
      </p:sp>
      <p:sp>
        <p:nvSpPr>
          <p:cNvPr id="4" name="Slide Image Placeholder 3">
            <a:extLst>
              <a:ext uri="{FF2B5EF4-FFF2-40B4-BE49-F238E27FC236}">
                <a16:creationId xmlns:a16="http://schemas.microsoft.com/office/drawing/2014/main" id="{7953A65E-7897-41E5-B635-0F5F913D42F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83D73186-5F71-496E-B73A-E1A7AE3D3DF9}"/>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D2F60A3-EA08-4DB2-85AB-A85B97F3A9CF}"/>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815E9301-3053-49EE-BA73-A0DC26208DA3}"/>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3241B83-FC84-4596-BB86-E4BC5A3070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5A452980-D9E5-4BAF-8439-CE869DD8A2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378A992-D190-4794-8A79-293F665865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a:extLst>
              <a:ext uri="{FF2B5EF4-FFF2-40B4-BE49-F238E27FC236}">
                <a16:creationId xmlns:a16="http://schemas.microsoft.com/office/drawing/2014/main" id="{F730C45C-E5DC-4C4C-BAF1-34FF9E156E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81A556C-56B3-4A9E-9269-747A8DC6E425}"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74E7399-C7D9-49C2-B264-8314BB9EF3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73109144-C66E-40C7-AC3E-EEB3662F08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E467AA88-6363-45CA-92A9-8A6622CF5C73}"/>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54379E4F-6EE9-43D7-8A5E-AFDEC9DD0220}" type="slidenum">
              <a:rPr lang="en-US" altLang="en-US" sz="1200">
                <a:latin typeface="Calibri" panose="020F0502020204030204" pitchFamily="34" charset="0"/>
              </a:rPr>
              <a:pPr algn="r" eaLnBrk="1" hangingPunct="1"/>
              <a:t>13</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986DFDE-CCE1-4708-965A-9B8E234E40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DF01F98-AA9D-48CA-8A7D-52EEC56FA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Clarify order if unclear</a:t>
            </a:r>
          </a:p>
        </p:txBody>
      </p:sp>
      <p:sp>
        <p:nvSpPr>
          <p:cNvPr id="29700" name="Slide Number Placeholder 3">
            <a:extLst>
              <a:ext uri="{FF2B5EF4-FFF2-40B4-BE49-F238E27FC236}">
                <a16:creationId xmlns:a16="http://schemas.microsoft.com/office/drawing/2014/main" id="{CD9FD1CA-3003-4283-94B0-DAF386828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3265486-9E47-4B06-9388-97BEA1052985}"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A84AA910-8498-4B72-94DD-2150A57A44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FD11AD66-5CC9-47D5-AC25-2E2BBFB0E0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B4441757-96C4-48D4-B75B-63758C1725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ED75EDA-DC61-49E5-A4BB-F258D775393A}"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AA37CC-DCC7-49B9-89A9-5749668C0E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84DB5D7B-BCDE-48DA-8274-E1EBD6C120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B51106C7-E6A2-403E-B022-D3EBF6C66F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EF9C820-9F12-467E-9B5E-5C107D0EA2F3}"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51344302-F366-4DFC-8F7F-519EF8F52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309EB73-EE7D-4673-910C-35070AD21B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A22A0438-3947-4287-9066-A41D8D41B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D948868-0041-4617-B946-865A3E627AA3}"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89EEDA9-AD93-4557-8A9E-6ECFE886D7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CA85E82-D2CE-40C9-99A1-64B82A326E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7E8C60DE-7643-47EB-8ABE-25521782FC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CAF945F-7A7B-400B-9506-0971C42FECFF}"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97191E5-4832-4B3F-885B-36A61ED12D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a:extLst>
              <a:ext uri="{FF2B5EF4-FFF2-40B4-BE49-F238E27FC236}">
                <a16:creationId xmlns:a16="http://schemas.microsoft.com/office/drawing/2014/main" id="{7C49869F-4CBA-4CCA-8FA6-31951AE31C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7E53BFF-3FCF-4F26-B52B-B5CF5B64AD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EE93889-EF0C-4B10-8C3A-5AC2A55171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1B0FC940-A289-4ADB-A2EC-BF5D69974A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C75F40F-8AB0-477F-AC79-32AD43B0C2EC}"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70DE54E-7592-45A4-B282-FBA1160381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E335817-507D-4817-B87F-A5775649E8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a:extLst>
              <a:ext uri="{FF2B5EF4-FFF2-40B4-BE49-F238E27FC236}">
                <a16:creationId xmlns:a16="http://schemas.microsoft.com/office/drawing/2014/main" id="{442820DF-820B-433A-995A-4ACF8E78FC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BE126F2-5330-4387-8DDE-0CEE91F1AEC8}"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A802C48-5144-4EB9-884A-C8C1EB65AA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a:extLst>
              <a:ext uri="{FF2B5EF4-FFF2-40B4-BE49-F238E27FC236}">
                <a16:creationId xmlns:a16="http://schemas.microsoft.com/office/drawing/2014/main" id="{DB4B2E2F-373A-4DFF-AB4D-94D9EAC1E8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623810A-99C3-4062-A61C-B8BBD66B99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a:extLst>
              <a:ext uri="{FF2B5EF4-FFF2-40B4-BE49-F238E27FC236}">
                <a16:creationId xmlns:a16="http://schemas.microsoft.com/office/drawing/2014/main" id="{5F015C33-0296-4F98-9069-68E87B3D78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446A444-7D48-4F9A-97B7-5B16DB1350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6A70767-DF72-48AA-AFD5-CC3A5CA3AC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5C06064D-7E12-4996-9F88-FC102B7F36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7F86B02-F29A-4650-9275-960127D04AA1}" type="slidenum">
              <a:rPr lang="en-US" altLang="en-US" smtClean="0">
                <a:latin typeface="Calibri" panose="020F0502020204030204" pitchFamily="34" charset="0"/>
              </a:rPr>
              <a:pPr/>
              <a:t>26</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C51B7DF-0120-444F-99B6-39F177523D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4CDDBEE0-19E3-4366-94D5-01BED35AFA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273F1B0-8CC0-424F-9871-FF0E1798C1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5CD280E-C07C-4423-B79B-A8E85196F2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54276" name="Slide Number Placeholder 3">
            <a:extLst>
              <a:ext uri="{FF2B5EF4-FFF2-40B4-BE49-F238E27FC236}">
                <a16:creationId xmlns:a16="http://schemas.microsoft.com/office/drawing/2014/main" id="{50F8C608-8B47-4896-A75D-B310229411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8669D5E-B9CD-4A4F-B1EA-6C87FD4CD346}"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AC8D642-FC40-4F70-A39D-6F5C25C2A7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3F9D9F3-BC45-4CF4-A64F-E6F78809DA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a:extLst>
              <a:ext uri="{FF2B5EF4-FFF2-40B4-BE49-F238E27FC236}">
                <a16:creationId xmlns:a16="http://schemas.microsoft.com/office/drawing/2014/main" id="{ABC3AA8C-9B4C-4B39-AFE2-516D1FB7FB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3BEC2EE-E81C-4FC3-A645-E1BBE486CBD1}" type="slidenum">
              <a:rPr lang="en-US" altLang="en-US" smtClean="0">
                <a:latin typeface="Calibri" panose="020F0502020204030204" pitchFamily="34" charset="0"/>
              </a:rPr>
              <a:pPr/>
              <a:t>29</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EEFC669-9984-4EF9-96CC-371456597E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DC01166-4905-4759-B08A-D29E1298E2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2400"/>
              <a:t> </a:t>
            </a:r>
            <a:endParaRPr lang="en-US" altLang="en-US"/>
          </a:p>
        </p:txBody>
      </p:sp>
      <p:sp>
        <p:nvSpPr>
          <p:cNvPr id="58372" name="Slide Number Placeholder 3">
            <a:extLst>
              <a:ext uri="{FF2B5EF4-FFF2-40B4-BE49-F238E27FC236}">
                <a16:creationId xmlns:a16="http://schemas.microsoft.com/office/drawing/2014/main" id="{0FF016D1-C841-4361-971B-F1EDAD40C6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60CD3DC-5CC5-4A2B-A19A-8620298C1C02}" type="slidenum">
              <a:rPr lang="en-US" altLang="en-US" smtClean="0">
                <a:latin typeface="Calibri" panose="020F0502020204030204" pitchFamily="34" charset="0"/>
              </a:rPr>
              <a:pPr/>
              <a:t>30</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AA08947-D1A8-4F04-A09A-ED8AAA5E61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EBFC084D-B4F0-4E7C-BF64-E331FA02BF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1444" name="Slide Number Placeholder 3">
            <a:extLst>
              <a:ext uri="{FF2B5EF4-FFF2-40B4-BE49-F238E27FC236}">
                <a16:creationId xmlns:a16="http://schemas.microsoft.com/office/drawing/2014/main" id="{02BA2FFD-A620-4DEE-AB4E-4DDDE1AB83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8CC13F6-7D67-43AB-912E-B2835C45A603}" type="slidenum">
              <a:rPr lang="en-US" altLang="en-US" smtClean="0">
                <a:latin typeface="Calibri" panose="020F0502020204030204" pitchFamily="34" charset="0"/>
              </a:rPr>
              <a:pPr/>
              <a:t>32</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6F8DD96-C680-495C-8D3B-1A149B5CBC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636A7B89-868F-4835-8B43-FFC91727A5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3492" name="Slide Number Placeholder 3">
            <a:extLst>
              <a:ext uri="{FF2B5EF4-FFF2-40B4-BE49-F238E27FC236}">
                <a16:creationId xmlns:a16="http://schemas.microsoft.com/office/drawing/2014/main" id="{EDAADF31-951E-461E-B6E0-C7FEEF3082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A4FA759-BF6A-4066-A362-3627BB733E48}" type="slidenum">
              <a:rPr lang="en-US" altLang="en-US" smtClean="0">
                <a:latin typeface="Calibri" panose="020F0502020204030204" pitchFamily="34" charset="0"/>
              </a:rPr>
              <a:pPr/>
              <a:t>33</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6E506325-D7DA-4B63-9FD0-64A903411E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F2E2C7A0-25E1-40BA-AA91-FC582663CC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7588" name="Slide Number Placeholder 3">
            <a:extLst>
              <a:ext uri="{FF2B5EF4-FFF2-40B4-BE49-F238E27FC236}">
                <a16:creationId xmlns:a16="http://schemas.microsoft.com/office/drawing/2014/main" id="{6F7763F0-2E54-4C75-8F38-4172834EB9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3E760C1-E5AE-4B79-A034-0544AA12E0BA}" type="slidenum">
              <a:rPr lang="en-US" altLang="en-US" smtClean="0">
                <a:latin typeface="Calibri" panose="020F0502020204030204" pitchFamily="34" charset="0"/>
              </a:rPr>
              <a:pPr/>
              <a:t>36</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8E698BE0-50A2-4965-BC99-FDEAAD255F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a:extLst>
              <a:ext uri="{FF2B5EF4-FFF2-40B4-BE49-F238E27FC236}">
                <a16:creationId xmlns:a16="http://schemas.microsoft.com/office/drawing/2014/main" id="{BC45E9E8-5F66-4AA7-8E2D-E61B0B984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B68F2D78-C5C8-4477-AC85-8282BAE73C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a:extLst>
              <a:ext uri="{FF2B5EF4-FFF2-40B4-BE49-F238E27FC236}">
                <a16:creationId xmlns:a16="http://schemas.microsoft.com/office/drawing/2014/main" id="{336E527D-7F62-4E99-BFC4-6BB6AB4749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FBE7847-DAB4-4548-881C-394F4FFBF6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a:extLst>
              <a:ext uri="{FF2B5EF4-FFF2-40B4-BE49-F238E27FC236}">
                <a16:creationId xmlns:a16="http://schemas.microsoft.com/office/drawing/2014/main" id="{7E892694-C8BA-48E1-A968-07F774DC49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E62E200-ADAF-4F7B-8DE8-9F106011A0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B613B1E-F4F0-4551-95D9-D3C2F96A71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80900" name="Slide Number Placeholder 3">
            <a:extLst>
              <a:ext uri="{FF2B5EF4-FFF2-40B4-BE49-F238E27FC236}">
                <a16:creationId xmlns:a16="http://schemas.microsoft.com/office/drawing/2014/main" id="{495364E3-8805-4C15-A7B4-2945C3453A32}"/>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7B12A2A6-A988-4A09-AA99-F57BE7FD596F}" type="slidenum">
              <a:rPr lang="en-US" altLang="en-US" sz="1200">
                <a:latin typeface="Calibri" panose="020F0502020204030204" pitchFamily="34" charset="0"/>
              </a:rPr>
              <a:pPr algn="r" eaLnBrk="1" hangingPunct="1"/>
              <a:t>46</a:t>
            </a:fld>
            <a:endParaRPr lang="en-US" altLang="en-US" sz="120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7623C6C-B654-4B71-898C-714ED41CB1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60B2362-F5A3-4612-89DD-895B4DB6AF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82948" name="Slide Number Placeholder 3">
            <a:extLst>
              <a:ext uri="{FF2B5EF4-FFF2-40B4-BE49-F238E27FC236}">
                <a16:creationId xmlns:a16="http://schemas.microsoft.com/office/drawing/2014/main" id="{5C3B0E12-87E1-46D0-A2F7-E7037900C61F}"/>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8102C2F5-2676-499E-934D-C12F4B51F416}" type="slidenum">
              <a:rPr lang="en-US" altLang="en-US" sz="1200">
                <a:latin typeface="Calibri" panose="020F0502020204030204" pitchFamily="34" charset="0"/>
              </a:rPr>
              <a:pPr algn="r" eaLnBrk="1" hangingPunct="1"/>
              <a:t>47</a:t>
            </a:fld>
            <a:endParaRPr lang="en-US" altLang="en-US" sz="120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FEBFEE1-2C3A-42DB-A2DD-F32573062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32A57AE-4779-40D3-9DBE-03299D47A8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a:extLst>
              <a:ext uri="{FF2B5EF4-FFF2-40B4-BE49-F238E27FC236}">
                <a16:creationId xmlns:a16="http://schemas.microsoft.com/office/drawing/2014/main" id="{172C8D51-F24F-4596-BB69-5495A296F5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E1C94E4-2B47-46A8-9CDF-763E3F669CCF}" type="slidenum">
              <a:rPr lang="en-US" altLang="en-US" smtClean="0">
                <a:latin typeface="Calibri" panose="020F0502020204030204" pitchFamily="34" charset="0"/>
              </a:rPr>
              <a:pPr/>
              <a:t>50</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AC0EAF5B-8C46-4257-9676-28F806012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9B69BBE-DD08-4D51-9612-81DFDEFE0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indent="-457200">
              <a:lnSpc>
                <a:spcPct val="80000"/>
              </a:lnSpc>
            </a:pPr>
            <a:endParaRPr lang="en-US" altLang="en-US" sz="900"/>
          </a:p>
        </p:txBody>
      </p:sp>
      <p:sp>
        <p:nvSpPr>
          <p:cNvPr id="89092" name="Slide Number Placeholder 3">
            <a:extLst>
              <a:ext uri="{FF2B5EF4-FFF2-40B4-BE49-F238E27FC236}">
                <a16:creationId xmlns:a16="http://schemas.microsoft.com/office/drawing/2014/main" id="{C38E163E-CDCE-4F15-8E05-8E90E62A9E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3056DD0-44CA-4F8C-A67C-56C18438822B}" type="slidenum">
              <a:rPr lang="en-US" altLang="en-US" smtClean="0">
                <a:latin typeface="Calibri" panose="020F0502020204030204" pitchFamily="34" charset="0"/>
              </a:rPr>
              <a:pPr/>
              <a:t>51</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0BE4DC31-7DA6-4868-A7A3-74152CBC87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FC8E32C5-CEB4-4556-B28B-0D38D626CF9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4212" name="Slide Number Placeholder 3">
            <a:extLst>
              <a:ext uri="{FF2B5EF4-FFF2-40B4-BE49-F238E27FC236}">
                <a16:creationId xmlns:a16="http://schemas.microsoft.com/office/drawing/2014/main" id="{6B013B7E-C439-4D16-AC9C-E3D90068A8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936ACFD-C3DF-487C-BA56-4550D9A7EBF8}" type="slidenum">
              <a:rPr lang="en-US" altLang="en-US" smtClean="0">
                <a:latin typeface="Calibri" panose="020F0502020204030204" pitchFamily="34" charset="0"/>
              </a:rPr>
              <a:pPr/>
              <a:t>54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BBFC422C-A852-439C-BB0E-93AED2412E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DE247E67-687A-4F96-953C-6BE7418CB6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6260" name="Slide Number Placeholder 3">
            <a:extLst>
              <a:ext uri="{FF2B5EF4-FFF2-40B4-BE49-F238E27FC236}">
                <a16:creationId xmlns:a16="http://schemas.microsoft.com/office/drawing/2014/main" id="{A0C94CE1-3D5D-4C7B-8FE8-0CE2E12CA5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6B02617-4D76-4C8C-83E9-F2744D8CA982}" type="slidenum">
              <a:rPr lang="en-US" altLang="en-US" smtClean="0">
                <a:latin typeface="Calibri" panose="020F0502020204030204" pitchFamily="34" charset="0"/>
              </a:rPr>
              <a:pPr/>
              <a:t>55</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3F70372F-1610-45A2-A21C-D8552186F4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C83C915E-56AD-4F05-9842-7D778C13B4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0356" name="Slide Number Placeholder 3">
            <a:extLst>
              <a:ext uri="{FF2B5EF4-FFF2-40B4-BE49-F238E27FC236}">
                <a16:creationId xmlns:a16="http://schemas.microsoft.com/office/drawing/2014/main" id="{208169B0-6106-4796-AFE4-A6887BB82E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CE00234-83BF-4A71-8E4D-EB26CDE139A4}" type="slidenum">
              <a:rPr lang="en-US" altLang="en-US" smtClean="0">
                <a:latin typeface="Calibri" panose="020F0502020204030204" pitchFamily="34" charset="0"/>
              </a:rPr>
              <a:pPr/>
              <a:t>58</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43C164D7-AD97-44D6-A379-EAF1378CA6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263F6F81-2F10-40DD-B158-771A91B68D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04" name="Slide Number Placeholder 3">
            <a:extLst>
              <a:ext uri="{FF2B5EF4-FFF2-40B4-BE49-F238E27FC236}">
                <a16:creationId xmlns:a16="http://schemas.microsoft.com/office/drawing/2014/main" id="{05E2C06C-C3F6-4AFD-BA5D-FF6C9B7C0A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943A5E6-7456-461B-8047-A82523553C1F}" type="slidenum">
              <a:rPr lang="en-US" altLang="en-US" smtClean="0">
                <a:latin typeface="Calibri" panose="020F0502020204030204" pitchFamily="34" charset="0"/>
              </a:rPr>
              <a:pPr/>
              <a:t>59</a:t>
            </a:fld>
            <a:endParaRPr lang="en-US"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520CFC12-70EA-4C44-BA65-B25677B9D8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47E84BAC-D899-4D01-A4A0-7EED02B6DD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8548" name="Slide Number Placeholder 3">
            <a:extLst>
              <a:ext uri="{FF2B5EF4-FFF2-40B4-BE49-F238E27FC236}">
                <a16:creationId xmlns:a16="http://schemas.microsoft.com/office/drawing/2014/main" id="{65CB8AA1-3971-41D3-ADDF-96DED6CE92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4EF6B6E-BC1A-46D2-8166-EC1D01422FB3}" type="slidenum">
              <a:rPr lang="en-US" altLang="en-US" smtClean="0">
                <a:latin typeface="Calibri" panose="020F0502020204030204" pitchFamily="34" charset="0"/>
              </a:rPr>
              <a:pPr/>
              <a:t>64</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0442057F-20FB-445C-9FA2-B1E5E60DB8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76D24D5A-62CB-4418-8B36-D81A8D2EC0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a:extLst>
              <a:ext uri="{FF2B5EF4-FFF2-40B4-BE49-F238E27FC236}">
                <a16:creationId xmlns:a16="http://schemas.microsoft.com/office/drawing/2014/main" id="{0A7DA96B-2B94-4D65-B0C6-558709BA22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B8A33A0-D29E-4219-9624-C83A45D9E564}" type="slidenum">
              <a:rPr lang="en-US" altLang="en-US" smtClean="0">
                <a:latin typeface="Calibri" panose="020F0502020204030204" pitchFamily="34" charset="0"/>
              </a:rPr>
              <a:pPr/>
              <a:t>65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D6F01ACC-148C-491B-A26A-8A6BCB7521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5A7C892C-D397-4AE3-9BB5-F1BFF8DA5A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E1B1FBAE-FC2F-46D5-8795-462EA95E00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1AFD60F-55A6-4B9F-B4AB-84365754BED3}"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EC6B20A2-C02D-4925-AF90-66DE1793D5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8E5E1626-A710-4146-AFCA-2FEAFF85EC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44" name="Slide Number Placeholder 3">
            <a:extLst>
              <a:ext uri="{FF2B5EF4-FFF2-40B4-BE49-F238E27FC236}">
                <a16:creationId xmlns:a16="http://schemas.microsoft.com/office/drawing/2014/main" id="{DFD6E4B3-5B7B-478B-9CF1-624F64CED5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5EB7635-0A44-4F88-8EA2-F60AD1943B50}" type="slidenum">
              <a:rPr lang="en-US" altLang="en-US" smtClean="0">
                <a:latin typeface="Calibri" panose="020F0502020204030204" pitchFamily="34" charset="0"/>
              </a:rPr>
              <a:pPr/>
              <a:t>66</a:t>
            </a:fld>
            <a:endParaRPr lang="en-US"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63DD3604-2325-4835-B2A8-04D79F9671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646B70BD-E5BF-4F11-8ED9-DE1D25D956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4692" name="Slide Number Placeholder 3">
            <a:extLst>
              <a:ext uri="{FF2B5EF4-FFF2-40B4-BE49-F238E27FC236}">
                <a16:creationId xmlns:a16="http://schemas.microsoft.com/office/drawing/2014/main" id="{07C39F0B-DB98-4035-A2A1-AC7AB92886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CDD3266-FBE6-492A-86D0-206A9D3BE6A4}" type="slidenum">
              <a:rPr lang="en-US" altLang="en-US" smtClean="0">
                <a:latin typeface="Calibri" panose="020F0502020204030204" pitchFamily="34" charset="0"/>
              </a:rPr>
              <a:pPr/>
              <a:t>67</a:t>
            </a:fld>
            <a:endParaRPr lang="en-US"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E9225849-A5E7-4F9C-8C1B-5920E68A43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69A2FCF5-6B34-4805-A3B3-CDDC3D3CE1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6740" name="Slide Number Placeholder 3">
            <a:extLst>
              <a:ext uri="{FF2B5EF4-FFF2-40B4-BE49-F238E27FC236}">
                <a16:creationId xmlns:a16="http://schemas.microsoft.com/office/drawing/2014/main" id="{D6320C03-2478-472C-95C5-5617F5BA35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A4802FA-9670-463D-89F2-55810946BC75}" type="slidenum">
              <a:rPr lang="en-US" altLang="en-US" smtClean="0">
                <a:latin typeface="Calibri" panose="020F0502020204030204" pitchFamily="34" charset="0"/>
              </a:rPr>
              <a:pPr/>
              <a:t>68</a:t>
            </a:fld>
            <a:endParaRPr lang="en-US"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8867508D-857A-4F40-9D00-DF5C6AF525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6C90C45F-4503-4955-BA44-006F688A9A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8788" name="Slide Number Placeholder 3">
            <a:extLst>
              <a:ext uri="{FF2B5EF4-FFF2-40B4-BE49-F238E27FC236}">
                <a16:creationId xmlns:a16="http://schemas.microsoft.com/office/drawing/2014/main" id="{E1E94F4A-48F4-40C3-92D3-9273F7B91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614FC7D-1645-4336-AB66-1ECB8D995661}" type="slidenum">
              <a:rPr lang="en-US" altLang="en-US" smtClean="0">
                <a:latin typeface="Calibri" panose="020F0502020204030204" pitchFamily="34" charset="0"/>
              </a:rPr>
              <a:pPr/>
              <a:t>69</a:t>
            </a:fld>
            <a:endParaRPr lang="en-US"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20329AC7-76D9-402D-99A0-5FB4A913A6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C409C622-DBB4-4030-AF0C-0721CA0E6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Slide Number Placeholder 3">
            <a:extLst>
              <a:ext uri="{FF2B5EF4-FFF2-40B4-BE49-F238E27FC236}">
                <a16:creationId xmlns:a16="http://schemas.microsoft.com/office/drawing/2014/main" id="{012A23DC-5AEA-488E-9788-634EB150A7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B51EB36-8C27-4F00-9EF5-E99C46156357}" type="slidenum">
              <a:rPr lang="en-US" altLang="en-US" smtClean="0">
                <a:latin typeface="Calibri" panose="020F0502020204030204" pitchFamily="34" charset="0"/>
              </a:rPr>
              <a:pPr/>
              <a:t>70</a:t>
            </a:fld>
            <a:endParaRPr lang="en-US"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6B32F7B8-8B35-4B95-AB54-B26420F1F9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58C1A28A-6DE1-405F-8749-2025283F21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884" name="Slide Number Placeholder 3">
            <a:extLst>
              <a:ext uri="{FF2B5EF4-FFF2-40B4-BE49-F238E27FC236}">
                <a16:creationId xmlns:a16="http://schemas.microsoft.com/office/drawing/2014/main" id="{D3A0F52A-6736-478A-B9A7-02A0569AF7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08F1193-5510-4376-909F-9B2853389942}" type="slidenum">
              <a:rPr lang="en-US" altLang="en-US" smtClean="0">
                <a:latin typeface="Calibri" panose="020F0502020204030204" pitchFamily="34" charset="0"/>
              </a:rPr>
              <a:pPr/>
              <a:t>71</a:t>
            </a:fld>
            <a:endParaRPr lang="en-US"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C0EF0E19-6044-4318-8C85-655F346E8E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FE419B2D-A8F3-45B1-8141-C5D64BF426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4932" name="Slide Number Placeholder 3">
            <a:extLst>
              <a:ext uri="{FF2B5EF4-FFF2-40B4-BE49-F238E27FC236}">
                <a16:creationId xmlns:a16="http://schemas.microsoft.com/office/drawing/2014/main" id="{B1A5DF8F-46C6-454A-ADBD-651DB7D0EC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03DB978-5583-4727-8A6D-B156B5E80ED5}" type="slidenum">
              <a:rPr lang="en-US" altLang="en-US" smtClean="0">
                <a:latin typeface="Calibri" panose="020F0502020204030204" pitchFamily="34" charset="0"/>
              </a:rPr>
              <a:pPr/>
              <a:t>72</a:t>
            </a:fld>
            <a:endParaRPr lang="en-US"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B5B7DDE0-E1E1-43E2-A742-9F28889751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39DA7D40-B462-4C8C-9D7A-34DB4AECE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indent="-457200">
              <a:buFont typeface="Calibri" panose="020F0502020204030204" pitchFamily="34" charset="0"/>
              <a:buAutoNum type="alphaUcPeriod"/>
            </a:pPr>
            <a:endParaRPr lang="en-US" altLang="en-US"/>
          </a:p>
        </p:txBody>
      </p:sp>
      <p:sp>
        <p:nvSpPr>
          <p:cNvPr id="128004" name="Slide Number Placeholder 3">
            <a:extLst>
              <a:ext uri="{FF2B5EF4-FFF2-40B4-BE49-F238E27FC236}">
                <a16:creationId xmlns:a16="http://schemas.microsoft.com/office/drawing/2014/main" id="{503F2B4B-D3BB-4B29-8500-C8DEDB75F2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0D3D6A1-D3FF-4CAD-8FDE-CBBE5E6C9BF8}" type="slidenum">
              <a:rPr lang="en-US" altLang="en-US" smtClean="0">
                <a:latin typeface="Calibri" panose="020F0502020204030204" pitchFamily="34" charset="0"/>
              </a:rPr>
              <a:pPr/>
              <a:t>74</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6824747B-F89B-492C-8970-303815A02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D69C852B-8244-4E49-9633-B39F5C9CFC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0052" name="Slide Number Placeholder 3">
            <a:extLst>
              <a:ext uri="{FF2B5EF4-FFF2-40B4-BE49-F238E27FC236}">
                <a16:creationId xmlns:a16="http://schemas.microsoft.com/office/drawing/2014/main" id="{4BEF66F5-5824-4E19-BCD0-82FFB2BD4C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F5D9F30-2957-4B1C-9D36-3407F48A0733}" type="slidenum">
              <a:rPr lang="en-US" altLang="en-US" smtClean="0">
                <a:latin typeface="Calibri" panose="020F0502020204030204" pitchFamily="34" charset="0"/>
              </a:rPr>
              <a:pPr/>
              <a:t>75</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20C0162E-EB21-45AD-B922-45223D66E2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AE7153BC-F038-4FA1-BE02-C5C43B1094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2100" name="Slide Number Placeholder 3">
            <a:extLst>
              <a:ext uri="{FF2B5EF4-FFF2-40B4-BE49-F238E27FC236}">
                <a16:creationId xmlns:a16="http://schemas.microsoft.com/office/drawing/2014/main" id="{FBB5652A-887A-4006-B499-2BA2422DB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D133BB9-B1A6-4DD2-9E42-FCDD8AEC67A3}" type="slidenum">
              <a:rPr lang="en-US" altLang="en-US" smtClean="0">
                <a:latin typeface="Calibri" panose="020F0502020204030204" pitchFamily="34" charset="0"/>
              </a:rPr>
              <a:pPr/>
              <a:t>76</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0AA6A58-C750-45B6-B422-EE77A67D19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8C019F53-6AAF-4E32-B9B4-AAA411277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FD81E9AE-E89A-4E50-B033-2C641017F0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6179D2A-6AC0-4D12-B29A-87647D42B472}"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D4F91081-D4DD-455A-98B1-EF10C403FB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a:extLst>
              <a:ext uri="{FF2B5EF4-FFF2-40B4-BE49-F238E27FC236}">
                <a16:creationId xmlns:a16="http://schemas.microsoft.com/office/drawing/2014/main" id="{A58D4F0D-4174-4DBF-993C-52EAE7C606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z="600" b="1"/>
          </a:p>
        </p:txBody>
      </p:sp>
      <p:sp>
        <p:nvSpPr>
          <p:cNvPr id="139268" name="Slide Number Placeholder 3">
            <a:extLst>
              <a:ext uri="{FF2B5EF4-FFF2-40B4-BE49-F238E27FC236}">
                <a16:creationId xmlns:a16="http://schemas.microsoft.com/office/drawing/2014/main" id="{00C779DF-FE74-419C-BD5B-23546ED7C1BA}"/>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ECD5130F-0E67-49B1-B05F-291532B90B32}" type="slidenum">
              <a:rPr lang="en-US" altLang="en-US" sz="1200">
                <a:latin typeface="Calibri" panose="020F0502020204030204" pitchFamily="34" charset="0"/>
              </a:rPr>
              <a:pPr algn="r" eaLnBrk="1" hangingPunct="1"/>
              <a:t>80</a:t>
            </a:fld>
            <a:endParaRPr lang="en-US" altLang="en-US" sz="1200">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AFB99ECD-4D51-46F4-B4C9-3B6A7E36AA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a:extLst>
              <a:ext uri="{FF2B5EF4-FFF2-40B4-BE49-F238E27FC236}">
                <a16:creationId xmlns:a16="http://schemas.microsoft.com/office/drawing/2014/main" id="{DA50A165-8F2F-46EE-A8CE-05E22D6E8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364" name="Slide Number Placeholder 3">
            <a:extLst>
              <a:ext uri="{FF2B5EF4-FFF2-40B4-BE49-F238E27FC236}">
                <a16:creationId xmlns:a16="http://schemas.microsoft.com/office/drawing/2014/main" id="{2421F72D-8D71-4EDD-8791-C8FDBDC362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E3F076A-C4FA-4ECA-8D81-F48AFFA9408B}" type="slidenum">
              <a:rPr lang="en-US" altLang="en-US" smtClean="0">
                <a:latin typeface="Calibri" panose="020F0502020204030204" pitchFamily="34" charset="0"/>
              </a:rPr>
              <a:pPr/>
              <a:t>81</a:t>
            </a:fld>
            <a:endParaRPr lang="en-US" altLang="en-US">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E5BCF105-9DD7-42F2-9B71-FD16091336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a:extLst>
              <a:ext uri="{FF2B5EF4-FFF2-40B4-BE49-F238E27FC236}">
                <a16:creationId xmlns:a16="http://schemas.microsoft.com/office/drawing/2014/main" id="{1B0EFF69-E439-4822-8BBE-28FB78CA1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a:extLst>
              <a:ext uri="{FF2B5EF4-FFF2-40B4-BE49-F238E27FC236}">
                <a16:creationId xmlns:a16="http://schemas.microsoft.com/office/drawing/2014/main" id="{25CEA20B-2106-45FD-B36D-66656B5120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4E089B0-DA93-498C-B8C7-011872EBAC57}" type="slidenum">
              <a:rPr lang="en-US" altLang="en-US" smtClean="0">
                <a:latin typeface="Calibri" panose="020F0502020204030204" pitchFamily="34" charset="0"/>
              </a:rPr>
              <a:pPr/>
              <a:t>83</a:t>
            </a:fld>
            <a:endParaRPr lang="en-US" altLang="en-US">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55222EFF-5B77-444B-88CE-54FF5DB898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a:extLst>
              <a:ext uri="{FF2B5EF4-FFF2-40B4-BE49-F238E27FC236}">
                <a16:creationId xmlns:a16="http://schemas.microsoft.com/office/drawing/2014/main" id="{FAB7EE40-FF99-4E02-BD19-A78626C509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8484" name="Slide Number Placeholder 3">
            <a:extLst>
              <a:ext uri="{FF2B5EF4-FFF2-40B4-BE49-F238E27FC236}">
                <a16:creationId xmlns:a16="http://schemas.microsoft.com/office/drawing/2014/main" id="{7BC417DC-7C0C-466C-A0E3-FAADD097F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67F0F72-1D2F-4654-A3F6-6356AE9B09E2}" type="slidenum">
              <a:rPr lang="en-US" altLang="en-US" smtClean="0">
                <a:latin typeface="Calibri" panose="020F0502020204030204" pitchFamily="34" charset="0"/>
              </a:rPr>
              <a:pPr/>
              <a:t>84</a:t>
            </a:fld>
            <a:endParaRPr lang="en-US" altLang="en-US">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00F4C58E-B68A-458F-B42A-D52BEC9C2D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a:extLst>
              <a:ext uri="{FF2B5EF4-FFF2-40B4-BE49-F238E27FC236}">
                <a16:creationId xmlns:a16="http://schemas.microsoft.com/office/drawing/2014/main" id="{6EE10E09-C3AD-4B63-A289-909FEAD809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0532" name="Slide Number Placeholder 3">
            <a:extLst>
              <a:ext uri="{FF2B5EF4-FFF2-40B4-BE49-F238E27FC236}">
                <a16:creationId xmlns:a16="http://schemas.microsoft.com/office/drawing/2014/main" id="{16071B49-E8A3-4FD4-844C-DA5B62B57A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B876B81-2B08-4B6C-B670-79641C7ECE0F}" type="slidenum">
              <a:rPr lang="en-US" altLang="en-US" smtClean="0">
                <a:latin typeface="Calibri" panose="020F0502020204030204" pitchFamily="34" charset="0"/>
              </a:rPr>
              <a:pPr/>
              <a:t>85</a:t>
            </a:fld>
            <a:endParaRPr lang="en-US" altLang="en-US">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E1987EBE-9047-4AE6-B06E-42D13E5697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a:extLst>
              <a:ext uri="{FF2B5EF4-FFF2-40B4-BE49-F238E27FC236}">
                <a16:creationId xmlns:a16="http://schemas.microsoft.com/office/drawing/2014/main" id="{7A07FC9A-3CFB-4A02-BB7B-4B513A4E15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endParaRPr lang="en-US" altLang="en-US" sz="600"/>
          </a:p>
        </p:txBody>
      </p:sp>
      <p:sp>
        <p:nvSpPr>
          <p:cNvPr id="141316" name="Slide Number Placeholder 3">
            <a:extLst>
              <a:ext uri="{FF2B5EF4-FFF2-40B4-BE49-F238E27FC236}">
                <a16:creationId xmlns:a16="http://schemas.microsoft.com/office/drawing/2014/main" id="{1CBB5998-CFCF-4CBF-9F64-0A1DFAA4822F}"/>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08EBDC82-5BF5-46ED-89B7-8A568F668320}" type="slidenum">
              <a:rPr lang="en-US" altLang="en-US" sz="1200">
                <a:latin typeface="Calibri" panose="020F0502020204030204" pitchFamily="34" charset="0"/>
              </a:rPr>
              <a:pPr algn="r" eaLnBrk="1" hangingPunct="1"/>
              <a:t>86</a:t>
            </a:fld>
            <a:endParaRPr lang="en-US" altLang="en-US" sz="1200">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a:extLst>
              <a:ext uri="{FF2B5EF4-FFF2-40B4-BE49-F238E27FC236}">
                <a16:creationId xmlns:a16="http://schemas.microsoft.com/office/drawing/2014/main" id="{EF89E1A1-4AC3-4989-8CBB-A3611B0D80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a:extLst>
              <a:ext uri="{FF2B5EF4-FFF2-40B4-BE49-F238E27FC236}">
                <a16:creationId xmlns:a16="http://schemas.microsoft.com/office/drawing/2014/main" id="{8082718D-FB33-453D-B119-1C7EAF7FC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endParaRPr lang="en-US" altLang="en-US" sz="600"/>
          </a:p>
        </p:txBody>
      </p:sp>
      <p:sp>
        <p:nvSpPr>
          <p:cNvPr id="159748" name="Slide Number Placeholder 3">
            <a:extLst>
              <a:ext uri="{FF2B5EF4-FFF2-40B4-BE49-F238E27FC236}">
                <a16:creationId xmlns:a16="http://schemas.microsoft.com/office/drawing/2014/main" id="{72DE1FF0-9847-42CA-AE78-9C8E7E6811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8FAD894-8B83-430B-B5D0-2168C13311AE}" type="slidenum">
              <a:rPr lang="en-US" altLang="en-US" smtClean="0">
                <a:latin typeface="Calibri" panose="020F0502020204030204" pitchFamily="34" charset="0"/>
              </a:rPr>
              <a:pPr/>
              <a:t>87</a:t>
            </a:fld>
            <a:endParaRPr lang="en-US" altLang="en-US">
              <a:latin typeface="Calibri" panose="020F0502020204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0BED77A8-4379-484D-8C2D-0478357E6B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a:extLst>
              <a:ext uri="{FF2B5EF4-FFF2-40B4-BE49-F238E27FC236}">
                <a16:creationId xmlns:a16="http://schemas.microsoft.com/office/drawing/2014/main" id="{A03301DF-1752-45BA-9BE1-B59FABD2D3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4628" name="Slide Number Placeholder 3">
            <a:extLst>
              <a:ext uri="{FF2B5EF4-FFF2-40B4-BE49-F238E27FC236}">
                <a16:creationId xmlns:a16="http://schemas.microsoft.com/office/drawing/2014/main" id="{E2C283CF-7081-4A3B-BC50-1B441FE431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CF6C175-223F-411B-9E67-3F4CE1A77C66}" type="slidenum">
              <a:rPr lang="en-US" altLang="en-US" smtClean="0">
                <a:latin typeface="Calibri" panose="020F0502020204030204" pitchFamily="34" charset="0"/>
              </a:rPr>
              <a:pPr/>
              <a:t>90</a:t>
            </a:fld>
            <a:endParaRPr lang="en-US" altLang="en-US">
              <a:latin typeface="Calibri" panose="020F0502020204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B280C9AE-FF90-4CBC-B65D-15B5651679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a:extLst>
              <a:ext uri="{FF2B5EF4-FFF2-40B4-BE49-F238E27FC236}">
                <a16:creationId xmlns:a16="http://schemas.microsoft.com/office/drawing/2014/main" id="{D82F1671-75FD-4347-B584-74666A6E4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6676" name="Slide Number Placeholder 3">
            <a:extLst>
              <a:ext uri="{FF2B5EF4-FFF2-40B4-BE49-F238E27FC236}">
                <a16:creationId xmlns:a16="http://schemas.microsoft.com/office/drawing/2014/main" id="{5FA9638A-9173-42EE-9075-3020B220CC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D5A4AD4-A6E0-474A-8099-5652CC712D6B}" type="slidenum">
              <a:rPr lang="en-US" altLang="en-US" smtClean="0">
                <a:latin typeface="Calibri" panose="020F0502020204030204" pitchFamily="34" charset="0"/>
              </a:rPr>
              <a:pPr/>
              <a:t>91</a:t>
            </a:fld>
            <a:endParaRPr lang="en-US" altLang="en-US">
              <a:latin typeface="Calibri" panose="020F0502020204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a:extLst>
              <a:ext uri="{FF2B5EF4-FFF2-40B4-BE49-F238E27FC236}">
                <a16:creationId xmlns:a16="http://schemas.microsoft.com/office/drawing/2014/main" id="{C1CFDE4C-8E97-49F9-9DFC-E05416CD69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a:extLst>
              <a:ext uri="{FF2B5EF4-FFF2-40B4-BE49-F238E27FC236}">
                <a16:creationId xmlns:a16="http://schemas.microsoft.com/office/drawing/2014/main" id="{8ECEC2C8-9C57-4683-B079-2850EE0141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1796" name="Slide Number Placeholder 3">
            <a:extLst>
              <a:ext uri="{FF2B5EF4-FFF2-40B4-BE49-F238E27FC236}">
                <a16:creationId xmlns:a16="http://schemas.microsoft.com/office/drawing/2014/main" id="{92192D96-A172-44CC-9F69-AD08A2DDC4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8C38AAF-D66D-43D1-B00B-1A83AE3F2345}" type="slidenum">
              <a:rPr lang="en-US" altLang="en-US" smtClean="0">
                <a:latin typeface="Calibri" panose="020F0502020204030204" pitchFamily="34" charset="0"/>
              </a:rPr>
              <a:pPr/>
              <a:t>93</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6AFE91E-EFEB-40FE-B8C8-9C3F993F0C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7D2BF93-10A4-44AC-839B-B48C75C047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813722D2-69AF-4C84-92C2-47AA755D77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897D4AF-C156-4FF1-BECC-87BE22ED3D85}"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09B4725-7055-4EA9-B927-7954612439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2FC9069-51C7-4A9D-B5AE-DAF6E02058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997666DD-EE57-44D6-87D9-2573DFDB2F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5DE2A52-D305-43C8-A0E7-FD1CE4EBFC9E}"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FE6AD94-8CB5-43BB-9D39-D65FD51DB0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a:extLst>
              <a:ext uri="{FF2B5EF4-FFF2-40B4-BE49-F238E27FC236}">
                <a16:creationId xmlns:a16="http://schemas.microsoft.com/office/drawing/2014/main" id="{5FA06150-1EFD-4349-9104-B57E8CE4A9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9A13CF0A-2665-44E9-8B23-E00D1E6F3E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61D550E4-7AAA-4469-8A2B-37404682F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5DBE0770-FD33-423D-8C9F-AABCDC980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85B2245-BC5E-4D3A-9A7E-CB4A23A9746C}"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EFAC171-A479-4F5A-8C28-E87D76B3DFED}"/>
              </a:ext>
            </a:extLst>
          </p:cNvPr>
          <p:cNvGrpSpPr>
            <a:grpSpLocks/>
          </p:cNvGrpSpPr>
          <p:nvPr/>
        </p:nvGrpSpPr>
        <p:grpSpPr bwMode="auto">
          <a:xfrm>
            <a:off x="0" y="0"/>
            <a:ext cx="8458200" cy="5943600"/>
            <a:chOff x="0" y="0"/>
            <a:chExt cx="5328" cy="3744"/>
          </a:xfrm>
        </p:grpSpPr>
        <p:sp>
          <p:nvSpPr>
            <p:cNvPr id="5" name="Freeform 3">
              <a:extLst>
                <a:ext uri="{FF2B5EF4-FFF2-40B4-BE49-F238E27FC236}">
                  <a16:creationId xmlns:a16="http://schemas.microsoft.com/office/drawing/2014/main" id="{F538268F-03D4-4D58-AE65-7278DB853037}"/>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cs typeface="Arial" charset="0"/>
              </a:endParaRPr>
            </a:p>
          </p:txBody>
        </p:sp>
        <p:sp>
          <p:nvSpPr>
            <p:cNvPr id="6" name="Freeform 4">
              <a:extLst>
                <a:ext uri="{FF2B5EF4-FFF2-40B4-BE49-F238E27FC236}">
                  <a16:creationId xmlns:a16="http://schemas.microsoft.com/office/drawing/2014/main" id="{4612E096-7CF2-4446-A2E5-1A788C5E49BB}"/>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986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4986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a:t>Click to edit Master title style</a:t>
            </a:r>
          </a:p>
        </p:txBody>
      </p:sp>
      <p:sp>
        <p:nvSpPr>
          <p:cNvPr id="7" name="Date Placeholder 6">
            <a:extLst>
              <a:ext uri="{FF2B5EF4-FFF2-40B4-BE49-F238E27FC236}">
                <a16:creationId xmlns:a16="http://schemas.microsoft.com/office/drawing/2014/main" id="{4DE7E924-7F33-4424-B0C1-140795520795}"/>
              </a:ext>
            </a:extLst>
          </p:cNvPr>
          <p:cNvSpPr>
            <a:spLocks noGrp="1" noChangeArrowheads="1"/>
          </p:cNvSpPr>
          <p:nvPr>
            <p:ph type="dt" sz="quarter" idx="10"/>
          </p:nvPr>
        </p:nvSpPr>
        <p:spPr/>
        <p:txBody>
          <a:bodyPr/>
          <a:lstStyle>
            <a:lvl1pPr>
              <a:defRPr/>
            </a:lvl1pPr>
          </a:lstStyle>
          <a:p>
            <a:pPr>
              <a:defRPr/>
            </a:pPr>
            <a:fld id="{46AC3AA9-1C50-41B6-928B-88EBF4A96939}" type="datetime1">
              <a:rPr lang="en-US"/>
              <a:pPr>
                <a:defRPr/>
              </a:pPr>
              <a:t>1/8/2024</a:t>
            </a:fld>
            <a:endParaRPr lang="en-US"/>
          </a:p>
        </p:txBody>
      </p:sp>
      <p:sp>
        <p:nvSpPr>
          <p:cNvPr id="8" name="Footer Placeholder 7">
            <a:extLst>
              <a:ext uri="{FF2B5EF4-FFF2-40B4-BE49-F238E27FC236}">
                <a16:creationId xmlns:a16="http://schemas.microsoft.com/office/drawing/2014/main" id="{9D0418BA-21CE-479B-A787-D86FC2F6363C}"/>
              </a:ext>
            </a:extLst>
          </p:cNvPr>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3395CB53-67BD-4C8A-A62B-47BAE4F26B92}"/>
              </a:ext>
            </a:extLst>
          </p:cNvPr>
          <p:cNvSpPr>
            <a:spLocks noGrp="1" noChangeArrowheads="1"/>
          </p:cNvSpPr>
          <p:nvPr>
            <p:ph type="sldNum" sz="quarter" idx="12"/>
          </p:nvPr>
        </p:nvSpPr>
        <p:spPr/>
        <p:txBody>
          <a:bodyPr/>
          <a:lstStyle>
            <a:lvl1pPr>
              <a:defRPr/>
            </a:lvl1pPr>
          </a:lstStyle>
          <a:p>
            <a:pPr>
              <a:defRPr/>
            </a:pPr>
            <a:fld id="{94354897-B065-4A47-A267-109898D33FE7}" type="slidenum">
              <a:rPr lang="en-US" altLang="en-US"/>
              <a:pPr>
                <a:defRPr/>
              </a:pPr>
              <a:t>‹#›</a:t>
            </a:fld>
            <a:endParaRPr lang="en-US" altLang="en-US"/>
          </a:p>
        </p:txBody>
      </p:sp>
    </p:spTree>
    <p:extLst>
      <p:ext uri="{BB962C8B-B14F-4D97-AF65-F5344CB8AC3E}">
        <p14:creationId xmlns:p14="http://schemas.microsoft.com/office/powerpoint/2010/main" val="235567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AE8CA3FE-5D34-4BEA-A985-F71D08D97EA4}"/>
              </a:ext>
            </a:extLst>
          </p:cNvPr>
          <p:cNvSpPr>
            <a:spLocks noGrp="1" noChangeArrowheads="1"/>
          </p:cNvSpPr>
          <p:nvPr>
            <p:ph type="dt" sz="half" idx="10"/>
          </p:nvPr>
        </p:nvSpPr>
        <p:spPr>
          <a:ln/>
        </p:spPr>
        <p:txBody>
          <a:bodyPr/>
          <a:lstStyle>
            <a:lvl1pPr>
              <a:defRPr/>
            </a:lvl1pPr>
          </a:lstStyle>
          <a:p>
            <a:pPr>
              <a:defRPr/>
            </a:pPr>
            <a:fld id="{24CCE2EF-37C1-4EB0-8E09-BFE6EFE05FFA}" type="datetime1">
              <a:rPr lang="en-US"/>
              <a:pPr>
                <a:defRPr/>
              </a:pPr>
              <a:t>1/8/2024</a:t>
            </a:fld>
            <a:endParaRPr lang="en-US"/>
          </a:p>
        </p:txBody>
      </p:sp>
      <p:sp>
        <p:nvSpPr>
          <p:cNvPr id="5" name="Rectangle 8">
            <a:extLst>
              <a:ext uri="{FF2B5EF4-FFF2-40B4-BE49-F238E27FC236}">
                <a16:creationId xmlns:a16="http://schemas.microsoft.com/office/drawing/2014/main" id="{13A73E78-E8FA-4226-A7F2-B527A66B08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E1EAE010-C248-476D-B620-8AD8D23A48B9}"/>
              </a:ext>
            </a:extLst>
          </p:cNvPr>
          <p:cNvSpPr>
            <a:spLocks noGrp="1" noChangeArrowheads="1"/>
          </p:cNvSpPr>
          <p:nvPr>
            <p:ph type="sldNum" sz="quarter" idx="12"/>
          </p:nvPr>
        </p:nvSpPr>
        <p:spPr>
          <a:ln/>
        </p:spPr>
        <p:txBody>
          <a:bodyPr/>
          <a:lstStyle>
            <a:lvl1pPr>
              <a:defRPr/>
            </a:lvl1pPr>
          </a:lstStyle>
          <a:p>
            <a:pPr>
              <a:defRPr/>
            </a:pPr>
            <a:fld id="{AFBE6EF4-42CC-466C-9C7C-898C188A3BD3}" type="slidenum">
              <a:rPr lang="en-US" altLang="en-US"/>
              <a:pPr>
                <a:defRPr/>
              </a:pPr>
              <a:t>‹#›</a:t>
            </a:fld>
            <a:endParaRPr lang="en-US" altLang="en-US"/>
          </a:p>
        </p:txBody>
      </p:sp>
    </p:spTree>
    <p:extLst>
      <p:ext uri="{BB962C8B-B14F-4D97-AF65-F5344CB8AC3E}">
        <p14:creationId xmlns:p14="http://schemas.microsoft.com/office/powerpoint/2010/main" val="161270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07213A00-0EE4-4F5E-BB12-E2CDE3D17A7F}"/>
              </a:ext>
            </a:extLst>
          </p:cNvPr>
          <p:cNvSpPr>
            <a:spLocks noGrp="1" noChangeArrowheads="1"/>
          </p:cNvSpPr>
          <p:nvPr>
            <p:ph type="dt" sz="half" idx="10"/>
          </p:nvPr>
        </p:nvSpPr>
        <p:spPr>
          <a:ln/>
        </p:spPr>
        <p:txBody>
          <a:bodyPr/>
          <a:lstStyle>
            <a:lvl1pPr>
              <a:defRPr/>
            </a:lvl1pPr>
          </a:lstStyle>
          <a:p>
            <a:pPr>
              <a:defRPr/>
            </a:pPr>
            <a:fld id="{7AA64F3D-5508-4FE4-AF43-060BD1976B63}" type="datetime1">
              <a:rPr lang="en-US"/>
              <a:pPr>
                <a:defRPr/>
              </a:pPr>
              <a:t>1/8/2024</a:t>
            </a:fld>
            <a:endParaRPr lang="en-US"/>
          </a:p>
        </p:txBody>
      </p:sp>
      <p:sp>
        <p:nvSpPr>
          <p:cNvPr id="5" name="Rectangle 8">
            <a:extLst>
              <a:ext uri="{FF2B5EF4-FFF2-40B4-BE49-F238E27FC236}">
                <a16:creationId xmlns:a16="http://schemas.microsoft.com/office/drawing/2014/main" id="{1D76A99E-E4A9-4377-A2AF-6F6930F7F1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2DCEDDE1-906B-42A3-B155-2EF3F9069192}"/>
              </a:ext>
            </a:extLst>
          </p:cNvPr>
          <p:cNvSpPr>
            <a:spLocks noGrp="1" noChangeArrowheads="1"/>
          </p:cNvSpPr>
          <p:nvPr>
            <p:ph type="sldNum" sz="quarter" idx="12"/>
          </p:nvPr>
        </p:nvSpPr>
        <p:spPr>
          <a:ln/>
        </p:spPr>
        <p:txBody>
          <a:bodyPr/>
          <a:lstStyle>
            <a:lvl1pPr>
              <a:defRPr/>
            </a:lvl1pPr>
          </a:lstStyle>
          <a:p>
            <a:pPr>
              <a:defRPr/>
            </a:pPr>
            <a:fld id="{44DE2A0B-0042-4FB7-9643-06073193A11B}" type="slidenum">
              <a:rPr lang="en-US" altLang="en-US"/>
              <a:pPr>
                <a:defRPr/>
              </a:pPr>
              <a:t>‹#›</a:t>
            </a:fld>
            <a:endParaRPr lang="en-US" altLang="en-US"/>
          </a:p>
        </p:txBody>
      </p:sp>
    </p:spTree>
    <p:extLst>
      <p:ext uri="{BB962C8B-B14F-4D97-AF65-F5344CB8AC3E}">
        <p14:creationId xmlns:p14="http://schemas.microsoft.com/office/powerpoint/2010/main" val="98010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4C05A8DD-DAFF-4E61-9235-1EA59FA50581}"/>
              </a:ext>
            </a:extLst>
          </p:cNvPr>
          <p:cNvSpPr>
            <a:spLocks noGrp="1" noChangeArrowheads="1"/>
          </p:cNvSpPr>
          <p:nvPr>
            <p:ph type="dt" sz="half" idx="10"/>
          </p:nvPr>
        </p:nvSpPr>
        <p:spPr>
          <a:ln/>
        </p:spPr>
        <p:txBody>
          <a:bodyPr/>
          <a:lstStyle>
            <a:lvl1pPr>
              <a:defRPr/>
            </a:lvl1pPr>
          </a:lstStyle>
          <a:p>
            <a:pPr>
              <a:defRPr/>
            </a:pPr>
            <a:fld id="{9E000F3C-1545-4925-8926-D2851DD37F1A}" type="datetime1">
              <a:rPr lang="en-US"/>
              <a:pPr>
                <a:defRPr/>
              </a:pPr>
              <a:t>1/8/2024</a:t>
            </a:fld>
            <a:endParaRPr lang="en-US"/>
          </a:p>
        </p:txBody>
      </p:sp>
      <p:sp>
        <p:nvSpPr>
          <p:cNvPr id="5" name="Rectangle 8">
            <a:extLst>
              <a:ext uri="{FF2B5EF4-FFF2-40B4-BE49-F238E27FC236}">
                <a16:creationId xmlns:a16="http://schemas.microsoft.com/office/drawing/2014/main" id="{68DC70B8-327F-45D7-9632-6224B47CBC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9F2E4AA4-07F7-42EF-9CD5-5C0D41201706}"/>
              </a:ext>
            </a:extLst>
          </p:cNvPr>
          <p:cNvSpPr>
            <a:spLocks noGrp="1" noChangeArrowheads="1"/>
          </p:cNvSpPr>
          <p:nvPr>
            <p:ph type="sldNum" sz="quarter" idx="12"/>
          </p:nvPr>
        </p:nvSpPr>
        <p:spPr>
          <a:ln/>
        </p:spPr>
        <p:txBody>
          <a:bodyPr/>
          <a:lstStyle>
            <a:lvl1pPr>
              <a:defRPr/>
            </a:lvl1pPr>
          </a:lstStyle>
          <a:p>
            <a:pPr>
              <a:defRPr/>
            </a:pPr>
            <a:fld id="{5FADC31F-C960-4F2B-A340-62DF94145AA7}" type="slidenum">
              <a:rPr lang="en-US" altLang="en-US"/>
              <a:pPr>
                <a:defRPr/>
              </a:pPr>
              <a:t>‹#›</a:t>
            </a:fld>
            <a:endParaRPr lang="en-US" altLang="en-US"/>
          </a:p>
        </p:txBody>
      </p:sp>
    </p:spTree>
    <p:extLst>
      <p:ext uri="{BB962C8B-B14F-4D97-AF65-F5344CB8AC3E}">
        <p14:creationId xmlns:p14="http://schemas.microsoft.com/office/powerpoint/2010/main" val="301351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8E48DAFD-8469-4056-B3EF-8CA5EBB05441}"/>
              </a:ext>
            </a:extLst>
          </p:cNvPr>
          <p:cNvSpPr>
            <a:spLocks noGrp="1" noChangeArrowheads="1"/>
          </p:cNvSpPr>
          <p:nvPr>
            <p:ph type="dt" sz="half" idx="10"/>
          </p:nvPr>
        </p:nvSpPr>
        <p:spPr>
          <a:ln/>
        </p:spPr>
        <p:txBody>
          <a:bodyPr/>
          <a:lstStyle>
            <a:lvl1pPr>
              <a:defRPr/>
            </a:lvl1pPr>
          </a:lstStyle>
          <a:p>
            <a:pPr>
              <a:defRPr/>
            </a:pPr>
            <a:fld id="{EDE08235-9CB3-48EB-8133-315FD3367A9E}" type="datetime1">
              <a:rPr lang="en-US"/>
              <a:pPr>
                <a:defRPr/>
              </a:pPr>
              <a:t>1/8/2024</a:t>
            </a:fld>
            <a:endParaRPr lang="en-US"/>
          </a:p>
        </p:txBody>
      </p:sp>
      <p:sp>
        <p:nvSpPr>
          <p:cNvPr id="5" name="Rectangle 8">
            <a:extLst>
              <a:ext uri="{FF2B5EF4-FFF2-40B4-BE49-F238E27FC236}">
                <a16:creationId xmlns:a16="http://schemas.microsoft.com/office/drawing/2014/main" id="{AA979EBF-9F1F-4E78-9CC3-5C8FBE32F5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3339C7AA-6D11-4E88-B127-3FF9B293466A}"/>
              </a:ext>
            </a:extLst>
          </p:cNvPr>
          <p:cNvSpPr>
            <a:spLocks noGrp="1" noChangeArrowheads="1"/>
          </p:cNvSpPr>
          <p:nvPr>
            <p:ph type="sldNum" sz="quarter" idx="12"/>
          </p:nvPr>
        </p:nvSpPr>
        <p:spPr>
          <a:ln/>
        </p:spPr>
        <p:txBody>
          <a:bodyPr/>
          <a:lstStyle>
            <a:lvl1pPr>
              <a:defRPr/>
            </a:lvl1pPr>
          </a:lstStyle>
          <a:p>
            <a:pPr>
              <a:defRPr/>
            </a:pPr>
            <a:fld id="{AAD1EBE5-C412-470D-805D-23B5E6E56F57}" type="slidenum">
              <a:rPr lang="en-US" altLang="en-US"/>
              <a:pPr>
                <a:defRPr/>
              </a:pPr>
              <a:t>‹#›</a:t>
            </a:fld>
            <a:endParaRPr lang="en-US" altLang="en-US"/>
          </a:p>
        </p:txBody>
      </p:sp>
    </p:spTree>
    <p:extLst>
      <p:ext uri="{BB962C8B-B14F-4D97-AF65-F5344CB8AC3E}">
        <p14:creationId xmlns:p14="http://schemas.microsoft.com/office/powerpoint/2010/main" val="323426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411B28DE-AA15-410A-9C46-F3E133EA8918}"/>
              </a:ext>
            </a:extLst>
          </p:cNvPr>
          <p:cNvSpPr>
            <a:spLocks noGrp="1" noChangeArrowheads="1"/>
          </p:cNvSpPr>
          <p:nvPr>
            <p:ph type="dt" sz="half" idx="10"/>
          </p:nvPr>
        </p:nvSpPr>
        <p:spPr>
          <a:ln/>
        </p:spPr>
        <p:txBody>
          <a:bodyPr/>
          <a:lstStyle>
            <a:lvl1pPr>
              <a:defRPr/>
            </a:lvl1pPr>
          </a:lstStyle>
          <a:p>
            <a:pPr>
              <a:defRPr/>
            </a:pPr>
            <a:fld id="{2174C29A-ECD4-4C7D-A155-3F1E6E8FED21}" type="datetime1">
              <a:rPr lang="en-US"/>
              <a:pPr>
                <a:defRPr/>
              </a:pPr>
              <a:t>1/8/2024</a:t>
            </a:fld>
            <a:endParaRPr lang="en-US"/>
          </a:p>
        </p:txBody>
      </p:sp>
      <p:sp>
        <p:nvSpPr>
          <p:cNvPr id="6" name="Rectangle 8">
            <a:extLst>
              <a:ext uri="{FF2B5EF4-FFF2-40B4-BE49-F238E27FC236}">
                <a16:creationId xmlns:a16="http://schemas.microsoft.com/office/drawing/2014/main" id="{EDA0CB18-2057-4B5D-BA61-BD7F1984D6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13330375-98DF-4C8F-B406-EF7A615CD3D6}"/>
              </a:ext>
            </a:extLst>
          </p:cNvPr>
          <p:cNvSpPr>
            <a:spLocks noGrp="1" noChangeArrowheads="1"/>
          </p:cNvSpPr>
          <p:nvPr>
            <p:ph type="sldNum" sz="quarter" idx="12"/>
          </p:nvPr>
        </p:nvSpPr>
        <p:spPr>
          <a:ln/>
        </p:spPr>
        <p:txBody>
          <a:bodyPr/>
          <a:lstStyle>
            <a:lvl1pPr>
              <a:defRPr/>
            </a:lvl1pPr>
          </a:lstStyle>
          <a:p>
            <a:pPr>
              <a:defRPr/>
            </a:pPr>
            <a:fld id="{0FAA23AD-C57B-47D5-8014-1CACE916C779}" type="slidenum">
              <a:rPr lang="en-US" altLang="en-US"/>
              <a:pPr>
                <a:defRPr/>
              </a:pPr>
              <a:t>‹#›</a:t>
            </a:fld>
            <a:endParaRPr lang="en-US" altLang="en-US"/>
          </a:p>
        </p:txBody>
      </p:sp>
    </p:spTree>
    <p:extLst>
      <p:ext uri="{BB962C8B-B14F-4D97-AF65-F5344CB8AC3E}">
        <p14:creationId xmlns:p14="http://schemas.microsoft.com/office/powerpoint/2010/main" val="91195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8FF49273-9A30-458A-A40E-CE14F153C0C3}"/>
              </a:ext>
            </a:extLst>
          </p:cNvPr>
          <p:cNvSpPr>
            <a:spLocks noGrp="1" noChangeArrowheads="1"/>
          </p:cNvSpPr>
          <p:nvPr>
            <p:ph type="dt" sz="half" idx="10"/>
          </p:nvPr>
        </p:nvSpPr>
        <p:spPr>
          <a:ln/>
        </p:spPr>
        <p:txBody>
          <a:bodyPr/>
          <a:lstStyle>
            <a:lvl1pPr>
              <a:defRPr/>
            </a:lvl1pPr>
          </a:lstStyle>
          <a:p>
            <a:pPr>
              <a:defRPr/>
            </a:pPr>
            <a:fld id="{E02C81EB-6808-4CE4-AE98-0B1E48775E8F}" type="datetime1">
              <a:rPr lang="en-US"/>
              <a:pPr>
                <a:defRPr/>
              </a:pPr>
              <a:t>1/8/2024</a:t>
            </a:fld>
            <a:endParaRPr lang="en-US"/>
          </a:p>
        </p:txBody>
      </p:sp>
      <p:sp>
        <p:nvSpPr>
          <p:cNvPr id="8" name="Rectangle 8">
            <a:extLst>
              <a:ext uri="{FF2B5EF4-FFF2-40B4-BE49-F238E27FC236}">
                <a16:creationId xmlns:a16="http://schemas.microsoft.com/office/drawing/2014/main" id="{B8F06E09-4D56-4D43-AE1F-144109831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22DA8058-767B-4538-8587-AE1061BE8856}"/>
              </a:ext>
            </a:extLst>
          </p:cNvPr>
          <p:cNvSpPr>
            <a:spLocks noGrp="1" noChangeArrowheads="1"/>
          </p:cNvSpPr>
          <p:nvPr>
            <p:ph type="sldNum" sz="quarter" idx="12"/>
          </p:nvPr>
        </p:nvSpPr>
        <p:spPr>
          <a:ln/>
        </p:spPr>
        <p:txBody>
          <a:bodyPr/>
          <a:lstStyle>
            <a:lvl1pPr>
              <a:defRPr/>
            </a:lvl1pPr>
          </a:lstStyle>
          <a:p>
            <a:pPr>
              <a:defRPr/>
            </a:pPr>
            <a:fld id="{F0F24AED-D0B7-42B3-8181-D2EA5906B4E2}" type="slidenum">
              <a:rPr lang="en-US" altLang="en-US"/>
              <a:pPr>
                <a:defRPr/>
              </a:pPr>
              <a:t>‹#›</a:t>
            </a:fld>
            <a:endParaRPr lang="en-US" altLang="en-US"/>
          </a:p>
        </p:txBody>
      </p:sp>
    </p:spTree>
    <p:extLst>
      <p:ext uri="{BB962C8B-B14F-4D97-AF65-F5344CB8AC3E}">
        <p14:creationId xmlns:p14="http://schemas.microsoft.com/office/powerpoint/2010/main" val="2120393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E2C2542A-AAC1-41DD-A21F-7F74400644FB}"/>
              </a:ext>
            </a:extLst>
          </p:cNvPr>
          <p:cNvSpPr>
            <a:spLocks noGrp="1" noChangeArrowheads="1"/>
          </p:cNvSpPr>
          <p:nvPr>
            <p:ph type="dt" sz="half" idx="10"/>
          </p:nvPr>
        </p:nvSpPr>
        <p:spPr>
          <a:ln/>
        </p:spPr>
        <p:txBody>
          <a:bodyPr/>
          <a:lstStyle>
            <a:lvl1pPr>
              <a:defRPr/>
            </a:lvl1pPr>
          </a:lstStyle>
          <a:p>
            <a:pPr>
              <a:defRPr/>
            </a:pPr>
            <a:fld id="{8236DE7D-A27E-4306-A953-E6EA70DA842B}" type="datetime1">
              <a:rPr lang="en-US"/>
              <a:pPr>
                <a:defRPr/>
              </a:pPr>
              <a:t>1/8/2024</a:t>
            </a:fld>
            <a:endParaRPr lang="en-US"/>
          </a:p>
        </p:txBody>
      </p:sp>
      <p:sp>
        <p:nvSpPr>
          <p:cNvPr id="4" name="Rectangle 8">
            <a:extLst>
              <a:ext uri="{FF2B5EF4-FFF2-40B4-BE49-F238E27FC236}">
                <a16:creationId xmlns:a16="http://schemas.microsoft.com/office/drawing/2014/main" id="{DB585EBF-4023-41D6-BDF1-7380B0BB2F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2F69632E-BC31-446D-AA13-9DD6471F6237}"/>
              </a:ext>
            </a:extLst>
          </p:cNvPr>
          <p:cNvSpPr>
            <a:spLocks noGrp="1" noChangeArrowheads="1"/>
          </p:cNvSpPr>
          <p:nvPr>
            <p:ph type="sldNum" sz="quarter" idx="12"/>
          </p:nvPr>
        </p:nvSpPr>
        <p:spPr>
          <a:ln/>
        </p:spPr>
        <p:txBody>
          <a:bodyPr/>
          <a:lstStyle>
            <a:lvl1pPr>
              <a:defRPr/>
            </a:lvl1pPr>
          </a:lstStyle>
          <a:p>
            <a:pPr>
              <a:defRPr/>
            </a:pPr>
            <a:fld id="{1BC86DEA-3325-42C4-8898-39DA83AD9AA3}" type="slidenum">
              <a:rPr lang="en-US" altLang="en-US"/>
              <a:pPr>
                <a:defRPr/>
              </a:pPr>
              <a:t>‹#›</a:t>
            </a:fld>
            <a:endParaRPr lang="en-US" altLang="en-US"/>
          </a:p>
        </p:txBody>
      </p:sp>
    </p:spTree>
    <p:extLst>
      <p:ext uri="{BB962C8B-B14F-4D97-AF65-F5344CB8AC3E}">
        <p14:creationId xmlns:p14="http://schemas.microsoft.com/office/powerpoint/2010/main" val="182887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627C3DB-863E-4DDB-B577-33E22C7FB4D9}"/>
              </a:ext>
            </a:extLst>
          </p:cNvPr>
          <p:cNvSpPr>
            <a:spLocks noGrp="1" noChangeArrowheads="1"/>
          </p:cNvSpPr>
          <p:nvPr>
            <p:ph type="dt" sz="half" idx="10"/>
          </p:nvPr>
        </p:nvSpPr>
        <p:spPr>
          <a:ln/>
        </p:spPr>
        <p:txBody>
          <a:bodyPr/>
          <a:lstStyle>
            <a:lvl1pPr>
              <a:defRPr/>
            </a:lvl1pPr>
          </a:lstStyle>
          <a:p>
            <a:pPr>
              <a:defRPr/>
            </a:pPr>
            <a:fld id="{48027ADB-B80D-482E-A3DD-399E1DCB3898}" type="datetime1">
              <a:rPr lang="en-US"/>
              <a:pPr>
                <a:defRPr/>
              </a:pPr>
              <a:t>1/8/2024</a:t>
            </a:fld>
            <a:endParaRPr lang="en-US"/>
          </a:p>
        </p:txBody>
      </p:sp>
      <p:sp>
        <p:nvSpPr>
          <p:cNvPr id="3" name="Rectangle 8">
            <a:extLst>
              <a:ext uri="{FF2B5EF4-FFF2-40B4-BE49-F238E27FC236}">
                <a16:creationId xmlns:a16="http://schemas.microsoft.com/office/drawing/2014/main" id="{1FABAB9D-F6DD-4D7B-8FA6-44647521DA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CB63505A-E928-49D2-A501-DA407EA6A728}"/>
              </a:ext>
            </a:extLst>
          </p:cNvPr>
          <p:cNvSpPr>
            <a:spLocks noGrp="1" noChangeArrowheads="1"/>
          </p:cNvSpPr>
          <p:nvPr>
            <p:ph type="sldNum" sz="quarter" idx="12"/>
          </p:nvPr>
        </p:nvSpPr>
        <p:spPr>
          <a:ln/>
        </p:spPr>
        <p:txBody>
          <a:bodyPr/>
          <a:lstStyle>
            <a:lvl1pPr>
              <a:defRPr/>
            </a:lvl1pPr>
          </a:lstStyle>
          <a:p>
            <a:pPr>
              <a:defRPr/>
            </a:pPr>
            <a:fld id="{543BBF51-6958-4C18-89A9-732F34454091}" type="slidenum">
              <a:rPr lang="en-US" altLang="en-US"/>
              <a:pPr>
                <a:defRPr/>
              </a:pPr>
              <a:t>‹#›</a:t>
            </a:fld>
            <a:endParaRPr lang="en-US" altLang="en-US"/>
          </a:p>
        </p:txBody>
      </p:sp>
    </p:spTree>
    <p:extLst>
      <p:ext uri="{BB962C8B-B14F-4D97-AF65-F5344CB8AC3E}">
        <p14:creationId xmlns:p14="http://schemas.microsoft.com/office/powerpoint/2010/main" val="53216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7666AD38-B0A0-4FAD-B13E-0FBFE5E563FB}"/>
              </a:ext>
            </a:extLst>
          </p:cNvPr>
          <p:cNvSpPr>
            <a:spLocks noGrp="1" noChangeArrowheads="1"/>
          </p:cNvSpPr>
          <p:nvPr>
            <p:ph type="dt" sz="half" idx="10"/>
          </p:nvPr>
        </p:nvSpPr>
        <p:spPr>
          <a:ln/>
        </p:spPr>
        <p:txBody>
          <a:bodyPr/>
          <a:lstStyle>
            <a:lvl1pPr>
              <a:defRPr/>
            </a:lvl1pPr>
          </a:lstStyle>
          <a:p>
            <a:pPr>
              <a:defRPr/>
            </a:pPr>
            <a:fld id="{24B25021-E678-48F4-994E-C379A4DF8928}" type="datetime1">
              <a:rPr lang="en-US"/>
              <a:pPr>
                <a:defRPr/>
              </a:pPr>
              <a:t>1/8/2024</a:t>
            </a:fld>
            <a:endParaRPr lang="en-US"/>
          </a:p>
        </p:txBody>
      </p:sp>
      <p:sp>
        <p:nvSpPr>
          <p:cNvPr id="6" name="Rectangle 8">
            <a:extLst>
              <a:ext uri="{FF2B5EF4-FFF2-40B4-BE49-F238E27FC236}">
                <a16:creationId xmlns:a16="http://schemas.microsoft.com/office/drawing/2014/main" id="{41655EB2-4587-44BA-A6B1-7DAEDE485E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519504B6-1BED-4294-8BC2-DA672C248051}"/>
              </a:ext>
            </a:extLst>
          </p:cNvPr>
          <p:cNvSpPr>
            <a:spLocks noGrp="1" noChangeArrowheads="1"/>
          </p:cNvSpPr>
          <p:nvPr>
            <p:ph type="sldNum" sz="quarter" idx="12"/>
          </p:nvPr>
        </p:nvSpPr>
        <p:spPr>
          <a:ln/>
        </p:spPr>
        <p:txBody>
          <a:bodyPr/>
          <a:lstStyle>
            <a:lvl1pPr>
              <a:defRPr/>
            </a:lvl1pPr>
          </a:lstStyle>
          <a:p>
            <a:pPr>
              <a:defRPr/>
            </a:pPr>
            <a:fld id="{C3D93889-BDF6-486E-9E3D-39ECD62EFEE4}" type="slidenum">
              <a:rPr lang="en-US" altLang="en-US"/>
              <a:pPr>
                <a:defRPr/>
              </a:pPr>
              <a:t>‹#›</a:t>
            </a:fld>
            <a:endParaRPr lang="en-US" altLang="en-US"/>
          </a:p>
        </p:txBody>
      </p:sp>
    </p:spTree>
    <p:extLst>
      <p:ext uri="{BB962C8B-B14F-4D97-AF65-F5344CB8AC3E}">
        <p14:creationId xmlns:p14="http://schemas.microsoft.com/office/powerpoint/2010/main" val="126292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2092D42E-4DDF-47A7-BC57-868D52AFD125}"/>
              </a:ext>
            </a:extLst>
          </p:cNvPr>
          <p:cNvSpPr>
            <a:spLocks noGrp="1" noChangeArrowheads="1"/>
          </p:cNvSpPr>
          <p:nvPr>
            <p:ph type="dt" sz="half" idx="10"/>
          </p:nvPr>
        </p:nvSpPr>
        <p:spPr>
          <a:ln/>
        </p:spPr>
        <p:txBody>
          <a:bodyPr/>
          <a:lstStyle>
            <a:lvl1pPr>
              <a:defRPr/>
            </a:lvl1pPr>
          </a:lstStyle>
          <a:p>
            <a:pPr>
              <a:defRPr/>
            </a:pPr>
            <a:fld id="{69A9EF76-2BA6-4FA2-BAE4-3DD258ED05CC}" type="datetime1">
              <a:rPr lang="en-US"/>
              <a:pPr>
                <a:defRPr/>
              </a:pPr>
              <a:t>1/8/2024</a:t>
            </a:fld>
            <a:endParaRPr lang="en-US"/>
          </a:p>
        </p:txBody>
      </p:sp>
      <p:sp>
        <p:nvSpPr>
          <p:cNvPr id="6" name="Rectangle 8">
            <a:extLst>
              <a:ext uri="{FF2B5EF4-FFF2-40B4-BE49-F238E27FC236}">
                <a16:creationId xmlns:a16="http://schemas.microsoft.com/office/drawing/2014/main" id="{B576CB90-B971-4600-8336-D53CAF1FC9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9518619F-9DE2-43C8-A043-34D939FC60F4}"/>
              </a:ext>
            </a:extLst>
          </p:cNvPr>
          <p:cNvSpPr>
            <a:spLocks noGrp="1" noChangeArrowheads="1"/>
          </p:cNvSpPr>
          <p:nvPr>
            <p:ph type="sldNum" sz="quarter" idx="12"/>
          </p:nvPr>
        </p:nvSpPr>
        <p:spPr>
          <a:ln/>
        </p:spPr>
        <p:txBody>
          <a:bodyPr/>
          <a:lstStyle>
            <a:lvl1pPr>
              <a:defRPr/>
            </a:lvl1pPr>
          </a:lstStyle>
          <a:p>
            <a:pPr>
              <a:defRPr/>
            </a:pPr>
            <a:fld id="{EE8A9B4C-17B2-4FCC-A57A-0B68546566AB}" type="slidenum">
              <a:rPr lang="en-US" altLang="en-US"/>
              <a:pPr>
                <a:defRPr/>
              </a:pPr>
              <a:t>‹#›</a:t>
            </a:fld>
            <a:endParaRPr lang="en-US" altLang="en-US"/>
          </a:p>
        </p:txBody>
      </p:sp>
    </p:spTree>
    <p:extLst>
      <p:ext uri="{BB962C8B-B14F-4D97-AF65-F5344CB8AC3E}">
        <p14:creationId xmlns:p14="http://schemas.microsoft.com/office/powerpoint/2010/main" val="134509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C11A36C-2B87-4A32-9798-A09C673317D4}"/>
              </a:ext>
            </a:extLst>
          </p:cNvPr>
          <p:cNvGrpSpPr>
            <a:grpSpLocks/>
          </p:cNvGrpSpPr>
          <p:nvPr/>
        </p:nvGrpSpPr>
        <p:grpSpPr bwMode="auto">
          <a:xfrm>
            <a:off x="0" y="0"/>
            <a:ext cx="7242175" cy="1981200"/>
            <a:chOff x="0" y="0"/>
            <a:chExt cx="4562" cy="1248"/>
          </a:xfrm>
        </p:grpSpPr>
        <p:sp>
          <p:nvSpPr>
            <p:cNvPr id="248835" name="Freeform 3">
              <a:extLst>
                <a:ext uri="{FF2B5EF4-FFF2-40B4-BE49-F238E27FC236}">
                  <a16:creationId xmlns:a16="http://schemas.microsoft.com/office/drawing/2014/main" id="{62D002CD-3C3C-4EE7-A50D-BF12C32C3C21}"/>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latin typeface="Tahoma" charset="0"/>
                <a:cs typeface="Arial" charset="0"/>
              </a:endParaRPr>
            </a:p>
          </p:txBody>
        </p:sp>
        <p:sp>
          <p:nvSpPr>
            <p:cNvPr id="1033" name="Freeform 4">
              <a:extLst>
                <a:ext uri="{FF2B5EF4-FFF2-40B4-BE49-F238E27FC236}">
                  <a16:creationId xmlns:a16="http://schemas.microsoft.com/office/drawing/2014/main" id="{27CDCC33-7F25-40E2-836E-0438F35B13D3}"/>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48837" name="Rectangle 5">
            <a:extLst>
              <a:ext uri="{FF2B5EF4-FFF2-40B4-BE49-F238E27FC236}">
                <a16:creationId xmlns:a16="http://schemas.microsoft.com/office/drawing/2014/main" id="{A530CDCE-C820-499B-A1E7-F18FB0629A9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48838" name="Rectangle 6">
            <a:extLst>
              <a:ext uri="{FF2B5EF4-FFF2-40B4-BE49-F238E27FC236}">
                <a16:creationId xmlns:a16="http://schemas.microsoft.com/office/drawing/2014/main" id="{8E17021E-6AFC-4486-AA26-A2BAE9178938}"/>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8839" name="Rectangle 7">
            <a:extLst>
              <a:ext uri="{FF2B5EF4-FFF2-40B4-BE49-F238E27FC236}">
                <a16:creationId xmlns:a16="http://schemas.microsoft.com/office/drawing/2014/main" id="{296ED0B5-EFD9-4C79-8155-66C9D3E3359D}"/>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Tahoma" charset="0"/>
                <a:cs typeface="Arial" charset="0"/>
              </a:defRPr>
            </a:lvl1pPr>
          </a:lstStyle>
          <a:p>
            <a:pPr>
              <a:defRPr/>
            </a:pPr>
            <a:fld id="{FCE8532F-7AD1-4F3A-B1AB-D5F1C2C03788}" type="datetime1">
              <a:rPr lang="en-US"/>
              <a:pPr>
                <a:defRPr/>
              </a:pPr>
              <a:t>1/8/2024</a:t>
            </a:fld>
            <a:endParaRPr lang="en-US"/>
          </a:p>
        </p:txBody>
      </p:sp>
      <p:sp>
        <p:nvSpPr>
          <p:cNvPr id="248840" name="Rectangle 8">
            <a:extLst>
              <a:ext uri="{FF2B5EF4-FFF2-40B4-BE49-F238E27FC236}">
                <a16:creationId xmlns:a16="http://schemas.microsoft.com/office/drawing/2014/main" id="{3669F406-171A-4BC3-929C-CBF1BF84BFA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Tahoma" charset="0"/>
                <a:cs typeface="Arial" charset="0"/>
              </a:defRPr>
            </a:lvl1pPr>
          </a:lstStyle>
          <a:p>
            <a:pPr>
              <a:defRPr/>
            </a:pPr>
            <a:endParaRPr lang="en-US"/>
          </a:p>
        </p:txBody>
      </p:sp>
      <p:sp>
        <p:nvSpPr>
          <p:cNvPr id="248841" name="Rectangle 9">
            <a:extLst>
              <a:ext uri="{FF2B5EF4-FFF2-40B4-BE49-F238E27FC236}">
                <a16:creationId xmlns:a16="http://schemas.microsoft.com/office/drawing/2014/main" id="{B19B2F29-FEE1-463D-B422-6BBE0D6335E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22C40B83-EC95-47BF-84D9-A945B992A51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www.youtube.com/watch?v=5P2ZNc7lEB0"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hyperlink" Target="https://www.youtube.com/watch?v=IfEsOiR9K_s" TargetMode="External"/><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search?sca_esv=596546401&amp;rlz=1C1GCEU_enUS969US970&amp;q=nationwide+children%27s+hospital+epi+epipen+training&amp;tbm=vid&amp;source=lnms&amp;sa=X&amp;ved=2ahUKEwiV86_H-c2DAxV-JUQIHfdLBMQQ0pQJegQICBAB&amp;biw=1280&amp;bih=559&amp;dpr=1.5&amp;safe=active&amp;ssui=on#fpstate=ive&amp;vld=cid:e3969121,vid:EN83hen4D-Y,st:0" TargetMode="Externa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hyperlink" Target="Med%20administration%20quiz.docx" TargetMode="External"/><Relationship Id="rId2" Type="http://schemas.openxmlformats.org/officeDocument/2006/relationships/notesSlide" Target="../notesSlides/notesSlide5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230FB48-5430-443B-B019-86FA4051C9D2}"/>
              </a:ext>
            </a:extLst>
          </p:cNvPr>
          <p:cNvSpPr>
            <a:spLocks noGrp="1"/>
          </p:cNvSpPr>
          <p:nvPr>
            <p:ph type="ftr" sz="quarter" idx="11"/>
          </p:nvPr>
        </p:nvSpPr>
        <p:spPr>
          <a:xfrm>
            <a:off x="914400" y="6356350"/>
            <a:ext cx="7010400" cy="50165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 name="Title 1">
            <a:extLst>
              <a:ext uri="{FF2B5EF4-FFF2-40B4-BE49-F238E27FC236}">
                <a16:creationId xmlns:a16="http://schemas.microsoft.com/office/drawing/2014/main" id="{7A927371-4C73-4053-BCAE-0A1E32915EE0}"/>
              </a:ext>
            </a:extLst>
          </p:cNvPr>
          <p:cNvSpPr>
            <a:spLocks noGrp="1"/>
          </p:cNvSpPr>
          <p:nvPr>
            <p:ph type="ctrTitle" idx="4294967295"/>
          </p:nvPr>
        </p:nvSpPr>
        <p:spPr>
          <a:xfrm>
            <a:off x="0" y="2514600"/>
            <a:ext cx="8458200" cy="1470025"/>
          </a:xfrm>
        </p:spPr>
        <p:txBody>
          <a:bodyPr>
            <a:normAutofit fontScale="90000"/>
          </a:bodyPr>
          <a:lstStyle/>
          <a:p>
            <a:pPr eaLnBrk="1" hangingPunct="1">
              <a:defRPr/>
            </a:pPr>
            <a:r>
              <a:rPr lang="en-US" sz="4800" i="1"/>
              <a:t>Medication Administration in </a:t>
            </a:r>
            <a:br>
              <a:rPr lang="en-US" sz="4800" i="1"/>
            </a:br>
            <a:r>
              <a:rPr lang="en-US" sz="4800" i="1"/>
              <a:t>Ohio Schools:  </a:t>
            </a:r>
            <a:br>
              <a:rPr lang="en-US" sz="4800" i="1"/>
            </a:br>
            <a:r>
              <a:rPr lang="en-US" sz="4800" i="1"/>
              <a:t> Training for</a:t>
            </a:r>
            <a:r>
              <a:rPr lang="en-US" sz="4800"/>
              <a:t> </a:t>
            </a:r>
            <a:r>
              <a:rPr lang="en-US" sz="4800" i="1"/>
              <a:t>School Personnel</a:t>
            </a:r>
          </a:p>
        </p:txBody>
      </p:sp>
      <p:pic>
        <p:nvPicPr>
          <p:cNvPr id="4100" name="Picture 7">
            <a:extLst>
              <a:ext uri="{FF2B5EF4-FFF2-40B4-BE49-F238E27FC236}">
                <a16:creationId xmlns:a16="http://schemas.microsoft.com/office/drawing/2014/main" id="{2377FF09-A06A-48A4-9630-4B68A807D9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946C4D-BD21-4504-9721-8F940EC8AE68}"/>
              </a:ext>
            </a:extLst>
          </p:cNvPr>
          <p:cNvSpPr>
            <a:spLocks noGrp="1"/>
          </p:cNvSpPr>
          <p:nvPr>
            <p:ph type="ftr" sz="quarter" idx="11"/>
          </p:nvPr>
        </p:nvSpPr>
        <p:spPr>
          <a:xfrm>
            <a:off x="1066800" y="6172200"/>
            <a:ext cx="7086600" cy="50165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314" name="Title 1">
            <a:extLst>
              <a:ext uri="{FF2B5EF4-FFF2-40B4-BE49-F238E27FC236}">
                <a16:creationId xmlns:a16="http://schemas.microsoft.com/office/drawing/2014/main" id="{7B51F95C-D003-4406-8C6E-45DDF1A4D49A}"/>
              </a:ext>
            </a:extLst>
          </p:cNvPr>
          <p:cNvSpPr>
            <a:spLocks noGrp="1"/>
          </p:cNvSpPr>
          <p:nvPr>
            <p:ph type="title" idx="4294967295"/>
          </p:nvPr>
        </p:nvSpPr>
        <p:spPr>
          <a:xfrm>
            <a:off x="0" y="274638"/>
            <a:ext cx="8229600" cy="1143000"/>
          </a:xfrm>
        </p:spPr>
        <p:txBody>
          <a:bodyPr/>
          <a:lstStyle/>
          <a:p>
            <a:pPr eaLnBrk="1" hangingPunct="1">
              <a:defRPr/>
            </a:pPr>
            <a:r>
              <a:rPr lang="en-US"/>
              <a:t>Medication Administration in Schools is Guided by Federal Laws</a:t>
            </a:r>
          </a:p>
        </p:txBody>
      </p:sp>
      <p:sp>
        <p:nvSpPr>
          <p:cNvPr id="13315" name="Content Placeholder 2">
            <a:extLst>
              <a:ext uri="{FF2B5EF4-FFF2-40B4-BE49-F238E27FC236}">
                <a16:creationId xmlns:a16="http://schemas.microsoft.com/office/drawing/2014/main" id="{E32E7C0B-DD94-45DD-8723-884B643659F8}"/>
              </a:ext>
            </a:extLst>
          </p:cNvPr>
          <p:cNvSpPr>
            <a:spLocks noGrp="1"/>
          </p:cNvSpPr>
          <p:nvPr>
            <p:ph idx="4294967295"/>
          </p:nvPr>
        </p:nvSpPr>
        <p:spPr>
          <a:xfrm>
            <a:off x="0" y="1903413"/>
            <a:ext cx="8229600" cy="4192587"/>
          </a:xfrm>
        </p:spPr>
        <p:txBody>
          <a:bodyPr/>
          <a:lstStyle/>
          <a:p>
            <a:pPr eaLnBrk="1" hangingPunct="1">
              <a:buFont typeface="Wingdings" panose="05000000000000000000" pitchFamily="2" charset="2"/>
              <a:buNone/>
              <a:defRPr/>
            </a:pPr>
            <a:r>
              <a:rPr lang="en-US" b="1"/>
              <a:t>Federal Law: HIPAA</a:t>
            </a:r>
          </a:p>
          <a:p>
            <a:pPr eaLnBrk="1" hangingPunct="1">
              <a:buFont typeface="Wingdings" panose="05000000000000000000" pitchFamily="2" charset="2"/>
              <a:buNone/>
              <a:defRPr/>
            </a:pPr>
            <a:r>
              <a:rPr lang="en-US" i="1"/>
              <a:t>Health Insurance Portability Accountability Act</a:t>
            </a:r>
          </a:p>
          <a:p>
            <a:pPr eaLnBrk="1" hangingPunct="1">
              <a:defRPr/>
            </a:pPr>
            <a:r>
              <a:rPr lang="en-US"/>
              <a:t>Generally, does not apply to schools</a:t>
            </a:r>
          </a:p>
          <a:p>
            <a:pPr lvl="1" eaLnBrk="1" hangingPunct="1">
              <a:defRPr/>
            </a:pPr>
            <a:r>
              <a:rPr lang="en-US"/>
              <a:t>Does apply to health care providers with whom schools may work</a:t>
            </a:r>
          </a:p>
          <a:p>
            <a:pPr eaLnBrk="1" hangingPunct="1">
              <a:defRPr/>
            </a:pPr>
            <a:r>
              <a:rPr lang="en-US"/>
              <a:t>FERPA  is the confidentiality law that schools must follow</a:t>
            </a:r>
          </a:p>
          <a:p>
            <a:pPr eaLnBrk="1" hangingPunct="1">
              <a:defRPr/>
            </a:pPr>
            <a:endParaRPr lang="en-US"/>
          </a:p>
        </p:txBody>
      </p:sp>
      <p:pic>
        <p:nvPicPr>
          <p:cNvPr id="19461" name="Picture 7">
            <a:extLst>
              <a:ext uri="{FF2B5EF4-FFF2-40B4-BE49-F238E27FC236}">
                <a16:creationId xmlns:a16="http://schemas.microsoft.com/office/drawing/2014/main" id="{21D0B3D3-00D6-4A79-BFE0-CF133C5DA3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3036152A-A412-4651-97B5-D819D160F851}"/>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 name="Title 1">
            <a:extLst>
              <a:ext uri="{FF2B5EF4-FFF2-40B4-BE49-F238E27FC236}">
                <a16:creationId xmlns:a16="http://schemas.microsoft.com/office/drawing/2014/main" id="{AFC2B812-0863-4D2F-93F4-CEEF6C8ECA72}"/>
              </a:ext>
            </a:extLst>
          </p:cNvPr>
          <p:cNvSpPr>
            <a:spLocks noGrp="1"/>
          </p:cNvSpPr>
          <p:nvPr>
            <p:ph type="title" idx="4294967295"/>
          </p:nvPr>
        </p:nvSpPr>
        <p:spPr>
          <a:xfrm>
            <a:off x="0" y="274638"/>
            <a:ext cx="8229600" cy="1143000"/>
          </a:xfrm>
        </p:spPr>
        <p:txBody>
          <a:bodyPr>
            <a:normAutofit fontScale="90000"/>
          </a:bodyPr>
          <a:lstStyle/>
          <a:p>
            <a:pPr eaLnBrk="1" hangingPunct="1">
              <a:defRPr/>
            </a:pPr>
            <a:r>
              <a:rPr lang="en-US" sz="4000"/>
              <a:t>Medication Administration in Schools is Guided by State Law</a:t>
            </a:r>
          </a:p>
        </p:txBody>
      </p:sp>
      <p:sp>
        <p:nvSpPr>
          <p:cNvPr id="14339" name="Content Placeholder 2">
            <a:extLst>
              <a:ext uri="{FF2B5EF4-FFF2-40B4-BE49-F238E27FC236}">
                <a16:creationId xmlns:a16="http://schemas.microsoft.com/office/drawing/2014/main" id="{C80B99AA-582D-4FEA-A1F2-C57E0F33296E}"/>
              </a:ext>
            </a:extLst>
          </p:cNvPr>
          <p:cNvSpPr>
            <a:spLocks noGrp="1"/>
          </p:cNvSpPr>
          <p:nvPr>
            <p:ph idx="4294967295"/>
          </p:nvPr>
        </p:nvSpPr>
        <p:spPr>
          <a:xfrm>
            <a:off x="0" y="1981200"/>
            <a:ext cx="8229600" cy="4525963"/>
          </a:xfrm>
        </p:spPr>
        <p:txBody>
          <a:bodyPr/>
          <a:lstStyle/>
          <a:p>
            <a:pPr eaLnBrk="1" hangingPunct="1">
              <a:lnSpc>
                <a:spcPct val="80000"/>
              </a:lnSpc>
              <a:buFont typeface="Wingdings" panose="05000000000000000000" pitchFamily="2" charset="2"/>
              <a:buNone/>
              <a:defRPr/>
            </a:pPr>
            <a:r>
              <a:rPr lang="en-US" sz="3000" b="1"/>
              <a:t>Ohio Law: Ohio Revised Code (ORC) 3313.713</a:t>
            </a:r>
          </a:p>
          <a:p>
            <a:pPr eaLnBrk="1" hangingPunct="1">
              <a:lnSpc>
                <a:spcPct val="80000"/>
              </a:lnSpc>
              <a:buFont typeface="Wingdings" panose="05000000000000000000" pitchFamily="2" charset="2"/>
              <a:buNone/>
              <a:defRPr/>
            </a:pPr>
            <a:r>
              <a:rPr lang="en-US" sz="3000" i="1"/>
              <a:t>Refers only to prescription medication:</a:t>
            </a:r>
            <a:endParaRPr lang="en-US" sz="3000"/>
          </a:p>
          <a:p>
            <a:pPr eaLnBrk="1" hangingPunct="1">
              <a:lnSpc>
                <a:spcPct val="80000"/>
              </a:lnSpc>
              <a:defRPr/>
            </a:pPr>
            <a:r>
              <a:rPr lang="en-US" sz="3000"/>
              <a:t>Requires school boards to have a policy for medication administration</a:t>
            </a:r>
          </a:p>
          <a:p>
            <a:pPr eaLnBrk="1" hangingPunct="1">
              <a:lnSpc>
                <a:spcPct val="80000"/>
              </a:lnSpc>
              <a:defRPr/>
            </a:pPr>
            <a:r>
              <a:rPr lang="en-US" sz="3000"/>
              <a:t>Requires training for employees who administer medication</a:t>
            </a:r>
          </a:p>
          <a:p>
            <a:pPr eaLnBrk="1" hangingPunct="1">
              <a:lnSpc>
                <a:spcPct val="80000"/>
              </a:lnSpc>
              <a:defRPr/>
            </a:pPr>
            <a:r>
              <a:rPr lang="en-US" sz="3000"/>
              <a:t>Describes authorization needed to administer medication</a:t>
            </a:r>
          </a:p>
          <a:p>
            <a:pPr eaLnBrk="1" hangingPunct="1">
              <a:lnSpc>
                <a:spcPct val="80000"/>
              </a:lnSpc>
              <a:defRPr/>
            </a:pPr>
            <a:r>
              <a:rPr lang="en-US" sz="3000"/>
              <a:t>Describes proper storage of medication</a:t>
            </a:r>
          </a:p>
          <a:p>
            <a:pPr eaLnBrk="1" hangingPunct="1">
              <a:lnSpc>
                <a:spcPct val="80000"/>
              </a:lnSpc>
              <a:buFont typeface="Wingdings" panose="05000000000000000000" pitchFamily="2" charset="2"/>
              <a:buNone/>
              <a:defRPr/>
            </a:pPr>
            <a:endParaRPr lang="en-US" sz="3000"/>
          </a:p>
        </p:txBody>
      </p:sp>
      <p:pic>
        <p:nvPicPr>
          <p:cNvPr id="21509" name="Picture 7">
            <a:extLst>
              <a:ext uri="{FF2B5EF4-FFF2-40B4-BE49-F238E27FC236}">
                <a16:creationId xmlns:a16="http://schemas.microsoft.com/office/drawing/2014/main" id="{153614EC-D7B1-45D8-9601-77321F7AC1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06A59338-E5F5-464A-BA67-8D965968EEC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314" name="Title 1">
            <a:extLst>
              <a:ext uri="{FF2B5EF4-FFF2-40B4-BE49-F238E27FC236}">
                <a16:creationId xmlns:a16="http://schemas.microsoft.com/office/drawing/2014/main" id="{1F1BBF23-6758-4087-BABE-89AA3B2E4727}"/>
              </a:ext>
            </a:extLst>
          </p:cNvPr>
          <p:cNvSpPr>
            <a:spLocks noGrp="1"/>
          </p:cNvSpPr>
          <p:nvPr>
            <p:ph type="title" idx="4294967295"/>
          </p:nvPr>
        </p:nvSpPr>
        <p:spPr>
          <a:xfrm>
            <a:off x="0" y="274638"/>
            <a:ext cx="8229600" cy="1143000"/>
          </a:xfrm>
        </p:spPr>
        <p:txBody>
          <a:bodyPr>
            <a:normAutofit fontScale="90000"/>
          </a:bodyPr>
          <a:lstStyle/>
          <a:p>
            <a:pPr eaLnBrk="1" hangingPunct="1">
              <a:defRPr/>
            </a:pPr>
            <a:r>
              <a:rPr lang="en-US" sz="4000"/>
              <a:t>Who Can Administer Medication in School?</a:t>
            </a:r>
          </a:p>
        </p:txBody>
      </p:sp>
      <p:sp>
        <p:nvSpPr>
          <p:cNvPr id="13315" name="Content Placeholder 2">
            <a:extLst>
              <a:ext uri="{FF2B5EF4-FFF2-40B4-BE49-F238E27FC236}">
                <a16:creationId xmlns:a16="http://schemas.microsoft.com/office/drawing/2014/main" id="{948E0406-35D4-462F-AAE2-64589254B43D}"/>
              </a:ext>
            </a:extLst>
          </p:cNvPr>
          <p:cNvSpPr>
            <a:spLocks noGrp="1"/>
          </p:cNvSpPr>
          <p:nvPr>
            <p:ph idx="4294967295"/>
          </p:nvPr>
        </p:nvSpPr>
        <p:spPr>
          <a:xfrm>
            <a:off x="0" y="1600200"/>
            <a:ext cx="8229600" cy="4495800"/>
          </a:xfrm>
        </p:spPr>
        <p:txBody>
          <a:bodyPr>
            <a:normAutofit/>
          </a:bodyPr>
          <a:lstStyle/>
          <a:p>
            <a:pPr eaLnBrk="1" hangingPunct="1">
              <a:lnSpc>
                <a:spcPct val="90000"/>
              </a:lnSpc>
              <a:buFont typeface="Wingdings" panose="05000000000000000000" pitchFamily="2" charset="2"/>
              <a:buNone/>
              <a:defRPr/>
            </a:pPr>
            <a:r>
              <a:rPr lang="en-US"/>
              <a:t>ORC 3313.713 states:</a:t>
            </a:r>
          </a:p>
          <a:p>
            <a:pPr eaLnBrk="1" hangingPunct="1">
              <a:lnSpc>
                <a:spcPct val="90000"/>
              </a:lnSpc>
              <a:buFont typeface="Wingdings" panose="05000000000000000000" pitchFamily="2" charset="2"/>
              <a:buNone/>
              <a:defRPr/>
            </a:pPr>
            <a:r>
              <a:rPr lang="en-US"/>
              <a:t>Only</a:t>
            </a:r>
            <a:r>
              <a:rPr lang="en-US" b="1"/>
              <a:t> </a:t>
            </a:r>
            <a:r>
              <a:rPr lang="en-US"/>
              <a:t>employees</a:t>
            </a:r>
            <a:r>
              <a:rPr lang="en-US" b="1"/>
              <a:t> </a:t>
            </a:r>
            <a:r>
              <a:rPr lang="en-US"/>
              <a:t>of the board who are: </a:t>
            </a:r>
          </a:p>
          <a:p>
            <a:pPr lvl="1" eaLnBrk="1" hangingPunct="1">
              <a:lnSpc>
                <a:spcPct val="90000"/>
              </a:lnSpc>
              <a:defRPr/>
            </a:pPr>
            <a:r>
              <a:rPr lang="en-US"/>
              <a:t>Licensed health professionals </a:t>
            </a:r>
            <a:r>
              <a:rPr lang="en-US" b="1" u="sng"/>
              <a:t>OR</a:t>
            </a:r>
            <a:endParaRPr lang="en-US"/>
          </a:p>
          <a:p>
            <a:pPr lvl="1" eaLnBrk="1" hangingPunct="1">
              <a:lnSpc>
                <a:spcPct val="90000"/>
              </a:lnSpc>
              <a:defRPr/>
            </a:pPr>
            <a:r>
              <a:rPr lang="en-US"/>
              <a:t>Who have completed a drug administration training program conducted by a licensed health professional which is considered appropriate by the board m</a:t>
            </a:r>
            <a:r>
              <a:rPr lang="en-US" sz="3200"/>
              <a:t>ay administer medication prescribed for the student</a:t>
            </a:r>
          </a:p>
        </p:txBody>
      </p:sp>
      <p:pic>
        <p:nvPicPr>
          <p:cNvPr id="23557" name="Picture 7">
            <a:extLst>
              <a:ext uri="{FF2B5EF4-FFF2-40B4-BE49-F238E27FC236}">
                <a16:creationId xmlns:a16="http://schemas.microsoft.com/office/drawing/2014/main" id="{5158AA47-CE81-41CD-A091-FC75025E9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le 1">
            <a:extLst>
              <a:ext uri="{FF2B5EF4-FFF2-40B4-BE49-F238E27FC236}">
                <a16:creationId xmlns:a16="http://schemas.microsoft.com/office/drawing/2014/main" id="{DB81D32A-9D3D-4359-A0AD-A2B621DC235F}"/>
              </a:ext>
            </a:extLst>
          </p:cNvPr>
          <p:cNvSpPr>
            <a:spLocks noGrp="1"/>
          </p:cNvSpPr>
          <p:nvPr>
            <p:ph type="title" idx="4294967295"/>
          </p:nvPr>
        </p:nvSpPr>
        <p:spPr>
          <a:xfrm>
            <a:off x="0" y="274638"/>
            <a:ext cx="8229600" cy="1143000"/>
          </a:xfrm>
        </p:spPr>
        <p:txBody>
          <a:bodyPr/>
          <a:lstStyle/>
          <a:p>
            <a:pPr eaLnBrk="1" hangingPunct="1">
              <a:defRPr/>
            </a:pPr>
            <a:r>
              <a:rPr lang="en-US" sz="3200" b="1"/>
              <a:t>Non-Prescriptive or Over-the-Counter (OTC) Medication</a:t>
            </a:r>
            <a:br>
              <a:rPr lang="en-US" sz="3200" b="1"/>
            </a:br>
            <a:endParaRPr lang="en-US" sz="3200" b="1"/>
          </a:p>
        </p:txBody>
      </p:sp>
      <p:sp>
        <p:nvSpPr>
          <p:cNvPr id="3" name="Content Placeholder 2">
            <a:extLst>
              <a:ext uri="{FF2B5EF4-FFF2-40B4-BE49-F238E27FC236}">
                <a16:creationId xmlns:a16="http://schemas.microsoft.com/office/drawing/2014/main" id="{01A750E6-B438-490E-91A1-E49ACAAF9183}"/>
              </a:ext>
            </a:extLst>
          </p:cNvPr>
          <p:cNvSpPr>
            <a:spLocks noGrp="1"/>
          </p:cNvSpPr>
          <p:nvPr>
            <p:ph idx="4294967295"/>
          </p:nvPr>
        </p:nvSpPr>
        <p:spPr>
          <a:xfrm>
            <a:off x="0" y="1600200"/>
            <a:ext cx="8229600" cy="4495800"/>
          </a:xfrm>
        </p:spPr>
        <p:txBody>
          <a:bodyPr>
            <a:normAutofit/>
          </a:bodyPr>
          <a:lstStyle/>
          <a:p>
            <a:pPr eaLnBrk="1" hangingPunct="1">
              <a:lnSpc>
                <a:spcPct val="80000"/>
              </a:lnSpc>
              <a:buFont typeface="Wingdings" panose="05000000000000000000" pitchFamily="2" charset="2"/>
              <a:buNone/>
              <a:defRPr/>
            </a:pPr>
            <a:endParaRPr lang="en-US" sz="2700"/>
          </a:p>
          <a:p>
            <a:pPr eaLnBrk="1" hangingPunct="1">
              <a:lnSpc>
                <a:spcPct val="80000"/>
              </a:lnSpc>
              <a:buFont typeface="Wingdings" panose="05000000000000000000" pitchFamily="2" charset="2"/>
              <a:buNone/>
              <a:defRPr/>
            </a:pPr>
            <a:r>
              <a:rPr lang="en-US" sz="2700"/>
              <a:t>To administer OTC medication, school personnel must follow the local school district OTC medication policy </a:t>
            </a:r>
          </a:p>
          <a:p>
            <a:pPr eaLnBrk="1" hangingPunct="1">
              <a:lnSpc>
                <a:spcPct val="80000"/>
              </a:lnSpc>
              <a:buFont typeface="Wingdings" panose="05000000000000000000" pitchFamily="2" charset="2"/>
              <a:buNone/>
              <a:defRPr/>
            </a:pPr>
            <a:endParaRPr lang="en-US" sz="2700"/>
          </a:p>
          <a:p>
            <a:pPr eaLnBrk="1" hangingPunct="1">
              <a:lnSpc>
                <a:spcPct val="80000"/>
              </a:lnSpc>
              <a:buFont typeface="Wingdings" panose="05000000000000000000" pitchFamily="2" charset="2"/>
              <a:buNone/>
              <a:defRPr/>
            </a:pPr>
            <a:r>
              <a:rPr lang="en-US" sz="2700"/>
              <a:t>OTC medication policy:</a:t>
            </a:r>
          </a:p>
          <a:p>
            <a:pPr eaLnBrk="1" hangingPunct="1">
              <a:lnSpc>
                <a:spcPct val="80000"/>
              </a:lnSpc>
              <a:defRPr/>
            </a:pPr>
            <a:r>
              <a:rPr lang="en-US" sz="2700"/>
              <a:t>Is not governed by ORC 3313.713 </a:t>
            </a:r>
          </a:p>
          <a:p>
            <a:pPr eaLnBrk="1" hangingPunct="1">
              <a:lnSpc>
                <a:spcPct val="80000"/>
              </a:lnSpc>
              <a:defRPr/>
            </a:pPr>
            <a:r>
              <a:rPr lang="en-US" sz="2700"/>
              <a:t>Each school board must have an OTC policy</a:t>
            </a:r>
          </a:p>
          <a:p>
            <a:pPr lvl="1" eaLnBrk="1" hangingPunct="1">
              <a:lnSpc>
                <a:spcPct val="80000"/>
              </a:lnSpc>
              <a:buFont typeface="Arial" charset="0"/>
              <a:buChar char="•"/>
              <a:defRPr/>
            </a:pPr>
            <a:r>
              <a:rPr lang="en-US" sz="2400"/>
              <a:t>This may be different from other districts</a:t>
            </a:r>
          </a:p>
          <a:p>
            <a:pPr eaLnBrk="1" hangingPunct="1">
              <a:lnSpc>
                <a:spcPct val="80000"/>
              </a:lnSpc>
              <a:defRPr/>
            </a:pPr>
            <a:endParaRPr lang="en-US" sz="2700"/>
          </a:p>
        </p:txBody>
      </p:sp>
      <p:pic>
        <p:nvPicPr>
          <p:cNvPr id="25604" name="Picture 7">
            <a:extLst>
              <a:ext uri="{FF2B5EF4-FFF2-40B4-BE49-F238E27FC236}">
                <a16:creationId xmlns:a16="http://schemas.microsoft.com/office/drawing/2014/main" id="{C62E6AF9-0D30-466E-862B-D825F584FD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01FF87C1-60F7-4E2E-A5EC-831B1BD15560}"/>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D2C02BE-5CCE-46E8-AAC7-6E750EA5E2E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0482" name="Title 4">
            <a:extLst>
              <a:ext uri="{FF2B5EF4-FFF2-40B4-BE49-F238E27FC236}">
                <a16:creationId xmlns:a16="http://schemas.microsoft.com/office/drawing/2014/main" id="{BC0D9640-5228-4BFC-96FC-8B25594E2559}"/>
              </a:ext>
            </a:extLst>
          </p:cNvPr>
          <p:cNvSpPr>
            <a:spLocks noGrp="1"/>
          </p:cNvSpPr>
          <p:nvPr>
            <p:ph type="title" idx="4294967295"/>
          </p:nvPr>
        </p:nvSpPr>
        <p:spPr>
          <a:xfrm>
            <a:off x="0" y="274638"/>
            <a:ext cx="8229600" cy="1143000"/>
          </a:xfrm>
        </p:spPr>
        <p:txBody>
          <a:bodyPr/>
          <a:lstStyle/>
          <a:p>
            <a:pPr eaLnBrk="1" hangingPunct="1">
              <a:defRPr/>
            </a:pPr>
            <a:r>
              <a:rPr lang="en-US"/>
              <a:t>General Procedure for Medication Administration</a:t>
            </a:r>
          </a:p>
        </p:txBody>
      </p:sp>
      <p:sp>
        <p:nvSpPr>
          <p:cNvPr id="20483" name="Content Placeholder 5">
            <a:extLst>
              <a:ext uri="{FF2B5EF4-FFF2-40B4-BE49-F238E27FC236}">
                <a16:creationId xmlns:a16="http://schemas.microsoft.com/office/drawing/2014/main" id="{493B0FE0-D027-4F17-BE22-3C4087B3C275}"/>
              </a:ext>
            </a:extLst>
          </p:cNvPr>
          <p:cNvSpPr>
            <a:spLocks noGrp="1"/>
          </p:cNvSpPr>
          <p:nvPr>
            <p:ph idx="4294967295"/>
          </p:nvPr>
        </p:nvSpPr>
        <p:spPr>
          <a:xfrm>
            <a:off x="914400" y="2057400"/>
            <a:ext cx="8229600" cy="4525963"/>
          </a:xfrm>
        </p:spPr>
        <p:txBody>
          <a:bodyPr/>
          <a:lstStyle/>
          <a:p>
            <a:pPr eaLnBrk="1" hangingPunct="1">
              <a:defRPr/>
            </a:pPr>
            <a:r>
              <a:rPr lang="en-US" dirty="0"/>
              <a:t>Parents</a:t>
            </a:r>
          </a:p>
          <a:p>
            <a:pPr lvl="1" eaLnBrk="1" hangingPunct="1">
              <a:defRPr/>
            </a:pPr>
            <a:r>
              <a:rPr lang="en-US" dirty="0"/>
              <a:t>Receive medication order from prescriber</a:t>
            </a:r>
          </a:p>
          <a:p>
            <a:pPr lvl="1" eaLnBrk="1" hangingPunct="1">
              <a:defRPr/>
            </a:pPr>
            <a:r>
              <a:rPr lang="en-US" dirty="0"/>
              <a:t>Have order filled by pharmacist</a:t>
            </a:r>
          </a:p>
          <a:p>
            <a:pPr lvl="1" eaLnBrk="1" hangingPunct="1">
              <a:defRPr/>
            </a:pPr>
            <a:r>
              <a:rPr lang="en-US" dirty="0"/>
              <a:t>Parent and physician must complete medication authorization form (MAF)</a:t>
            </a:r>
          </a:p>
          <a:p>
            <a:pPr lvl="1" eaLnBrk="1" hangingPunct="1">
              <a:defRPr/>
            </a:pPr>
            <a:r>
              <a:rPr lang="en-US" dirty="0"/>
              <a:t>Provide the medication and MAF to school</a:t>
            </a:r>
          </a:p>
          <a:p>
            <a:pPr lvl="1" eaLnBrk="1" hangingPunct="1">
              <a:defRPr/>
            </a:pPr>
            <a:r>
              <a:rPr lang="en-US" dirty="0"/>
              <a:t>Tell the school about any changes in medication</a:t>
            </a:r>
          </a:p>
          <a:p>
            <a:pPr lvl="1" eaLnBrk="1" hangingPunct="1">
              <a:defRPr/>
            </a:pPr>
            <a:endParaRPr lang="en-US" dirty="0"/>
          </a:p>
          <a:p>
            <a:pPr eaLnBrk="1" hangingPunct="1">
              <a:buFont typeface="Wingdings" panose="05000000000000000000" pitchFamily="2" charset="2"/>
              <a:buNone/>
              <a:defRPr/>
            </a:pPr>
            <a:endParaRPr lang="en-US" dirty="0"/>
          </a:p>
          <a:p>
            <a:pPr eaLnBrk="1" hangingPunct="1">
              <a:defRPr/>
            </a:pPr>
            <a:endParaRPr lang="en-US" dirty="0"/>
          </a:p>
        </p:txBody>
      </p:sp>
      <p:pic>
        <p:nvPicPr>
          <p:cNvPr id="27653" name="Picture 7">
            <a:extLst>
              <a:ext uri="{FF2B5EF4-FFF2-40B4-BE49-F238E27FC236}">
                <a16:creationId xmlns:a16="http://schemas.microsoft.com/office/drawing/2014/main" id="{852ED646-996F-4334-B77B-EA185B9D0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482BCBBD-59C2-44B9-B800-3843F12484D0}"/>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1506" name="Title 1">
            <a:extLst>
              <a:ext uri="{FF2B5EF4-FFF2-40B4-BE49-F238E27FC236}">
                <a16:creationId xmlns:a16="http://schemas.microsoft.com/office/drawing/2014/main" id="{8F01511B-0166-42BB-9FE3-F9838BC70EC9}"/>
              </a:ext>
            </a:extLst>
          </p:cNvPr>
          <p:cNvSpPr>
            <a:spLocks noGrp="1"/>
          </p:cNvSpPr>
          <p:nvPr>
            <p:ph type="title" idx="4294967295"/>
          </p:nvPr>
        </p:nvSpPr>
        <p:spPr>
          <a:xfrm>
            <a:off x="0" y="274638"/>
            <a:ext cx="8229600" cy="1143000"/>
          </a:xfrm>
        </p:spPr>
        <p:txBody>
          <a:bodyPr/>
          <a:lstStyle/>
          <a:p>
            <a:pPr eaLnBrk="1" hangingPunct="1">
              <a:defRPr/>
            </a:pPr>
            <a:r>
              <a:rPr lang="en-US"/>
              <a:t>General Procedure for Medication Administration </a:t>
            </a:r>
            <a:r>
              <a:rPr lang="en-US" i="1"/>
              <a:t>continued</a:t>
            </a:r>
            <a:endParaRPr lang="en-US"/>
          </a:p>
        </p:txBody>
      </p:sp>
      <p:sp>
        <p:nvSpPr>
          <p:cNvPr id="21507" name="Content Placeholder 2">
            <a:extLst>
              <a:ext uri="{FF2B5EF4-FFF2-40B4-BE49-F238E27FC236}">
                <a16:creationId xmlns:a16="http://schemas.microsoft.com/office/drawing/2014/main" id="{CEFECB1E-2B9C-4ED0-879B-866FAA28DD43}"/>
              </a:ext>
            </a:extLst>
          </p:cNvPr>
          <p:cNvSpPr>
            <a:spLocks noGrp="1"/>
          </p:cNvSpPr>
          <p:nvPr>
            <p:ph idx="4294967295"/>
          </p:nvPr>
        </p:nvSpPr>
        <p:spPr>
          <a:xfrm>
            <a:off x="0" y="1905000"/>
            <a:ext cx="8229600" cy="4525963"/>
          </a:xfrm>
        </p:spPr>
        <p:txBody>
          <a:bodyPr/>
          <a:lstStyle/>
          <a:p>
            <a:pPr eaLnBrk="1" hangingPunct="1">
              <a:defRPr/>
            </a:pPr>
            <a:r>
              <a:rPr lang="en-US" dirty="0"/>
              <a:t>School personnel</a:t>
            </a:r>
          </a:p>
          <a:p>
            <a:pPr lvl="1" eaLnBrk="1" hangingPunct="1">
              <a:defRPr/>
            </a:pPr>
            <a:r>
              <a:rPr lang="en-US" dirty="0"/>
              <a:t>Create a Medication Documentation Record (MDR)</a:t>
            </a:r>
          </a:p>
          <a:p>
            <a:pPr lvl="1" eaLnBrk="1" hangingPunct="1">
              <a:defRPr/>
            </a:pPr>
            <a:r>
              <a:rPr lang="en-US" dirty="0"/>
              <a:t>Administer medication according to order and school policy/procedure</a:t>
            </a:r>
          </a:p>
          <a:p>
            <a:pPr lvl="1" eaLnBrk="1" hangingPunct="1">
              <a:defRPr/>
            </a:pPr>
            <a:r>
              <a:rPr lang="en-US" dirty="0"/>
              <a:t>Properly dispose of unused medication </a:t>
            </a:r>
          </a:p>
          <a:p>
            <a:pPr lvl="1" eaLnBrk="1" hangingPunct="1">
              <a:defRPr/>
            </a:pPr>
            <a:endParaRPr lang="en-US" dirty="0"/>
          </a:p>
          <a:p>
            <a:pPr eaLnBrk="1" hangingPunct="1">
              <a:buFont typeface="Wingdings" panose="05000000000000000000" pitchFamily="2" charset="2"/>
              <a:buNone/>
              <a:defRPr/>
            </a:pPr>
            <a:endParaRPr lang="en-US" dirty="0"/>
          </a:p>
        </p:txBody>
      </p:sp>
      <p:pic>
        <p:nvPicPr>
          <p:cNvPr id="28677" name="Picture 7">
            <a:extLst>
              <a:ext uri="{FF2B5EF4-FFF2-40B4-BE49-F238E27FC236}">
                <a16:creationId xmlns:a16="http://schemas.microsoft.com/office/drawing/2014/main" id="{051D50B2-A77F-4A1D-BC97-6D539783F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B6663FE-871D-4244-A914-5D6E608E964A}"/>
              </a:ext>
            </a:extLst>
          </p:cNvPr>
          <p:cNvSpPr/>
          <p:nvPr/>
        </p:nvSpPr>
        <p:spPr>
          <a:xfrm>
            <a:off x="228600" y="990600"/>
            <a:ext cx="8686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ooter Placeholder 3">
            <a:extLst>
              <a:ext uri="{FF2B5EF4-FFF2-40B4-BE49-F238E27FC236}">
                <a16:creationId xmlns:a16="http://schemas.microsoft.com/office/drawing/2014/main" id="{3C2CC2F3-9B72-4817-95A6-B8B92170ECA9}"/>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2531" name="Title 1">
            <a:extLst>
              <a:ext uri="{FF2B5EF4-FFF2-40B4-BE49-F238E27FC236}">
                <a16:creationId xmlns:a16="http://schemas.microsoft.com/office/drawing/2014/main" id="{83153929-49F6-430C-8BA3-3B7B0D867403}"/>
              </a:ext>
            </a:extLst>
          </p:cNvPr>
          <p:cNvSpPr>
            <a:spLocks noGrp="1"/>
          </p:cNvSpPr>
          <p:nvPr>
            <p:ph type="title" idx="4294967295"/>
          </p:nvPr>
        </p:nvSpPr>
        <p:spPr>
          <a:xfrm>
            <a:off x="0" y="0"/>
            <a:ext cx="8229600" cy="1143000"/>
          </a:xfrm>
        </p:spPr>
        <p:txBody>
          <a:bodyPr/>
          <a:lstStyle/>
          <a:p>
            <a:pPr eaLnBrk="1" hangingPunct="1">
              <a:defRPr/>
            </a:pPr>
            <a:r>
              <a:rPr lang="en-US"/>
              <a:t>This is NOT acceptable…</a:t>
            </a:r>
          </a:p>
        </p:txBody>
      </p:sp>
      <p:pic>
        <p:nvPicPr>
          <p:cNvPr id="30725" name="Picture 2">
            <a:extLst>
              <a:ext uri="{FF2B5EF4-FFF2-40B4-BE49-F238E27FC236}">
                <a16:creationId xmlns:a16="http://schemas.microsoft.com/office/drawing/2014/main" id="{9207F5AE-524A-4629-8D92-8A216D6BA73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1295400"/>
            <a:ext cx="8229600" cy="4876800"/>
          </a:xfrm>
          <a:noFill/>
        </p:spPr>
      </p:pic>
      <p:pic>
        <p:nvPicPr>
          <p:cNvPr id="30726" name="Picture 7">
            <a:extLst>
              <a:ext uri="{FF2B5EF4-FFF2-40B4-BE49-F238E27FC236}">
                <a16:creationId xmlns:a16="http://schemas.microsoft.com/office/drawing/2014/main" id="{976225C8-E6F0-4B49-8A82-E931C930D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3F6CBFFB-9158-4434-B615-CE4BDCDA2DB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 name="Title 1">
            <a:extLst>
              <a:ext uri="{FF2B5EF4-FFF2-40B4-BE49-F238E27FC236}">
                <a16:creationId xmlns:a16="http://schemas.microsoft.com/office/drawing/2014/main" id="{547F880B-E4D5-44F8-B225-D3861566DC2C}"/>
              </a:ext>
            </a:extLst>
          </p:cNvPr>
          <p:cNvSpPr>
            <a:spLocks noGrp="1"/>
          </p:cNvSpPr>
          <p:nvPr>
            <p:ph type="title" idx="4294967295"/>
          </p:nvPr>
        </p:nvSpPr>
        <p:spPr>
          <a:xfrm>
            <a:off x="0" y="533400"/>
            <a:ext cx="8229600" cy="1143000"/>
          </a:xfrm>
        </p:spPr>
        <p:txBody>
          <a:bodyPr>
            <a:normAutofit fontScale="90000"/>
          </a:bodyPr>
          <a:lstStyle/>
          <a:p>
            <a:pPr eaLnBrk="1" hangingPunct="1">
              <a:defRPr/>
            </a:pPr>
            <a:r>
              <a:rPr lang="en-US" sz="3600"/>
              <a:t>Medical Authorization for Prescriptive Medications</a:t>
            </a:r>
            <a:br>
              <a:rPr lang="en-US" sz="3600">
                <a:solidFill>
                  <a:schemeClr val="accent2"/>
                </a:solidFill>
              </a:rPr>
            </a:br>
            <a:endParaRPr lang="en-US" sz="3600">
              <a:solidFill>
                <a:schemeClr val="accent2"/>
              </a:solidFill>
            </a:endParaRPr>
          </a:p>
        </p:txBody>
      </p:sp>
      <p:sp>
        <p:nvSpPr>
          <p:cNvPr id="3" name="Content Placeholder 2">
            <a:extLst>
              <a:ext uri="{FF2B5EF4-FFF2-40B4-BE49-F238E27FC236}">
                <a16:creationId xmlns:a16="http://schemas.microsoft.com/office/drawing/2014/main" id="{D1B76728-0569-4B40-8B77-6A13BFE9ABAA}"/>
              </a:ext>
            </a:extLst>
          </p:cNvPr>
          <p:cNvSpPr>
            <a:spLocks noGrp="1"/>
          </p:cNvSpPr>
          <p:nvPr>
            <p:ph idx="4294967295"/>
          </p:nvPr>
        </p:nvSpPr>
        <p:spPr>
          <a:xfrm>
            <a:off x="0" y="1600200"/>
            <a:ext cx="8229600" cy="4495800"/>
          </a:xfrm>
        </p:spPr>
        <p:txBody>
          <a:bodyPr>
            <a:normAutofit/>
          </a:bodyPr>
          <a:lstStyle/>
          <a:p>
            <a:pPr eaLnBrk="1" hangingPunct="1">
              <a:lnSpc>
                <a:spcPct val="90000"/>
              </a:lnSpc>
              <a:buFont typeface="Wingdings" panose="05000000000000000000" pitchFamily="2" charset="2"/>
              <a:buNone/>
              <a:defRPr/>
            </a:pPr>
            <a:r>
              <a:rPr lang="en-US" sz="3000" i="1" dirty="0"/>
              <a:t> </a:t>
            </a:r>
            <a:r>
              <a:rPr lang="en-US" sz="3000" dirty="0"/>
              <a:t>Prescriptive medication must be authorized in writing by a licensed prescriber such as a:</a:t>
            </a:r>
          </a:p>
          <a:p>
            <a:pPr lvl="1" eaLnBrk="1" hangingPunct="1">
              <a:lnSpc>
                <a:spcPct val="90000"/>
              </a:lnSpc>
              <a:defRPr/>
            </a:pPr>
            <a:r>
              <a:rPr lang="en-US" sz="2600" dirty="0"/>
              <a:t>Physician</a:t>
            </a:r>
          </a:p>
          <a:p>
            <a:pPr lvl="1" eaLnBrk="1" hangingPunct="1">
              <a:lnSpc>
                <a:spcPct val="90000"/>
              </a:lnSpc>
              <a:defRPr/>
            </a:pPr>
            <a:r>
              <a:rPr lang="en-US" sz="2600" dirty="0"/>
              <a:t>Dentist</a:t>
            </a:r>
          </a:p>
          <a:p>
            <a:pPr lvl="1" eaLnBrk="1" hangingPunct="1">
              <a:lnSpc>
                <a:spcPct val="90000"/>
              </a:lnSpc>
              <a:defRPr/>
            </a:pPr>
            <a:r>
              <a:rPr lang="en-US" sz="2600" dirty="0"/>
              <a:t>Advanced Practice Nurse (APN) with a certificate to prescribe</a:t>
            </a:r>
          </a:p>
          <a:p>
            <a:pPr lvl="1" eaLnBrk="1" hangingPunct="1">
              <a:lnSpc>
                <a:spcPct val="90000"/>
              </a:lnSpc>
              <a:defRPr/>
            </a:pPr>
            <a:r>
              <a:rPr lang="en-US" sz="2600" dirty="0"/>
              <a:t>Physician Assistants (PA)</a:t>
            </a:r>
          </a:p>
          <a:p>
            <a:pPr eaLnBrk="1" hangingPunct="1">
              <a:lnSpc>
                <a:spcPct val="90000"/>
              </a:lnSpc>
              <a:defRPr/>
            </a:pPr>
            <a:r>
              <a:rPr lang="en-US" sz="3000" dirty="0"/>
              <a:t>A Medication Authorization Form (MAF) must be used to document medication administration order for the school</a:t>
            </a:r>
          </a:p>
          <a:p>
            <a:pPr eaLnBrk="1" hangingPunct="1">
              <a:lnSpc>
                <a:spcPct val="90000"/>
              </a:lnSpc>
              <a:buFont typeface="Wingdings" panose="05000000000000000000" pitchFamily="2" charset="2"/>
              <a:buNone/>
              <a:defRPr/>
            </a:pPr>
            <a:endParaRPr lang="en-US" sz="3000" dirty="0"/>
          </a:p>
          <a:p>
            <a:pPr eaLnBrk="1" hangingPunct="1">
              <a:lnSpc>
                <a:spcPct val="90000"/>
              </a:lnSpc>
              <a:buFont typeface="Wingdings" panose="05000000000000000000" pitchFamily="2" charset="2"/>
              <a:buNone/>
              <a:defRPr/>
            </a:pPr>
            <a:endParaRPr lang="en-US" sz="3000" dirty="0"/>
          </a:p>
        </p:txBody>
      </p:sp>
      <p:pic>
        <p:nvPicPr>
          <p:cNvPr id="31749" name="Picture 7">
            <a:extLst>
              <a:ext uri="{FF2B5EF4-FFF2-40B4-BE49-F238E27FC236}">
                <a16:creationId xmlns:a16="http://schemas.microsoft.com/office/drawing/2014/main" id="{FF92424E-34F6-42E6-B653-9BA60D710C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02CCB0DD-4655-4904-9CE8-F67B6E8D3C90}"/>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4578" name="Title 1">
            <a:extLst>
              <a:ext uri="{FF2B5EF4-FFF2-40B4-BE49-F238E27FC236}">
                <a16:creationId xmlns:a16="http://schemas.microsoft.com/office/drawing/2014/main" id="{50955314-89E2-4E4A-A659-A8A17A7F46A9}"/>
              </a:ext>
            </a:extLst>
          </p:cNvPr>
          <p:cNvSpPr>
            <a:spLocks noGrp="1"/>
          </p:cNvSpPr>
          <p:nvPr>
            <p:ph type="title" idx="4294967295"/>
          </p:nvPr>
        </p:nvSpPr>
        <p:spPr>
          <a:xfrm>
            <a:off x="0" y="274638"/>
            <a:ext cx="8229600" cy="1143000"/>
          </a:xfrm>
        </p:spPr>
        <p:txBody>
          <a:bodyPr/>
          <a:lstStyle/>
          <a:p>
            <a:pPr eaLnBrk="1" hangingPunct="1">
              <a:defRPr/>
            </a:pPr>
            <a:r>
              <a:rPr lang="en-US" sz="4000" dirty="0"/>
              <a:t>Medication Authorization Form (MAF) </a:t>
            </a:r>
          </a:p>
        </p:txBody>
      </p:sp>
      <p:sp>
        <p:nvSpPr>
          <p:cNvPr id="3" name="Content Placeholder 2">
            <a:extLst>
              <a:ext uri="{FF2B5EF4-FFF2-40B4-BE49-F238E27FC236}">
                <a16:creationId xmlns:a16="http://schemas.microsoft.com/office/drawing/2014/main" id="{9452F389-4DBE-47A1-A5C6-04515121EB20}"/>
              </a:ext>
            </a:extLst>
          </p:cNvPr>
          <p:cNvSpPr>
            <a:spLocks noGrp="1"/>
          </p:cNvSpPr>
          <p:nvPr>
            <p:ph idx="4294967295"/>
          </p:nvPr>
        </p:nvSpPr>
        <p:spPr>
          <a:xfrm>
            <a:off x="914400" y="1752600"/>
            <a:ext cx="8229600" cy="4754563"/>
          </a:xfrm>
        </p:spPr>
        <p:txBody>
          <a:bodyPr>
            <a:normAutofit/>
          </a:bodyPr>
          <a:lstStyle/>
          <a:p>
            <a:pPr eaLnBrk="1" hangingPunct="1">
              <a:buFont typeface="Wingdings" panose="05000000000000000000" pitchFamily="2" charset="2"/>
              <a:buNone/>
              <a:defRPr/>
            </a:pPr>
            <a:r>
              <a:rPr lang="en-US" sz="3600" dirty="0"/>
              <a:t>Required by ORC 3313.713:</a:t>
            </a:r>
          </a:p>
          <a:p>
            <a:pPr eaLnBrk="1" hangingPunct="1">
              <a:defRPr/>
            </a:pPr>
            <a:r>
              <a:rPr lang="en-US" dirty="0"/>
              <a:t>A written statement signed</a:t>
            </a:r>
            <a:r>
              <a:rPr lang="en-US" b="1" dirty="0"/>
              <a:t> </a:t>
            </a:r>
            <a:r>
              <a:rPr lang="en-US" dirty="0"/>
              <a:t>by</a:t>
            </a:r>
          </a:p>
          <a:p>
            <a:pPr lvl="1" eaLnBrk="1" hangingPunct="1">
              <a:defRPr/>
            </a:pPr>
            <a:r>
              <a:rPr lang="en-US" sz="3200" dirty="0"/>
              <a:t>The prescriber AND</a:t>
            </a:r>
          </a:p>
          <a:p>
            <a:pPr lvl="1" eaLnBrk="1" hangingPunct="1">
              <a:defRPr/>
            </a:pPr>
            <a:r>
              <a:rPr lang="en-US" sz="3200" dirty="0"/>
              <a:t>The parent</a:t>
            </a:r>
          </a:p>
          <a:p>
            <a:pPr eaLnBrk="1" hangingPunct="1">
              <a:defRPr/>
            </a:pPr>
            <a:r>
              <a:rPr lang="en-US" sz="3600" dirty="0"/>
              <a:t>Must include ALL information on next slide</a:t>
            </a:r>
          </a:p>
          <a:p>
            <a:pPr eaLnBrk="1" hangingPunct="1">
              <a:buFont typeface="Wingdings" panose="05000000000000000000" pitchFamily="2" charset="2"/>
              <a:buNone/>
              <a:defRPr/>
            </a:pPr>
            <a:r>
              <a:rPr lang="en-US" i="1" dirty="0"/>
              <a:t>You must have a new MAF each school year</a:t>
            </a:r>
          </a:p>
          <a:p>
            <a:pPr eaLnBrk="1" hangingPunct="1">
              <a:buFont typeface="Wingdings" panose="05000000000000000000" pitchFamily="2" charset="2"/>
              <a:buNone/>
              <a:defRPr/>
            </a:pPr>
            <a:endParaRPr lang="en-US" dirty="0"/>
          </a:p>
          <a:p>
            <a:pPr eaLnBrk="1" hangingPunct="1">
              <a:buFont typeface="Calibri" pitchFamily="34" charset="0"/>
              <a:buAutoNum type="arabicPeriod"/>
              <a:defRPr/>
            </a:pPr>
            <a:endParaRPr lang="en-US" dirty="0"/>
          </a:p>
        </p:txBody>
      </p:sp>
      <p:pic>
        <p:nvPicPr>
          <p:cNvPr id="33797" name="Picture 7">
            <a:extLst>
              <a:ext uri="{FF2B5EF4-FFF2-40B4-BE49-F238E27FC236}">
                <a16:creationId xmlns:a16="http://schemas.microsoft.com/office/drawing/2014/main" id="{E5B15695-8317-4AB3-AC54-5FCFE99D65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5B23B39-953A-4839-86A7-BE69BDF2511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5602" name="Title 1">
            <a:extLst>
              <a:ext uri="{FF2B5EF4-FFF2-40B4-BE49-F238E27FC236}">
                <a16:creationId xmlns:a16="http://schemas.microsoft.com/office/drawing/2014/main" id="{6A7CC3BF-54D0-4C91-82FC-C35821E6248D}"/>
              </a:ext>
            </a:extLst>
          </p:cNvPr>
          <p:cNvSpPr>
            <a:spLocks noGrp="1"/>
          </p:cNvSpPr>
          <p:nvPr>
            <p:ph type="title" idx="4294967295"/>
          </p:nvPr>
        </p:nvSpPr>
        <p:spPr>
          <a:xfrm>
            <a:off x="0" y="274638"/>
            <a:ext cx="8229600" cy="1143000"/>
          </a:xfrm>
        </p:spPr>
        <p:txBody>
          <a:bodyPr/>
          <a:lstStyle/>
          <a:p>
            <a:pPr eaLnBrk="1" hangingPunct="1">
              <a:defRPr/>
            </a:pPr>
            <a:r>
              <a:rPr lang="en-US" sz="3600" dirty="0"/>
              <a:t>Medication Authorization Form (MAF)  </a:t>
            </a:r>
            <a:r>
              <a:rPr lang="en-US" sz="3600" i="1" dirty="0"/>
              <a:t>continued</a:t>
            </a:r>
            <a:endParaRPr lang="en-US" sz="3600" dirty="0"/>
          </a:p>
        </p:txBody>
      </p:sp>
      <p:sp>
        <p:nvSpPr>
          <p:cNvPr id="3" name="Content Placeholder 2">
            <a:extLst>
              <a:ext uri="{FF2B5EF4-FFF2-40B4-BE49-F238E27FC236}">
                <a16:creationId xmlns:a16="http://schemas.microsoft.com/office/drawing/2014/main" id="{A6F769DA-E63F-4A8A-A20F-746CE8DB298E}"/>
              </a:ext>
            </a:extLst>
          </p:cNvPr>
          <p:cNvSpPr>
            <a:spLocks noGrp="1"/>
          </p:cNvSpPr>
          <p:nvPr>
            <p:ph idx="4294967295"/>
          </p:nvPr>
        </p:nvSpPr>
        <p:spPr>
          <a:xfrm>
            <a:off x="0" y="1295400"/>
            <a:ext cx="8229600" cy="4525963"/>
          </a:xfrm>
        </p:spPr>
        <p:txBody>
          <a:bodyPr/>
          <a:lstStyle/>
          <a:p>
            <a:pPr marL="514350" indent="-514350" eaLnBrk="1" hangingPunct="1">
              <a:buFont typeface="Calibri" pitchFamily="34" charset="0"/>
              <a:buAutoNum type="arabicPeriod"/>
              <a:defRPr/>
            </a:pPr>
            <a:r>
              <a:rPr lang="en-US" sz="2400"/>
              <a:t>Student’s name and address</a:t>
            </a:r>
          </a:p>
          <a:p>
            <a:pPr marL="514350" indent="-514350" eaLnBrk="1" hangingPunct="1">
              <a:buFont typeface="Calibri" pitchFamily="34" charset="0"/>
              <a:buAutoNum type="arabicPeriod"/>
              <a:defRPr/>
            </a:pPr>
            <a:r>
              <a:rPr lang="en-US" sz="2400"/>
              <a:t>Student’s school and class</a:t>
            </a:r>
          </a:p>
          <a:p>
            <a:pPr marL="514350" indent="-514350" eaLnBrk="1" hangingPunct="1">
              <a:buFont typeface="Calibri" pitchFamily="34" charset="0"/>
              <a:buAutoNum type="arabicPeriod"/>
              <a:defRPr/>
            </a:pPr>
            <a:r>
              <a:rPr lang="en-US" sz="2400"/>
              <a:t>Name of the medication</a:t>
            </a:r>
          </a:p>
          <a:p>
            <a:pPr marL="514350" indent="-514350" eaLnBrk="1" hangingPunct="1">
              <a:buFont typeface="Calibri" pitchFamily="34" charset="0"/>
              <a:buAutoNum type="arabicPeriod"/>
              <a:defRPr/>
            </a:pPr>
            <a:r>
              <a:rPr lang="en-US" sz="2400"/>
              <a:t>Dose of the medication</a:t>
            </a:r>
          </a:p>
          <a:p>
            <a:pPr marL="514350" indent="-514350" eaLnBrk="1" hangingPunct="1">
              <a:buFont typeface="Calibri" pitchFamily="34" charset="0"/>
              <a:buAutoNum type="arabicPeriod"/>
              <a:defRPr/>
            </a:pPr>
            <a:r>
              <a:rPr lang="en-US" sz="2400"/>
              <a:t>Times or intervals to administer the medication</a:t>
            </a:r>
          </a:p>
          <a:p>
            <a:pPr marL="514350" indent="-514350" eaLnBrk="1" hangingPunct="1">
              <a:buFont typeface="Calibri" pitchFamily="34" charset="0"/>
              <a:buAutoNum type="arabicPeriod"/>
              <a:defRPr/>
            </a:pPr>
            <a:r>
              <a:rPr lang="en-US" sz="2400"/>
              <a:t>Date to start medication administration</a:t>
            </a:r>
          </a:p>
          <a:p>
            <a:pPr marL="514350" indent="-514350" eaLnBrk="1" hangingPunct="1">
              <a:buFont typeface="Calibri" pitchFamily="34" charset="0"/>
              <a:buAutoNum type="arabicPeriod"/>
              <a:defRPr/>
            </a:pPr>
            <a:r>
              <a:rPr lang="en-US" sz="2400"/>
              <a:t>Date to end medication administration</a:t>
            </a:r>
          </a:p>
          <a:p>
            <a:pPr marL="514350" indent="-514350" eaLnBrk="1" hangingPunct="1">
              <a:buFont typeface="Calibri" pitchFamily="34" charset="0"/>
              <a:buAutoNum type="arabicPeriod"/>
              <a:defRPr/>
            </a:pPr>
            <a:r>
              <a:rPr lang="en-US" sz="2400"/>
              <a:t>Any possible severe reactions</a:t>
            </a:r>
          </a:p>
          <a:p>
            <a:pPr marL="514350" indent="-514350" eaLnBrk="1" hangingPunct="1">
              <a:buFont typeface="Calibri" pitchFamily="34" charset="0"/>
              <a:buAutoNum type="arabicPeriod"/>
              <a:defRPr/>
            </a:pPr>
            <a:r>
              <a:rPr lang="en-US" sz="2400"/>
              <a:t>Emergency phone number for the prescriber</a:t>
            </a:r>
          </a:p>
          <a:p>
            <a:pPr marL="514350" indent="-514350" eaLnBrk="1" hangingPunct="1">
              <a:buFont typeface="Calibri" pitchFamily="34" charset="0"/>
              <a:buAutoNum type="arabicPeriod"/>
              <a:defRPr/>
            </a:pPr>
            <a:r>
              <a:rPr lang="en-US" sz="2400"/>
              <a:t>Special instructions for medication administration</a:t>
            </a:r>
          </a:p>
          <a:p>
            <a:pPr marL="514350" indent="-514350" eaLnBrk="1" hangingPunct="1">
              <a:defRPr/>
            </a:pPr>
            <a:endParaRPr lang="en-US" sz="2400"/>
          </a:p>
        </p:txBody>
      </p:sp>
      <p:pic>
        <p:nvPicPr>
          <p:cNvPr id="35845" name="Picture 7">
            <a:extLst>
              <a:ext uri="{FF2B5EF4-FFF2-40B4-BE49-F238E27FC236}">
                <a16:creationId xmlns:a16="http://schemas.microsoft.com/office/drawing/2014/main" id="{65F305F4-D852-4041-AF61-11FFFD58BC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38B7048-ED7E-41E1-AA8C-4EDAD369E23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074" name="Title 1">
            <a:extLst>
              <a:ext uri="{FF2B5EF4-FFF2-40B4-BE49-F238E27FC236}">
                <a16:creationId xmlns:a16="http://schemas.microsoft.com/office/drawing/2014/main" id="{B064BA13-B25D-4F1A-9B82-9FF70DAA85EE}"/>
              </a:ext>
            </a:extLst>
          </p:cNvPr>
          <p:cNvSpPr>
            <a:spLocks noGrp="1"/>
          </p:cNvSpPr>
          <p:nvPr>
            <p:ph type="title" idx="4294967295"/>
          </p:nvPr>
        </p:nvSpPr>
        <p:spPr>
          <a:xfrm>
            <a:off x="0" y="274638"/>
            <a:ext cx="8229600" cy="1143000"/>
          </a:xfrm>
        </p:spPr>
        <p:txBody>
          <a:bodyPr/>
          <a:lstStyle/>
          <a:p>
            <a:pPr eaLnBrk="1" hangingPunct="1">
              <a:defRPr/>
            </a:pPr>
            <a:r>
              <a:rPr lang="en-US"/>
              <a:t>Overview</a:t>
            </a:r>
          </a:p>
        </p:txBody>
      </p:sp>
      <p:sp>
        <p:nvSpPr>
          <p:cNvPr id="3075" name="Content Placeholder 2">
            <a:extLst>
              <a:ext uri="{FF2B5EF4-FFF2-40B4-BE49-F238E27FC236}">
                <a16:creationId xmlns:a16="http://schemas.microsoft.com/office/drawing/2014/main" id="{6CC40A18-E9B6-48F7-B6EB-E95005DA31E8}"/>
              </a:ext>
            </a:extLst>
          </p:cNvPr>
          <p:cNvSpPr>
            <a:spLocks noGrp="1"/>
          </p:cNvSpPr>
          <p:nvPr>
            <p:ph idx="4294967295"/>
          </p:nvPr>
        </p:nvSpPr>
        <p:spPr>
          <a:xfrm>
            <a:off x="0" y="1219200"/>
            <a:ext cx="8229600" cy="4525963"/>
          </a:xfrm>
        </p:spPr>
        <p:txBody>
          <a:bodyPr/>
          <a:lstStyle/>
          <a:p>
            <a:pPr eaLnBrk="1" hangingPunct="1">
              <a:defRPr/>
            </a:pPr>
            <a:r>
              <a:rPr lang="en-US" sz="2800"/>
              <a:t>Background, goals and objectives</a:t>
            </a:r>
          </a:p>
          <a:p>
            <a:pPr eaLnBrk="1" hangingPunct="1">
              <a:defRPr/>
            </a:pPr>
            <a:r>
              <a:rPr lang="en-US" sz="2800"/>
              <a:t>Law and legal considerations</a:t>
            </a:r>
          </a:p>
          <a:p>
            <a:pPr eaLnBrk="1" hangingPunct="1">
              <a:defRPr/>
            </a:pPr>
            <a:r>
              <a:rPr lang="en-US" sz="2800"/>
              <a:t>Medication overview </a:t>
            </a:r>
          </a:p>
          <a:p>
            <a:pPr eaLnBrk="1" hangingPunct="1">
              <a:defRPr/>
            </a:pPr>
            <a:r>
              <a:rPr lang="en-US" sz="2800"/>
              <a:t>Forms and procedures</a:t>
            </a:r>
          </a:p>
          <a:p>
            <a:pPr eaLnBrk="1" hangingPunct="1">
              <a:defRPr/>
            </a:pPr>
            <a:r>
              <a:rPr lang="en-US" sz="2800"/>
              <a:t>Hand hygiene</a:t>
            </a:r>
          </a:p>
          <a:p>
            <a:pPr eaLnBrk="1" hangingPunct="1">
              <a:defRPr/>
            </a:pPr>
            <a:r>
              <a:rPr lang="en-US" sz="2800"/>
              <a:t>Field trips</a:t>
            </a:r>
          </a:p>
          <a:p>
            <a:pPr eaLnBrk="1" hangingPunct="1">
              <a:defRPr/>
            </a:pPr>
            <a:r>
              <a:rPr lang="en-US" sz="2800"/>
              <a:t>Six rights of medication administration</a:t>
            </a:r>
          </a:p>
          <a:p>
            <a:pPr eaLnBrk="1" hangingPunct="1">
              <a:defRPr/>
            </a:pPr>
            <a:r>
              <a:rPr lang="en-US" sz="2800"/>
              <a:t>The role of the designated employee who is not a licensed health professional administering medication in schools</a:t>
            </a:r>
          </a:p>
          <a:p>
            <a:pPr eaLnBrk="1" hangingPunct="1">
              <a:defRPr/>
            </a:pPr>
            <a:endParaRPr lang="en-US"/>
          </a:p>
          <a:p>
            <a:pPr eaLnBrk="1" hangingPunct="1">
              <a:defRPr/>
            </a:pPr>
            <a:endParaRPr lang="en-US"/>
          </a:p>
          <a:p>
            <a:pPr eaLnBrk="1" hangingPunct="1">
              <a:defRPr/>
            </a:pPr>
            <a:endParaRPr lang="en-US"/>
          </a:p>
        </p:txBody>
      </p:sp>
      <p:pic>
        <p:nvPicPr>
          <p:cNvPr id="6149" name="Picture 7">
            <a:extLst>
              <a:ext uri="{FF2B5EF4-FFF2-40B4-BE49-F238E27FC236}">
                <a16:creationId xmlns:a16="http://schemas.microsoft.com/office/drawing/2014/main" id="{0E29FC34-B6DD-4C30-BC02-C41DA228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41FA5AF-CB64-4A29-AD5E-CC83E2DF9B1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6626" name="Title 1">
            <a:extLst>
              <a:ext uri="{FF2B5EF4-FFF2-40B4-BE49-F238E27FC236}">
                <a16:creationId xmlns:a16="http://schemas.microsoft.com/office/drawing/2014/main" id="{5543A473-501F-4592-AA9C-FDDAD9FAB4D6}"/>
              </a:ext>
            </a:extLst>
          </p:cNvPr>
          <p:cNvSpPr>
            <a:spLocks noGrp="1"/>
          </p:cNvSpPr>
          <p:nvPr>
            <p:ph type="title" idx="4294967295"/>
          </p:nvPr>
        </p:nvSpPr>
        <p:spPr>
          <a:xfrm>
            <a:off x="0" y="533400"/>
            <a:ext cx="8229600" cy="1143000"/>
          </a:xfrm>
        </p:spPr>
        <p:txBody>
          <a:bodyPr/>
          <a:lstStyle/>
          <a:p>
            <a:pPr eaLnBrk="1" hangingPunct="1">
              <a:defRPr/>
            </a:pPr>
            <a:r>
              <a:rPr lang="en-US"/>
              <a:t>Prescription Medication in School</a:t>
            </a:r>
            <a:br>
              <a:rPr lang="en-US"/>
            </a:br>
            <a:endParaRPr lang="en-US"/>
          </a:p>
        </p:txBody>
      </p:sp>
      <p:sp>
        <p:nvSpPr>
          <p:cNvPr id="26627" name="Content Placeholder 2">
            <a:extLst>
              <a:ext uri="{FF2B5EF4-FFF2-40B4-BE49-F238E27FC236}">
                <a16:creationId xmlns:a16="http://schemas.microsoft.com/office/drawing/2014/main" id="{EC87A338-D59A-43C8-909B-429BDA1B096B}"/>
              </a:ext>
            </a:extLst>
          </p:cNvPr>
          <p:cNvSpPr>
            <a:spLocks noGrp="1"/>
          </p:cNvSpPr>
          <p:nvPr>
            <p:ph idx="4294967295"/>
          </p:nvPr>
        </p:nvSpPr>
        <p:spPr>
          <a:xfrm>
            <a:off x="0" y="2332038"/>
            <a:ext cx="8229600" cy="4525962"/>
          </a:xfrm>
        </p:spPr>
        <p:txBody>
          <a:bodyPr/>
          <a:lstStyle/>
          <a:p>
            <a:pPr eaLnBrk="1" hangingPunct="1">
              <a:defRPr/>
            </a:pPr>
            <a:r>
              <a:rPr lang="en-US" sz="3600" dirty="0"/>
              <a:t>Must be in the original container</a:t>
            </a:r>
          </a:p>
          <a:p>
            <a:pPr eaLnBrk="1" hangingPunct="1">
              <a:defRPr/>
            </a:pPr>
            <a:r>
              <a:rPr lang="en-US" sz="3600" dirty="0"/>
              <a:t>Must have pharmacy label</a:t>
            </a:r>
          </a:p>
          <a:p>
            <a:pPr eaLnBrk="1" hangingPunct="1">
              <a:defRPr/>
            </a:pPr>
            <a:r>
              <a:rPr lang="en-US" sz="3600" dirty="0"/>
              <a:t>Must have an MAF signed by prescriber and parent</a:t>
            </a:r>
          </a:p>
        </p:txBody>
      </p:sp>
      <p:pic>
        <p:nvPicPr>
          <p:cNvPr id="37893" name="Picture 7">
            <a:extLst>
              <a:ext uri="{FF2B5EF4-FFF2-40B4-BE49-F238E27FC236}">
                <a16:creationId xmlns:a16="http://schemas.microsoft.com/office/drawing/2014/main" id="{6A7C582C-0C10-4019-87D3-C6DA6E6A7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26A28BC-7AC0-40D6-BD23-714903995F42}"/>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7650" name="Title 1">
            <a:extLst>
              <a:ext uri="{FF2B5EF4-FFF2-40B4-BE49-F238E27FC236}">
                <a16:creationId xmlns:a16="http://schemas.microsoft.com/office/drawing/2014/main" id="{964A4ECE-5882-47E4-924F-78E5962E6936}"/>
              </a:ext>
            </a:extLst>
          </p:cNvPr>
          <p:cNvSpPr>
            <a:spLocks noGrp="1"/>
          </p:cNvSpPr>
          <p:nvPr>
            <p:ph type="title" idx="4294967295"/>
          </p:nvPr>
        </p:nvSpPr>
        <p:spPr>
          <a:xfrm>
            <a:off x="0" y="274638"/>
            <a:ext cx="8229600" cy="1143000"/>
          </a:xfrm>
        </p:spPr>
        <p:txBody>
          <a:bodyPr/>
          <a:lstStyle/>
          <a:p>
            <a:pPr eaLnBrk="1" hangingPunct="1">
              <a:defRPr/>
            </a:pPr>
            <a:r>
              <a:rPr lang="en-US"/>
              <a:t>All Medication Changes</a:t>
            </a:r>
          </a:p>
        </p:txBody>
      </p:sp>
      <p:sp>
        <p:nvSpPr>
          <p:cNvPr id="27651" name="Content Placeholder 2">
            <a:extLst>
              <a:ext uri="{FF2B5EF4-FFF2-40B4-BE49-F238E27FC236}">
                <a16:creationId xmlns:a16="http://schemas.microsoft.com/office/drawing/2014/main" id="{14D5BC91-FF1B-49DC-92AD-8837051F4228}"/>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dirty="0"/>
              <a:t>ORC 3313.713 requires parents to tell the school about any changes in medications administered at school</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r>
              <a:rPr lang="en-US" dirty="0"/>
              <a:t>Each change will require:</a:t>
            </a:r>
          </a:p>
          <a:p>
            <a:pPr eaLnBrk="1" hangingPunct="1">
              <a:defRPr/>
            </a:pPr>
            <a:r>
              <a:rPr lang="en-US" dirty="0"/>
              <a:t>A new MAF or update the current record if applicable</a:t>
            </a:r>
          </a:p>
          <a:p>
            <a:pPr eaLnBrk="1" hangingPunct="1">
              <a:defRPr/>
            </a:pPr>
            <a:r>
              <a:rPr lang="en-US" dirty="0"/>
              <a:t>A new prescription label and container</a:t>
            </a:r>
          </a:p>
          <a:p>
            <a:pPr eaLnBrk="1" hangingPunct="1">
              <a:defRPr/>
            </a:pPr>
            <a:endParaRPr lang="en-US" dirty="0"/>
          </a:p>
        </p:txBody>
      </p:sp>
      <p:pic>
        <p:nvPicPr>
          <p:cNvPr id="39941" name="Picture 7">
            <a:extLst>
              <a:ext uri="{FF2B5EF4-FFF2-40B4-BE49-F238E27FC236}">
                <a16:creationId xmlns:a16="http://schemas.microsoft.com/office/drawing/2014/main" id="{1943B2E9-6C26-4B5E-979A-F85FB60EB5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D6D3027B-B598-41DF-ABBC-36A6BF898C7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8674" name="Title 1">
            <a:extLst>
              <a:ext uri="{FF2B5EF4-FFF2-40B4-BE49-F238E27FC236}">
                <a16:creationId xmlns:a16="http://schemas.microsoft.com/office/drawing/2014/main" id="{956B0127-BAD1-4D4B-8EFF-A4BA4B7CE257}"/>
              </a:ext>
            </a:extLst>
          </p:cNvPr>
          <p:cNvSpPr>
            <a:spLocks noGrp="1"/>
          </p:cNvSpPr>
          <p:nvPr>
            <p:ph type="title" idx="4294967295"/>
          </p:nvPr>
        </p:nvSpPr>
        <p:spPr>
          <a:xfrm>
            <a:off x="0" y="274638"/>
            <a:ext cx="8229600" cy="1143000"/>
          </a:xfrm>
        </p:spPr>
        <p:txBody>
          <a:bodyPr/>
          <a:lstStyle/>
          <a:p>
            <a:pPr eaLnBrk="1" hangingPunct="1">
              <a:defRPr/>
            </a:pPr>
            <a:r>
              <a:rPr lang="en-US" sz="4000"/>
              <a:t>Medication Drop-Off and Pick-Up Instructions </a:t>
            </a:r>
          </a:p>
        </p:txBody>
      </p:sp>
      <p:sp>
        <p:nvSpPr>
          <p:cNvPr id="28675" name="Content Placeholder 2">
            <a:extLst>
              <a:ext uri="{FF2B5EF4-FFF2-40B4-BE49-F238E27FC236}">
                <a16:creationId xmlns:a16="http://schemas.microsoft.com/office/drawing/2014/main" id="{ACE58BAD-A135-4802-9077-4FFB877F70A8}"/>
              </a:ext>
            </a:extLst>
          </p:cNvPr>
          <p:cNvSpPr>
            <a:spLocks noGrp="1"/>
          </p:cNvSpPr>
          <p:nvPr>
            <p:ph idx="4294967295"/>
          </p:nvPr>
        </p:nvSpPr>
        <p:spPr>
          <a:xfrm>
            <a:off x="0" y="2209800"/>
            <a:ext cx="8229600" cy="4525963"/>
          </a:xfrm>
        </p:spPr>
        <p:txBody>
          <a:bodyPr/>
          <a:lstStyle/>
          <a:p>
            <a:pPr eaLnBrk="1" hangingPunct="1">
              <a:defRPr/>
            </a:pPr>
            <a:endParaRPr lang="en-US" dirty="0"/>
          </a:p>
          <a:p>
            <a:pPr eaLnBrk="1" hangingPunct="1">
              <a:defRPr/>
            </a:pPr>
            <a:endParaRPr lang="en-US" dirty="0"/>
          </a:p>
          <a:p>
            <a:pPr eaLnBrk="1" hangingPunct="1">
              <a:defRPr/>
            </a:pPr>
            <a:r>
              <a:rPr lang="en-US" dirty="0"/>
              <a:t>Medication should be dropped-off/picked-up by:</a:t>
            </a:r>
          </a:p>
          <a:p>
            <a:pPr lvl="1" eaLnBrk="1" hangingPunct="1">
              <a:defRPr/>
            </a:pPr>
            <a:r>
              <a:rPr lang="en-US" dirty="0"/>
              <a:t>The parent</a:t>
            </a:r>
          </a:p>
          <a:p>
            <a:pPr lvl="1" eaLnBrk="1" hangingPunct="1">
              <a:defRPr/>
            </a:pPr>
            <a:r>
              <a:rPr lang="en-US" dirty="0"/>
              <a:t>A parent-designated responsible adult </a:t>
            </a:r>
          </a:p>
        </p:txBody>
      </p:sp>
      <p:pic>
        <p:nvPicPr>
          <p:cNvPr id="40965" name="Picture 7">
            <a:extLst>
              <a:ext uri="{FF2B5EF4-FFF2-40B4-BE49-F238E27FC236}">
                <a16:creationId xmlns:a16="http://schemas.microsoft.com/office/drawing/2014/main" id="{A9F1CAE1-197B-426C-A3EB-AABA22AED8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171E720-E7F3-476B-ACA5-68B8052CECF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1746" name="Title 1">
            <a:extLst>
              <a:ext uri="{FF2B5EF4-FFF2-40B4-BE49-F238E27FC236}">
                <a16:creationId xmlns:a16="http://schemas.microsoft.com/office/drawing/2014/main" id="{715B04DC-DA3C-4A0F-8F77-706C7F938208}"/>
              </a:ext>
            </a:extLst>
          </p:cNvPr>
          <p:cNvSpPr>
            <a:spLocks noGrp="1"/>
          </p:cNvSpPr>
          <p:nvPr>
            <p:ph type="title" idx="4294967295"/>
          </p:nvPr>
        </p:nvSpPr>
        <p:spPr>
          <a:xfrm>
            <a:off x="0" y="274638"/>
            <a:ext cx="8229600" cy="1143000"/>
          </a:xfrm>
        </p:spPr>
        <p:txBody>
          <a:bodyPr/>
          <a:lstStyle/>
          <a:p>
            <a:pPr eaLnBrk="1" hangingPunct="1">
              <a:defRPr/>
            </a:pPr>
            <a:r>
              <a:rPr lang="en-US"/>
              <a:t>Medication Documentation Record</a:t>
            </a:r>
          </a:p>
        </p:txBody>
      </p:sp>
      <p:sp>
        <p:nvSpPr>
          <p:cNvPr id="31747" name="Content Placeholder 2">
            <a:extLst>
              <a:ext uri="{FF2B5EF4-FFF2-40B4-BE49-F238E27FC236}">
                <a16:creationId xmlns:a16="http://schemas.microsoft.com/office/drawing/2014/main" id="{E9AA8845-260C-4193-9C01-6F62ACDE9825}"/>
              </a:ext>
            </a:extLst>
          </p:cNvPr>
          <p:cNvSpPr>
            <a:spLocks noGrp="1"/>
          </p:cNvSpPr>
          <p:nvPr>
            <p:ph idx="4294967295"/>
          </p:nvPr>
        </p:nvSpPr>
        <p:spPr>
          <a:xfrm>
            <a:off x="0" y="1371600"/>
            <a:ext cx="8229600" cy="4845050"/>
          </a:xfrm>
        </p:spPr>
        <p:txBody>
          <a:bodyPr/>
          <a:lstStyle/>
          <a:p>
            <a:pPr eaLnBrk="1" hangingPunct="1">
              <a:defRPr/>
            </a:pPr>
            <a:r>
              <a:rPr lang="en-US" dirty="0"/>
              <a:t>Contains all information needed for a person to administer medication to a student</a:t>
            </a:r>
          </a:p>
          <a:p>
            <a:pPr eaLnBrk="1" hangingPunct="1">
              <a:defRPr/>
            </a:pPr>
            <a:r>
              <a:rPr lang="en-US" dirty="0"/>
              <a:t>Created by school staff (nurse, administrator or designated school personnel)</a:t>
            </a:r>
          </a:p>
          <a:p>
            <a:pPr eaLnBrk="1" hangingPunct="1">
              <a:defRPr/>
            </a:pPr>
            <a:r>
              <a:rPr lang="en-US" dirty="0"/>
              <a:t>Must be clear enough to be understood by all (including substitutes) and provide evidence of medication administration according to prescriber orders</a:t>
            </a:r>
          </a:p>
        </p:txBody>
      </p:sp>
      <p:pic>
        <p:nvPicPr>
          <p:cNvPr id="43013" name="Picture 7">
            <a:extLst>
              <a:ext uri="{FF2B5EF4-FFF2-40B4-BE49-F238E27FC236}">
                <a16:creationId xmlns:a16="http://schemas.microsoft.com/office/drawing/2014/main" id="{72AD7343-36DB-467F-9218-56DD761C17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1E0A695B-60A5-432B-9698-D0E9C5FCA33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2770" name="Title 1">
            <a:extLst>
              <a:ext uri="{FF2B5EF4-FFF2-40B4-BE49-F238E27FC236}">
                <a16:creationId xmlns:a16="http://schemas.microsoft.com/office/drawing/2014/main" id="{AF050C73-FE0E-4C34-99D6-2DA7E3CA0D6B}"/>
              </a:ext>
            </a:extLst>
          </p:cNvPr>
          <p:cNvSpPr>
            <a:spLocks noGrp="1"/>
          </p:cNvSpPr>
          <p:nvPr>
            <p:ph type="title" idx="4294967295"/>
          </p:nvPr>
        </p:nvSpPr>
        <p:spPr>
          <a:xfrm>
            <a:off x="0" y="274638"/>
            <a:ext cx="8229600" cy="1143000"/>
          </a:xfrm>
        </p:spPr>
        <p:txBody>
          <a:bodyPr/>
          <a:lstStyle/>
          <a:p>
            <a:pPr eaLnBrk="1" hangingPunct="1">
              <a:defRPr/>
            </a:pPr>
            <a:r>
              <a:rPr lang="en-US" sz="4000"/>
              <a:t>Storage of Medication </a:t>
            </a:r>
            <a:br>
              <a:rPr lang="en-US" sz="4000"/>
            </a:br>
            <a:r>
              <a:rPr lang="en-US" sz="4000"/>
              <a:t>ORC 3313.713</a:t>
            </a:r>
          </a:p>
        </p:txBody>
      </p:sp>
      <p:sp>
        <p:nvSpPr>
          <p:cNvPr id="32771" name="Content Placeholder 2">
            <a:extLst>
              <a:ext uri="{FF2B5EF4-FFF2-40B4-BE49-F238E27FC236}">
                <a16:creationId xmlns:a16="http://schemas.microsoft.com/office/drawing/2014/main" id="{F89BDD23-A331-4FA6-BFED-27CB8B2740AA}"/>
              </a:ext>
            </a:extLst>
          </p:cNvPr>
          <p:cNvSpPr>
            <a:spLocks noGrp="1"/>
          </p:cNvSpPr>
          <p:nvPr>
            <p:ph idx="4294967295"/>
          </p:nvPr>
        </p:nvSpPr>
        <p:spPr>
          <a:xfrm>
            <a:off x="0" y="1951038"/>
            <a:ext cx="8229600" cy="4906962"/>
          </a:xfrm>
        </p:spPr>
        <p:txBody>
          <a:bodyPr/>
          <a:lstStyle/>
          <a:p>
            <a:pPr eaLnBrk="1" hangingPunct="1">
              <a:defRPr/>
            </a:pPr>
            <a:r>
              <a:rPr lang="en-US"/>
              <a:t>All medication must be in a locked storage place</a:t>
            </a:r>
          </a:p>
          <a:p>
            <a:pPr eaLnBrk="1" hangingPunct="1">
              <a:defRPr/>
            </a:pPr>
            <a:r>
              <a:rPr lang="en-US"/>
              <a:t>Medication requiring refrigeration must be in a place not accessed by students</a:t>
            </a:r>
          </a:p>
          <a:p>
            <a:pPr eaLnBrk="1" hangingPunct="1">
              <a:defRPr/>
            </a:pPr>
            <a:r>
              <a:rPr lang="en-US"/>
              <a:t>Medication should be in a locked container for field trips</a:t>
            </a:r>
          </a:p>
          <a:p>
            <a:pPr eaLnBrk="1" hangingPunct="1">
              <a:defRPr/>
            </a:pPr>
            <a:r>
              <a:rPr lang="en-US"/>
              <a:t>Emergency medication must be accessible at all times </a:t>
            </a:r>
          </a:p>
        </p:txBody>
      </p:sp>
      <p:pic>
        <p:nvPicPr>
          <p:cNvPr id="45061" name="Picture 7">
            <a:extLst>
              <a:ext uri="{FF2B5EF4-FFF2-40B4-BE49-F238E27FC236}">
                <a16:creationId xmlns:a16="http://schemas.microsoft.com/office/drawing/2014/main" id="{97FFC29E-337E-4D49-BA16-F6FBE813DC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45D1C97B-8822-4CF1-9CAC-51C1D8F21E6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3794" name="Title 1">
            <a:extLst>
              <a:ext uri="{FF2B5EF4-FFF2-40B4-BE49-F238E27FC236}">
                <a16:creationId xmlns:a16="http://schemas.microsoft.com/office/drawing/2014/main" id="{CE0C9814-5254-4233-8BBD-82E84DCD2737}"/>
              </a:ext>
            </a:extLst>
          </p:cNvPr>
          <p:cNvSpPr>
            <a:spLocks noGrp="1"/>
          </p:cNvSpPr>
          <p:nvPr>
            <p:ph type="title" idx="4294967295"/>
          </p:nvPr>
        </p:nvSpPr>
        <p:spPr>
          <a:xfrm>
            <a:off x="0" y="304800"/>
            <a:ext cx="8229600" cy="1143000"/>
          </a:xfrm>
        </p:spPr>
        <p:txBody>
          <a:bodyPr/>
          <a:lstStyle/>
          <a:p>
            <a:pPr eaLnBrk="1" hangingPunct="1">
              <a:defRPr/>
            </a:pPr>
            <a:r>
              <a:rPr lang="en-US"/>
              <a:t>Unused Medication</a:t>
            </a:r>
          </a:p>
        </p:txBody>
      </p:sp>
      <p:sp>
        <p:nvSpPr>
          <p:cNvPr id="33795" name="Content Placeholder 2">
            <a:extLst>
              <a:ext uri="{FF2B5EF4-FFF2-40B4-BE49-F238E27FC236}">
                <a16:creationId xmlns:a16="http://schemas.microsoft.com/office/drawing/2014/main" id="{CAF945A3-2AA5-45EB-AE73-A010BD9127C6}"/>
              </a:ext>
            </a:extLst>
          </p:cNvPr>
          <p:cNvSpPr>
            <a:spLocks noGrp="1"/>
          </p:cNvSpPr>
          <p:nvPr>
            <p:ph idx="4294967295"/>
          </p:nvPr>
        </p:nvSpPr>
        <p:spPr>
          <a:xfrm>
            <a:off x="0" y="2057400"/>
            <a:ext cx="8229600" cy="4525963"/>
          </a:xfrm>
        </p:spPr>
        <p:txBody>
          <a:bodyPr/>
          <a:lstStyle/>
          <a:p>
            <a:pPr eaLnBrk="1" hangingPunct="1">
              <a:buFont typeface="Wingdings" panose="05000000000000000000" pitchFamily="2" charset="2"/>
              <a:buNone/>
              <a:defRPr/>
            </a:pPr>
            <a:r>
              <a:rPr lang="en-US" sz="3600"/>
              <a:t>Arrangements must be made for the safe disposal of unused medication </a:t>
            </a:r>
          </a:p>
          <a:p>
            <a:pPr eaLnBrk="1" hangingPunct="1">
              <a:buFont typeface="Wingdings" panose="05000000000000000000" pitchFamily="2" charset="2"/>
              <a:buNone/>
              <a:defRPr/>
            </a:pPr>
            <a:r>
              <a:rPr lang="en-US" sz="3600"/>
              <a:t>Options include: </a:t>
            </a:r>
          </a:p>
          <a:p>
            <a:pPr lvl="1" eaLnBrk="1" hangingPunct="1">
              <a:defRPr/>
            </a:pPr>
            <a:r>
              <a:rPr lang="en-US" sz="3200"/>
              <a:t>Parent pick up in the school office/clinic </a:t>
            </a:r>
          </a:p>
          <a:p>
            <a:pPr lvl="1" eaLnBrk="1" hangingPunct="1">
              <a:defRPr/>
            </a:pPr>
            <a:r>
              <a:rPr lang="en-US" sz="3200"/>
              <a:t>Parent may request that the school dispose of any  remaining medication</a:t>
            </a:r>
          </a:p>
          <a:p>
            <a:pPr eaLnBrk="1" hangingPunct="1">
              <a:defRPr/>
            </a:pPr>
            <a:endParaRPr lang="en-US" sz="2400"/>
          </a:p>
        </p:txBody>
      </p:sp>
      <p:pic>
        <p:nvPicPr>
          <p:cNvPr id="47109" name="Picture 7">
            <a:extLst>
              <a:ext uri="{FF2B5EF4-FFF2-40B4-BE49-F238E27FC236}">
                <a16:creationId xmlns:a16="http://schemas.microsoft.com/office/drawing/2014/main" id="{4EBD22F3-4A39-45C4-AD3A-4FA3790335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0F30CD9-BD1E-4F37-99B4-835F5D00535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6866" name="Title 1">
            <a:extLst>
              <a:ext uri="{FF2B5EF4-FFF2-40B4-BE49-F238E27FC236}">
                <a16:creationId xmlns:a16="http://schemas.microsoft.com/office/drawing/2014/main" id="{A7A26F32-2609-4BE8-B235-0D890918173A}"/>
              </a:ext>
            </a:extLst>
          </p:cNvPr>
          <p:cNvSpPr>
            <a:spLocks noGrp="1"/>
          </p:cNvSpPr>
          <p:nvPr>
            <p:ph type="title" idx="4294967295"/>
          </p:nvPr>
        </p:nvSpPr>
        <p:spPr>
          <a:xfrm>
            <a:off x="0" y="274638"/>
            <a:ext cx="8229600" cy="1143000"/>
          </a:xfrm>
        </p:spPr>
        <p:txBody>
          <a:bodyPr/>
          <a:lstStyle/>
          <a:p>
            <a:pPr eaLnBrk="1" hangingPunct="1">
              <a:defRPr/>
            </a:pPr>
            <a:r>
              <a:rPr lang="en-US"/>
              <a:t>Medication Incident Reporting </a:t>
            </a:r>
          </a:p>
        </p:txBody>
      </p:sp>
      <p:sp>
        <p:nvSpPr>
          <p:cNvPr id="36867" name="Content Placeholder 2">
            <a:extLst>
              <a:ext uri="{FF2B5EF4-FFF2-40B4-BE49-F238E27FC236}">
                <a16:creationId xmlns:a16="http://schemas.microsoft.com/office/drawing/2014/main" id="{11428CE8-551D-47A9-96FD-064D7F38FD5A}"/>
              </a:ext>
            </a:extLst>
          </p:cNvPr>
          <p:cNvSpPr>
            <a:spLocks noGrp="1"/>
          </p:cNvSpPr>
          <p:nvPr>
            <p:ph idx="4294967295"/>
          </p:nvPr>
        </p:nvSpPr>
        <p:spPr>
          <a:xfrm>
            <a:off x="0" y="1219200"/>
            <a:ext cx="8229600" cy="4906963"/>
          </a:xfrm>
        </p:spPr>
        <p:txBody>
          <a:bodyPr/>
          <a:lstStyle/>
          <a:p>
            <a:pPr eaLnBrk="1" hangingPunct="1">
              <a:buFont typeface="Wingdings" panose="05000000000000000000" pitchFamily="2" charset="2"/>
              <a:buNone/>
              <a:defRPr/>
            </a:pPr>
            <a:r>
              <a:rPr lang="en-US" b="1"/>
              <a:t>Medication Error</a:t>
            </a:r>
            <a:r>
              <a:rPr lang="en-US"/>
              <a:t>: a deviation from the standards of care owed to student in the area of correct medication delivery, including:</a:t>
            </a:r>
          </a:p>
          <a:p>
            <a:pPr eaLnBrk="1" hangingPunct="1">
              <a:defRPr/>
            </a:pPr>
            <a:r>
              <a:rPr lang="en-US" sz="2800"/>
              <a:t>Omitted doses</a:t>
            </a:r>
          </a:p>
          <a:p>
            <a:pPr eaLnBrk="1" hangingPunct="1">
              <a:defRPr/>
            </a:pPr>
            <a:r>
              <a:rPr lang="en-US" sz="2800"/>
              <a:t>Incorrect doses</a:t>
            </a:r>
          </a:p>
          <a:p>
            <a:pPr eaLnBrk="1" hangingPunct="1">
              <a:defRPr/>
            </a:pPr>
            <a:r>
              <a:rPr lang="en-US" sz="2800"/>
              <a:t>Incorrect time of administration</a:t>
            </a:r>
          </a:p>
          <a:p>
            <a:pPr eaLnBrk="1" hangingPunct="1">
              <a:defRPr/>
            </a:pPr>
            <a:r>
              <a:rPr lang="en-US" sz="2800"/>
              <a:t>Incorrect student</a:t>
            </a:r>
          </a:p>
          <a:p>
            <a:pPr eaLnBrk="1" hangingPunct="1">
              <a:defRPr/>
            </a:pPr>
            <a:r>
              <a:rPr lang="en-US" sz="2800"/>
              <a:t>Improper injection techniques</a:t>
            </a:r>
          </a:p>
          <a:p>
            <a:pPr eaLnBrk="1" hangingPunct="1">
              <a:defRPr/>
            </a:pPr>
            <a:r>
              <a:rPr lang="en-US" sz="2800"/>
              <a:t>Incorrect route of administration</a:t>
            </a:r>
          </a:p>
        </p:txBody>
      </p:sp>
      <p:pic>
        <p:nvPicPr>
          <p:cNvPr id="49157" name="Picture 7">
            <a:extLst>
              <a:ext uri="{FF2B5EF4-FFF2-40B4-BE49-F238E27FC236}">
                <a16:creationId xmlns:a16="http://schemas.microsoft.com/office/drawing/2014/main" id="{9FF11FB5-E956-467E-BB9E-9C329B34D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5267D50-672F-4879-A377-A224A9E3737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37890" name="Title 1">
            <a:extLst>
              <a:ext uri="{FF2B5EF4-FFF2-40B4-BE49-F238E27FC236}">
                <a16:creationId xmlns:a16="http://schemas.microsoft.com/office/drawing/2014/main" id="{E48EA08C-18E7-4354-9680-94FE412C3647}"/>
              </a:ext>
            </a:extLst>
          </p:cNvPr>
          <p:cNvSpPr>
            <a:spLocks noGrp="1"/>
          </p:cNvSpPr>
          <p:nvPr>
            <p:ph type="title" idx="4294967295"/>
          </p:nvPr>
        </p:nvSpPr>
        <p:spPr>
          <a:xfrm>
            <a:off x="0" y="274638"/>
            <a:ext cx="8229600" cy="1143000"/>
          </a:xfrm>
        </p:spPr>
        <p:txBody>
          <a:bodyPr/>
          <a:lstStyle/>
          <a:p>
            <a:pPr eaLnBrk="1" hangingPunct="1">
              <a:defRPr/>
            </a:pPr>
            <a:r>
              <a:rPr lang="en-US"/>
              <a:t>Medication Incident Reporting </a:t>
            </a:r>
          </a:p>
        </p:txBody>
      </p:sp>
      <p:sp>
        <p:nvSpPr>
          <p:cNvPr id="37891" name="Content Placeholder 2">
            <a:extLst>
              <a:ext uri="{FF2B5EF4-FFF2-40B4-BE49-F238E27FC236}">
                <a16:creationId xmlns:a16="http://schemas.microsoft.com/office/drawing/2014/main" id="{1C5B9E18-975E-4065-B0C6-26BD3802434E}"/>
              </a:ext>
            </a:extLst>
          </p:cNvPr>
          <p:cNvSpPr>
            <a:spLocks noGrp="1"/>
          </p:cNvSpPr>
          <p:nvPr>
            <p:ph idx="4294967295"/>
          </p:nvPr>
        </p:nvSpPr>
        <p:spPr>
          <a:xfrm>
            <a:off x="0" y="1828800"/>
            <a:ext cx="8229600" cy="4525963"/>
          </a:xfrm>
        </p:spPr>
        <p:txBody>
          <a:bodyPr/>
          <a:lstStyle/>
          <a:p>
            <a:pPr eaLnBrk="1" hangingPunct="1">
              <a:defRPr/>
            </a:pPr>
            <a:r>
              <a:rPr lang="en-US" dirty="0"/>
              <a:t>Report medication errors to the school nurse</a:t>
            </a:r>
          </a:p>
          <a:p>
            <a:pPr eaLnBrk="1" hangingPunct="1">
              <a:defRPr/>
            </a:pPr>
            <a:r>
              <a:rPr lang="en-US" dirty="0"/>
              <a:t>The school nurse and school administrator should review medication incident reports to analyze patterns and take steps to avoid or reduce future incidents</a:t>
            </a:r>
          </a:p>
        </p:txBody>
      </p:sp>
      <p:pic>
        <p:nvPicPr>
          <p:cNvPr id="51205" name="Picture 7">
            <a:extLst>
              <a:ext uri="{FF2B5EF4-FFF2-40B4-BE49-F238E27FC236}">
                <a16:creationId xmlns:a16="http://schemas.microsoft.com/office/drawing/2014/main" id="{5595E45C-04B7-4B7E-94EC-AB57A89AA6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105D1ED9-8E12-46AB-80A2-712528F0A144}"/>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58370" name="Rectangle 2">
            <a:extLst>
              <a:ext uri="{FF2B5EF4-FFF2-40B4-BE49-F238E27FC236}">
                <a16:creationId xmlns:a16="http://schemas.microsoft.com/office/drawing/2014/main" id="{1439F15C-7A6A-4735-9928-77C3E46DE207}"/>
              </a:ext>
            </a:extLst>
          </p:cNvPr>
          <p:cNvSpPr>
            <a:spLocks noGrp="1"/>
          </p:cNvSpPr>
          <p:nvPr>
            <p:ph type="title" idx="4294967295"/>
          </p:nvPr>
        </p:nvSpPr>
        <p:spPr>
          <a:xfrm>
            <a:off x="0" y="838200"/>
            <a:ext cx="8229600" cy="1143000"/>
          </a:xfrm>
        </p:spPr>
        <p:txBody>
          <a:bodyPr/>
          <a:lstStyle/>
          <a:p>
            <a:pPr eaLnBrk="1" hangingPunct="1">
              <a:defRPr/>
            </a:pPr>
            <a:r>
              <a:rPr lang="en-US"/>
              <a:t>Six Rights of Medication Administration</a:t>
            </a:r>
            <a:br>
              <a:rPr lang="en-US"/>
            </a:br>
            <a:endParaRPr lang="en-US"/>
          </a:p>
        </p:txBody>
      </p:sp>
      <p:sp>
        <p:nvSpPr>
          <p:cNvPr id="58371" name="Rectangle 3">
            <a:extLst>
              <a:ext uri="{FF2B5EF4-FFF2-40B4-BE49-F238E27FC236}">
                <a16:creationId xmlns:a16="http://schemas.microsoft.com/office/drawing/2014/main" id="{3BBFB019-30E2-4590-9304-593F46ED42FC}"/>
              </a:ext>
            </a:extLst>
          </p:cNvPr>
          <p:cNvSpPr>
            <a:spLocks noGrp="1"/>
          </p:cNvSpPr>
          <p:nvPr>
            <p:ph type="body" idx="4294967295"/>
          </p:nvPr>
        </p:nvSpPr>
        <p:spPr>
          <a:xfrm>
            <a:off x="0" y="2332038"/>
            <a:ext cx="8229600" cy="4525962"/>
          </a:xfrm>
        </p:spPr>
        <p:txBody>
          <a:bodyPr/>
          <a:lstStyle/>
          <a:p>
            <a:pPr eaLnBrk="1" hangingPunct="1">
              <a:defRPr/>
            </a:pPr>
            <a:r>
              <a:rPr lang="en-US" sz="2400" dirty="0"/>
              <a:t>Standard safety procedures followed by all people who administer medications</a:t>
            </a:r>
          </a:p>
          <a:p>
            <a:pPr eaLnBrk="1" hangingPunct="1">
              <a:defRPr/>
            </a:pPr>
            <a:r>
              <a:rPr lang="en-US" sz="2400" dirty="0"/>
              <a:t>Procedure includes checking the “six rights” of medication administration:</a:t>
            </a:r>
          </a:p>
          <a:p>
            <a:pPr lvl="1" eaLnBrk="1" hangingPunct="1">
              <a:defRPr/>
            </a:pPr>
            <a:r>
              <a:rPr lang="en-US" sz="2400" dirty="0"/>
              <a:t>Right student</a:t>
            </a:r>
          </a:p>
          <a:p>
            <a:pPr lvl="1" eaLnBrk="1" hangingPunct="1">
              <a:defRPr/>
            </a:pPr>
            <a:r>
              <a:rPr lang="en-US" sz="2400" dirty="0"/>
              <a:t>Right medication</a:t>
            </a:r>
          </a:p>
          <a:p>
            <a:pPr lvl="1" eaLnBrk="1" hangingPunct="1">
              <a:defRPr/>
            </a:pPr>
            <a:r>
              <a:rPr lang="en-US" sz="2400" dirty="0"/>
              <a:t>Right dose</a:t>
            </a:r>
          </a:p>
          <a:p>
            <a:pPr lvl="1" eaLnBrk="1" hangingPunct="1">
              <a:defRPr/>
            </a:pPr>
            <a:r>
              <a:rPr lang="en-US" sz="2400" dirty="0"/>
              <a:t>Right route</a:t>
            </a:r>
          </a:p>
          <a:p>
            <a:pPr lvl="1" eaLnBrk="1" hangingPunct="1">
              <a:defRPr/>
            </a:pPr>
            <a:r>
              <a:rPr lang="en-US" sz="2400" dirty="0"/>
              <a:t>Right time</a:t>
            </a:r>
          </a:p>
          <a:p>
            <a:pPr lvl="1" eaLnBrk="1" hangingPunct="1">
              <a:defRPr/>
            </a:pPr>
            <a:r>
              <a:rPr lang="en-US" sz="2400" dirty="0"/>
              <a:t>Right documentation</a:t>
            </a:r>
          </a:p>
          <a:p>
            <a:pPr eaLnBrk="1" hangingPunct="1">
              <a:defRPr/>
            </a:pPr>
            <a:endParaRPr lang="en-US" dirty="0"/>
          </a:p>
        </p:txBody>
      </p:sp>
      <p:pic>
        <p:nvPicPr>
          <p:cNvPr id="53253" name="Picture 7">
            <a:extLst>
              <a:ext uri="{FF2B5EF4-FFF2-40B4-BE49-F238E27FC236}">
                <a16:creationId xmlns:a16="http://schemas.microsoft.com/office/drawing/2014/main" id="{67A5CD28-3D48-4DCA-8348-B64CBC8809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9A1AACB-CA7B-4473-AFE6-2CA1F9B624EE}"/>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0418" name="Rectangle 2">
            <a:extLst>
              <a:ext uri="{FF2B5EF4-FFF2-40B4-BE49-F238E27FC236}">
                <a16:creationId xmlns:a16="http://schemas.microsoft.com/office/drawing/2014/main" id="{1895F69F-BE4D-4E1B-AF94-DB715397EC81}"/>
              </a:ext>
            </a:extLst>
          </p:cNvPr>
          <p:cNvSpPr>
            <a:spLocks noGrp="1"/>
          </p:cNvSpPr>
          <p:nvPr>
            <p:ph type="title" idx="4294967295"/>
          </p:nvPr>
        </p:nvSpPr>
        <p:spPr>
          <a:xfrm>
            <a:off x="0" y="274638"/>
            <a:ext cx="8229600" cy="868362"/>
          </a:xfrm>
        </p:spPr>
        <p:txBody>
          <a:bodyPr/>
          <a:lstStyle/>
          <a:p>
            <a:pPr eaLnBrk="1" hangingPunct="1">
              <a:defRPr/>
            </a:pPr>
            <a:r>
              <a:rPr lang="en-US"/>
              <a:t>Right Student</a:t>
            </a:r>
          </a:p>
        </p:txBody>
      </p:sp>
      <p:sp>
        <p:nvSpPr>
          <p:cNvPr id="60419" name="Rectangle 3">
            <a:extLst>
              <a:ext uri="{FF2B5EF4-FFF2-40B4-BE49-F238E27FC236}">
                <a16:creationId xmlns:a16="http://schemas.microsoft.com/office/drawing/2014/main" id="{8B07F6F4-20D8-43F8-940C-ABB19D9231FA}"/>
              </a:ext>
            </a:extLst>
          </p:cNvPr>
          <p:cNvSpPr>
            <a:spLocks noGrp="1"/>
          </p:cNvSpPr>
          <p:nvPr>
            <p:ph type="body" idx="4294967295"/>
          </p:nvPr>
        </p:nvSpPr>
        <p:spPr>
          <a:xfrm>
            <a:off x="914400" y="990600"/>
            <a:ext cx="8229600" cy="4953000"/>
          </a:xfrm>
        </p:spPr>
        <p:txBody>
          <a:bodyPr/>
          <a:lstStyle/>
          <a:p>
            <a:pPr eaLnBrk="1" hangingPunct="1">
              <a:defRPr/>
            </a:pPr>
            <a:r>
              <a:rPr lang="en-US" sz="2800" dirty="0"/>
              <a:t>Medication must be given to the </a:t>
            </a:r>
            <a:r>
              <a:rPr lang="en-US" sz="2800" i="1" dirty="0"/>
              <a:t>right student</a:t>
            </a:r>
          </a:p>
          <a:p>
            <a:pPr lvl="1" eaLnBrk="1" hangingPunct="1">
              <a:defRPr/>
            </a:pPr>
            <a:r>
              <a:rPr lang="en-US" sz="2400" dirty="0"/>
              <a:t>Ask the student to state their name or</a:t>
            </a:r>
          </a:p>
          <a:p>
            <a:pPr lvl="1" eaLnBrk="1" hangingPunct="1">
              <a:defRPr/>
            </a:pPr>
            <a:r>
              <a:rPr lang="en-US" sz="2400" dirty="0"/>
              <a:t>Ask another staff person to identify the student or</a:t>
            </a:r>
          </a:p>
          <a:p>
            <a:pPr lvl="1" eaLnBrk="1" hangingPunct="1">
              <a:defRPr/>
            </a:pPr>
            <a:r>
              <a:rPr lang="en-US" sz="2400" dirty="0"/>
              <a:t>Refer to a photograph of the student</a:t>
            </a:r>
          </a:p>
          <a:p>
            <a:pPr eaLnBrk="1" hangingPunct="1">
              <a:defRPr/>
            </a:pPr>
            <a:r>
              <a:rPr lang="en-US" sz="2800" dirty="0"/>
              <a:t>Compare the student’s name on MDF with:</a:t>
            </a:r>
          </a:p>
          <a:p>
            <a:pPr lvl="1" eaLnBrk="1" hangingPunct="1">
              <a:defRPr/>
            </a:pPr>
            <a:r>
              <a:rPr lang="en-US" sz="2400" dirty="0"/>
              <a:t>The student’s name on the pharmacy /medication container label</a:t>
            </a:r>
          </a:p>
          <a:p>
            <a:pPr lvl="1" eaLnBrk="1" hangingPunct="1">
              <a:defRPr/>
            </a:pPr>
            <a:r>
              <a:rPr lang="en-US" sz="2400" dirty="0"/>
              <a:t>If the names match, the medication can be given</a:t>
            </a:r>
          </a:p>
          <a:p>
            <a:pPr eaLnBrk="1" hangingPunct="1">
              <a:defRPr/>
            </a:pPr>
            <a:r>
              <a:rPr lang="en-US" sz="2800" dirty="0"/>
              <a:t>If all  names do not match, DO NOT GIVE the medication</a:t>
            </a:r>
          </a:p>
          <a:p>
            <a:pPr lvl="1" eaLnBrk="1" hangingPunct="1">
              <a:defRPr/>
            </a:pPr>
            <a:r>
              <a:rPr lang="en-US" sz="2400" dirty="0"/>
              <a:t>Contact the school nurse or supervisor for instructions  </a:t>
            </a:r>
          </a:p>
          <a:p>
            <a:pPr eaLnBrk="1" hangingPunct="1">
              <a:defRPr/>
            </a:pPr>
            <a:endParaRPr lang="en-US" dirty="0"/>
          </a:p>
        </p:txBody>
      </p:sp>
      <p:pic>
        <p:nvPicPr>
          <p:cNvPr id="55301" name="Picture 7">
            <a:extLst>
              <a:ext uri="{FF2B5EF4-FFF2-40B4-BE49-F238E27FC236}">
                <a16:creationId xmlns:a16="http://schemas.microsoft.com/office/drawing/2014/main" id="{1E7906A6-9A88-4E89-B303-F853BF5334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B210D394-4CB9-4FBF-A179-E98DE84C37C0}"/>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4098" name="Title 1">
            <a:extLst>
              <a:ext uri="{FF2B5EF4-FFF2-40B4-BE49-F238E27FC236}">
                <a16:creationId xmlns:a16="http://schemas.microsoft.com/office/drawing/2014/main" id="{5D001339-2371-4E82-ADF2-6D9F171E23BD}"/>
              </a:ext>
            </a:extLst>
          </p:cNvPr>
          <p:cNvSpPr>
            <a:spLocks noGrp="1"/>
          </p:cNvSpPr>
          <p:nvPr>
            <p:ph type="title" idx="4294967295"/>
          </p:nvPr>
        </p:nvSpPr>
        <p:spPr>
          <a:xfrm>
            <a:off x="0" y="274638"/>
            <a:ext cx="8229600" cy="1143000"/>
          </a:xfrm>
        </p:spPr>
        <p:txBody>
          <a:bodyPr/>
          <a:lstStyle/>
          <a:p>
            <a:pPr eaLnBrk="1" hangingPunct="1">
              <a:defRPr/>
            </a:pPr>
            <a:r>
              <a:rPr lang="en-US"/>
              <a:t>Goal</a:t>
            </a:r>
          </a:p>
        </p:txBody>
      </p:sp>
      <p:sp>
        <p:nvSpPr>
          <p:cNvPr id="4099" name="Content Placeholder 2">
            <a:extLst>
              <a:ext uri="{FF2B5EF4-FFF2-40B4-BE49-F238E27FC236}">
                <a16:creationId xmlns:a16="http://schemas.microsoft.com/office/drawing/2014/main" id="{1A3A9DD1-41D9-4991-ACB8-E6FE6BC42F58}"/>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a:t>    The goal or purpose of the ODH </a:t>
            </a:r>
            <a:r>
              <a:rPr lang="en-US" i="1"/>
              <a:t>Medication Administration in Ohio’s Schools:  Training for School Personnel </a:t>
            </a:r>
            <a:r>
              <a:rPr lang="en-US"/>
              <a:t>is to provide designated employees who are not licensed health professionals (school personnel) administering medications in schools with the knowledge, skills and resources to safely administer medication prescribed for Ohio school children.</a:t>
            </a:r>
          </a:p>
        </p:txBody>
      </p:sp>
      <p:pic>
        <p:nvPicPr>
          <p:cNvPr id="7173" name="Picture 7">
            <a:extLst>
              <a:ext uri="{FF2B5EF4-FFF2-40B4-BE49-F238E27FC236}">
                <a16:creationId xmlns:a16="http://schemas.microsoft.com/office/drawing/2014/main" id="{6428AB82-B3DB-4BE7-A7AB-AFE346B19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6535BD52-466C-496E-A390-FC2A247C40B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1442" name="Rectangle 2">
            <a:extLst>
              <a:ext uri="{FF2B5EF4-FFF2-40B4-BE49-F238E27FC236}">
                <a16:creationId xmlns:a16="http://schemas.microsoft.com/office/drawing/2014/main" id="{72606245-F71E-4552-BC8B-E3DCBAB19171}"/>
              </a:ext>
            </a:extLst>
          </p:cNvPr>
          <p:cNvSpPr>
            <a:spLocks noGrp="1"/>
          </p:cNvSpPr>
          <p:nvPr>
            <p:ph type="title" idx="4294967295"/>
          </p:nvPr>
        </p:nvSpPr>
        <p:spPr>
          <a:xfrm>
            <a:off x="0" y="274638"/>
            <a:ext cx="8229600" cy="1143000"/>
          </a:xfrm>
        </p:spPr>
        <p:txBody>
          <a:bodyPr/>
          <a:lstStyle/>
          <a:p>
            <a:pPr eaLnBrk="1" hangingPunct="1">
              <a:defRPr/>
            </a:pPr>
            <a:r>
              <a:rPr lang="en-US"/>
              <a:t>Right Medication</a:t>
            </a:r>
          </a:p>
        </p:txBody>
      </p:sp>
      <p:sp>
        <p:nvSpPr>
          <p:cNvPr id="61443" name="Rectangle 3">
            <a:extLst>
              <a:ext uri="{FF2B5EF4-FFF2-40B4-BE49-F238E27FC236}">
                <a16:creationId xmlns:a16="http://schemas.microsoft.com/office/drawing/2014/main" id="{E337F9D6-515D-4F7B-B74C-F3FAB989BCBF}"/>
              </a:ext>
            </a:extLst>
          </p:cNvPr>
          <p:cNvSpPr>
            <a:spLocks noGrp="1"/>
          </p:cNvSpPr>
          <p:nvPr>
            <p:ph type="body" idx="4294967295"/>
          </p:nvPr>
        </p:nvSpPr>
        <p:spPr>
          <a:xfrm>
            <a:off x="0" y="1447800"/>
            <a:ext cx="8229600" cy="4525963"/>
          </a:xfrm>
        </p:spPr>
        <p:txBody>
          <a:bodyPr/>
          <a:lstStyle/>
          <a:p>
            <a:pPr eaLnBrk="1" hangingPunct="1">
              <a:defRPr/>
            </a:pPr>
            <a:r>
              <a:rPr lang="en-US" sz="2800" dirty="0"/>
              <a:t>The </a:t>
            </a:r>
            <a:r>
              <a:rPr lang="en-US" sz="2800" i="1" dirty="0"/>
              <a:t>right medication </a:t>
            </a:r>
            <a:r>
              <a:rPr lang="en-US" sz="2800" dirty="0"/>
              <a:t>must be given </a:t>
            </a:r>
          </a:p>
          <a:p>
            <a:pPr eaLnBrk="1" hangingPunct="1">
              <a:defRPr/>
            </a:pPr>
            <a:r>
              <a:rPr lang="en-US" sz="2800" dirty="0"/>
              <a:t>Check that the names of the medication match in two places:  </a:t>
            </a:r>
          </a:p>
          <a:p>
            <a:pPr lvl="1" eaLnBrk="1" hangingPunct="1">
              <a:defRPr/>
            </a:pPr>
            <a:r>
              <a:rPr lang="en-US" sz="2400" dirty="0"/>
              <a:t>Pharmacy/medication container label</a:t>
            </a:r>
          </a:p>
          <a:p>
            <a:pPr lvl="1" eaLnBrk="1" hangingPunct="1">
              <a:defRPr/>
            </a:pPr>
            <a:r>
              <a:rPr lang="en-US" sz="2400" dirty="0"/>
              <a:t>MDR</a:t>
            </a:r>
          </a:p>
          <a:p>
            <a:pPr eaLnBrk="1" hangingPunct="1">
              <a:defRPr/>
            </a:pPr>
            <a:r>
              <a:rPr lang="en-US" sz="2400" dirty="0"/>
              <a:t> </a:t>
            </a:r>
            <a:r>
              <a:rPr lang="en-US" sz="2800" dirty="0"/>
              <a:t>If all medication names do not match, DO NOT GIVE the medication</a:t>
            </a:r>
          </a:p>
          <a:p>
            <a:pPr lvl="1" eaLnBrk="1" hangingPunct="1">
              <a:defRPr/>
            </a:pPr>
            <a:r>
              <a:rPr lang="en-US" sz="2400" dirty="0"/>
              <a:t>Contact the school nurse or supervisor for instructions  </a:t>
            </a:r>
          </a:p>
          <a:p>
            <a:pPr eaLnBrk="1" hangingPunct="1">
              <a:defRPr/>
            </a:pPr>
            <a:endParaRPr lang="en-US" sz="2400" dirty="0"/>
          </a:p>
        </p:txBody>
      </p:sp>
      <p:pic>
        <p:nvPicPr>
          <p:cNvPr id="57349" name="Picture 7">
            <a:extLst>
              <a:ext uri="{FF2B5EF4-FFF2-40B4-BE49-F238E27FC236}">
                <a16:creationId xmlns:a16="http://schemas.microsoft.com/office/drawing/2014/main" id="{B8050B6D-8D71-49D3-AF66-CC7ABBBC1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EA1267E-38CB-491D-B978-22F167461F9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2466" name="Title 1">
            <a:extLst>
              <a:ext uri="{FF2B5EF4-FFF2-40B4-BE49-F238E27FC236}">
                <a16:creationId xmlns:a16="http://schemas.microsoft.com/office/drawing/2014/main" id="{83DF3562-C297-4637-ADA0-E072BAB1B3CE}"/>
              </a:ext>
            </a:extLst>
          </p:cNvPr>
          <p:cNvSpPr>
            <a:spLocks noGrp="1"/>
          </p:cNvSpPr>
          <p:nvPr>
            <p:ph type="title" idx="4294967295"/>
          </p:nvPr>
        </p:nvSpPr>
        <p:spPr>
          <a:xfrm>
            <a:off x="0" y="274638"/>
            <a:ext cx="8229600" cy="1143000"/>
          </a:xfrm>
        </p:spPr>
        <p:txBody>
          <a:bodyPr/>
          <a:lstStyle/>
          <a:p>
            <a:pPr eaLnBrk="1" hangingPunct="1">
              <a:defRPr/>
            </a:pPr>
            <a:r>
              <a:rPr lang="en-US"/>
              <a:t>Right Dose</a:t>
            </a:r>
          </a:p>
        </p:txBody>
      </p:sp>
      <p:sp>
        <p:nvSpPr>
          <p:cNvPr id="62467" name="Content Placeholder 2">
            <a:extLst>
              <a:ext uri="{FF2B5EF4-FFF2-40B4-BE49-F238E27FC236}">
                <a16:creationId xmlns:a16="http://schemas.microsoft.com/office/drawing/2014/main" id="{E123C367-E641-40C3-866A-434EDD7FB5B3}"/>
              </a:ext>
            </a:extLst>
          </p:cNvPr>
          <p:cNvSpPr>
            <a:spLocks noGrp="1"/>
          </p:cNvSpPr>
          <p:nvPr>
            <p:ph idx="4294967295"/>
          </p:nvPr>
        </p:nvSpPr>
        <p:spPr>
          <a:xfrm>
            <a:off x="0" y="1676400"/>
            <a:ext cx="8229600" cy="4830763"/>
          </a:xfrm>
        </p:spPr>
        <p:txBody>
          <a:bodyPr/>
          <a:lstStyle/>
          <a:p>
            <a:pPr eaLnBrk="1" hangingPunct="1">
              <a:defRPr/>
            </a:pPr>
            <a:r>
              <a:rPr lang="en-US" sz="2800" dirty="0"/>
              <a:t>The </a:t>
            </a:r>
            <a:r>
              <a:rPr lang="en-US" sz="2800" i="1" dirty="0"/>
              <a:t>right dose </a:t>
            </a:r>
            <a:r>
              <a:rPr lang="en-US" sz="2800" dirty="0"/>
              <a:t>of medication must be given</a:t>
            </a:r>
          </a:p>
          <a:p>
            <a:pPr eaLnBrk="1" hangingPunct="1">
              <a:defRPr/>
            </a:pPr>
            <a:r>
              <a:rPr lang="en-US" sz="2800" dirty="0"/>
              <a:t>Check the exact dose of the medication, the dose must match the:</a:t>
            </a:r>
          </a:p>
          <a:p>
            <a:pPr lvl="1" eaLnBrk="1" hangingPunct="1">
              <a:defRPr/>
            </a:pPr>
            <a:r>
              <a:rPr lang="en-US" sz="2400" dirty="0"/>
              <a:t>MDR</a:t>
            </a:r>
          </a:p>
          <a:p>
            <a:pPr lvl="1" eaLnBrk="1" hangingPunct="1">
              <a:defRPr/>
            </a:pPr>
            <a:r>
              <a:rPr lang="en-US" sz="2400" dirty="0"/>
              <a:t>Medication bottle</a:t>
            </a:r>
          </a:p>
          <a:p>
            <a:pPr marL="457200" lvl="1" indent="0" eaLnBrk="1" hangingPunct="1">
              <a:buFontTx/>
              <a:buNone/>
              <a:defRPr/>
            </a:pPr>
            <a:endParaRPr lang="en-US" sz="2000" dirty="0"/>
          </a:p>
          <a:p>
            <a:pPr eaLnBrk="1" hangingPunct="1">
              <a:defRPr/>
            </a:pPr>
            <a:r>
              <a:rPr lang="en-US" sz="2400" dirty="0"/>
              <a:t> </a:t>
            </a:r>
            <a:r>
              <a:rPr lang="en-US" sz="2800" dirty="0"/>
              <a:t>If all three medication doses do not match, DO NOT GIVE the medication</a:t>
            </a:r>
          </a:p>
          <a:p>
            <a:pPr lvl="1" eaLnBrk="1" hangingPunct="1">
              <a:defRPr/>
            </a:pPr>
            <a:r>
              <a:rPr lang="en-US" sz="2400" dirty="0"/>
              <a:t>Contact the school nurse or supervisor for instructions  </a:t>
            </a:r>
          </a:p>
          <a:p>
            <a:pPr eaLnBrk="1" hangingPunct="1">
              <a:buFont typeface="Wingdings" panose="05000000000000000000" pitchFamily="2" charset="2"/>
              <a:buNone/>
              <a:defRPr/>
            </a:pPr>
            <a:endParaRPr lang="en-US" dirty="0"/>
          </a:p>
        </p:txBody>
      </p:sp>
      <p:pic>
        <p:nvPicPr>
          <p:cNvPr id="59397" name="Picture 7">
            <a:extLst>
              <a:ext uri="{FF2B5EF4-FFF2-40B4-BE49-F238E27FC236}">
                <a16:creationId xmlns:a16="http://schemas.microsoft.com/office/drawing/2014/main" id="{7836C182-7F5F-4CB4-A85F-0E852F2183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0F80575-67D5-4B50-8F72-6464FFB6AA07}"/>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4514" name="Title 1">
            <a:extLst>
              <a:ext uri="{FF2B5EF4-FFF2-40B4-BE49-F238E27FC236}">
                <a16:creationId xmlns:a16="http://schemas.microsoft.com/office/drawing/2014/main" id="{1CB9AACA-1AD2-4606-B6DA-AD99EA6D1C84}"/>
              </a:ext>
            </a:extLst>
          </p:cNvPr>
          <p:cNvSpPr>
            <a:spLocks noGrp="1"/>
          </p:cNvSpPr>
          <p:nvPr>
            <p:ph type="title" idx="4294967295"/>
          </p:nvPr>
        </p:nvSpPr>
        <p:spPr>
          <a:xfrm>
            <a:off x="0" y="274638"/>
            <a:ext cx="8229600" cy="792162"/>
          </a:xfrm>
        </p:spPr>
        <p:txBody>
          <a:bodyPr/>
          <a:lstStyle/>
          <a:p>
            <a:pPr eaLnBrk="1" hangingPunct="1">
              <a:defRPr/>
            </a:pPr>
            <a:r>
              <a:rPr lang="en-US"/>
              <a:t>Dose Calculation</a:t>
            </a:r>
          </a:p>
        </p:txBody>
      </p:sp>
      <p:sp>
        <p:nvSpPr>
          <p:cNvPr id="64515" name="Content Placeholder 2">
            <a:extLst>
              <a:ext uri="{FF2B5EF4-FFF2-40B4-BE49-F238E27FC236}">
                <a16:creationId xmlns:a16="http://schemas.microsoft.com/office/drawing/2014/main" id="{3B45BCAE-349B-409B-B088-631DAD21B08F}"/>
              </a:ext>
            </a:extLst>
          </p:cNvPr>
          <p:cNvSpPr>
            <a:spLocks noGrp="1"/>
          </p:cNvSpPr>
          <p:nvPr>
            <p:ph idx="4294967295"/>
          </p:nvPr>
        </p:nvSpPr>
        <p:spPr>
          <a:xfrm>
            <a:off x="914400" y="1066800"/>
            <a:ext cx="8229600" cy="4525963"/>
          </a:xfrm>
        </p:spPr>
        <p:txBody>
          <a:bodyPr/>
          <a:lstStyle/>
          <a:p>
            <a:pPr eaLnBrk="1" hangingPunct="1">
              <a:defRPr/>
            </a:pPr>
            <a:r>
              <a:rPr lang="en-US" sz="2800" dirty="0"/>
              <a:t>To determine the dose, you must know the strength of the medication and the amount to be given</a:t>
            </a:r>
          </a:p>
          <a:p>
            <a:pPr eaLnBrk="1" hangingPunct="1">
              <a:defRPr/>
            </a:pPr>
            <a:r>
              <a:rPr lang="en-US" sz="2800" dirty="0"/>
              <a:t>The dose is located on the MDF  </a:t>
            </a:r>
          </a:p>
          <a:p>
            <a:pPr eaLnBrk="1" hangingPunct="1">
              <a:defRPr/>
            </a:pPr>
            <a:r>
              <a:rPr lang="en-US" sz="2800" dirty="0"/>
              <a:t>The </a:t>
            </a:r>
            <a:r>
              <a:rPr lang="en-US" sz="2800" i="1" dirty="0"/>
              <a:t>right dose </a:t>
            </a:r>
            <a:r>
              <a:rPr lang="en-US" sz="2800" dirty="0"/>
              <a:t>of medication is how much is given at one time</a:t>
            </a:r>
          </a:p>
          <a:p>
            <a:pPr eaLnBrk="1" hangingPunct="1">
              <a:defRPr/>
            </a:pPr>
            <a:r>
              <a:rPr lang="en-US" sz="2800" dirty="0"/>
              <a:t> Always use standard measuring devices to assure proper dose</a:t>
            </a:r>
          </a:p>
        </p:txBody>
      </p:sp>
      <p:pic>
        <p:nvPicPr>
          <p:cNvPr id="60421" name="Picture 7">
            <a:extLst>
              <a:ext uri="{FF2B5EF4-FFF2-40B4-BE49-F238E27FC236}">
                <a16:creationId xmlns:a16="http://schemas.microsoft.com/office/drawing/2014/main" id="{A8112A98-13E6-41B6-B419-BFC07B66A0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900FCD8-9407-424F-813D-E8F1921CAAE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5538" name="Title 1">
            <a:extLst>
              <a:ext uri="{FF2B5EF4-FFF2-40B4-BE49-F238E27FC236}">
                <a16:creationId xmlns:a16="http://schemas.microsoft.com/office/drawing/2014/main" id="{F09C68EC-7452-4606-ACE3-5B4AC64B8604}"/>
              </a:ext>
            </a:extLst>
          </p:cNvPr>
          <p:cNvSpPr>
            <a:spLocks noGrp="1"/>
          </p:cNvSpPr>
          <p:nvPr>
            <p:ph type="title" idx="4294967295"/>
          </p:nvPr>
        </p:nvSpPr>
        <p:spPr>
          <a:xfrm>
            <a:off x="0" y="274638"/>
            <a:ext cx="8229600" cy="1143000"/>
          </a:xfrm>
        </p:spPr>
        <p:txBody>
          <a:bodyPr/>
          <a:lstStyle/>
          <a:p>
            <a:pPr eaLnBrk="1" hangingPunct="1">
              <a:defRPr/>
            </a:pPr>
            <a:r>
              <a:rPr lang="en-US"/>
              <a:t>Right Time</a:t>
            </a:r>
          </a:p>
        </p:txBody>
      </p:sp>
      <p:sp>
        <p:nvSpPr>
          <p:cNvPr id="65539" name="Content Placeholder 2">
            <a:extLst>
              <a:ext uri="{FF2B5EF4-FFF2-40B4-BE49-F238E27FC236}">
                <a16:creationId xmlns:a16="http://schemas.microsoft.com/office/drawing/2014/main" id="{67C017E3-1631-4767-8251-F329E24E793D}"/>
              </a:ext>
            </a:extLst>
          </p:cNvPr>
          <p:cNvSpPr>
            <a:spLocks noGrp="1"/>
          </p:cNvSpPr>
          <p:nvPr>
            <p:ph idx="4294967295"/>
          </p:nvPr>
        </p:nvSpPr>
        <p:spPr>
          <a:xfrm>
            <a:off x="914400" y="1143000"/>
            <a:ext cx="8229600" cy="4525963"/>
          </a:xfrm>
        </p:spPr>
        <p:txBody>
          <a:bodyPr/>
          <a:lstStyle/>
          <a:p>
            <a:pPr eaLnBrk="1" hangingPunct="1">
              <a:defRPr/>
            </a:pPr>
            <a:r>
              <a:rPr lang="en-US" sz="2800" dirty="0"/>
              <a:t>Medication must be given at the </a:t>
            </a:r>
            <a:r>
              <a:rPr lang="en-US" sz="2800" i="1" dirty="0"/>
              <a:t>right time</a:t>
            </a:r>
          </a:p>
          <a:p>
            <a:pPr eaLnBrk="1" hangingPunct="1">
              <a:defRPr/>
            </a:pPr>
            <a:r>
              <a:rPr lang="en-US" sz="2800" dirty="0"/>
              <a:t>Compare the time on the MDF with:</a:t>
            </a:r>
          </a:p>
          <a:p>
            <a:pPr lvl="1" eaLnBrk="1" hangingPunct="1">
              <a:defRPr/>
            </a:pPr>
            <a:r>
              <a:rPr lang="en-US" sz="2400" dirty="0"/>
              <a:t>The pharmacy /medication container label</a:t>
            </a:r>
          </a:p>
          <a:p>
            <a:pPr eaLnBrk="1" hangingPunct="1">
              <a:defRPr/>
            </a:pPr>
            <a:r>
              <a:rPr lang="en-US" sz="2800" dirty="0"/>
              <a:t>If times do not match, DO NOT GIVE the medication</a:t>
            </a:r>
          </a:p>
          <a:p>
            <a:pPr lvl="1" eaLnBrk="1" hangingPunct="1">
              <a:defRPr/>
            </a:pPr>
            <a:r>
              <a:rPr lang="en-US" sz="2400" dirty="0"/>
              <a:t>Contact the school nurse or supervisor for instructions  </a:t>
            </a:r>
          </a:p>
          <a:p>
            <a:pPr eaLnBrk="1" hangingPunct="1">
              <a:defRPr/>
            </a:pPr>
            <a:r>
              <a:rPr lang="en-US" dirty="0"/>
              <a:t>Medication given within a  ½ hour before or after the ordered time is considered “on time”</a:t>
            </a:r>
          </a:p>
          <a:p>
            <a:pPr eaLnBrk="1" hangingPunct="1">
              <a:buFont typeface="Wingdings" panose="05000000000000000000" pitchFamily="2" charset="2"/>
              <a:buNone/>
              <a:defRPr/>
            </a:pPr>
            <a:endParaRPr lang="en-US" dirty="0"/>
          </a:p>
        </p:txBody>
      </p:sp>
      <p:pic>
        <p:nvPicPr>
          <p:cNvPr id="62469" name="Picture 7">
            <a:extLst>
              <a:ext uri="{FF2B5EF4-FFF2-40B4-BE49-F238E27FC236}">
                <a16:creationId xmlns:a16="http://schemas.microsoft.com/office/drawing/2014/main" id="{56515C0F-9979-4BD3-9754-1AEBC235C5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30E16D0A-0CBA-4E14-99EC-4404D88CA29B}"/>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6562" name="Title 1">
            <a:extLst>
              <a:ext uri="{FF2B5EF4-FFF2-40B4-BE49-F238E27FC236}">
                <a16:creationId xmlns:a16="http://schemas.microsoft.com/office/drawing/2014/main" id="{DBBF956D-49ED-421F-A367-8CEE73B2247C}"/>
              </a:ext>
            </a:extLst>
          </p:cNvPr>
          <p:cNvSpPr>
            <a:spLocks noGrp="1"/>
          </p:cNvSpPr>
          <p:nvPr>
            <p:ph type="title" idx="4294967295"/>
          </p:nvPr>
        </p:nvSpPr>
        <p:spPr>
          <a:xfrm>
            <a:off x="0" y="274638"/>
            <a:ext cx="8229600" cy="1143000"/>
          </a:xfrm>
        </p:spPr>
        <p:txBody>
          <a:bodyPr/>
          <a:lstStyle/>
          <a:p>
            <a:pPr eaLnBrk="1" hangingPunct="1">
              <a:defRPr/>
            </a:pPr>
            <a:r>
              <a:rPr lang="en-US"/>
              <a:t>Right Route</a:t>
            </a:r>
          </a:p>
        </p:txBody>
      </p:sp>
      <p:sp>
        <p:nvSpPr>
          <p:cNvPr id="66563" name="Content Placeholder 2">
            <a:extLst>
              <a:ext uri="{FF2B5EF4-FFF2-40B4-BE49-F238E27FC236}">
                <a16:creationId xmlns:a16="http://schemas.microsoft.com/office/drawing/2014/main" id="{EC301A1C-F45B-4DF5-B84F-DA15975BD33C}"/>
              </a:ext>
            </a:extLst>
          </p:cNvPr>
          <p:cNvSpPr>
            <a:spLocks noGrp="1"/>
          </p:cNvSpPr>
          <p:nvPr>
            <p:ph idx="4294967295"/>
          </p:nvPr>
        </p:nvSpPr>
        <p:spPr>
          <a:xfrm>
            <a:off x="0" y="1295400"/>
            <a:ext cx="8229600" cy="4525963"/>
          </a:xfrm>
        </p:spPr>
        <p:txBody>
          <a:bodyPr/>
          <a:lstStyle/>
          <a:p>
            <a:pPr eaLnBrk="1" hangingPunct="1">
              <a:defRPr/>
            </a:pPr>
            <a:r>
              <a:rPr lang="en-US" sz="2800" dirty="0"/>
              <a:t>Medication must be given by the </a:t>
            </a:r>
            <a:r>
              <a:rPr lang="en-US" sz="2800" i="1" dirty="0"/>
              <a:t>right route</a:t>
            </a:r>
          </a:p>
          <a:p>
            <a:pPr eaLnBrk="1" hangingPunct="1">
              <a:defRPr/>
            </a:pPr>
            <a:r>
              <a:rPr lang="en-US" sz="2800" dirty="0"/>
              <a:t>The route indicates how and where the medication enters the body </a:t>
            </a:r>
            <a:endParaRPr lang="en-US" sz="2800" i="1" dirty="0"/>
          </a:p>
          <a:p>
            <a:pPr eaLnBrk="1" hangingPunct="1">
              <a:defRPr/>
            </a:pPr>
            <a:r>
              <a:rPr lang="en-US" sz="2800" dirty="0"/>
              <a:t>Compare the medication route on the MDF with:</a:t>
            </a:r>
          </a:p>
          <a:p>
            <a:pPr lvl="1" eaLnBrk="1" hangingPunct="1">
              <a:defRPr/>
            </a:pPr>
            <a:r>
              <a:rPr lang="en-US" sz="2400" dirty="0"/>
              <a:t>The pharmacy /medication container label  </a:t>
            </a:r>
          </a:p>
          <a:p>
            <a:pPr eaLnBrk="1" hangingPunct="1">
              <a:defRPr/>
            </a:pPr>
            <a:r>
              <a:rPr lang="en-US" sz="2800" dirty="0"/>
              <a:t>If all  routes do not match, DO NOT GIVE the medication</a:t>
            </a:r>
          </a:p>
          <a:p>
            <a:pPr lvl="1" eaLnBrk="1" hangingPunct="1">
              <a:defRPr/>
            </a:pPr>
            <a:r>
              <a:rPr lang="en-US" sz="2400" dirty="0"/>
              <a:t>Contact the school nurse or supervisor for instructions  </a:t>
            </a:r>
          </a:p>
          <a:p>
            <a:pPr eaLnBrk="1" hangingPunct="1">
              <a:defRPr/>
            </a:pPr>
            <a:endParaRPr lang="en-US" dirty="0"/>
          </a:p>
          <a:p>
            <a:pPr eaLnBrk="1" hangingPunct="1">
              <a:defRPr/>
            </a:pPr>
            <a:endParaRPr lang="en-US" dirty="0"/>
          </a:p>
        </p:txBody>
      </p:sp>
      <p:pic>
        <p:nvPicPr>
          <p:cNvPr id="64517" name="Picture 7">
            <a:extLst>
              <a:ext uri="{FF2B5EF4-FFF2-40B4-BE49-F238E27FC236}">
                <a16:creationId xmlns:a16="http://schemas.microsoft.com/office/drawing/2014/main" id="{F44EDD91-87D0-4EDB-A1DF-945DB342B8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E91BBB29-3D63-4362-9DEA-8637CD88E76A}"/>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7586" name="Title 1">
            <a:extLst>
              <a:ext uri="{FF2B5EF4-FFF2-40B4-BE49-F238E27FC236}">
                <a16:creationId xmlns:a16="http://schemas.microsoft.com/office/drawing/2014/main" id="{87F0F4A0-0399-4878-959F-CD815A131727}"/>
              </a:ext>
            </a:extLst>
          </p:cNvPr>
          <p:cNvSpPr>
            <a:spLocks noGrp="1"/>
          </p:cNvSpPr>
          <p:nvPr>
            <p:ph type="title" idx="4294967295"/>
          </p:nvPr>
        </p:nvSpPr>
        <p:spPr>
          <a:xfrm>
            <a:off x="0" y="274638"/>
            <a:ext cx="8229600" cy="1143000"/>
          </a:xfrm>
        </p:spPr>
        <p:txBody>
          <a:bodyPr/>
          <a:lstStyle/>
          <a:p>
            <a:pPr eaLnBrk="1" hangingPunct="1">
              <a:defRPr/>
            </a:pPr>
            <a:r>
              <a:rPr lang="en-US"/>
              <a:t>Right Documentation</a:t>
            </a:r>
          </a:p>
        </p:txBody>
      </p:sp>
      <p:sp>
        <p:nvSpPr>
          <p:cNvPr id="67587" name="Content Placeholder 2">
            <a:extLst>
              <a:ext uri="{FF2B5EF4-FFF2-40B4-BE49-F238E27FC236}">
                <a16:creationId xmlns:a16="http://schemas.microsoft.com/office/drawing/2014/main" id="{24AAB74C-3C41-4404-88CE-EE57F61F9C79}"/>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dirty="0"/>
              <a:t>    While documenting medication administration, once again compare the pharmacy label while recording on the MDR</a:t>
            </a:r>
          </a:p>
          <a:p>
            <a:pPr lvl="1" eaLnBrk="1" hangingPunct="1">
              <a:defRPr/>
            </a:pPr>
            <a:r>
              <a:rPr lang="en-US" dirty="0"/>
              <a:t>Document promptly, but not in advance</a:t>
            </a:r>
          </a:p>
          <a:p>
            <a:pPr lvl="1" eaLnBrk="1" hangingPunct="1">
              <a:defRPr/>
            </a:pPr>
            <a:r>
              <a:rPr lang="en-US" dirty="0"/>
              <a:t>This includes all medication forms, including error documentation</a:t>
            </a:r>
          </a:p>
          <a:p>
            <a:pPr lvl="1" eaLnBrk="1" hangingPunct="1">
              <a:defRPr/>
            </a:pPr>
            <a:r>
              <a:rPr lang="en-US" dirty="0"/>
              <a:t>Remember: If it is not written, it did not happen</a:t>
            </a:r>
            <a:r>
              <a:rPr lang="en-US" b="1" dirty="0"/>
              <a:t> </a:t>
            </a:r>
            <a:endParaRPr lang="en-US" dirty="0"/>
          </a:p>
          <a:p>
            <a:pPr eaLnBrk="1" hangingPunct="1">
              <a:buFont typeface="Wingdings" panose="05000000000000000000" pitchFamily="2" charset="2"/>
              <a:buNone/>
              <a:defRPr/>
            </a:pPr>
            <a:endParaRPr lang="en-US" dirty="0"/>
          </a:p>
        </p:txBody>
      </p:sp>
      <p:pic>
        <p:nvPicPr>
          <p:cNvPr id="65541" name="Picture 7">
            <a:extLst>
              <a:ext uri="{FF2B5EF4-FFF2-40B4-BE49-F238E27FC236}">
                <a16:creationId xmlns:a16="http://schemas.microsoft.com/office/drawing/2014/main" id="{BB95F296-75A8-4FC3-B7AD-5E0F218E80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F10E2BC-E6C1-4DB9-A733-7D3D035008C4}"/>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68610" name="Title 1">
            <a:extLst>
              <a:ext uri="{FF2B5EF4-FFF2-40B4-BE49-F238E27FC236}">
                <a16:creationId xmlns:a16="http://schemas.microsoft.com/office/drawing/2014/main" id="{B4081498-5E2F-49F8-8385-84BD9FCB3592}"/>
              </a:ext>
            </a:extLst>
          </p:cNvPr>
          <p:cNvSpPr>
            <a:spLocks noGrp="1"/>
          </p:cNvSpPr>
          <p:nvPr>
            <p:ph type="title" idx="4294967295"/>
          </p:nvPr>
        </p:nvSpPr>
        <p:spPr>
          <a:xfrm>
            <a:off x="0" y="533400"/>
            <a:ext cx="8229600" cy="1143000"/>
          </a:xfrm>
        </p:spPr>
        <p:txBody>
          <a:bodyPr/>
          <a:lstStyle/>
          <a:p>
            <a:pPr eaLnBrk="1" hangingPunct="1">
              <a:defRPr/>
            </a:pPr>
            <a:r>
              <a:rPr lang="en-US"/>
              <a:t>General Guidelines of Documentation:</a:t>
            </a:r>
            <a:br>
              <a:rPr lang="en-US"/>
            </a:br>
            <a:endParaRPr lang="en-US"/>
          </a:p>
        </p:txBody>
      </p:sp>
      <p:sp>
        <p:nvSpPr>
          <p:cNvPr id="68611" name="Content Placeholder 2">
            <a:extLst>
              <a:ext uri="{FF2B5EF4-FFF2-40B4-BE49-F238E27FC236}">
                <a16:creationId xmlns:a16="http://schemas.microsoft.com/office/drawing/2014/main" id="{28EDE220-3EF0-49EF-A751-31F65F70212D}"/>
              </a:ext>
            </a:extLst>
          </p:cNvPr>
          <p:cNvSpPr>
            <a:spLocks noGrp="1"/>
          </p:cNvSpPr>
          <p:nvPr>
            <p:ph idx="4294967295"/>
          </p:nvPr>
        </p:nvSpPr>
        <p:spPr>
          <a:xfrm>
            <a:off x="0" y="1600200"/>
            <a:ext cx="8229600" cy="4495800"/>
          </a:xfrm>
        </p:spPr>
        <p:txBody>
          <a:bodyPr/>
          <a:lstStyle/>
          <a:p>
            <a:pPr eaLnBrk="1" hangingPunct="1">
              <a:defRPr/>
            </a:pPr>
            <a:r>
              <a:rPr lang="en-US"/>
              <a:t>Must be readable</a:t>
            </a:r>
          </a:p>
          <a:p>
            <a:pPr eaLnBrk="1" hangingPunct="1">
              <a:defRPr/>
            </a:pPr>
            <a:r>
              <a:rPr lang="en-US"/>
              <a:t>Must be accurate</a:t>
            </a:r>
          </a:p>
          <a:p>
            <a:pPr eaLnBrk="1" hangingPunct="1">
              <a:defRPr/>
            </a:pPr>
            <a:r>
              <a:rPr lang="en-US"/>
              <a:t>Must be complete</a:t>
            </a:r>
          </a:p>
          <a:p>
            <a:pPr eaLnBrk="1" hangingPunct="1">
              <a:defRPr/>
            </a:pPr>
            <a:r>
              <a:rPr lang="en-US"/>
              <a:t>If on paper, must be written in ink</a:t>
            </a:r>
          </a:p>
          <a:p>
            <a:pPr lvl="1" eaLnBrk="1" hangingPunct="1">
              <a:defRPr/>
            </a:pPr>
            <a:r>
              <a:rPr lang="en-US"/>
              <a:t>NEVER use correction fluid or tape.  If an error is made, draw a single line through the error and write “error” above the line and initial</a:t>
            </a:r>
          </a:p>
          <a:p>
            <a:pPr eaLnBrk="1" hangingPunct="1">
              <a:defRPr/>
            </a:pPr>
            <a:r>
              <a:rPr lang="en-US"/>
              <a:t>If electronic, must be overwrite protected</a:t>
            </a:r>
          </a:p>
          <a:p>
            <a:pPr eaLnBrk="1" hangingPunct="1">
              <a:defRPr/>
            </a:pPr>
            <a:endParaRPr lang="en-US"/>
          </a:p>
        </p:txBody>
      </p:sp>
      <p:pic>
        <p:nvPicPr>
          <p:cNvPr id="66565" name="Picture 7">
            <a:extLst>
              <a:ext uri="{FF2B5EF4-FFF2-40B4-BE49-F238E27FC236}">
                <a16:creationId xmlns:a16="http://schemas.microsoft.com/office/drawing/2014/main" id="{4DE757D6-9B03-41CB-930D-AB884AE9C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B5A0B3D6-FB7F-4694-895C-29FEFE46C11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0658" name="Title 1">
            <a:extLst>
              <a:ext uri="{FF2B5EF4-FFF2-40B4-BE49-F238E27FC236}">
                <a16:creationId xmlns:a16="http://schemas.microsoft.com/office/drawing/2014/main" id="{BB554187-9B6B-4F84-9FF1-8E61F016416E}"/>
              </a:ext>
            </a:extLst>
          </p:cNvPr>
          <p:cNvSpPr>
            <a:spLocks noGrp="1"/>
          </p:cNvSpPr>
          <p:nvPr>
            <p:ph type="title" idx="4294967295"/>
          </p:nvPr>
        </p:nvSpPr>
        <p:spPr>
          <a:xfrm>
            <a:off x="0" y="304800"/>
            <a:ext cx="8686800" cy="1143000"/>
          </a:xfrm>
        </p:spPr>
        <p:txBody>
          <a:bodyPr/>
          <a:lstStyle/>
          <a:p>
            <a:pPr eaLnBrk="1" hangingPunct="1">
              <a:defRPr/>
            </a:pPr>
            <a:r>
              <a:rPr lang="en-US" sz="4000"/>
              <a:t>School Personnel Administering Medication in Schools: </a:t>
            </a:r>
          </a:p>
        </p:txBody>
      </p:sp>
      <p:sp>
        <p:nvSpPr>
          <p:cNvPr id="70659" name="Content Placeholder 2">
            <a:extLst>
              <a:ext uri="{FF2B5EF4-FFF2-40B4-BE49-F238E27FC236}">
                <a16:creationId xmlns:a16="http://schemas.microsoft.com/office/drawing/2014/main" id="{4149DBCD-7891-459A-8E3A-E5A60C9283FC}"/>
              </a:ext>
            </a:extLst>
          </p:cNvPr>
          <p:cNvSpPr>
            <a:spLocks noGrp="1"/>
          </p:cNvSpPr>
          <p:nvPr>
            <p:ph idx="4294967295"/>
          </p:nvPr>
        </p:nvSpPr>
        <p:spPr>
          <a:xfrm>
            <a:off x="0" y="1447800"/>
            <a:ext cx="8229600" cy="4525963"/>
          </a:xfrm>
        </p:spPr>
        <p:txBody>
          <a:bodyPr/>
          <a:lstStyle/>
          <a:p>
            <a:pPr eaLnBrk="1" hangingPunct="1">
              <a:defRPr/>
            </a:pPr>
            <a:endParaRPr lang="en-US" sz="2400"/>
          </a:p>
          <a:p>
            <a:pPr eaLnBrk="1" hangingPunct="1">
              <a:defRPr/>
            </a:pPr>
            <a:r>
              <a:rPr lang="en-US" sz="2800"/>
              <a:t>NEVER shares confidential information  </a:t>
            </a:r>
          </a:p>
          <a:p>
            <a:pPr eaLnBrk="1" hangingPunct="1">
              <a:defRPr/>
            </a:pPr>
            <a:r>
              <a:rPr lang="en-US" sz="2800"/>
              <a:t>NEVER gives medication without written instructions and a properly labeled container</a:t>
            </a:r>
          </a:p>
          <a:p>
            <a:pPr eaLnBrk="1" hangingPunct="1">
              <a:defRPr/>
            </a:pPr>
            <a:r>
              <a:rPr lang="en-US" sz="2800"/>
              <a:t>NEVER gives medication if the written information does not match the labeled container</a:t>
            </a:r>
          </a:p>
          <a:p>
            <a:pPr eaLnBrk="1" hangingPunct="1">
              <a:defRPr/>
            </a:pPr>
            <a:r>
              <a:rPr lang="en-US" sz="2800"/>
              <a:t>NEVER makes a medical or nursing diagnosis or decision about what should or should not be done for a student.  Medical decisions are to be made by licensed health care professionals.  </a:t>
            </a:r>
          </a:p>
        </p:txBody>
      </p:sp>
      <p:pic>
        <p:nvPicPr>
          <p:cNvPr id="68613" name="Picture 7">
            <a:extLst>
              <a:ext uri="{FF2B5EF4-FFF2-40B4-BE49-F238E27FC236}">
                <a16:creationId xmlns:a16="http://schemas.microsoft.com/office/drawing/2014/main" id="{6F968ECE-7BE1-4298-A852-F2CEEB72A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9289011-2E8D-458D-9BD6-527A5D35C74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1682" name="Content Placeholder 2">
            <a:extLst>
              <a:ext uri="{FF2B5EF4-FFF2-40B4-BE49-F238E27FC236}">
                <a16:creationId xmlns:a16="http://schemas.microsoft.com/office/drawing/2014/main" id="{6FA1B04F-5453-4865-A476-33A483F7705D}"/>
              </a:ext>
            </a:extLst>
          </p:cNvPr>
          <p:cNvSpPr>
            <a:spLocks noGrp="1"/>
          </p:cNvSpPr>
          <p:nvPr>
            <p:ph idx="4294967295"/>
          </p:nvPr>
        </p:nvSpPr>
        <p:spPr>
          <a:xfrm>
            <a:off x="914400" y="1676400"/>
            <a:ext cx="8229600" cy="4678363"/>
          </a:xfrm>
        </p:spPr>
        <p:txBody>
          <a:bodyPr/>
          <a:lstStyle/>
          <a:p>
            <a:pPr eaLnBrk="1" hangingPunct="1">
              <a:defRPr/>
            </a:pPr>
            <a:r>
              <a:rPr lang="en-US" sz="2400"/>
              <a:t>NEVER call themselves “the nurse” nor leads others to think they are a nurse.  It is a felony to practice nursing without a license or to supervise someone doing that</a:t>
            </a:r>
          </a:p>
          <a:p>
            <a:pPr eaLnBrk="1" hangingPunct="1">
              <a:defRPr/>
            </a:pPr>
            <a:r>
              <a:rPr lang="en-US" sz="2400"/>
              <a:t>NEVER performs a task he/she has not been trained to do or is not competent in performing</a:t>
            </a:r>
          </a:p>
          <a:p>
            <a:pPr eaLnBrk="1" hangingPunct="1">
              <a:defRPr/>
            </a:pPr>
            <a:r>
              <a:rPr lang="en-US" sz="2400"/>
              <a:t>NEVER leaves any medication unattended or within the reach of a student</a:t>
            </a:r>
          </a:p>
          <a:p>
            <a:pPr eaLnBrk="1" hangingPunct="1">
              <a:defRPr/>
            </a:pPr>
            <a:r>
              <a:rPr lang="en-US" sz="2400"/>
              <a:t>NEVER delegates or designates, or “sub-”delegates</a:t>
            </a:r>
          </a:p>
          <a:p>
            <a:pPr eaLnBrk="1" hangingPunct="1">
              <a:defRPr/>
            </a:pPr>
            <a:r>
              <a:rPr lang="en-US" sz="2400"/>
              <a:t>NEVER ignores medical orders due to lack of understanding</a:t>
            </a:r>
          </a:p>
          <a:p>
            <a:pPr eaLnBrk="1" hangingPunct="1">
              <a:defRPr/>
            </a:pPr>
            <a:r>
              <a:rPr lang="en-US" sz="2400"/>
              <a:t>NEVER refers to medication as candy</a:t>
            </a:r>
          </a:p>
          <a:p>
            <a:pPr eaLnBrk="1" hangingPunct="1">
              <a:defRPr/>
            </a:pPr>
            <a:endParaRPr lang="en-US" sz="2400"/>
          </a:p>
          <a:p>
            <a:pPr eaLnBrk="1" hangingPunct="1">
              <a:defRPr/>
            </a:pPr>
            <a:endParaRPr lang="en-US"/>
          </a:p>
        </p:txBody>
      </p:sp>
      <p:sp>
        <p:nvSpPr>
          <p:cNvPr id="71683" name="Title 1">
            <a:extLst>
              <a:ext uri="{FF2B5EF4-FFF2-40B4-BE49-F238E27FC236}">
                <a16:creationId xmlns:a16="http://schemas.microsoft.com/office/drawing/2014/main" id="{C20AE8F9-34E2-4A63-8D8A-8ACAA9ADDE46}"/>
              </a:ext>
            </a:extLst>
          </p:cNvPr>
          <p:cNvSpPr>
            <a:spLocks noGrp="1"/>
          </p:cNvSpPr>
          <p:nvPr>
            <p:ph type="title" idx="4294967295"/>
          </p:nvPr>
        </p:nvSpPr>
        <p:spPr>
          <a:xfrm>
            <a:off x="228600" y="228600"/>
            <a:ext cx="8915400" cy="1143000"/>
          </a:xfrm>
        </p:spPr>
        <p:txBody>
          <a:bodyPr/>
          <a:lstStyle/>
          <a:p>
            <a:pPr eaLnBrk="1" hangingPunct="1">
              <a:defRPr/>
            </a:pPr>
            <a:r>
              <a:rPr lang="en-US" sz="4000"/>
              <a:t>School Personnel Administering Medication in Schools: </a:t>
            </a:r>
          </a:p>
        </p:txBody>
      </p:sp>
      <p:pic>
        <p:nvPicPr>
          <p:cNvPr id="69637" name="Picture 7">
            <a:extLst>
              <a:ext uri="{FF2B5EF4-FFF2-40B4-BE49-F238E27FC236}">
                <a16:creationId xmlns:a16="http://schemas.microsoft.com/office/drawing/2014/main" id="{429372E2-F60B-44CB-8223-EA5AAD6E4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8E4A4990-382A-4859-9E75-3E1F2DB7468A}"/>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2706" name="Content Placeholder 2">
            <a:extLst>
              <a:ext uri="{FF2B5EF4-FFF2-40B4-BE49-F238E27FC236}">
                <a16:creationId xmlns:a16="http://schemas.microsoft.com/office/drawing/2014/main" id="{C0136B82-8DB3-4360-96E8-9DA677041BFB}"/>
              </a:ext>
            </a:extLst>
          </p:cNvPr>
          <p:cNvSpPr>
            <a:spLocks noGrp="1"/>
          </p:cNvSpPr>
          <p:nvPr>
            <p:ph idx="4294967295"/>
          </p:nvPr>
        </p:nvSpPr>
        <p:spPr>
          <a:xfrm>
            <a:off x="914400" y="1905000"/>
            <a:ext cx="8229600" cy="4525963"/>
          </a:xfrm>
        </p:spPr>
        <p:txBody>
          <a:bodyPr/>
          <a:lstStyle/>
          <a:p>
            <a:pPr eaLnBrk="1" hangingPunct="1">
              <a:defRPr/>
            </a:pPr>
            <a:r>
              <a:rPr lang="en-US"/>
              <a:t>ALWAYS maintains confidentiality</a:t>
            </a:r>
          </a:p>
          <a:p>
            <a:pPr eaLnBrk="1" hangingPunct="1">
              <a:defRPr/>
            </a:pPr>
            <a:r>
              <a:rPr lang="en-US"/>
              <a:t>ALWAYS counts medication and records on appropriate medication documentation form</a:t>
            </a:r>
          </a:p>
          <a:p>
            <a:pPr eaLnBrk="1" hangingPunct="1">
              <a:defRPr/>
            </a:pPr>
            <a:r>
              <a:rPr lang="en-US"/>
              <a:t>ALWAYS locks up medication</a:t>
            </a:r>
          </a:p>
          <a:p>
            <a:pPr eaLnBrk="1" hangingPunct="1">
              <a:defRPr/>
            </a:pPr>
            <a:r>
              <a:rPr lang="en-US"/>
              <a:t>ALWAYS identifies the student</a:t>
            </a:r>
          </a:p>
          <a:p>
            <a:pPr eaLnBrk="1" hangingPunct="1">
              <a:defRPr/>
            </a:pPr>
            <a:r>
              <a:rPr lang="en-US"/>
              <a:t>ALWAYS  triple check the “6 Rights”</a:t>
            </a:r>
          </a:p>
          <a:p>
            <a:pPr eaLnBrk="1" hangingPunct="1">
              <a:defRPr/>
            </a:pPr>
            <a:endParaRPr lang="en-US" sz="2800"/>
          </a:p>
          <a:p>
            <a:pPr eaLnBrk="1" hangingPunct="1">
              <a:buFont typeface="Wingdings" panose="05000000000000000000" pitchFamily="2" charset="2"/>
              <a:buNone/>
              <a:defRPr/>
            </a:pPr>
            <a:endParaRPr lang="en-US"/>
          </a:p>
          <a:p>
            <a:pPr eaLnBrk="1" hangingPunct="1">
              <a:defRPr/>
            </a:pPr>
            <a:endParaRPr lang="en-US"/>
          </a:p>
        </p:txBody>
      </p:sp>
      <p:sp>
        <p:nvSpPr>
          <p:cNvPr id="6" name="Title 1">
            <a:extLst>
              <a:ext uri="{FF2B5EF4-FFF2-40B4-BE49-F238E27FC236}">
                <a16:creationId xmlns:a16="http://schemas.microsoft.com/office/drawing/2014/main" id="{EC8ED695-8026-4804-AE78-038FABCE3568}"/>
              </a:ext>
            </a:extLst>
          </p:cNvPr>
          <p:cNvSpPr txBox="1">
            <a:spLocks/>
          </p:cNvSpPr>
          <p:nvPr/>
        </p:nvSpPr>
        <p:spPr bwMode="auto">
          <a:xfrm>
            <a:off x="228600" y="228600"/>
            <a:ext cx="8915400" cy="1143000"/>
          </a:xfrm>
          <a:prstGeom prst="rect">
            <a:avLst/>
          </a:prstGeom>
          <a:noFill/>
          <a:ln w="9525">
            <a:noFill/>
            <a:miter lim="800000"/>
            <a:headEnd/>
            <a:tailEnd/>
          </a:ln>
        </p:spPr>
        <p:txBody>
          <a:bodyPr anchor="ctr"/>
          <a:lstStyle/>
          <a:p>
            <a:pPr algn="ctr" eaLnBrk="1" hangingPunct="1">
              <a:defRPr/>
            </a:pPr>
            <a:r>
              <a:rPr lang="en-US" sz="4000" dirty="0">
                <a:latin typeface="+mj-lt"/>
                <a:ea typeface="+mj-ea"/>
                <a:cs typeface="+mj-cs"/>
              </a:rPr>
              <a:t>School Personnel Administering Medication in Schools: </a:t>
            </a:r>
          </a:p>
        </p:txBody>
      </p:sp>
      <p:pic>
        <p:nvPicPr>
          <p:cNvPr id="70661" name="Picture 7">
            <a:extLst>
              <a:ext uri="{FF2B5EF4-FFF2-40B4-BE49-F238E27FC236}">
                <a16:creationId xmlns:a16="http://schemas.microsoft.com/office/drawing/2014/main" id="{7A11A55D-4AF8-4351-8FB0-26E9DA6DA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3F53EE2-91D9-4A11-BB9A-D42DE0D9BF8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5122" name="Title 1">
            <a:extLst>
              <a:ext uri="{FF2B5EF4-FFF2-40B4-BE49-F238E27FC236}">
                <a16:creationId xmlns:a16="http://schemas.microsoft.com/office/drawing/2014/main" id="{6CCC2C03-3C5D-4F24-825A-FAFBE52CC97A}"/>
              </a:ext>
            </a:extLst>
          </p:cNvPr>
          <p:cNvSpPr>
            <a:spLocks noGrp="1"/>
          </p:cNvSpPr>
          <p:nvPr>
            <p:ph type="title" idx="4294967295"/>
          </p:nvPr>
        </p:nvSpPr>
        <p:spPr>
          <a:xfrm>
            <a:off x="0" y="274638"/>
            <a:ext cx="8229600" cy="1143000"/>
          </a:xfrm>
        </p:spPr>
        <p:txBody>
          <a:bodyPr/>
          <a:lstStyle/>
          <a:p>
            <a:pPr eaLnBrk="1" hangingPunct="1">
              <a:defRPr/>
            </a:pPr>
            <a:r>
              <a:rPr lang="en-US"/>
              <a:t>Course Objectives</a:t>
            </a:r>
          </a:p>
        </p:txBody>
      </p:sp>
      <p:sp>
        <p:nvSpPr>
          <p:cNvPr id="3" name="Content Placeholder 2">
            <a:extLst>
              <a:ext uri="{FF2B5EF4-FFF2-40B4-BE49-F238E27FC236}">
                <a16:creationId xmlns:a16="http://schemas.microsoft.com/office/drawing/2014/main" id="{81463393-38BC-404C-83F2-BFE026B2DE71}"/>
              </a:ext>
            </a:extLst>
          </p:cNvPr>
          <p:cNvSpPr>
            <a:spLocks noGrp="1"/>
          </p:cNvSpPr>
          <p:nvPr>
            <p:ph idx="4294967295"/>
          </p:nvPr>
        </p:nvSpPr>
        <p:spPr>
          <a:xfrm>
            <a:off x="0" y="1600200"/>
            <a:ext cx="8229600" cy="4495800"/>
          </a:xfrm>
        </p:spPr>
        <p:txBody>
          <a:bodyPr>
            <a:normAutofit/>
          </a:bodyPr>
          <a:lstStyle/>
          <a:p>
            <a:pPr eaLnBrk="1" hangingPunct="1">
              <a:lnSpc>
                <a:spcPct val="80000"/>
              </a:lnSpc>
              <a:buFont typeface="Wingdings" panose="05000000000000000000" pitchFamily="2" charset="2"/>
              <a:buNone/>
              <a:defRPr/>
            </a:pPr>
            <a:r>
              <a:rPr lang="en-US" sz="2500"/>
              <a:t>At the completion of this training course, the designated employee who is not a licensed health professional will be able to:</a:t>
            </a:r>
          </a:p>
          <a:p>
            <a:pPr eaLnBrk="1" hangingPunct="1">
              <a:lnSpc>
                <a:spcPct val="80000"/>
              </a:lnSpc>
              <a:buFont typeface="Wingdings" panose="05000000000000000000" pitchFamily="2" charset="2"/>
              <a:buNone/>
              <a:defRPr/>
            </a:pPr>
            <a:endParaRPr lang="en-US" sz="2500"/>
          </a:p>
          <a:p>
            <a:pPr eaLnBrk="1" hangingPunct="1">
              <a:lnSpc>
                <a:spcPct val="80000"/>
              </a:lnSpc>
              <a:buFont typeface="Calibri" pitchFamily="34" charset="0"/>
              <a:buAutoNum type="arabicPeriod"/>
              <a:defRPr/>
            </a:pPr>
            <a:r>
              <a:rPr lang="en-US" sz="2000"/>
              <a:t>Identify the requirements of ORC 3313.713 </a:t>
            </a:r>
          </a:p>
          <a:p>
            <a:pPr eaLnBrk="1" hangingPunct="1">
              <a:lnSpc>
                <a:spcPct val="80000"/>
              </a:lnSpc>
              <a:buFont typeface="Calibri" pitchFamily="34" charset="0"/>
              <a:buAutoNum type="arabicPeriod"/>
              <a:defRPr/>
            </a:pPr>
            <a:r>
              <a:rPr lang="en-US" sz="2000"/>
              <a:t>Explain how federal confidentiality law (FERPA and HIPAA) effect medication   administration</a:t>
            </a:r>
          </a:p>
          <a:p>
            <a:pPr eaLnBrk="1" hangingPunct="1">
              <a:lnSpc>
                <a:spcPct val="80000"/>
              </a:lnSpc>
              <a:buFont typeface="Calibri" pitchFamily="34" charset="0"/>
              <a:buAutoNum type="arabicPeriod"/>
              <a:defRPr/>
            </a:pPr>
            <a:r>
              <a:rPr lang="en-US" sz="2000"/>
              <a:t>Locate the local school district’s medication administration policy</a:t>
            </a:r>
          </a:p>
          <a:p>
            <a:pPr eaLnBrk="1" hangingPunct="1">
              <a:lnSpc>
                <a:spcPct val="80000"/>
              </a:lnSpc>
              <a:buFont typeface="Calibri" pitchFamily="34" charset="0"/>
              <a:buAutoNum type="arabicPeriod"/>
              <a:defRPr/>
            </a:pPr>
            <a:r>
              <a:rPr lang="en-US" sz="2000"/>
              <a:t>List the components of the local school district’s medication administration policy</a:t>
            </a:r>
          </a:p>
          <a:p>
            <a:pPr eaLnBrk="1" hangingPunct="1">
              <a:lnSpc>
                <a:spcPct val="80000"/>
              </a:lnSpc>
              <a:buFont typeface="Calibri" pitchFamily="34" charset="0"/>
              <a:buAutoNum type="arabicPeriod"/>
              <a:defRPr/>
            </a:pPr>
            <a:r>
              <a:rPr lang="en-US" sz="2000"/>
              <a:t>Tell the general procedures for administering medications in the school, including the six rights of medication administration</a:t>
            </a:r>
          </a:p>
          <a:p>
            <a:pPr eaLnBrk="1" hangingPunct="1">
              <a:lnSpc>
                <a:spcPct val="80000"/>
              </a:lnSpc>
              <a:buFont typeface="Calibri" pitchFamily="34" charset="0"/>
              <a:buAutoNum type="arabicPeriod"/>
              <a:defRPr/>
            </a:pPr>
            <a:r>
              <a:rPr lang="en-US" sz="2000"/>
              <a:t>Successfully pass the medication administration post-test</a:t>
            </a:r>
          </a:p>
          <a:p>
            <a:pPr eaLnBrk="1" hangingPunct="1">
              <a:lnSpc>
                <a:spcPct val="80000"/>
              </a:lnSpc>
              <a:buFont typeface="Wingdings" panose="05000000000000000000" pitchFamily="2" charset="2"/>
              <a:buNone/>
              <a:defRPr/>
            </a:pPr>
            <a:endParaRPr lang="en-US" sz="2000"/>
          </a:p>
        </p:txBody>
      </p:sp>
      <p:pic>
        <p:nvPicPr>
          <p:cNvPr id="9221" name="Picture 7">
            <a:extLst>
              <a:ext uri="{FF2B5EF4-FFF2-40B4-BE49-F238E27FC236}">
                <a16:creationId xmlns:a16="http://schemas.microsoft.com/office/drawing/2014/main" id="{F1E571C1-BDBF-4D8D-A510-86D24DFA37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D992D11-8276-4850-BF6D-25C45B96D37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3730" name="Content Placeholder 2">
            <a:extLst>
              <a:ext uri="{FF2B5EF4-FFF2-40B4-BE49-F238E27FC236}">
                <a16:creationId xmlns:a16="http://schemas.microsoft.com/office/drawing/2014/main" id="{86C8DF61-7788-4048-8819-BD806BD34B66}"/>
              </a:ext>
            </a:extLst>
          </p:cNvPr>
          <p:cNvSpPr>
            <a:spLocks noGrp="1"/>
          </p:cNvSpPr>
          <p:nvPr>
            <p:ph idx="4294967295"/>
          </p:nvPr>
        </p:nvSpPr>
        <p:spPr>
          <a:xfrm>
            <a:off x="0" y="1600200"/>
            <a:ext cx="8229600" cy="4495800"/>
          </a:xfrm>
        </p:spPr>
        <p:txBody>
          <a:bodyPr/>
          <a:lstStyle/>
          <a:p>
            <a:pPr eaLnBrk="1" hangingPunct="1">
              <a:defRPr/>
            </a:pPr>
            <a:r>
              <a:rPr lang="en-US" sz="2800"/>
              <a:t>ALWAYS observes the student for any unusual behaviors or conditions before and after medication administration</a:t>
            </a:r>
          </a:p>
          <a:p>
            <a:pPr lvl="1" eaLnBrk="1" hangingPunct="1">
              <a:defRPr/>
            </a:pPr>
            <a:r>
              <a:rPr lang="en-US" sz="2400"/>
              <a:t>Report unusual behaviors to the parents and licensed health provider</a:t>
            </a:r>
          </a:p>
          <a:p>
            <a:pPr eaLnBrk="1" hangingPunct="1">
              <a:defRPr/>
            </a:pPr>
            <a:r>
              <a:rPr lang="en-US" sz="2800"/>
              <a:t>ALWAYS ensures proper equipment/supplies are available</a:t>
            </a:r>
          </a:p>
          <a:p>
            <a:pPr eaLnBrk="1" hangingPunct="1">
              <a:defRPr/>
            </a:pPr>
            <a:r>
              <a:rPr lang="en-US" sz="2800"/>
              <a:t>ALWAYS explains the procedure to the student</a:t>
            </a:r>
          </a:p>
          <a:p>
            <a:pPr eaLnBrk="1" hangingPunct="1">
              <a:defRPr/>
            </a:pPr>
            <a:r>
              <a:rPr lang="en-US" sz="2800"/>
              <a:t>ALWAYS, if applicable, positions the student appropriately for medication administration</a:t>
            </a:r>
          </a:p>
          <a:p>
            <a:pPr eaLnBrk="1" hangingPunct="1">
              <a:defRPr/>
            </a:pPr>
            <a:endParaRPr lang="en-US"/>
          </a:p>
        </p:txBody>
      </p:sp>
      <p:sp>
        <p:nvSpPr>
          <p:cNvPr id="5" name="Title 1">
            <a:extLst>
              <a:ext uri="{FF2B5EF4-FFF2-40B4-BE49-F238E27FC236}">
                <a16:creationId xmlns:a16="http://schemas.microsoft.com/office/drawing/2014/main" id="{0CCE64F7-CC83-42EF-954F-97D3041F26FE}"/>
              </a:ext>
            </a:extLst>
          </p:cNvPr>
          <p:cNvSpPr txBox="1">
            <a:spLocks/>
          </p:cNvSpPr>
          <p:nvPr/>
        </p:nvSpPr>
        <p:spPr bwMode="auto">
          <a:xfrm>
            <a:off x="228600" y="228600"/>
            <a:ext cx="8915400" cy="1143000"/>
          </a:xfrm>
          <a:prstGeom prst="rect">
            <a:avLst/>
          </a:prstGeom>
          <a:noFill/>
          <a:ln w="9525">
            <a:noFill/>
            <a:miter lim="800000"/>
            <a:headEnd/>
            <a:tailEnd/>
          </a:ln>
        </p:spPr>
        <p:txBody>
          <a:bodyPr anchor="ctr"/>
          <a:lstStyle/>
          <a:p>
            <a:pPr algn="ctr" eaLnBrk="1" hangingPunct="1">
              <a:defRPr/>
            </a:pPr>
            <a:r>
              <a:rPr lang="en-US" sz="4000" dirty="0">
                <a:latin typeface="+mj-lt"/>
                <a:ea typeface="+mj-ea"/>
                <a:cs typeface="+mj-cs"/>
              </a:rPr>
              <a:t>School Personnel Administering Medication in Schools: </a:t>
            </a:r>
          </a:p>
        </p:txBody>
      </p:sp>
      <p:pic>
        <p:nvPicPr>
          <p:cNvPr id="71685" name="Picture 7">
            <a:extLst>
              <a:ext uri="{FF2B5EF4-FFF2-40B4-BE49-F238E27FC236}">
                <a16:creationId xmlns:a16="http://schemas.microsoft.com/office/drawing/2014/main" id="{992828DC-C68B-45E9-AB2E-376FD2013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a:extLst>
              <a:ext uri="{FF2B5EF4-FFF2-40B4-BE49-F238E27FC236}">
                <a16:creationId xmlns:a16="http://schemas.microsoft.com/office/drawing/2014/main" id="{E63E1566-DF8F-409C-BB50-D93A03A80146}"/>
              </a:ext>
            </a:extLst>
          </p:cNvPr>
          <p:cNvSpPr>
            <a:spLocks noGrp="1"/>
          </p:cNvSpPr>
          <p:nvPr>
            <p:ph type="title" idx="4294967295"/>
          </p:nvPr>
        </p:nvSpPr>
        <p:spPr>
          <a:xfrm>
            <a:off x="0" y="228600"/>
            <a:ext cx="8229600" cy="1143000"/>
          </a:xfrm>
        </p:spPr>
        <p:txBody>
          <a:bodyPr/>
          <a:lstStyle/>
          <a:p>
            <a:pPr eaLnBrk="1" hangingPunct="1">
              <a:defRPr/>
            </a:pPr>
            <a:r>
              <a:rPr lang="en-US"/>
              <a:t>What are Sharps? </a:t>
            </a:r>
          </a:p>
        </p:txBody>
      </p:sp>
      <p:sp>
        <p:nvSpPr>
          <p:cNvPr id="251907" name="Rectangle 3">
            <a:extLst>
              <a:ext uri="{FF2B5EF4-FFF2-40B4-BE49-F238E27FC236}">
                <a16:creationId xmlns:a16="http://schemas.microsoft.com/office/drawing/2014/main" id="{D9F43F4C-6BC0-4DCE-9E4E-15F2D3F09B08}"/>
              </a:ext>
            </a:extLst>
          </p:cNvPr>
          <p:cNvSpPr>
            <a:spLocks noGrp="1"/>
          </p:cNvSpPr>
          <p:nvPr>
            <p:ph type="body" idx="4294967295"/>
          </p:nvPr>
        </p:nvSpPr>
        <p:spPr>
          <a:xfrm>
            <a:off x="0" y="2332038"/>
            <a:ext cx="8229600" cy="4525962"/>
          </a:xfrm>
        </p:spPr>
        <p:txBody>
          <a:bodyPr/>
          <a:lstStyle/>
          <a:p>
            <a:pPr eaLnBrk="1" hangingPunct="1">
              <a:lnSpc>
                <a:spcPct val="90000"/>
              </a:lnSpc>
              <a:buFont typeface="Wingdings" panose="05000000000000000000" pitchFamily="2" charset="2"/>
              <a:buNone/>
              <a:defRPr/>
            </a:pPr>
            <a:r>
              <a:rPr lang="en-US"/>
              <a:t> Definition in Ohio Administrative Code </a:t>
            </a:r>
            <a:br>
              <a:rPr lang="en-US"/>
            </a:br>
            <a:r>
              <a:rPr lang="en-US"/>
              <a:t>3745-27-01(6)(g): </a:t>
            </a:r>
          </a:p>
          <a:p>
            <a:pPr eaLnBrk="1" hangingPunct="1">
              <a:lnSpc>
                <a:spcPct val="90000"/>
              </a:lnSpc>
              <a:buFont typeface="Wingdings" panose="05000000000000000000" pitchFamily="2" charset="2"/>
              <a:buNone/>
              <a:defRPr/>
            </a:pPr>
            <a:r>
              <a:rPr lang="en-US" sz="2800"/>
              <a:t>	Sharp wastes used in the treatment…of human beings…that have… come in contact with infectious agents… including… hypodermic needles and syringes, scalpel blades, and glass articles that have been broken. Such wastes are …referred to as “sharp infectious waste” or “sharps.” </a:t>
            </a:r>
          </a:p>
        </p:txBody>
      </p:sp>
      <p:pic>
        <p:nvPicPr>
          <p:cNvPr id="72708" name="Picture 7">
            <a:extLst>
              <a:ext uri="{FF2B5EF4-FFF2-40B4-BE49-F238E27FC236}">
                <a16:creationId xmlns:a16="http://schemas.microsoft.com/office/drawing/2014/main" id="{3506D153-CD69-4DEB-AFB5-40032CD06D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864C86F9-AD09-406F-8724-F035BD09ED78}"/>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EFC931C2-FF3E-40FA-BB83-C797475A1F58}"/>
              </a:ext>
            </a:extLst>
          </p:cNvPr>
          <p:cNvSpPr>
            <a:spLocks noGrp="1"/>
          </p:cNvSpPr>
          <p:nvPr>
            <p:ph type="title" idx="4294967295"/>
          </p:nvPr>
        </p:nvSpPr>
        <p:spPr>
          <a:xfrm>
            <a:off x="0" y="274638"/>
            <a:ext cx="8229600" cy="1143000"/>
          </a:xfrm>
        </p:spPr>
        <p:txBody>
          <a:bodyPr/>
          <a:lstStyle/>
          <a:p>
            <a:pPr eaLnBrk="1" hangingPunct="1">
              <a:defRPr/>
            </a:pPr>
            <a:r>
              <a:rPr lang="en-US"/>
              <a:t>Sharps Containers</a:t>
            </a:r>
          </a:p>
        </p:txBody>
      </p:sp>
      <p:sp>
        <p:nvSpPr>
          <p:cNvPr id="252931" name="Rectangle 3">
            <a:extLst>
              <a:ext uri="{FF2B5EF4-FFF2-40B4-BE49-F238E27FC236}">
                <a16:creationId xmlns:a16="http://schemas.microsoft.com/office/drawing/2014/main" id="{E2513D9F-F69E-4BF0-9624-B78EB78D0F47}"/>
              </a:ext>
            </a:extLst>
          </p:cNvPr>
          <p:cNvSpPr>
            <a:spLocks noGrp="1"/>
          </p:cNvSpPr>
          <p:nvPr>
            <p:ph type="body" idx="4294967295"/>
          </p:nvPr>
        </p:nvSpPr>
        <p:spPr>
          <a:xfrm>
            <a:off x="0" y="1600200"/>
            <a:ext cx="8229600" cy="4495800"/>
          </a:xfrm>
        </p:spPr>
        <p:txBody>
          <a:bodyPr/>
          <a:lstStyle/>
          <a:p>
            <a:pPr eaLnBrk="1" hangingPunct="1">
              <a:buFont typeface="Wingdings" panose="05000000000000000000" pitchFamily="2" charset="2"/>
              <a:buNone/>
              <a:defRPr/>
            </a:pPr>
            <a:r>
              <a:rPr lang="en-US"/>
              <a:t>Must be: </a:t>
            </a:r>
          </a:p>
          <a:p>
            <a:pPr eaLnBrk="1" hangingPunct="1">
              <a:defRPr/>
            </a:pPr>
            <a:r>
              <a:rPr lang="en-US"/>
              <a:t>Puncture resistant</a:t>
            </a:r>
          </a:p>
          <a:p>
            <a:pPr eaLnBrk="1" hangingPunct="1">
              <a:defRPr/>
            </a:pPr>
            <a:r>
              <a:rPr lang="en-US"/>
              <a:t>Leak proof</a:t>
            </a:r>
          </a:p>
          <a:p>
            <a:pPr eaLnBrk="1" hangingPunct="1">
              <a:defRPr/>
            </a:pPr>
            <a:r>
              <a:rPr lang="en-US"/>
              <a:t>Closeable</a:t>
            </a:r>
          </a:p>
          <a:p>
            <a:pPr eaLnBrk="1" hangingPunct="1">
              <a:defRPr/>
            </a:pPr>
            <a:r>
              <a:rPr lang="en-US"/>
              <a:t>Properly labeled</a:t>
            </a:r>
          </a:p>
        </p:txBody>
      </p:sp>
      <p:pic>
        <p:nvPicPr>
          <p:cNvPr id="73732" name="Picture 7">
            <a:extLst>
              <a:ext uri="{FF2B5EF4-FFF2-40B4-BE49-F238E27FC236}">
                <a16:creationId xmlns:a16="http://schemas.microsoft.com/office/drawing/2014/main" id="{4E7ACB2F-7C8F-4D4E-BE0D-35BBE3AEB7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A5195A13-EBA4-4226-970A-3108625212AB}"/>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3AD3231E-F5E8-43C5-BC30-93D44E8FA4F3}"/>
              </a:ext>
            </a:extLst>
          </p:cNvPr>
          <p:cNvSpPr>
            <a:spLocks noGrp="1"/>
          </p:cNvSpPr>
          <p:nvPr>
            <p:ph type="title" idx="4294967295"/>
          </p:nvPr>
        </p:nvSpPr>
        <p:spPr>
          <a:xfrm>
            <a:off x="0" y="274638"/>
            <a:ext cx="8229600" cy="1143000"/>
          </a:xfrm>
        </p:spPr>
        <p:txBody>
          <a:bodyPr/>
          <a:lstStyle/>
          <a:p>
            <a:pPr eaLnBrk="1" hangingPunct="1">
              <a:defRPr/>
            </a:pPr>
            <a:r>
              <a:rPr lang="en-US"/>
              <a:t>Sharps Disposal</a:t>
            </a:r>
          </a:p>
        </p:txBody>
      </p:sp>
      <p:sp>
        <p:nvSpPr>
          <p:cNvPr id="253955" name="Rectangle 3">
            <a:extLst>
              <a:ext uri="{FF2B5EF4-FFF2-40B4-BE49-F238E27FC236}">
                <a16:creationId xmlns:a16="http://schemas.microsoft.com/office/drawing/2014/main" id="{5CB109EA-2EB0-48FB-B0A2-41A4648484FE}"/>
              </a:ext>
            </a:extLst>
          </p:cNvPr>
          <p:cNvSpPr>
            <a:spLocks noGrp="1"/>
          </p:cNvSpPr>
          <p:nvPr>
            <p:ph type="body" idx="4294967295"/>
          </p:nvPr>
        </p:nvSpPr>
        <p:spPr>
          <a:xfrm>
            <a:off x="0" y="2133600"/>
            <a:ext cx="8229600" cy="4525963"/>
          </a:xfrm>
        </p:spPr>
        <p:txBody>
          <a:bodyPr/>
          <a:lstStyle/>
          <a:p>
            <a:pPr eaLnBrk="1" hangingPunct="1">
              <a:buFont typeface="Wingdings" panose="05000000000000000000" pitchFamily="2" charset="2"/>
              <a:buNone/>
              <a:defRPr/>
            </a:pPr>
            <a:r>
              <a:rPr lang="en-US"/>
              <a:t>Ohio Environmental Protection Agency states:</a:t>
            </a:r>
          </a:p>
          <a:p>
            <a:pPr eaLnBrk="1" hangingPunct="1">
              <a:defRPr/>
            </a:pPr>
            <a:r>
              <a:rPr lang="en-US"/>
              <a:t>If you create less than 50 pounds of sharps a year</a:t>
            </a:r>
          </a:p>
          <a:p>
            <a:pPr eaLnBrk="1" hangingPunct="1">
              <a:defRPr/>
            </a:pPr>
            <a:r>
              <a:rPr lang="en-US"/>
              <a:t>You may place the full sharps container in the trash</a:t>
            </a:r>
          </a:p>
        </p:txBody>
      </p:sp>
      <p:pic>
        <p:nvPicPr>
          <p:cNvPr id="74756" name="Picture 7">
            <a:extLst>
              <a:ext uri="{FF2B5EF4-FFF2-40B4-BE49-F238E27FC236}">
                <a16:creationId xmlns:a16="http://schemas.microsoft.com/office/drawing/2014/main" id="{A80A3CAA-6EAB-416E-8C29-41B62A8727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5577DA01-7EEF-47C5-B0D4-E15317787B0B}"/>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AFA50491-A61E-4C40-821D-BA82EF8570F5}"/>
              </a:ext>
            </a:extLst>
          </p:cNvPr>
          <p:cNvSpPr>
            <a:spLocks noGrp="1"/>
          </p:cNvSpPr>
          <p:nvPr>
            <p:ph type="title" idx="4294967295"/>
          </p:nvPr>
        </p:nvSpPr>
        <p:spPr>
          <a:xfrm>
            <a:off x="0" y="0"/>
            <a:ext cx="8229600" cy="1143000"/>
          </a:xfrm>
        </p:spPr>
        <p:txBody>
          <a:bodyPr/>
          <a:lstStyle/>
          <a:p>
            <a:pPr eaLnBrk="1" hangingPunct="1">
              <a:defRPr/>
            </a:pPr>
            <a:r>
              <a:rPr lang="en-US"/>
              <a:t>Preventing Injuries from Sharps</a:t>
            </a:r>
          </a:p>
        </p:txBody>
      </p:sp>
      <p:sp>
        <p:nvSpPr>
          <p:cNvPr id="256003" name="Rectangle 3">
            <a:extLst>
              <a:ext uri="{FF2B5EF4-FFF2-40B4-BE49-F238E27FC236}">
                <a16:creationId xmlns:a16="http://schemas.microsoft.com/office/drawing/2014/main" id="{301BA329-6041-45B8-B98F-A56DC7AF0B25}"/>
              </a:ext>
            </a:extLst>
          </p:cNvPr>
          <p:cNvSpPr>
            <a:spLocks noGrp="1"/>
          </p:cNvSpPr>
          <p:nvPr>
            <p:ph type="body" idx="4294967295"/>
          </p:nvPr>
        </p:nvSpPr>
        <p:spPr>
          <a:xfrm>
            <a:off x="0" y="1371600"/>
            <a:ext cx="8229600" cy="4525963"/>
          </a:xfrm>
        </p:spPr>
        <p:txBody>
          <a:bodyPr/>
          <a:lstStyle/>
          <a:p>
            <a:pPr marL="660400" indent="-660400" eaLnBrk="1" hangingPunct="1">
              <a:lnSpc>
                <a:spcPct val="80000"/>
              </a:lnSpc>
              <a:buFont typeface="Wingdings" panose="05000000000000000000" pitchFamily="2" charset="2"/>
              <a:buNone/>
              <a:defRPr/>
            </a:pPr>
            <a:r>
              <a:rPr lang="en-US" sz="2400" dirty="0"/>
              <a:t>Always:</a:t>
            </a:r>
          </a:p>
          <a:p>
            <a:pPr marL="660400" indent="-660400" eaLnBrk="1" hangingPunct="1">
              <a:lnSpc>
                <a:spcPct val="80000"/>
              </a:lnSpc>
              <a:defRPr/>
            </a:pPr>
            <a:r>
              <a:rPr lang="en-US" sz="2400" dirty="0"/>
              <a:t>Have student discard the sharp if possible</a:t>
            </a:r>
          </a:p>
          <a:p>
            <a:pPr marL="660400" indent="-660400" eaLnBrk="1" hangingPunct="1">
              <a:lnSpc>
                <a:spcPct val="80000"/>
              </a:lnSpc>
              <a:defRPr/>
            </a:pPr>
            <a:r>
              <a:rPr lang="en-US" sz="2400" dirty="0"/>
              <a:t>Replace a sharps container when 75% full</a:t>
            </a:r>
          </a:p>
          <a:p>
            <a:pPr marL="660400" indent="-660400" eaLnBrk="1" hangingPunct="1">
              <a:lnSpc>
                <a:spcPct val="80000"/>
              </a:lnSpc>
              <a:defRPr/>
            </a:pPr>
            <a:r>
              <a:rPr lang="en-US" sz="2400" dirty="0"/>
              <a:t>Pay complete attention when handling a sharp-no multi-tasking!</a:t>
            </a:r>
          </a:p>
          <a:p>
            <a:pPr marL="660400" indent="-660400" eaLnBrk="1" hangingPunct="1">
              <a:lnSpc>
                <a:spcPct val="80000"/>
              </a:lnSpc>
              <a:defRPr/>
            </a:pPr>
            <a:r>
              <a:rPr lang="en-US" sz="2400" dirty="0"/>
              <a:t>Alert the school nurse if no sharps container is available</a:t>
            </a:r>
          </a:p>
          <a:p>
            <a:pPr marL="660400" indent="-660400" eaLnBrk="1" hangingPunct="1">
              <a:lnSpc>
                <a:spcPct val="80000"/>
              </a:lnSpc>
              <a:buFont typeface="Wingdings" panose="05000000000000000000" pitchFamily="2" charset="2"/>
              <a:buNone/>
              <a:defRPr/>
            </a:pPr>
            <a:r>
              <a:rPr lang="en-US" sz="2400" dirty="0"/>
              <a:t>Never:</a:t>
            </a:r>
          </a:p>
          <a:p>
            <a:pPr marL="660400" indent="-660400" eaLnBrk="1" hangingPunct="1">
              <a:lnSpc>
                <a:spcPct val="80000"/>
              </a:lnSpc>
              <a:defRPr/>
            </a:pPr>
            <a:r>
              <a:rPr lang="en-US" sz="2400" dirty="0"/>
              <a:t>Recap or bend a sharp/needle</a:t>
            </a:r>
          </a:p>
          <a:p>
            <a:pPr marL="660400" indent="-660400" eaLnBrk="1" hangingPunct="1">
              <a:lnSpc>
                <a:spcPct val="80000"/>
              </a:lnSpc>
              <a:defRPr/>
            </a:pPr>
            <a:r>
              <a:rPr lang="en-US" sz="2400" dirty="0"/>
              <a:t>Shake a sharps container </a:t>
            </a:r>
          </a:p>
          <a:p>
            <a:pPr marL="660400" indent="-660400" eaLnBrk="1" hangingPunct="1">
              <a:lnSpc>
                <a:spcPct val="80000"/>
              </a:lnSpc>
              <a:defRPr/>
            </a:pPr>
            <a:r>
              <a:rPr lang="en-US" sz="2400" dirty="0"/>
              <a:t>Place your hand under or in a trash bag</a:t>
            </a:r>
          </a:p>
        </p:txBody>
      </p:sp>
      <p:pic>
        <p:nvPicPr>
          <p:cNvPr id="76804" name="Picture 7">
            <a:extLst>
              <a:ext uri="{FF2B5EF4-FFF2-40B4-BE49-F238E27FC236}">
                <a16:creationId xmlns:a16="http://schemas.microsoft.com/office/drawing/2014/main" id="{93C2083E-F6DE-4BFF-9E1A-2BA0881B3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2EC99228-CC09-487F-9ADF-37E65BCCF8C8}"/>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3C499938-A539-49A3-BF38-35CD22F6FE80}"/>
              </a:ext>
            </a:extLst>
          </p:cNvPr>
          <p:cNvSpPr>
            <a:spLocks noGrp="1"/>
          </p:cNvSpPr>
          <p:nvPr>
            <p:ph type="title" idx="4294967295"/>
          </p:nvPr>
        </p:nvSpPr>
        <p:spPr>
          <a:xfrm>
            <a:off x="0" y="274638"/>
            <a:ext cx="8229600" cy="1143000"/>
          </a:xfrm>
        </p:spPr>
        <p:txBody>
          <a:bodyPr/>
          <a:lstStyle/>
          <a:p>
            <a:pPr eaLnBrk="1" hangingPunct="1">
              <a:defRPr/>
            </a:pPr>
            <a:r>
              <a:rPr lang="en-US"/>
              <a:t>How to Care for a Sharps Injury </a:t>
            </a:r>
          </a:p>
        </p:txBody>
      </p:sp>
      <p:sp>
        <p:nvSpPr>
          <p:cNvPr id="257027" name="Rectangle 3">
            <a:extLst>
              <a:ext uri="{FF2B5EF4-FFF2-40B4-BE49-F238E27FC236}">
                <a16:creationId xmlns:a16="http://schemas.microsoft.com/office/drawing/2014/main" id="{678FC9F4-E7A3-4A50-B237-C1F02DDF464C}"/>
              </a:ext>
            </a:extLst>
          </p:cNvPr>
          <p:cNvSpPr>
            <a:spLocks noGrp="1"/>
          </p:cNvSpPr>
          <p:nvPr>
            <p:ph type="body" idx="4294967295"/>
          </p:nvPr>
        </p:nvSpPr>
        <p:spPr>
          <a:xfrm>
            <a:off x="914400" y="2057400"/>
            <a:ext cx="8229600" cy="4525963"/>
          </a:xfrm>
        </p:spPr>
        <p:txBody>
          <a:bodyPr/>
          <a:lstStyle/>
          <a:p>
            <a:pPr marL="609600" indent="-609600" eaLnBrk="1" hangingPunct="1">
              <a:defRPr/>
            </a:pPr>
            <a:r>
              <a:rPr lang="en-US"/>
              <a:t>Run under warm water immediately</a:t>
            </a:r>
          </a:p>
          <a:p>
            <a:pPr marL="609600" indent="-609600" eaLnBrk="1" hangingPunct="1">
              <a:defRPr/>
            </a:pPr>
            <a:r>
              <a:rPr lang="en-US"/>
              <a:t>Wash thoroughly with warm water and soap</a:t>
            </a:r>
          </a:p>
          <a:p>
            <a:pPr marL="609600" indent="-609600" eaLnBrk="1" hangingPunct="1">
              <a:defRPr/>
            </a:pPr>
            <a:r>
              <a:rPr lang="en-US"/>
              <a:t>Rinse very well</a:t>
            </a:r>
          </a:p>
          <a:p>
            <a:pPr marL="609600" indent="-609600" eaLnBrk="1" hangingPunct="1">
              <a:defRPr/>
            </a:pPr>
            <a:r>
              <a:rPr lang="en-US"/>
              <a:t>Follow district’s Bloodborne Pathogen Policy for whom to notify and what to do</a:t>
            </a:r>
          </a:p>
        </p:txBody>
      </p:sp>
      <p:pic>
        <p:nvPicPr>
          <p:cNvPr id="77828" name="Picture 7">
            <a:extLst>
              <a:ext uri="{FF2B5EF4-FFF2-40B4-BE49-F238E27FC236}">
                <a16:creationId xmlns:a16="http://schemas.microsoft.com/office/drawing/2014/main" id="{0EE8DB25-AD68-49DB-8C22-AF4A06D85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05FF4A0B-15EE-4707-BC23-A10967C63D76}"/>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1E60E8E6-3789-4D79-8445-AF4E6080B990}"/>
              </a:ext>
            </a:extLst>
          </p:cNvPr>
          <p:cNvSpPr>
            <a:spLocks noGrp="1"/>
          </p:cNvSpPr>
          <p:nvPr>
            <p:ph type="title" idx="4294967295"/>
          </p:nvPr>
        </p:nvSpPr>
        <p:spPr>
          <a:xfrm>
            <a:off x="0" y="274638"/>
            <a:ext cx="8229600" cy="1143000"/>
          </a:xfrm>
        </p:spPr>
        <p:txBody>
          <a:bodyPr/>
          <a:lstStyle/>
          <a:p>
            <a:pPr eaLnBrk="1" hangingPunct="1">
              <a:defRPr/>
            </a:pPr>
            <a:r>
              <a:rPr lang="en-US"/>
              <a:t>Handwashing</a:t>
            </a:r>
          </a:p>
        </p:txBody>
      </p:sp>
      <p:sp>
        <p:nvSpPr>
          <p:cNvPr id="259075" name="Rectangle 3">
            <a:extLst>
              <a:ext uri="{FF2B5EF4-FFF2-40B4-BE49-F238E27FC236}">
                <a16:creationId xmlns:a16="http://schemas.microsoft.com/office/drawing/2014/main" id="{9A72E4FC-C984-424E-81BE-00BBDF2325F4}"/>
              </a:ext>
            </a:extLst>
          </p:cNvPr>
          <p:cNvSpPr>
            <a:spLocks noGrp="1"/>
          </p:cNvSpPr>
          <p:nvPr>
            <p:ph type="body" idx="4294967295"/>
          </p:nvPr>
        </p:nvSpPr>
        <p:spPr>
          <a:xfrm>
            <a:off x="0" y="1981200"/>
            <a:ext cx="8229600" cy="4525963"/>
          </a:xfrm>
        </p:spPr>
        <p:txBody>
          <a:bodyPr/>
          <a:lstStyle/>
          <a:p>
            <a:pPr eaLnBrk="1" hangingPunct="1">
              <a:buFont typeface="Wingdings" panose="05000000000000000000" pitchFamily="2" charset="2"/>
              <a:buNone/>
              <a:defRPr/>
            </a:pPr>
            <a:r>
              <a:rPr lang="en-US"/>
              <a:t>Handwashing before and after each student contact is the single most important routine practice in the control of infections</a:t>
            </a:r>
          </a:p>
          <a:p>
            <a:pPr eaLnBrk="1" hangingPunct="1">
              <a:buFont typeface="Wingdings" panose="05000000000000000000" pitchFamily="2" charset="2"/>
              <a:buNone/>
              <a:defRPr/>
            </a:pPr>
            <a:endParaRPr lang="en-US"/>
          </a:p>
        </p:txBody>
      </p:sp>
      <p:pic>
        <p:nvPicPr>
          <p:cNvPr id="79876" name="Picture 7">
            <a:extLst>
              <a:ext uri="{FF2B5EF4-FFF2-40B4-BE49-F238E27FC236}">
                <a16:creationId xmlns:a16="http://schemas.microsoft.com/office/drawing/2014/main" id="{DAE7E0D3-2DAC-4247-BA99-5D63D5150F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4C71BEAE-416A-4E8A-A885-E0EEC47772DD}"/>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DC7B5AA9-D887-4211-A77F-DFF6FDAC54A7}"/>
              </a:ext>
            </a:extLst>
          </p:cNvPr>
          <p:cNvSpPr>
            <a:spLocks noGrp="1"/>
          </p:cNvSpPr>
          <p:nvPr>
            <p:ph type="title" idx="4294967295"/>
          </p:nvPr>
        </p:nvSpPr>
        <p:spPr>
          <a:xfrm>
            <a:off x="0" y="274638"/>
            <a:ext cx="8229600" cy="1143000"/>
          </a:xfrm>
        </p:spPr>
        <p:txBody>
          <a:bodyPr/>
          <a:lstStyle/>
          <a:p>
            <a:pPr eaLnBrk="1" hangingPunct="1">
              <a:defRPr/>
            </a:pPr>
            <a:r>
              <a:rPr lang="en-US"/>
              <a:t>Alternative: Alcohol-based Hand Sanitizers</a:t>
            </a:r>
          </a:p>
        </p:txBody>
      </p:sp>
      <p:sp>
        <p:nvSpPr>
          <p:cNvPr id="261123" name="Rectangle 3">
            <a:extLst>
              <a:ext uri="{FF2B5EF4-FFF2-40B4-BE49-F238E27FC236}">
                <a16:creationId xmlns:a16="http://schemas.microsoft.com/office/drawing/2014/main" id="{DEDED872-5E4B-4EBE-B857-8BA0D5904C6D}"/>
              </a:ext>
            </a:extLst>
          </p:cNvPr>
          <p:cNvSpPr>
            <a:spLocks noGrp="1"/>
          </p:cNvSpPr>
          <p:nvPr>
            <p:ph type="body" idx="4294967295"/>
          </p:nvPr>
        </p:nvSpPr>
        <p:spPr>
          <a:xfrm>
            <a:off x="0" y="1981200"/>
            <a:ext cx="8229600" cy="4525963"/>
          </a:xfrm>
        </p:spPr>
        <p:txBody>
          <a:bodyPr/>
          <a:lstStyle/>
          <a:p>
            <a:pPr eaLnBrk="1" hangingPunct="1">
              <a:buFont typeface="Wingdings" panose="05000000000000000000" pitchFamily="2" charset="2"/>
              <a:buNone/>
              <a:defRPr/>
            </a:pPr>
            <a:r>
              <a:rPr lang="en-US" sz="2800"/>
              <a:t>   If soap and water are not available, use an alcohol-based hand sanitizer to clean hands</a:t>
            </a:r>
          </a:p>
          <a:p>
            <a:pPr eaLnBrk="1" hangingPunct="1">
              <a:defRPr/>
            </a:pPr>
            <a:r>
              <a:rPr lang="en-US" sz="2400"/>
              <a:t>Must be 60% alcohol to be effective</a:t>
            </a:r>
          </a:p>
          <a:p>
            <a:pPr eaLnBrk="1" hangingPunct="1">
              <a:buFont typeface="Wingdings" panose="05000000000000000000" pitchFamily="2" charset="2"/>
              <a:buNone/>
              <a:defRPr/>
            </a:pPr>
            <a:endParaRPr lang="en-US" sz="2800"/>
          </a:p>
          <a:p>
            <a:pPr eaLnBrk="1" hangingPunct="1">
              <a:buFont typeface="Wingdings" panose="05000000000000000000" pitchFamily="2" charset="2"/>
              <a:buNone/>
              <a:defRPr/>
            </a:pPr>
            <a:r>
              <a:rPr lang="en-US" sz="2800"/>
              <a:t>When using an alcohol-based hand sanitizer: </a:t>
            </a:r>
          </a:p>
          <a:p>
            <a:pPr eaLnBrk="1" hangingPunct="1">
              <a:defRPr/>
            </a:pPr>
            <a:r>
              <a:rPr lang="en-US" sz="2400"/>
              <a:t>Apply product to the palm of one hand </a:t>
            </a:r>
          </a:p>
          <a:p>
            <a:pPr eaLnBrk="1" hangingPunct="1">
              <a:defRPr/>
            </a:pPr>
            <a:r>
              <a:rPr lang="en-US" sz="2400"/>
              <a:t>Rub hands together</a:t>
            </a:r>
          </a:p>
          <a:p>
            <a:pPr eaLnBrk="1" hangingPunct="1">
              <a:defRPr/>
            </a:pPr>
            <a:r>
              <a:rPr lang="en-US" sz="2400"/>
              <a:t>Rub the product over all surfaces of hands and fingers until hands are dry</a:t>
            </a:r>
          </a:p>
          <a:p>
            <a:pPr eaLnBrk="1" hangingPunct="1">
              <a:defRPr/>
            </a:pPr>
            <a:endParaRPr lang="en-US"/>
          </a:p>
        </p:txBody>
      </p:sp>
      <p:pic>
        <p:nvPicPr>
          <p:cNvPr id="81924" name="Picture 7">
            <a:extLst>
              <a:ext uri="{FF2B5EF4-FFF2-40B4-BE49-F238E27FC236}">
                <a16:creationId xmlns:a16="http://schemas.microsoft.com/office/drawing/2014/main" id="{3C8A4259-329A-4A35-B9E8-7AC61FCA44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C9214E0C-B1A6-4B09-950C-359F2AD2C84D}"/>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17CF-8694-4FFA-9BB0-1B05A35E2406}"/>
              </a:ext>
            </a:extLst>
          </p:cNvPr>
          <p:cNvSpPr>
            <a:spLocks noGrp="1"/>
          </p:cNvSpPr>
          <p:nvPr>
            <p:ph type="ctrTitle" sz="quarter"/>
          </p:nvPr>
        </p:nvSpPr>
        <p:spPr/>
        <p:txBody>
          <a:bodyPr/>
          <a:lstStyle/>
          <a:p>
            <a:pPr>
              <a:defRPr/>
            </a:pPr>
            <a:r>
              <a:rPr lang="en-US" dirty="0"/>
              <a:t>Click on the link below and view the entire video</a:t>
            </a:r>
          </a:p>
        </p:txBody>
      </p:sp>
      <p:sp>
        <p:nvSpPr>
          <p:cNvPr id="3" name="Subtitle 2">
            <a:extLst>
              <a:ext uri="{FF2B5EF4-FFF2-40B4-BE49-F238E27FC236}">
                <a16:creationId xmlns:a16="http://schemas.microsoft.com/office/drawing/2014/main" id="{E6D2F6AC-59A2-429A-8575-7290D6004305}"/>
              </a:ext>
            </a:extLst>
          </p:cNvPr>
          <p:cNvSpPr>
            <a:spLocks noGrp="1"/>
          </p:cNvSpPr>
          <p:nvPr>
            <p:ph type="subTitle" sz="quarter" idx="1"/>
          </p:nvPr>
        </p:nvSpPr>
        <p:spPr/>
        <p:txBody>
          <a:bodyPr/>
          <a:lstStyle/>
          <a:p>
            <a:pPr>
              <a:defRPr/>
            </a:pPr>
            <a:r>
              <a:rPr lang="en-US" u="sng" dirty="0">
                <a:effectLst/>
                <a:hlinkClick r:id="rId2"/>
              </a:rPr>
              <a:t>H:\Medication Administration video</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6514FC19-F2D0-48E1-B702-8607F8A04EC4}"/>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7826" name="Title 1">
            <a:extLst>
              <a:ext uri="{FF2B5EF4-FFF2-40B4-BE49-F238E27FC236}">
                <a16:creationId xmlns:a16="http://schemas.microsoft.com/office/drawing/2014/main" id="{F36CE950-ACCD-4D69-91E7-C07DB19D92BF}"/>
              </a:ext>
            </a:extLst>
          </p:cNvPr>
          <p:cNvSpPr>
            <a:spLocks noGrp="1"/>
          </p:cNvSpPr>
          <p:nvPr>
            <p:ph type="title" idx="4294967295"/>
          </p:nvPr>
        </p:nvSpPr>
        <p:spPr>
          <a:xfrm>
            <a:off x="0" y="685800"/>
            <a:ext cx="8229600" cy="1143000"/>
          </a:xfrm>
        </p:spPr>
        <p:txBody>
          <a:bodyPr/>
          <a:lstStyle/>
          <a:p>
            <a:pPr eaLnBrk="1" hangingPunct="1">
              <a:defRPr/>
            </a:pPr>
            <a:r>
              <a:rPr lang="en-US" b="1"/>
              <a:t>Basic Guidelines for Medication Administration</a:t>
            </a:r>
            <a:r>
              <a:rPr lang="en-US"/>
              <a:t> </a:t>
            </a:r>
          </a:p>
        </p:txBody>
      </p:sp>
      <p:sp>
        <p:nvSpPr>
          <p:cNvPr id="77827" name="Content Placeholder 3">
            <a:extLst>
              <a:ext uri="{FF2B5EF4-FFF2-40B4-BE49-F238E27FC236}">
                <a16:creationId xmlns:a16="http://schemas.microsoft.com/office/drawing/2014/main" id="{C1D6BB16-733C-439A-A0BD-2FDBF977C97D}"/>
              </a:ext>
            </a:extLst>
          </p:cNvPr>
          <p:cNvSpPr>
            <a:spLocks noGrp="1"/>
          </p:cNvSpPr>
          <p:nvPr>
            <p:ph idx="4294967295"/>
          </p:nvPr>
        </p:nvSpPr>
        <p:spPr>
          <a:xfrm>
            <a:off x="0" y="2743200"/>
            <a:ext cx="8229600" cy="4525963"/>
          </a:xfrm>
        </p:spPr>
        <p:txBody>
          <a:bodyPr/>
          <a:lstStyle/>
          <a:p>
            <a:pPr eaLnBrk="1" hangingPunct="1">
              <a:defRPr/>
            </a:pPr>
            <a:r>
              <a:rPr lang="en-US" dirty="0"/>
              <a:t>The following steps should be followed each time medication is administered</a:t>
            </a:r>
          </a:p>
          <a:p>
            <a:pPr eaLnBrk="1" hangingPunct="1">
              <a:defRPr/>
            </a:pPr>
            <a:r>
              <a:rPr lang="en-US" dirty="0"/>
              <a:t>If interrupted at any time in this process, restart from the beginning</a:t>
            </a:r>
          </a:p>
          <a:p>
            <a:pPr eaLnBrk="1" hangingPunct="1">
              <a:defRPr/>
            </a:pPr>
            <a:endParaRPr lang="en-US" dirty="0"/>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pic>
        <p:nvPicPr>
          <p:cNvPr id="84997" name="Picture 7">
            <a:extLst>
              <a:ext uri="{FF2B5EF4-FFF2-40B4-BE49-F238E27FC236}">
                <a16:creationId xmlns:a16="http://schemas.microsoft.com/office/drawing/2014/main" id="{19A4A8EE-2278-454B-8E8C-4739D5B68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DE90F7C-8327-417B-B5B3-ABEA8318505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170" name="Title 1">
            <a:extLst>
              <a:ext uri="{FF2B5EF4-FFF2-40B4-BE49-F238E27FC236}">
                <a16:creationId xmlns:a16="http://schemas.microsoft.com/office/drawing/2014/main" id="{380392F7-848E-47D0-B930-2313471D6E5A}"/>
              </a:ext>
            </a:extLst>
          </p:cNvPr>
          <p:cNvSpPr>
            <a:spLocks noGrp="1"/>
          </p:cNvSpPr>
          <p:nvPr>
            <p:ph type="title" idx="4294967295"/>
          </p:nvPr>
        </p:nvSpPr>
        <p:spPr>
          <a:xfrm>
            <a:off x="0" y="274638"/>
            <a:ext cx="8229600" cy="1143000"/>
          </a:xfrm>
        </p:spPr>
        <p:txBody>
          <a:bodyPr/>
          <a:lstStyle/>
          <a:p>
            <a:pPr eaLnBrk="1" hangingPunct="1">
              <a:defRPr/>
            </a:pPr>
            <a:r>
              <a:rPr lang="en-US"/>
              <a:t>Background</a:t>
            </a:r>
          </a:p>
        </p:txBody>
      </p:sp>
      <p:sp>
        <p:nvSpPr>
          <p:cNvPr id="7171" name="Content Placeholder 2">
            <a:extLst>
              <a:ext uri="{FF2B5EF4-FFF2-40B4-BE49-F238E27FC236}">
                <a16:creationId xmlns:a16="http://schemas.microsoft.com/office/drawing/2014/main" id="{F45090B0-A158-4A00-90C8-96889263BA80}"/>
              </a:ext>
            </a:extLst>
          </p:cNvPr>
          <p:cNvSpPr>
            <a:spLocks noGrp="1"/>
          </p:cNvSpPr>
          <p:nvPr>
            <p:ph idx="4294967295"/>
          </p:nvPr>
        </p:nvSpPr>
        <p:spPr>
          <a:xfrm>
            <a:off x="0" y="1295400"/>
            <a:ext cx="8229600" cy="4525963"/>
          </a:xfrm>
        </p:spPr>
        <p:txBody>
          <a:bodyPr/>
          <a:lstStyle/>
          <a:p>
            <a:pPr eaLnBrk="1" hangingPunct="1">
              <a:defRPr/>
            </a:pPr>
            <a:r>
              <a:rPr lang="en-US" sz="2800"/>
              <a:t>Children with chronic and acute health conditions may require medication administration during the school day in order to be academically successful</a:t>
            </a:r>
          </a:p>
          <a:p>
            <a:pPr eaLnBrk="1" hangingPunct="1">
              <a:defRPr/>
            </a:pPr>
            <a:r>
              <a:rPr lang="en-US" sz="2800"/>
              <a:t>In 2009, Ohio House Bill 1 updated school medication administration law (ORC 3313.713) to require school employees administering medications after July 1, 2011 be:</a:t>
            </a:r>
          </a:p>
          <a:p>
            <a:pPr lvl="1" eaLnBrk="1" hangingPunct="1">
              <a:defRPr/>
            </a:pPr>
            <a:r>
              <a:rPr lang="en-US" sz="2400"/>
              <a:t>A licensed health professional </a:t>
            </a:r>
            <a:r>
              <a:rPr lang="en-US" sz="2400" b="1" u="sng"/>
              <a:t>OR</a:t>
            </a:r>
          </a:p>
          <a:p>
            <a:pPr lvl="1" eaLnBrk="1" hangingPunct="1">
              <a:defRPr/>
            </a:pPr>
            <a:r>
              <a:rPr lang="en-US" sz="2400"/>
              <a:t> Complete a drug administration training program conducted by a licensed health professional and considered appropriate by the board</a:t>
            </a:r>
          </a:p>
          <a:p>
            <a:pPr eaLnBrk="1" hangingPunct="1">
              <a:buFont typeface="Wingdings" panose="05000000000000000000" pitchFamily="2" charset="2"/>
              <a:buNone/>
              <a:defRPr/>
            </a:pPr>
            <a:endParaRPr lang="en-US"/>
          </a:p>
        </p:txBody>
      </p:sp>
      <p:pic>
        <p:nvPicPr>
          <p:cNvPr id="11269" name="Picture 7">
            <a:extLst>
              <a:ext uri="{FF2B5EF4-FFF2-40B4-BE49-F238E27FC236}">
                <a16:creationId xmlns:a16="http://schemas.microsoft.com/office/drawing/2014/main" id="{FCCD0D6A-C02C-408A-9507-F018BB52B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CAFD8E0-6EAB-42FD-A8C9-8DD0D933414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8850" name="Title 3">
            <a:extLst>
              <a:ext uri="{FF2B5EF4-FFF2-40B4-BE49-F238E27FC236}">
                <a16:creationId xmlns:a16="http://schemas.microsoft.com/office/drawing/2014/main" id="{EF132947-3FD6-4335-B8A2-46835EDA1E29}"/>
              </a:ext>
            </a:extLst>
          </p:cNvPr>
          <p:cNvSpPr>
            <a:spLocks noGrp="1"/>
          </p:cNvSpPr>
          <p:nvPr>
            <p:ph type="title" idx="4294967295"/>
          </p:nvPr>
        </p:nvSpPr>
        <p:spPr>
          <a:xfrm>
            <a:off x="0" y="274638"/>
            <a:ext cx="8229600" cy="1143000"/>
          </a:xfrm>
        </p:spPr>
        <p:txBody>
          <a:bodyPr/>
          <a:lstStyle/>
          <a:p>
            <a:pPr eaLnBrk="1" hangingPunct="1">
              <a:defRPr/>
            </a:pPr>
            <a:r>
              <a:rPr lang="en-US" sz="3600"/>
              <a:t>Medication Administration Procedure</a:t>
            </a:r>
          </a:p>
        </p:txBody>
      </p:sp>
      <p:sp>
        <p:nvSpPr>
          <p:cNvPr id="78851" name="Content Placeholder 4">
            <a:extLst>
              <a:ext uri="{FF2B5EF4-FFF2-40B4-BE49-F238E27FC236}">
                <a16:creationId xmlns:a16="http://schemas.microsoft.com/office/drawing/2014/main" id="{D8DE172F-CC4D-4E2C-91D1-0A931D75A521}"/>
              </a:ext>
            </a:extLst>
          </p:cNvPr>
          <p:cNvSpPr>
            <a:spLocks noGrp="1"/>
          </p:cNvSpPr>
          <p:nvPr>
            <p:ph idx="4294967295"/>
          </p:nvPr>
        </p:nvSpPr>
        <p:spPr>
          <a:xfrm>
            <a:off x="0" y="1143000"/>
            <a:ext cx="8229600" cy="4983163"/>
          </a:xfrm>
        </p:spPr>
        <p:txBody>
          <a:bodyPr/>
          <a:lstStyle/>
          <a:p>
            <a:pPr eaLnBrk="1" hangingPunct="1">
              <a:buFont typeface="Wingdings" panose="05000000000000000000" pitchFamily="2" charset="2"/>
              <a:buNone/>
              <a:defRPr/>
            </a:pPr>
            <a:r>
              <a:rPr lang="en-US" sz="2400"/>
              <a:t>1.  Wash hands well  </a:t>
            </a:r>
          </a:p>
          <a:p>
            <a:pPr eaLnBrk="1" hangingPunct="1">
              <a:buFont typeface="Wingdings" panose="05000000000000000000" pitchFamily="2" charset="2"/>
              <a:buNone/>
              <a:defRPr/>
            </a:pPr>
            <a:r>
              <a:rPr lang="en-US" sz="2400"/>
              <a:t>2.  Start at the beginning of the MAR, review and check each of the following (</a:t>
            </a:r>
            <a:r>
              <a:rPr lang="en-US" sz="2400" b="1"/>
              <a:t>1</a:t>
            </a:r>
            <a:r>
              <a:rPr lang="en-US" sz="2400" b="1" baseline="30000"/>
              <a:t>st</a:t>
            </a:r>
            <a:r>
              <a:rPr lang="en-US" sz="2400" b="1"/>
              <a:t> Check</a:t>
            </a:r>
            <a:r>
              <a:rPr lang="en-US" sz="2400"/>
              <a:t>):</a:t>
            </a:r>
          </a:p>
          <a:p>
            <a:pPr lvl="1" eaLnBrk="1" hangingPunct="1">
              <a:defRPr/>
            </a:pPr>
            <a:r>
              <a:rPr lang="en-US" sz="2400" b="1"/>
              <a:t>6 Rights of Medication Administration:</a:t>
            </a:r>
          </a:p>
          <a:p>
            <a:pPr lvl="2" eaLnBrk="1" hangingPunct="1">
              <a:defRPr/>
            </a:pPr>
            <a:r>
              <a:rPr lang="en-US" sz="2000" b="1"/>
              <a:t>Right Student</a:t>
            </a:r>
            <a:endParaRPr lang="en-US" sz="2000"/>
          </a:p>
          <a:p>
            <a:pPr lvl="2" eaLnBrk="1" hangingPunct="1">
              <a:defRPr/>
            </a:pPr>
            <a:r>
              <a:rPr lang="en-US" sz="2000" b="1"/>
              <a:t>Right Medication</a:t>
            </a:r>
            <a:endParaRPr lang="en-US" sz="2000"/>
          </a:p>
          <a:p>
            <a:pPr lvl="2" eaLnBrk="1" hangingPunct="1">
              <a:defRPr/>
            </a:pPr>
            <a:r>
              <a:rPr lang="en-US" sz="2000" b="1"/>
              <a:t>Right Dose</a:t>
            </a:r>
            <a:endParaRPr lang="en-US" sz="2000"/>
          </a:p>
          <a:p>
            <a:pPr lvl="2" eaLnBrk="1" hangingPunct="1">
              <a:defRPr/>
            </a:pPr>
            <a:r>
              <a:rPr lang="en-US" sz="2000" b="1"/>
              <a:t>Right Time</a:t>
            </a:r>
            <a:endParaRPr lang="en-US" sz="2000"/>
          </a:p>
          <a:p>
            <a:pPr lvl="2" eaLnBrk="1" hangingPunct="1">
              <a:defRPr/>
            </a:pPr>
            <a:r>
              <a:rPr lang="en-US" sz="2000" b="1"/>
              <a:t>Right Route</a:t>
            </a:r>
            <a:endParaRPr lang="en-US" sz="2000"/>
          </a:p>
          <a:p>
            <a:pPr lvl="2" eaLnBrk="1" hangingPunct="1">
              <a:defRPr/>
            </a:pPr>
            <a:r>
              <a:rPr lang="en-US" sz="2000" b="1"/>
              <a:t>Right Documentation</a:t>
            </a:r>
            <a:endParaRPr lang="en-US" sz="2000"/>
          </a:p>
          <a:p>
            <a:pPr lvl="1" eaLnBrk="1" hangingPunct="1">
              <a:defRPr/>
            </a:pPr>
            <a:r>
              <a:rPr lang="en-US" sz="2400"/>
              <a:t>Order is current</a:t>
            </a:r>
          </a:p>
          <a:p>
            <a:pPr lvl="1" eaLnBrk="1" hangingPunct="1">
              <a:defRPr/>
            </a:pPr>
            <a:r>
              <a:rPr lang="en-US" sz="2400"/>
              <a:t>Any known allergies</a:t>
            </a:r>
          </a:p>
          <a:p>
            <a:pPr lvl="1" eaLnBrk="1" hangingPunct="1">
              <a:defRPr/>
            </a:pPr>
            <a:r>
              <a:rPr lang="en-US" sz="2400"/>
              <a:t>Special instructions</a:t>
            </a:r>
          </a:p>
        </p:txBody>
      </p:sp>
      <p:pic>
        <p:nvPicPr>
          <p:cNvPr id="86021" name="Picture 7">
            <a:extLst>
              <a:ext uri="{FF2B5EF4-FFF2-40B4-BE49-F238E27FC236}">
                <a16:creationId xmlns:a16="http://schemas.microsoft.com/office/drawing/2014/main" id="{4F2D6EBB-2E5B-4634-B1F2-970E080B5D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1EF9591-6ACA-49D1-8174-893E400927B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79874" name="Title 3">
            <a:extLst>
              <a:ext uri="{FF2B5EF4-FFF2-40B4-BE49-F238E27FC236}">
                <a16:creationId xmlns:a16="http://schemas.microsoft.com/office/drawing/2014/main" id="{252123A1-8656-4C4A-9EAE-FA7C5E085B8D}"/>
              </a:ext>
            </a:extLst>
          </p:cNvPr>
          <p:cNvSpPr>
            <a:spLocks noGrp="1"/>
          </p:cNvSpPr>
          <p:nvPr>
            <p:ph type="title" idx="4294967295"/>
          </p:nvPr>
        </p:nvSpPr>
        <p:spPr>
          <a:xfrm>
            <a:off x="0" y="228600"/>
            <a:ext cx="8229600" cy="1143000"/>
          </a:xfrm>
        </p:spPr>
        <p:txBody>
          <a:bodyPr/>
          <a:lstStyle/>
          <a:p>
            <a:pPr eaLnBrk="1" hangingPunct="1">
              <a:defRPr/>
            </a:pPr>
            <a:r>
              <a:rPr lang="en-US"/>
              <a:t>Medication Administration Procedure  </a:t>
            </a:r>
            <a:r>
              <a:rPr lang="en-US" i="1"/>
              <a:t>continued</a:t>
            </a:r>
            <a:endParaRPr lang="en-US"/>
          </a:p>
        </p:txBody>
      </p:sp>
      <p:sp>
        <p:nvSpPr>
          <p:cNvPr id="79875" name="Content Placeholder 4">
            <a:extLst>
              <a:ext uri="{FF2B5EF4-FFF2-40B4-BE49-F238E27FC236}">
                <a16:creationId xmlns:a16="http://schemas.microsoft.com/office/drawing/2014/main" id="{42307463-87F8-4F89-BE3A-253CFBE6BC55}"/>
              </a:ext>
            </a:extLst>
          </p:cNvPr>
          <p:cNvSpPr>
            <a:spLocks noGrp="1"/>
          </p:cNvSpPr>
          <p:nvPr>
            <p:ph idx="4294967295"/>
          </p:nvPr>
        </p:nvSpPr>
        <p:spPr>
          <a:xfrm>
            <a:off x="0" y="1752600"/>
            <a:ext cx="8229600" cy="4830763"/>
          </a:xfrm>
        </p:spPr>
        <p:txBody>
          <a:bodyPr/>
          <a:lstStyle/>
          <a:p>
            <a:pPr marL="457200" indent="-457200" eaLnBrk="1" hangingPunct="1">
              <a:buFont typeface="Arial" charset="0"/>
              <a:buAutoNum type="arabicPeriod" startAt="3"/>
              <a:defRPr/>
            </a:pPr>
            <a:r>
              <a:rPr lang="en-US" sz="2400" dirty="0"/>
              <a:t>Gather all equipment needed</a:t>
            </a:r>
          </a:p>
          <a:p>
            <a:pPr marL="457200" indent="-457200" eaLnBrk="1" hangingPunct="1">
              <a:buFont typeface="Arial" charset="0"/>
              <a:buAutoNum type="arabicPeriod" startAt="3"/>
              <a:defRPr/>
            </a:pPr>
            <a:r>
              <a:rPr lang="en-US" sz="2400" dirty="0"/>
              <a:t>Get medication from the locked storage area</a:t>
            </a:r>
          </a:p>
          <a:p>
            <a:pPr marL="457200" indent="-457200" eaLnBrk="1" hangingPunct="1">
              <a:buFont typeface="Arial" charset="0"/>
              <a:buAutoNum type="arabicPeriod" startAt="3"/>
              <a:defRPr/>
            </a:pPr>
            <a:r>
              <a:rPr lang="en-US" sz="2400" dirty="0"/>
              <a:t>Check the expiration date on the medication container</a:t>
            </a:r>
          </a:p>
          <a:p>
            <a:pPr marL="457200" indent="-457200" eaLnBrk="1" hangingPunct="1">
              <a:buFont typeface="Arial" charset="0"/>
              <a:buAutoNum type="arabicPeriod" startAt="3"/>
              <a:defRPr/>
            </a:pPr>
            <a:r>
              <a:rPr lang="en-US" sz="2400" dirty="0"/>
              <a:t>Compare and confirm that the container label, the MAR and the MDR </a:t>
            </a:r>
            <a:r>
              <a:rPr lang="en-US" sz="2400" b="1" dirty="0"/>
              <a:t>all match (2nd Check)</a:t>
            </a:r>
          </a:p>
          <a:p>
            <a:pPr marL="457200" indent="-457200" eaLnBrk="1" hangingPunct="1">
              <a:buFont typeface="Wingdings" panose="05000000000000000000" pitchFamily="2" charset="2"/>
              <a:buAutoNum type="arabicPeriod" startAt="7"/>
              <a:defRPr/>
            </a:pPr>
            <a:r>
              <a:rPr lang="en-US" sz="2400" dirty="0"/>
              <a:t>Identify student verbally</a:t>
            </a:r>
          </a:p>
          <a:p>
            <a:pPr marL="457200" indent="-457200" eaLnBrk="1" hangingPunct="1">
              <a:buFont typeface="Wingdings" panose="05000000000000000000" pitchFamily="2" charset="2"/>
              <a:buAutoNum type="arabicPeriod" startAt="7"/>
              <a:defRPr/>
            </a:pPr>
            <a:r>
              <a:rPr lang="en-US" sz="2400" dirty="0"/>
              <a:t>Administer medication as ordered</a:t>
            </a:r>
          </a:p>
          <a:p>
            <a:pPr marL="457200" indent="-457200" eaLnBrk="1" hangingPunct="1">
              <a:buFont typeface="Wingdings" panose="05000000000000000000" pitchFamily="2" charset="2"/>
              <a:buAutoNum type="arabicPeriod" startAt="9"/>
              <a:defRPr/>
            </a:pPr>
            <a:r>
              <a:rPr lang="en-US" sz="2400" dirty="0"/>
              <a:t>Assure that the student leaves in a safe and comfortable manner</a:t>
            </a:r>
          </a:p>
          <a:p>
            <a:pPr marL="457200" indent="-457200" eaLnBrk="1" hangingPunct="1">
              <a:buFont typeface="Wingdings" panose="05000000000000000000" pitchFamily="2" charset="2"/>
              <a:buAutoNum type="arabicPeriod" startAt="7"/>
              <a:defRPr/>
            </a:pPr>
            <a:endParaRPr lang="en-US" sz="2400" dirty="0"/>
          </a:p>
          <a:p>
            <a:pPr marL="457200" indent="-457200" eaLnBrk="1" hangingPunct="1">
              <a:buFont typeface="Wingdings" panose="05000000000000000000" pitchFamily="2" charset="2"/>
              <a:buNone/>
              <a:defRPr/>
            </a:pPr>
            <a:r>
              <a:rPr lang="en-US" sz="2400" dirty="0"/>
              <a:t> </a:t>
            </a:r>
          </a:p>
          <a:p>
            <a:pPr marL="457200" indent="-457200" eaLnBrk="1" hangingPunct="1">
              <a:buFont typeface="Wingdings" panose="05000000000000000000" pitchFamily="2" charset="2"/>
              <a:buNone/>
              <a:defRPr/>
            </a:pPr>
            <a:r>
              <a:rPr lang="en-US" sz="2400" dirty="0"/>
              <a:t> </a:t>
            </a:r>
          </a:p>
        </p:txBody>
      </p:sp>
      <p:pic>
        <p:nvPicPr>
          <p:cNvPr id="88069" name="Picture 7">
            <a:extLst>
              <a:ext uri="{FF2B5EF4-FFF2-40B4-BE49-F238E27FC236}">
                <a16:creationId xmlns:a16="http://schemas.microsoft.com/office/drawing/2014/main" id="{2CBBE468-F5AB-4980-A9D4-1782353A60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BD76A079-B935-42D0-9A9C-668F3412127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1922" name="Title 1">
            <a:extLst>
              <a:ext uri="{FF2B5EF4-FFF2-40B4-BE49-F238E27FC236}">
                <a16:creationId xmlns:a16="http://schemas.microsoft.com/office/drawing/2014/main" id="{EAE8393F-28B2-4299-8021-B4745C09F65F}"/>
              </a:ext>
            </a:extLst>
          </p:cNvPr>
          <p:cNvSpPr>
            <a:spLocks noGrp="1"/>
          </p:cNvSpPr>
          <p:nvPr>
            <p:ph type="title" idx="4294967295"/>
          </p:nvPr>
        </p:nvSpPr>
        <p:spPr>
          <a:xfrm>
            <a:off x="0" y="274638"/>
            <a:ext cx="8229600" cy="1143000"/>
          </a:xfrm>
        </p:spPr>
        <p:txBody>
          <a:bodyPr/>
          <a:lstStyle/>
          <a:p>
            <a:pPr eaLnBrk="1" hangingPunct="1">
              <a:defRPr/>
            </a:pPr>
            <a:r>
              <a:rPr lang="en-US"/>
              <a:t>Medication Administration Procedure  </a:t>
            </a:r>
            <a:r>
              <a:rPr lang="en-US" i="1"/>
              <a:t>continued</a:t>
            </a:r>
            <a:endParaRPr lang="en-US"/>
          </a:p>
        </p:txBody>
      </p:sp>
      <p:sp>
        <p:nvSpPr>
          <p:cNvPr id="6" name="Content Placeholder 2">
            <a:extLst>
              <a:ext uri="{FF2B5EF4-FFF2-40B4-BE49-F238E27FC236}">
                <a16:creationId xmlns:a16="http://schemas.microsoft.com/office/drawing/2014/main" id="{CFC32D4D-19D0-4F7A-9BA0-07EF02F52490}"/>
              </a:ext>
            </a:extLst>
          </p:cNvPr>
          <p:cNvSpPr>
            <a:spLocks noGrp="1"/>
          </p:cNvSpPr>
          <p:nvPr>
            <p:ph idx="4294967295"/>
          </p:nvPr>
        </p:nvSpPr>
        <p:spPr>
          <a:xfrm>
            <a:off x="0" y="1600200"/>
            <a:ext cx="8229600" cy="4800600"/>
          </a:xfrm>
        </p:spPr>
        <p:txBody>
          <a:bodyPr/>
          <a:lstStyle/>
          <a:p>
            <a:pPr marL="457200" indent="-457200" eaLnBrk="1" hangingPunct="1">
              <a:buFont typeface="Wingdings" panose="05000000000000000000" pitchFamily="2" charset="2"/>
              <a:buNone/>
              <a:defRPr/>
            </a:pPr>
            <a:r>
              <a:rPr lang="en-US" altLang="en-US" sz="2000" dirty="0">
                <a:solidFill>
                  <a:schemeClr val="hlink"/>
                </a:solidFill>
              </a:rPr>
              <a:t>10</a:t>
            </a:r>
            <a:r>
              <a:rPr lang="en-US" altLang="en-US" sz="2800" dirty="0"/>
              <a:t>.  </a:t>
            </a:r>
            <a:r>
              <a:rPr lang="en-US" altLang="en-US" sz="2000" dirty="0"/>
              <a:t>If gloves are worn, remove and dispose of gloves properly.  Wash hands</a:t>
            </a:r>
          </a:p>
          <a:p>
            <a:pPr marL="457200" indent="-457200" eaLnBrk="1" hangingPunct="1">
              <a:buFont typeface="Wingdings" panose="05000000000000000000" pitchFamily="2" charset="2"/>
              <a:buNone/>
              <a:defRPr/>
            </a:pPr>
            <a:r>
              <a:rPr lang="en-US" altLang="en-US" sz="2000" dirty="0">
                <a:cs typeface="Times New Roman" pitchFamily="18" charset="0"/>
              </a:rPr>
              <a:t>  </a:t>
            </a:r>
            <a:r>
              <a:rPr lang="en-US" altLang="en-US" sz="2000" dirty="0">
                <a:solidFill>
                  <a:schemeClr val="hlink"/>
                </a:solidFill>
                <a:cs typeface="Times New Roman" pitchFamily="18" charset="0"/>
              </a:rPr>
              <a:t>11.</a:t>
            </a:r>
            <a:r>
              <a:rPr lang="en-US" altLang="en-US" sz="2000" dirty="0">
                <a:cs typeface="Times New Roman" pitchFamily="18" charset="0"/>
              </a:rPr>
              <a:t>  Document:</a:t>
            </a:r>
          </a:p>
          <a:p>
            <a:pPr marL="800100" lvl="1" indent="-342900" eaLnBrk="1" hangingPunct="1">
              <a:buFontTx/>
              <a:buAutoNum type="alphaLcPeriod"/>
              <a:defRPr/>
            </a:pPr>
            <a:r>
              <a:rPr lang="en-US" altLang="en-US" sz="2000" dirty="0">
                <a:cs typeface="Times New Roman" pitchFamily="18" charset="0"/>
              </a:rPr>
              <a:t>Write your initials and exact time the medication was given in the dated square on the MDR or on the electronic record</a:t>
            </a:r>
          </a:p>
          <a:p>
            <a:pPr marL="800100" lvl="1" indent="-342900" eaLnBrk="1" hangingPunct="1">
              <a:buFontTx/>
              <a:buAutoNum type="alphaLcPeriod"/>
              <a:defRPr/>
            </a:pPr>
            <a:r>
              <a:rPr lang="en-US" altLang="en-US" sz="2000" dirty="0">
                <a:cs typeface="Times New Roman" pitchFamily="18" charset="0"/>
              </a:rPr>
              <a:t>While documenting, compare the container label to the MAR and MDR again (</a:t>
            </a:r>
            <a:r>
              <a:rPr lang="en-US" altLang="en-US" sz="2000" b="1" dirty="0">
                <a:cs typeface="Times New Roman" pitchFamily="18" charset="0"/>
              </a:rPr>
              <a:t>4</a:t>
            </a:r>
            <a:r>
              <a:rPr lang="en-US" altLang="en-US" sz="2000" b="1" baseline="30000" dirty="0">
                <a:cs typeface="Times New Roman" pitchFamily="18" charset="0"/>
              </a:rPr>
              <a:t>th</a:t>
            </a:r>
            <a:r>
              <a:rPr lang="en-US" altLang="en-US" sz="2000" b="1" dirty="0">
                <a:cs typeface="Times New Roman" pitchFamily="18" charset="0"/>
              </a:rPr>
              <a:t> check</a:t>
            </a:r>
            <a:r>
              <a:rPr lang="en-US" altLang="en-US" sz="2000" dirty="0">
                <a:cs typeface="Times New Roman" pitchFamily="18" charset="0"/>
              </a:rPr>
              <a:t>) and return to locked storage</a:t>
            </a:r>
          </a:p>
          <a:p>
            <a:pPr marL="800100" lvl="1" indent="-342900" eaLnBrk="1" hangingPunct="1">
              <a:buFontTx/>
              <a:buAutoNum type="alphaLcPeriod"/>
              <a:defRPr/>
            </a:pPr>
            <a:r>
              <a:rPr lang="en-US" altLang="en-US" sz="2000" dirty="0">
                <a:cs typeface="Times New Roman" pitchFamily="18" charset="0"/>
              </a:rPr>
              <a:t>Write your full name/signature, initials and title in space provided on the MDR</a:t>
            </a:r>
          </a:p>
          <a:p>
            <a:pPr marL="800100" lvl="1" indent="-342900" eaLnBrk="1" hangingPunct="1">
              <a:buFontTx/>
              <a:buAutoNum type="alphaLcPeriod"/>
              <a:defRPr/>
            </a:pPr>
            <a:r>
              <a:rPr lang="en-US" altLang="en-US" sz="2000" dirty="0">
                <a:cs typeface="Times New Roman" pitchFamily="18" charset="0"/>
              </a:rPr>
              <a:t>Record any unusual complaints, concerns, errors and action(s) taken</a:t>
            </a:r>
          </a:p>
          <a:p>
            <a:pPr marL="514350" indent="-514350" eaLnBrk="1" hangingPunct="1">
              <a:buNone/>
              <a:defRPr/>
            </a:pPr>
            <a:r>
              <a:rPr lang="en-US" sz="1400" dirty="0">
                <a:solidFill>
                  <a:schemeClr val="hlink"/>
                </a:solidFill>
              </a:rPr>
              <a:t>12</a:t>
            </a:r>
            <a:r>
              <a:rPr lang="en-US" sz="1600" dirty="0">
                <a:solidFill>
                  <a:schemeClr val="hlink"/>
                </a:solidFill>
              </a:rPr>
              <a:t>.</a:t>
            </a:r>
            <a:r>
              <a:rPr lang="en-US" sz="1600" dirty="0"/>
              <a:t> </a:t>
            </a:r>
            <a:r>
              <a:rPr lang="en-US" sz="2000" dirty="0"/>
              <a:t>Clean and return used equipment to proper storage area</a:t>
            </a:r>
          </a:p>
          <a:p>
            <a:pPr marL="514350" indent="-514350" eaLnBrk="1" hangingPunct="1">
              <a:buNone/>
              <a:defRPr/>
            </a:pPr>
            <a:r>
              <a:rPr lang="en-US" sz="2000" dirty="0">
                <a:solidFill>
                  <a:schemeClr val="hlink"/>
                </a:solidFill>
              </a:rPr>
              <a:t>13.</a:t>
            </a:r>
            <a:r>
              <a:rPr lang="en-US" sz="2000" dirty="0"/>
              <a:t>  Wash hands before contact with another student or procedure in the clinic</a:t>
            </a:r>
          </a:p>
          <a:p>
            <a:pPr marL="457200" indent="-457200" eaLnBrk="1" hangingPunct="1">
              <a:buFont typeface="Wingdings" panose="05000000000000000000" pitchFamily="2" charset="2"/>
              <a:buNone/>
              <a:defRPr/>
            </a:pPr>
            <a:endParaRPr lang="en-US" altLang="en-US" sz="1600" dirty="0">
              <a:cs typeface="Times New Roman" pitchFamily="18" charset="0"/>
            </a:endParaRPr>
          </a:p>
          <a:p>
            <a:pPr marL="457200" indent="-457200" eaLnBrk="1" hangingPunct="1">
              <a:buFont typeface="Wingdings" panose="05000000000000000000" pitchFamily="2" charset="2"/>
              <a:buNone/>
              <a:defRPr/>
            </a:pPr>
            <a:endParaRPr lang="en-US" altLang="en-US" dirty="0"/>
          </a:p>
        </p:txBody>
      </p:sp>
      <p:pic>
        <p:nvPicPr>
          <p:cNvPr id="90117" name="Picture 7">
            <a:extLst>
              <a:ext uri="{FF2B5EF4-FFF2-40B4-BE49-F238E27FC236}">
                <a16:creationId xmlns:a16="http://schemas.microsoft.com/office/drawing/2014/main" id="{398322D4-8C08-4D1B-B80B-25C9228D4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4565-80A7-4246-AE03-5F1F5CE3CC9C}"/>
              </a:ext>
            </a:extLst>
          </p:cNvPr>
          <p:cNvSpPr>
            <a:spLocks noGrp="1"/>
          </p:cNvSpPr>
          <p:nvPr>
            <p:ph type="title"/>
          </p:nvPr>
        </p:nvSpPr>
        <p:spPr/>
        <p:txBody>
          <a:bodyPr/>
          <a:lstStyle/>
          <a:p>
            <a:pPr>
              <a:defRPr/>
            </a:pPr>
            <a:r>
              <a:rPr lang="en-US" dirty="0"/>
              <a:t>For over the counter medications</a:t>
            </a:r>
          </a:p>
        </p:txBody>
      </p:sp>
      <p:sp>
        <p:nvSpPr>
          <p:cNvPr id="3" name="Content Placeholder 2">
            <a:extLst>
              <a:ext uri="{FF2B5EF4-FFF2-40B4-BE49-F238E27FC236}">
                <a16:creationId xmlns:a16="http://schemas.microsoft.com/office/drawing/2014/main" id="{10CADCEA-B7B1-4DEB-849C-4666E9C7ABA3}"/>
              </a:ext>
            </a:extLst>
          </p:cNvPr>
          <p:cNvSpPr>
            <a:spLocks noGrp="1"/>
          </p:cNvSpPr>
          <p:nvPr>
            <p:ph idx="1"/>
          </p:nvPr>
        </p:nvSpPr>
        <p:spPr/>
        <p:txBody>
          <a:bodyPr/>
          <a:lstStyle/>
          <a:p>
            <a:pPr>
              <a:defRPr/>
            </a:pPr>
            <a:r>
              <a:rPr lang="en-US" dirty="0"/>
              <a:t>Verify parent consent for medication</a:t>
            </a:r>
          </a:p>
          <a:p>
            <a:pPr lvl="1">
              <a:defRPr/>
            </a:pPr>
            <a:r>
              <a:rPr lang="en-US" dirty="0"/>
              <a:t>Click on student’s name in Final Forms</a:t>
            </a:r>
          </a:p>
          <a:p>
            <a:pPr lvl="1">
              <a:defRPr/>
            </a:pPr>
            <a:r>
              <a:rPr lang="en-US" dirty="0"/>
              <a:t>Click on medications</a:t>
            </a:r>
          </a:p>
          <a:p>
            <a:pPr lvl="1">
              <a:defRPr/>
            </a:pPr>
            <a:r>
              <a:rPr lang="en-US" dirty="0"/>
              <a:t>Verify parent checked box for permission to give “Tylenol”</a:t>
            </a:r>
          </a:p>
          <a:p>
            <a:pPr>
              <a:defRPr/>
            </a:pPr>
            <a:r>
              <a:rPr lang="en-US" dirty="0"/>
              <a:t>Verify proper dose </a:t>
            </a:r>
          </a:p>
          <a:p>
            <a:pPr lvl="1">
              <a:defRPr/>
            </a:pPr>
            <a:r>
              <a:rPr lang="en-US" dirty="0"/>
              <a:t>See recommendations on bottle (MS &amp; HS)</a:t>
            </a:r>
          </a:p>
          <a:p>
            <a:pPr lvl="1">
              <a:defRPr/>
            </a:pPr>
            <a:r>
              <a:rPr lang="en-US" dirty="0"/>
              <a:t>See dosing sheet in front of elementary med book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D644-F768-43C9-B426-829BF7C6D617}"/>
              </a:ext>
            </a:extLst>
          </p:cNvPr>
          <p:cNvSpPr>
            <a:spLocks noGrp="1"/>
          </p:cNvSpPr>
          <p:nvPr>
            <p:ph type="title"/>
          </p:nvPr>
        </p:nvSpPr>
        <p:spPr>
          <a:xfrm>
            <a:off x="152400" y="0"/>
            <a:ext cx="8839200" cy="1417638"/>
          </a:xfrm>
        </p:spPr>
        <p:txBody>
          <a:bodyPr/>
          <a:lstStyle/>
          <a:p>
            <a:pPr>
              <a:defRPr/>
            </a:pPr>
            <a:r>
              <a:rPr lang="en-US" dirty="0"/>
              <a:t>Over the Count Medications </a:t>
            </a:r>
            <a:r>
              <a:rPr lang="en-US" sz="2400" dirty="0"/>
              <a:t>(continued)</a:t>
            </a:r>
          </a:p>
        </p:txBody>
      </p:sp>
      <p:sp>
        <p:nvSpPr>
          <p:cNvPr id="3" name="Content Placeholder 2">
            <a:extLst>
              <a:ext uri="{FF2B5EF4-FFF2-40B4-BE49-F238E27FC236}">
                <a16:creationId xmlns:a16="http://schemas.microsoft.com/office/drawing/2014/main" id="{C541E4CD-08B3-4C85-9B1E-3786D1A3C100}"/>
              </a:ext>
            </a:extLst>
          </p:cNvPr>
          <p:cNvSpPr>
            <a:spLocks noGrp="1"/>
          </p:cNvSpPr>
          <p:nvPr>
            <p:ph idx="1"/>
          </p:nvPr>
        </p:nvSpPr>
        <p:spPr>
          <a:xfrm>
            <a:off x="457200" y="990600"/>
            <a:ext cx="8229600" cy="5715000"/>
          </a:xfrm>
        </p:spPr>
        <p:txBody>
          <a:bodyPr/>
          <a:lstStyle/>
          <a:p>
            <a:pPr>
              <a:defRPr/>
            </a:pPr>
            <a:r>
              <a:rPr lang="en-US" dirty="0"/>
              <a:t>Document in DASL </a:t>
            </a:r>
            <a:r>
              <a:rPr lang="en-US" sz="2400" dirty="0"/>
              <a:t>after medication given</a:t>
            </a:r>
          </a:p>
          <a:p>
            <a:pPr lvl="1">
              <a:defRPr/>
            </a:pPr>
            <a:r>
              <a:rPr lang="en-US" sz="2400" dirty="0" err="1"/>
              <a:t>Studentinformation</a:t>
            </a:r>
            <a:r>
              <a:rPr lang="en-US" sz="2400" dirty="0"/>
              <a:t>-SIS-Student-Medical-Health Log</a:t>
            </a:r>
          </a:p>
          <a:p>
            <a:pPr lvl="1">
              <a:defRPr/>
            </a:pPr>
            <a:r>
              <a:rPr lang="en-US" sz="2400" dirty="0"/>
              <a:t>Click “Add entry”</a:t>
            </a:r>
          </a:p>
          <a:p>
            <a:pPr lvl="2">
              <a:defRPr/>
            </a:pPr>
            <a:r>
              <a:rPr lang="en-US" dirty="0"/>
              <a:t>You must enter information into any box that has a red *</a:t>
            </a:r>
          </a:p>
          <a:p>
            <a:pPr lvl="2">
              <a:defRPr/>
            </a:pPr>
            <a:r>
              <a:rPr lang="en-US" dirty="0"/>
              <a:t>Click reason for medication and dosage</a:t>
            </a:r>
          </a:p>
          <a:p>
            <a:pPr lvl="2">
              <a:defRPr/>
            </a:pPr>
            <a:r>
              <a:rPr lang="en-US" dirty="0"/>
              <a:t>When complete, click “SAVE” at the bottom of the page</a:t>
            </a:r>
          </a:p>
          <a:p>
            <a:pPr>
              <a:defRPr/>
            </a:pPr>
            <a:r>
              <a:rPr lang="en-US" sz="2400" dirty="0"/>
              <a:t>All medications given MUST be documented either in DASL or on a medication record form (prescription meds or meds from home)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1A3C11E-F96E-4736-850E-F8DC2BCDA49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6018" name="Title 1">
            <a:extLst>
              <a:ext uri="{FF2B5EF4-FFF2-40B4-BE49-F238E27FC236}">
                <a16:creationId xmlns:a16="http://schemas.microsoft.com/office/drawing/2014/main" id="{220E672E-F71C-4B6C-901D-2BE77ABAF90B}"/>
              </a:ext>
            </a:extLst>
          </p:cNvPr>
          <p:cNvSpPr>
            <a:spLocks noGrp="1"/>
          </p:cNvSpPr>
          <p:nvPr>
            <p:ph type="title" idx="4294967295"/>
          </p:nvPr>
        </p:nvSpPr>
        <p:spPr>
          <a:xfrm>
            <a:off x="0" y="274638"/>
            <a:ext cx="8229600" cy="1143000"/>
          </a:xfrm>
        </p:spPr>
        <p:txBody>
          <a:bodyPr/>
          <a:lstStyle/>
          <a:p>
            <a:pPr eaLnBrk="1" hangingPunct="1">
              <a:defRPr/>
            </a:pPr>
            <a:r>
              <a:rPr lang="en-US" sz="3600"/>
              <a:t>Oral Medication Administration </a:t>
            </a:r>
            <a:br>
              <a:rPr lang="en-US"/>
            </a:br>
            <a:endParaRPr lang="en-US"/>
          </a:p>
        </p:txBody>
      </p:sp>
      <p:sp>
        <p:nvSpPr>
          <p:cNvPr id="53251" name="Content Placeholder 2">
            <a:extLst>
              <a:ext uri="{FF2B5EF4-FFF2-40B4-BE49-F238E27FC236}">
                <a16:creationId xmlns:a16="http://schemas.microsoft.com/office/drawing/2014/main" id="{053F551D-85FA-4A09-8C33-3666A5139E8D}"/>
              </a:ext>
            </a:extLst>
          </p:cNvPr>
          <p:cNvSpPr>
            <a:spLocks noGrp="1"/>
          </p:cNvSpPr>
          <p:nvPr>
            <p:ph idx="4294967295"/>
          </p:nvPr>
        </p:nvSpPr>
        <p:spPr>
          <a:xfrm>
            <a:off x="0" y="990600"/>
            <a:ext cx="8229600" cy="4525963"/>
          </a:xfrm>
        </p:spPr>
        <p:txBody>
          <a:bodyPr/>
          <a:lstStyle/>
          <a:p>
            <a:pPr algn="ctr" eaLnBrk="1" hangingPunct="1">
              <a:buFont typeface="Wingdings" panose="05000000000000000000" pitchFamily="2" charset="2"/>
              <a:buNone/>
              <a:defRPr/>
            </a:pPr>
            <a:r>
              <a:rPr lang="en-US" b="1" i="1"/>
              <a:t>Follow steps 1-8 of the Basic Guidelines for Medication Administration Procedure, then: </a:t>
            </a:r>
          </a:p>
          <a:p>
            <a:pPr eaLnBrk="1" hangingPunct="1">
              <a:buFont typeface="Wingdings" panose="05000000000000000000" pitchFamily="2" charset="2"/>
              <a:buNone/>
              <a:defRPr/>
            </a:pPr>
            <a:endParaRPr lang="en-US" sz="2000" b="1" i="1"/>
          </a:p>
          <a:p>
            <a:pPr eaLnBrk="1" hangingPunct="1">
              <a:buFont typeface="Wingdings" panose="05000000000000000000" pitchFamily="2" charset="2"/>
              <a:buNone/>
              <a:defRPr/>
            </a:pPr>
            <a:endParaRPr lang="en-US" sz="2000" b="1" i="1"/>
          </a:p>
          <a:p>
            <a:pPr eaLnBrk="1" hangingPunct="1">
              <a:spcBef>
                <a:spcPct val="0"/>
              </a:spcBef>
              <a:buFont typeface="Calibri" pitchFamily="34" charset="0"/>
              <a:buAutoNum type="alphaUcPeriod"/>
              <a:defRPr/>
            </a:pPr>
            <a:r>
              <a:rPr lang="en-US"/>
              <a:t>Get a new medication cup for each student</a:t>
            </a:r>
          </a:p>
          <a:p>
            <a:pPr marL="857250" lvl="1" indent="-457200" eaLnBrk="1" hangingPunct="1">
              <a:spcBef>
                <a:spcPct val="0"/>
              </a:spcBef>
              <a:defRPr/>
            </a:pPr>
            <a:r>
              <a:rPr lang="en-US"/>
              <a:t>If medication is a tablet, the student must have water to drink to take it</a:t>
            </a:r>
          </a:p>
          <a:p>
            <a:pPr eaLnBrk="1" hangingPunct="1">
              <a:spcBef>
                <a:spcPct val="0"/>
              </a:spcBef>
              <a:buFont typeface="Wingdings" panose="05000000000000000000" pitchFamily="2" charset="2"/>
              <a:buNone/>
              <a:defRPr/>
            </a:pPr>
            <a:r>
              <a:rPr lang="en-US" sz="2800">
                <a:solidFill>
                  <a:schemeClr val="hlink"/>
                </a:solidFill>
              </a:rPr>
              <a:t>B.</a:t>
            </a:r>
            <a:r>
              <a:rPr lang="en-US"/>
              <a:t> Compare medication container label and MAR </a:t>
            </a:r>
            <a:r>
              <a:rPr lang="en-US" b="1"/>
              <a:t>(3</a:t>
            </a:r>
            <a:r>
              <a:rPr lang="en-US" b="1" baseline="30000"/>
              <a:t>rd</a:t>
            </a:r>
            <a:r>
              <a:rPr lang="en-US" b="1"/>
              <a:t> check)</a:t>
            </a:r>
            <a:r>
              <a:rPr lang="en-US"/>
              <a:t> </a:t>
            </a:r>
          </a:p>
          <a:p>
            <a:pPr eaLnBrk="1" hangingPunct="1">
              <a:spcBef>
                <a:spcPct val="0"/>
              </a:spcBef>
              <a:buFont typeface="Wingdings" panose="05000000000000000000" pitchFamily="2" charset="2"/>
              <a:buNone/>
              <a:defRPr/>
            </a:pPr>
            <a:endParaRPr lang="en-US" b="1"/>
          </a:p>
          <a:p>
            <a:pPr eaLnBrk="1" hangingPunct="1">
              <a:spcBef>
                <a:spcPct val="0"/>
              </a:spcBef>
              <a:buFont typeface="Arial" charset="0"/>
              <a:buAutoNum type="arabicPeriod" startAt="9"/>
              <a:defRPr/>
            </a:pPr>
            <a:endParaRPr lang="en-US" sz="2000"/>
          </a:p>
        </p:txBody>
      </p:sp>
      <p:pic>
        <p:nvPicPr>
          <p:cNvPr id="95237" name="Picture 7">
            <a:extLst>
              <a:ext uri="{FF2B5EF4-FFF2-40B4-BE49-F238E27FC236}">
                <a16:creationId xmlns:a16="http://schemas.microsoft.com/office/drawing/2014/main" id="{18D6BB3A-A636-407F-82AD-AFE608023D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5DC69C68-FB4A-403E-A1A0-B57D318B2F2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7042" name="Title 1">
            <a:extLst>
              <a:ext uri="{FF2B5EF4-FFF2-40B4-BE49-F238E27FC236}">
                <a16:creationId xmlns:a16="http://schemas.microsoft.com/office/drawing/2014/main" id="{A6FCBC34-6D35-496E-8BEF-EB6E281A8F8D}"/>
              </a:ext>
            </a:extLst>
          </p:cNvPr>
          <p:cNvSpPr>
            <a:spLocks noGrp="1"/>
          </p:cNvSpPr>
          <p:nvPr>
            <p:ph type="title" idx="4294967295"/>
          </p:nvPr>
        </p:nvSpPr>
        <p:spPr>
          <a:xfrm>
            <a:off x="0" y="274638"/>
            <a:ext cx="8229600" cy="1143000"/>
          </a:xfrm>
        </p:spPr>
        <p:txBody>
          <a:bodyPr/>
          <a:lstStyle/>
          <a:p>
            <a:pPr eaLnBrk="1" hangingPunct="1">
              <a:defRPr/>
            </a:pPr>
            <a:r>
              <a:rPr lang="en-US"/>
              <a:t>Oral Medication Administration </a:t>
            </a:r>
            <a:r>
              <a:rPr lang="en-US" i="1"/>
              <a:t>continued</a:t>
            </a:r>
            <a:endParaRPr lang="en-US"/>
          </a:p>
        </p:txBody>
      </p:sp>
      <p:sp>
        <p:nvSpPr>
          <p:cNvPr id="3" name="Content Placeholder 2">
            <a:extLst>
              <a:ext uri="{FF2B5EF4-FFF2-40B4-BE49-F238E27FC236}">
                <a16:creationId xmlns:a16="http://schemas.microsoft.com/office/drawing/2014/main" id="{A2C03C6E-D6C2-4D86-B87E-DA91680900F9}"/>
              </a:ext>
            </a:extLst>
          </p:cNvPr>
          <p:cNvSpPr>
            <a:spLocks noGrp="1"/>
          </p:cNvSpPr>
          <p:nvPr>
            <p:ph idx="4294967295"/>
          </p:nvPr>
        </p:nvSpPr>
        <p:spPr>
          <a:xfrm>
            <a:off x="914400" y="1981200"/>
            <a:ext cx="8229600" cy="4525963"/>
          </a:xfrm>
        </p:spPr>
        <p:txBody>
          <a:bodyPr/>
          <a:lstStyle/>
          <a:p>
            <a:pPr marL="457200" indent="-457200" eaLnBrk="1" hangingPunct="1">
              <a:spcBef>
                <a:spcPct val="0"/>
              </a:spcBef>
              <a:buFont typeface="Wingdings" panose="05000000000000000000" pitchFamily="2" charset="2"/>
              <a:buNone/>
              <a:defRPr/>
            </a:pPr>
            <a:r>
              <a:rPr lang="en-US" sz="2800">
                <a:solidFill>
                  <a:schemeClr val="hlink"/>
                </a:solidFill>
              </a:rPr>
              <a:t>C.</a:t>
            </a:r>
            <a:r>
              <a:rPr lang="en-US" sz="2800"/>
              <a:t>  Prepare the medication:</a:t>
            </a:r>
          </a:p>
          <a:p>
            <a:pPr marL="857250" lvl="1" indent="-457200" eaLnBrk="1" hangingPunct="1">
              <a:spcBef>
                <a:spcPct val="0"/>
              </a:spcBef>
              <a:buFontTx/>
              <a:buNone/>
              <a:defRPr/>
            </a:pPr>
            <a:r>
              <a:rPr lang="en-US">
                <a:solidFill>
                  <a:schemeClr val="hlink"/>
                </a:solidFill>
              </a:rPr>
              <a:t>1.</a:t>
            </a:r>
            <a:r>
              <a:rPr lang="en-US"/>
              <a:t>  FOR TABLETS: </a:t>
            </a:r>
          </a:p>
          <a:p>
            <a:pPr marL="857250" lvl="1" indent="-457200" eaLnBrk="1" hangingPunct="1">
              <a:spcBef>
                <a:spcPct val="0"/>
              </a:spcBef>
              <a:defRPr/>
            </a:pPr>
            <a:r>
              <a:rPr lang="en-US"/>
              <a:t>Pour tablet from the bottle into the lid of the container and then into the dispensing cup or the student’s washed hand.  Do not touch the tablet</a:t>
            </a:r>
          </a:p>
          <a:p>
            <a:pPr marL="857250" lvl="1" indent="-457200" eaLnBrk="1" hangingPunct="1">
              <a:spcBef>
                <a:spcPct val="0"/>
              </a:spcBef>
              <a:buFontTx/>
              <a:buNone/>
              <a:defRPr/>
            </a:pPr>
            <a:r>
              <a:rPr lang="en-US">
                <a:solidFill>
                  <a:schemeClr val="hlink"/>
                </a:solidFill>
              </a:rPr>
              <a:t>2.</a:t>
            </a:r>
            <a:r>
              <a:rPr lang="en-US"/>
              <a:t> FOR LIQUIDS:</a:t>
            </a:r>
          </a:p>
          <a:p>
            <a:pPr marL="857250" lvl="1" indent="-457200" eaLnBrk="1" hangingPunct="1">
              <a:spcBef>
                <a:spcPct val="0"/>
              </a:spcBef>
              <a:defRPr/>
            </a:pPr>
            <a:r>
              <a:rPr lang="en-US"/>
              <a:t>Pour liquid medicine by setting the measuring cup on a firm surface at eye level to pour, reading the fluid level carefully</a:t>
            </a:r>
          </a:p>
          <a:p>
            <a:pPr marL="457200" indent="-457200" eaLnBrk="1" hangingPunct="1">
              <a:spcBef>
                <a:spcPct val="0"/>
              </a:spcBef>
              <a:buFont typeface="Wingdings" panose="05000000000000000000" pitchFamily="2" charset="2"/>
              <a:buNone/>
              <a:defRPr/>
            </a:pPr>
            <a:endParaRPr lang="en-US" sz="2000"/>
          </a:p>
          <a:p>
            <a:pPr marL="457200" indent="-457200" eaLnBrk="1" hangingPunct="1">
              <a:defRPr/>
            </a:pPr>
            <a:endParaRPr lang="en-US"/>
          </a:p>
        </p:txBody>
      </p:sp>
      <p:pic>
        <p:nvPicPr>
          <p:cNvPr id="97285" name="Picture 7">
            <a:extLst>
              <a:ext uri="{FF2B5EF4-FFF2-40B4-BE49-F238E27FC236}">
                <a16:creationId xmlns:a16="http://schemas.microsoft.com/office/drawing/2014/main" id="{FF1E3AF4-F744-4695-8EF8-21038A8D2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499F2763-0261-4BF1-A5D2-B7E35E267299}"/>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8066" name="Title 1">
            <a:extLst>
              <a:ext uri="{FF2B5EF4-FFF2-40B4-BE49-F238E27FC236}">
                <a16:creationId xmlns:a16="http://schemas.microsoft.com/office/drawing/2014/main" id="{C054DA8E-9D20-4B08-BE07-27E53FADFD16}"/>
              </a:ext>
            </a:extLst>
          </p:cNvPr>
          <p:cNvSpPr>
            <a:spLocks noGrp="1"/>
          </p:cNvSpPr>
          <p:nvPr>
            <p:ph type="title" idx="4294967295"/>
          </p:nvPr>
        </p:nvSpPr>
        <p:spPr>
          <a:xfrm>
            <a:off x="0" y="274638"/>
            <a:ext cx="8229600" cy="1143000"/>
          </a:xfrm>
        </p:spPr>
        <p:txBody>
          <a:bodyPr/>
          <a:lstStyle/>
          <a:p>
            <a:pPr eaLnBrk="1" hangingPunct="1">
              <a:defRPr/>
            </a:pPr>
            <a:r>
              <a:rPr lang="en-US"/>
              <a:t>Oral Medication Administration </a:t>
            </a:r>
            <a:r>
              <a:rPr lang="en-US" i="1"/>
              <a:t>continued</a:t>
            </a:r>
            <a:endParaRPr lang="en-US"/>
          </a:p>
        </p:txBody>
      </p:sp>
      <p:sp>
        <p:nvSpPr>
          <p:cNvPr id="3" name="Content Placeholder 2">
            <a:extLst>
              <a:ext uri="{FF2B5EF4-FFF2-40B4-BE49-F238E27FC236}">
                <a16:creationId xmlns:a16="http://schemas.microsoft.com/office/drawing/2014/main" id="{88EC19E1-1A16-4AD4-ACF1-D020B3B9E129}"/>
              </a:ext>
            </a:extLst>
          </p:cNvPr>
          <p:cNvSpPr>
            <a:spLocks noGrp="1"/>
          </p:cNvSpPr>
          <p:nvPr>
            <p:ph idx="4294967295"/>
          </p:nvPr>
        </p:nvSpPr>
        <p:spPr>
          <a:xfrm>
            <a:off x="0" y="2133600"/>
            <a:ext cx="8229600" cy="4525963"/>
          </a:xfrm>
        </p:spPr>
        <p:txBody>
          <a:bodyPr/>
          <a:lstStyle/>
          <a:p>
            <a:pPr marL="457200" indent="-457200" eaLnBrk="1" hangingPunct="1">
              <a:spcBef>
                <a:spcPct val="0"/>
              </a:spcBef>
              <a:buFont typeface="Wingdings" panose="05000000000000000000" pitchFamily="2" charset="2"/>
              <a:buNone/>
              <a:defRPr/>
            </a:pPr>
            <a:endParaRPr lang="en-US" sz="2000" dirty="0"/>
          </a:p>
          <a:p>
            <a:pPr marL="457200" indent="-457200" eaLnBrk="1" hangingPunct="1">
              <a:spcBef>
                <a:spcPct val="0"/>
              </a:spcBef>
              <a:buFont typeface="Arial" charset="0"/>
              <a:buAutoNum type="alphaUcPeriod" startAt="4"/>
              <a:defRPr/>
            </a:pPr>
            <a:r>
              <a:rPr lang="en-US" sz="2800" dirty="0"/>
              <a:t>Watch the student take the medication </a:t>
            </a:r>
          </a:p>
          <a:p>
            <a:pPr marL="857250" lvl="1" indent="-457200" eaLnBrk="1" hangingPunct="1">
              <a:spcBef>
                <a:spcPct val="0"/>
              </a:spcBef>
              <a:defRPr/>
            </a:pPr>
            <a:r>
              <a:rPr lang="en-US" dirty="0"/>
              <a:t>With water if a tablet</a:t>
            </a:r>
          </a:p>
          <a:p>
            <a:pPr marL="857250" lvl="1" indent="-457200" eaLnBrk="1" hangingPunct="1">
              <a:spcBef>
                <a:spcPct val="0"/>
              </a:spcBef>
              <a:defRPr/>
            </a:pPr>
            <a:r>
              <a:rPr lang="en-US" dirty="0"/>
              <a:t>Confirm that the medication was taken (swallowed).  If uncertain, check student’s mouth </a:t>
            </a:r>
          </a:p>
          <a:p>
            <a:pPr marL="857250" lvl="1" indent="-457200" eaLnBrk="1" hangingPunct="1">
              <a:spcBef>
                <a:spcPct val="0"/>
              </a:spcBef>
              <a:defRPr/>
            </a:pPr>
            <a:endParaRPr lang="en-US" dirty="0"/>
          </a:p>
          <a:p>
            <a:pPr marL="857250" lvl="1" indent="-457200" eaLnBrk="1" hangingPunct="1">
              <a:spcBef>
                <a:spcPct val="0"/>
              </a:spcBef>
              <a:defRPr/>
            </a:pPr>
            <a:endParaRPr lang="en-US" dirty="0"/>
          </a:p>
          <a:p>
            <a:pPr marL="400050" lvl="1" indent="0" eaLnBrk="1" hangingPunct="1">
              <a:spcBef>
                <a:spcPct val="0"/>
              </a:spcBef>
              <a:buNone/>
              <a:defRPr/>
            </a:pPr>
            <a:r>
              <a:rPr lang="en-US" dirty="0"/>
              <a:t>** DOCUMENT</a:t>
            </a:r>
          </a:p>
          <a:p>
            <a:pPr marL="914400" lvl="1" indent="-514350" eaLnBrk="1" hangingPunct="1">
              <a:spcBef>
                <a:spcPct val="0"/>
              </a:spcBef>
              <a:buFont typeface="+mj-lt"/>
              <a:buAutoNum type="alphaUcPeriod"/>
              <a:defRPr/>
            </a:pPr>
            <a:endParaRPr lang="en-US" dirty="0"/>
          </a:p>
          <a:p>
            <a:pPr marL="857250" lvl="1" indent="-457200" eaLnBrk="1" hangingPunct="1">
              <a:spcBef>
                <a:spcPct val="0"/>
              </a:spcBef>
              <a:defRPr/>
            </a:pPr>
            <a:endParaRPr lang="en-US" sz="2000" dirty="0"/>
          </a:p>
          <a:p>
            <a:pPr marL="857250" lvl="1" indent="-457200" eaLnBrk="1" hangingPunct="1">
              <a:spcBef>
                <a:spcPct val="0"/>
              </a:spcBef>
              <a:defRPr/>
            </a:pPr>
            <a:endParaRPr lang="en-US" sz="2000" dirty="0"/>
          </a:p>
          <a:p>
            <a:pPr marL="857250" lvl="1" indent="-457200" eaLnBrk="1" hangingPunct="1">
              <a:spcBef>
                <a:spcPct val="0"/>
              </a:spcBef>
              <a:buFontTx/>
              <a:buNone/>
              <a:defRPr/>
            </a:pPr>
            <a:endParaRPr lang="en-US" sz="1600" dirty="0"/>
          </a:p>
          <a:p>
            <a:pPr marL="457200" indent="-457200" eaLnBrk="1" hangingPunct="1">
              <a:defRPr/>
            </a:pPr>
            <a:endParaRPr lang="en-US" dirty="0"/>
          </a:p>
        </p:txBody>
      </p:sp>
      <p:pic>
        <p:nvPicPr>
          <p:cNvPr id="98309" name="Picture 7">
            <a:extLst>
              <a:ext uri="{FF2B5EF4-FFF2-40B4-BE49-F238E27FC236}">
                <a16:creationId xmlns:a16="http://schemas.microsoft.com/office/drawing/2014/main" id="{6BB41AB7-F0C5-4D41-B328-AE86D1C36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3CA5C05-C733-41FE-A346-A8873047A48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0114" name="Title 1">
            <a:extLst>
              <a:ext uri="{FF2B5EF4-FFF2-40B4-BE49-F238E27FC236}">
                <a16:creationId xmlns:a16="http://schemas.microsoft.com/office/drawing/2014/main" id="{69099E69-E22E-4946-A2AB-E2560F4FB47A}"/>
              </a:ext>
            </a:extLst>
          </p:cNvPr>
          <p:cNvSpPr>
            <a:spLocks noGrp="1"/>
          </p:cNvSpPr>
          <p:nvPr>
            <p:ph type="title" idx="4294967295"/>
          </p:nvPr>
        </p:nvSpPr>
        <p:spPr>
          <a:xfrm>
            <a:off x="0" y="533400"/>
            <a:ext cx="8229600" cy="1143000"/>
          </a:xfrm>
        </p:spPr>
        <p:txBody>
          <a:bodyPr/>
          <a:lstStyle/>
          <a:p>
            <a:pPr eaLnBrk="1" hangingPunct="1">
              <a:defRPr/>
            </a:pPr>
            <a:r>
              <a:rPr lang="en-US" sz="4000"/>
              <a:t>Ophthalmic (Eye) Medication Administration</a:t>
            </a:r>
            <a:br>
              <a:rPr lang="en-US"/>
            </a:br>
            <a:endParaRPr lang="en-US"/>
          </a:p>
        </p:txBody>
      </p:sp>
      <p:sp>
        <p:nvSpPr>
          <p:cNvPr id="80899" name="Content Placeholder 2">
            <a:extLst>
              <a:ext uri="{FF2B5EF4-FFF2-40B4-BE49-F238E27FC236}">
                <a16:creationId xmlns:a16="http://schemas.microsoft.com/office/drawing/2014/main" id="{E02068F6-BF8F-4160-8CE5-7EA076EF6ABA}"/>
              </a:ext>
            </a:extLst>
          </p:cNvPr>
          <p:cNvSpPr>
            <a:spLocks noGrp="1"/>
          </p:cNvSpPr>
          <p:nvPr>
            <p:ph idx="4294967295"/>
          </p:nvPr>
        </p:nvSpPr>
        <p:spPr>
          <a:xfrm>
            <a:off x="0" y="1447800"/>
            <a:ext cx="8229600" cy="4525963"/>
          </a:xfrm>
        </p:spPr>
        <p:txBody>
          <a:bodyPr/>
          <a:lstStyle/>
          <a:p>
            <a:pPr algn="ctr" eaLnBrk="1" hangingPunct="1">
              <a:buFont typeface="Wingdings" panose="05000000000000000000" pitchFamily="2" charset="2"/>
              <a:buNone/>
              <a:defRPr/>
            </a:pPr>
            <a:r>
              <a:rPr lang="en-US" sz="2400" i="1" dirty="0"/>
              <a:t>Follow steps 1-8 of the Basic Guidelines for Medication Administration Procedure, then:</a:t>
            </a:r>
            <a:r>
              <a:rPr lang="en-US" b="1" i="1" dirty="0"/>
              <a:t> </a:t>
            </a:r>
          </a:p>
          <a:p>
            <a:pPr algn="ctr" eaLnBrk="1" hangingPunct="1">
              <a:buFont typeface="Wingdings" panose="05000000000000000000" pitchFamily="2" charset="2"/>
              <a:buNone/>
              <a:defRPr/>
            </a:pPr>
            <a:endParaRPr lang="en-US" b="1" i="1" dirty="0"/>
          </a:p>
          <a:p>
            <a:pPr eaLnBrk="1" hangingPunct="1">
              <a:buFont typeface="Calibri" pitchFamily="34" charset="0"/>
              <a:buAutoNum type="alphaUcPeriod"/>
              <a:defRPr/>
            </a:pPr>
            <a:r>
              <a:rPr lang="en-US" sz="2400" dirty="0"/>
              <a:t>Compare medication container label and MAR </a:t>
            </a:r>
            <a:r>
              <a:rPr lang="en-US" sz="2400" b="1" dirty="0"/>
              <a:t>(3</a:t>
            </a:r>
            <a:r>
              <a:rPr lang="en-US" sz="2400" b="1" baseline="30000" dirty="0"/>
              <a:t>rd</a:t>
            </a:r>
            <a:r>
              <a:rPr lang="en-US" sz="2400" b="1" dirty="0"/>
              <a:t> check)</a:t>
            </a:r>
            <a:r>
              <a:rPr lang="en-US" sz="2400" dirty="0"/>
              <a:t> </a:t>
            </a:r>
          </a:p>
          <a:p>
            <a:pPr eaLnBrk="1" hangingPunct="1">
              <a:buFont typeface="Calibri" pitchFamily="34" charset="0"/>
              <a:buAutoNum type="alphaUcPeriod"/>
              <a:defRPr/>
            </a:pPr>
            <a:r>
              <a:rPr lang="en-US" sz="2400" dirty="0"/>
              <a:t>Put on gloves</a:t>
            </a:r>
          </a:p>
          <a:p>
            <a:pPr eaLnBrk="1" hangingPunct="1">
              <a:buFont typeface="Calibri" pitchFamily="34" charset="0"/>
              <a:buAutoNum type="alphaUcPeriod"/>
              <a:defRPr/>
            </a:pPr>
            <a:r>
              <a:rPr lang="en-US" sz="2400" dirty="0"/>
              <a:t>If needed, wipe the eye while closed with a tissue</a:t>
            </a:r>
          </a:p>
          <a:p>
            <a:pPr lvl="1" eaLnBrk="1" hangingPunct="1">
              <a:buFont typeface="Arial" charset="0"/>
              <a:buChar char="•"/>
              <a:defRPr/>
            </a:pPr>
            <a:r>
              <a:rPr lang="en-US" sz="2400" dirty="0"/>
              <a:t>Wipe from the inner corner of eye outward once  </a:t>
            </a:r>
          </a:p>
          <a:p>
            <a:pPr lvl="1" eaLnBrk="1" hangingPunct="1">
              <a:buFont typeface="Arial" charset="0"/>
              <a:buChar char="•"/>
              <a:defRPr/>
            </a:pPr>
            <a:r>
              <a:rPr lang="en-US" sz="2400" dirty="0"/>
              <a:t>If working with both eyes, use a </a:t>
            </a:r>
            <a:r>
              <a:rPr lang="en-US" sz="2400" b="1" dirty="0"/>
              <a:t>separate</a:t>
            </a:r>
            <a:r>
              <a:rPr lang="en-US" sz="2400" dirty="0"/>
              <a:t> clean tissue for each eye  </a:t>
            </a:r>
          </a:p>
          <a:p>
            <a:pPr eaLnBrk="1" hangingPunct="1">
              <a:buFont typeface="Calibri" pitchFamily="34" charset="0"/>
              <a:buAutoNum type="arabicPeriod" startAt="9"/>
              <a:defRPr/>
            </a:pPr>
            <a:endParaRPr lang="en-US" sz="2000" dirty="0"/>
          </a:p>
        </p:txBody>
      </p:sp>
      <p:pic>
        <p:nvPicPr>
          <p:cNvPr id="99333" name="Picture 7">
            <a:extLst>
              <a:ext uri="{FF2B5EF4-FFF2-40B4-BE49-F238E27FC236}">
                <a16:creationId xmlns:a16="http://schemas.microsoft.com/office/drawing/2014/main" id="{CE8DBCF5-970A-461E-B7D8-FE9FD6B578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3AA2B6C5-22CC-4819-AC19-1AB319A1E40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1138" name="Title 1">
            <a:extLst>
              <a:ext uri="{FF2B5EF4-FFF2-40B4-BE49-F238E27FC236}">
                <a16:creationId xmlns:a16="http://schemas.microsoft.com/office/drawing/2014/main" id="{86B95940-AA60-4233-AA5D-B15C02BE436B}"/>
              </a:ext>
            </a:extLst>
          </p:cNvPr>
          <p:cNvSpPr>
            <a:spLocks noGrp="1"/>
          </p:cNvSpPr>
          <p:nvPr>
            <p:ph type="title" idx="4294967295"/>
          </p:nvPr>
        </p:nvSpPr>
        <p:spPr>
          <a:xfrm>
            <a:off x="0" y="533400"/>
            <a:ext cx="8229600" cy="1143000"/>
          </a:xfrm>
        </p:spPr>
        <p:txBody>
          <a:bodyPr/>
          <a:lstStyle/>
          <a:p>
            <a:pPr eaLnBrk="1" hangingPunct="1">
              <a:defRPr/>
            </a:pPr>
            <a:r>
              <a:rPr lang="en-US"/>
              <a:t>Ophthalmic (Eye) Medication Administration </a:t>
            </a:r>
            <a:r>
              <a:rPr lang="en-US" i="1"/>
              <a:t>continued</a:t>
            </a:r>
            <a:br>
              <a:rPr lang="en-US"/>
            </a:br>
            <a:endParaRPr lang="en-US"/>
          </a:p>
        </p:txBody>
      </p:sp>
      <p:sp>
        <p:nvSpPr>
          <p:cNvPr id="80899" name="Content Placeholder 2">
            <a:extLst>
              <a:ext uri="{FF2B5EF4-FFF2-40B4-BE49-F238E27FC236}">
                <a16:creationId xmlns:a16="http://schemas.microsoft.com/office/drawing/2014/main" id="{76F38E8A-3276-45A7-B273-99B2A17A30AC}"/>
              </a:ext>
            </a:extLst>
          </p:cNvPr>
          <p:cNvSpPr>
            <a:spLocks noGrp="1"/>
          </p:cNvSpPr>
          <p:nvPr>
            <p:ph idx="4294967295"/>
          </p:nvPr>
        </p:nvSpPr>
        <p:spPr>
          <a:xfrm>
            <a:off x="0" y="2362200"/>
            <a:ext cx="8229600" cy="3992563"/>
          </a:xfrm>
        </p:spPr>
        <p:txBody>
          <a:bodyPr/>
          <a:lstStyle/>
          <a:p>
            <a:pPr marL="514350" indent="-514350" eaLnBrk="1" hangingPunct="1">
              <a:buFont typeface="Wingdings" panose="05000000000000000000" pitchFamily="2" charset="2"/>
              <a:buNone/>
              <a:defRPr/>
            </a:pPr>
            <a:r>
              <a:rPr lang="en-US" sz="2800">
                <a:solidFill>
                  <a:schemeClr val="hlink"/>
                </a:solidFill>
              </a:rPr>
              <a:t>D.</a:t>
            </a:r>
            <a:r>
              <a:rPr lang="en-US"/>
              <a:t>  Prepare the medication for administration</a:t>
            </a:r>
          </a:p>
          <a:p>
            <a:pPr marL="514350" indent="-514350" eaLnBrk="1" hangingPunct="1">
              <a:buFont typeface="Arial" charset="0"/>
              <a:buAutoNum type="alphaUcPeriod" startAt="5"/>
              <a:defRPr/>
            </a:pPr>
            <a:r>
              <a:rPr lang="en-US"/>
              <a:t>Tilt the student’s head back and have student look up and away</a:t>
            </a:r>
          </a:p>
          <a:p>
            <a:pPr marL="514350" indent="-514350" eaLnBrk="1" hangingPunct="1">
              <a:buFont typeface="Arial" charset="0"/>
              <a:buAutoNum type="alphaUcPeriod" startAt="5"/>
              <a:defRPr/>
            </a:pPr>
            <a:r>
              <a:rPr lang="en-US"/>
              <a:t>Gently pull down the lower lid to administer the medication</a:t>
            </a:r>
          </a:p>
          <a:p>
            <a:pPr marL="514350" indent="-514350" eaLnBrk="1" hangingPunct="1">
              <a:buFont typeface="Calibri" pitchFamily="34" charset="0"/>
              <a:buAutoNum type="arabicPeriod" startAt="9"/>
              <a:defRPr/>
            </a:pPr>
            <a:endParaRPr lang="en-US"/>
          </a:p>
        </p:txBody>
      </p:sp>
      <p:pic>
        <p:nvPicPr>
          <p:cNvPr id="101381" name="Picture 7">
            <a:extLst>
              <a:ext uri="{FF2B5EF4-FFF2-40B4-BE49-F238E27FC236}">
                <a16:creationId xmlns:a16="http://schemas.microsoft.com/office/drawing/2014/main" id="{C15F98B0-21E6-4C81-AF4E-1BFFAE55C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0C27EB76-4214-473D-B59C-C18A789EEBD5}"/>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2" name="Title 1">
            <a:extLst>
              <a:ext uri="{FF2B5EF4-FFF2-40B4-BE49-F238E27FC236}">
                <a16:creationId xmlns:a16="http://schemas.microsoft.com/office/drawing/2014/main" id="{8E708D7B-D41E-4F1B-ADD3-20E05E72C32D}"/>
              </a:ext>
            </a:extLst>
          </p:cNvPr>
          <p:cNvSpPr>
            <a:spLocks noGrp="1"/>
          </p:cNvSpPr>
          <p:nvPr>
            <p:ph type="title" idx="4294967295"/>
          </p:nvPr>
        </p:nvSpPr>
        <p:spPr>
          <a:xfrm>
            <a:off x="0" y="274638"/>
            <a:ext cx="8229600" cy="1143000"/>
          </a:xfrm>
        </p:spPr>
        <p:txBody>
          <a:bodyPr>
            <a:normAutofit fontScale="90000"/>
          </a:bodyPr>
          <a:lstStyle/>
          <a:p>
            <a:pPr eaLnBrk="1" hangingPunct="1">
              <a:defRPr/>
            </a:pPr>
            <a:r>
              <a:rPr lang="en-US" sz="4000"/>
              <a:t>Medication Administration in Schools is Guided by Federal Laws</a:t>
            </a:r>
          </a:p>
        </p:txBody>
      </p:sp>
      <p:sp>
        <p:nvSpPr>
          <p:cNvPr id="9219" name="Content Placeholder 2">
            <a:extLst>
              <a:ext uri="{FF2B5EF4-FFF2-40B4-BE49-F238E27FC236}">
                <a16:creationId xmlns:a16="http://schemas.microsoft.com/office/drawing/2014/main" id="{1C046864-8154-470E-BC6B-883E9513FB5B}"/>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b="1"/>
              <a:t>Federal Law: FERPA</a:t>
            </a:r>
          </a:p>
          <a:p>
            <a:pPr eaLnBrk="1" hangingPunct="1">
              <a:buFont typeface="Wingdings" panose="05000000000000000000" pitchFamily="2" charset="2"/>
              <a:buNone/>
              <a:defRPr/>
            </a:pPr>
            <a:r>
              <a:rPr lang="en-US" i="1"/>
              <a:t>Family Educational Rights and Privacy Act</a:t>
            </a:r>
            <a:r>
              <a:rPr lang="en-US"/>
              <a:t> </a:t>
            </a:r>
          </a:p>
          <a:p>
            <a:pPr eaLnBrk="1" hangingPunct="1">
              <a:defRPr/>
            </a:pPr>
            <a:r>
              <a:rPr lang="en-US"/>
              <a:t>Ensures confidentiality of student records</a:t>
            </a:r>
          </a:p>
          <a:p>
            <a:pPr eaLnBrk="1" hangingPunct="1">
              <a:defRPr/>
            </a:pPr>
            <a:r>
              <a:rPr lang="en-US"/>
              <a:t>Records must NOT be disclosed to anyone without consent</a:t>
            </a:r>
          </a:p>
          <a:p>
            <a:pPr eaLnBrk="1" hangingPunct="1">
              <a:buFont typeface="Wingdings" panose="05000000000000000000" pitchFamily="2" charset="2"/>
              <a:buNone/>
              <a:defRPr/>
            </a:pPr>
            <a:r>
              <a:rPr lang="en-US"/>
              <a:t>If confidentiality is breached, it can lead to liability and lawsuits</a:t>
            </a:r>
          </a:p>
        </p:txBody>
      </p:sp>
      <p:pic>
        <p:nvPicPr>
          <p:cNvPr id="13317" name="Picture 7">
            <a:extLst>
              <a:ext uri="{FF2B5EF4-FFF2-40B4-BE49-F238E27FC236}">
                <a16:creationId xmlns:a16="http://schemas.microsoft.com/office/drawing/2014/main" id="{3811933A-084E-48CB-A9FE-01B36A1BA6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E2F89B7-A0C6-49A0-B28D-A4E4E1C2AF7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1922" name="Content Placeholder 2">
            <a:extLst>
              <a:ext uri="{FF2B5EF4-FFF2-40B4-BE49-F238E27FC236}">
                <a16:creationId xmlns:a16="http://schemas.microsoft.com/office/drawing/2014/main" id="{44EDB4C3-6D3A-4AC7-8F7C-9CAEACF1A776}"/>
              </a:ext>
            </a:extLst>
          </p:cNvPr>
          <p:cNvSpPr>
            <a:spLocks noGrp="1"/>
          </p:cNvSpPr>
          <p:nvPr>
            <p:ph idx="4294967295"/>
          </p:nvPr>
        </p:nvSpPr>
        <p:spPr>
          <a:xfrm>
            <a:off x="914400" y="1981200"/>
            <a:ext cx="8229600" cy="3916363"/>
          </a:xfrm>
        </p:spPr>
        <p:txBody>
          <a:bodyPr/>
          <a:lstStyle/>
          <a:p>
            <a:pPr algn="ctr" eaLnBrk="1" hangingPunct="1">
              <a:buFont typeface="Wingdings" panose="05000000000000000000" pitchFamily="2" charset="2"/>
              <a:buNone/>
              <a:defRPr/>
            </a:pPr>
            <a:r>
              <a:rPr lang="en-US" sz="2800" b="1" dirty="0"/>
              <a:t>FOR DROPS:</a:t>
            </a:r>
          </a:p>
          <a:p>
            <a:pPr marL="400050" lvl="1" indent="0" eaLnBrk="1" hangingPunct="1">
              <a:buNone/>
              <a:defRPr/>
            </a:pPr>
            <a:r>
              <a:rPr lang="en-US" sz="2400" dirty="0"/>
              <a:t>DO NOT touch the any part of the eye medication against anything (including the eye)</a:t>
            </a:r>
          </a:p>
          <a:p>
            <a:pPr eaLnBrk="1" hangingPunct="1">
              <a:defRPr/>
            </a:pPr>
            <a:r>
              <a:rPr lang="en-US" sz="2400" dirty="0"/>
              <a:t>Instill drops into the inner corner of the eye, not directly onto the eyeball.</a:t>
            </a:r>
          </a:p>
          <a:p>
            <a:pPr eaLnBrk="1" hangingPunct="1">
              <a:defRPr/>
            </a:pPr>
            <a:r>
              <a:rPr lang="en-US" sz="2400" dirty="0"/>
              <a:t>Have the student open their eye and tilt head so drops roll into eye</a:t>
            </a:r>
          </a:p>
          <a:p>
            <a:pPr eaLnBrk="1" hangingPunct="1">
              <a:defRPr/>
            </a:pPr>
            <a:r>
              <a:rPr lang="en-US" sz="2400" dirty="0"/>
              <a:t>Approach the eye from below, yet level, with the dropper remaining outside the student’s field of vision</a:t>
            </a:r>
          </a:p>
          <a:p>
            <a:pPr eaLnBrk="1" hangingPunct="1">
              <a:defRPr/>
            </a:pPr>
            <a:r>
              <a:rPr lang="en-US" sz="2400" dirty="0"/>
              <a:t>Do not point dropper toward the eye or touch the eye at any time</a:t>
            </a:r>
          </a:p>
          <a:p>
            <a:pPr eaLnBrk="1" hangingPunct="1">
              <a:buFont typeface="Wingdings" panose="05000000000000000000" pitchFamily="2" charset="2"/>
              <a:buNone/>
              <a:defRPr/>
            </a:pPr>
            <a:endParaRPr lang="en-US" dirty="0"/>
          </a:p>
        </p:txBody>
      </p:sp>
      <p:sp>
        <p:nvSpPr>
          <p:cNvPr id="92163" name="Title 1">
            <a:extLst>
              <a:ext uri="{FF2B5EF4-FFF2-40B4-BE49-F238E27FC236}">
                <a16:creationId xmlns:a16="http://schemas.microsoft.com/office/drawing/2014/main" id="{DF9182D2-7933-4DBE-9DE7-62A23D365CF3}"/>
              </a:ext>
            </a:extLst>
          </p:cNvPr>
          <p:cNvSpPr>
            <a:spLocks noGrp="1"/>
          </p:cNvSpPr>
          <p:nvPr>
            <p:ph type="title" idx="4294967295"/>
          </p:nvPr>
        </p:nvSpPr>
        <p:spPr>
          <a:xfrm>
            <a:off x="0" y="381000"/>
            <a:ext cx="8229600" cy="1143000"/>
          </a:xfrm>
        </p:spPr>
        <p:txBody>
          <a:bodyPr/>
          <a:lstStyle/>
          <a:p>
            <a:pPr eaLnBrk="1" hangingPunct="1">
              <a:defRPr/>
            </a:pPr>
            <a:r>
              <a:rPr lang="en-US"/>
              <a:t>Ophthalmic (Eye) Medication Administration </a:t>
            </a:r>
            <a:r>
              <a:rPr lang="en-US" i="1"/>
              <a:t>continued</a:t>
            </a:r>
            <a:endParaRPr lang="en-US"/>
          </a:p>
        </p:txBody>
      </p:sp>
      <p:pic>
        <p:nvPicPr>
          <p:cNvPr id="103429" name="Picture 7">
            <a:extLst>
              <a:ext uri="{FF2B5EF4-FFF2-40B4-BE49-F238E27FC236}">
                <a16:creationId xmlns:a16="http://schemas.microsoft.com/office/drawing/2014/main" id="{97DD14B3-0C83-4519-A683-2C100EC6D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638CE456-856E-4AD2-B66A-578CAFF7007B}"/>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3186" name="Content Placeholder 2">
            <a:extLst>
              <a:ext uri="{FF2B5EF4-FFF2-40B4-BE49-F238E27FC236}">
                <a16:creationId xmlns:a16="http://schemas.microsoft.com/office/drawing/2014/main" id="{9680BB48-7960-4B15-AE1A-F2A0841B33D6}"/>
              </a:ext>
            </a:extLst>
          </p:cNvPr>
          <p:cNvSpPr>
            <a:spLocks noGrp="1"/>
          </p:cNvSpPr>
          <p:nvPr>
            <p:ph idx="4294967295"/>
          </p:nvPr>
        </p:nvSpPr>
        <p:spPr>
          <a:xfrm>
            <a:off x="914400" y="2057400"/>
            <a:ext cx="8229600" cy="4068763"/>
          </a:xfrm>
        </p:spPr>
        <p:txBody>
          <a:bodyPr/>
          <a:lstStyle/>
          <a:p>
            <a:pPr algn="ctr" eaLnBrk="1" hangingPunct="1">
              <a:buFont typeface="Wingdings" panose="05000000000000000000" pitchFamily="2" charset="2"/>
              <a:buNone/>
              <a:defRPr/>
            </a:pPr>
            <a:r>
              <a:rPr lang="en-US" sz="2800" b="1"/>
              <a:t>FOR OINTMENT:  </a:t>
            </a:r>
            <a:endParaRPr lang="en-US" sz="2800"/>
          </a:p>
          <a:p>
            <a:pPr eaLnBrk="1" hangingPunct="1">
              <a:defRPr/>
            </a:pPr>
            <a:r>
              <a:rPr lang="en-US" sz="2800"/>
              <a:t>Apply by squeezing a small layer along the inner, lower lid</a:t>
            </a:r>
          </a:p>
          <a:p>
            <a:pPr eaLnBrk="1" hangingPunct="1">
              <a:defRPr/>
            </a:pPr>
            <a:r>
              <a:rPr lang="en-US" sz="2800"/>
              <a:t>Apply amount of ointment prescribed (usually about ½ inch long “ribbon” of ointment)</a:t>
            </a:r>
          </a:p>
          <a:p>
            <a:pPr eaLnBrk="1" hangingPunct="1">
              <a:defRPr/>
            </a:pPr>
            <a:r>
              <a:rPr lang="en-US" sz="2800"/>
              <a:t>Break off ribbon of ointment from the tube by relaxing the pressure on the tube</a:t>
            </a:r>
          </a:p>
          <a:p>
            <a:pPr eaLnBrk="1" hangingPunct="1">
              <a:defRPr/>
            </a:pPr>
            <a:r>
              <a:rPr lang="en-US" sz="2800"/>
              <a:t> Do NOT use your fingers!</a:t>
            </a:r>
            <a:r>
              <a:rPr lang="en-US" sz="2800" b="1"/>
              <a:t> </a:t>
            </a:r>
            <a:endParaRPr lang="en-US" sz="2800"/>
          </a:p>
          <a:p>
            <a:pPr eaLnBrk="1" hangingPunct="1">
              <a:buFont typeface="Wingdings" panose="05000000000000000000" pitchFamily="2" charset="2"/>
              <a:buNone/>
              <a:defRPr/>
            </a:pPr>
            <a:endParaRPr lang="en-US"/>
          </a:p>
        </p:txBody>
      </p:sp>
      <p:sp>
        <p:nvSpPr>
          <p:cNvPr id="93187" name="Title 1">
            <a:extLst>
              <a:ext uri="{FF2B5EF4-FFF2-40B4-BE49-F238E27FC236}">
                <a16:creationId xmlns:a16="http://schemas.microsoft.com/office/drawing/2014/main" id="{F42FBCA8-40E8-41B5-8F32-1BE9995EE941}"/>
              </a:ext>
            </a:extLst>
          </p:cNvPr>
          <p:cNvSpPr>
            <a:spLocks noGrp="1"/>
          </p:cNvSpPr>
          <p:nvPr>
            <p:ph type="title" idx="4294967295"/>
          </p:nvPr>
        </p:nvSpPr>
        <p:spPr>
          <a:xfrm>
            <a:off x="0" y="381000"/>
            <a:ext cx="8229600" cy="1143000"/>
          </a:xfrm>
        </p:spPr>
        <p:txBody>
          <a:bodyPr/>
          <a:lstStyle/>
          <a:p>
            <a:pPr eaLnBrk="1" hangingPunct="1">
              <a:defRPr/>
            </a:pPr>
            <a:r>
              <a:rPr lang="en-US"/>
              <a:t>Ophthalmic (Eye) Medication Administration </a:t>
            </a:r>
            <a:r>
              <a:rPr lang="en-US" i="1"/>
              <a:t>continued</a:t>
            </a:r>
            <a:endParaRPr lang="en-US"/>
          </a:p>
        </p:txBody>
      </p:sp>
      <p:pic>
        <p:nvPicPr>
          <p:cNvPr id="104453" name="Picture 7">
            <a:extLst>
              <a:ext uri="{FF2B5EF4-FFF2-40B4-BE49-F238E27FC236}">
                <a16:creationId xmlns:a16="http://schemas.microsoft.com/office/drawing/2014/main" id="{BA95AA6D-424C-448F-8431-B90A887492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5519EC60-B123-4E9D-B70F-617BED83C5A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4210" name="Content Placeholder 2">
            <a:extLst>
              <a:ext uri="{FF2B5EF4-FFF2-40B4-BE49-F238E27FC236}">
                <a16:creationId xmlns:a16="http://schemas.microsoft.com/office/drawing/2014/main" id="{21EF006F-CB44-4293-95F2-1DEC10C1AAFD}"/>
              </a:ext>
            </a:extLst>
          </p:cNvPr>
          <p:cNvSpPr>
            <a:spLocks noGrp="1"/>
          </p:cNvSpPr>
          <p:nvPr>
            <p:ph idx="4294967295"/>
          </p:nvPr>
        </p:nvSpPr>
        <p:spPr>
          <a:xfrm>
            <a:off x="914400" y="2362200"/>
            <a:ext cx="8229600" cy="3840163"/>
          </a:xfrm>
        </p:spPr>
        <p:txBody>
          <a:bodyPr/>
          <a:lstStyle/>
          <a:p>
            <a:pPr algn="ctr" eaLnBrk="1" hangingPunct="1">
              <a:buFont typeface="Wingdings" panose="05000000000000000000" pitchFamily="2" charset="2"/>
              <a:buNone/>
              <a:defRPr/>
            </a:pPr>
            <a:r>
              <a:rPr lang="en-US" sz="2800" dirty="0"/>
              <a:t>IF BOTH EYES INVOLVED:</a:t>
            </a:r>
          </a:p>
          <a:p>
            <a:pPr eaLnBrk="1" hangingPunct="1">
              <a:defRPr/>
            </a:pPr>
            <a:r>
              <a:rPr lang="en-US" sz="2800" dirty="0"/>
              <a:t>Give the student a separate clean tissue for each eye</a:t>
            </a:r>
          </a:p>
          <a:p>
            <a:pPr eaLnBrk="1" hangingPunct="1">
              <a:defRPr/>
            </a:pPr>
            <a:r>
              <a:rPr lang="en-US" sz="2800" dirty="0"/>
              <a:t>Change gloves between eyes to avoid cross contamination </a:t>
            </a:r>
          </a:p>
          <a:p>
            <a:pPr eaLnBrk="1" hangingPunct="1">
              <a:buFont typeface="Wingdings" panose="05000000000000000000" pitchFamily="2" charset="2"/>
              <a:buNone/>
              <a:defRPr/>
            </a:pPr>
            <a:endParaRPr lang="en-US" dirty="0"/>
          </a:p>
        </p:txBody>
      </p:sp>
      <p:sp>
        <p:nvSpPr>
          <p:cNvPr id="94211" name="Title 1">
            <a:extLst>
              <a:ext uri="{FF2B5EF4-FFF2-40B4-BE49-F238E27FC236}">
                <a16:creationId xmlns:a16="http://schemas.microsoft.com/office/drawing/2014/main" id="{426FAB17-3395-4227-BDF2-900A4BA6F44E}"/>
              </a:ext>
            </a:extLst>
          </p:cNvPr>
          <p:cNvSpPr>
            <a:spLocks noGrp="1"/>
          </p:cNvSpPr>
          <p:nvPr>
            <p:ph type="title" idx="4294967295"/>
          </p:nvPr>
        </p:nvSpPr>
        <p:spPr>
          <a:xfrm>
            <a:off x="0" y="381000"/>
            <a:ext cx="8229600" cy="1143000"/>
          </a:xfrm>
        </p:spPr>
        <p:txBody>
          <a:bodyPr/>
          <a:lstStyle/>
          <a:p>
            <a:pPr eaLnBrk="1" hangingPunct="1">
              <a:defRPr/>
            </a:pPr>
            <a:r>
              <a:rPr lang="en-US"/>
              <a:t>Ophthalmic (Eye) Medication Administration </a:t>
            </a:r>
            <a:r>
              <a:rPr lang="en-US" i="1"/>
              <a:t>continued</a:t>
            </a:r>
            <a:endParaRPr lang="en-US"/>
          </a:p>
        </p:txBody>
      </p:sp>
      <p:pic>
        <p:nvPicPr>
          <p:cNvPr id="105477" name="Picture 7">
            <a:extLst>
              <a:ext uri="{FF2B5EF4-FFF2-40B4-BE49-F238E27FC236}">
                <a16:creationId xmlns:a16="http://schemas.microsoft.com/office/drawing/2014/main" id="{9B2C58E0-E377-4789-A23D-F62BD671C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4D712B02-7785-40A6-B400-8611F1A4154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82946" name="Content Placeholder 2">
            <a:extLst>
              <a:ext uri="{FF2B5EF4-FFF2-40B4-BE49-F238E27FC236}">
                <a16:creationId xmlns:a16="http://schemas.microsoft.com/office/drawing/2014/main" id="{277C3D3B-36A1-437A-B01C-B1D0F2C25A3F}"/>
              </a:ext>
            </a:extLst>
          </p:cNvPr>
          <p:cNvSpPr>
            <a:spLocks noGrp="1"/>
          </p:cNvSpPr>
          <p:nvPr>
            <p:ph idx="4294967295"/>
          </p:nvPr>
        </p:nvSpPr>
        <p:spPr>
          <a:xfrm>
            <a:off x="0" y="2209800"/>
            <a:ext cx="8229600" cy="5105400"/>
          </a:xfrm>
        </p:spPr>
        <p:txBody>
          <a:bodyPr/>
          <a:lstStyle/>
          <a:p>
            <a:pPr marL="457200" indent="-457200" eaLnBrk="1" hangingPunct="1">
              <a:buFont typeface="Arial" charset="0"/>
              <a:buAutoNum type="alphaUcPeriod" startAt="7"/>
              <a:defRPr/>
            </a:pPr>
            <a:r>
              <a:rPr lang="en-US" sz="2800" dirty="0"/>
              <a:t>After putting in medication, allow the student to close the eye gently for a few minutes</a:t>
            </a:r>
          </a:p>
          <a:p>
            <a:pPr marL="857250" lvl="1" indent="-457200" eaLnBrk="1" hangingPunct="1">
              <a:defRPr/>
            </a:pPr>
            <a:r>
              <a:rPr lang="en-US" dirty="0"/>
              <a:t>Discourage rubbing the eye</a:t>
            </a:r>
          </a:p>
          <a:p>
            <a:pPr marL="857250" lvl="1" indent="-457200" eaLnBrk="1" hangingPunct="1">
              <a:defRPr/>
            </a:pPr>
            <a:r>
              <a:rPr lang="en-US" dirty="0"/>
              <a:t> If needed, wipe eye with a tissue, using separate tissue for each eye</a:t>
            </a:r>
          </a:p>
          <a:p>
            <a:pPr marL="857250" lvl="1" indent="-457200" eaLnBrk="1" hangingPunct="1">
              <a:defRPr/>
            </a:pPr>
            <a:endParaRPr lang="en-US" sz="2400" dirty="0"/>
          </a:p>
          <a:p>
            <a:pPr marL="857250" lvl="1" indent="-457200" eaLnBrk="1" hangingPunct="1">
              <a:buFontTx/>
              <a:buNone/>
              <a:defRPr/>
            </a:pPr>
            <a:r>
              <a:rPr lang="en-US" sz="2400" dirty="0"/>
              <a:t>	**DOCUMENT**</a:t>
            </a:r>
          </a:p>
          <a:p>
            <a:pPr marL="457200" indent="-457200" eaLnBrk="1" hangingPunct="1">
              <a:buFont typeface="Wingdings" panose="05000000000000000000" pitchFamily="2" charset="2"/>
              <a:buNone/>
              <a:defRPr/>
            </a:pPr>
            <a:endParaRPr lang="en-US" dirty="0"/>
          </a:p>
        </p:txBody>
      </p:sp>
      <p:sp>
        <p:nvSpPr>
          <p:cNvPr id="95235" name="Title 1">
            <a:extLst>
              <a:ext uri="{FF2B5EF4-FFF2-40B4-BE49-F238E27FC236}">
                <a16:creationId xmlns:a16="http://schemas.microsoft.com/office/drawing/2014/main" id="{1B0687C8-4FA9-4D04-B7D6-ED1CA83534D4}"/>
              </a:ext>
            </a:extLst>
          </p:cNvPr>
          <p:cNvSpPr>
            <a:spLocks noGrp="1"/>
          </p:cNvSpPr>
          <p:nvPr>
            <p:ph type="title" idx="4294967295"/>
          </p:nvPr>
        </p:nvSpPr>
        <p:spPr>
          <a:xfrm>
            <a:off x="0" y="762000"/>
            <a:ext cx="8229600" cy="1143000"/>
          </a:xfrm>
        </p:spPr>
        <p:txBody>
          <a:bodyPr/>
          <a:lstStyle/>
          <a:p>
            <a:pPr eaLnBrk="1" hangingPunct="1">
              <a:defRPr/>
            </a:pPr>
            <a:r>
              <a:rPr lang="en-US"/>
              <a:t>Ophthalmic (Eye) Medication Administration </a:t>
            </a:r>
            <a:r>
              <a:rPr lang="en-US" i="1"/>
              <a:t>continued</a:t>
            </a:r>
            <a:br>
              <a:rPr lang="en-US"/>
            </a:br>
            <a:endParaRPr lang="en-US"/>
          </a:p>
        </p:txBody>
      </p:sp>
      <p:pic>
        <p:nvPicPr>
          <p:cNvPr id="106501" name="Picture 7">
            <a:extLst>
              <a:ext uri="{FF2B5EF4-FFF2-40B4-BE49-F238E27FC236}">
                <a16:creationId xmlns:a16="http://schemas.microsoft.com/office/drawing/2014/main" id="{7BA1E1B1-8EE2-43BC-A856-573D635ACA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151FA8C-98C2-47E2-8063-0A480129592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7282" name="Title 1">
            <a:extLst>
              <a:ext uri="{FF2B5EF4-FFF2-40B4-BE49-F238E27FC236}">
                <a16:creationId xmlns:a16="http://schemas.microsoft.com/office/drawing/2014/main" id="{79F2A676-2BB3-4455-926F-844B36A2637A}"/>
              </a:ext>
            </a:extLst>
          </p:cNvPr>
          <p:cNvSpPr>
            <a:spLocks noGrp="1"/>
          </p:cNvSpPr>
          <p:nvPr>
            <p:ph type="title" idx="4294967295"/>
          </p:nvPr>
        </p:nvSpPr>
        <p:spPr>
          <a:xfrm>
            <a:off x="0" y="381000"/>
            <a:ext cx="8229600" cy="1143000"/>
          </a:xfrm>
        </p:spPr>
        <p:txBody>
          <a:bodyPr/>
          <a:lstStyle/>
          <a:p>
            <a:pPr eaLnBrk="1" hangingPunct="1">
              <a:defRPr/>
            </a:pPr>
            <a:r>
              <a:rPr lang="en-US" sz="4000"/>
              <a:t>Otic (Ear) Medication Administration</a:t>
            </a:r>
            <a:br>
              <a:rPr lang="en-US"/>
            </a:br>
            <a:endParaRPr lang="en-US"/>
          </a:p>
        </p:txBody>
      </p:sp>
      <p:sp>
        <p:nvSpPr>
          <p:cNvPr id="87043" name="Content Placeholder 2">
            <a:extLst>
              <a:ext uri="{FF2B5EF4-FFF2-40B4-BE49-F238E27FC236}">
                <a16:creationId xmlns:a16="http://schemas.microsoft.com/office/drawing/2014/main" id="{92DFE014-5028-44C7-BF7F-4AA7DF70D8B9}"/>
              </a:ext>
            </a:extLst>
          </p:cNvPr>
          <p:cNvSpPr>
            <a:spLocks noGrp="1"/>
          </p:cNvSpPr>
          <p:nvPr>
            <p:ph idx="4294967295"/>
          </p:nvPr>
        </p:nvSpPr>
        <p:spPr>
          <a:xfrm>
            <a:off x="0" y="1143000"/>
            <a:ext cx="8229600" cy="4983163"/>
          </a:xfrm>
        </p:spPr>
        <p:txBody>
          <a:bodyPr/>
          <a:lstStyle/>
          <a:p>
            <a:pPr algn="ctr" eaLnBrk="1" hangingPunct="1">
              <a:buFont typeface="Wingdings" panose="05000000000000000000" pitchFamily="2" charset="2"/>
              <a:buNone/>
              <a:defRPr/>
            </a:pPr>
            <a:r>
              <a:rPr lang="en-US" sz="2400" b="1" i="1" dirty="0"/>
              <a:t>Follow steps 1-8 of the Basic Guidelines for Medication Administration Procedure, then: </a:t>
            </a:r>
          </a:p>
          <a:p>
            <a:pPr eaLnBrk="1" hangingPunct="1">
              <a:buFont typeface="Calibri" pitchFamily="34" charset="0"/>
              <a:buAutoNum type="alphaUcPeriod"/>
              <a:defRPr/>
            </a:pPr>
            <a:r>
              <a:rPr lang="en-US" sz="2800" dirty="0"/>
              <a:t>Compare medication container label and MAR </a:t>
            </a:r>
            <a:r>
              <a:rPr lang="en-US" sz="2800" b="1" dirty="0"/>
              <a:t>(3</a:t>
            </a:r>
            <a:r>
              <a:rPr lang="en-US" sz="2800" b="1" baseline="30000" dirty="0"/>
              <a:t>rd</a:t>
            </a:r>
            <a:r>
              <a:rPr lang="en-US" sz="2800" b="1" dirty="0"/>
              <a:t> check)</a:t>
            </a:r>
            <a:r>
              <a:rPr lang="en-US" sz="2800" dirty="0"/>
              <a:t> </a:t>
            </a:r>
          </a:p>
          <a:p>
            <a:pPr eaLnBrk="1" hangingPunct="1">
              <a:buFont typeface="Calibri" pitchFamily="34" charset="0"/>
              <a:buAutoNum type="alphaUcPeriod"/>
              <a:defRPr/>
            </a:pPr>
            <a:r>
              <a:rPr lang="en-US" sz="2800" dirty="0"/>
              <a:t> Position the student by sitting or lying down, tilting head sideways until ear is as horizontal as possible</a:t>
            </a:r>
          </a:p>
          <a:p>
            <a:pPr eaLnBrk="1" hangingPunct="1">
              <a:buFont typeface="Calibri" pitchFamily="34" charset="0"/>
              <a:buAutoNum type="alphaUcPeriod"/>
              <a:defRPr/>
            </a:pPr>
            <a:r>
              <a:rPr lang="en-US" sz="2800" dirty="0"/>
              <a:t>Put on gloves</a:t>
            </a:r>
          </a:p>
          <a:p>
            <a:pPr eaLnBrk="1" hangingPunct="1">
              <a:buFont typeface="Calibri" pitchFamily="34" charset="0"/>
              <a:buAutoNum type="alphaUcPeriod"/>
              <a:defRPr/>
            </a:pPr>
            <a:r>
              <a:rPr lang="en-US" sz="2800" dirty="0"/>
              <a:t>If needed, clean the entry to the ear canal with a tissue. </a:t>
            </a:r>
          </a:p>
        </p:txBody>
      </p:sp>
      <p:pic>
        <p:nvPicPr>
          <p:cNvPr id="107525" name="Picture 7">
            <a:extLst>
              <a:ext uri="{FF2B5EF4-FFF2-40B4-BE49-F238E27FC236}">
                <a16:creationId xmlns:a16="http://schemas.microsoft.com/office/drawing/2014/main" id="{7DD56CE6-E511-4C81-A939-242C40DF57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1A1E7491-0310-4AD7-832C-C0A06076D1CB}"/>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98306" name="Title 1">
            <a:extLst>
              <a:ext uri="{FF2B5EF4-FFF2-40B4-BE49-F238E27FC236}">
                <a16:creationId xmlns:a16="http://schemas.microsoft.com/office/drawing/2014/main" id="{A29CF8AA-E13A-485B-AAAB-ED1E21243125}"/>
              </a:ext>
            </a:extLst>
          </p:cNvPr>
          <p:cNvSpPr>
            <a:spLocks noGrp="1"/>
          </p:cNvSpPr>
          <p:nvPr>
            <p:ph type="title" idx="4294967295"/>
          </p:nvPr>
        </p:nvSpPr>
        <p:spPr>
          <a:xfrm>
            <a:off x="0" y="381000"/>
            <a:ext cx="8229600" cy="1143000"/>
          </a:xfrm>
        </p:spPr>
        <p:txBody>
          <a:bodyPr/>
          <a:lstStyle/>
          <a:p>
            <a:pPr eaLnBrk="1" hangingPunct="1">
              <a:defRPr/>
            </a:pPr>
            <a:r>
              <a:rPr lang="en-US" sz="4000"/>
              <a:t>Otic (Ear) Medication Administration </a:t>
            </a:r>
            <a:r>
              <a:rPr lang="en-US" sz="4000" i="1"/>
              <a:t>continued</a:t>
            </a:r>
            <a:br>
              <a:rPr lang="en-US"/>
            </a:br>
            <a:endParaRPr lang="en-US"/>
          </a:p>
        </p:txBody>
      </p:sp>
      <p:sp>
        <p:nvSpPr>
          <p:cNvPr id="87043" name="Content Placeholder 2">
            <a:extLst>
              <a:ext uri="{FF2B5EF4-FFF2-40B4-BE49-F238E27FC236}">
                <a16:creationId xmlns:a16="http://schemas.microsoft.com/office/drawing/2014/main" id="{5771E6DC-3C9F-4D65-8E63-D4A068EC3485}"/>
              </a:ext>
            </a:extLst>
          </p:cNvPr>
          <p:cNvSpPr>
            <a:spLocks noGrp="1"/>
          </p:cNvSpPr>
          <p:nvPr>
            <p:ph idx="4294967295"/>
          </p:nvPr>
        </p:nvSpPr>
        <p:spPr>
          <a:xfrm>
            <a:off x="0" y="1295400"/>
            <a:ext cx="8229600" cy="4983163"/>
          </a:xfrm>
        </p:spPr>
        <p:txBody>
          <a:bodyPr/>
          <a:lstStyle/>
          <a:p>
            <a:pPr marL="457200" indent="-457200" eaLnBrk="1" hangingPunct="1">
              <a:buFont typeface="Wingdings" panose="05000000000000000000" pitchFamily="2" charset="2"/>
              <a:buNone/>
              <a:defRPr/>
            </a:pPr>
            <a:r>
              <a:rPr lang="en-US" sz="2400" dirty="0">
                <a:solidFill>
                  <a:schemeClr val="hlink"/>
                </a:solidFill>
              </a:rPr>
              <a:t>E.</a:t>
            </a:r>
            <a:r>
              <a:rPr lang="en-US" sz="2400" dirty="0"/>
              <a:t> DO NOT touch the dropper against anything, including the ear</a:t>
            </a:r>
          </a:p>
          <a:p>
            <a:pPr marL="457200" indent="-457200" eaLnBrk="1" hangingPunct="1">
              <a:buFont typeface="Wingdings" panose="05000000000000000000" pitchFamily="2" charset="2"/>
              <a:buNone/>
              <a:defRPr/>
            </a:pPr>
            <a:r>
              <a:rPr lang="en-US" sz="2400" dirty="0">
                <a:solidFill>
                  <a:schemeClr val="hlink"/>
                </a:solidFill>
              </a:rPr>
              <a:t>F.</a:t>
            </a:r>
            <a:r>
              <a:rPr lang="en-US" sz="2400" dirty="0"/>
              <a:t>  Pull the mid-outer ear gently back and up </a:t>
            </a:r>
          </a:p>
          <a:p>
            <a:pPr marL="457200" indent="-457200" eaLnBrk="1" hangingPunct="1">
              <a:buFont typeface="Wingdings" panose="05000000000000000000" pitchFamily="2" charset="2"/>
              <a:buNone/>
              <a:defRPr/>
            </a:pPr>
            <a:r>
              <a:rPr lang="en-US" sz="2400" dirty="0">
                <a:solidFill>
                  <a:schemeClr val="hlink"/>
                </a:solidFill>
              </a:rPr>
              <a:t>G.</a:t>
            </a:r>
            <a:r>
              <a:rPr lang="en-US" sz="2400" dirty="0"/>
              <a:t>  Put the prescribed number of drops into the ear  </a:t>
            </a:r>
          </a:p>
          <a:p>
            <a:pPr marL="857250" lvl="1" indent="-457200" eaLnBrk="1" hangingPunct="1">
              <a:defRPr/>
            </a:pPr>
            <a:r>
              <a:rPr lang="en-US" sz="2400" dirty="0"/>
              <a:t>Encourage student to remain with head tilted position for 2-3 minutes</a:t>
            </a:r>
          </a:p>
          <a:p>
            <a:pPr marL="857250" lvl="1" indent="-457200" eaLnBrk="1" hangingPunct="1">
              <a:defRPr/>
            </a:pPr>
            <a:r>
              <a:rPr lang="en-US" sz="2400" dirty="0"/>
              <a:t>If ordered, may place a cotton ball loosely in the ear canal for 30-60 minutes</a:t>
            </a:r>
          </a:p>
          <a:p>
            <a:pPr marL="857250" lvl="1" indent="-457200" eaLnBrk="1" hangingPunct="1">
              <a:buFontTx/>
              <a:buNone/>
              <a:defRPr/>
            </a:pPr>
            <a:endParaRPr lang="en-US" sz="2400" dirty="0"/>
          </a:p>
          <a:p>
            <a:pPr marL="857250" lvl="1" indent="-457200" eaLnBrk="1" hangingPunct="1">
              <a:buFontTx/>
              <a:buNone/>
              <a:defRPr/>
            </a:pPr>
            <a:r>
              <a:rPr lang="en-US" sz="2400" dirty="0"/>
              <a:t>**DOCUMENT**</a:t>
            </a:r>
          </a:p>
        </p:txBody>
      </p:sp>
      <p:pic>
        <p:nvPicPr>
          <p:cNvPr id="109573" name="Picture 7">
            <a:extLst>
              <a:ext uri="{FF2B5EF4-FFF2-40B4-BE49-F238E27FC236}">
                <a16:creationId xmlns:a16="http://schemas.microsoft.com/office/drawing/2014/main" id="{C300E9CD-3511-486B-9CE7-ED0316094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8B96AEEA-AC95-4FE6-A115-5BBD120388B7}"/>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0354" name="Title 1">
            <a:extLst>
              <a:ext uri="{FF2B5EF4-FFF2-40B4-BE49-F238E27FC236}">
                <a16:creationId xmlns:a16="http://schemas.microsoft.com/office/drawing/2014/main" id="{C2A6C4EF-E738-4375-8D35-9FB5A6CD447C}"/>
              </a:ext>
            </a:extLst>
          </p:cNvPr>
          <p:cNvSpPr>
            <a:spLocks noGrp="1"/>
          </p:cNvSpPr>
          <p:nvPr>
            <p:ph type="title" idx="4294967295"/>
          </p:nvPr>
        </p:nvSpPr>
        <p:spPr>
          <a:xfrm>
            <a:off x="0" y="457200"/>
            <a:ext cx="8229600" cy="1143000"/>
          </a:xfrm>
        </p:spPr>
        <p:txBody>
          <a:bodyPr/>
          <a:lstStyle/>
          <a:p>
            <a:pPr eaLnBrk="1" hangingPunct="1">
              <a:defRPr/>
            </a:pPr>
            <a:r>
              <a:rPr lang="en-US" sz="4000"/>
              <a:t>Nasal (Nose) Medication Administration</a:t>
            </a:r>
            <a:br>
              <a:rPr lang="en-US"/>
            </a:br>
            <a:endParaRPr lang="en-US"/>
          </a:p>
        </p:txBody>
      </p:sp>
      <p:sp>
        <p:nvSpPr>
          <p:cNvPr id="3" name="Content Placeholder 2">
            <a:extLst>
              <a:ext uri="{FF2B5EF4-FFF2-40B4-BE49-F238E27FC236}">
                <a16:creationId xmlns:a16="http://schemas.microsoft.com/office/drawing/2014/main" id="{C03E30FA-C25B-4420-8D76-B16787336579}"/>
              </a:ext>
            </a:extLst>
          </p:cNvPr>
          <p:cNvSpPr>
            <a:spLocks noGrp="1"/>
          </p:cNvSpPr>
          <p:nvPr>
            <p:ph idx="4294967295"/>
          </p:nvPr>
        </p:nvSpPr>
        <p:spPr>
          <a:xfrm>
            <a:off x="0" y="1981200"/>
            <a:ext cx="8229600" cy="4525963"/>
          </a:xfrm>
        </p:spPr>
        <p:txBody>
          <a:bodyPr/>
          <a:lstStyle/>
          <a:p>
            <a:pPr algn="ctr" eaLnBrk="1" hangingPunct="1">
              <a:buFont typeface="Wingdings" panose="05000000000000000000" pitchFamily="2" charset="2"/>
              <a:buNone/>
              <a:defRPr/>
            </a:pPr>
            <a:r>
              <a:rPr lang="en-US" sz="2400" b="1" i="1" dirty="0"/>
              <a:t>Follow steps 1-8 of the Basic Guidelines for Medication Administration Procedure, then:</a:t>
            </a:r>
            <a:r>
              <a:rPr lang="en-US" b="1" i="1" dirty="0"/>
              <a:t> </a:t>
            </a:r>
          </a:p>
          <a:p>
            <a:pPr eaLnBrk="1" hangingPunct="1">
              <a:buFont typeface="Calibri" pitchFamily="34" charset="0"/>
              <a:buAutoNum type="alphaUcPeriod"/>
              <a:defRPr/>
            </a:pPr>
            <a:r>
              <a:rPr lang="en-US" sz="2800" dirty="0"/>
              <a:t>Compare medication container label and Medication Administration Record (MAR) (</a:t>
            </a:r>
            <a:r>
              <a:rPr lang="en-US" sz="2800" b="1" dirty="0"/>
              <a:t>3</a:t>
            </a:r>
            <a:r>
              <a:rPr lang="en-US" sz="2800" b="1" baseline="30000" dirty="0"/>
              <a:t>rd</a:t>
            </a:r>
            <a:r>
              <a:rPr lang="en-US" sz="2800" b="1" dirty="0"/>
              <a:t> check</a:t>
            </a:r>
            <a:r>
              <a:rPr lang="en-US" sz="2800" dirty="0"/>
              <a:t>)</a:t>
            </a:r>
          </a:p>
          <a:p>
            <a:pPr eaLnBrk="1" hangingPunct="1">
              <a:buFont typeface="Calibri" pitchFamily="34" charset="0"/>
              <a:buAutoNum type="alphaUcPeriod"/>
              <a:defRPr/>
            </a:pPr>
            <a:r>
              <a:rPr lang="en-US" sz="2800" dirty="0"/>
              <a:t>Put on gloves</a:t>
            </a:r>
          </a:p>
          <a:p>
            <a:pPr eaLnBrk="1" hangingPunct="1">
              <a:buFont typeface="Calibri" pitchFamily="34" charset="0"/>
              <a:buAutoNum type="alphaUcPeriod"/>
              <a:defRPr/>
            </a:pPr>
            <a:r>
              <a:rPr lang="en-US" sz="2800" dirty="0"/>
              <a:t>Give tissue for potential excess dripping on face </a:t>
            </a:r>
          </a:p>
          <a:p>
            <a:pPr marL="857250" lvl="1" indent="-457200" eaLnBrk="1" hangingPunct="1">
              <a:defRPr/>
            </a:pPr>
            <a:r>
              <a:rPr lang="en-US" sz="2400" dirty="0"/>
              <a:t>Tell student not to blow nose for at least 15 minutes after medication administration</a:t>
            </a:r>
          </a:p>
          <a:p>
            <a:pPr eaLnBrk="1" hangingPunct="1">
              <a:buFont typeface="Wingdings" panose="05000000000000000000" pitchFamily="2" charset="2"/>
              <a:buNone/>
              <a:defRPr/>
            </a:pPr>
            <a:endParaRPr lang="en-US" sz="2000" dirty="0"/>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pic>
        <p:nvPicPr>
          <p:cNvPr id="111621" name="Picture 7">
            <a:extLst>
              <a:ext uri="{FF2B5EF4-FFF2-40B4-BE49-F238E27FC236}">
                <a16:creationId xmlns:a16="http://schemas.microsoft.com/office/drawing/2014/main" id="{BDCB2555-D142-4EE4-A89B-B6C34B759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61C2E91-728A-44D3-9334-47F44C0C855B}"/>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1378" name="Title 1">
            <a:extLst>
              <a:ext uri="{FF2B5EF4-FFF2-40B4-BE49-F238E27FC236}">
                <a16:creationId xmlns:a16="http://schemas.microsoft.com/office/drawing/2014/main" id="{5BC63758-3F35-4333-AC02-8B0417E5A9AA}"/>
              </a:ext>
            </a:extLst>
          </p:cNvPr>
          <p:cNvSpPr>
            <a:spLocks noGrp="1"/>
          </p:cNvSpPr>
          <p:nvPr>
            <p:ph type="title" idx="4294967295"/>
          </p:nvPr>
        </p:nvSpPr>
        <p:spPr>
          <a:xfrm>
            <a:off x="457200" y="152400"/>
            <a:ext cx="8686800" cy="1143000"/>
          </a:xfrm>
        </p:spPr>
        <p:txBody>
          <a:bodyPr/>
          <a:lstStyle/>
          <a:p>
            <a:pPr eaLnBrk="1" hangingPunct="1">
              <a:defRPr/>
            </a:pPr>
            <a:r>
              <a:rPr lang="en-US" sz="4000"/>
              <a:t>Nasal (Nose) Medication Administration</a:t>
            </a:r>
            <a:br>
              <a:rPr lang="en-US"/>
            </a:br>
            <a:endParaRPr lang="en-US"/>
          </a:p>
        </p:txBody>
      </p:sp>
      <p:sp>
        <p:nvSpPr>
          <p:cNvPr id="3" name="Content Placeholder 2">
            <a:extLst>
              <a:ext uri="{FF2B5EF4-FFF2-40B4-BE49-F238E27FC236}">
                <a16:creationId xmlns:a16="http://schemas.microsoft.com/office/drawing/2014/main" id="{F7F7D48F-897A-4B5E-89EF-32EB9092E003}"/>
              </a:ext>
            </a:extLst>
          </p:cNvPr>
          <p:cNvSpPr>
            <a:spLocks noGrp="1"/>
          </p:cNvSpPr>
          <p:nvPr>
            <p:ph idx="4294967295"/>
          </p:nvPr>
        </p:nvSpPr>
        <p:spPr>
          <a:xfrm>
            <a:off x="0" y="990600"/>
            <a:ext cx="8229600" cy="4525963"/>
          </a:xfrm>
        </p:spPr>
        <p:txBody>
          <a:bodyPr/>
          <a:lstStyle/>
          <a:p>
            <a:pPr marL="457200" indent="-457200" eaLnBrk="1" hangingPunct="1">
              <a:buFont typeface="Wingdings" panose="05000000000000000000" pitchFamily="2" charset="2"/>
              <a:buNone/>
              <a:defRPr/>
            </a:pPr>
            <a:r>
              <a:rPr lang="en-US" sz="2800" dirty="0">
                <a:solidFill>
                  <a:schemeClr val="hlink"/>
                </a:solidFill>
              </a:rPr>
              <a:t>D.</a:t>
            </a:r>
            <a:r>
              <a:rPr lang="en-US" sz="2800" dirty="0"/>
              <a:t> Put drops in nose per manufacturer’s instructions</a:t>
            </a:r>
          </a:p>
          <a:p>
            <a:pPr marL="857250" lvl="1" indent="-457200" eaLnBrk="1" hangingPunct="1">
              <a:defRPr/>
            </a:pPr>
            <a:r>
              <a:rPr lang="en-US" dirty="0"/>
              <a:t>If using nasal spray, follow manufacturer’s instructions</a:t>
            </a:r>
          </a:p>
          <a:p>
            <a:pPr marL="457200" indent="-457200" eaLnBrk="1" hangingPunct="1">
              <a:buFont typeface="Arial" charset="0"/>
              <a:buAutoNum type="alphaUcPeriod" startAt="6"/>
              <a:defRPr/>
            </a:pPr>
            <a:r>
              <a:rPr lang="en-US" sz="2800" dirty="0"/>
              <a:t>Again, remind student not to blow nose for at least 15 minutes after medication administration</a:t>
            </a:r>
          </a:p>
          <a:p>
            <a:pPr marL="457200" indent="-457200" eaLnBrk="1" hangingPunct="1">
              <a:buFont typeface="Wingdings" panose="05000000000000000000" pitchFamily="2" charset="2"/>
              <a:buNone/>
              <a:defRPr/>
            </a:pPr>
            <a:endParaRPr lang="en-US" sz="2800" dirty="0"/>
          </a:p>
          <a:p>
            <a:pPr marL="457200" indent="-457200" eaLnBrk="1" hangingPunct="1">
              <a:buFont typeface="Wingdings" panose="05000000000000000000" pitchFamily="2" charset="2"/>
              <a:buNone/>
              <a:defRPr/>
            </a:pPr>
            <a:r>
              <a:rPr lang="en-US" dirty="0"/>
              <a:t>	**DOCUMENT**</a:t>
            </a:r>
          </a:p>
          <a:p>
            <a:pPr marL="457200" indent="-457200" eaLnBrk="1" hangingPunct="1">
              <a:buFont typeface="Wingdings" panose="05000000000000000000" pitchFamily="2" charset="2"/>
              <a:buNone/>
              <a:defRPr/>
            </a:pPr>
            <a:endParaRPr lang="en-US" dirty="0"/>
          </a:p>
        </p:txBody>
      </p:sp>
      <p:pic>
        <p:nvPicPr>
          <p:cNvPr id="113669" name="Picture 7">
            <a:extLst>
              <a:ext uri="{FF2B5EF4-FFF2-40B4-BE49-F238E27FC236}">
                <a16:creationId xmlns:a16="http://schemas.microsoft.com/office/drawing/2014/main" id="{1DB96922-E5A0-4ADC-8D7D-4B49B2E4E7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B65FFA7D-7B39-489D-A6DB-A8D06D9CB22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3426" name="Title 1">
            <a:extLst>
              <a:ext uri="{FF2B5EF4-FFF2-40B4-BE49-F238E27FC236}">
                <a16:creationId xmlns:a16="http://schemas.microsoft.com/office/drawing/2014/main" id="{EDD0C2EC-1317-41DC-ADD9-DA5D1F93BC08}"/>
              </a:ext>
            </a:extLst>
          </p:cNvPr>
          <p:cNvSpPr>
            <a:spLocks noGrp="1"/>
          </p:cNvSpPr>
          <p:nvPr>
            <p:ph type="title" idx="4294967295"/>
          </p:nvPr>
        </p:nvSpPr>
        <p:spPr>
          <a:xfrm>
            <a:off x="0" y="274638"/>
            <a:ext cx="8229600" cy="1143000"/>
          </a:xfrm>
        </p:spPr>
        <p:txBody>
          <a:bodyPr/>
          <a:lstStyle/>
          <a:p>
            <a:pPr eaLnBrk="1" hangingPunct="1">
              <a:defRPr/>
            </a:pPr>
            <a:r>
              <a:rPr lang="en-US" sz="4000"/>
              <a:t>Topical (Skin) Medication Administration</a:t>
            </a:r>
          </a:p>
        </p:txBody>
      </p:sp>
      <p:sp>
        <p:nvSpPr>
          <p:cNvPr id="84995" name="Content Placeholder 2">
            <a:extLst>
              <a:ext uri="{FF2B5EF4-FFF2-40B4-BE49-F238E27FC236}">
                <a16:creationId xmlns:a16="http://schemas.microsoft.com/office/drawing/2014/main" id="{D7BB9911-635B-4310-8873-F28909964ABB}"/>
              </a:ext>
            </a:extLst>
          </p:cNvPr>
          <p:cNvSpPr>
            <a:spLocks noGrp="1"/>
          </p:cNvSpPr>
          <p:nvPr>
            <p:ph idx="4294967295"/>
          </p:nvPr>
        </p:nvSpPr>
        <p:spPr>
          <a:xfrm>
            <a:off x="0" y="1600200"/>
            <a:ext cx="8229600" cy="4495800"/>
          </a:xfrm>
        </p:spPr>
        <p:txBody>
          <a:bodyPr/>
          <a:lstStyle/>
          <a:p>
            <a:pPr algn="ctr" eaLnBrk="1" hangingPunct="1">
              <a:buFont typeface="Wingdings" panose="05000000000000000000" pitchFamily="2" charset="2"/>
              <a:buNone/>
              <a:defRPr/>
            </a:pPr>
            <a:r>
              <a:rPr lang="en-US" sz="2400" b="1" i="1"/>
              <a:t>Follow steps 1-8 of the Basic Guidelines for Medication Administration Procedure, then:</a:t>
            </a:r>
            <a:r>
              <a:rPr lang="en-US" b="1" i="1"/>
              <a:t> </a:t>
            </a:r>
          </a:p>
          <a:p>
            <a:pPr eaLnBrk="1" hangingPunct="1">
              <a:buFont typeface="Calibri" pitchFamily="34" charset="0"/>
              <a:buAutoNum type="alphaUcPeriod"/>
              <a:defRPr/>
            </a:pPr>
            <a:r>
              <a:rPr lang="en-US" sz="2400"/>
              <a:t>Compare medication container label and MAR </a:t>
            </a:r>
            <a:r>
              <a:rPr lang="en-US" sz="2400" b="1"/>
              <a:t>(3</a:t>
            </a:r>
            <a:r>
              <a:rPr lang="en-US" sz="2400" b="1" baseline="30000"/>
              <a:t>rd</a:t>
            </a:r>
            <a:r>
              <a:rPr lang="en-US" sz="2400" b="1"/>
              <a:t> check)</a:t>
            </a:r>
            <a:r>
              <a:rPr lang="en-US" sz="2400"/>
              <a:t> </a:t>
            </a:r>
          </a:p>
          <a:p>
            <a:pPr eaLnBrk="1" hangingPunct="1">
              <a:buFont typeface="Calibri" pitchFamily="34" charset="0"/>
              <a:buAutoNum type="alphaUcPeriod"/>
              <a:defRPr/>
            </a:pPr>
            <a:r>
              <a:rPr lang="en-US" sz="2400"/>
              <a:t>Put on gloves</a:t>
            </a:r>
          </a:p>
          <a:p>
            <a:pPr eaLnBrk="1" hangingPunct="1">
              <a:buFont typeface="Calibri" pitchFamily="34" charset="0"/>
              <a:buAutoNum type="alphaUcPeriod"/>
              <a:defRPr/>
            </a:pPr>
            <a:r>
              <a:rPr lang="en-US" sz="2400"/>
              <a:t>If needed, remove dressing or medication patch carefully so as not to tear skin</a:t>
            </a:r>
          </a:p>
          <a:p>
            <a:pPr marL="914400" lvl="1" indent="-514350" eaLnBrk="1" hangingPunct="1">
              <a:defRPr/>
            </a:pPr>
            <a:r>
              <a:rPr lang="en-US" sz="2400"/>
              <a:t>Dispose of properly</a:t>
            </a:r>
          </a:p>
          <a:p>
            <a:pPr eaLnBrk="1" hangingPunct="1">
              <a:buFont typeface="Wingdings" panose="05000000000000000000" pitchFamily="2" charset="2"/>
              <a:buNone/>
              <a:defRPr/>
            </a:pPr>
            <a:r>
              <a:rPr lang="en-US" sz="2000">
                <a:solidFill>
                  <a:schemeClr val="hlink"/>
                </a:solidFill>
              </a:rPr>
              <a:t>D.</a:t>
            </a:r>
            <a:r>
              <a:rPr lang="en-US" sz="2400"/>
              <a:t>  If ordered, wash the area with soap and water and dry well</a:t>
            </a:r>
          </a:p>
          <a:p>
            <a:pPr eaLnBrk="1" hangingPunct="1">
              <a:buFont typeface="Wingdings" panose="05000000000000000000" pitchFamily="2" charset="2"/>
              <a:buNone/>
              <a:defRPr/>
            </a:pPr>
            <a:endParaRPr lang="en-US" sz="2400"/>
          </a:p>
        </p:txBody>
      </p:sp>
      <p:pic>
        <p:nvPicPr>
          <p:cNvPr id="115717" name="Picture 7">
            <a:extLst>
              <a:ext uri="{FF2B5EF4-FFF2-40B4-BE49-F238E27FC236}">
                <a16:creationId xmlns:a16="http://schemas.microsoft.com/office/drawing/2014/main" id="{42ABF037-4F54-42B8-A7CD-0978EB272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BC389BD7-5CFC-44C0-8A1C-E37DB5BE3DFC}"/>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4450" name="Title 1">
            <a:extLst>
              <a:ext uri="{FF2B5EF4-FFF2-40B4-BE49-F238E27FC236}">
                <a16:creationId xmlns:a16="http://schemas.microsoft.com/office/drawing/2014/main" id="{E675F08F-4C30-4097-94C4-B9A5E9AE46CB}"/>
              </a:ext>
            </a:extLst>
          </p:cNvPr>
          <p:cNvSpPr>
            <a:spLocks noGrp="1"/>
          </p:cNvSpPr>
          <p:nvPr>
            <p:ph type="title" idx="4294967295"/>
          </p:nvPr>
        </p:nvSpPr>
        <p:spPr>
          <a:xfrm>
            <a:off x="0" y="274638"/>
            <a:ext cx="8229600" cy="1143000"/>
          </a:xfrm>
        </p:spPr>
        <p:txBody>
          <a:bodyPr/>
          <a:lstStyle/>
          <a:p>
            <a:pPr eaLnBrk="1" hangingPunct="1">
              <a:defRPr/>
            </a:pPr>
            <a:r>
              <a:rPr lang="en-US"/>
              <a:t>Topical (Skin) Medication Administration </a:t>
            </a:r>
            <a:r>
              <a:rPr lang="en-US" i="1"/>
              <a:t>continued</a:t>
            </a:r>
            <a:endParaRPr lang="en-US"/>
          </a:p>
        </p:txBody>
      </p:sp>
      <p:sp>
        <p:nvSpPr>
          <p:cNvPr id="84995" name="Content Placeholder 2">
            <a:extLst>
              <a:ext uri="{FF2B5EF4-FFF2-40B4-BE49-F238E27FC236}">
                <a16:creationId xmlns:a16="http://schemas.microsoft.com/office/drawing/2014/main" id="{90780583-536B-4CA0-8F3F-E4F1A1AA16D0}"/>
              </a:ext>
            </a:extLst>
          </p:cNvPr>
          <p:cNvSpPr>
            <a:spLocks noGrp="1"/>
          </p:cNvSpPr>
          <p:nvPr>
            <p:ph idx="4294967295"/>
          </p:nvPr>
        </p:nvSpPr>
        <p:spPr>
          <a:xfrm>
            <a:off x="0" y="2133600"/>
            <a:ext cx="8229600" cy="4373563"/>
          </a:xfrm>
        </p:spPr>
        <p:txBody>
          <a:bodyPr/>
          <a:lstStyle/>
          <a:p>
            <a:pPr marL="514350" indent="-514350" eaLnBrk="1" hangingPunct="1">
              <a:buFont typeface="Wingdings" panose="05000000000000000000" pitchFamily="2" charset="2"/>
              <a:buNone/>
              <a:defRPr/>
            </a:pPr>
            <a:r>
              <a:rPr lang="en-US" sz="2400">
                <a:solidFill>
                  <a:schemeClr val="hlink"/>
                </a:solidFill>
              </a:rPr>
              <a:t>E.</a:t>
            </a:r>
            <a:r>
              <a:rPr lang="en-US" sz="2800"/>
              <a:t>  Put on medication according to prescriber and manufacturer directions</a:t>
            </a:r>
          </a:p>
          <a:p>
            <a:pPr marL="914400" lvl="1" indent="-514350" eaLnBrk="1" hangingPunct="1">
              <a:defRPr/>
            </a:pPr>
            <a:r>
              <a:rPr lang="en-US" sz="2400"/>
              <a:t>If directed, put the new patch or dressing in a different place</a:t>
            </a:r>
          </a:p>
          <a:p>
            <a:pPr marL="514350" indent="-514350" eaLnBrk="1" hangingPunct="1">
              <a:buFont typeface="Arial" charset="0"/>
              <a:buAutoNum type="alphaUcPeriod" startAt="6"/>
              <a:defRPr/>
            </a:pPr>
            <a:r>
              <a:rPr lang="en-US" sz="2800"/>
              <a:t>If the patch or dressing falls off before it is due to be replaced, notify the appropriate health care professional or supervisor for instructions</a:t>
            </a:r>
          </a:p>
          <a:p>
            <a:pPr marL="514350" indent="-514350" eaLnBrk="1" hangingPunct="1">
              <a:buFont typeface="Arial" charset="0"/>
              <a:buNone/>
              <a:defRPr/>
            </a:pPr>
            <a:endParaRPr lang="en-US" sz="2800"/>
          </a:p>
          <a:p>
            <a:pPr marL="914400" lvl="1" indent="-514350" algn="ctr" eaLnBrk="1" hangingPunct="1">
              <a:spcBef>
                <a:spcPct val="0"/>
              </a:spcBef>
              <a:buFontTx/>
              <a:buNone/>
              <a:defRPr/>
            </a:pPr>
            <a:r>
              <a:rPr lang="en-US" sz="2400" i="1"/>
              <a:t>Return to the Basic Guidelines for Medication Administration Procedure and complete steps 10-14  </a:t>
            </a:r>
          </a:p>
          <a:p>
            <a:pPr marL="514350" indent="-514350" eaLnBrk="1" hangingPunct="1">
              <a:buFont typeface="Wingdings" panose="05000000000000000000" pitchFamily="2" charset="2"/>
              <a:buNone/>
              <a:defRPr/>
            </a:pPr>
            <a:endParaRPr lang="en-US" sz="2400"/>
          </a:p>
          <a:p>
            <a:pPr marL="514350" indent="-514350" eaLnBrk="1" hangingPunct="1">
              <a:buFont typeface="Wingdings" panose="05000000000000000000" pitchFamily="2" charset="2"/>
              <a:buNone/>
              <a:defRPr/>
            </a:pPr>
            <a:endParaRPr lang="en-US" sz="2800"/>
          </a:p>
        </p:txBody>
      </p:sp>
      <p:pic>
        <p:nvPicPr>
          <p:cNvPr id="117765" name="Picture 7">
            <a:extLst>
              <a:ext uri="{FF2B5EF4-FFF2-40B4-BE49-F238E27FC236}">
                <a16:creationId xmlns:a16="http://schemas.microsoft.com/office/drawing/2014/main" id="{7FEFA2C0-458D-4358-884D-40511352BB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1F8D3E1-DC98-40F3-BF8F-E19EBC85E3BA}"/>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242" name="Title 1">
            <a:extLst>
              <a:ext uri="{FF2B5EF4-FFF2-40B4-BE49-F238E27FC236}">
                <a16:creationId xmlns:a16="http://schemas.microsoft.com/office/drawing/2014/main" id="{FA37FA3F-5B89-489C-9F4D-E740E3038BA9}"/>
              </a:ext>
            </a:extLst>
          </p:cNvPr>
          <p:cNvSpPr>
            <a:spLocks noGrp="1"/>
          </p:cNvSpPr>
          <p:nvPr>
            <p:ph type="title" idx="4294967295"/>
          </p:nvPr>
        </p:nvSpPr>
        <p:spPr>
          <a:xfrm>
            <a:off x="0" y="274638"/>
            <a:ext cx="8229600" cy="1143000"/>
          </a:xfrm>
        </p:spPr>
        <p:txBody>
          <a:bodyPr/>
          <a:lstStyle/>
          <a:p>
            <a:pPr eaLnBrk="1" hangingPunct="1">
              <a:defRPr/>
            </a:pPr>
            <a:r>
              <a:rPr lang="en-US"/>
              <a:t>What is Disclosure?</a:t>
            </a:r>
          </a:p>
        </p:txBody>
      </p:sp>
      <p:sp>
        <p:nvSpPr>
          <p:cNvPr id="10243" name="Content Placeholder 2">
            <a:extLst>
              <a:ext uri="{FF2B5EF4-FFF2-40B4-BE49-F238E27FC236}">
                <a16:creationId xmlns:a16="http://schemas.microsoft.com/office/drawing/2014/main" id="{CFEE41CA-AC1B-44F9-A5F6-D875CCF70E22}"/>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sz="3600"/>
              <a:t>Sharing information with </a:t>
            </a:r>
          </a:p>
          <a:p>
            <a:pPr lvl="1" eaLnBrk="1" hangingPunct="1">
              <a:defRPr/>
            </a:pPr>
            <a:r>
              <a:rPr lang="en-US" sz="3600"/>
              <a:t>Personally identifiable information</a:t>
            </a:r>
          </a:p>
          <a:p>
            <a:pPr lvl="1" eaLnBrk="1" hangingPunct="1">
              <a:defRPr/>
            </a:pPr>
            <a:r>
              <a:rPr lang="en-US" sz="3600"/>
              <a:t>By any means (including oral, written, electronic, etc.)</a:t>
            </a:r>
          </a:p>
          <a:p>
            <a:pPr lvl="1" eaLnBrk="1" hangingPunct="1">
              <a:defRPr/>
            </a:pPr>
            <a:r>
              <a:rPr lang="en-US" sz="3600"/>
              <a:t>To anyone else</a:t>
            </a:r>
          </a:p>
        </p:txBody>
      </p:sp>
      <p:pic>
        <p:nvPicPr>
          <p:cNvPr id="15365" name="Picture 7">
            <a:extLst>
              <a:ext uri="{FF2B5EF4-FFF2-40B4-BE49-F238E27FC236}">
                <a16:creationId xmlns:a16="http://schemas.microsoft.com/office/drawing/2014/main" id="{D4CC69A5-42FA-4FCF-A199-2605E47565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8F86988E-14B1-4D7A-A8E8-7FF8509CE8F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6498" name="Title 1">
            <a:extLst>
              <a:ext uri="{FF2B5EF4-FFF2-40B4-BE49-F238E27FC236}">
                <a16:creationId xmlns:a16="http://schemas.microsoft.com/office/drawing/2014/main" id="{14FC9FC6-35A7-4E10-94C6-A395C1524FBA}"/>
              </a:ext>
            </a:extLst>
          </p:cNvPr>
          <p:cNvSpPr>
            <a:spLocks noGrp="1"/>
          </p:cNvSpPr>
          <p:nvPr>
            <p:ph type="title" idx="4294967295"/>
          </p:nvPr>
        </p:nvSpPr>
        <p:spPr>
          <a:xfrm>
            <a:off x="0" y="304800"/>
            <a:ext cx="8229600" cy="1143000"/>
          </a:xfrm>
        </p:spPr>
        <p:txBody>
          <a:bodyPr/>
          <a:lstStyle/>
          <a:p>
            <a:pPr eaLnBrk="1" hangingPunct="1">
              <a:defRPr/>
            </a:pPr>
            <a:r>
              <a:rPr lang="en-US" sz="4000"/>
              <a:t>Rectal Medication Administration</a:t>
            </a:r>
            <a:br>
              <a:rPr lang="en-US"/>
            </a:br>
            <a:endParaRPr lang="en-US"/>
          </a:p>
        </p:txBody>
      </p:sp>
      <p:sp>
        <p:nvSpPr>
          <p:cNvPr id="89091" name="Content Placeholder 2">
            <a:extLst>
              <a:ext uri="{FF2B5EF4-FFF2-40B4-BE49-F238E27FC236}">
                <a16:creationId xmlns:a16="http://schemas.microsoft.com/office/drawing/2014/main" id="{EE7A1120-3A9E-43F5-8C4A-15BE6166DE4D}"/>
              </a:ext>
            </a:extLst>
          </p:cNvPr>
          <p:cNvSpPr>
            <a:spLocks noGrp="1"/>
          </p:cNvSpPr>
          <p:nvPr>
            <p:ph idx="4294967295"/>
          </p:nvPr>
        </p:nvSpPr>
        <p:spPr>
          <a:xfrm>
            <a:off x="0" y="1600200"/>
            <a:ext cx="8229600" cy="4495800"/>
          </a:xfrm>
        </p:spPr>
        <p:txBody>
          <a:bodyPr/>
          <a:lstStyle/>
          <a:p>
            <a:pPr algn="ctr" eaLnBrk="1" hangingPunct="1">
              <a:buFont typeface="Wingdings" panose="05000000000000000000" pitchFamily="2" charset="2"/>
              <a:buNone/>
              <a:defRPr/>
            </a:pPr>
            <a:r>
              <a:rPr lang="en-US" sz="2400" b="1" i="1"/>
              <a:t>Follow steps 1-8 of the Basic Guidelines for Medication Administration Procedure, then:</a:t>
            </a:r>
            <a:r>
              <a:rPr lang="en-US" b="1" i="1"/>
              <a:t> </a:t>
            </a:r>
          </a:p>
          <a:p>
            <a:pPr eaLnBrk="1" hangingPunct="1">
              <a:buFont typeface="Calibri" pitchFamily="34" charset="0"/>
              <a:buAutoNum type="alphaUcPeriod"/>
              <a:defRPr/>
            </a:pPr>
            <a:r>
              <a:rPr lang="en-US" sz="2800"/>
              <a:t>Compare medication container label and MAR </a:t>
            </a:r>
            <a:r>
              <a:rPr lang="en-US" sz="2800" b="1"/>
              <a:t>(3</a:t>
            </a:r>
            <a:r>
              <a:rPr lang="en-US" sz="2800" b="1" baseline="30000"/>
              <a:t>rd</a:t>
            </a:r>
            <a:r>
              <a:rPr lang="en-US" sz="2800" b="1"/>
              <a:t> check)</a:t>
            </a:r>
            <a:r>
              <a:rPr lang="en-US" sz="2800"/>
              <a:t> </a:t>
            </a:r>
          </a:p>
          <a:p>
            <a:pPr eaLnBrk="1" hangingPunct="1">
              <a:buFont typeface="Calibri" pitchFamily="34" charset="0"/>
              <a:buAutoNum type="alphaUcPeriod"/>
              <a:defRPr/>
            </a:pPr>
            <a:r>
              <a:rPr lang="en-US" sz="2800"/>
              <a:t>Ask the student to urinate and/or move his/her bowels, if possible, before inserting suppository </a:t>
            </a:r>
          </a:p>
          <a:p>
            <a:pPr eaLnBrk="1" hangingPunct="1">
              <a:buFont typeface="Calibri" pitchFamily="34" charset="0"/>
              <a:buAutoNum type="alphaUcPeriod"/>
              <a:defRPr/>
            </a:pPr>
            <a:r>
              <a:rPr lang="en-US" sz="2800"/>
              <a:t>Provide privacy</a:t>
            </a:r>
          </a:p>
          <a:p>
            <a:pPr eaLnBrk="1" hangingPunct="1">
              <a:buFont typeface="Calibri" pitchFamily="34" charset="0"/>
              <a:buAutoNum type="alphaUcPeriod"/>
              <a:defRPr/>
            </a:pPr>
            <a:r>
              <a:rPr lang="en-US" sz="2800"/>
              <a:t>Encourage relaxation while speaking calmly</a:t>
            </a:r>
          </a:p>
          <a:p>
            <a:pPr eaLnBrk="1" hangingPunct="1">
              <a:buFont typeface="Calibri" pitchFamily="34" charset="0"/>
              <a:buAutoNum type="alphaUcPeriod"/>
              <a:defRPr/>
            </a:pPr>
            <a:r>
              <a:rPr lang="en-US" sz="2800"/>
              <a:t>Put on gloves</a:t>
            </a:r>
          </a:p>
          <a:p>
            <a:pPr eaLnBrk="1" hangingPunct="1">
              <a:buFont typeface="Wingdings" panose="05000000000000000000" pitchFamily="2" charset="2"/>
              <a:buNone/>
              <a:defRPr/>
            </a:pPr>
            <a:endParaRPr lang="en-US"/>
          </a:p>
        </p:txBody>
      </p:sp>
      <p:pic>
        <p:nvPicPr>
          <p:cNvPr id="119813" name="Picture 7">
            <a:extLst>
              <a:ext uri="{FF2B5EF4-FFF2-40B4-BE49-F238E27FC236}">
                <a16:creationId xmlns:a16="http://schemas.microsoft.com/office/drawing/2014/main" id="{7FBE6F70-23E7-4E49-ACE2-61042477A8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C07C4F6-6E3C-4973-866F-0C965BD612CE}"/>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7522" name="Title 1">
            <a:extLst>
              <a:ext uri="{FF2B5EF4-FFF2-40B4-BE49-F238E27FC236}">
                <a16:creationId xmlns:a16="http://schemas.microsoft.com/office/drawing/2014/main" id="{39323203-3BD9-4CAD-97F3-4160CB924E9C}"/>
              </a:ext>
            </a:extLst>
          </p:cNvPr>
          <p:cNvSpPr>
            <a:spLocks noGrp="1"/>
          </p:cNvSpPr>
          <p:nvPr>
            <p:ph type="title" idx="4294967295"/>
          </p:nvPr>
        </p:nvSpPr>
        <p:spPr>
          <a:xfrm>
            <a:off x="914400" y="609600"/>
            <a:ext cx="8229600" cy="1143000"/>
          </a:xfrm>
        </p:spPr>
        <p:txBody>
          <a:bodyPr/>
          <a:lstStyle/>
          <a:p>
            <a:pPr eaLnBrk="1" hangingPunct="1">
              <a:defRPr/>
            </a:pPr>
            <a:r>
              <a:rPr lang="en-US" sz="4000"/>
              <a:t>Rectal Medication Administration  </a:t>
            </a:r>
            <a:r>
              <a:rPr lang="en-US" sz="4000" i="1"/>
              <a:t>continued </a:t>
            </a:r>
            <a:br>
              <a:rPr lang="en-US"/>
            </a:br>
            <a:endParaRPr lang="en-US"/>
          </a:p>
        </p:txBody>
      </p:sp>
      <p:sp>
        <p:nvSpPr>
          <p:cNvPr id="89091" name="Content Placeholder 2">
            <a:extLst>
              <a:ext uri="{FF2B5EF4-FFF2-40B4-BE49-F238E27FC236}">
                <a16:creationId xmlns:a16="http://schemas.microsoft.com/office/drawing/2014/main" id="{88E3BBCB-2A14-4976-B677-D043C609B425}"/>
              </a:ext>
            </a:extLst>
          </p:cNvPr>
          <p:cNvSpPr>
            <a:spLocks noGrp="1"/>
          </p:cNvSpPr>
          <p:nvPr>
            <p:ph idx="4294967295"/>
          </p:nvPr>
        </p:nvSpPr>
        <p:spPr>
          <a:xfrm>
            <a:off x="0" y="2054225"/>
            <a:ext cx="8229600" cy="4041775"/>
          </a:xfrm>
        </p:spPr>
        <p:txBody>
          <a:bodyPr/>
          <a:lstStyle/>
          <a:p>
            <a:pPr marL="457200" indent="-457200" eaLnBrk="1" hangingPunct="1">
              <a:buFont typeface="Wingdings" panose="05000000000000000000" pitchFamily="2" charset="2"/>
              <a:buNone/>
              <a:defRPr/>
            </a:pPr>
            <a:r>
              <a:rPr lang="en-US" sz="2400">
                <a:solidFill>
                  <a:schemeClr val="hlink"/>
                </a:solidFill>
              </a:rPr>
              <a:t>F.</a:t>
            </a:r>
            <a:r>
              <a:rPr lang="en-US" sz="2400"/>
              <a:t>  </a:t>
            </a:r>
            <a:r>
              <a:rPr lang="en-US" sz="2800"/>
              <a:t>Unwrap suppository or prepare cream/gel with applicator as directed</a:t>
            </a:r>
          </a:p>
          <a:p>
            <a:pPr marL="457200" indent="-457200" eaLnBrk="1" hangingPunct="1">
              <a:buFont typeface="Arial" charset="0"/>
              <a:buAutoNum type="alphaUcPeriod" startAt="7"/>
              <a:defRPr/>
            </a:pPr>
            <a:r>
              <a:rPr lang="en-US" sz="2800"/>
              <a:t>Lubricate the suppository or applicator tip with a water-soluble gel</a:t>
            </a:r>
          </a:p>
          <a:p>
            <a:pPr marL="457200" indent="-457200" eaLnBrk="1" hangingPunct="1">
              <a:buFont typeface="Arial" charset="0"/>
              <a:buAutoNum type="alphaUcPeriod" startAt="8"/>
              <a:defRPr/>
            </a:pPr>
            <a:r>
              <a:rPr lang="en-US" sz="2800"/>
              <a:t>Position student according to directions </a:t>
            </a:r>
          </a:p>
          <a:p>
            <a:pPr marL="914400" lvl="1" indent="-514350" eaLnBrk="1" hangingPunct="1">
              <a:defRPr/>
            </a:pPr>
            <a:r>
              <a:rPr lang="en-US"/>
              <a:t>If instructions do not specify, have student lie on left side facing you </a:t>
            </a:r>
          </a:p>
          <a:p>
            <a:pPr marL="457200" indent="-457200" eaLnBrk="1" hangingPunct="1">
              <a:buFont typeface="Wingdings" panose="05000000000000000000" pitchFamily="2" charset="2"/>
              <a:buNone/>
              <a:defRPr/>
            </a:pPr>
            <a:r>
              <a:rPr lang="en-US" sz="2400">
                <a:solidFill>
                  <a:schemeClr val="hlink"/>
                </a:solidFill>
              </a:rPr>
              <a:t>I.</a:t>
            </a:r>
            <a:r>
              <a:rPr lang="en-US" sz="2800"/>
              <a:t>      Lower clothing to expose the buttocks</a:t>
            </a:r>
          </a:p>
          <a:p>
            <a:pPr marL="457200" indent="-457200" eaLnBrk="1" hangingPunct="1">
              <a:buFont typeface="Arial" charset="0"/>
              <a:buAutoNum type="alphaUcPeriod" startAt="7"/>
              <a:defRPr/>
            </a:pPr>
            <a:endParaRPr lang="en-US" sz="2400"/>
          </a:p>
          <a:p>
            <a:pPr marL="457200" indent="-457200" eaLnBrk="1" hangingPunct="1">
              <a:buFont typeface="Wingdings" panose="05000000000000000000" pitchFamily="2" charset="2"/>
              <a:buNone/>
              <a:defRPr/>
            </a:pPr>
            <a:endParaRPr lang="en-US"/>
          </a:p>
        </p:txBody>
      </p:sp>
      <p:pic>
        <p:nvPicPr>
          <p:cNvPr id="121861" name="Picture 7">
            <a:extLst>
              <a:ext uri="{FF2B5EF4-FFF2-40B4-BE49-F238E27FC236}">
                <a16:creationId xmlns:a16="http://schemas.microsoft.com/office/drawing/2014/main" id="{E8F9974E-0E71-4A3C-B300-A6216180CA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ADCFD7B-9024-4E94-9FE0-FFFF9B7FF57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8546" name="Content Placeholder 2">
            <a:extLst>
              <a:ext uri="{FF2B5EF4-FFF2-40B4-BE49-F238E27FC236}">
                <a16:creationId xmlns:a16="http://schemas.microsoft.com/office/drawing/2014/main" id="{2C3741F3-0293-44B1-B210-201752717805}"/>
              </a:ext>
            </a:extLst>
          </p:cNvPr>
          <p:cNvSpPr>
            <a:spLocks noGrp="1"/>
          </p:cNvSpPr>
          <p:nvPr>
            <p:ph idx="4294967295"/>
          </p:nvPr>
        </p:nvSpPr>
        <p:spPr>
          <a:xfrm>
            <a:off x="914400" y="2133600"/>
            <a:ext cx="8229600" cy="3916363"/>
          </a:xfrm>
        </p:spPr>
        <p:txBody>
          <a:bodyPr/>
          <a:lstStyle/>
          <a:p>
            <a:pPr marL="514350" indent="-514350" eaLnBrk="1" hangingPunct="1">
              <a:buFont typeface="Arial" charset="0"/>
              <a:buAutoNum type="alphaUcPeriod" startAt="10"/>
              <a:defRPr/>
            </a:pPr>
            <a:r>
              <a:rPr lang="en-US" sz="2800"/>
              <a:t>Position, keeping lower leg straight and upper leg bent forward</a:t>
            </a:r>
          </a:p>
          <a:p>
            <a:pPr marL="514350" indent="-514350" eaLnBrk="1" hangingPunct="1">
              <a:buFont typeface="Arial" charset="0"/>
              <a:buAutoNum type="alphaUcPeriod" startAt="10"/>
              <a:defRPr/>
            </a:pPr>
            <a:r>
              <a:rPr lang="en-US" sz="2800"/>
              <a:t>Separate the buttocks to further expose the rectum</a:t>
            </a:r>
          </a:p>
          <a:p>
            <a:pPr marL="514350" indent="-514350" eaLnBrk="1" hangingPunct="1">
              <a:buFont typeface="Arial" charset="0"/>
              <a:buAutoNum type="alphaUcPeriod" startAt="10"/>
              <a:defRPr/>
            </a:pPr>
            <a:r>
              <a:rPr lang="en-US" sz="2800"/>
              <a:t>Gently insert the suppository with a finger or insert applicator until suppository or applicator  passes through the rectal sphincter muscle </a:t>
            </a:r>
          </a:p>
          <a:p>
            <a:pPr marL="914400" lvl="1" indent="-514350" eaLnBrk="1" hangingPunct="1">
              <a:defRPr/>
            </a:pPr>
            <a:r>
              <a:rPr lang="en-US"/>
              <a:t>Approximately ½ inch in children under age 12 or 1 inch for student over age 12</a:t>
            </a:r>
          </a:p>
        </p:txBody>
      </p:sp>
      <p:sp>
        <p:nvSpPr>
          <p:cNvPr id="108547" name="Title 1">
            <a:extLst>
              <a:ext uri="{FF2B5EF4-FFF2-40B4-BE49-F238E27FC236}">
                <a16:creationId xmlns:a16="http://schemas.microsoft.com/office/drawing/2014/main" id="{53E19899-0DE6-4063-BCDE-6996C29A1DFA}"/>
              </a:ext>
            </a:extLst>
          </p:cNvPr>
          <p:cNvSpPr>
            <a:spLocks noGrp="1"/>
          </p:cNvSpPr>
          <p:nvPr>
            <p:ph type="title" idx="4294967295"/>
          </p:nvPr>
        </p:nvSpPr>
        <p:spPr>
          <a:xfrm>
            <a:off x="0" y="533400"/>
            <a:ext cx="8229600" cy="838200"/>
          </a:xfrm>
        </p:spPr>
        <p:txBody>
          <a:bodyPr/>
          <a:lstStyle/>
          <a:p>
            <a:pPr eaLnBrk="1" hangingPunct="1">
              <a:defRPr/>
            </a:pPr>
            <a:br>
              <a:rPr lang="en-US" sz="3600" b="1"/>
            </a:br>
            <a:r>
              <a:rPr lang="en-US" sz="3600"/>
              <a:t> Rectal Medication Administration  </a:t>
            </a:r>
            <a:r>
              <a:rPr lang="en-US" sz="3600" i="1"/>
              <a:t>continued</a:t>
            </a:r>
            <a:br>
              <a:rPr lang="en-US"/>
            </a:br>
            <a:endParaRPr lang="en-US"/>
          </a:p>
        </p:txBody>
      </p:sp>
      <p:pic>
        <p:nvPicPr>
          <p:cNvPr id="123909" name="Picture 7">
            <a:extLst>
              <a:ext uri="{FF2B5EF4-FFF2-40B4-BE49-F238E27FC236}">
                <a16:creationId xmlns:a16="http://schemas.microsoft.com/office/drawing/2014/main" id="{46457873-95B2-4063-9A8C-22CE213D50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5E0B676F-92A7-4CAE-82DF-D346EAF565E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09570" name="Content Placeholder 2">
            <a:extLst>
              <a:ext uri="{FF2B5EF4-FFF2-40B4-BE49-F238E27FC236}">
                <a16:creationId xmlns:a16="http://schemas.microsoft.com/office/drawing/2014/main" id="{5D0C7212-22BF-49C8-8108-B077A1B777AB}"/>
              </a:ext>
            </a:extLst>
          </p:cNvPr>
          <p:cNvSpPr>
            <a:spLocks noGrp="1"/>
          </p:cNvSpPr>
          <p:nvPr>
            <p:ph idx="4294967295"/>
          </p:nvPr>
        </p:nvSpPr>
        <p:spPr>
          <a:xfrm>
            <a:off x="914400" y="1143000"/>
            <a:ext cx="8229600" cy="4648200"/>
          </a:xfrm>
        </p:spPr>
        <p:txBody>
          <a:bodyPr/>
          <a:lstStyle/>
          <a:p>
            <a:pPr marL="609600" indent="-609600" eaLnBrk="1" hangingPunct="1">
              <a:buFont typeface="Arial" charset="0"/>
              <a:buAutoNum type="alphaUcPeriod" startAt="13"/>
              <a:defRPr/>
            </a:pPr>
            <a:r>
              <a:rPr lang="en-US" sz="2200" dirty="0"/>
              <a:t>If applicator is used to insert medication, push the plunger to insert the medication and gently remove, holding the student’s buttocks together for 3 to 5 minutes</a:t>
            </a:r>
          </a:p>
          <a:p>
            <a:pPr marL="933450" lvl="1" indent="-533400" eaLnBrk="1" hangingPunct="1">
              <a:defRPr/>
            </a:pPr>
            <a:r>
              <a:rPr lang="en-US" sz="2200" dirty="0"/>
              <a:t>Encourage the student to hold the medication inside the rectum (without moving bowels) for as long as possible, or according to the health care provider or medication directions</a:t>
            </a:r>
          </a:p>
          <a:p>
            <a:pPr marL="933450" lvl="1" indent="-533400" eaLnBrk="1" hangingPunct="1">
              <a:defRPr/>
            </a:pPr>
            <a:r>
              <a:rPr lang="en-US" sz="2200" dirty="0"/>
              <a:t>Observe student according to health care provider instructions</a:t>
            </a:r>
          </a:p>
          <a:p>
            <a:pPr marL="609600" indent="-609600" eaLnBrk="1" hangingPunct="1">
              <a:buFont typeface="Wingdings" panose="05000000000000000000" pitchFamily="2" charset="2"/>
              <a:buAutoNum type="alphaUcPeriod" startAt="14"/>
              <a:defRPr/>
            </a:pPr>
            <a:r>
              <a:rPr lang="en-US" sz="2200" dirty="0"/>
              <a:t>Wipe the buttocks with a tissue if needed and dispose of applicator.</a:t>
            </a:r>
          </a:p>
          <a:p>
            <a:pPr marL="609600" indent="-609600" eaLnBrk="1" hangingPunct="1">
              <a:buFont typeface="Wingdings" panose="05000000000000000000" pitchFamily="2" charset="2"/>
              <a:buAutoNum type="alphaUcPeriod" startAt="14"/>
              <a:defRPr/>
            </a:pPr>
            <a:endParaRPr lang="en-US" sz="2200" dirty="0"/>
          </a:p>
          <a:p>
            <a:pPr marL="609600" indent="-609600" eaLnBrk="1" hangingPunct="1">
              <a:buFont typeface="Wingdings" panose="05000000000000000000" pitchFamily="2" charset="2"/>
              <a:buNone/>
              <a:defRPr/>
            </a:pPr>
            <a:r>
              <a:rPr lang="en-US" sz="2600" dirty="0"/>
              <a:t>	**DOCUMENT**</a:t>
            </a:r>
          </a:p>
          <a:p>
            <a:pPr marL="933450" lvl="1" indent="-533400" eaLnBrk="1" hangingPunct="1">
              <a:defRPr/>
            </a:pPr>
            <a:endParaRPr lang="en-US" sz="2000" dirty="0"/>
          </a:p>
        </p:txBody>
      </p:sp>
      <p:sp>
        <p:nvSpPr>
          <p:cNvPr id="109571" name="Title 1">
            <a:extLst>
              <a:ext uri="{FF2B5EF4-FFF2-40B4-BE49-F238E27FC236}">
                <a16:creationId xmlns:a16="http://schemas.microsoft.com/office/drawing/2014/main" id="{70B8AC82-4097-405A-A930-33E88ACB45F2}"/>
              </a:ext>
            </a:extLst>
          </p:cNvPr>
          <p:cNvSpPr>
            <a:spLocks noGrp="1"/>
          </p:cNvSpPr>
          <p:nvPr>
            <p:ph type="title" idx="4294967295"/>
          </p:nvPr>
        </p:nvSpPr>
        <p:spPr>
          <a:xfrm>
            <a:off x="0" y="228600"/>
            <a:ext cx="8229600" cy="838200"/>
          </a:xfrm>
        </p:spPr>
        <p:txBody>
          <a:bodyPr/>
          <a:lstStyle/>
          <a:p>
            <a:pPr eaLnBrk="1" hangingPunct="1">
              <a:defRPr/>
            </a:pPr>
            <a:br>
              <a:rPr lang="en-US" sz="3600" b="1"/>
            </a:br>
            <a:r>
              <a:rPr lang="en-US" sz="3600"/>
              <a:t> Rectal Medication Administration  </a:t>
            </a:r>
            <a:r>
              <a:rPr lang="en-US" sz="3600" i="1"/>
              <a:t>continued</a:t>
            </a:r>
            <a:br>
              <a:rPr lang="en-US"/>
            </a:br>
            <a:endParaRPr lang="en-US"/>
          </a:p>
        </p:txBody>
      </p:sp>
      <p:pic>
        <p:nvPicPr>
          <p:cNvPr id="125957" name="Picture 7">
            <a:extLst>
              <a:ext uri="{FF2B5EF4-FFF2-40B4-BE49-F238E27FC236}">
                <a16:creationId xmlns:a16="http://schemas.microsoft.com/office/drawing/2014/main" id="{61BF0FD8-2665-4142-8D7E-FBEC828B2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25BA838-3B09-4569-BF85-2E4D59DA606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1618" name="Title 1">
            <a:extLst>
              <a:ext uri="{FF2B5EF4-FFF2-40B4-BE49-F238E27FC236}">
                <a16:creationId xmlns:a16="http://schemas.microsoft.com/office/drawing/2014/main" id="{06C17E56-7E6A-4F3D-AD39-081D55643212}"/>
              </a:ext>
            </a:extLst>
          </p:cNvPr>
          <p:cNvSpPr>
            <a:spLocks noGrp="1"/>
          </p:cNvSpPr>
          <p:nvPr>
            <p:ph type="title" idx="4294967295"/>
          </p:nvPr>
        </p:nvSpPr>
        <p:spPr>
          <a:xfrm>
            <a:off x="0" y="274638"/>
            <a:ext cx="8382000" cy="1143000"/>
          </a:xfrm>
        </p:spPr>
        <p:txBody>
          <a:bodyPr/>
          <a:lstStyle/>
          <a:p>
            <a:pPr eaLnBrk="1" hangingPunct="1">
              <a:defRPr/>
            </a:pPr>
            <a:r>
              <a:rPr lang="en-US" sz="4000"/>
              <a:t>Inhaler Medication Administration</a:t>
            </a:r>
            <a:br>
              <a:rPr lang="en-US"/>
            </a:br>
            <a:endParaRPr lang="en-US"/>
          </a:p>
        </p:txBody>
      </p:sp>
      <p:sp>
        <p:nvSpPr>
          <p:cNvPr id="93189" name="Rectangle 5">
            <a:extLst>
              <a:ext uri="{FF2B5EF4-FFF2-40B4-BE49-F238E27FC236}">
                <a16:creationId xmlns:a16="http://schemas.microsoft.com/office/drawing/2014/main" id="{F711A578-CF25-4580-AD3C-8119602BD12F}"/>
              </a:ext>
            </a:extLst>
          </p:cNvPr>
          <p:cNvSpPr>
            <a:spLocks noGrp="1" noChangeArrowheads="1"/>
          </p:cNvSpPr>
          <p:nvPr>
            <p:ph idx="4294967295"/>
          </p:nvPr>
        </p:nvSpPr>
        <p:spPr>
          <a:xfrm>
            <a:off x="0" y="1846263"/>
            <a:ext cx="8001000" cy="4584700"/>
          </a:xfrm>
        </p:spPr>
        <p:txBody>
          <a:bodyPr anchor="ctr">
            <a:spAutoFit/>
          </a:bodyPr>
          <a:lstStyle/>
          <a:p>
            <a:pPr algn="ctr" eaLnBrk="1" hangingPunct="1">
              <a:buFont typeface="Wingdings" panose="05000000000000000000" pitchFamily="2" charset="2"/>
              <a:buNone/>
              <a:defRPr/>
            </a:pPr>
            <a:r>
              <a:rPr lang="en-US" sz="2400" b="1" i="1" dirty="0"/>
              <a:t>Follow steps 1-8 of the Basic Guidelines for Medication Administration Procedure, then:</a:t>
            </a:r>
            <a:r>
              <a:rPr lang="en-US" b="1" i="1" dirty="0"/>
              <a:t> </a:t>
            </a:r>
          </a:p>
          <a:p>
            <a:pPr marL="457200" indent="-457200" eaLnBrk="1" hangingPunct="1">
              <a:buFont typeface="+mj-lt"/>
              <a:buAutoNum type="alphaUcPeriod"/>
              <a:defRPr/>
            </a:pPr>
            <a:r>
              <a:rPr lang="en-US" sz="2400" dirty="0"/>
              <a:t>Compare medication container label and MAR </a:t>
            </a:r>
            <a:r>
              <a:rPr lang="en-US" sz="2400" b="1" dirty="0"/>
              <a:t>(3</a:t>
            </a:r>
            <a:r>
              <a:rPr lang="en-US" sz="2400" b="1" baseline="30000" dirty="0"/>
              <a:t>rd</a:t>
            </a:r>
            <a:r>
              <a:rPr lang="en-US" sz="2400" b="1" dirty="0"/>
              <a:t> check)</a:t>
            </a:r>
            <a:r>
              <a:rPr lang="en-US" sz="2400" dirty="0"/>
              <a:t> </a:t>
            </a:r>
          </a:p>
          <a:p>
            <a:pPr marL="457200" indent="-457200" eaLnBrk="1" hangingPunct="1">
              <a:buFont typeface="+mj-lt"/>
              <a:buAutoNum type="alphaUcPeriod"/>
              <a:defRPr/>
            </a:pPr>
            <a:r>
              <a:rPr lang="en-US" sz="2400" dirty="0"/>
              <a:t>Ensure that student is in upright position</a:t>
            </a:r>
          </a:p>
          <a:p>
            <a:pPr marL="457200" indent="-457200" eaLnBrk="1" hangingPunct="1">
              <a:buFont typeface="+mj-lt"/>
              <a:buAutoNum type="alphaUcPeriod"/>
              <a:defRPr/>
            </a:pPr>
            <a:r>
              <a:rPr lang="en-US" sz="2400" dirty="0"/>
              <a:t>Shake inhaler well for 2-5 seconds</a:t>
            </a:r>
          </a:p>
          <a:p>
            <a:pPr marL="457200" indent="-457200" eaLnBrk="1" hangingPunct="1">
              <a:buFont typeface="+mj-lt"/>
              <a:buAutoNum type="alphaUcPeriod"/>
              <a:defRPr/>
            </a:pPr>
            <a:r>
              <a:rPr lang="en-US" sz="2400" dirty="0"/>
              <a:t> Have student take a deep breath and exhale completely</a:t>
            </a:r>
          </a:p>
          <a:p>
            <a:pPr marL="457200" indent="-457200" eaLnBrk="1" hangingPunct="1">
              <a:buFont typeface="+mj-lt"/>
              <a:buAutoNum type="alphaUcPeriod"/>
              <a:defRPr/>
            </a:pPr>
            <a:r>
              <a:rPr lang="en-US" sz="2400" dirty="0"/>
              <a:t>Press lips firmly around inhaler or holding device </a:t>
            </a:r>
          </a:p>
          <a:p>
            <a:pPr marL="457200" indent="-457200" eaLnBrk="1" hangingPunct="1">
              <a:spcBef>
                <a:spcPct val="0"/>
              </a:spcBef>
              <a:buFont typeface="+mj-lt"/>
              <a:buAutoNum type="alphaUcPeriod"/>
              <a:defRPr/>
            </a:pPr>
            <a:endParaRPr lang="en-US" sz="2000" dirty="0"/>
          </a:p>
          <a:p>
            <a:pPr eaLnBrk="1" hangingPunct="1">
              <a:spcBef>
                <a:spcPct val="0"/>
              </a:spcBef>
              <a:buFont typeface="Wingdings" panose="05000000000000000000" pitchFamily="2" charset="2"/>
              <a:buNone/>
              <a:defRPr/>
            </a:pPr>
            <a:endParaRPr lang="en-US" sz="2400" dirty="0"/>
          </a:p>
        </p:txBody>
      </p:sp>
      <p:pic>
        <p:nvPicPr>
          <p:cNvPr id="126981" name="Picture 7">
            <a:extLst>
              <a:ext uri="{FF2B5EF4-FFF2-40B4-BE49-F238E27FC236}">
                <a16:creationId xmlns:a16="http://schemas.microsoft.com/office/drawing/2014/main" id="{12A9DFEB-8602-4291-89D7-0876D4F151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F114291-1036-4D3B-8999-1E168338037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2642" name="Title 1">
            <a:extLst>
              <a:ext uri="{FF2B5EF4-FFF2-40B4-BE49-F238E27FC236}">
                <a16:creationId xmlns:a16="http://schemas.microsoft.com/office/drawing/2014/main" id="{AAA1C7F6-DADA-4116-9576-65FA36CE412A}"/>
              </a:ext>
            </a:extLst>
          </p:cNvPr>
          <p:cNvSpPr>
            <a:spLocks noGrp="1"/>
          </p:cNvSpPr>
          <p:nvPr>
            <p:ph type="title" idx="4294967295"/>
          </p:nvPr>
        </p:nvSpPr>
        <p:spPr>
          <a:xfrm>
            <a:off x="0" y="0"/>
            <a:ext cx="8382000" cy="1066800"/>
          </a:xfrm>
        </p:spPr>
        <p:txBody>
          <a:bodyPr/>
          <a:lstStyle/>
          <a:p>
            <a:pPr eaLnBrk="1" hangingPunct="1">
              <a:defRPr/>
            </a:pPr>
            <a:br>
              <a:rPr lang="en-US" b="1" dirty="0"/>
            </a:br>
            <a:r>
              <a:rPr lang="en-US" sz="3600" dirty="0"/>
              <a:t>Inhaler Medication Administration </a:t>
            </a:r>
            <a:r>
              <a:rPr lang="en-US" sz="3200" i="1" dirty="0"/>
              <a:t>continued</a:t>
            </a:r>
            <a:br>
              <a:rPr lang="en-US" sz="3600" i="1" dirty="0"/>
            </a:br>
            <a:endParaRPr lang="en-US" sz="3600" i="1" dirty="0"/>
          </a:p>
        </p:txBody>
      </p:sp>
      <p:sp>
        <p:nvSpPr>
          <p:cNvPr id="93189" name="Rectangle 5">
            <a:extLst>
              <a:ext uri="{FF2B5EF4-FFF2-40B4-BE49-F238E27FC236}">
                <a16:creationId xmlns:a16="http://schemas.microsoft.com/office/drawing/2014/main" id="{F3DFD7A5-7451-4E15-A86C-EF59D81C5EF6}"/>
              </a:ext>
            </a:extLst>
          </p:cNvPr>
          <p:cNvSpPr>
            <a:spLocks noGrp="1" noChangeArrowheads="1"/>
          </p:cNvSpPr>
          <p:nvPr>
            <p:ph idx="4294967295"/>
          </p:nvPr>
        </p:nvSpPr>
        <p:spPr>
          <a:xfrm>
            <a:off x="512618" y="2054729"/>
            <a:ext cx="8001000" cy="5386090"/>
          </a:xfrm>
        </p:spPr>
        <p:txBody>
          <a:bodyPr anchor="ctr">
            <a:spAutoFit/>
          </a:bodyPr>
          <a:lstStyle/>
          <a:p>
            <a:pPr marL="857250" lvl="1" indent="-457200" eaLnBrk="1" hangingPunct="1">
              <a:buFont typeface="Calibri" pitchFamily="34" charset="0"/>
              <a:buAutoNum type="arabicPeriod"/>
              <a:defRPr/>
            </a:pPr>
            <a:r>
              <a:rPr lang="en-US" sz="2400" dirty="0"/>
              <a:t>Inhale slowly</a:t>
            </a:r>
          </a:p>
          <a:p>
            <a:pPr marL="857250" lvl="1" indent="-457200" eaLnBrk="1" hangingPunct="1">
              <a:buFont typeface="Calibri" pitchFamily="34" charset="0"/>
              <a:buAutoNum type="arabicPeriod"/>
              <a:defRPr/>
            </a:pPr>
            <a:r>
              <a:rPr lang="en-US" sz="2400" dirty="0"/>
              <a:t>As student is inhaling, press down on canister</a:t>
            </a:r>
          </a:p>
          <a:p>
            <a:pPr marL="857250" lvl="1" indent="-457200" eaLnBrk="1" hangingPunct="1">
              <a:buFont typeface="Calibri" pitchFamily="34" charset="0"/>
              <a:buAutoNum type="arabicPeriod"/>
              <a:defRPr/>
            </a:pPr>
            <a:r>
              <a:rPr lang="en-US" sz="2400" dirty="0"/>
              <a:t>After pressing down, have student continue to inhale for 5 seconds  </a:t>
            </a:r>
          </a:p>
          <a:p>
            <a:pPr marL="857250" lvl="1" indent="-457200" eaLnBrk="1" hangingPunct="1">
              <a:buFont typeface="Calibri" pitchFamily="34" charset="0"/>
              <a:buAutoNum type="arabicPeriod"/>
              <a:defRPr/>
            </a:pPr>
            <a:r>
              <a:rPr lang="en-US" sz="2400" dirty="0"/>
              <a:t>Hold breath for additional 10 seconds</a:t>
            </a:r>
          </a:p>
          <a:p>
            <a:pPr marL="857250" lvl="1" indent="-457200" eaLnBrk="1" hangingPunct="1">
              <a:buFont typeface="Calibri" pitchFamily="34" charset="0"/>
              <a:buAutoNum type="arabicPeriod"/>
              <a:defRPr/>
            </a:pPr>
            <a:r>
              <a:rPr lang="en-US" sz="2400" dirty="0"/>
              <a:t>Remove mouth piece </a:t>
            </a:r>
          </a:p>
          <a:p>
            <a:pPr marL="857250" lvl="1" indent="-457200" eaLnBrk="1" hangingPunct="1">
              <a:buFont typeface="Calibri" pitchFamily="34" charset="0"/>
              <a:buAutoNum type="arabicPeriod"/>
              <a:defRPr/>
            </a:pPr>
            <a:r>
              <a:rPr lang="en-US" sz="2400" dirty="0"/>
              <a:t>Exhale slowly  </a:t>
            </a:r>
          </a:p>
          <a:p>
            <a:pPr marL="457200" indent="-457200" eaLnBrk="1" hangingPunct="1">
              <a:buNone/>
              <a:defRPr/>
            </a:pPr>
            <a:r>
              <a:rPr lang="en-US" sz="2400" dirty="0">
                <a:solidFill>
                  <a:schemeClr val="hlink"/>
                </a:solidFill>
              </a:rPr>
              <a:t>.</a:t>
            </a:r>
            <a:r>
              <a:rPr lang="en-US" sz="2400" dirty="0"/>
              <a:t>   If more than one puff is ordered  </a:t>
            </a:r>
          </a:p>
          <a:p>
            <a:pPr marL="857250" lvl="1" indent="-457200" eaLnBrk="1" hangingPunct="1">
              <a:defRPr/>
            </a:pPr>
            <a:r>
              <a:rPr lang="en-US" sz="2400" dirty="0"/>
              <a:t>Wait 1-2 minutes between puffs</a:t>
            </a:r>
          </a:p>
          <a:p>
            <a:pPr marL="400050" lvl="1" indent="0" eaLnBrk="1" hangingPunct="1">
              <a:buNone/>
              <a:defRPr/>
            </a:pPr>
            <a:r>
              <a:rPr lang="en-US" sz="2400" dirty="0"/>
              <a:t>	</a:t>
            </a:r>
            <a:r>
              <a:rPr lang="en-US" sz="3200" dirty="0"/>
              <a:t>**DOCUMENT**</a:t>
            </a:r>
          </a:p>
          <a:p>
            <a:pPr marL="457200" indent="-457200" eaLnBrk="1" hangingPunct="1">
              <a:spcBef>
                <a:spcPct val="0"/>
              </a:spcBef>
              <a:buFont typeface="Arial" charset="0"/>
              <a:buAutoNum type="arabicPeriod" startAt="13"/>
              <a:defRPr/>
            </a:pPr>
            <a:endParaRPr lang="en-US" sz="2800" dirty="0">
              <a:cs typeface="Times New Roman" pitchFamily="18" charset="0"/>
            </a:endParaRPr>
          </a:p>
          <a:p>
            <a:pPr marL="457200" indent="-457200" eaLnBrk="1" hangingPunct="1">
              <a:spcBef>
                <a:spcPct val="0"/>
              </a:spcBef>
              <a:buFont typeface="Wingdings" panose="05000000000000000000" pitchFamily="2" charset="2"/>
              <a:buNone/>
              <a:defRPr/>
            </a:pPr>
            <a:endParaRPr lang="en-US" sz="2800" dirty="0"/>
          </a:p>
        </p:txBody>
      </p:sp>
      <p:pic>
        <p:nvPicPr>
          <p:cNvPr id="129029" name="Picture 7">
            <a:extLst>
              <a:ext uri="{FF2B5EF4-FFF2-40B4-BE49-F238E27FC236}">
                <a16:creationId xmlns:a16="http://schemas.microsoft.com/office/drawing/2014/main" id="{A5EA6D8E-8D81-43D7-8912-C91C4325C3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C1A67F2-E8D0-4933-818C-CC3187FAC392}"/>
              </a:ext>
            </a:extLst>
          </p:cNvPr>
          <p:cNvSpPr/>
          <p:nvPr/>
        </p:nvSpPr>
        <p:spPr>
          <a:xfrm>
            <a:off x="152400" y="1373188"/>
            <a:ext cx="4572000" cy="739775"/>
          </a:xfrm>
          <a:prstGeom prst="rect">
            <a:avLst/>
          </a:prstGeom>
        </p:spPr>
        <p:txBody>
          <a:bodyPr>
            <a:spAutoFit/>
          </a:bodyPr>
          <a:lstStyle/>
          <a:p>
            <a:pPr marL="457200" indent="-457200" eaLnBrk="1" hangingPunct="1">
              <a:buFont typeface="Arial" charset="0"/>
              <a:buAutoNum type="alphaUcPeriod" startAt="6"/>
              <a:defRPr/>
            </a:pPr>
            <a:r>
              <a:rPr lang="en-US" sz="2400" dirty="0"/>
              <a:t>Instruct student as follows:  </a:t>
            </a:r>
          </a:p>
          <a:p>
            <a:pPr eaLnBrk="1" hangingPunct="1">
              <a:buFont typeface="Wingdings" panose="05000000000000000000" pitchFamily="2" charset="2"/>
              <a:buNone/>
              <a:defRPr/>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E77A50A-9989-49D8-9905-7A49987BC0D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5714" name="Content Placeholder 2">
            <a:extLst>
              <a:ext uri="{FF2B5EF4-FFF2-40B4-BE49-F238E27FC236}">
                <a16:creationId xmlns:a16="http://schemas.microsoft.com/office/drawing/2014/main" id="{CC17E728-5EEF-46FB-834B-2109E3041858}"/>
              </a:ext>
            </a:extLst>
          </p:cNvPr>
          <p:cNvSpPr>
            <a:spLocks noGrp="1"/>
          </p:cNvSpPr>
          <p:nvPr>
            <p:ph idx="4294967295"/>
          </p:nvPr>
        </p:nvSpPr>
        <p:spPr>
          <a:xfrm>
            <a:off x="457200" y="1571034"/>
            <a:ext cx="8229600" cy="4905966"/>
          </a:xfrm>
        </p:spPr>
        <p:txBody>
          <a:bodyPr/>
          <a:lstStyle/>
          <a:p>
            <a:pPr marL="457200" indent="-457200" eaLnBrk="1" hangingPunct="1">
              <a:buFont typeface="Wingdings" panose="05000000000000000000" pitchFamily="2" charset="2"/>
              <a:buNone/>
              <a:defRPr/>
            </a:pPr>
            <a:r>
              <a:rPr lang="en-US" sz="2400" dirty="0">
                <a:solidFill>
                  <a:schemeClr val="hlink"/>
                </a:solidFill>
              </a:rPr>
              <a:t>I.</a:t>
            </a:r>
            <a:r>
              <a:rPr lang="en-US" sz="2400" dirty="0"/>
              <a:t>  Have student inhale deeply and slowly</a:t>
            </a:r>
          </a:p>
          <a:p>
            <a:pPr marL="914400" lvl="1" indent="-457200" eaLnBrk="1" hangingPunct="1">
              <a:buFont typeface="Calibri" pitchFamily="34" charset="0"/>
              <a:buAutoNum type="arabicPeriod"/>
              <a:defRPr/>
            </a:pPr>
            <a:r>
              <a:rPr lang="en-US" sz="2400" dirty="0"/>
              <a:t> ALERT:  If student inhales too quickly through the spacer, the device will make a whistling sound.  If whistling sound occurs, remind student to inhale more slowly</a:t>
            </a:r>
          </a:p>
          <a:p>
            <a:pPr marL="914400" lvl="1" indent="-457200" eaLnBrk="1" hangingPunct="1">
              <a:buFont typeface="Calibri" pitchFamily="34" charset="0"/>
              <a:buAutoNum type="arabicPeriod"/>
              <a:defRPr/>
            </a:pPr>
            <a:r>
              <a:rPr lang="en-US" sz="2400" dirty="0"/>
              <a:t> Have student hold breath for 10 seconds and exhale slowly </a:t>
            </a:r>
          </a:p>
          <a:p>
            <a:pPr marL="914400" lvl="1" indent="-457200" eaLnBrk="1" hangingPunct="1">
              <a:buFont typeface="Calibri" pitchFamily="34" charset="0"/>
              <a:buAutoNum type="arabicPeriod"/>
              <a:defRPr/>
            </a:pPr>
            <a:r>
              <a:rPr lang="en-US" sz="2400" dirty="0"/>
              <a:t>Inhale and exhale once more with spacer intact</a:t>
            </a:r>
          </a:p>
          <a:p>
            <a:pPr marL="457200" indent="-457200" eaLnBrk="1" hangingPunct="1">
              <a:buNone/>
              <a:defRPr/>
            </a:pPr>
            <a:r>
              <a:rPr lang="en-US" sz="2400" dirty="0">
                <a:solidFill>
                  <a:schemeClr val="hlink"/>
                </a:solidFill>
              </a:rPr>
              <a:t>.</a:t>
            </a:r>
            <a:r>
              <a:rPr lang="en-US" sz="2400" dirty="0"/>
              <a:t>   If more than one puff is ordered  </a:t>
            </a:r>
          </a:p>
          <a:p>
            <a:pPr marL="857250" lvl="1" indent="-457200" eaLnBrk="1" hangingPunct="1">
              <a:defRPr/>
            </a:pPr>
            <a:r>
              <a:rPr lang="en-US" sz="2400" dirty="0"/>
              <a:t>Wait 1-2 minutes between </a:t>
            </a:r>
            <a:r>
              <a:rPr lang="en-US" sz="1800" dirty="0"/>
              <a:t>puffs</a:t>
            </a:r>
          </a:p>
          <a:p>
            <a:pPr marL="857250" lvl="1" indent="-457200" eaLnBrk="1" hangingPunct="1">
              <a:defRPr/>
            </a:pPr>
            <a:endParaRPr lang="en-US" sz="1800" dirty="0"/>
          </a:p>
          <a:p>
            <a:pPr marL="400050" lvl="1" indent="0" eaLnBrk="1" hangingPunct="1">
              <a:buNone/>
              <a:defRPr/>
            </a:pPr>
            <a:r>
              <a:rPr lang="en-US" sz="1800" dirty="0"/>
              <a:t>  		</a:t>
            </a:r>
            <a:r>
              <a:rPr lang="en-US" sz="3200" dirty="0"/>
              <a:t>**DOCUMENT**</a:t>
            </a:r>
          </a:p>
          <a:p>
            <a:pPr marL="400050" lvl="1" indent="0" eaLnBrk="1" hangingPunct="1">
              <a:buNone/>
              <a:defRPr/>
            </a:pPr>
            <a:endParaRPr lang="en-US" sz="1800" dirty="0"/>
          </a:p>
          <a:p>
            <a:pPr marL="857250" lvl="1" indent="-457200" eaLnBrk="1" hangingPunct="1">
              <a:defRPr/>
            </a:pPr>
            <a:endParaRPr lang="en-US" sz="1800" dirty="0"/>
          </a:p>
          <a:p>
            <a:pPr marL="857250" lvl="1" indent="-457200" eaLnBrk="1" hangingPunct="1">
              <a:defRPr/>
            </a:pPr>
            <a:endParaRPr lang="en-US" dirty="0"/>
          </a:p>
          <a:p>
            <a:pPr marL="857250" lvl="1" indent="-457200" eaLnBrk="1" hangingPunct="1">
              <a:buFontTx/>
              <a:buNone/>
              <a:defRPr/>
            </a:pPr>
            <a:r>
              <a:rPr lang="en-US" dirty="0"/>
              <a:t>     </a:t>
            </a:r>
            <a:endParaRPr lang="en-US" sz="2400" dirty="0"/>
          </a:p>
          <a:p>
            <a:pPr marL="914400" lvl="1" indent="-457200" eaLnBrk="1" hangingPunct="1">
              <a:buFontTx/>
              <a:buNone/>
              <a:defRPr/>
            </a:pPr>
            <a:endParaRPr lang="en-US" sz="2000" dirty="0"/>
          </a:p>
          <a:p>
            <a:pPr marL="457200" indent="-457200" eaLnBrk="1" hangingPunct="1">
              <a:buFont typeface="Wingdings" panose="05000000000000000000" pitchFamily="2" charset="2"/>
              <a:buNone/>
              <a:defRPr/>
            </a:pPr>
            <a:endParaRPr lang="en-US" dirty="0"/>
          </a:p>
        </p:txBody>
      </p:sp>
      <p:sp>
        <p:nvSpPr>
          <p:cNvPr id="113667" name="Title 1">
            <a:extLst>
              <a:ext uri="{FF2B5EF4-FFF2-40B4-BE49-F238E27FC236}">
                <a16:creationId xmlns:a16="http://schemas.microsoft.com/office/drawing/2014/main" id="{34428B6E-A749-4006-BC04-F28C2E862F13}"/>
              </a:ext>
            </a:extLst>
          </p:cNvPr>
          <p:cNvSpPr>
            <a:spLocks noGrp="1"/>
          </p:cNvSpPr>
          <p:nvPr>
            <p:ph type="title" idx="4294967295"/>
          </p:nvPr>
        </p:nvSpPr>
        <p:spPr>
          <a:xfrm>
            <a:off x="0" y="381000"/>
            <a:ext cx="8229600" cy="1143000"/>
          </a:xfrm>
        </p:spPr>
        <p:txBody>
          <a:bodyPr/>
          <a:lstStyle/>
          <a:p>
            <a:pPr eaLnBrk="1" hangingPunct="1">
              <a:defRPr/>
            </a:pPr>
            <a:br>
              <a:rPr lang="en-US" sz="3200" b="1"/>
            </a:br>
            <a:r>
              <a:rPr lang="en-US" sz="3200"/>
              <a:t> If Using Inhaler with Holding Device </a:t>
            </a:r>
            <a:br>
              <a:rPr lang="en-US" sz="3200"/>
            </a:br>
            <a:r>
              <a:rPr lang="en-US" sz="3200"/>
              <a:t>(Spacer or Chamber) </a:t>
            </a:r>
            <a:r>
              <a:rPr lang="en-US" sz="3200" i="1"/>
              <a:t>continued</a:t>
            </a:r>
            <a:br>
              <a:rPr lang="en-US"/>
            </a:br>
            <a:endParaRPr lang="en-US"/>
          </a:p>
        </p:txBody>
      </p:sp>
      <p:pic>
        <p:nvPicPr>
          <p:cNvPr id="131077" name="Picture 7">
            <a:extLst>
              <a:ext uri="{FF2B5EF4-FFF2-40B4-BE49-F238E27FC236}">
                <a16:creationId xmlns:a16="http://schemas.microsoft.com/office/drawing/2014/main" id="{08D70783-C409-4329-9B4F-C17499B6C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le 4">
            <a:extLst>
              <a:ext uri="{FF2B5EF4-FFF2-40B4-BE49-F238E27FC236}">
                <a16:creationId xmlns:a16="http://schemas.microsoft.com/office/drawing/2014/main" id="{BB25DCD1-DBB2-4E96-BF32-D1D95B563BFE}"/>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270339" name="Content Placeholder 5">
            <a:extLst>
              <a:ext uri="{FF2B5EF4-FFF2-40B4-BE49-F238E27FC236}">
                <a16:creationId xmlns:a16="http://schemas.microsoft.com/office/drawing/2014/main" id="{00A67D24-320D-4EFB-8F1F-48AF8C473461}"/>
              </a:ext>
            </a:extLst>
          </p:cNvPr>
          <p:cNvSpPr>
            <a:spLocks noGrp="1"/>
          </p:cNvSpPr>
          <p:nvPr>
            <p:ph idx="4294967295"/>
          </p:nvPr>
        </p:nvSpPr>
        <p:spPr>
          <a:xfrm>
            <a:off x="0" y="1600200"/>
            <a:ext cx="8229600" cy="4830763"/>
          </a:xfrm>
        </p:spPr>
        <p:txBody>
          <a:bodyPr/>
          <a:lstStyle/>
          <a:p>
            <a:pPr eaLnBrk="1" hangingPunct="1">
              <a:defRPr/>
            </a:pPr>
            <a:r>
              <a:rPr lang="en-US" sz="2800"/>
              <a:t>Some students have a condition that might require administration of emergency medications</a:t>
            </a:r>
          </a:p>
          <a:p>
            <a:pPr eaLnBrk="1" hangingPunct="1">
              <a:defRPr/>
            </a:pPr>
            <a:r>
              <a:rPr lang="en-US" sz="2800"/>
              <a:t>These students should have an Individualized Healthcare Plan (IHP) and Emergency Action Plan (EAP) written by the school nurse with the parents, staff and prescriber</a:t>
            </a:r>
          </a:p>
          <a:p>
            <a:pPr lvl="1" eaLnBrk="1" hangingPunct="1">
              <a:defRPr/>
            </a:pPr>
            <a:r>
              <a:rPr lang="en-US"/>
              <a:t>The EAP tells school staff how to recognize an emergency situation and how to take care of the student in that situation</a:t>
            </a:r>
          </a:p>
        </p:txBody>
      </p:sp>
      <p:pic>
        <p:nvPicPr>
          <p:cNvPr id="135172" name="Picture 7">
            <a:extLst>
              <a:ext uri="{FF2B5EF4-FFF2-40B4-BE49-F238E27FC236}">
                <a16:creationId xmlns:a16="http://schemas.microsoft.com/office/drawing/2014/main" id="{F3CF7E86-F22A-4DA3-8FD7-A3CF0EB08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AC1DC527-3080-4722-9078-48FBF4B80145}"/>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tle 1">
            <a:extLst>
              <a:ext uri="{FF2B5EF4-FFF2-40B4-BE49-F238E27FC236}">
                <a16:creationId xmlns:a16="http://schemas.microsoft.com/office/drawing/2014/main" id="{876EC3DE-598E-47F0-8F69-3136536F1FAB}"/>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264195" name="Content Placeholder 2">
            <a:extLst>
              <a:ext uri="{FF2B5EF4-FFF2-40B4-BE49-F238E27FC236}">
                <a16:creationId xmlns:a16="http://schemas.microsoft.com/office/drawing/2014/main" id="{44ECE757-28AF-4E36-B314-A910E094A3A4}"/>
              </a:ext>
            </a:extLst>
          </p:cNvPr>
          <p:cNvSpPr>
            <a:spLocks noGrp="1"/>
          </p:cNvSpPr>
          <p:nvPr>
            <p:ph idx="4294967295"/>
          </p:nvPr>
        </p:nvSpPr>
        <p:spPr>
          <a:xfrm>
            <a:off x="0" y="1524000"/>
            <a:ext cx="8229600" cy="4983163"/>
          </a:xfrm>
        </p:spPr>
        <p:txBody>
          <a:bodyPr/>
          <a:lstStyle/>
          <a:p>
            <a:pPr eaLnBrk="1" hangingPunct="1">
              <a:defRPr/>
            </a:pPr>
            <a:r>
              <a:rPr lang="en-US" sz="2800"/>
              <a:t>Common types of illnesses that might require emergency medication administration include:</a:t>
            </a:r>
          </a:p>
          <a:p>
            <a:pPr lvl="1" eaLnBrk="1" hangingPunct="1">
              <a:defRPr/>
            </a:pPr>
            <a:r>
              <a:rPr lang="en-US"/>
              <a:t>Asthma</a:t>
            </a:r>
          </a:p>
          <a:p>
            <a:pPr lvl="1" eaLnBrk="1" hangingPunct="1">
              <a:defRPr/>
            </a:pPr>
            <a:r>
              <a:rPr lang="en-US"/>
              <a:t>Diabetes</a:t>
            </a:r>
          </a:p>
          <a:p>
            <a:pPr lvl="1" eaLnBrk="1" hangingPunct="1">
              <a:defRPr/>
            </a:pPr>
            <a:r>
              <a:rPr lang="en-US"/>
              <a:t>Allergies</a:t>
            </a:r>
          </a:p>
          <a:p>
            <a:pPr lvl="1" eaLnBrk="1" hangingPunct="1">
              <a:defRPr/>
            </a:pPr>
            <a:r>
              <a:rPr lang="en-US"/>
              <a:t>Epilepsy</a:t>
            </a:r>
          </a:p>
          <a:p>
            <a:pPr eaLnBrk="1" hangingPunct="1">
              <a:defRPr/>
            </a:pPr>
            <a:r>
              <a:rPr lang="en-US" sz="2800"/>
              <a:t>Emergency medications may be inhaled, injected or given rectally or nasally</a:t>
            </a:r>
          </a:p>
          <a:p>
            <a:pPr eaLnBrk="1" hangingPunct="1">
              <a:defRPr/>
            </a:pPr>
            <a:r>
              <a:rPr lang="en-US" sz="2800"/>
              <a:t>All school staff should be trained to administer emergency medication</a:t>
            </a:r>
          </a:p>
        </p:txBody>
      </p:sp>
      <p:pic>
        <p:nvPicPr>
          <p:cNvPr id="136196" name="Picture 7">
            <a:extLst>
              <a:ext uri="{FF2B5EF4-FFF2-40B4-BE49-F238E27FC236}">
                <a16:creationId xmlns:a16="http://schemas.microsoft.com/office/drawing/2014/main" id="{F1253C55-03C7-4624-A34A-BC3FEEBCA2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97F25DCC-9235-4EBD-8084-B60C8AB55FF4}"/>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tle 1">
            <a:extLst>
              <a:ext uri="{FF2B5EF4-FFF2-40B4-BE49-F238E27FC236}">
                <a16:creationId xmlns:a16="http://schemas.microsoft.com/office/drawing/2014/main" id="{4C747269-B10A-42A3-AF01-83D83AE0485D}"/>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267267" name="Content Placeholder 2">
            <a:extLst>
              <a:ext uri="{FF2B5EF4-FFF2-40B4-BE49-F238E27FC236}">
                <a16:creationId xmlns:a16="http://schemas.microsoft.com/office/drawing/2014/main" id="{63A96BE5-2DCF-483A-B11A-200816CC4CBB}"/>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a:t>Ohio law permits some students to self-carry selected emergency medications</a:t>
            </a:r>
          </a:p>
          <a:p>
            <a:pPr lvl="1" eaLnBrk="1" hangingPunct="1">
              <a:defRPr/>
            </a:pPr>
            <a:r>
              <a:rPr lang="en-US"/>
              <a:t>You must know which students self-carry their medications and where they carry them</a:t>
            </a:r>
          </a:p>
          <a:p>
            <a:pPr lvl="1" eaLnBrk="1" hangingPunct="1">
              <a:defRPr/>
            </a:pPr>
            <a:r>
              <a:rPr lang="en-US"/>
              <a:t>You must know where the emergency medications are for students who do not self-carry</a:t>
            </a:r>
          </a:p>
          <a:p>
            <a:pPr lvl="1" eaLnBrk="1" hangingPunct="1">
              <a:defRPr/>
            </a:pPr>
            <a:r>
              <a:rPr lang="en-US"/>
              <a:t>Current law allows students to self-carry asthma inhalers and epinephrine autoinjectors  </a:t>
            </a:r>
          </a:p>
          <a:p>
            <a:pPr lvl="1" eaLnBrk="1" hangingPunct="1">
              <a:defRPr/>
            </a:pPr>
            <a:r>
              <a:rPr lang="en-US"/>
              <a:t>Must have MAR in school clinic to self-carry</a:t>
            </a:r>
          </a:p>
          <a:p>
            <a:pPr eaLnBrk="1" hangingPunct="1">
              <a:buFont typeface="Wingdings" panose="05000000000000000000" pitchFamily="2" charset="2"/>
              <a:buNone/>
              <a:defRPr/>
            </a:pPr>
            <a:endParaRPr lang="en-US"/>
          </a:p>
        </p:txBody>
      </p:sp>
      <p:pic>
        <p:nvPicPr>
          <p:cNvPr id="137220" name="Picture 7">
            <a:extLst>
              <a:ext uri="{FF2B5EF4-FFF2-40B4-BE49-F238E27FC236}">
                <a16:creationId xmlns:a16="http://schemas.microsoft.com/office/drawing/2014/main" id="{2CD6C69E-E5CE-43C5-8888-0265338920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3">
            <a:extLst>
              <a:ext uri="{FF2B5EF4-FFF2-40B4-BE49-F238E27FC236}">
                <a16:creationId xmlns:a16="http://schemas.microsoft.com/office/drawing/2014/main" id="{96C83C96-2805-4DF8-ACEF-172DB7AE030B}"/>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791A92C9-5C8E-453B-9DDA-6B12BBC92FA1}"/>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266" name="Title 1">
            <a:extLst>
              <a:ext uri="{FF2B5EF4-FFF2-40B4-BE49-F238E27FC236}">
                <a16:creationId xmlns:a16="http://schemas.microsoft.com/office/drawing/2014/main" id="{A97782D9-494C-46D2-B4C8-F358E4CBF950}"/>
              </a:ext>
            </a:extLst>
          </p:cNvPr>
          <p:cNvSpPr>
            <a:spLocks noGrp="1"/>
          </p:cNvSpPr>
          <p:nvPr>
            <p:ph type="title" idx="4294967295"/>
          </p:nvPr>
        </p:nvSpPr>
        <p:spPr>
          <a:xfrm>
            <a:off x="0" y="274638"/>
            <a:ext cx="8229600" cy="1143000"/>
          </a:xfrm>
        </p:spPr>
        <p:txBody>
          <a:bodyPr/>
          <a:lstStyle/>
          <a:p>
            <a:pPr eaLnBrk="1" hangingPunct="1">
              <a:defRPr/>
            </a:pPr>
            <a:r>
              <a:rPr lang="en-US"/>
              <a:t>Exceptions</a:t>
            </a:r>
          </a:p>
        </p:txBody>
      </p:sp>
      <p:sp>
        <p:nvSpPr>
          <p:cNvPr id="11267" name="Content Placeholder 2">
            <a:extLst>
              <a:ext uri="{FF2B5EF4-FFF2-40B4-BE49-F238E27FC236}">
                <a16:creationId xmlns:a16="http://schemas.microsoft.com/office/drawing/2014/main" id="{E09739E9-E926-4588-A160-D30BD09D0BAE}"/>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sz="3600"/>
              <a:t>There are a few exceptions regarding disclosure:</a:t>
            </a:r>
          </a:p>
          <a:p>
            <a:pPr eaLnBrk="1" hangingPunct="1">
              <a:lnSpc>
                <a:spcPct val="90000"/>
              </a:lnSpc>
              <a:buFont typeface="Wingdings" panose="05000000000000000000" pitchFamily="2" charset="2"/>
              <a:buNone/>
              <a:defRPr/>
            </a:pPr>
            <a:r>
              <a:rPr lang="en-US" sz="3600"/>
              <a:t>	1. School officials with </a:t>
            </a:r>
            <a:r>
              <a:rPr lang="en-US" sz="3600" i="1"/>
              <a:t>“legitimate educational interest”</a:t>
            </a:r>
          </a:p>
          <a:p>
            <a:pPr eaLnBrk="1" hangingPunct="1">
              <a:lnSpc>
                <a:spcPct val="90000"/>
              </a:lnSpc>
              <a:buFont typeface="Wingdings" panose="05000000000000000000" pitchFamily="2" charset="2"/>
              <a:buNone/>
              <a:defRPr/>
            </a:pPr>
            <a:r>
              <a:rPr lang="en-US" sz="3600"/>
              <a:t>	2. Transferring schools</a:t>
            </a:r>
          </a:p>
          <a:p>
            <a:pPr eaLnBrk="1" hangingPunct="1">
              <a:lnSpc>
                <a:spcPct val="90000"/>
              </a:lnSpc>
              <a:buFont typeface="Wingdings" panose="05000000000000000000" pitchFamily="2" charset="2"/>
              <a:buNone/>
              <a:defRPr/>
            </a:pPr>
            <a:r>
              <a:rPr lang="en-US" sz="3600"/>
              <a:t>	3. Emergency situations</a:t>
            </a:r>
          </a:p>
          <a:p>
            <a:pPr eaLnBrk="1" hangingPunct="1">
              <a:lnSpc>
                <a:spcPct val="90000"/>
              </a:lnSpc>
              <a:buFont typeface="Wingdings" panose="05000000000000000000" pitchFamily="2" charset="2"/>
              <a:buNone/>
              <a:defRPr/>
            </a:pPr>
            <a:r>
              <a:rPr lang="en-US" sz="3600"/>
              <a:t>	4. Directory information</a:t>
            </a:r>
          </a:p>
        </p:txBody>
      </p:sp>
      <p:pic>
        <p:nvPicPr>
          <p:cNvPr id="17413" name="Picture 7">
            <a:extLst>
              <a:ext uri="{FF2B5EF4-FFF2-40B4-BE49-F238E27FC236}">
                <a16:creationId xmlns:a16="http://schemas.microsoft.com/office/drawing/2014/main" id="{22F4814C-BB9F-4D9C-A3BF-E3B4807776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le 1">
            <a:extLst>
              <a:ext uri="{FF2B5EF4-FFF2-40B4-BE49-F238E27FC236}">
                <a16:creationId xmlns:a16="http://schemas.microsoft.com/office/drawing/2014/main" id="{13991305-26FA-4E64-8AB7-25249F9CC448}"/>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268291" name="Content Placeholder 3">
            <a:extLst>
              <a:ext uri="{FF2B5EF4-FFF2-40B4-BE49-F238E27FC236}">
                <a16:creationId xmlns:a16="http://schemas.microsoft.com/office/drawing/2014/main" id="{0B303B5A-0EA4-4646-81ED-D327D9D73792}"/>
              </a:ext>
            </a:extLst>
          </p:cNvPr>
          <p:cNvSpPr>
            <a:spLocks noGrp="1"/>
          </p:cNvSpPr>
          <p:nvPr>
            <p:ph idx="4294967295"/>
          </p:nvPr>
        </p:nvSpPr>
        <p:spPr>
          <a:xfrm>
            <a:off x="0" y="1600200"/>
            <a:ext cx="8229600" cy="4495800"/>
          </a:xfrm>
        </p:spPr>
        <p:txBody>
          <a:bodyPr/>
          <a:lstStyle/>
          <a:p>
            <a:pPr eaLnBrk="1" hangingPunct="1">
              <a:buFont typeface="Wingdings" panose="05000000000000000000" pitchFamily="2" charset="2"/>
              <a:buNone/>
              <a:defRPr/>
            </a:pPr>
            <a:r>
              <a:rPr lang="en-US" b="1" i="1" dirty="0"/>
              <a:t>ORC 3313.716  Inhaler Possession</a:t>
            </a:r>
            <a:r>
              <a:rPr lang="en-US" dirty="0"/>
              <a:t>	</a:t>
            </a:r>
          </a:p>
          <a:p>
            <a:pPr eaLnBrk="1" hangingPunct="1">
              <a:defRPr/>
            </a:pPr>
            <a:r>
              <a:rPr lang="en-US" dirty="0"/>
              <a:t>If  conditions are met, the student may possess and use the inhaler at school</a:t>
            </a:r>
          </a:p>
          <a:p>
            <a:pPr eaLnBrk="1" hangingPunct="1">
              <a:defRPr/>
            </a:pPr>
            <a:r>
              <a:rPr lang="en-US" dirty="0"/>
              <a:t>Recommend back up inhaler at school (not required)</a:t>
            </a:r>
          </a:p>
          <a:p>
            <a:pPr eaLnBrk="1" hangingPunct="1">
              <a:defRPr/>
            </a:pPr>
            <a:r>
              <a:rPr lang="en-US" dirty="0"/>
              <a:t>Click on the link to view how to administer an inhaler. </a:t>
            </a:r>
            <a:r>
              <a:rPr lang="en-US" dirty="0">
                <a:hlinkClick r:id="rId3"/>
              </a:rPr>
              <a:t>Administering an inhaler with a spacer.</a:t>
            </a:r>
            <a:endParaRPr lang="en-US" dirty="0"/>
          </a:p>
        </p:txBody>
      </p:sp>
      <p:pic>
        <p:nvPicPr>
          <p:cNvPr id="138244" name="Picture 7">
            <a:extLst>
              <a:ext uri="{FF2B5EF4-FFF2-40B4-BE49-F238E27FC236}">
                <a16:creationId xmlns:a16="http://schemas.microsoft.com/office/drawing/2014/main" id="{74B8770E-5A1C-4CED-9A60-DE872EA247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5" name="Picture 7">
            <a:extLst>
              <a:ext uri="{FF2B5EF4-FFF2-40B4-BE49-F238E27FC236}">
                <a16:creationId xmlns:a16="http://schemas.microsoft.com/office/drawing/2014/main" id="{5C2A6418-A386-48D5-B4A6-54CACC84A6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4263" y="64008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a:extLst>
              <a:ext uri="{FF2B5EF4-FFF2-40B4-BE49-F238E27FC236}">
                <a16:creationId xmlns:a16="http://schemas.microsoft.com/office/drawing/2014/main" id="{BFF34E79-9A04-4AEA-BEBC-9995261EC312}"/>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EEA96C7F-30B7-4E3B-B182-20D0AC46545A}"/>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0594" name="Content Placeholder 2">
            <a:extLst>
              <a:ext uri="{FF2B5EF4-FFF2-40B4-BE49-F238E27FC236}">
                <a16:creationId xmlns:a16="http://schemas.microsoft.com/office/drawing/2014/main" id="{02E229A3-2FE2-46AA-B3CB-7B2320A03440}"/>
              </a:ext>
            </a:extLst>
          </p:cNvPr>
          <p:cNvSpPr>
            <a:spLocks noGrp="1"/>
          </p:cNvSpPr>
          <p:nvPr>
            <p:ph idx="4294967295"/>
          </p:nvPr>
        </p:nvSpPr>
        <p:spPr>
          <a:xfrm>
            <a:off x="0" y="1447800"/>
            <a:ext cx="8229600" cy="4373563"/>
          </a:xfrm>
        </p:spPr>
        <p:txBody>
          <a:bodyPr/>
          <a:lstStyle/>
          <a:p>
            <a:pPr algn="ctr" eaLnBrk="1" hangingPunct="1">
              <a:buFont typeface="Wingdings" panose="05000000000000000000" pitchFamily="2" charset="2"/>
              <a:buNone/>
              <a:defRPr/>
            </a:pPr>
            <a:r>
              <a:rPr lang="en-US" sz="2800" b="1" i="1"/>
              <a:t>Follow steps 1-8 of the Basic Guidelines for Medication Administration Procedure, then: </a:t>
            </a:r>
          </a:p>
          <a:p>
            <a:pPr eaLnBrk="1" hangingPunct="1">
              <a:buFont typeface="Calibri" pitchFamily="34" charset="0"/>
              <a:buAutoNum type="alphaUcPeriod"/>
              <a:defRPr/>
            </a:pPr>
            <a:r>
              <a:rPr lang="en-US" sz="2400"/>
              <a:t>Compare medication container label and MAR </a:t>
            </a:r>
            <a:r>
              <a:rPr lang="en-US" sz="2400" b="1"/>
              <a:t>(3</a:t>
            </a:r>
            <a:r>
              <a:rPr lang="en-US" sz="2400" b="1" baseline="30000"/>
              <a:t>rd</a:t>
            </a:r>
            <a:r>
              <a:rPr lang="en-US" sz="2400" b="1"/>
              <a:t> check)</a:t>
            </a:r>
            <a:r>
              <a:rPr lang="en-US" sz="2400"/>
              <a:t> </a:t>
            </a:r>
          </a:p>
          <a:p>
            <a:pPr marL="857250" lvl="1" indent="-457200" eaLnBrk="1" hangingPunct="1">
              <a:defRPr/>
            </a:pPr>
            <a:r>
              <a:rPr lang="en-US" sz="2400" b="1" u="sng"/>
              <a:t>Do not prepare Glucagon until ready to use</a:t>
            </a:r>
            <a:endParaRPr lang="en-US" sz="2400"/>
          </a:p>
          <a:p>
            <a:pPr eaLnBrk="1" hangingPunct="1">
              <a:buFont typeface="Calibri" pitchFamily="34" charset="0"/>
              <a:buAutoNum type="alphaUcPeriod"/>
              <a:defRPr/>
            </a:pPr>
            <a:r>
              <a:rPr lang="en-US" sz="2400"/>
              <a:t>Put on gloves</a:t>
            </a:r>
          </a:p>
          <a:p>
            <a:pPr eaLnBrk="1" hangingPunct="1">
              <a:buFont typeface="Calibri" pitchFamily="34" charset="0"/>
              <a:buAutoNum type="alphaUcPeriod"/>
              <a:defRPr/>
            </a:pPr>
            <a:r>
              <a:rPr lang="en-US" sz="2400"/>
              <a:t>Get Glucagon Emergency Kit from locked storage area</a:t>
            </a:r>
          </a:p>
          <a:p>
            <a:pPr eaLnBrk="1" hangingPunct="1">
              <a:buFont typeface="Calibri" pitchFamily="34" charset="0"/>
              <a:buAutoNum type="alphaUcPeriod"/>
              <a:defRPr/>
            </a:pPr>
            <a:r>
              <a:rPr lang="en-US" sz="2400"/>
              <a:t>Remove the flip-off seal from the bottle (vial) of Glucagon powder</a:t>
            </a:r>
          </a:p>
          <a:p>
            <a:pPr eaLnBrk="1" hangingPunct="1">
              <a:buFont typeface="Calibri" pitchFamily="34" charset="0"/>
              <a:buAutoNum type="alphaUcPeriod"/>
              <a:defRPr/>
            </a:pPr>
            <a:r>
              <a:rPr lang="en-US" sz="2400"/>
              <a:t>Wipe rubber stopper on bottle with alcohol swab</a:t>
            </a:r>
          </a:p>
        </p:txBody>
      </p:sp>
      <p:sp>
        <p:nvSpPr>
          <p:cNvPr id="126979" name="Title 1">
            <a:extLst>
              <a:ext uri="{FF2B5EF4-FFF2-40B4-BE49-F238E27FC236}">
                <a16:creationId xmlns:a16="http://schemas.microsoft.com/office/drawing/2014/main" id="{DF956EB1-67C6-4E51-B527-C3E233552F2D}"/>
              </a:ext>
            </a:extLst>
          </p:cNvPr>
          <p:cNvSpPr>
            <a:spLocks noGrp="1"/>
          </p:cNvSpPr>
          <p:nvPr>
            <p:ph type="title" idx="4294967295"/>
          </p:nvPr>
        </p:nvSpPr>
        <p:spPr>
          <a:xfrm>
            <a:off x="0" y="-228600"/>
            <a:ext cx="8229600" cy="1143000"/>
          </a:xfrm>
        </p:spPr>
        <p:txBody>
          <a:bodyPr/>
          <a:lstStyle/>
          <a:p>
            <a:pPr eaLnBrk="1" hangingPunct="1">
              <a:defRPr/>
            </a:pPr>
            <a:br>
              <a:rPr lang="en-US" b="1"/>
            </a:br>
            <a:r>
              <a:rPr lang="en-US" sz="4000"/>
              <a:t>Medication Administration: </a:t>
            </a:r>
            <a:br>
              <a:rPr lang="en-US" sz="4000"/>
            </a:br>
            <a:r>
              <a:rPr lang="en-US" sz="4000"/>
              <a:t>Glucagon Injection</a:t>
            </a:r>
          </a:p>
        </p:txBody>
      </p:sp>
      <p:pic>
        <p:nvPicPr>
          <p:cNvPr id="142341" name="Picture 7">
            <a:extLst>
              <a:ext uri="{FF2B5EF4-FFF2-40B4-BE49-F238E27FC236}">
                <a16:creationId xmlns:a16="http://schemas.microsoft.com/office/drawing/2014/main" id="{3301F6A4-CDEB-4559-B37A-F629F560F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90A25F98-03E7-4217-BE7F-F1F01D7FEE69}"/>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28002" name="Title 1">
            <a:extLst>
              <a:ext uri="{FF2B5EF4-FFF2-40B4-BE49-F238E27FC236}">
                <a16:creationId xmlns:a16="http://schemas.microsoft.com/office/drawing/2014/main" id="{49B4AA23-1C8D-44D3-B89B-492B2CC40277}"/>
              </a:ext>
            </a:extLst>
          </p:cNvPr>
          <p:cNvSpPr>
            <a:spLocks noGrp="1"/>
          </p:cNvSpPr>
          <p:nvPr>
            <p:ph type="title" idx="4294967295"/>
          </p:nvPr>
        </p:nvSpPr>
        <p:spPr>
          <a:xfrm>
            <a:off x="0" y="228600"/>
            <a:ext cx="8229600" cy="1143000"/>
          </a:xfrm>
        </p:spPr>
        <p:txBody>
          <a:bodyPr/>
          <a:lstStyle/>
          <a:p>
            <a:pPr eaLnBrk="1" hangingPunct="1">
              <a:defRPr/>
            </a:pPr>
            <a:br>
              <a:rPr lang="en-US" sz="3600" b="1"/>
            </a:br>
            <a:r>
              <a:rPr lang="en-US" sz="3600"/>
              <a:t> Medication Administration: </a:t>
            </a:r>
            <a:br>
              <a:rPr lang="en-US" sz="3600"/>
            </a:br>
            <a:r>
              <a:rPr lang="en-US" sz="3600"/>
              <a:t>Glucagon Injection  </a:t>
            </a:r>
            <a:r>
              <a:rPr lang="en-US" sz="3600" i="1"/>
              <a:t>continued</a:t>
            </a:r>
            <a:br>
              <a:rPr lang="en-US"/>
            </a:br>
            <a:endParaRPr lang="en-US"/>
          </a:p>
        </p:txBody>
      </p:sp>
      <p:sp>
        <p:nvSpPr>
          <p:cNvPr id="128003" name="Content Placeholder 2">
            <a:extLst>
              <a:ext uri="{FF2B5EF4-FFF2-40B4-BE49-F238E27FC236}">
                <a16:creationId xmlns:a16="http://schemas.microsoft.com/office/drawing/2014/main" id="{279FB631-9166-4FE2-ABFC-549DFD6A13F4}"/>
              </a:ext>
            </a:extLst>
          </p:cNvPr>
          <p:cNvSpPr>
            <a:spLocks noGrp="1"/>
          </p:cNvSpPr>
          <p:nvPr>
            <p:ph idx="4294967295"/>
          </p:nvPr>
        </p:nvSpPr>
        <p:spPr>
          <a:xfrm>
            <a:off x="0" y="1676400"/>
            <a:ext cx="8229600" cy="4162425"/>
          </a:xfrm>
        </p:spPr>
        <p:txBody>
          <a:bodyPr/>
          <a:lstStyle/>
          <a:p>
            <a:pPr marL="457200" indent="-457200" eaLnBrk="1" hangingPunct="1">
              <a:buFont typeface="Arial" charset="0"/>
              <a:buAutoNum type="alphaUcPeriod" startAt="6"/>
              <a:defRPr/>
            </a:pPr>
            <a:r>
              <a:rPr lang="en-US" sz="2400"/>
              <a:t>Remove the needle protector from the syringe</a:t>
            </a:r>
          </a:p>
          <a:p>
            <a:pPr marL="457200" indent="-457200" eaLnBrk="1" hangingPunct="1">
              <a:buFont typeface="Arial" charset="0"/>
              <a:buAutoNum type="alphaUcPeriod" startAt="6"/>
              <a:defRPr/>
            </a:pPr>
            <a:r>
              <a:rPr lang="en-US" sz="2400"/>
              <a:t>Inject the entire contents of the syringe into the bottle of Glucagon</a:t>
            </a:r>
          </a:p>
          <a:p>
            <a:pPr marL="457200" indent="-457200" eaLnBrk="1" hangingPunct="1">
              <a:buFont typeface="Arial" charset="0"/>
              <a:buAutoNum type="alphaUcPeriod" startAt="8"/>
              <a:defRPr/>
            </a:pPr>
            <a:r>
              <a:rPr lang="en-US" sz="2400"/>
              <a:t>Swirl bottle gently until Glucagon dissolves completely</a:t>
            </a:r>
          </a:p>
          <a:p>
            <a:pPr marL="857250" lvl="1" indent="-457200" eaLnBrk="1" hangingPunct="1">
              <a:defRPr/>
            </a:pPr>
            <a:r>
              <a:rPr lang="en-US" sz="2400"/>
              <a:t>DO NOT USE  unless the solution is clear and of a water-like consistency </a:t>
            </a:r>
          </a:p>
          <a:p>
            <a:pPr marL="857250" lvl="1" indent="-457200" eaLnBrk="1" hangingPunct="1">
              <a:defRPr/>
            </a:pPr>
            <a:r>
              <a:rPr lang="en-US" sz="2400"/>
              <a:t>Draw all solution from the vial into the syringe</a:t>
            </a:r>
          </a:p>
          <a:p>
            <a:pPr marL="457200" indent="-457200" eaLnBrk="1" hangingPunct="1">
              <a:buFont typeface="Wingdings" panose="05000000000000000000" pitchFamily="2" charset="2"/>
              <a:buNone/>
              <a:defRPr/>
            </a:pPr>
            <a:r>
              <a:rPr lang="en-US" sz="2400">
                <a:solidFill>
                  <a:schemeClr val="hlink"/>
                </a:solidFill>
              </a:rPr>
              <a:t>I.</a:t>
            </a:r>
            <a:r>
              <a:rPr lang="en-US" sz="2800"/>
              <a:t>  </a:t>
            </a:r>
            <a:r>
              <a:rPr lang="en-US" sz="2400"/>
              <a:t>Remove syringe from the bottle</a:t>
            </a:r>
          </a:p>
          <a:p>
            <a:pPr marL="457200" indent="-457200" eaLnBrk="1" hangingPunct="1">
              <a:buFont typeface="Wingdings" panose="05000000000000000000" pitchFamily="2" charset="2"/>
              <a:buNone/>
              <a:defRPr/>
            </a:pPr>
            <a:endParaRPr lang="en-US" sz="2400"/>
          </a:p>
        </p:txBody>
      </p:sp>
      <p:pic>
        <p:nvPicPr>
          <p:cNvPr id="144389" name="Picture 7">
            <a:extLst>
              <a:ext uri="{FF2B5EF4-FFF2-40B4-BE49-F238E27FC236}">
                <a16:creationId xmlns:a16="http://schemas.microsoft.com/office/drawing/2014/main" id="{2D2A0013-8C75-42E8-B34B-9ADAF5E0D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576B382-57E5-42D2-9ED2-195DD96C7F88}"/>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29026" name="Title 1">
            <a:extLst>
              <a:ext uri="{FF2B5EF4-FFF2-40B4-BE49-F238E27FC236}">
                <a16:creationId xmlns:a16="http://schemas.microsoft.com/office/drawing/2014/main" id="{4FC95F56-54FB-4949-8777-EC9D4EDF7A81}"/>
              </a:ext>
            </a:extLst>
          </p:cNvPr>
          <p:cNvSpPr>
            <a:spLocks noGrp="1"/>
          </p:cNvSpPr>
          <p:nvPr>
            <p:ph type="title" idx="4294967295"/>
          </p:nvPr>
        </p:nvSpPr>
        <p:spPr>
          <a:xfrm>
            <a:off x="0" y="228600"/>
            <a:ext cx="8229600" cy="1143000"/>
          </a:xfrm>
        </p:spPr>
        <p:txBody>
          <a:bodyPr/>
          <a:lstStyle/>
          <a:p>
            <a:pPr eaLnBrk="1" hangingPunct="1">
              <a:defRPr/>
            </a:pPr>
            <a:br>
              <a:rPr lang="en-US" sz="3600" b="1"/>
            </a:br>
            <a:r>
              <a:rPr lang="en-US" sz="3600"/>
              <a:t> Medication Administration: </a:t>
            </a:r>
            <a:br>
              <a:rPr lang="en-US" sz="3600"/>
            </a:br>
            <a:r>
              <a:rPr lang="en-US" sz="3600"/>
              <a:t>Glucagon Injection  </a:t>
            </a:r>
            <a:r>
              <a:rPr lang="en-US" sz="3600" i="1"/>
              <a:t>continued </a:t>
            </a:r>
            <a:br>
              <a:rPr lang="en-US"/>
            </a:br>
            <a:endParaRPr lang="en-US"/>
          </a:p>
        </p:txBody>
      </p:sp>
      <p:sp>
        <p:nvSpPr>
          <p:cNvPr id="133123" name="Content Placeholder 2">
            <a:extLst>
              <a:ext uri="{FF2B5EF4-FFF2-40B4-BE49-F238E27FC236}">
                <a16:creationId xmlns:a16="http://schemas.microsoft.com/office/drawing/2014/main" id="{40E5977E-3E45-40C2-B303-334A3CB3E6DC}"/>
              </a:ext>
            </a:extLst>
          </p:cNvPr>
          <p:cNvSpPr>
            <a:spLocks noGrp="1"/>
          </p:cNvSpPr>
          <p:nvPr>
            <p:ph idx="4294967295"/>
          </p:nvPr>
        </p:nvSpPr>
        <p:spPr>
          <a:xfrm>
            <a:off x="0" y="1752600"/>
            <a:ext cx="8229600" cy="3840163"/>
          </a:xfrm>
        </p:spPr>
        <p:txBody>
          <a:bodyPr/>
          <a:lstStyle/>
          <a:p>
            <a:pPr eaLnBrk="1" hangingPunct="1">
              <a:buFont typeface="Wingdings" panose="05000000000000000000" pitchFamily="2" charset="2"/>
              <a:buNone/>
              <a:defRPr/>
            </a:pPr>
            <a:r>
              <a:rPr lang="en-US" sz="2800" b="1" u="sng"/>
              <a:t>Inject Glucagon immediately after mixing</a:t>
            </a:r>
          </a:p>
          <a:p>
            <a:pPr eaLnBrk="1" hangingPunct="1">
              <a:buFont typeface="Wingdings" panose="05000000000000000000" pitchFamily="2" charset="2"/>
              <a:buNone/>
              <a:defRPr/>
            </a:pPr>
            <a:endParaRPr lang="en-US" sz="2800"/>
          </a:p>
          <a:p>
            <a:pPr eaLnBrk="1" hangingPunct="1">
              <a:buFont typeface="Wingdings" panose="05000000000000000000" pitchFamily="2" charset="2"/>
              <a:buNone/>
              <a:defRPr/>
            </a:pPr>
            <a:r>
              <a:rPr lang="en-US" sz="2400">
                <a:solidFill>
                  <a:schemeClr val="hlink"/>
                </a:solidFill>
              </a:rPr>
              <a:t>J.</a:t>
            </a:r>
            <a:r>
              <a:rPr lang="en-US" sz="2800"/>
              <a:t>  Clean injection site on buttock, arm or thigh with alcohol swab</a:t>
            </a:r>
          </a:p>
          <a:p>
            <a:pPr eaLnBrk="1" hangingPunct="1">
              <a:buFont typeface="Arial" charset="0"/>
              <a:buAutoNum type="alphaUcPeriod" startAt="11"/>
              <a:defRPr/>
            </a:pPr>
            <a:r>
              <a:rPr lang="en-US" sz="2800"/>
              <a:t>Insert the needle into the loose tissue under the cleaned injection site</a:t>
            </a:r>
          </a:p>
          <a:p>
            <a:pPr eaLnBrk="1" hangingPunct="1">
              <a:buFont typeface="Arial" charset="0"/>
              <a:buAutoNum type="alphaUcPeriod" startAt="11"/>
              <a:defRPr/>
            </a:pPr>
            <a:r>
              <a:rPr lang="en-US" sz="2800"/>
              <a:t>Inject all of the Glucagon solution </a:t>
            </a:r>
          </a:p>
          <a:p>
            <a:pPr marL="857250" lvl="1" indent="-457200" eaLnBrk="1" hangingPunct="1">
              <a:defRPr/>
            </a:pPr>
            <a:r>
              <a:rPr lang="en-US"/>
              <a:t>There is no danger of overdose</a:t>
            </a:r>
          </a:p>
          <a:p>
            <a:pPr eaLnBrk="1" hangingPunct="1">
              <a:buFont typeface="Wingdings" panose="05000000000000000000" pitchFamily="2" charset="2"/>
              <a:buNone/>
              <a:defRPr/>
            </a:pPr>
            <a:endParaRPr lang="en-US" sz="2000"/>
          </a:p>
        </p:txBody>
      </p:sp>
      <p:pic>
        <p:nvPicPr>
          <p:cNvPr id="145413" name="Picture 7">
            <a:extLst>
              <a:ext uri="{FF2B5EF4-FFF2-40B4-BE49-F238E27FC236}">
                <a16:creationId xmlns:a16="http://schemas.microsoft.com/office/drawing/2014/main" id="{75C30167-77E4-4537-9651-821EB436CC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DCC259A0-68F3-43E5-A974-A8853D74C455}"/>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0050" name="Title 1">
            <a:extLst>
              <a:ext uri="{FF2B5EF4-FFF2-40B4-BE49-F238E27FC236}">
                <a16:creationId xmlns:a16="http://schemas.microsoft.com/office/drawing/2014/main" id="{BF0B199A-C081-4E4C-80D3-8ED662A79E51}"/>
              </a:ext>
            </a:extLst>
          </p:cNvPr>
          <p:cNvSpPr>
            <a:spLocks noGrp="1"/>
          </p:cNvSpPr>
          <p:nvPr>
            <p:ph type="title" idx="4294967295"/>
          </p:nvPr>
        </p:nvSpPr>
        <p:spPr>
          <a:xfrm>
            <a:off x="0" y="228600"/>
            <a:ext cx="8229600" cy="1143000"/>
          </a:xfrm>
        </p:spPr>
        <p:txBody>
          <a:bodyPr/>
          <a:lstStyle/>
          <a:p>
            <a:pPr eaLnBrk="1" hangingPunct="1">
              <a:defRPr/>
            </a:pPr>
            <a:br>
              <a:rPr lang="en-US" sz="3600" b="1"/>
            </a:br>
            <a:r>
              <a:rPr lang="en-US" sz="3600"/>
              <a:t> Medication Administration: </a:t>
            </a:r>
            <a:br>
              <a:rPr lang="en-US" sz="3600"/>
            </a:br>
            <a:r>
              <a:rPr lang="en-US" sz="3600"/>
              <a:t>Glucagon Injection  </a:t>
            </a:r>
            <a:r>
              <a:rPr lang="en-US" sz="3600" i="1"/>
              <a:t>continued </a:t>
            </a:r>
            <a:br>
              <a:rPr lang="en-US"/>
            </a:br>
            <a:endParaRPr lang="en-US"/>
          </a:p>
        </p:txBody>
      </p:sp>
      <p:sp>
        <p:nvSpPr>
          <p:cNvPr id="133123" name="Content Placeholder 2">
            <a:extLst>
              <a:ext uri="{FF2B5EF4-FFF2-40B4-BE49-F238E27FC236}">
                <a16:creationId xmlns:a16="http://schemas.microsoft.com/office/drawing/2014/main" id="{CB764C25-85DA-4F7F-B363-68BDCA2D756B}"/>
              </a:ext>
            </a:extLst>
          </p:cNvPr>
          <p:cNvSpPr>
            <a:spLocks noGrp="1"/>
          </p:cNvSpPr>
          <p:nvPr>
            <p:ph idx="4294967295"/>
          </p:nvPr>
        </p:nvSpPr>
        <p:spPr>
          <a:xfrm>
            <a:off x="0" y="1676400"/>
            <a:ext cx="8229600" cy="3840163"/>
          </a:xfrm>
        </p:spPr>
        <p:txBody>
          <a:bodyPr/>
          <a:lstStyle/>
          <a:p>
            <a:pPr marL="457200" indent="-457200" eaLnBrk="1" hangingPunct="1">
              <a:buFont typeface="Arial" charset="0"/>
              <a:buAutoNum type="alphaUcPeriod" startAt="13"/>
              <a:defRPr/>
            </a:pPr>
            <a:r>
              <a:rPr lang="en-US" sz="2800"/>
              <a:t>Apply light pressure at the injection site and withdraw the needle</a:t>
            </a:r>
          </a:p>
          <a:p>
            <a:pPr marL="457200" indent="-457200" eaLnBrk="1" hangingPunct="1">
              <a:buFont typeface="Wingdings" panose="05000000000000000000" pitchFamily="2" charset="2"/>
              <a:buNone/>
              <a:defRPr/>
            </a:pPr>
            <a:r>
              <a:rPr lang="en-US" sz="2400">
                <a:solidFill>
                  <a:schemeClr val="hlink"/>
                </a:solidFill>
              </a:rPr>
              <a:t>N.</a:t>
            </a:r>
            <a:r>
              <a:rPr lang="en-US" sz="2800"/>
              <a:t>  Press an alcohol swab on the injection site  </a:t>
            </a:r>
          </a:p>
          <a:p>
            <a:pPr marL="457200" indent="-457200" eaLnBrk="1" hangingPunct="1">
              <a:buFont typeface="Arial" charset="0"/>
              <a:buAutoNum type="alphaUcPeriod" startAt="15"/>
              <a:defRPr/>
            </a:pPr>
            <a:r>
              <a:rPr lang="en-US" sz="2800"/>
              <a:t>Turn the student on his/her side</a:t>
            </a:r>
          </a:p>
          <a:p>
            <a:pPr lvl="1" eaLnBrk="1" hangingPunct="1">
              <a:defRPr/>
            </a:pPr>
            <a:r>
              <a:rPr lang="en-US"/>
              <a:t>When an unconscious individual awakens, he/she may vomit</a:t>
            </a:r>
          </a:p>
          <a:p>
            <a:pPr lvl="1" eaLnBrk="1" hangingPunct="1">
              <a:defRPr/>
            </a:pPr>
            <a:r>
              <a:rPr lang="en-US"/>
              <a:t>Turning the student on his/her side will prevent him/her from chocking when vomiting</a:t>
            </a:r>
          </a:p>
          <a:p>
            <a:pPr marL="457200" indent="-457200" eaLnBrk="1" hangingPunct="1">
              <a:buFont typeface="Arial" charset="0"/>
              <a:buAutoNum type="alphaUcPeriod" startAt="13"/>
              <a:defRPr/>
            </a:pPr>
            <a:endParaRPr lang="en-US" sz="2800"/>
          </a:p>
          <a:p>
            <a:pPr marL="457200" indent="-457200" eaLnBrk="1" hangingPunct="1">
              <a:buFont typeface="Wingdings" panose="05000000000000000000" pitchFamily="2" charset="2"/>
              <a:buNone/>
              <a:defRPr/>
            </a:pPr>
            <a:endParaRPr lang="en-US" sz="2000"/>
          </a:p>
        </p:txBody>
      </p:sp>
      <p:pic>
        <p:nvPicPr>
          <p:cNvPr id="147461" name="Picture 7">
            <a:extLst>
              <a:ext uri="{FF2B5EF4-FFF2-40B4-BE49-F238E27FC236}">
                <a16:creationId xmlns:a16="http://schemas.microsoft.com/office/drawing/2014/main" id="{01906457-7EF0-4FDC-BE5B-987F5C2CB7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DDC01ED8-1932-4E1D-96E3-DD7E734115DF}"/>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1074" name="Content Placeholder 2">
            <a:extLst>
              <a:ext uri="{FF2B5EF4-FFF2-40B4-BE49-F238E27FC236}">
                <a16:creationId xmlns:a16="http://schemas.microsoft.com/office/drawing/2014/main" id="{A9502421-3640-4B9D-B74C-5546EE08E275}"/>
              </a:ext>
            </a:extLst>
          </p:cNvPr>
          <p:cNvSpPr>
            <a:spLocks noGrp="1"/>
          </p:cNvSpPr>
          <p:nvPr>
            <p:ph idx="4294967295"/>
          </p:nvPr>
        </p:nvSpPr>
        <p:spPr>
          <a:xfrm>
            <a:off x="0" y="1371600"/>
            <a:ext cx="8229600" cy="4572000"/>
          </a:xfrm>
        </p:spPr>
        <p:txBody>
          <a:bodyPr/>
          <a:lstStyle/>
          <a:p>
            <a:pPr marL="457200" indent="-457200" eaLnBrk="1" hangingPunct="1">
              <a:buFont typeface="Arial" charset="0"/>
              <a:buAutoNum type="alphaUcPeriod" startAt="16"/>
              <a:defRPr/>
            </a:pPr>
            <a:r>
              <a:rPr lang="en-US" sz="2400" dirty="0"/>
              <a:t>Unless you have other orders, feed the student AS SOON as he/she awakens and is able to swallow</a:t>
            </a:r>
          </a:p>
          <a:p>
            <a:pPr marL="857250" lvl="1" indent="-457200" eaLnBrk="1" hangingPunct="1">
              <a:defRPr/>
            </a:pPr>
            <a:r>
              <a:rPr lang="en-US" sz="2400" dirty="0"/>
              <a:t>Give the student a fast-acting source of sugar (such as a regular soft drink or fruit juice) AND a long-acting source of sugar (such as crackers and cheese)</a:t>
            </a:r>
          </a:p>
          <a:p>
            <a:pPr marL="457200" indent="-457200" eaLnBrk="1" hangingPunct="1">
              <a:buFont typeface="Arial" charset="0"/>
              <a:buAutoNum type="alphaUcPeriod" startAt="17"/>
              <a:defRPr/>
            </a:pPr>
            <a:r>
              <a:rPr lang="en-US" sz="2400" dirty="0"/>
              <a:t>Contact Emergency Medical Services (EMS-911) and parents immediately.  </a:t>
            </a:r>
            <a:r>
              <a:rPr lang="en-US" sz="2400" i="1" dirty="0"/>
              <a:t>Refer to prescriber’s orders for the student. </a:t>
            </a:r>
          </a:p>
          <a:p>
            <a:pPr marL="457200" indent="-457200" eaLnBrk="1" hangingPunct="1">
              <a:buFont typeface="Arial" charset="0"/>
              <a:buAutoNum type="alphaUcPeriod" startAt="17"/>
              <a:defRPr/>
            </a:pPr>
            <a:endParaRPr lang="en-US" sz="2400" i="1" dirty="0"/>
          </a:p>
          <a:p>
            <a:pPr marL="457200" indent="-457200" eaLnBrk="1" hangingPunct="1">
              <a:buFont typeface="Wingdings" panose="05000000000000000000" pitchFamily="2" charset="2"/>
              <a:buNone/>
              <a:defRPr/>
            </a:pPr>
            <a:r>
              <a:rPr lang="en-US" sz="1800" dirty="0"/>
              <a:t>	</a:t>
            </a:r>
            <a:r>
              <a:rPr lang="en-US" dirty="0"/>
              <a:t>**DOCUMENT**</a:t>
            </a:r>
          </a:p>
          <a:p>
            <a:pPr marL="457200" indent="-457200" eaLnBrk="1" hangingPunct="1">
              <a:buFont typeface="Wingdings" panose="05000000000000000000" pitchFamily="2" charset="2"/>
              <a:buNone/>
              <a:defRPr/>
            </a:pPr>
            <a:endParaRPr lang="en-US" dirty="0"/>
          </a:p>
        </p:txBody>
      </p:sp>
      <p:sp>
        <p:nvSpPr>
          <p:cNvPr id="131075" name="Title 1">
            <a:extLst>
              <a:ext uri="{FF2B5EF4-FFF2-40B4-BE49-F238E27FC236}">
                <a16:creationId xmlns:a16="http://schemas.microsoft.com/office/drawing/2014/main" id="{F5CEF8E3-9C21-4D32-80A3-D90ABB84A531}"/>
              </a:ext>
            </a:extLst>
          </p:cNvPr>
          <p:cNvSpPr>
            <a:spLocks noGrp="1"/>
          </p:cNvSpPr>
          <p:nvPr>
            <p:ph type="title" idx="4294967295"/>
          </p:nvPr>
        </p:nvSpPr>
        <p:spPr>
          <a:xfrm>
            <a:off x="0" y="228600"/>
            <a:ext cx="8229600" cy="1143000"/>
          </a:xfrm>
        </p:spPr>
        <p:txBody>
          <a:bodyPr/>
          <a:lstStyle/>
          <a:p>
            <a:pPr eaLnBrk="1" hangingPunct="1">
              <a:defRPr/>
            </a:pPr>
            <a:br>
              <a:rPr lang="en-US" sz="3600" b="1"/>
            </a:br>
            <a:r>
              <a:rPr lang="en-US" sz="3600"/>
              <a:t> </a:t>
            </a:r>
            <a:r>
              <a:rPr lang="en-US" sz="3200"/>
              <a:t>Medication Administration: </a:t>
            </a:r>
            <a:br>
              <a:rPr lang="en-US" sz="3200"/>
            </a:br>
            <a:r>
              <a:rPr lang="en-US" sz="3200"/>
              <a:t>Glucagon Injection  </a:t>
            </a:r>
            <a:r>
              <a:rPr lang="en-US" sz="3200" i="1"/>
              <a:t>continued</a:t>
            </a:r>
            <a:r>
              <a:rPr lang="en-US" sz="3600" i="1"/>
              <a:t> </a:t>
            </a:r>
            <a:br>
              <a:rPr lang="en-US"/>
            </a:br>
            <a:endParaRPr lang="en-US"/>
          </a:p>
        </p:txBody>
      </p:sp>
      <p:pic>
        <p:nvPicPr>
          <p:cNvPr id="149509" name="Picture 7">
            <a:extLst>
              <a:ext uri="{FF2B5EF4-FFF2-40B4-BE49-F238E27FC236}">
                <a16:creationId xmlns:a16="http://schemas.microsoft.com/office/drawing/2014/main" id="{0702C793-AE18-4312-9437-3022297360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le 1">
            <a:extLst>
              <a:ext uri="{FF2B5EF4-FFF2-40B4-BE49-F238E27FC236}">
                <a16:creationId xmlns:a16="http://schemas.microsoft.com/office/drawing/2014/main" id="{9E9EF1D8-1CC5-4C07-B8F0-9ADA6183F719}"/>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6" name="Content Placeholder 5">
            <a:extLst>
              <a:ext uri="{FF2B5EF4-FFF2-40B4-BE49-F238E27FC236}">
                <a16:creationId xmlns:a16="http://schemas.microsoft.com/office/drawing/2014/main" id="{222106DA-F949-4BB2-BFEB-C307B15B8386}"/>
              </a:ext>
            </a:extLst>
          </p:cNvPr>
          <p:cNvSpPr>
            <a:spLocks noGrp="1"/>
          </p:cNvSpPr>
          <p:nvPr>
            <p:ph idx="4294967295"/>
          </p:nvPr>
        </p:nvSpPr>
        <p:spPr>
          <a:xfrm>
            <a:off x="0" y="1600200"/>
            <a:ext cx="8229600" cy="4495800"/>
          </a:xfrm>
        </p:spPr>
        <p:txBody>
          <a:bodyPr>
            <a:normAutofit/>
          </a:bodyPr>
          <a:lstStyle/>
          <a:p>
            <a:pPr eaLnBrk="1" hangingPunct="1">
              <a:lnSpc>
                <a:spcPct val="80000"/>
              </a:lnSpc>
              <a:buFont typeface="Wingdings" panose="05000000000000000000" pitchFamily="2" charset="2"/>
              <a:buNone/>
              <a:defRPr/>
            </a:pPr>
            <a:r>
              <a:rPr lang="en-US" sz="3000" b="1" i="1"/>
              <a:t>ORC 3313.718  Epinephrine Autoinjector Possession</a:t>
            </a:r>
          </a:p>
          <a:p>
            <a:pPr eaLnBrk="1" hangingPunct="1">
              <a:lnSpc>
                <a:spcPct val="80000"/>
              </a:lnSpc>
              <a:defRPr/>
            </a:pPr>
            <a:r>
              <a:rPr lang="en-US" sz="3000"/>
              <a:t>If  conditions are met, the student may possess and use the epinephrine autoinjector (Epi-pen) in school</a:t>
            </a:r>
          </a:p>
          <a:p>
            <a:pPr eaLnBrk="1" hangingPunct="1">
              <a:lnSpc>
                <a:spcPct val="80000"/>
              </a:lnSpc>
              <a:defRPr/>
            </a:pPr>
            <a:r>
              <a:rPr lang="en-US" sz="3000"/>
              <a:t>Law </a:t>
            </a:r>
            <a:r>
              <a:rPr lang="en-US" sz="3000" i="1" u="sng"/>
              <a:t>requires </a:t>
            </a:r>
            <a:r>
              <a:rPr lang="en-US" sz="3000"/>
              <a:t>back-up</a:t>
            </a:r>
            <a:r>
              <a:rPr lang="en-US" sz="3000" i="1"/>
              <a:t> </a:t>
            </a:r>
            <a:r>
              <a:rPr lang="en-US" sz="3000"/>
              <a:t>epinephrine autoinjector at school</a:t>
            </a:r>
          </a:p>
          <a:p>
            <a:pPr eaLnBrk="1" hangingPunct="1">
              <a:lnSpc>
                <a:spcPct val="80000"/>
              </a:lnSpc>
              <a:defRPr/>
            </a:pPr>
            <a:r>
              <a:rPr lang="en-US" sz="3000"/>
              <a:t>Law states </a:t>
            </a:r>
            <a:r>
              <a:rPr lang="en-US" sz="3000" i="1" u="sng"/>
              <a:t>must </a:t>
            </a:r>
            <a:r>
              <a:rPr lang="en-US" sz="3000"/>
              <a:t>always call 911 after use--no exceptions</a:t>
            </a:r>
          </a:p>
          <a:p>
            <a:pPr eaLnBrk="1" hangingPunct="1">
              <a:lnSpc>
                <a:spcPct val="80000"/>
              </a:lnSpc>
              <a:defRPr/>
            </a:pPr>
            <a:r>
              <a:rPr lang="en-US" sz="3000"/>
              <a:t>Recommend all school staff be trained for emergency epinephrine use</a:t>
            </a:r>
          </a:p>
          <a:p>
            <a:pPr eaLnBrk="1" hangingPunct="1">
              <a:lnSpc>
                <a:spcPct val="80000"/>
              </a:lnSpc>
              <a:defRPr/>
            </a:pPr>
            <a:endParaRPr lang="en-US" sz="3000"/>
          </a:p>
          <a:p>
            <a:pPr eaLnBrk="1" hangingPunct="1">
              <a:lnSpc>
                <a:spcPct val="80000"/>
              </a:lnSpc>
              <a:defRPr/>
            </a:pPr>
            <a:endParaRPr lang="en-US" sz="3000"/>
          </a:p>
          <a:p>
            <a:pPr eaLnBrk="1" hangingPunct="1">
              <a:lnSpc>
                <a:spcPct val="80000"/>
              </a:lnSpc>
              <a:buFont typeface="Wingdings" panose="05000000000000000000" pitchFamily="2" charset="2"/>
              <a:buNone/>
              <a:defRPr/>
            </a:pPr>
            <a:endParaRPr lang="en-US" sz="3000"/>
          </a:p>
        </p:txBody>
      </p:sp>
      <p:pic>
        <p:nvPicPr>
          <p:cNvPr id="140292" name="Picture 7">
            <a:extLst>
              <a:ext uri="{FF2B5EF4-FFF2-40B4-BE49-F238E27FC236}">
                <a16:creationId xmlns:a16="http://schemas.microsoft.com/office/drawing/2014/main" id="{896968DA-66A4-4222-AF43-EC551762F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a:extLst>
              <a:ext uri="{FF2B5EF4-FFF2-40B4-BE49-F238E27FC236}">
                <a16:creationId xmlns:a16="http://schemas.microsoft.com/office/drawing/2014/main" id="{B74E357B-7E98-4077-841C-2BD9A95A27BD}"/>
              </a:ext>
            </a:extLst>
          </p:cNvPr>
          <p:cNvSpPr txBox="1">
            <a:spLocks noGrp="1"/>
          </p:cNvSpPr>
          <p:nvPr/>
        </p:nvSpPr>
        <p:spPr>
          <a:xfrm>
            <a:off x="762000" y="6248400"/>
            <a:ext cx="7239000" cy="609600"/>
          </a:xfrm>
          <a:prstGeom prst="rect">
            <a:avLst/>
          </a:prstGeom>
          <a:noFill/>
        </p:spPr>
        <p:txBody>
          <a:bodyPr anchor="ctr"/>
          <a:lstStyle/>
          <a:p>
            <a:pPr algn="ctr" eaLnBrk="1" fontAlgn="auto" hangingPunct="1">
              <a:spcBef>
                <a:spcPts val="0"/>
              </a:spcBef>
              <a:spcAft>
                <a:spcPts val="0"/>
              </a:spcAft>
              <a:defRPr/>
            </a:pPr>
            <a:r>
              <a:rPr lang="en-US" sz="1200" dirty="0">
                <a:solidFill>
                  <a:schemeClr val="tx1">
                    <a:tint val="75000"/>
                  </a:schemeClr>
                </a:solidFill>
                <a:latin typeface="+mn-lt"/>
                <a:cs typeface="+mn-cs"/>
              </a:rPr>
              <a:t>Ohio Department of Health Medication Administration in Ohio Schools:  Training for School Personnel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FF126D77-EDEE-452F-BA3A-D26106B50380}"/>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50530" name="Title 1">
            <a:extLst>
              <a:ext uri="{FF2B5EF4-FFF2-40B4-BE49-F238E27FC236}">
                <a16:creationId xmlns:a16="http://schemas.microsoft.com/office/drawing/2014/main" id="{60E42682-4035-42A4-AFF9-8502F8D7BD25}"/>
              </a:ext>
            </a:extLst>
          </p:cNvPr>
          <p:cNvSpPr>
            <a:spLocks noGrp="1"/>
          </p:cNvSpPr>
          <p:nvPr>
            <p:ph type="title" idx="4294967295"/>
          </p:nvPr>
        </p:nvSpPr>
        <p:spPr>
          <a:xfrm>
            <a:off x="0" y="274638"/>
            <a:ext cx="8229600" cy="1143000"/>
          </a:xfrm>
        </p:spPr>
        <p:txBody>
          <a:bodyPr/>
          <a:lstStyle/>
          <a:p>
            <a:pPr eaLnBrk="1" hangingPunct="1">
              <a:defRPr/>
            </a:pPr>
            <a:r>
              <a:rPr lang="en-US" sz="4000"/>
              <a:t>Emergency Medication Administration</a:t>
            </a:r>
          </a:p>
        </p:txBody>
      </p:sp>
      <p:sp>
        <p:nvSpPr>
          <p:cNvPr id="6" name="Content Placeholder 5">
            <a:extLst>
              <a:ext uri="{FF2B5EF4-FFF2-40B4-BE49-F238E27FC236}">
                <a16:creationId xmlns:a16="http://schemas.microsoft.com/office/drawing/2014/main" id="{C1C1FD4C-821E-4515-9BC6-AEAF812F6561}"/>
              </a:ext>
            </a:extLst>
          </p:cNvPr>
          <p:cNvSpPr>
            <a:spLocks noGrp="1"/>
          </p:cNvSpPr>
          <p:nvPr>
            <p:ph idx="4294967295"/>
          </p:nvPr>
        </p:nvSpPr>
        <p:spPr>
          <a:xfrm>
            <a:off x="0" y="1600200"/>
            <a:ext cx="8229600" cy="4495800"/>
          </a:xfrm>
        </p:spPr>
        <p:txBody>
          <a:bodyPr>
            <a:normAutofit/>
          </a:bodyPr>
          <a:lstStyle/>
          <a:p>
            <a:pPr eaLnBrk="1" hangingPunct="1">
              <a:lnSpc>
                <a:spcPct val="80000"/>
              </a:lnSpc>
              <a:buFont typeface="Wingdings" panose="05000000000000000000" pitchFamily="2" charset="2"/>
              <a:buNone/>
              <a:defRPr/>
            </a:pPr>
            <a:r>
              <a:rPr lang="en-US" sz="3000" b="1" i="1" dirty="0"/>
              <a:t>ORC 3313.718  Epinephrine </a:t>
            </a:r>
            <a:r>
              <a:rPr lang="en-US" sz="3000" b="1" i="1" dirty="0" err="1"/>
              <a:t>Autoinjector</a:t>
            </a:r>
            <a:r>
              <a:rPr lang="en-US" sz="3000" b="1" i="1" dirty="0"/>
              <a:t> Possession</a:t>
            </a:r>
          </a:p>
          <a:p>
            <a:pPr eaLnBrk="1" hangingPunct="1">
              <a:lnSpc>
                <a:spcPct val="80000"/>
              </a:lnSpc>
              <a:defRPr/>
            </a:pPr>
            <a:r>
              <a:rPr lang="en-US" sz="3000" dirty="0"/>
              <a:t>If  conditions are met, the student may possess and use the epinephrine </a:t>
            </a:r>
            <a:r>
              <a:rPr lang="en-US" sz="3000" dirty="0" err="1"/>
              <a:t>autoinjector</a:t>
            </a:r>
            <a:r>
              <a:rPr lang="en-US" sz="3000" dirty="0"/>
              <a:t> (Epi-pen) in school</a:t>
            </a:r>
          </a:p>
          <a:p>
            <a:pPr eaLnBrk="1" hangingPunct="1">
              <a:lnSpc>
                <a:spcPct val="80000"/>
              </a:lnSpc>
              <a:defRPr/>
            </a:pPr>
            <a:r>
              <a:rPr lang="en-US" sz="3000" dirty="0"/>
              <a:t>Law </a:t>
            </a:r>
            <a:r>
              <a:rPr lang="en-US" sz="3000" i="1" u="sng" dirty="0"/>
              <a:t>requires </a:t>
            </a:r>
            <a:r>
              <a:rPr lang="en-US" sz="3000" dirty="0"/>
              <a:t>back-up</a:t>
            </a:r>
            <a:r>
              <a:rPr lang="en-US" sz="3000" i="1" dirty="0"/>
              <a:t> </a:t>
            </a:r>
            <a:r>
              <a:rPr lang="en-US" sz="3000" dirty="0"/>
              <a:t>epinephrine </a:t>
            </a:r>
            <a:r>
              <a:rPr lang="en-US" sz="3000" dirty="0" err="1"/>
              <a:t>autoinjector</a:t>
            </a:r>
            <a:r>
              <a:rPr lang="en-US" sz="3000" dirty="0"/>
              <a:t> at school</a:t>
            </a:r>
          </a:p>
          <a:p>
            <a:pPr eaLnBrk="1" hangingPunct="1">
              <a:lnSpc>
                <a:spcPct val="80000"/>
              </a:lnSpc>
              <a:defRPr/>
            </a:pPr>
            <a:r>
              <a:rPr lang="en-US" sz="3000" dirty="0"/>
              <a:t>Law states </a:t>
            </a:r>
            <a:r>
              <a:rPr lang="en-US" sz="3000" i="1" u="sng" dirty="0"/>
              <a:t>must </a:t>
            </a:r>
            <a:r>
              <a:rPr lang="en-US" sz="3000" dirty="0"/>
              <a:t>always call 911 after use--no exceptions</a:t>
            </a:r>
          </a:p>
          <a:p>
            <a:pPr eaLnBrk="1" hangingPunct="1">
              <a:lnSpc>
                <a:spcPct val="80000"/>
              </a:lnSpc>
              <a:defRPr/>
            </a:pPr>
            <a:r>
              <a:rPr lang="en-US" sz="3000" dirty="0"/>
              <a:t>Recommend all school staff be trained for emergency epinephrine use</a:t>
            </a:r>
          </a:p>
          <a:p>
            <a:pPr eaLnBrk="1" hangingPunct="1">
              <a:lnSpc>
                <a:spcPct val="80000"/>
              </a:lnSpc>
              <a:defRPr/>
            </a:pPr>
            <a:endParaRPr lang="en-US" sz="3000" dirty="0"/>
          </a:p>
          <a:p>
            <a:pPr eaLnBrk="1" hangingPunct="1">
              <a:lnSpc>
                <a:spcPct val="80000"/>
              </a:lnSpc>
              <a:defRPr/>
            </a:pPr>
            <a:endParaRPr lang="en-US" sz="3000" dirty="0"/>
          </a:p>
          <a:p>
            <a:pPr eaLnBrk="1" hangingPunct="1">
              <a:lnSpc>
                <a:spcPct val="80000"/>
              </a:lnSpc>
              <a:buFont typeface="Wingdings" panose="05000000000000000000" pitchFamily="2" charset="2"/>
              <a:buNone/>
              <a:defRPr/>
            </a:pPr>
            <a:endParaRPr lang="en-US" sz="3000" dirty="0"/>
          </a:p>
        </p:txBody>
      </p:sp>
      <p:pic>
        <p:nvPicPr>
          <p:cNvPr id="158725" name="Picture 7">
            <a:extLst>
              <a:ext uri="{FF2B5EF4-FFF2-40B4-BE49-F238E27FC236}">
                <a16:creationId xmlns:a16="http://schemas.microsoft.com/office/drawing/2014/main" id="{5F10F965-93DF-4152-B494-BD1B9362F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C1DA264F-5586-46BF-9851-B5A565EC783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3122" name="Title 1">
            <a:extLst>
              <a:ext uri="{FF2B5EF4-FFF2-40B4-BE49-F238E27FC236}">
                <a16:creationId xmlns:a16="http://schemas.microsoft.com/office/drawing/2014/main" id="{739A24B5-468B-4789-BBC2-D4540B55EC40}"/>
              </a:ext>
            </a:extLst>
          </p:cNvPr>
          <p:cNvSpPr>
            <a:spLocks noGrp="1"/>
          </p:cNvSpPr>
          <p:nvPr>
            <p:ph type="title" idx="4294967295"/>
          </p:nvPr>
        </p:nvSpPr>
        <p:spPr>
          <a:xfrm>
            <a:off x="0" y="274638"/>
            <a:ext cx="8229600" cy="1143000"/>
          </a:xfrm>
        </p:spPr>
        <p:txBody>
          <a:bodyPr/>
          <a:lstStyle/>
          <a:p>
            <a:pPr eaLnBrk="1" hangingPunct="1">
              <a:defRPr/>
            </a:pPr>
            <a:r>
              <a:rPr lang="en-US" sz="4000"/>
              <a:t>Medication Administration:  </a:t>
            </a:r>
            <a:br>
              <a:rPr lang="en-US" sz="4000"/>
            </a:br>
            <a:r>
              <a:rPr lang="en-US" sz="4000"/>
              <a:t>Autoinjector (Epi-Pen)</a:t>
            </a:r>
          </a:p>
        </p:txBody>
      </p:sp>
      <p:sp>
        <p:nvSpPr>
          <p:cNvPr id="3" name="Content Placeholder 2">
            <a:extLst>
              <a:ext uri="{FF2B5EF4-FFF2-40B4-BE49-F238E27FC236}">
                <a16:creationId xmlns:a16="http://schemas.microsoft.com/office/drawing/2014/main" id="{BA3B35C9-9A0D-4F01-AC85-1C0798822478}"/>
              </a:ext>
            </a:extLst>
          </p:cNvPr>
          <p:cNvSpPr>
            <a:spLocks noGrp="1"/>
          </p:cNvSpPr>
          <p:nvPr>
            <p:ph idx="4294967295"/>
          </p:nvPr>
        </p:nvSpPr>
        <p:spPr>
          <a:xfrm>
            <a:off x="0" y="1981200"/>
            <a:ext cx="8229600" cy="4525963"/>
          </a:xfrm>
        </p:spPr>
        <p:txBody>
          <a:bodyPr/>
          <a:lstStyle/>
          <a:p>
            <a:pPr eaLnBrk="1" hangingPunct="1">
              <a:buFont typeface="Wingdings" panose="05000000000000000000" pitchFamily="2" charset="2"/>
              <a:buNone/>
              <a:defRPr/>
            </a:pPr>
            <a:r>
              <a:rPr lang="en-US" sz="2800" dirty="0" err="1"/>
              <a:t>Epinepherine</a:t>
            </a:r>
            <a:r>
              <a:rPr lang="en-US" sz="2800" dirty="0"/>
              <a:t> is a medication used to treat SEVERE allergic reactions. </a:t>
            </a:r>
          </a:p>
          <a:p>
            <a:pPr eaLnBrk="1" hangingPunct="1">
              <a:buFont typeface="Wingdings" panose="05000000000000000000" pitchFamily="2" charset="2"/>
              <a:buNone/>
              <a:defRPr/>
            </a:pPr>
            <a:endParaRPr lang="en-US" sz="2800" dirty="0"/>
          </a:p>
          <a:p>
            <a:pPr eaLnBrk="1" hangingPunct="1">
              <a:buFont typeface="Wingdings" panose="05000000000000000000" pitchFamily="2" charset="2"/>
              <a:buChar char="§"/>
              <a:defRPr/>
            </a:pPr>
            <a:r>
              <a:rPr lang="en-US" sz="2800" dirty="0"/>
              <a:t>Signs of a SEVERE allergic reaction are</a:t>
            </a:r>
          </a:p>
          <a:p>
            <a:pPr lvl="1" eaLnBrk="1" hangingPunct="1">
              <a:buFont typeface="Wingdings" panose="05000000000000000000" pitchFamily="2" charset="2"/>
              <a:buChar char="§"/>
              <a:defRPr/>
            </a:pPr>
            <a:r>
              <a:rPr lang="en-US" sz="2400" dirty="0"/>
              <a:t>Frequent clearing of the throat and or wheezing with breathing</a:t>
            </a:r>
          </a:p>
          <a:p>
            <a:pPr lvl="1" eaLnBrk="1" hangingPunct="1">
              <a:buFont typeface="Wingdings" panose="05000000000000000000" pitchFamily="2" charset="2"/>
              <a:buChar char="§"/>
              <a:defRPr/>
            </a:pPr>
            <a:r>
              <a:rPr lang="en-US" sz="2400" dirty="0"/>
              <a:t>Swollen lips/tongue</a:t>
            </a:r>
          </a:p>
          <a:p>
            <a:pPr lvl="1" eaLnBrk="1" hangingPunct="1">
              <a:buFont typeface="Wingdings" panose="05000000000000000000" pitchFamily="2" charset="2"/>
              <a:buChar char="§"/>
              <a:defRPr/>
            </a:pPr>
            <a:r>
              <a:rPr lang="en-US" sz="2400" dirty="0"/>
              <a:t>Severe stomach cramps</a:t>
            </a:r>
          </a:p>
          <a:p>
            <a:pPr lvl="1" eaLnBrk="1" hangingPunct="1">
              <a:buFont typeface="Wingdings" panose="05000000000000000000" pitchFamily="2" charset="2"/>
              <a:buChar char="§"/>
              <a:defRPr/>
            </a:pPr>
            <a:r>
              <a:rPr lang="en-US" sz="2400" dirty="0"/>
              <a:t>Pale colored skin</a:t>
            </a:r>
          </a:p>
          <a:p>
            <a:pPr eaLnBrk="1" hangingPunct="1">
              <a:buFont typeface="Wingdings" panose="05000000000000000000" pitchFamily="2" charset="2"/>
              <a:buNone/>
              <a:defRPr/>
            </a:pPr>
            <a:endParaRPr lang="en-US" sz="2000" dirty="0"/>
          </a:p>
          <a:p>
            <a:pPr eaLnBrk="1" hangingPunct="1">
              <a:buFont typeface="Arial" charset="0"/>
              <a:buAutoNum type="arabicPeriod" startAt="13"/>
              <a:defRPr/>
            </a:pPr>
            <a:endParaRPr lang="en-US" sz="2000" dirty="0"/>
          </a:p>
          <a:p>
            <a:pPr eaLnBrk="1" hangingPunct="1">
              <a:buFont typeface="Arial" charset="0"/>
              <a:buAutoNum type="arabicPeriod" startAt="13"/>
              <a:defRPr/>
            </a:pPr>
            <a:endParaRPr lang="en-US" sz="2000" dirty="0"/>
          </a:p>
          <a:p>
            <a:pPr eaLnBrk="1" hangingPunct="1">
              <a:buFont typeface="Arial" charset="0"/>
              <a:buAutoNum type="arabicPeriod" startAt="12"/>
              <a:defRPr/>
            </a:pPr>
            <a:endParaRPr lang="en-US" sz="2000" dirty="0"/>
          </a:p>
          <a:p>
            <a:pPr eaLnBrk="1" hangingPunct="1">
              <a:buFont typeface="Arial" charset="0"/>
              <a:buAutoNum type="arabicPeriod" startAt="12"/>
              <a:defRPr/>
            </a:pPr>
            <a:endParaRPr lang="en-US" sz="2000" dirty="0"/>
          </a:p>
          <a:p>
            <a:pPr eaLnBrk="1" hangingPunct="1">
              <a:buFont typeface="Wingdings" panose="05000000000000000000" pitchFamily="2" charset="2"/>
              <a:buNone/>
              <a:defRPr/>
            </a:pPr>
            <a:endParaRPr lang="en-US" dirty="0"/>
          </a:p>
        </p:txBody>
      </p:sp>
      <p:pic>
        <p:nvPicPr>
          <p:cNvPr id="151557" name="Picture 7">
            <a:extLst>
              <a:ext uri="{FF2B5EF4-FFF2-40B4-BE49-F238E27FC236}">
                <a16:creationId xmlns:a16="http://schemas.microsoft.com/office/drawing/2014/main" id="{27CB7483-244E-4357-981C-790EB483C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027DBD4D-4045-4480-AE2C-3CBE68260C87}"/>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4146" name="Title 1">
            <a:extLst>
              <a:ext uri="{FF2B5EF4-FFF2-40B4-BE49-F238E27FC236}">
                <a16:creationId xmlns:a16="http://schemas.microsoft.com/office/drawing/2014/main" id="{4EF5A00F-66F6-466D-8D60-649ED7859E63}"/>
              </a:ext>
            </a:extLst>
          </p:cNvPr>
          <p:cNvSpPr>
            <a:spLocks noGrp="1"/>
          </p:cNvSpPr>
          <p:nvPr>
            <p:ph type="title" idx="4294967295"/>
          </p:nvPr>
        </p:nvSpPr>
        <p:spPr>
          <a:xfrm>
            <a:off x="0" y="274638"/>
            <a:ext cx="8229600" cy="1143000"/>
          </a:xfrm>
        </p:spPr>
        <p:txBody>
          <a:bodyPr/>
          <a:lstStyle/>
          <a:p>
            <a:pPr eaLnBrk="1" hangingPunct="1">
              <a:defRPr/>
            </a:pPr>
            <a:r>
              <a:rPr lang="en-US" sz="4000"/>
              <a:t>Medication Administration:  </a:t>
            </a:r>
            <a:br>
              <a:rPr lang="en-US" sz="4000"/>
            </a:br>
            <a:r>
              <a:rPr lang="en-US" sz="4000"/>
              <a:t>Autoinjector (Epi-Pen)</a:t>
            </a:r>
          </a:p>
        </p:txBody>
      </p:sp>
      <p:sp>
        <p:nvSpPr>
          <p:cNvPr id="3" name="Content Placeholder 2">
            <a:extLst>
              <a:ext uri="{FF2B5EF4-FFF2-40B4-BE49-F238E27FC236}">
                <a16:creationId xmlns:a16="http://schemas.microsoft.com/office/drawing/2014/main" id="{627DA16D-A2A2-4EBB-9F03-1A5BE406404D}"/>
              </a:ext>
            </a:extLst>
          </p:cNvPr>
          <p:cNvSpPr>
            <a:spLocks noGrp="1"/>
          </p:cNvSpPr>
          <p:nvPr>
            <p:ph idx="4294967295"/>
          </p:nvPr>
        </p:nvSpPr>
        <p:spPr>
          <a:xfrm>
            <a:off x="914400" y="1676400"/>
            <a:ext cx="8229600" cy="4525963"/>
          </a:xfrm>
        </p:spPr>
        <p:txBody>
          <a:bodyPr/>
          <a:lstStyle/>
          <a:p>
            <a:pPr algn="ctr" eaLnBrk="1" hangingPunct="1">
              <a:buFont typeface="Wingdings" panose="05000000000000000000" pitchFamily="2" charset="2"/>
              <a:buNone/>
              <a:defRPr/>
            </a:pPr>
            <a:r>
              <a:rPr lang="en-US" sz="2800" i="1" dirty="0"/>
              <a:t>Follow steps 1-8 of the Basic Guidelines for Medication Administration Procedure, then: </a:t>
            </a:r>
          </a:p>
          <a:p>
            <a:pPr eaLnBrk="1" hangingPunct="1">
              <a:buFont typeface="Wingdings" panose="05000000000000000000" pitchFamily="2" charset="2"/>
              <a:buNone/>
              <a:defRPr/>
            </a:pPr>
            <a:r>
              <a:rPr lang="en-US" sz="2400" dirty="0">
                <a:solidFill>
                  <a:schemeClr val="hlink"/>
                </a:solidFill>
              </a:rPr>
              <a:t>A.</a:t>
            </a:r>
            <a:r>
              <a:rPr lang="en-US" sz="2400" dirty="0"/>
              <a:t>  </a:t>
            </a:r>
            <a:r>
              <a:rPr lang="en-US" sz="2800" dirty="0"/>
              <a:t>Compare medication container label and MAR </a:t>
            </a:r>
            <a:r>
              <a:rPr lang="en-US" sz="2800" b="1" dirty="0"/>
              <a:t>(3</a:t>
            </a:r>
            <a:r>
              <a:rPr lang="en-US" sz="2800" b="1" baseline="30000" dirty="0"/>
              <a:t>rd</a:t>
            </a:r>
            <a:r>
              <a:rPr lang="en-US" sz="2800" b="1" dirty="0"/>
              <a:t> check)</a:t>
            </a:r>
            <a:r>
              <a:rPr lang="en-US" sz="2800" dirty="0"/>
              <a:t> </a:t>
            </a:r>
          </a:p>
          <a:p>
            <a:pPr eaLnBrk="1" hangingPunct="1">
              <a:buFont typeface="Arial" charset="0"/>
              <a:buAutoNum type="alphaUcPeriod" startAt="2"/>
              <a:defRPr/>
            </a:pPr>
            <a:r>
              <a:rPr lang="en-US" sz="2800" dirty="0"/>
              <a:t>Put on gloves</a:t>
            </a:r>
          </a:p>
          <a:p>
            <a:pPr eaLnBrk="1" hangingPunct="1">
              <a:buFont typeface="Wingdings" panose="05000000000000000000" pitchFamily="2" charset="2"/>
              <a:buNone/>
              <a:defRPr/>
            </a:pPr>
            <a:r>
              <a:rPr lang="en-US" sz="2800" i="1" dirty="0"/>
              <a:t>The following instructions are for the Epi-pen.  If you have a  student with another brand of epinephrine — please follow those manufacturer’s instructions</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sz="2000" dirty="0"/>
          </a:p>
          <a:p>
            <a:pPr eaLnBrk="1" hangingPunct="1">
              <a:buFont typeface="Arial" charset="0"/>
              <a:buAutoNum type="arabicPeriod" startAt="13"/>
              <a:defRPr/>
            </a:pPr>
            <a:endParaRPr lang="en-US" sz="2000" dirty="0"/>
          </a:p>
          <a:p>
            <a:pPr eaLnBrk="1" hangingPunct="1">
              <a:buFont typeface="Arial" charset="0"/>
              <a:buAutoNum type="arabicPeriod" startAt="13"/>
              <a:defRPr/>
            </a:pPr>
            <a:endParaRPr lang="en-US" sz="2000" dirty="0"/>
          </a:p>
          <a:p>
            <a:pPr eaLnBrk="1" hangingPunct="1">
              <a:buFont typeface="Arial" charset="0"/>
              <a:buAutoNum type="arabicPeriod" startAt="12"/>
              <a:defRPr/>
            </a:pPr>
            <a:endParaRPr lang="en-US" sz="2000" dirty="0"/>
          </a:p>
          <a:p>
            <a:pPr eaLnBrk="1" hangingPunct="1">
              <a:buFont typeface="Arial" charset="0"/>
              <a:buAutoNum type="arabicPeriod" startAt="12"/>
              <a:defRPr/>
            </a:pPr>
            <a:endParaRPr lang="en-US" sz="2000" dirty="0"/>
          </a:p>
          <a:p>
            <a:pPr eaLnBrk="1" hangingPunct="1">
              <a:buFont typeface="Wingdings" panose="05000000000000000000" pitchFamily="2" charset="2"/>
              <a:buNone/>
              <a:defRPr/>
            </a:pPr>
            <a:endParaRPr lang="en-US" dirty="0"/>
          </a:p>
        </p:txBody>
      </p:sp>
      <p:pic>
        <p:nvPicPr>
          <p:cNvPr id="152581" name="Picture 7">
            <a:extLst>
              <a:ext uri="{FF2B5EF4-FFF2-40B4-BE49-F238E27FC236}">
                <a16:creationId xmlns:a16="http://schemas.microsoft.com/office/drawing/2014/main" id="{514C0EC4-F6CA-4BA0-B957-BE0BB8A461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6A2B3BF1-E5A5-4ADA-B954-CF867D9E084A}"/>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2290" name="Title 1">
            <a:extLst>
              <a:ext uri="{FF2B5EF4-FFF2-40B4-BE49-F238E27FC236}">
                <a16:creationId xmlns:a16="http://schemas.microsoft.com/office/drawing/2014/main" id="{35E53A8F-3F89-40BD-A8A3-8B21D6C84651}"/>
              </a:ext>
            </a:extLst>
          </p:cNvPr>
          <p:cNvSpPr>
            <a:spLocks noGrp="1"/>
          </p:cNvSpPr>
          <p:nvPr>
            <p:ph type="title" idx="4294967295"/>
          </p:nvPr>
        </p:nvSpPr>
        <p:spPr>
          <a:xfrm>
            <a:off x="0" y="274638"/>
            <a:ext cx="8229600" cy="639762"/>
          </a:xfrm>
        </p:spPr>
        <p:txBody>
          <a:bodyPr/>
          <a:lstStyle/>
          <a:p>
            <a:pPr eaLnBrk="1" hangingPunct="1">
              <a:defRPr/>
            </a:pPr>
            <a:r>
              <a:rPr lang="en-US" sz="4000"/>
              <a:t>“Legitimate Educational Interest”</a:t>
            </a:r>
          </a:p>
        </p:txBody>
      </p:sp>
      <p:sp>
        <p:nvSpPr>
          <p:cNvPr id="12291" name="Content Placeholder 2">
            <a:extLst>
              <a:ext uri="{FF2B5EF4-FFF2-40B4-BE49-F238E27FC236}">
                <a16:creationId xmlns:a16="http://schemas.microsoft.com/office/drawing/2014/main" id="{AE870B89-26E4-430C-81D4-952591A99068}"/>
              </a:ext>
            </a:extLst>
          </p:cNvPr>
          <p:cNvSpPr>
            <a:spLocks noGrp="1"/>
          </p:cNvSpPr>
          <p:nvPr>
            <p:ph idx="4294967295"/>
          </p:nvPr>
        </p:nvSpPr>
        <p:spPr>
          <a:xfrm>
            <a:off x="0" y="990600"/>
            <a:ext cx="8229600" cy="4830763"/>
          </a:xfrm>
        </p:spPr>
        <p:txBody>
          <a:bodyPr/>
          <a:lstStyle/>
          <a:p>
            <a:pPr eaLnBrk="1" hangingPunct="1">
              <a:buFont typeface="Wingdings" panose="05000000000000000000" pitchFamily="2" charset="2"/>
              <a:buNone/>
              <a:defRPr/>
            </a:pPr>
            <a:r>
              <a:rPr lang="en-US" sz="2800"/>
              <a:t>While many are interested in students’ personal health information, few may access it. </a:t>
            </a:r>
          </a:p>
          <a:p>
            <a:pPr eaLnBrk="1" hangingPunct="1">
              <a:buFont typeface="Wingdings" panose="05000000000000000000" pitchFamily="2" charset="2"/>
              <a:buNone/>
              <a:defRPr/>
            </a:pPr>
            <a:r>
              <a:rPr lang="en-US" sz="2800"/>
              <a:t>Only those:   </a:t>
            </a:r>
          </a:p>
          <a:p>
            <a:pPr eaLnBrk="1" hangingPunct="1">
              <a:defRPr/>
            </a:pPr>
            <a:r>
              <a:rPr lang="en-US" sz="2800"/>
              <a:t>Designated responsible for an emergency response</a:t>
            </a:r>
          </a:p>
          <a:p>
            <a:pPr eaLnBrk="1" hangingPunct="1">
              <a:defRPr/>
            </a:pPr>
            <a:r>
              <a:rPr lang="en-US" sz="2800"/>
              <a:t>Who require it to fulfill professional responsibilities</a:t>
            </a:r>
          </a:p>
          <a:p>
            <a:pPr eaLnBrk="1" hangingPunct="1">
              <a:defRPr/>
            </a:pPr>
            <a:r>
              <a:rPr lang="en-US" sz="2800"/>
              <a:t>With educational need – Am I going to change the way I teach or interact with the student because of the information?</a:t>
            </a:r>
          </a:p>
          <a:p>
            <a:pPr algn="ctr" eaLnBrk="1" hangingPunct="1">
              <a:buFont typeface="Wingdings" panose="05000000000000000000" pitchFamily="2" charset="2"/>
              <a:buNone/>
              <a:defRPr/>
            </a:pPr>
            <a:r>
              <a:rPr lang="en-US" sz="2800" i="1"/>
              <a:t>If in doubt, informed consent would always be best.</a:t>
            </a:r>
          </a:p>
          <a:p>
            <a:pPr eaLnBrk="1" hangingPunct="1">
              <a:buFont typeface="Wingdings" panose="05000000000000000000" pitchFamily="2" charset="2"/>
              <a:buNone/>
              <a:defRPr/>
            </a:pPr>
            <a:endParaRPr lang="en-US" sz="2800"/>
          </a:p>
        </p:txBody>
      </p:sp>
      <p:pic>
        <p:nvPicPr>
          <p:cNvPr id="18437" name="Picture 7">
            <a:extLst>
              <a:ext uri="{FF2B5EF4-FFF2-40B4-BE49-F238E27FC236}">
                <a16:creationId xmlns:a16="http://schemas.microsoft.com/office/drawing/2014/main" id="{131DB7F3-0237-4FEF-880B-235DC16EB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B779076-57BD-4A09-A2B7-CCE27D59A39D}"/>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35170" name="Title 1">
            <a:extLst>
              <a:ext uri="{FF2B5EF4-FFF2-40B4-BE49-F238E27FC236}">
                <a16:creationId xmlns:a16="http://schemas.microsoft.com/office/drawing/2014/main" id="{EFBACAAA-FD96-425B-BD3F-3DE769B34F5B}"/>
              </a:ext>
            </a:extLst>
          </p:cNvPr>
          <p:cNvSpPr>
            <a:spLocks noGrp="1"/>
          </p:cNvSpPr>
          <p:nvPr>
            <p:ph type="title" idx="4294967295"/>
          </p:nvPr>
        </p:nvSpPr>
        <p:spPr>
          <a:xfrm>
            <a:off x="0" y="274638"/>
            <a:ext cx="8229600" cy="1143000"/>
          </a:xfrm>
        </p:spPr>
        <p:txBody>
          <a:bodyPr/>
          <a:lstStyle/>
          <a:p>
            <a:pPr eaLnBrk="1" hangingPunct="1">
              <a:defRPr/>
            </a:pPr>
            <a:r>
              <a:rPr lang="en-US" sz="4000"/>
              <a:t>Medication Administration:  </a:t>
            </a:r>
            <a:br>
              <a:rPr lang="en-US" sz="4000"/>
            </a:br>
            <a:r>
              <a:rPr lang="en-US" sz="4000"/>
              <a:t>Autoinjector (Epi-Pen)</a:t>
            </a:r>
          </a:p>
        </p:txBody>
      </p:sp>
      <p:sp>
        <p:nvSpPr>
          <p:cNvPr id="135171" name="Content Placeholder 2">
            <a:extLst>
              <a:ext uri="{FF2B5EF4-FFF2-40B4-BE49-F238E27FC236}">
                <a16:creationId xmlns:a16="http://schemas.microsoft.com/office/drawing/2014/main" id="{A8DB7F22-26B2-4489-ACDC-B7BA36C12E4A}"/>
              </a:ext>
            </a:extLst>
          </p:cNvPr>
          <p:cNvSpPr>
            <a:spLocks noGrp="1"/>
          </p:cNvSpPr>
          <p:nvPr>
            <p:ph idx="4294967295"/>
          </p:nvPr>
        </p:nvSpPr>
        <p:spPr>
          <a:xfrm>
            <a:off x="914400" y="2057400"/>
            <a:ext cx="8229600" cy="4525963"/>
          </a:xfrm>
        </p:spPr>
        <p:txBody>
          <a:bodyPr/>
          <a:lstStyle/>
          <a:p>
            <a:pPr marL="457200" indent="-457200" eaLnBrk="1" hangingPunct="1">
              <a:buFont typeface="Arial" charset="0"/>
              <a:buAutoNum type="alphaUcPeriod" startAt="3"/>
              <a:defRPr/>
            </a:pPr>
            <a:r>
              <a:rPr lang="en-US" sz="2800"/>
              <a:t>Remove from protective carrier case</a:t>
            </a:r>
          </a:p>
          <a:p>
            <a:pPr marL="457200" indent="-457200" eaLnBrk="1" hangingPunct="1">
              <a:buFont typeface="Arial" charset="0"/>
              <a:buAutoNum type="alphaUcPeriod" startAt="3"/>
              <a:defRPr/>
            </a:pPr>
            <a:r>
              <a:rPr lang="en-US" sz="2800"/>
              <a:t>Grasp unit with the orange tip pointing downward</a:t>
            </a:r>
          </a:p>
          <a:p>
            <a:pPr marL="457200" indent="-457200" eaLnBrk="1" hangingPunct="1">
              <a:buFont typeface="Arial" charset="0"/>
              <a:buAutoNum type="alphaUcPeriod" startAt="3"/>
              <a:defRPr/>
            </a:pPr>
            <a:r>
              <a:rPr lang="en-US" sz="2800"/>
              <a:t>Form fist around the unit (orange tip down)</a:t>
            </a:r>
          </a:p>
          <a:p>
            <a:pPr marL="457200" indent="-457200" eaLnBrk="1" hangingPunct="1">
              <a:buFont typeface="Arial" charset="0"/>
              <a:buAutoNum type="alphaUcPeriod" startAt="3"/>
              <a:defRPr/>
            </a:pPr>
            <a:r>
              <a:rPr lang="en-US" sz="2800"/>
              <a:t>With the other hand, pull the blue safety release</a:t>
            </a:r>
          </a:p>
          <a:p>
            <a:pPr marL="457200" indent="-457200" eaLnBrk="1" hangingPunct="1">
              <a:buFont typeface="Arial" charset="0"/>
              <a:buAutoNum type="alphaUcPeriod" startAt="3"/>
              <a:defRPr/>
            </a:pPr>
            <a:endParaRPr lang="en-US" sz="2000"/>
          </a:p>
          <a:p>
            <a:pPr marL="457200" indent="-457200" eaLnBrk="1" hangingPunct="1">
              <a:buFont typeface="Arial" charset="0"/>
              <a:buAutoNum type="alphaUcPeriod"/>
              <a:defRPr/>
            </a:pPr>
            <a:endParaRPr lang="en-US" sz="2000"/>
          </a:p>
          <a:p>
            <a:pPr marL="457200" indent="-457200" eaLnBrk="1" hangingPunct="1">
              <a:buFont typeface="Arial" charset="0"/>
              <a:buAutoNum type="alphaUcPeriod"/>
              <a:defRPr/>
            </a:pPr>
            <a:endParaRPr lang="en-US" sz="2000"/>
          </a:p>
          <a:p>
            <a:pPr marL="457200" indent="-457200" eaLnBrk="1" hangingPunct="1">
              <a:buFont typeface="Arial" charset="0"/>
              <a:buAutoNum type="arabicPeriod" startAt="12"/>
              <a:defRPr/>
            </a:pPr>
            <a:endParaRPr lang="en-US" sz="2000"/>
          </a:p>
          <a:p>
            <a:pPr marL="457200" indent="-457200" eaLnBrk="1" hangingPunct="1">
              <a:buFont typeface="Arial" charset="0"/>
              <a:buAutoNum type="arabicPeriod" startAt="12"/>
              <a:defRPr/>
            </a:pPr>
            <a:endParaRPr lang="en-US" sz="2000"/>
          </a:p>
          <a:p>
            <a:pPr marL="457200" indent="-457200" eaLnBrk="1" hangingPunct="1">
              <a:buFont typeface="Wingdings" panose="05000000000000000000" pitchFamily="2" charset="2"/>
              <a:buNone/>
              <a:defRPr/>
            </a:pPr>
            <a:endParaRPr lang="en-US"/>
          </a:p>
        </p:txBody>
      </p:sp>
      <p:pic>
        <p:nvPicPr>
          <p:cNvPr id="153605" name="Picture 7">
            <a:extLst>
              <a:ext uri="{FF2B5EF4-FFF2-40B4-BE49-F238E27FC236}">
                <a16:creationId xmlns:a16="http://schemas.microsoft.com/office/drawing/2014/main" id="{8461DDEE-567C-4F89-979A-9D248FADCF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FE25945-7B48-4FEF-B282-2BBF861C0CA6}"/>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5714" name="Content Placeholder 2">
            <a:extLst>
              <a:ext uri="{FF2B5EF4-FFF2-40B4-BE49-F238E27FC236}">
                <a16:creationId xmlns:a16="http://schemas.microsoft.com/office/drawing/2014/main" id="{62F7178D-8CF0-46DB-97C9-B564E9966A1D}"/>
              </a:ext>
            </a:extLst>
          </p:cNvPr>
          <p:cNvSpPr>
            <a:spLocks noGrp="1"/>
          </p:cNvSpPr>
          <p:nvPr>
            <p:ph idx="4294967295"/>
          </p:nvPr>
        </p:nvSpPr>
        <p:spPr>
          <a:xfrm>
            <a:off x="0" y="1752600"/>
            <a:ext cx="8229600" cy="4525963"/>
          </a:xfrm>
        </p:spPr>
        <p:txBody>
          <a:bodyPr/>
          <a:lstStyle/>
          <a:p>
            <a:pPr marL="457200" indent="-457200" eaLnBrk="1" hangingPunct="1">
              <a:buFont typeface="Arial" charset="0"/>
              <a:buAutoNum type="alphaUcPeriod" startAt="7"/>
              <a:defRPr/>
            </a:pPr>
            <a:r>
              <a:rPr lang="en-US" sz="2400"/>
              <a:t>Hold orange tip near outer thigh</a:t>
            </a:r>
          </a:p>
          <a:p>
            <a:pPr marL="457200" indent="-457200" eaLnBrk="1" hangingPunct="1">
              <a:buFont typeface="Arial" charset="0"/>
              <a:buAutoNum type="alphaUcPeriod" startAt="7"/>
              <a:defRPr/>
            </a:pPr>
            <a:r>
              <a:rPr lang="en-US" sz="2400"/>
              <a:t>Swing and firmly push the Epi-pen against outer thigh until it clicks</a:t>
            </a:r>
          </a:p>
          <a:p>
            <a:pPr marL="857250" lvl="1" indent="-457200" eaLnBrk="1" hangingPunct="1">
              <a:defRPr/>
            </a:pPr>
            <a:r>
              <a:rPr lang="en-US" sz="2400"/>
              <a:t>Should be perpendicular (at 90 degree angle) against thigh </a:t>
            </a:r>
          </a:p>
          <a:p>
            <a:pPr marL="857250" lvl="1" indent="-457200" eaLnBrk="1" hangingPunct="1">
              <a:defRPr/>
            </a:pPr>
            <a:r>
              <a:rPr lang="en-US" sz="2400"/>
              <a:t>It is designed to inject through clothing</a:t>
            </a:r>
          </a:p>
          <a:p>
            <a:pPr marL="457200" indent="-457200" eaLnBrk="1" hangingPunct="1">
              <a:buFont typeface="Arial" charset="0"/>
              <a:buAutoNum type="alphaUcPeriod" startAt="7"/>
              <a:defRPr/>
            </a:pPr>
            <a:r>
              <a:rPr lang="en-US" sz="2400"/>
              <a:t>Hold firmly against thigh for approximately 10 seconds</a:t>
            </a:r>
          </a:p>
          <a:p>
            <a:pPr marL="457200" indent="-457200" eaLnBrk="1" hangingPunct="1">
              <a:buFont typeface="Arial" charset="0"/>
              <a:buAutoNum type="alphaUcPeriod" startAt="7"/>
              <a:defRPr/>
            </a:pPr>
            <a:r>
              <a:rPr lang="en-US" sz="2400"/>
              <a:t>Remove unit from thigh (the orange needle cover will extend to cover needle) and massage the injection site for 10 seconds</a:t>
            </a:r>
          </a:p>
          <a:p>
            <a:pPr marL="457200" indent="-457200" eaLnBrk="1" hangingPunct="1">
              <a:buFont typeface="Wingdings" panose="05000000000000000000" pitchFamily="2" charset="2"/>
              <a:buNone/>
              <a:defRPr/>
            </a:pPr>
            <a:endParaRPr lang="en-US" sz="2000"/>
          </a:p>
          <a:p>
            <a:pPr marL="457200" indent="-457200" eaLnBrk="1" hangingPunct="1">
              <a:buFont typeface="Wingdings" panose="05000000000000000000" pitchFamily="2" charset="2"/>
              <a:buNone/>
              <a:defRPr/>
            </a:pPr>
            <a:endParaRPr lang="en-US" sz="2000"/>
          </a:p>
          <a:p>
            <a:pPr marL="457200" indent="-457200" eaLnBrk="1" hangingPunct="1">
              <a:buFont typeface="Wingdings" panose="05000000000000000000" pitchFamily="2" charset="2"/>
              <a:buNone/>
              <a:defRPr/>
            </a:pPr>
            <a:endParaRPr lang="en-US"/>
          </a:p>
        </p:txBody>
      </p:sp>
      <p:sp>
        <p:nvSpPr>
          <p:cNvPr id="136195" name="Title 1">
            <a:extLst>
              <a:ext uri="{FF2B5EF4-FFF2-40B4-BE49-F238E27FC236}">
                <a16:creationId xmlns:a16="http://schemas.microsoft.com/office/drawing/2014/main" id="{6DB78E67-0872-4D3F-9186-1FC26D36DAA9}"/>
              </a:ext>
            </a:extLst>
          </p:cNvPr>
          <p:cNvSpPr>
            <a:spLocks noGrp="1"/>
          </p:cNvSpPr>
          <p:nvPr>
            <p:ph type="title" idx="4294967295"/>
          </p:nvPr>
        </p:nvSpPr>
        <p:spPr>
          <a:xfrm>
            <a:off x="0" y="0"/>
            <a:ext cx="8229600" cy="1143000"/>
          </a:xfrm>
        </p:spPr>
        <p:txBody>
          <a:bodyPr/>
          <a:lstStyle/>
          <a:p>
            <a:pPr eaLnBrk="1" hangingPunct="1">
              <a:defRPr/>
            </a:pPr>
            <a:br>
              <a:rPr lang="en-US" sz="4000" b="1"/>
            </a:br>
            <a:r>
              <a:rPr lang="en-US" sz="4000"/>
              <a:t>Medication Administration:  </a:t>
            </a:r>
            <a:br>
              <a:rPr lang="en-US" sz="4000"/>
            </a:br>
            <a:r>
              <a:rPr lang="en-US" sz="4000"/>
              <a:t>Autoinjector (Epi-Pen)</a:t>
            </a:r>
          </a:p>
        </p:txBody>
      </p:sp>
      <p:pic>
        <p:nvPicPr>
          <p:cNvPr id="155653" name="Picture 7">
            <a:extLst>
              <a:ext uri="{FF2B5EF4-FFF2-40B4-BE49-F238E27FC236}">
                <a16:creationId xmlns:a16="http://schemas.microsoft.com/office/drawing/2014/main" id="{9EBC2033-F15F-4251-93DD-5013170990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53A960C6-B32F-487B-A213-18376F148123}"/>
              </a:ext>
            </a:extLst>
          </p:cNvPr>
          <p:cNvSpPr>
            <a:spLocks noGrp="1"/>
          </p:cNvSpPr>
          <p:nvPr>
            <p:ph type="ftr" sz="quarter" idx="11"/>
          </p:nvPr>
        </p:nvSpPr>
        <p:spPr>
          <a:xfrm>
            <a:off x="762000" y="6248400"/>
            <a:ext cx="7239000" cy="609600"/>
          </a:xfrm>
        </p:spPr>
        <p:txBody>
          <a:bodyPr rtlCol="0" anchor="ctr"/>
          <a:lstStyle/>
          <a:p>
            <a:pPr fontAlgn="auto">
              <a:spcBef>
                <a:spcPts val="0"/>
              </a:spcBef>
              <a:spcAft>
                <a:spcPts val="0"/>
              </a:spcAft>
              <a:defRPr/>
            </a:pPr>
            <a:r>
              <a:rPr lang="en-US" dirty="0">
                <a:solidFill>
                  <a:schemeClr val="tx1">
                    <a:tint val="75000"/>
                  </a:schemeClr>
                </a:solidFill>
                <a:effectLst/>
                <a:latin typeface="+mn-lt"/>
                <a:cs typeface="+mn-cs"/>
              </a:rPr>
              <a:t>Ohio Department of Health Medication Administration in Ohio Schools:  Training for School Personnel </a:t>
            </a:r>
          </a:p>
        </p:txBody>
      </p:sp>
      <p:sp>
        <p:nvSpPr>
          <p:cNvPr id="116738" name="Content Placeholder 2">
            <a:extLst>
              <a:ext uri="{FF2B5EF4-FFF2-40B4-BE49-F238E27FC236}">
                <a16:creationId xmlns:a16="http://schemas.microsoft.com/office/drawing/2014/main" id="{E73D50B0-A845-4CE7-8B51-5E612B7FBDF2}"/>
              </a:ext>
            </a:extLst>
          </p:cNvPr>
          <p:cNvSpPr>
            <a:spLocks noGrp="1"/>
          </p:cNvSpPr>
          <p:nvPr>
            <p:ph idx="4294967295"/>
          </p:nvPr>
        </p:nvSpPr>
        <p:spPr>
          <a:xfrm>
            <a:off x="338476" y="1656167"/>
            <a:ext cx="8229600" cy="4592233"/>
          </a:xfrm>
        </p:spPr>
        <p:txBody>
          <a:bodyPr/>
          <a:lstStyle/>
          <a:p>
            <a:pPr marL="457200" indent="-457200" eaLnBrk="1" hangingPunct="1">
              <a:spcBef>
                <a:spcPct val="0"/>
              </a:spcBef>
              <a:buFont typeface="Wingdings" panose="05000000000000000000" pitchFamily="2" charset="2"/>
              <a:buNone/>
              <a:defRPr/>
            </a:pPr>
            <a:r>
              <a:rPr lang="en-US" sz="2400" dirty="0">
                <a:solidFill>
                  <a:schemeClr val="hlink"/>
                </a:solidFill>
              </a:rPr>
              <a:t>K.</a:t>
            </a:r>
            <a:r>
              <a:rPr lang="en-US" sz="2800" dirty="0"/>
              <a:t> Always </a:t>
            </a:r>
            <a:r>
              <a:rPr lang="en-US" sz="2800" b="1" u="sng" dirty="0"/>
              <a:t>call 911 </a:t>
            </a:r>
            <a:r>
              <a:rPr lang="en-US" sz="2800" dirty="0"/>
              <a:t>and seek medical attention following administration, even if the student seems better. Send the used auto injector with the student to the hospital.</a:t>
            </a:r>
          </a:p>
          <a:p>
            <a:pPr marL="457200" indent="-457200" eaLnBrk="1" hangingPunct="1">
              <a:spcBef>
                <a:spcPct val="0"/>
              </a:spcBef>
              <a:buFont typeface="Wingdings" panose="05000000000000000000" pitchFamily="2" charset="2"/>
              <a:buNone/>
              <a:defRPr/>
            </a:pPr>
            <a:endParaRPr lang="en-US" sz="2800" dirty="0"/>
          </a:p>
          <a:p>
            <a:pPr marL="457200" indent="-457200" eaLnBrk="1" hangingPunct="1">
              <a:spcBef>
                <a:spcPct val="0"/>
              </a:spcBef>
              <a:buFont typeface="Wingdings" panose="05000000000000000000" pitchFamily="2" charset="2"/>
              <a:buNone/>
              <a:defRPr/>
            </a:pPr>
            <a:r>
              <a:rPr lang="en-US" sz="2800" dirty="0"/>
              <a:t>	**DOCUMENT**</a:t>
            </a:r>
          </a:p>
          <a:p>
            <a:pPr marL="457200" indent="-457200" eaLnBrk="1" hangingPunct="1">
              <a:spcBef>
                <a:spcPct val="0"/>
              </a:spcBef>
              <a:buFont typeface="Wingdings" panose="05000000000000000000" pitchFamily="2" charset="2"/>
              <a:buNone/>
              <a:defRPr/>
            </a:pPr>
            <a:endParaRPr lang="en-US" sz="2800" dirty="0"/>
          </a:p>
          <a:p>
            <a:pPr marL="457200" indent="-457200" eaLnBrk="1" hangingPunct="1">
              <a:spcBef>
                <a:spcPct val="0"/>
              </a:spcBef>
              <a:buFont typeface="Wingdings" panose="05000000000000000000" pitchFamily="2" charset="2"/>
              <a:buNone/>
              <a:defRPr/>
            </a:pPr>
            <a:r>
              <a:rPr lang="en-US" sz="2800" dirty="0"/>
              <a:t>Click the link below to view a video on how to use an Epi Pen:</a:t>
            </a:r>
          </a:p>
          <a:p>
            <a:pPr marL="457200" indent="-457200" eaLnBrk="1" hangingPunct="1">
              <a:spcBef>
                <a:spcPct val="0"/>
              </a:spcBef>
              <a:buFont typeface="Wingdings" panose="05000000000000000000" pitchFamily="2" charset="2"/>
              <a:buNone/>
              <a:defRPr/>
            </a:pPr>
            <a:r>
              <a:rPr lang="en-US" sz="2800" dirty="0">
                <a:solidFill>
                  <a:srgbClr val="FFC000"/>
                </a:solidFill>
                <a:hlinkClick r:id="rId2">
                  <a:extLst>
                    <a:ext uri="{A12FA001-AC4F-418D-AE19-62706E023703}">
                      <ahyp:hlinkClr xmlns:ahyp="http://schemas.microsoft.com/office/drawing/2018/hyperlinkcolor" val="tx"/>
                    </a:ext>
                  </a:extLst>
                </a:hlinkClick>
              </a:rPr>
              <a:t>How to use an Epi Pen</a:t>
            </a:r>
            <a:endParaRPr lang="en-US" sz="2800" dirty="0">
              <a:solidFill>
                <a:srgbClr val="FFC000"/>
              </a:solidFill>
            </a:endParaRPr>
          </a:p>
          <a:p>
            <a:pPr marL="457200" indent="-457200" eaLnBrk="1" hangingPunct="1">
              <a:buFont typeface="Arial" charset="0"/>
              <a:buAutoNum type="alphaUcPeriod" startAt="12"/>
              <a:defRPr/>
            </a:pPr>
            <a:endParaRPr lang="en-US" sz="2800" dirty="0"/>
          </a:p>
          <a:p>
            <a:pPr marL="457200" indent="-457200" eaLnBrk="1" hangingPunct="1">
              <a:buFont typeface="Wingdings" panose="05000000000000000000" pitchFamily="2" charset="2"/>
              <a:buNone/>
              <a:defRPr/>
            </a:pPr>
            <a:endParaRPr lang="en-US" sz="2800" dirty="0"/>
          </a:p>
          <a:p>
            <a:pPr marL="457200" indent="-457200" eaLnBrk="1" hangingPunct="1">
              <a:buFont typeface="Wingdings" panose="05000000000000000000" pitchFamily="2" charset="2"/>
              <a:buNone/>
              <a:defRPr/>
            </a:pPr>
            <a:endParaRPr lang="en-US" dirty="0"/>
          </a:p>
        </p:txBody>
      </p:sp>
      <p:sp>
        <p:nvSpPr>
          <p:cNvPr id="137219" name="Title 1">
            <a:extLst>
              <a:ext uri="{FF2B5EF4-FFF2-40B4-BE49-F238E27FC236}">
                <a16:creationId xmlns:a16="http://schemas.microsoft.com/office/drawing/2014/main" id="{9E11C9FB-2278-497E-82CD-2F2812EFE77A}"/>
              </a:ext>
            </a:extLst>
          </p:cNvPr>
          <p:cNvSpPr>
            <a:spLocks noGrp="1"/>
          </p:cNvSpPr>
          <p:nvPr>
            <p:ph type="title" idx="4294967295"/>
          </p:nvPr>
        </p:nvSpPr>
        <p:spPr>
          <a:xfrm>
            <a:off x="0" y="0"/>
            <a:ext cx="8229600" cy="1143000"/>
          </a:xfrm>
        </p:spPr>
        <p:txBody>
          <a:bodyPr/>
          <a:lstStyle/>
          <a:p>
            <a:pPr eaLnBrk="1" hangingPunct="1">
              <a:defRPr/>
            </a:pPr>
            <a:br>
              <a:rPr lang="en-US" sz="3600" b="1"/>
            </a:br>
            <a:r>
              <a:rPr lang="en-US" sz="3600" b="1"/>
              <a:t>Autoinjector (Epi-Pen), </a:t>
            </a:r>
            <a:r>
              <a:rPr lang="en-US" sz="3600"/>
              <a:t>continued</a:t>
            </a:r>
          </a:p>
        </p:txBody>
      </p:sp>
      <p:pic>
        <p:nvPicPr>
          <p:cNvPr id="157701" name="Picture 7">
            <a:extLst>
              <a:ext uri="{FF2B5EF4-FFF2-40B4-BE49-F238E27FC236}">
                <a16:creationId xmlns:a16="http://schemas.microsoft.com/office/drawing/2014/main" id="{98EDE85F-AAB8-4F66-899B-EA878D165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F62A7F45-4DAE-4FF7-ABB3-CF0538B03167}"/>
              </a:ext>
            </a:extLst>
          </p:cNvPr>
          <p:cNvSpPr>
            <a:spLocks noGrp="1"/>
          </p:cNvSpPr>
          <p:nvPr>
            <p:ph type="ftr" sz="quarter" idx="11"/>
          </p:nvPr>
        </p:nvSpPr>
        <p:spPr>
          <a:xfrm flipV="1">
            <a:off x="3124200" y="6705600"/>
            <a:ext cx="2895600" cy="46038"/>
          </a:xfrm>
        </p:spPr>
        <p:txBody>
          <a:bodyPr rtlCol="0" anchor="ctr"/>
          <a:lstStyle/>
          <a:p>
            <a:pPr fontAlgn="auto">
              <a:spcBef>
                <a:spcPts val="0"/>
              </a:spcBef>
              <a:spcAft>
                <a:spcPts val="0"/>
              </a:spcAft>
              <a:defRPr/>
            </a:pPr>
            <a:endParaRPr lang="en-US" dirty="0">
              <a:solidFill>
                <a:schemeClr val="tx1">
                  <a:tint val="75000"/>
                </a:schemeClr>
              </a:solidFill>
              <a:effectLst/>
              <a:latin typeface="+mn-lt"/>
              <a:cs typeface="+mn-cs"/>
            </a:endParaRPr>
          </a:p>
        </p:txBody>
      </p:sp>
      <p:sp>
        <p:nvSpPr>
          <p:cNvPr id="6" name="Subtitle 5">
            <a:extLst>
              <a:ext uri="{FF2B5EF4-FFF2-40B4-BE49-F238E27FC236}">
                <a16:creationId xmlns:a16="http://schemas.microsoft.com/office/drawing/2014/main" id="{FF4D754E-625D-48D3-8AB0-BF2D978BBBC1}"/>
              </a:ext>
            </a:extLst>
          </p:cNvPr>
          <p:cNvSpPr>
            <a:spLocks noGrp="1"/>
          </p:cNvSpPr>
          <p:nvPr>
            <p:ph type="subTitle" idx="4294967295"/>
          </p:nvPr>
        </p:nvSpPr>
        <p:spPr>
          <a:xfrm>
            <a:off x="190500" y="1066800"/>
            <a:ext cx="8763000" cy="5257800"/>
          </a:xfrm>
        </p:spPr>
        <p:txBody>
          <a:bodyPr/>
          <a:lstStyle/>
          <a:p>
            <a:pPr marL="0" indent="0" algn="ctr" eaLnBrk="1" hangingPunct="1">
              <a:buFont typeface="Wingdings" panose="05000000000000000000" pitchFamily="2" charset="2"/>
              <a:buNone/>
              <a:defRPr/>
            </a:pPr>
            <a:r>
              <a:rPr lang="en-US" sz="4400" dirty="0">
                <a:solidFill>
                  <a:srgbClr val="D5AA3D"/>
                </a:solidFill>
              </a:rPr>
              <a:t>Thank you for your attention!</a:t>
            </a:r>
            <a:endParaRPr lang="en-US" dirty="0">
              <a:solidFill>
                <a:srgbClr val="D5AA3D"/>
              </a:solidFill>
            </a:endParaRPr>
          </a:p>
          <a:p>
            <a:pPr marL="0" indent="0" algn="ctr" eaLnBrk="1" hangingPunct="1">
              <a:buFont typeface="Wingdings" panose="05000000000000000000" pitchFamily="2" charset="2"/>
              <a:buNone/>
              <a:defRPr/>
            </a:pPr>
            <a:r>
              <a:rPr lang="en-US" dirty="0">
                <a:solidFill>
                  <a:srgbClr val="D5AA3D"/>
                </a:solidFill>
              </a:rPr>
              <a:t>Please click on this link for a </a:t>
            </a:r>
            <a:r>
              <a:rPr lang="en-US" dirty="0">
                <a:hlinkClick r:id="rId3" action="ppaction://hlinkfile">
                  <a:extLst>
                    <a:ext uri="{A12FA001-AC4F-418D-AE19-62706E023703}">
                      <ahyp:hlinkClr xmlns:ahyp="http://schemas.microsoft.com/office/drawing/2018/hyperlinkcolor" val="tx"/>
                    </a:ext>
                  </a:extLst>
                </a:hlinkClick>
              </a:rPr>
              <a:t>Medication Quiz</a:t>
            </a:r>
            <a:r>
              <a:rPr lang="en-US" dirty="0"/>
              <a:t> </a:t>
            </a:r>
            <a:r>
              <a:rPr lang="en-US" dirty="0">
                <a:solidFill>
                  <a:srgbClr val="D5AA3D"/>
                </a:solidFill>
              </a:rPr>
              <a:t>will need to print the quiz and answer the questions. Give the completed quiz to the school nurse (Beth </a:t>
            </a:r>
            <a:r>
              <a:rPr lang="en-US" dirty="0" err="1">
                <a:solidFill>
                  <a:srgbClr val="D5AA3D"/>
                </a:solidFill>
              </a:rPr>
              <a:t>Stoller</a:t>
            </a:r>
            <a:r>
              <a:rPr lang="en-US" dirty="0">
                <a:solidFill>
                  <a:srgbClr val="D5AA3D"/>
                </a:solidFill>
              </a:rPr>
              <a:t> MSN RN). When you are ready to meet with the school nurse for your final check-off, please schedule a meeting time by calling ext. 1315 or via email to B_Stoller@pauldingschools.org</a:t>
            </a:r>
          </a:p>
        </p:txBody>
      </p:sp>
      <p:pic>
        <p:nvPicPr>
          <p:cNvPr id="160772" name="Picture 7">
            <a:extLst>
              <a:ext uri="{FF2B5EF4-FFF2-40B4-BE49-F238E27FC236}">
                <a16:creationId xmlns:a16="http://schemas.microsoft.com/office/drawing/2014/main" id="{60560B39-3D03-446E-A282-F77247386B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1863" y="6248400"/>
            <a:ext cx="5921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Arial"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10392</TotalTime>
  <Words>6316</Words>
  <Application>Microsoft Office PowerPoint</Application>
  <PresentationFormat>On-screen Show (4:3)</PresentationFormat>
  <Paragraphs>758</Paragraphs>
  <Slides>93</Slides>
  <Notes>59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Calibri</vt:lpstr>
      <vt:lpstr>Tahoma</vt:lpstr>
      <vt:lpstr>Times New Roman</vt:lpstr>
      <vt:lpstr>Wingdings</vt:lpstr>
      <vt:lpstr>Slit</vt:lpstr>
      <vt:lpstr>Medication Administration in  Ohio Schools:    Training for School Personnel</vt:lpstr>
      <vt:lpstr>Overview</vt:lpstr>
      <vt:lpstr>Goal</vt:lpstr>
      <vt:lpstr>Course Objectives</vt:lpstr>
      <vt:lpstr>Background</vt:lpstr>
      <vt:lpstr>Medication Administration in Schools is Guided by Federal Laws</vt:lpstr>
      <vt:lpstr>What is Disclosure?</vt:lpstr>
      <vt:lpstr>Exceptions</vt:lpstr>
      <vt:lpstr>“Legitimate Educational Interest”</vt:lpstr>
      <vt:lpstr>Medication Administration in Schools is Guided by Federal Laws</vt:lpstr>
      <vt:lpstr>Medication Administration in Schools is Guided by State Law</vt:lpstr>
      <vt:lpstr>Who Can Administer Medication in School?</vt:lpstr>
      <vt:lpstr>Non-Prescriptive or Over-the-Counter (OTC) Medication </vt:lpstr>
      <vt:lpstr>General Procedure for Medication Administration</vt:lpstr>
      <vt:lpstr>General Procedure for Medication Administration continued</vt:lpstr>
      <vt:lpstr>This is NOT acceptable…</vt:lpstr>
      <vt:lpstr>Medical Authorization for Prescriptive Medications </vt:lpstr>
      <vt:lpstr>Medication Authorization Form (MAF) </vt:lpstr>
      <vt:lpstr>Medication Authorization Form (MAF)  continued</vt:lpstr>
      <vt:lpstr>Prescription Medication in School </vt:lpstr>
      <vt:lpstr>All Medication Changes</vt:lpstr>
      <vt:lpstr>Medication Drop-Off and Pick-Up Instructions </vt:lpstr>
      <vt:lpstr>Medication Documentation Record</vt:lpstr>
      <vt:lpstr>Storage of Medication  ORC 3313.713</vt:lpstr>
      <vt:lpstr>Unused Medication</vt:lpstr>
      <vt:lpstr>Medication Incident Reporting </vt:lpstr>
      <vt:lpstr>Medication Incident Reporting </vt:lpstr>
      <vt:lpstr>Six Rights of Medication Administration </vt:lpstr>
      <vt:lpstr>Right Student</vt:lpstr>
      <vt:lpstr>Right Medication</vt:lpstr>
      <vt:lpstr>Right Dose</vt:lpstr>
      <vt:lpstr>Dose Calculation</vt:lpstr>
      <vt:lpstr>Right Time</vt:lpstr>
      <vt:lpstr>Right Route</vt:lpstr>
      <vt:lpstr>Right Documentation</vt:lpstr>
      <vt:lpstr>General Guidelines of Documentation: </vt:lpstr>
      <vt:lpstr>School Personnel Administering Medication in Schools: </vt:lpstr>
      <vt:lpstr>School Personnel Administering Medication in Schools: </vt:lpstr>
      <vt:lpstr>PowerPoint Presentation</vt:lpstr>
      <vt:lpstr>PowerPoint Presentation</vt:lpstr>
      <vt:lpstr>What are Sharps? </vt:lpstr>
      <vt:lpstr>Sharps Containers</vt:lpstr>
      <vt:lpstr>Sharps Disposal</vt:lpstr>
      <vt:lpstr>Preventing Injuries from Sharps</vt:lpstr>
      <vt:lpstr>How to Care for a Sharps Injury </vt:lpstr>
      <vt:lpstr>Handwashing</vt:lpstr>
      <vt:lpstr>Alternative: Alcohol-based Hand Sanitizers</vt:lpstr>
      <vt:lpstr>Click on the link below and view the entire video</vt:lpstr>
      <vt:lpstr>Basic Guidelines for Medication Administration </vt:lpstr>
      <vt:lpstr>Medication Administration Procedure</vt:lpstr>
      <vt:lpstr>Medication Administration Procedure  continued</vt:lpstr>
      <vt:lpstr>Medication Administration Procedure  continued</vt:lpstr>
      <vt:lpstr>For over the counter medications</vt:lpstr>
      <vt:lpstr>Over the Count Medications (continued)</vt:lpstr>
      <vt:lpstr>Oral Medication Administration  </vt:lpstr>
      <vt:lpstr>Oral Medication Administration continued</vt:lpstr>
      <vt:lpstr>Oral Medication Administration continued</vt:lpstr>
      <vt:lpstr>Ophthalmic (Eye) Medication Administration </vt:lpstr>
      <vt:lpstr>Ophthalmic (Eye) Medication Administration continued </vt:lpstr>
      <vt:lpstr>Ophthalmic (Eye) Medication Administration continued</vt:lpstr>
      <vt:lpstr>Ophthalmic (Eye) Medication Administration continued</vt:lpstr>
      <vt:lpstr>Ophthalmic (Eye) Medication Administration continued</vt:lpstr>
      <vt:lpstr>Ophthalmic (Eye) Medication Administration continued </vt:lpstr>
      <vt:lpstr>Otic (Ear) Medication Administration </vt:lpstr>
      <vt:lpstr>Otic (Ear) Medication Administration continued </vt:lpstr>
      <vt:lpstr>Nasal (Nose) Medication Administration </vt:lpstr>
      <vt:lpstr>Nasal (Nose) Medication Administration </vt:lpstr>
      <vt:lpstr>Topical (Skin) Medication Administration</vt:lpstr>
      <vt:lpstr>Topical (Skin) Medication Administration continued</vt:lpstr>
      <vt:lpstr>Rectal Medication Administration </vt:lpstr>
      <vt:lpstr>Rectal Medication Administration  continued  </vt:lpstr>
      <vt:lpstr>  Rectal Medication Administration  continued </vt:lpstr>
      <vt:lpstr>  Rectal Medication Administration  continued </vt:lpstr>
      <vt:lpstr>Inhaler Medication Administration </vt:lpstr>
      <vt:lpstr> Inhaler Medication Administration continued </vt:lpstr>
      <vt:lpstr>  If Using Inhaler with Holding Device  (Spacer or Chamber) continued </vt:lpstr>
      <vt:lpstr>Emergency Medication Administration</vt:lpstr>
      <vt:lpstr>Emergency Medication Administration</vt:lpstr>
      <vt:lpstr>Emergency Medication Administration</vt:lpstr>
      <vt:lpstr>Emergency Medication Administration</vt:lpstr>
      <vt:lpstr> Medication Administration:  Glucagon Injection</vt:lpstr>
      <vt:lpstr>  Medication Administration:  Glucagon Injection  continued </vt:lpstr>
      <vt:lpstr>  Medication Administration:  Glucagon Injection  continued  </vt:lpstr>
      <vt:lpstr>  Medication Administration:  Glucagon Injection  continued  </vt:lpstr>
      <vt:lpstr>  Medication Administration:  Glucagon Injection  continued  </vt:lpstr>
      <vt:lpstr>Emergency Medication Administration</vt:lpstr>
      <vt:lpstr>Emergency Medication Administration</vt:lpstr>
      <vt:lpstr>Medication Administration:   Autoinjector (Epi-Pen)</vt:lpstr>
      <vt:lpstr>Medication Administration:   Autoinjector (Epi-Pen)</vt:lpstr>
      <vt:lpstr>Medication Administration:   Autoinjector (Epi-Pen)</vt:lpstr>
      <vt:lpstr> Medication Administration:   Autoinjector (Epi-Pen)</vt:lpstr>
      <vt:lpstr> Autoinjector (Epi-Pen),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Beth Stoller</cp:lastModifiedBy>
  <cp:revision>488</cp:revision>
  <dcterms:created xsi:type="dcterms:W3CDTF">2010-10-22T03:47:51Z</dcterms:created>
  <dcterms:modified xsi:type="dcterms:W3CDTF">2024-01-08T16:23:46Z</dcterms:modified>
</cp:coreProperties>
</file>