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61" r:id="rId6"/>
    <p:sldId id="262" r:id="rId7"/>
    <p:sldId id="258" r:id="rId8"/>
    <p:sldId id="263" r:id="rId9"/>
    <p:sldId id="264" r:id="rId10"/>
    <p:sldId id="271" r:id="rId11"/>
    <p:sldId id="265" r:id="rId12"/>
    <p:sldId id="268" r:id="rId13"/>
    <p:sldId id="266" r:id="rId14"/>
    <p:sldId id="267" r:id="rId15"/>
    <p:sldId id="270" r:id="rId16"/>
    <p:sldId id="269"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168F1E-E1D5-46F7-A0B3-6B2247792294}">
          <p14:sldIdLst>
            <p14:sldId id="256"/>
            <p14:sldId id="259"/>
            <p14:sldId id="260"/>
            <p14:sldId id="257"/>
            <p14:sldId id="261"/>
            <p14:sldId id="262"/>
            <p14:sldId id="258"/>
            <p14:sldId id="263"/>
            <p14:sldId id="264"/>
            <p14:sldId id="271"/>
            <p14:sldId id="265"/>
            <p14:sldId id="268"/>
            <p14:sldId id="266"/>
            <p14:sldId id="267"/>
            <p14:sldId id="270"/>
            <p14:sldId id="269"/>
            <p14:sldId id="272"/>
          </p14:sldIdLst>
        </p14:section>
        <p14:section name="Untitled Section" id="{F7AEDA5D-4A75-4F01-9FC2-26ED3610B60A}">
          <p14:sldIdLst>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10E8341-8F1D-48BA-B6FD-4125496242E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13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367B96-4723-4D1A-88BF-EC8B4E0A2CA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E8341-8F1D-48BA-B6FD-4125496242E1}" type="slidenum">
              <a:rPr lang="en-US" smtClean="0"/>
              <a:t>‹#›</a:t>
            </a:fld>
            <a:endParaRPr lang="en-US"/>
          </a:p>
        </p:txBody>
      </p:sp>
    </p:spTree>
    <p:extLst>
      <p:ext uri="{BB962C8B-B14F-4D97-AF65-F5344CB8AC3E}">
        <p14:creationId xmlns:p14="http://schemas.microsoft.com/office/powerpoint/2010/main" val="262520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6642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50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spTree>
    <p:extLst>
      <p:ext uri="{BB962C8B-B14F-4D97-AF65-F5344CB8AC3E}">
        <p14:creationId xmlns:p14="http://schemas.microsoft.com/office/powerpoint/2010/main" val="320699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2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6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48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83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spTree>
    <p:extLst>
      <p:ext uri="{BB962C8B-B14F-4D97-AF65-F5344CB8AC3E}">
        <p14:creationId xmlns:p14="http://schemas.microsoft.com/office/powerpoint/2010/main" val="187436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367B96-4723-4D1A-88BF-EC8B4E0A2CA6}"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E8341-8F1D-48BA-B6FD-4125496242E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09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367B96-4723-4D1A-88BF-EC8B4E0A2CA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E8341-8F1D-48BA-B6FD-4125496242E1}" type="slidenum">
              <a:rPr lang="en-US" smtClean="0"/>
              <a:t>‹#›</a:t>
            </a:fld>
            <a:endParaRPr lang="en-US"/>
          </a:p>
        </p:txBody>
      </p:sp>
    </p:spTree>
    <p:extLst>
      <p:ext uri="{BB962C8B-B14F-4D97-AF65-F5344CB8AC3E}">
        <p14:creationId xmlns:p14="http://schemas.microsoft.com/office/powerpoint/2010/main" val="410480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367B96-4723-4D1A-88BF-EC8B4E0A2CA6}"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E8341-8F1D-48BA-B6FD-4125496242E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9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367B96-4723-4D1A-88BF-EC8B4E0A2CA6}"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E8341-8F1D-48BA-B6FD-4125496242E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1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67B96-4723-4D1A-88BF-EC8B4E0A2CA6}"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E8341-8F1D-48BA-B6FD-4125496242E1}" type="slidenum">
              <a:rPr lang="en-US" smtClean="0"/>
              <a:t>‹#›</a:t>
            </a:fld>
            <a:endParaRPr lang="en-US"/>
          </a:p>
        </p:txBody>
      </p:sp>
    </p:spTree>
    <p:extLst>
      <p:ext uri="{BB962C8B-B14F-4D97-AF65-F5344CB8AC3E}">
        <p14:creationId xmlns:p14="http://schemas.microsoft.com/office/powerpoint/2010/main" val="189310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367B96-4723-4D1A-88BF-EC8B4E0A2CA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E8341-8F1D-48BA-B6FD-4125496242E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54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367B96-4723-4D1A-88BF-EC8B4E0A2CA6}"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E8341-8F1D-48BA-B6FD-4125496242E1}" type="slidenum">
              <a:rPr lang="en-US" smtClean="0"/>
              <a:t>‹#›</a:t>
            </a:fld>
            <a:endParaRPr lang="en-US"/>
          </a:p>
        </p:txBody>
      </p:sp>
    </p:spTree>
    <p:extLst>
      <p:ext uri="{BB962C8B-B14F-4D97-AF65-F5344CB8AC3E}">
        <p14:creationId xmlns:p14="http://schemas.microsoft.com/office/powerpoint/2010/main" val="271883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367B96-4723-4D1A-88BF-EC8B4E0A2CA6}" type="datetimeFigureOut">
              <a:rPr lang="en-US" smtClean="0"/>
              <a:t>10/4/2021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0E8341-8F1D-48BA-B6FD-4125496242E1}" type="slidenum">
              <a:rPr lang="en-US" smtClean="0"/>
              <a:t>‹#›</a:t>
            </a:fld>
            <a:endParaRPr lang="en-US"/>
          </a:p>
        </p:txBody>
      </p:sp>
    </p:spTree>
    <p:extLst>
      <p:ext uri="{BB962C8B-B14F-4D97-AF65-F5344CB8AC3E}">
        <p14:creationId xmlns:p14="http://schemas.microsoft.com/office/powerpoint/2010/main" val="332266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npsd.k12.nj.us/site/Default.aspx?PageID=2629" TargetMode="External"/><Relationship Id="rId13" Type="http://schemas.openxmlformats.org/officeDocument/2006/relationships/hyperlink" Target="https://www.npsd.k12.nj.us/site/Default.aspx?PageID=603" TargetMode="External"/><Relationship Id="rId3" Type="http://schemas.openxmlformats.org/officeDocument/2006/relationships/hyperlink" Target="https://www.npsd.k12.nj.us/site/Default.aspx?PageID=3008" TargetMode="External"/><Relationship Id="rId7" Type="http://schemas.openxmlformats.org/officeDocument/2006/relationships/hyperlink" Target="https://www.npsd.k12.nj.us/site/Default.aspx?PageID=9504" TargetMode="External"/><Relationship Id="rId12" Type="http://schemas.openxmlformats.org/officeDocument/2006/relationships/hyperlink" Target="https://www.npsd.k12.nj.us/site/Default.aspx?PageID=1120" TargetMode="External"/><Relationship Id="rId2" Type="http://schemas.openxmlformats.org/officeDocument/2006/relationships/hyperlink" Target="https://www.npsd.k12.nj.us/site/Default.aspx?PageID=2635" TargetMode="External"/><Relationship Id="rId16" Type="http://schemas.openxmlformats.org/officeDocument/2006/relationships/hyperlink" Target="https://www.npsd.k12.nj.us/site/Default.aspx?PageID=658" TargetMode="External"/><Relationship Id="rId1" Type="http://schemas.openxmlformats.org/officeDocument/2006/relationships/slideLayout" Target="../slideLayouts/slideLayout7.xml"/><Relationship Id="rId6" Type="http://schemas.openxmlformats.org/officeDocument/2006/relationships/hyperlink" Target="https://www.npsd.k12.nj.us/site/Default.aspx?PageID=12286" TargetMode="External"/><Relationship Id="rId11" Type="http://schemas.openxmlformats.org/officeDocument/2006/relationships/hyperlink" Target="https://www.npsd.k12.nj.us/site/Default.aspx?PageID=613" TargetMode="External"/><Relationship Id="rId5" Type="http://schemas.openxmlformats.org/officeDocument/2006/relationships/hyperlink" Target="https://www.npsd.k12.nj.us/site/Default.aspx?PageID=11825" TargetMode="External"/><Relationship Id="rId15" Type="http://schemas.openxmlformats.org/officeDocument/2006/relationships/hyperlink" Target="https://www.npsd.k12.nj.us/Domain/722" TargetMode="External"/><Relationship Id="rId10" Type="http://schemas.openxmlformats.org/officeDocument/2006/relationships/hyperlink" Target="https://www.npsd.k12.nj.us/site/Default.aspx?PageID=2002" TargetMode="External"/><Relationship Id="rId4" Type="http://schemas.openxmlformats.org/officeDocument/2006/relationships/hyperlink" Target="https://www.npsd.k12.nj.us/site/Default.aspx?PageID=4645" TargetMode="External"/><Relationship Id="rId9" Type="http://schemas.openxmlformats.org/officeDocument/2006/relationships/hyperlink" Target="https://www.npsd.k12.nj.us/Domain/687" TargetMode="External"/><Relationship Id="rId14" Type="http://schemas.openxmlformats.org/officeDocument/2006/relationships/hyperlink" Target="https://www.npsd.k12.nj.us/site/Default.aspx?PageID=4532"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ABC’s of IEP’s</a:t>
            </a:r>
          </a:p>
        </p:txBody>
      </p:sp>
      <p:sp>
        <p:nvSpPr>
          <p:cNvPr id="3" name="Subtitle 2"/>
          <p:cNvSpPr>
            <a:spLocks noGrp="1"/>
          </p:cNvSpPr>
          <p:nvPr>
            <p:ph type="subTitle" idx="1"/>
          </p:nvPr>
        </p:nvSpPr>
        <p:spPr/>
        <p:txBody>
          <a:bodyPr>
            <a:normAutofit/>
          </a:bodyPr>
          <a:lstStyle/>
          <a:p>
            <a:r>
              <a:rPr lang="en-US" sz="3200" dirty="0"/>
              <a:t>New Providence SEPAG</a:t>
            </a:r>
          </a:p>
          <a:p>
            <a:r>
              <a:rPr lang="en-US" sz="3200" dirty="0"/>
              <a:t> October 2021</a:t>
            </a:r>
          </a:p>
        </p:txBody>
      </p:sp>
    </p:spTree>
    <p:extLst>
      <p:ext uri="{BB962C8B-B14F-4D97-AF65-F5344CB8AC3E}">
        <p14:creationId xmlns:p14="http://schemas.microsoft.com/office/powerpoint/2010/main" val="79088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Impacting </a:t>
            </a:r>
            <a:r>
              <a:rPr lang="en-US" dirty="0" err="1"/>
              <a:t>Eligibilty</a:t>
            </a:r>
            <a:endParaRPr lang="en-US" dirty="0"/>
          </a:p>
        </p:txBody>
      </p:sp>
      <p:sp>
        <p:nvSpPr>
          <p:cNvPr id="3" name="Content Placeholder 2"/>
          <p:cNvSpPr>
            <a:spLocks noGrp="1"/>
          </p:cNvSpPr>
          <p:nvPr>
            <p:ph idx="1"/>
          </p:nvPr>
        </p:nvSpPr>
        <p:spPr/>
        <p:txBody>
          <a:bodyPr/>
          <a:lstStyle/>
          <a:p>
            <a:r>
              <a:rPr lang="en-US" dirty="0"/>
              <a:t>To be eligible for special education and related services:</a:t>
            </a:r>
          </a:p>
          <a:p>
            <a:pPr lvl="1"/>
            <a:r>
              <a:rPr lang="en-US" dirty="0"/>
              <a:t>A student must have a disabling condition according to one of the eligibility categories</a:t>
            </a:r>
          </a:p>
          <a:p>
            <a:pPr lvl="1"/>
            <a:r>
              <a:rPr lang="en-US" dirty="0"/>
              <a:t>The disability must adversely impact the student’s educational performance</a:t>
            </a:r>
          </a:p>
          <a:p>
            <a:pPr lvl="1"/>
            <a:r>
              <a:rPr lang="en-US" dirty="0"/>
              <a:t>The student must be in need of special education and related services. </a:t>
            </a:r>
          </a:p>
          <a:p>
            <a:r>
              <a:rPr lang="en-US" dirty="0"/>
              <a:t>To determine eligibility, the CST considers individual testing in the areas of cognition and achievement, outside evaluations, student performance, reports of parents, stakeholders, and functional performance.  </a:t>
            </a:r>
          </a:p>
        </p:txBody>
      </p:sp>
    </p:spTree>
    <p:extLst>
      <p:ext uri="{BB962C8B-B14F-4D97-AF65-F5344CB8AC3E}">
        <p14:creationId xmlns:p14="http://schemas.microsoft.com/office/powerpoint/2010/main" val="88417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Consent</a:t>
            </a:r>
          </a:p>
        </p:txBody>
      </p:sp>
      <p:sp>
        <p:nvSpPr>
          <p:cNvPr id="3" name="Content Placeholder 2"/>
          <p:cNvSpPr>
            <a:spLocks noGrp="1"/>
          </p:cNvSpPr>
          <p:nvPr>
            <p:ph idx="1"/>
          </p:nvPr>
        </p:nvSpPr>
        <p:spPr/>
        <p:txBody>
          <a:bodyPr>
            <a:normAutofit fontScale="92500" lnSpcReduction="20000"/>
          </a:bodyPr>
          <a:lstStyle/>
          <a:p>
            <a:r>
              <a:rPr lang="en-US" dirty="0"/>
              <a:t>Consent means that the parent has the information necessary to make an informed decision about the proposed activity.  </a:t>
            </a:r>
          </a:p>
          <a:p>
            <a:pPr lvl="1"/>
            <a:r>
              <a:rPr lang="en-US" dirty="0"/>
              <a:t>Consent is immediate, and the school will begin the activity as soon as possible.  </a:t>
            </a:r>
          </a:p>
          <a:p>
            <a:r>
              <a:rPr lang="en-US" dirty="0"/>
              <a:t>Examples of when consent is required:  </a:t>
            </a:r>
          </a:p>
          <a:p>
            <a:pPr lvl="1"/>
            <a:r>
              <a:rPr lang="en-US" dirty="0"/>
              <a:t>Before initial evaluation and before special education begins for the first time.</a:t>
            </a:r>
          </a:p>
          <a:p>
            <a:pPr lvl="1"/>
            <a:r>
              <a:rPr lang="en-US" dirty="0"/>
              <a:t>Before reevaluation testing, or when waiving a reevaluation is proposed.</a:t>
            </a:r>
          </a:p>
          <a:p>
            <a:pPr lvl="1"/>
            <a:r>
              <a:rPr lang="en-US" dirty="0"/>
              <a:t>Before records are released</a:t>
            </a:r>
          </a:p>
          <a:p>
            <a:pPr lvl="1"/>
            <a:r>
              <a:rPr lang="en-US" dirty="0"/>
              <a:t>The IEP is amended without a meeting</a:t>
            </a:r>
          </a:p>
          <a:p>
            <a:pPr lvl="1"/>
            <a:r>
              <a:rPr lang="en-US" dirty="0"/>
              <a:t>When the team would like to excuse a required team member from a meeting. </a:t>
            </a:r>
          </a:p>
          <a:p>
            <a:pPr lvl="1"/>
            <a:endParaRPr lang="en-US" dirty="0"/>
          </a:p>
        </p:txBody>
      </p:sp>
    </p:spTree>
    <p:extLst>
      <p:ext uri="{BB962C8B-B14F-4D97-AF65-F5344CB8AC3E}">
        <p14:creationId xmlns:p14="http://schemas.microsoft.com/office/powerpoint/2010/main" val="273072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Consent continued</a:t>
            </a:r>
          </a:p>
        </p:txBody>
      </p:sp>
      <p:sp>
        <p:nvSpPr>
          <p:cNvPr id="3" name="Content Placeholder 2"/>
          <p:cNvSpPr>
            <a:spLocks noGrp="1"/>
          </p:cNvSpPr>
          <p:nvPr>
            <p:ph idx="1"/>
          </p:nvPr>
        </p:nvSpPr>
        <p:spPr/>
        <p:txBody>
          <a:bodyPr>
            <a:normAutofit fontScale="92500" lnSpcReduction="10000"/>
          </a:bodyPr>
          <a:lstStyle/>
          <a:p>
            <a:r>
              <a:rPr lang="en-US" dirty="0"/>
              <a:t>If a parent does not give consent:</a:t>
            </a:r>
          </a:p>
          <a:p>
            <a:pPr lvl="1"/>
            <a:r>
              <a:rPr lang="en-US" dirty="0"/>
              <a:t>The proposed action cannot be done.  The District may decide to seek a due process hearing to get permission for an initial evaluation, reevaluation or release of records.</a:t>
            </a:r>
          </a:p>
          <a:p>
            <a:pPr lvl="2"/>
            <a:r>
              <a:rPr lang="en-US" dirty="0"/>
              <a:t>No due process is possible when the parent refuses consent for the initial IEP implementation, amendment without a meeting, waiving of a </a:t>
            </a:r>
            <a:r>
              <a:rPr lang="en-US" dirty="0" err="1"/>
              <a:t>reevalaution</a:t>
            </a:r>
            <a:r>
              <a:rPr lang="en-US" dirty="0"/>
              <a:t>, or excusing a required team member</a:t>
            </a:r>
          </a:p>
          <a:p>
            <a:r>
              <a:rPr lang="en-US" dirty="0"/>
              <a:t>Revoke Consent:  A parent make revoke consent for an action by writing the district. This is not retroactive.</a:t>
            </a:r>
          </a:p>
          <a:p>
            <a:pPr lvl="1"/>
            <a:r>
              <a:rPr lang="en-US" dirty="0"/>
              <a:t>If revoking consent for special education, must apply to all services.  </a:t>
            </a:r>
          </a:p>
          <a:p>
            <a:pPr lvl="1"/>
            <a:r>
              <a:rPr lang="en-US" dirty="0"/>
              <a:t>District may propose a meeting to discuss.  </a:t>
            </a:r>
          </a:p>
        </p:txBody>
      </p:sp>
    </p:spTree>
    <p:extLst>
      <p:ext uri="{BB962C8B-B14F-4D97-AF65-F5344CB8AC3E}">
        <p14:creationId xmlns:p14="http://schemas.microsoft.com/office/powerpoint/2010/main" val="59848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Restrictive Environment</a:t>
            </a:r>
          </a:p>
        </p:txBody>
      </p:sp>
      <p:sp>
        <p:nvSpPr>
          <p:cNvPr id="3" name="Content Placeholder 2"/>
          <p:cNvSpPr>
            <a:spLocks noGrp="1"/>
          </p:cNvSpPr>
          <p:nvPr>
            <p:ph idx="1"/>
          </p:nvPr>
        </p:nvSpPr>
        <p:spPr/>
        <p:txBody>
          <a:bodyPr>
            <a:normAutofit/>
          </a:bodyPr>
          <a:lstStyle/>
          <a:p>
            <a:r>
              <a:rPr lang="en-US" dirty="0"/>
              <a:t>Each public school must ensure that: </a:t>
            </a:r>
          </a:p>
          <a:p>
            <a:pPr lvl="1"/>
            <a:r>
              <a:rPr lang="en-US" dirty="0"/>
              <a:t>To the maximum extent appropriate, children with disabilities, including children in public or private institutions or other care facilities, are educated with children who are non-disabled; and</a:t>
            </a:r>
          </a:p>
          <a:p>
            <a:pPr lvl="1"/>
            <a:r>
              <a:rPr lang="en-US" dirty="0"/>
              <a:t>Special classes, separate schooling, or other removal of children with disabilities from the regular educational environment occurs only if the nature or the severity of the disability is such that education in regular classes with the use of supplementary aids and services cannot be achieved satisfactorily.</a:t>
            </a:r>
          </a:p>
          <a:p>
            <a:endParaRPr lang="en-US" dirty="0"/>
          </a:p>
        </p:txBody>
      </p:sp>
    </p:spTree>
    <p:extLst>
      <p:ext uri="{BB962C8B-B14F-4D97-AF65-F5344CB8AC3E}">
        <p14:creationId xmlns:p14="http://schemas.microsoft.com/office/powerpoint/2010/main" val="272104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IEP Meeting</a:t>
            </a:r>
          </a:p>
        </p:txBody>
      </p:sp>
      <p:sp>
        <p:nvSpPr>
          <p:cNvPr id="3" name="Content Placeholder 2"/>
          <p:cNvSpPr>
            <a:spLocks noGrp="1"/>
          </p:cNvSpPr>
          <p:nvPr>
            <p:ph idx="1"/>
          </p:nvPr>
        </p:nvSpPr>
        <p:spPr/>
        <p:txBody>
          <a:bodyPr>
            <a:normAutofit fontScale="92500" lnSpcReduction="20000"/>
          </a:bodyPr>
          <a:lstStyle/>
          <a:p>
            <a:r>
              <a:rPr lang="en-US" dirty="0"/>
              <a:t>Can be completed immediately following the determination of eligibility </a:t>
            </a:r>
          </a:p>
          <a:p>
            <a:r>
              <a:rPr lang="en-US" dirty="0"/>
              <a:t>Parents will receive evaluative reports 10 days prior to the meeting.</a:t>
            </a:r>
          </a:p>
          <a:p>
            <a:r>
              <a:rPr lang="en-US" dirty="0"/>
              <a:t>Begins with a focus on the student’s academic achievement and functional performance (including impact of disability).</a:t>
            </a:r>
          </a:p>
          <a:p>
            <a:pPr lvl="1"/>
            <a:r>
              <a:rPr lang="en-US" dirty="0"/>
              <a:t>Includes input from parents, teachers, </a:t>
            </a:r>
            <a:r>
              <a:rPr lang="en-US" dirty="0" err="1"/>
              <a:t>evals</a:t>
            </a:r>
            <a:r>
              <a:rPr lang="en-US" dirty="0"/>
              <a:t>, etc.</a:t>
            </a:r>
          </a:p>
          <a:p>
            <a:r>
              <a:rPr lang="en-US" dirty="0"/>
              <a:t>From a discussion of student needs, goals and objectives are determined.</a:t>
            </a:r>
          </a:p>
          <a:p>
            <a:r>
              <a:rPr lang="en-US" dirty="0"/>
              <a:t>Once goals determined, the educational programming can be discussed.  </a:t>
            </a:r>
          </a:p>
          <a:p>
            <a:pPr lvl="1"/>
            <a:r>
              <a:rPr lang="en-US" dirty="0"/>
              <a:t>This includes the extent, if any, that the student will not participate with nondisabled peers in a general education setting.  </a:t>
            </a:r>
          </a:p>
        </p:txBody>
      </p:sp>
    </p:spTree>
    <p:extLst>
      <p:ext uri="{BB962C8B-B14F-4D97-AF65-F5344CB8AC3E}">
        <p14:creationId xmlns:p14="http://schemas.microsoft.com/office/powerpoint/2010/main" val="316454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IEP Meeting continued	</a:t>
            </a:r>
          </a:p>
        </p:txBody>
      </p:sp>
      <p:sp>
        <p:nvSpPr>
          <p:cNvPr id="3" name="Content Placeholder 2"/>
          <p:cNvSpPr>
            <a:spLocks noGrp="1"/>
          </p:cNvSpPr>
          <p:nvPr>
            <p:ph idx="1"/>
          </p:nvPr>
        </p:nvSpPr>
        <p:spPr/>
        <p:txBody>
          <a:bodyPr/>
          <a:lstStyle/>
          <a:p>
            <a:r>
              <a:rPr lang="en-US" dirty="0"/>
              <a:t>Other services, including related services, educational modifications or accommodations, the necessity of an extended school year program (ESY), and a statement of transition (age 14 and up), will be included.  </a:t>
            </a:r>
          </a:p>
          <a:p>
            <a:r>
              <a:rPr lang="en-US" dirty="0"/>
              <a:t>All IEPs will be reviewed annually, or more often if necessary.</a:t>
            </a:r>
          </a:p>
          <a:p>
            <a:r>
              <a:rPr lang="en-US" dirty="0"/>
              <a:t>Student Performance determines Areas of Need.  Areas of Need determine Goals and Objectives.  G and O’s determine the types of instruction and support needed for meaningful benefit.  </a:t>
            </a:r>
          </a:p>
        </p:txBody>
      </p:sp>
    </p:spTree>
    <p:extLst>
      <p:ext uri="{BB962C8B-B14F-4D97-AF65-F5344CB8AC3E}">
        <p14:creationId xmlns:p14="http://schemas.microsoft.com/office/powerpoint/2010/main" val="132980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Out More Information</a:t>
            </a:r>
          </a:p>
        </p:txBody>
      </p:sp>
      <p:sp>
        <p:nvSpPr>
          <p:cNvPr id="3" name="Content Placeholder 2"/>
          <p:cNvSpPr>
            <a:spLocks noGrp="1"/>
          </p:cNvSpPr>
          <p:nvPr>
            <p:ph idx="1"/>
          </p:nvPr>
        </p:nvSpPr>
        <p:spPr/>
        <p:txBody>
          <a:bodyPr/>
          <a:lstStyle/>
          <a:p>
            <a:r>
              <a:rPr lang="en-US" dirty="0"/>
              <a:t>NJ Administrative Code</a:t>
            </a:r>
          </a:p>
          <a:p>
            <a:r>
              <a:rPr lang="en-US" dirty="0"/>
              <a:t>Parental Rights in Special Education</a:t>
            </a:r>
          </a:p>
          <a:p>
            <a:r>
              <a:rPr lang="en-US" dirty="0"/>
              <a:t>Case Manager or Director of Special Education</a:t>
            </a:r>
          </a:p>
          <a:p>
            <a:r>
              <a:rPr lang="en-US" dirty="0"/>
              <a:t>Special Services Website</a:t>
            </a:r>
          </a:p>
          <a:p>
            <a:r>
              <a:rPr lang="en-US" dirty="0"/>
              <a:t>SEPAG</a:t>
            </a:r>
          </a:p>
        </p:txBody>
      </p:sp>
    </p:spTree>
    <p:extLst>
      <p:ext uri="{BB962C8B-B14F-4D97-AF65-F5344CB8AC3E}">
        <p14:creationId xmlns:p14="http://schemas.microsoft.com/office/powerpoint/2010/main" val="1954014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72858-26B6-40AA-8C79-A80E6D5986C9}"/>
              </a:ext>
            </a:extLst>
          </p:cNvPr>
          <p:cNvSpPr>
            <a:spLocks noGrp="1"/>
          </p:cNvSpPr>
          <p:nvPr>
            <p:ph type="title" idx="4294967295"/>
          </p:nvPr>
        </p:nvSpPr>
        <p:spPr>
          <a:xfrm>
            <a:off x="1073791" y="730993"/>
            <a:ext cx="9601200" cy="518967"/>
          </a:xfrm>
        </p:spPr>
        <p:txBody>
          <a:bodyPr>
            <a:normAutofit fontScale="90000"/>
          </a:bodyPr>
          <a:lstStyle/>
          <a:p>
            <a:r>
              <a:rPr lang="en-US" dirty="0"/>
              <a:t>Special Services Staff:  Teachers</a:t>
            </a:r>
          </a:p>
        </p:txBody>
      </p:sp>
      <p:sp>
        <p:nvSpPr>
          <p:cNvPr id="9" name="TextBox 8">
            <a:extLst>
              <a:ext uri="{FF2B5EF4-FFF2-40B4-BE49-F238E27FC236}">
                <a16:creationId xmlns:a16="http://schemas.microsoft.com/office/drawing/2014/main" id="{1BB7FCAC-2D3A-466D-B488-33369ECBAC26}"/>
              </a:ext>
            </a:extLst>
          </p:cNvPr>
          <p:cNvSpPr txBox="1"/>
          <p:nvPr/>
        </p:nvSpPr>
        <p:spPr>
          <a:xfrm>
            <a:off x="947956" y="1258187"/>
            <a:ext cx="10292592" cy="7636258"/>
          </a:xfrm>
          <a:prstGeom prst="rect">
            <a:avLst/>
          </a:prstGeom>
          <a:noFill/>
        </p:spPr>
        <p:txBody>
          <a:bodyPr wrap="square" numCol="3" rtlCol="0">
            <a:spAutoFit/>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Allen W. Roberts</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Laura Damico</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Colleen Cortese</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Marla </a:t>
            </a:r>
            <a:r>
              <a:rPr lang="en-US" sz="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Malinauskas</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Patricia </a:t>
            </a:r>
            <a:r>
              <a:rPr lang="en-US" sz="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Panzarino</a:t>
            </a: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-Ramos</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Darryl </a:t>
            </a:r>
            <a:r>
              <a:rPr lang="en-US" sz="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Petrullo</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Kristin Witte</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Angela Pace</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Rachele Petronella</a:t>
            </a:r>
            <a:endParaRPr lang="en-US" sz="1400" dirty="0">
              <a:latin typeface="Times New Roman" panose="02020603050405020304" pitchFamily="18" charset="0"/>
              <a:ea typeface="Times New Roman" panose="02020603050405020304" pitchFamily="18" charset="0"/>
            </a:endParaRPr>
          </a:p>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en-US" sz="16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Preschool</a:t>
            </a:r>
            <a:endParaRPr lang="en-US" sz="1600" dirty="0">
              <a:latin typeface="Times New Roman" panose="02020603050405020304" pitchFamily="18" charset="0"/>
              <a:ea typeface="Times New Roman" panose="02020603050405020304" pitchFamily="18" charset="0"/>
            </a:endParaRPr>
          </a:p>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Elizabeth </a:t>
            </a:r>
            <a:r>
              <a:rPr lang="en-US" sz="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Giaime</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Deena </a:t>
            </a:r>
            <a:r>
              <a:rPr lang="en-US" sz="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Rudnicki</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Jennifer McSweeney</a:t>
            </a:r>
            <a:endParaRPr lang="en-US" sz="1400" dirty="0">
              <a:latin typeface="Times New Roman" panose="02020603050405020304" pitchFamily="18" charset="0"/>
              <a:ea typeface="Times New Roman" panose="02020603050405020304" pitchFamily="18" charset="0"/>
            </a:endParaRPr>
          </a:p>
          <a:p>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Britt </a:t>
            </a:r>
            <a:r>
              <a:rPr lang="en-US" sz="14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Boegershausen</a:t>
            </a:r>
            <a:endParaRPr lang="en-US" sz="1400" dirty="0">
              <a:latin typeface="Times New Roman" panose="02020603050405020304" pitchFamily="18" charset="0"/>
              <a:ea typeface="Times New Roman" panose="02020603050405020304" pitchFamily="18" charset="0"/>
            </a:endParaRPr>
          </a:p>
          <a:p>
            <a:pPr>
              <a:lnSpc>
                <a:spcPct val="107000"/>
              </a:lnSpc>
            </a:pPr>
            <a:r>
              <a:rPr lang="en-US" sz="1000" b="1" dirty="0">
                <a:solidFill>
                  <a:srgbClr val="006400"/>
                </a:solidFill>
                <a:latin typeface="Trebuchet MS" panose="020B0603020202020204" pitchFamily="34"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00" b="1" dirty="0">
                <a:solidFill>
                  <a:srgbClr val="006400"/>
                </a:solidFill>
                <a:latin typeface="Trebuchet MS" panose="020B0603020202020204" pitchFamily="34" charset="0"/>
                <a:ea typeface="Times New Roman" panose="02020603050405020304" pitchFamily="18" charset="0"/>
                <a:cs typeface="Arial" panose="020B0604020202020204" pitchFamily="34" charset="0"/>
              </a:rPr>
              <a:t> </a:t>
            </a:r>
            <a:endParaRPr lang="en-US" sz="1400" b="1" dirty="0">
              <a:solidFill>
                <a:srgbClr val="0064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solidFill>
                <a:srgbClr val="0064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b="1" dirty="0">
                <a:latin typeface="Calibri" panose="020F0502020204030204" pitchFamily="34" charset="0"/>
                <a:ea typeface="Times New Roman" panose="02020603050405020304" pitchFamily="18" charset="0"/>
                <a:cs typeface="Calibri" panose="020F0502020204030204" pitchFamily="34" charset="0"/>
              </a:rPr>
              <a:t>Salt Brook</a:t>
            </a: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Christina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Focacci</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Sarah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Niez</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Allison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Parlapanides</a:t>
            </a:r>
            <a:br>
              <a:rPr lang="en-US" sz="1400" dirty="0">
                <a:solidFill>
                  <a:srgbClr val="0000FF"/>
                </a:solidFill>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Barbara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Denike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Dana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Gottdiener</a:t>
            </a:r>
            <a:b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Kathryn Press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Beth Smargiassi</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Amanda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Mahlstedt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000" b="1" u="sng" dirty="0">
                <a:solidFill>
                  <a:srgbClr val="000000"/>
                </a:solidFill>
                <a:latin typeface="Trebuchet MS" panose="020B0603020202020204" pitchFamily="34" charset="0"/>
                <a:ea typeface="Times New Roman" panose="02020603050405020304" pitchFamily="18" charset="0"/>
                <a:cs typeface="Arial" panose="020B0604020202020204" pitchFamily="34" charset="0"/>
              </a:rPr>
            </a:br>
            <a:r>
              <a:rPr 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and Language Disabilities</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100" dirty="0">
                <a:solidFill>
                  <a:srgbClr val="000000"/>
                </a:solidFill>
                <a:latin typeface="Trebuchet MS" panose="020B0603020202020204" pitchFamily="34" charset="0"/>
                <a:ea typeface="Times New Roman" panose="02020603050405020304" pitchFamily="18"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Erika </a:t>
            </a:r>
            <a:r>
              <a:rPr lang="en-US" sz="1400" u="sng"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Vanadia</a:t>
            </a: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Gwen Hermann</a:t>
            </a: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Cherilyn Johnson</a:t>
            </a:r>
            <a:endParaRPr lang="en-US"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endParaRPr lang="en-US" b="1" dirty="0">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b="1" dirty="0">
                <a:latin typeface="Calibri" panose="020F0502020204030204" pitchFamily="34" charset="0"/>
                <a:ea typeface="Times New Roman" panose="02020603050405020304" pitchFamily="18" charset="0"/>
                <a:cs typeface="Calibri" panose="020F0502020204030204" pitchFamily="34" charset="0"/>
              </a:rPr>
              <a:t>Middle School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Christine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Suczsewski</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Leah Russo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Scott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Rahner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Patricia Beemer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Brandon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Hilf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Gina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Bellitti</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a:latin typeface="Calibri" panose="020F0502020204030204" pitchFamily="34" charset="0"/>
                <a:ea typeface="Times New Roman" panose="02020603050405020304" pitchFamily="18" charset="0"/>
                <a:cs typeface="Calibri" panose="020F0502020204030204" pitchFamily="34" charset="0"/>
              </a:rPr>
              <a:t>High School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1">
                  <a:extLst>
                    <a:ext uri="{A12FA001-AC4F-418D-AE19-62706E023703}">
                      <ahyp:hlinkClr xmlns:ahyp="http://schemas.microsoft.com/office/drawing/2018/hyperlinkcolor" val="tx"/>
                    </a:ext>
                  </a:extLst>
                </a:hlinkClick>
              </a:rPr>
              <a:t>Alicia Barbour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2">
                  <a:extLst>
                    <a:ext uri="{A12FA001-AC4F-418D-AE19-62706E023703}">
                      <ahyp:hlinkClr xmlns:ahyp="http://schemas.microsoft.com/office/drawing/2018/hyperlinkcolor" val="tx"/>
                    </a:ext>
                  </a:extLst>
                </a:hlinkClick>
              </a:rPr>
              <a:t>Denise Thompson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3">
                  <a:extLst>
                    <a:ext uri="{A12FA001-AC4F-418D-AE19-62706E023703}">
                      <ahyp:hlinkClr xmlns:ahyp="http://schemas.microsoft.com/office/drawing/2018/hyperlinkcolor" val="tx"/>
                    </a:ext>
                  </a:extLst>
                </a:hlinkClick>
              </a:rPr>
              <a:t>Alexandra Martin</a:t>
            </a:r>
            <a:br>
              <a:rPr lang="en-US" sz="1400" dirty="0">
                <a:solidFill>
                  <a:srgbClr val="0000CD"/>
                </a:solidFill>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4">
                  <a:extLst>
                    <a:ext uri="{A12FA001-AC4F-418D-AE19-62706E023703}">
                      <ahyp:hlinkClr xmlns:ahyp="http://schemas.microsoft.com/office/drawing/2018/hyperlinkcolor" val="tx"/>
                    </a:ext>
                  </a:extLst>
                </a:hlinkClick>
              </a:rPr>
              <a:t>Glen Robertson</a:t>
            </a:r>
            <a:b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Erin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Siek</a:t>
            </a:r>
            <a:b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5">
                  <a:extLst>
                    <a:ext uri="{A12FA001-AC4F-418D-AE19-62706E023703}">
                      <ahyp:hlinkClr xmlns:ahyp="http://schemas.microsoft.com/office/drawing/2018/hyperlinkcolor" val="tx"/>
                    </a:ext>
                  </a:extLst>
                </a:hlinkClick>
              </a:rPr>
            </a:b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Samantha Cram</a:t>
            </a:r>
            <a:b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Brandon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Hilf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br>
              <a:rPr lang="en-US" sz="1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and Language Disabilities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Jessica </a:t>
            </a:r>
            <a:r>
              <a:rPr 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16">
                  <a:extLst>
                    <a:ext uri="{A12FA001-AC4F-418D-AE19-62706E023703}">
                      <ahyp:hlinkClr xmlns:ahyp="http://schemas.microsoft.com/office/drawing/2018/hyperlinkcolor" val="tx"/>
                    </a:ext>
                  </a:extLst>
                </a:hlinkClick>
              </a:rPr>
              <a:t>Beltz</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endParaRPr lang="en-US" sz="1400" dirty="0"/>
          </a:p>
          <a:p>
            <a:endParaRPr lang="en-US" sz="1400" dirty="0"/>
          </a:p>
        </p:txBody>
      </p:sp>
    </p:spTree>
    <p:extLst>
      <p:ext uri="{BB962C8B-B14F-4D97-AF65-F5344CB8AC3E}">
        <p14:creationId xmlns:p14="http://schemas.microsoft.com/office/powerpoint/2010/main" val="144793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5245-EFC9-40DE-B70D-B98C1AF503A6}"/>
              </a:ext>
            </a:extLst>
          </p:cNvPr>
          <p:cNvSpPr>
            <a:spLocks noGrp="1"/>
          </p:cNvSpPr>
          <p:nvPr>
            <p:ph type="title" idx="4294967295"/>
          </p:nvPr>
        </p:nvSpPr>
        <p:spPr>
          <a:xfrm>
            <a:off x="1115736" y="982662"/>
            <a:ext cx="9601200" cy="1303337"/>
          </a:xfrm>
        </p:spPr>
        <p:txBody>
          <a:bodyPr>
            <a:normAutofit fontScale="90000"/>
          </a:bodyPr>
          <a:lstStyle/>
          <a:p>
            <a:r>
              <a:rPr lang="en-US" dirty="0"/>
              <a:t>Special Services Staff:  District, Case Managers, and Related Services</a:t>
            </a:r>
          </a:p>
        </p:txBody>
      </p:sp>
      <p:pic>
        <p:nvPicPr>
          <p:cNvPr id="5" name="Content Placeholder 4">
            <a:extLst>
              <a:ext uri="{FF2B5EF4-FFF2-40B4-BE49-F238E27FC236}">
                <a16:creationId xmlns:a16="http://schemas.microsoft.com/office/drawing/2014/main" id="{0F87590E-C7AC-4B1D-9484-F0290956CCDE}"/>
              </a:ext>
            </a:extLst>
          </p:cNvPr>
          <p:cNvPicPr>
            <a:picLocks noGrp="1" noChangeAspect="1"/>
          </p:cNvPicPr>
          <p:nvPr>
            <p:ph idx="4294967295"/>
          </p:nvPr>
        </p:nvPicPr>
        <p:blipFill>
          <a:blip r:embed="rId2"/>
          <a:stretch>
            <a:fillRect/>
          </a:stretch>
        </p:blipFill>
        <p:spPr>
          <a:xfrm>
            <a:off x="2969703" y="2327009"/>
            <a:ext cx="5704514" cy="3548330"/>
          </a:xfrm>
          <a:prstGeom prst="rect">
            <a:avLst/>
          </a:prstGeom>
        </p:spPr>
      </p:pic>
    </p:spTree>
    <p:extLst>
      <p:ext uri="{BB962C8B-B14F-4D97-AF65-F5344CB8AC3E}">
        <p14:creationId xmlns:p14="http://schemas.microsoft.com/office/powerpoint/2010/main" val="112785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Introduction	</a:t>
            </a:r>
          </a:p>
        </p:txBody>
      </p:sp>
      <p:sp>
        <p:nvSpPr>
          <p:cNvPr id="3" name="Content Placeholder 2"/>
          <p:cNvSpPr>
            <a:spLocks noGrp="1"/>
          </p:cNvSpPr>
          <p:nvPr>
            <p:ph idx="1"/>
          </p:nvPr>
        </p:nvSpPr>
        <p:spPr/>
        <p:txBody>
          <a:bodyPr>
            <a:normAutofit lnSpcReduction="10000"/>
          </a:bodyPr>
          <a:lstStyle/>
          <a:p>
            <a:r>
              <a:rPr lang="en-US" dirty="0"/>
              <a:t>Individuals with Disabilities Education Act (IDEA 2004):  Every student has a right to a </a:t>
            </a:r>
            <a:r>
              <a:rPr lang="en-US" b="1" u="sng" dirty="0"/>
              <a:t>F</a:t>
            </a:r>
            <a:r>
              <a:rPr lang="en-US" dirty="0"/>
              <a:t>ree and </a:t>
            </a:r>
            <a:r>
              <a:rPr lang="en-US" b="1" u="sng" dirty="0"/>
              <a:t>A</a:t>
            </a:r>
            <a:r>
              <a:rPr lang="en-US" dirty="0"/>
              <a:t>ppropriate </a:t>
            </a:r>
            <a:r>
              <a:rPr lang="en-US" b="1" u="sng" dirty="0"/>
              <a:t>P</a:t>
            </a:r>
            <a:r>
              <a:rPr lang="en-US" dirty="0"/>
              <a:t>ublic </a:t>
            </a:r>
            <a:r>
              <a:rPr lang="en-US" b="1" u="sng" dirty="0"/>
              <a:t>E</a:t>
            </a:r>
            <a:r>
              <a:rPr lang="en-US" dirty="0"/>
              <a:t>ducation in the </a:t>
            </a:r>
            <a:r>
              <a:rPr lang="en-US" b="1" u="sng" dirty="0"/>
              <a:t>L</a:t>
            </a:r>
            <a:r>
              <a:rPr lang="en-US" dirty="0"/>
              <a:t>east </a:t>
            </a:r>
            <a:r>
              <a:rPr lang="en-US" b="1" u="sng" dirty="0"/>
              <a:t>R</a:t>
            </a:r>
            <a:r>
              <a:rPr lang="en-US" dirty="0"/>
              <a:t>estrictive </a:t>
            </a:r>
            <a:r>
              <a:rPr lang="en-US" b="1" u="sng" dirty="0"/>
              <a:t>E</a:t>
            </a:r>
            <a:r>
              <a:rPr lang="en-US" dirty="0"/>
              <a:t>nvironment.  </a:t>
            </a:r>
          </a:p>
          <a:p>
            <a:r>
              <a:rPr lang="en-US" dirty="0"/>
              <a:t>Parents have the right to participate in their child’s education.  </a:t>
            </a:r>
          </a:p>
          <a:p>
            <a:r>
              <a:rPr lang="en-US" dirty="0"/>
              <a:t>Every student is entitled to an education that provides them with meaningful benefit.  </a:t>
            </a:r>
          </a:p>
          <a:p>
            <a:r>
              <a:rPr lang="en-US" dirty="0"/>
              <a:t>When regular education services do not confer that benefit, Special Education Services should be considered.  </a:t>
            </a:r>
          </a:p>
        </p:txBody>
      </p:sp>
    </p:spTree>
    <p:extLst>
      <p:ext uri="{BB962C8B-B14F-4D97-AF65-F5344CB8AC3E}">
        <p14:creationId xmlns:p14="http://schemas.microsoft.com/office/powerpoint/2010/main" val="152842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Intervention</a:t>
            </a:r>
          </a:p>
        </p:txBody>
      </p:sp>
      <p:sp>
        <p:nvSpPr>
          <p:cNvPr id="3" name="Content Placeholder 2"/>
          <p:cNvSpPr>
            <a:spLocks noGrp="1"/>
          </p:cNvSpPr>
          <p:nvPr>
            <p:ph idx="1"/>
          </p:nvPr>
        </p:nvSpPr>
        <p:spPr/>
        <p:txBody>
          <a:bodyPr>
            <a:normAutofit fontScale="92500" lnSpcReduction="20000"/>
          </a:bodyPr>
          <a:lstStyle/>
          <a:p>
            <a:r>
              <a:rPr lang="en-US" dirty="0"/>
              <a:t>I&amp;RS:  Collaborative school effort between parents and the school to intervene when a student is making minimal educational, emotional, or behavioral progress in school.</a:t>
            </a:r>
          </a:p>
          <a:p>
            <a:pPr lvl="1"/>
            <a:r>
              <a:rPr lang="en-US" dirty="0"/>
              <a:t>Committee is run by the School’s Assistant Principal (or MS counseling dept.)</a:t>
            </a:r>
          </a:p>
          <a:p>
            <a:pPr lvl="1"/>
            <a:r>
              <a:rPr lang="en-US" dirty="0"/>
              <a:t>Parental participation in gathering of information and intervention design</a:t>
            </a:r>
          </a:p>
          <a:p>
            <a:pPr lvl="1"/>
            <a:r>
              <a:rPr lang="en-US" dirty="0"/>
              <a:t>Available at all school levels</a:t>
            </a:r>
          </a:p>
          <a:p>
            <a:pPr lvl="1"/>
            <a:r>
              <a:rPr lang="en-US" dirty="0"/>
              <a:t>I&amp;RS Is a regular education intervention service.</a:t>
            </a:r>
          </a:p>
          <a:p>
            <a:pPr lvl="1"/>
            <a:r>
              <a:rPr lang="en-US" dirty="0"/>
              <a:t>May require multiple meetings to redesign plan and measure progress.</a:t>
            </a:r>
          </a:p>
          <a:p>
            <a:pPr lvl="1"/>
            <a:r>
              <a:rPr lang="en-US" dirty="0"/>
              <a:t>An important first step in getting help for your student.  </a:t>
            </a:r>
          </a:p>
        </p:txBody>
      </p:sp>
    </p:spTree>
    <p:extLst>
      <p:ext uri="{BB962C8B-B14F-4D97-AF65-F5344CB8AC3E}">
        <p14:creationId xmlns:p14="http://schemas.microsoft.com/office/powerpoint/2010/main" val="56986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1750" y="704850"/>
            <a:ext cx="7353300" cy="5504757"/>
          </a:xfrm>
          <a:prstGeom prst="rect">
            <a:avLst/>
          </a:prstGeom>
        </p:spPr>
      </p:pic>
    </p:spTree>
    <p:extLst>
      <p:ext uri="{BB962C8B-B14F-4D97-AF65-F5344CB8AC3E}">
        <p14:creationId xmlns:p14="http://schemas.microsoft.com/office/powerpoint/2010/main" val="141174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to the CST</a:t>
            </a:r>
          </a:p>
        </p:txBody>
      </p:sp>
      <p:sp>
        <p:nvSpPr>
          <p:cNvPr id="3" name="Content Placeholder 2"/>
          <p:cNvSpPr>
            <a:spLocks noGrp="1"/>
          </p:cNvSpPr>
          <p:nvPr>
            <p:ph idx="1"/>
          </p:nvPr>
        </p:nvSpPr>
        <p:spPr/>
        <p:txBody>
          <a:bodyPr>
            <a:normAutofit fontScale="92500" lnSpcReduction="10000"/>
          </a:bodyPr>
          <a:lstStyle/>
          <a:p>
            <a:r>
              <a:rPr lang="en-US" dirty="0"/>
              <a:t>A referral is a formal written request that a student be evaluated by a CST to determine eligibility for special education and related services, or by a Speech/Language Specialist to determine eligibility for speech services.</a:t>
            </a:r>
          </a:p>
          <a:p>
            <a:r>
              <a:rPr lang="en-US" dirty="0"/>
              <a:t>A student may be referred by a parent, school staff or administration, or a community agency.</a:t>
            </a:r>
          </a:p>
          <a:p>
            <a:r>
              <a:rPr lang="en-US" dirty="0"/>
              <a:t>Parent referrals should be made to the Director of Special Services, and should include: name, address and phone number of student and parents, a request that the child be evaluated for special education and related services.</a:t>
            </a:r>
          </a:p>
          <a:p>
            <a:pPr lvl="1"/>
            <a:r>
              <a:rPr lang="en-US" dirty="0"/>
              <a:t>Additional information and/or reports are welcomed, but not required.  </a:t>
            </a:r>
          </a:p>
          <a:p>
            <a:endParaRPr lang="en-US" dirty="0"/>
          </a:p>
        </p:txBody>
      </p:sp>
    </p:spTree>
    <p:extLst>
      <p:ext uri="{BB962C8B-B14F-4D97-AF65-F5344CB8AC3E}">
        <p14:creationId xmlns:p14="http://schemas.microsoft.com/office/powerpoint/2010/main" val="426570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Once a Referral is Made?</a:t>
            </a:r>
          </a:p>
        </p:txBody>
      </p:sp>
      <p:sp>
        <p:nvSpPr>
          <p:cNvPr id="3" name="Content Placeholder 2"/>
          <p:cNvSpPr>
            <a:spLocks noGrp="1"/>
          </p:cNvSpPr>
          <p:nvPr>
            <p:ph idx="1"/>
          </p:nvPr>
        </p:nvSpPr>
        <p:spPr/>
        <p:txBody>
          <a:bodyPr>
            <a:normAutofit fontScale="92500" lnSpcReduction="20000"/>
          </a:bodyPr>
          <a:lstStyle/>
          <a:p>
            <a:r>
              <a:rPr lang="en-US" dirty="0"/>
              <a:t>Parents/Guardians will be invited to an initial meeting to be held within 20 days of receipt of referral (not including school vacations).  </a:t>
            </a:r>
          </a:p>
          <a:p>
            <a:pPr lvl="1"/>
            <a:r>
              <a:rPr lang="en-US" dirty="0"/>
              <a:t>Meeting will also be attended by the student’s teacher, members of the Child Study Team, and relevant support or related services staff.  </a:t>
            </a:r>
          </a:p>
          <a:p>
            <a:r>
              <a:rPr lang="en-US" dirty="0"/>
              <a:t>At this meeting, a determination will be made regarding whether an evaluation will be performed.  </a:t>
            </a:r>
          </a:p>
          <a:p>
            <a:pPr lvl="1"/>
            <a:r>
              <a:rPr lang="en-US" dirty="0"/>
              <a:t>If an evaluation is recommended, a written plan will be developed detailing the scope of the evaluation.  Written parental consent is required before an evaluation can begin.</a:t>
            </a:r>
          </a:p>
          <a:p>
            <a:pPr lvl="1"/>
            <a:r>
              <a:rPr lang="en-US" dirty="0"/>
              <a:t>If an evaluation is not warranted, the CST will provide recommendations for other supports as appropriate, including a referral to the school’s I&amp;RS team.   </a:t>
            </a:r>
          </a:p>
        </p:txBody>
      </p:sp>
    </p:spTree>
    <p:extLst>
      <p:ext uri="{BB962C8B-B14F-4D97-AF65-F5344CB8AC3E}">
        <p14:creationId xmlns:p14="http://schemas.microsoft.com/office/powerpoint/2010/main" val="23143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6346" y="857251"/>
            <a:ext cx="5945008" cy="5410200"/>
          </a:xfrm>
          <a:prstGeom prst="rect">
            <a:avLst/>
          </a:prstGeom>
        </p:spPr>
      </p:pic>
    </p:spTree>
    <p:extLst>
      <p:ext uri="{BB962C8B-B14F-4D97-AF65-F5344CB8AC3E}">
        <p14:creationId xmlns:p14="http://schemas.microsoft.com/office/powerpoint/2010/main" val="17529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Eligibility</a:t>
            </a:r>
          </a:p>
        </p:txBody>
      </p:sp>
      <p:sp>
        <p:nvSpPr>
          <p:cNvPr id="3" name="Content Placeholder 2"/>
          <p:cNvSpPr>
            <a:spLocks noGrp="1"/>
          </p:cNvSpPr>
          <p:nvPr>
            <p:ph idx="1"/>
          </p:nvPr>
        </p:nvSpPr>
        <p:spPr/>
        <p:txBody>
          <a:bodyPr/>
          <a:lstStyle/>
          <a:p>
            <a:r>
              <a:rPr lang="en-US" dirty="0"/>
              <a:t>CST evaluation will include assessments by at least 2 members of the team.  Related service assessments or outside evaluations may also be considered based on presenting problem</a:t>
            </a:r>
          </a:p>
          <a:p>
            <a:r>
              <a:rPr lang="en-US" dirty="0"/>
              <a:t>Parentally-provided evaluations will be considered by the CST, who may elect to accept some or all of the testing for assessment and/or planning purposes.</a:t>
            </a:r>
          </a:p>
          <a:p>
            <a:r>
              <a:rPr lang="en-US" dirty="0"/>
              <a:t>Eligibility for Speech/Language services is performed by the Speech Therapist, and considers voice, fluency, and articulation.  </a:t>
            </a:r>
          </a:p>
        </p:txBody>
      </p:sp>
    </p:spTree>
    <p:extLst>
      <p:ext uri="{BB962C8B-B14F-4D97-AF65-F5344CB8AC3E}">
        <p14:creationId xmlns:p14="http://schemas.microsoft.com/office/powerpoint/2010/main" val="77909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Meeting and Recommendations</a:t>
            </a:r>
          </a:p>
        </p:txBody>
      </p:sp>
      <p:sp>
        <p:nvSpPr>
          <p:cNvPr id="3" name="Content Placeholder 2"/>
          <p:cNvSpPr>
            <a:spLocks noGrp="1"/>
          </p:cNvSpPr>
          <p:nvPr>
            <p:ph idx="1"/>
          </p:nvPr>
        </p:nvSpPr>
        <p:spPr/>
        <p:txBody>
          <a:bodyPr>
            <a:normAutofit fontScale="92500" lnSpcReduction="10000"/>
          </a:bodyPr>
          <a:lstStyle/>
          <a:p>
            <a:r>
              <a:rPr lang="en-US" dirty="0"/>
              <a:t>Completed evaluations are sent to the parents prior to the eligibility meeting</a:t>
            </a:r>
          </a:p>
          <a:p>
            <a:r>
              <a:rPr lang="en-US" dirty="0"/>
              <a:t>At the eligibility meeting, the CST will explain evaluation results and discuss the rationale for eligibility or non-eligibility for special education and related services.  </a:t>
            </a:r>
          </a:p>
          <a:p>
            <a:r>
              <a:rPr lang="en-US" dirty="0"/>
              <a:t>The Team will determine whether a student possesses an educational disability that adversely impacts educational performance and requires special education services.</a:t>
            </a:r>
          </a:p>
          <a:p>
            <a:pPr lvl="1"/>
            <a:r>
              <a:rPr lang="en-US" dirty="0"/>
              <a:t>A student is classified into one of 14 categories.</a:t>
            </a:r>
          </a:p>
          <a:p>
            <a:pPr lvl="1"/>
            <a:r>
              <a:rPr lang="en-US" dirty="0"/>
              <a:t>Parental consent must be given for classification.   </a:t>
            </a:r>
          </a:p>
          <a:p>
            <a:r>
              <a:rPr lang="en-US" dirty="0"/>
              <a:t>If a child is found eligible, the team will then move into the development of an IEP.  </a:t>
            </a:r>
          </a:p>
        </p:txBody>
      </p:sp>
    </p:spTree>
    <p:extLst>
      <p:ext uri="{BB962C8B-B14F-4D97-AF65-F5344CB8AC3E}">
        <p14:creationId xmlns:p14="http://schemas.microsoft.com/office/powerpoint/2010/main" val="9288747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554</TotalTime>
  <Words>1328</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Garamond</vt:lpstr>
      <vt:lpstr>Times New Roman</vt:lpstr>
      <vt:lpstr>Trebuchet MS</vt:lpstr>
      <vt:lpstr>Organic</vt:lpstr>
      <vt:lpstr>ABC’s of IEP’s</vt:lpstr>
      <vt:lpstr>An Introduction </vt:lpstr>
      <vt:lpstr>Initial Intervention</vt:lpstr>
      <vt:lpstr>PowerPoint Presentation</vt:lpstr>
      <vt:lpstr>Referral to the CST</vt:lpstr>
      <vt:lpstr>What Happens Once a Referral is Made?</vt:lpstr>
      <vt:lpstr>PowerPoint Presentation</vt:lpstr>
      <vt:lpstr>Evaluation and Eligibility</vt:lpstr>
      <vt:lpstr>Eligibility Meeting and Recommendations</vt:lpstr>
      <vt:lpstr>Factors Impacting Eligibilty</vt:lpstr>
      <vt:lpstr>Parental Consent</vt:lpstr>
      <vt:lpstr>Parental Consent continued</vt:lpstr>
      <vt:lpstr>Least Restrictive Environment</vt:lpstr>
      <vt:lpstr>IEP Meeting</vt:lpstr>
      <vt:lpstr>IEP Meeting continued </vt:lpstr>
      <vt:lpstr>Finding Out More Information</vt:lpstr>
      <vt:lpstr>Special Services Staff:  Teachers</vt:lpstr>
      <vt:lpstr>Special Services Staff:  District, Case Managers, and Related Services</vt:lpstr>
    </vt:vector>
  </TitlesOfParts>
  <Company>NPSD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Harvey</dc:creator>
  <cp:lastModifiedBy>Joseph Harvey</cp:lastModifiedBy>
  <cp:revision>39</cp:revision>
  <dcterms:created xsi:type="dcterms:W3CDTF">2019-09-30T15:18:17Z</dcterms:created>
  <dcterms:modified xsi:type="dcterms:W3CDTF">2021-10-04T17:01:26Z</dcterms:modified>
</cp:coreProperties>
</file>