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3652BA2-6C38-4B43-ACD2-1399910F5374}" type="datetimeFigureOut">
              <a:rPr lang="en-US" smtClean="0"/>
              <a:t>10/18/2022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2C7921-446F-46B0-872D-35027E56BFC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652BA2-6C38-4B43-ACD2-1399910F5374}" type="datetimeFigureOut">
              <a:rPr lang="en-US" smtClean="0"/>
              <a:t>10/18/2022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2C7921-446F-46B0-872D-35027E56BFC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652BA2-6C38-4B43-ACD2-1399910F5374}" type="datetimeFigureOut">
              <a:rPr lang="en-US" smtClean="0"/>
              <a:t>10/18/2022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2C7921-446F-46B0-872D-35027E56BFC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652BA2-6C38-4B43-ACD2-1399910F5374}" type="datetimeFigureOut">
              <a:rPr lang="en-US" smtClean="0"/>
              <a:t>10/18/2022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2C7921-446F-46B0-872D-35027E56BFC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F3652BA2-6C38-4B43-ACD2-1399910F5374}" type="datetimeFigureOut">
              <a:rPr lang="en-US" smtClean="0"/>
              <a:t>10/18/2022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2C7921-446F-46B0-872D-35027E56BFC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3652BA2-6C38-4B43-ACD2-1399910F5374}" type="datetimeFigureOut">
              <a:rPr lang="en-US" smtClean="0"/>
              <a:t>10/18/2022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2C7921-446F-46B0-872D-35027E56BFCB}"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652BA2-6C38-4B43-ACD2-1399910F5374}" type="datetimeFigureOut">
              <a:rPr lang="en-US" smtClean="0"/>
              <a:t>10/18/2022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2C7921-446F-46B0-872D-35027E56BFC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652BA2-6C38-4B43-ACD2-1399910F5374}" type="datetimeFigureOut">
              <a:rPr lang="en-US" smtClean="0"/>
              <a:t>10/18/2022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2C7921-446F-46B0-872D-35027E56BFC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52BA2-6C38-4B43-ACD2-1399910F5374}" type="datetimeFigureOut">
              <a:rPr lang="en-US" smtClean="0"/>
              <a:t>10/18/2022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2C7921-446F-46B0-872D-35027E56BFC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F3652BA2-6C38-4B43-ACD2-1399910F5374}" type="datetimeFigureOut">
              <a:rPr lang="en-US" smtClean="0"/>
              <a:t>10/18/2022</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C2C7921-446F-46B0-872D-35027E56BFC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652BA2-6C38-4B43-ACD2-1399910F5374}" type="datetimeFigureOut">
              <a:rPr lang="en-US" smtClean="0"/>
              <a:t>10/18/2022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2C7921-446F-46B0-872D-35027E56BFC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F3652BA2-6C38-4B43-ACD2-1399910F5374}" type="datetimeFigureOut">
              <a:rPr lang="en-US" smtClean="0"/>
              <a:t>10/18/2022</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C2C7921-446F-46B0-872D-35027E56BFC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ESSA FUNDED PROGRAMS</a:t>
            </a:r>
            <a:endParaRPr lang="en-US" dirty="0"/>
          </a:p>
        </p:txBody>
      </p:sp>
      <p:sp>
        <p:nvSpPr>
          <p:cNvPr id="3" name="Subtitle 2"/>
          <p:cNvSpPr>
            <a:spLocks noGrp="1"/>
          </p:cNvSpPr>
          <p:nvPr>
            <p:ph type="subTitle" idx="1"/>
          </p:nvPr>
        </p:nvSpPr>
        <p:spPr/>
        <p:txBody>
          <a:bodyPr/>
          <a:lstStyle/>
          <a:p>
            <a:r>
              <a:rPr lang="en-US" dirty="0" smtClean="0"/>
              <a:t>Parent and stakeholder meeting</a:t>
            </a:r>
            <a:endParaRPr lang="en-US" dirty="0"/>
          </a:p>
        </p:txBody>
      </p:sp>
    </p:spTree>
    <p:extLst>
      <p:ext uri="{BB962C8B-B14F-4D97-AF65-F5344CB8AC3E}">
        <p14:creationId xmlns:p14="http://schemas.microsoft.com/office/powerpoint/2010/main" val="4041093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What Is Title I?</a:t>
            </a:r>
          </a:p>
        </p:txBody>
      </p:sp>
      <p:sp>
        <p:nvSpPr>
          <p:cNvPr id="3" name="Content Placeholder 2"/>
          <p:cNvSpPr>
            <a:spLocks noGrp="1"/>
          </p:cNvSpPr>
          <p:nvPr>
            <p:ph idx="1"/>
          </p:nvPr>
        </p:nvSpPr>
        <p:spPr/>
        <p:txBody>
          <a:bodyPr>
            <a:normAutofit lnSpcReduction="10000"/>
          </a:bodyPr>
          <a:lstStyle/>
          <a:p>
            <a:r>
              <a:rPr lang="en-US" sz="2400" dirty="0"/>
              <a:t>Oldest and largest federally funded program under Elementary Secondary Education Act (ESEA) of </a:t>
            </a:r>
            <a:r>
              <a:rPr lang="en-US" sz="2400" dirty="0" smtClean="0"/>
              <a:t>1965 Reauthorized </a:t>
            </a:r>
            <a:r>
              <a:rPr lang="en-US" sz="2400" dirty="0"/>
              <a:t>as the No Child Left Behind Act of 2001 – “Improving the Academic Achievement of the </a:t>
            </a:r>
            <a:r>
              <a:rPr lang="en-US" sz="2400" dirty="0" smtClean="0"/>
              <a:t>Disadvantaged ”</a:t>
            </a:r>
            <a:r>
              <a:rPr lang="en-US" sz="2400" dirty="0"/>
              <a:t>NCLB divided into titles, each with different </a:t>
            </a:r>
            <a:r>
              <a:rPr lang="en-US" sz="2400"/>
              <a:t>educational </a:t>
            </a:r>
            <a:r>
              <a:rPr lang="en-US" sz="2400" smtClean="0"/>
              <a:t>focus.</a:t>
            </a:r>
          </a:p>
          <a:p>
            <a:r>
              <a:rPr lang="en-US" sz="2400" smtClean="0"/>
              <a:t> </a:t>
            </a:r>
            <a:r>
              <a:rPr lang="en-US" sz="2400" dirty="0" smtClean="0"/>
              <a:t>Title </a:t>
            </a:r>
            <a:r>
              <a:rPr lang="en-US" sz="2400" dirty="0"/>
              <a:t>I focus is on improving academic achievement of children who come from low-income families and who need extra support to meet challenging academic standards.</a:t>
            </a:r>
          </a:p>
          <a:p>
            <a:endParaRPr lang="en-US" dirty="0"/>
          </a:p>
        </p:txBody>
      </p:sp>
    </p:spTree>
    <p:extLst>
      <p:ext uri="{BB962C8B-B14F-4D97-AF65-F5344CB8AC3E}">
        <p14:creationId xmlns:p14="http://schemas.microsoft.com/office/powerpoint/2010/main" val="2382056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Types of Title I Programs</a:t>
            </a:r>
          </a:p>
        </p:txBody>
      </p:sp>
      <p:sp>
        <p:nvSpPr>
          <p:cNvPr id="3" name="Content Placeholder 2"/>
          <p:cNvSpPr>
            <a:spLocks noGrp="1"/>
          </p:cNvSpPr>
          <p:nvPr>
            <p:ph idx="1"/>
          </p:nvPr>
        </p:nvSpPr>
        <p:spPr/>
        <p:txBody>
          <a:bodyPr/>
          <a:lstStyle/>
          <a:p>
            <a:r>
              <a:rPr lang="en-US" dirty="0"/>
              <a:t>NCLB makes provision for two types of Title I </a:t>
            </a:r>
            <a:r>
              <a:rPr lang="en-US" dirty="0" smtClean="0"/>
              <a:t>schools: 1) Targeted </a:t>
            </a:r>
            <a:r>
              <a:rPr lang="en-US" dirty="0"/>
              <a:t>Assistance </a:t>
            </a:r>
            <a:r>
              <a:rPr lang="en-US" dirty="0" smtClean="0"/>
              <a:t>Schools and 2) School-wide </a:t>
            </a:r>
            <a:r>
              <a:rPr lang="en-US" dirty="0"/>
              <a:t>Program </a:t>
            </a:r>
            <a:r>
              <a:rPr lang="en-US" dirty="0" smtClean="0"/>
              <a:t>Schools</a:t>
            </a:r>
          </a:p>
          <a:p>
            <a:endParaRPr lang="en-US" dirty="0"/>
          </a:p>
          <a:p>
            <a:r>
              <a:rPr lang="en-US" dirty="0" smtClean="0"/>
              <a:t>1) Targeted </a:t>
            </a:r>
            <a:r>
              <a:rPr lang="en-US" dirty="0"/>
              <a:t>Assistance School</a:t>
            </a:r>
          </a:p>
          <a:p>
            <a:r>
              <a:rPr lang="en-US" dirty="0"/>
              <a:t>Funds are used only to benefit those students who are identified as being at most at-risk to achieve state </a:t>
            </a:r>
            <a:r>
              <a:rPr lang="en-US" dirty="0" smtClean="0"/>
              <a:t>standards At-risk </a:t>
            </a:r>
            <a:r>
              <a:rPr lang="en-US" dirty="0"/>
              <a:t>students are identified for supplementary Title I service</a:t>
            </a:r>
            <a:r>
              <a:rPr lang="en-US" dirty="0" smtClean="0"/>
              <a:t>. Specific </a:t>
            </a:r>
            <a:r>
              <a:rPr lang="en-US" dirty="0"/>
              <a:t>staff are funded to provide instructional support services.</a:t>
            </a:r>
          </a:p>
          <a:p>
            <a:r>
              <a:rPr lang="en-US" dirty="0" smtClean="0"/>
              <a:t>2) School-wide </a:t>
            </a:r>
            <a:r>
              <a:rPr lang="en-US" dirty="0"/>
              <a:t>Program Schools</a:t>
            </a:r>
          </a:p>
          <a:p>
            <a:r>
              <a:rPr lang="en-US" dirty="0"/>
              <a:t>The school’s Title I funds are coordinated with other funds to implement reforms to upgrade the entire educational program</a:t>
            </a:r>
            <a:r>
              <a:rPr lang="en-US" dirty="0" smtClean="0"/>
              <a:t>. The </a:t>
            </a:r>
            <a:r>
              <a:rPr lang="en-US" dirty="0"/>
              <a:t>program’s goal is to improve the overall academic performance of all children in the school</a:t>
            </a:r>
            <a:r>
              <a:rPr lang="en-US" dirty="0" smtClean="0"/>
              <a:t>. All </a:t>
            </a:r>
            <a:r>
              <a:rPr lang="en-US" dirty="0"/>
              <a:t>students are Title I participants.</a:t>
            </a:r>
          </a:p>
          <a:p>
            <a:endParaRPr lang="en-US" dirty="0"/>
          </a:p>
        </p:txBody>
      </p:sp>
    </p:spTree>
    <p:extLst>
      <p:ext uri="{BB962C8B-B14F-4D97-AF65-F5344CB8AC3E}">
        <p14:creationId xmlns:p14="http://schemas.microsoft.com/office/powerpoint/2010/main" val="211259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 Parent Involvement Requirements</a:t>
            </a:r>
            <a:br>
              <a:rPr lang="en-US" dirty="0"/>
            </a:br>
            <a:endParaRPr lang="en-US" dirty="0"/>
          </a:p>
        </p:txBody>
      </p:sp>
      <p:sp>
        <p:nvSpPr>
          <p:cNvPr id="3" name="Content Placeholder 2"/>
          <p:cNvSpPr>
            <a:spLocks noGrp="1"/>
          </p:cNvSpPr>
          <p:nvPr>
            <p:ph idx="1"/>
          </p:nvPr>
        </p:nvSpPr>
        <p:spPr>
          <a:xfrm>
            <a:off x="822960" y="762000"/>
            <a:ext cx="7520940" cy="4114800"/>
          </a:xfrm>
        </p:spPr>
        <p:txBody>
          <a:bodyPr>
            <a:normAutofit fontScale="77500" lnSpcReduction="20000"/>
          </a:bodyPr>
          <a:lstStyle/>
          <a:p>
            <a:pPr marL="285750" indent="-285750">
              <a:buFont typeface="Wingdings" panose="05000000000000000000" pitchFamily="2" charset="2"/>
              <a:buChar char="Ø"/>
            </a:pPr>
            <a:r>
              <a:rPr lang="en-US" dirty="0" smtClean="0"/>
              <a:t>Parent </a:t>
            </a:r>
            <a:r>
              <a:rPr lang="en-US" dirty="0"/>
              <a:t>Involvement Funds</a:t>
            </a:r>
          </a:p>
          <a:p>
            <a:r>
              <a:rPr lang="en-US" dirty="0"/>
              <a:t>A minimum of 1% of the school’s total Title I allocation must be set aside for activities that support the involvement of parents of children who are Title I eligible. These parents must be substantively involved in decision-making regarding the use of these funds</a:t>
            </a:r>
            <a:r>
              <a:rPr lang="en-US" dirty="0" smtClean="0"/>
              <a:t>. The </a:t>
            </a:r>
            <a:r>
              <a:rPr lang="en-US" dirty="0"/>
              <a:t>New York City Department of Education recommends that a budget and spending plan be created by the school-based group representing Title I parents, and that the budget and plan are given to the Principal and SLT as the group’s documented recommendation on how the parent involvement funding should be spent</a:t>
            </a:r>
            <a:r>
              <a:rPr lang="en-US" dirty="0" smtClean="0"/>
              <a:t>.. All </a:t>
            </a:r>
            <a:r>
              <a:rPr lang="en-US" dirty="0"/>
              <a:t>expenditures must be made in accordance with the Department of Education’s Standard Operating Procedures Manual</a:t>
            </a:r>
            <a:r>
              <a:rPr lang="en-US" dirty="0" smtClean="0"/>
              <a:t>. Schools </a:t>
            </a:r>
            <a:r>
              <a:rPr lang="en-US" dirty="0"/>
              <a:t>must follow these recommendations to the extent that they are allowable, feasible, and consistent with the CEP and standard operating </a:t>
            </a:r>
            <a:r>
              <a:rPr lang="en-US" dirty="0" smtClean="0"/>
              <a:t>procedures. Again </a:t>
            </a:r>
            <a:r>
              <a:rPr lang="en-US" dirty="0"/>
              <a:t>last sentence language comes verbatim from Guidelines</a:t>
            </a:r>
          </a:p>
          <a:p>
            <a:pPr>
              <a:buFont typeface="Wingdings" panose="05000000000000000000" pitchFamily="2" charset="2"/>
              <a:buChar char="Ø"/>
            </a:pPr>
            <a:r>
              <a:rPr lang="en-US" dirty="0" smtClean="0"/>
              <a:t>Parent </a:t>
            </a:r>
            <a:r>
              <a:rPr lang="en-US" dirty="0"/>
              <a:t>Involvement Policy (P I P)</a:t>
            </a:r>
          </a:p>
          <a:p>
            <a:r>
              <a:rPr lang="en-US" dirty="0"/>
              <a:t>The PIP is developed by the Principal in consultation with the parents of all student participants</a:t>
            </a:r>
            <a:r>
              <a:rPr lang="en-US" dirty="0" smtClean="0"/>
              <a:t>. The </a:t>
            </a:r>
            <a:r>
              <a:rPr lang="en-US" dirty="0"/>
              <a:t>PIP must be distributed to the parents of all student participants</a:t>
            </a:r>
            <a:r>
              <a:rPr lang="en-US" dirty="0" smtClean="0"/>
              <a:t>. Revised </a:t>
            </a:r>
            <a:r>
              <a:rPr lang="en-US" dirty="0"/>
              <a:t>this section to reflect language in Guidelines</a:t>
            </a:r>
          </a:p>
          <a:p>
            <a:r>
              <a:rPr lang="en-US" dirty="0" smtClean="0"/>
              <a:t>The </a:t>
            </a:r>
            <a:r>
              <a:rPr lang="en-US" dirty="0"/>
              <a:t>school policy must specify</a:t>
            </a:r>
            <a:r>
              <a:rPr lang="en-US" dirty="0" smtClean="0"/>
              <a:t>: How </a:t>
            </a:r>
            <a:r>
              <a:rPr lang="en-US" dirty="0"/>
              <a:t>parents will be included in the development of school-level parent involvement activities funded through Title I in both Targeted Assistance and </a:t>
            </a:r>
            <a:r>
              <a:rPr lang="en-US" dirty="0" smtClean="0"/>
              <a:t>School-wide </a:t>
            </a:r>
            <a:r>
              <a:rPr lang="en-US" dirty="0"/>
              <a:t>Program </a:t>
            </a:r>
            <a:r>
              <a:rPr lang="en-US" dirty="0" smtClean="0"/>
              <a:t>Schools. How </a:t>
            </a:r>
            <a:r>
              <a:rPr lang="en-US" dirty="0"/>
              <a:t>parents will be involved in the planning, implementation, evaluation, and continuous improvement of school-level programs funded through Title I</a:t>
            </a:r>
          </a:p>
          <a:p>
            <a:r>
              <a:rPr lang="en-US" dirty="0" smtClean="0"/>
              <a:t>A </a:t>
            </a:r>
            <a:r>
              <a:rPr lang="en-US" dirty="0"/>
              <a:t>flexible schedule of regular meetings with parents—before, during, and after the school day— so that they may network with other parents, make suggestions, and provide input into decisions relating to the education of their children</a:t>
            </a:r>
            <a:r>
              <a:rPr lang="en-US" dirty="0" smtClean="0"/>
              <a:t>; How </a:t>
            </a:r>
            <a:r>
              <a:rPr lang="en-US" dirty="0"/>
              <a:t>parents will be provided with timely information about instructional programs, curriculum, performance standards and assessment instruments as well as their child’s individual student assessment results and proficiency levels and their meaning, promotion policy, after school and summer programs and SES</a:t>
            </a:r>
          </a:p>
          <a:p>
            <a:endParaRPr lang="en-US" dirty="0"/>
          </a:p>
        </p:txBody>
      </p:sp>
    </p:spTree>
    <p:extLst>
      <p:ext uri="{BB962C8B-B14F-4D97-AF65-F5344CB8AC3E}">
        <p14:creationId xmlns:p14="http://schemas.microsoft.com/office/powerpoint/2010/main" val="19386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Parent Involvement Policy (PIP)</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How </a:t>
            </a:r>
            <a:r>
              <a:rPr lang="en-US" dirty="0"/>
              <a:t>the school will increase the accessibility for participation of parents with disabilities, and how communication with non-English speaking/limited English proficient parents will be provided in parents’ native language to the extent practicable, e.g., notifications, translations during meetings, etc</a:t>
            </a:r>
            <a:r>
              <a:rPr lang="en-US" dirty="0" smtClean="0"/>
              <a:t>. How </a:t>
            </a:r>
            <a:r>
              <a:rPr lang="en-US" dirty="0"/>
              <a:t>parents and schools will share responsibility for high student </a:t>
            </a:r>
            <a:r>
              <a:rPr lang="en-US" dirty="0" smtClean="0"/>
              <a:t>performance capacity-building </a:t>
            </a:r>
            <a:r>
              <a:rPr lang="en-US" dirty="0"/>
              <a:t>activities for parents and school staff that support strong parental </a:t>
            </a:r>
            <a:r>
              <a:rPr lang="en-US" dirty="0" smtClean="0"/>
              <a:t>involvement when </a:t>
            </a:r>
            <a:r>
              <a:rPr lang="en-US" dirty="0"/>
              <a:t>an annual meeting will be convened for parents of participating children in Targeted Assistance Schools to (a) provide information about the school’s Title I program and the types of services provided; (b) inform parents of their right to be involved in the program; and (c) offer suggestions for specific school-level opportunities for parent </a:t>
            </a:r>
            <a:r>
              <a:rPr lang="en-US" dirty="0" smtClean="0"/>
              <a:t>involvement</a:t>
            </a:r>
            <a:endParaRPr lang="en-US" dirty="0"/>
          </a:p>
        </p:txBody>
      </p:sp>
    </p:spTree>
    <p:extLst>
      <p:ext uri="{BB962C8B-B14F-4D97-AF65-F5344CB8AC3E}">
        <p14:creationId xmlns:p14="http://schemas.microsoft.com/office/powerpoint/2010/main" val="3981882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How New York Mills uses its Title IA, II &amp; IV</a:t>
            </a:r>
            <a:endParaRPr lang="en-US" sz="2400"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dirty="0" smtClean="0"/>
              <a:t>NYM’s ESSA grants are roughly $154,000 combined , which are used to fund a fulltime Math Specialist and part of the additional Reading Specialist. These instructors provide intensive, interventions to students, daily in groups of no more than 5 students.</a:t>
            </a:r>
          </a:p>
          <a:p>
            <a:pPr>
              <a:buFont typeface="Wingdings" panose="05000000000000000000" pitchFamily="2" charset="2"/>
              <a:buChar char="Ø"/>
            </a:pPr>
            <a:r>
              <a:rPr lang="en-US" dirty="0" smtClean="0"/>
              <a:t>The Title IV grant has been used for our site license and obtain supplies for </a:t>
            </a:r>
            <a:r>
              <a:rPr lang="en-US" dirty="0" smtClean="0"/>
              <a:t>both the </a:t>
            </a:r>
            <a:r>
              <a:rPr lang="en-US" dirty="0" smtClean="0"/>
              <a:t>Positivity </a:t>
            </a:r>
            <a:r>
              <a:rPr lang="en-US" dirty="0" smtClean="0"/>
              <a:t>Project and our STEAM Program. </a:t>
            </a:r>
            <a:r>
              <a:rPr lang="en-US" dirty="0" smtClean="0"/>
              <a:t>We have also used it to fund co-curricular activities in the Elementary School, including Music and academic tutoring, as well as to fund after-school transportation so our students can access co and extracurricular activities.</a:t>
            </a:r>
          </a:p>
          <a:p>
            <a:pPr>
              <a:buFont typeface="Wingdings" panose="05000000000000000000" pitchFamily="2" charset="2"/>
              <a:buChar char="Ø"/>
            </a:pPr>
            <a:r>
              <a:rPr lang="en-US" dirty="0" smtClean="0"/>
              <a:t>There are other parts to the grant that are used for different things: Title IIA is used for a Data Support Specialist to assist in our efforts to improve Data Driven Instruction. We also use a portion of this funding to reinforce and support our teacher knowledge base of reading instruction.</a:t>
            </a:r>
          </a:p>
          <a:p>
            <a:pPr>
              <a:buFont typeface="Wingdings" panose="05000000000000000000" pitchFamily="2" charset="2"/>
              <a:buChar char="Ø"/>
            </a:pPr>
            <a:r>
              <a:rPr lang="en-US" dirty="0" smtClean="0"/>
              <a:t>Title III and V are other grant opportunities that we don’t qualify for such as Migrant workers and English as a Second Language.  </a:t>
            </a:r>
            <a:endParaRPr lang="en-US" dirty="0"/>
          </a:p>
        </p:txBody>
      </p:sp>
    </p:spTree>
    <p:extLst>
      <p:ext uri="{BB962C8B-B14F-4D97-AF65-F5344CB8AC3E}">
        <p14:creationId xmlns:p14="http://schemas.microsoft.com/office/powerpoint/2010/main" val="3994937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 Parent Involvement Requirements</a:t>
            </a:r>
          </a:p>
        </p:txBody>
      </p:sp>
      <p:sp>
        <p:nvSpPr>
          <p:cNvPr id="3" name="Content Placeholder 2"/>
          <p:cNvSpPr>
            <a:spLocks noGrp="1"/>
          </p:cNvSpPr>
          <p:nvPr>
            <p:ph idx="1"/>
          </p:nvPr>
        </p:nvSpPr>
        <p:spPr/>
        <p:txBody>
          <a:bodyPr>
            <a:normAutofit/>
          </a:bodyPr>
          <a:lstStyle/>
          <a:p>
            <a:r>
              <a:rPr lang="en-US" dirty="0"/>
              <a:t>What the Research Says? </a:t>
            </a:r>
            <a:endParaRPr lang="en-US" dirty="0" smtClean="0"/>
          </a:p>
          <a:p>
            <a:endParaRPr lang="en-US" dirty="0"/>
          </a:p>
          <a:p>
            <a:r>
              <a:rPr lang="en-US" dirty="0" smtClean="0"/>
              <a:t>Furthermore</a:t>
            </a:r>
            <a:r>
              <a:rPr lang="en-US" dirty="0"/>
              <a:t>, when parents value </a:t>
            </a:r>
            <a:r>
              <a:rPr lang="en-US" dirty="0" smtClean="0"/>
              <a:t>education:</a:t>
            </a:r>
          </a:p>
          <a:p>
            <a:pPr marL="285750" indent="-285750">
              <a:buFont typeface="Wingdings" panose="05000000000000000000" pitchFamily="2" charset="2"/>
              <a:buChar char="Ø"/>
            </a:pPr>
            <a:r>
              <a:rPr lang="en-US" dirty="0" smtClean="0"/>
              <a:t>Children </a:t>
            </a:r>
            <a:r>
              <a:rPr lang="en-US" dirty="0"/>
              <a:t>receive higher grades and higher test </a:t>
            </a:r>
            <a:r>
              <a:rPr lang="en-US" dirty="0" smtClean="0"/>
              <a:t>scores </a:t>
            </a:r>
          </a:p>
          <a:p>
            <a:pPr marL="285750" indent="-285750">
              <a:buFont typeface="Wingdings" panose="05000000000000000000" pitchFamily="2" charset="2"/>
              <a:buChar char="Ø"/>
            </a:pPr>
            <a:r>
              <a:rPr lang="en-US" dirty="0" smtClean="0"/>
              <a:t>Children </a:t>
            </a:r>
            <a:r>
              <a:rPr lang="en-US" dirty="0"/>
              <a:t>attend school more </a:t>
            </a:r>
            <a:r>
              <a:rPr lang="en-US" dirty="0" smtClean="0"/>
              <a:t>regularly</a:t>
            </a:r>
          </a:p>
          <a:p>
            <a:pPr marL="285750" indent="-285750">
              <a:buFont typeface="Wingdings" panose="05000000000000000000" pitchFamily="2" charset="2"/>
              <a:buChar char="Ø"/>
            </a:pPr>
            <a:r>
              <a:rPr lang="en-US" dirty="0" smtClean="0"/>
              <a:t>Children </a:t>
            </a:r>
            <a:r>
              <a:rPr lang="en-US" dirty="0"/>
              <a:t>complete school </a:t>
            </a:r>
            <a:r>
              <a:rPr lang="en-US" dirty="0" smtClean="0"/>
              <a:t>assignments</a:t>
            </a:r>
          </a:p>
          <a:p>
            <a:pPr marL="285750" indent="-285750">
              <a:buFont typeface="Wingdings" panose="05000000000000000000" pitchFamily="2" charset="2"/>
              <a:buChar char="Ø"/>
            </a:pPr>
            <a:r>
              <a:rPr lang="en-US" dirty="0" smtClean="0"/>
              <a:t>Children </a:t>
            </a:r>
            <a:r>
              <a:rPr lang="en-US" dirty="0"/>
              <a:t>demonstrate more positive behaviors and </a:t>
            </a:r>
            <a:r>
              <a:rPr lang="en-US" dirty="0" smtClean="0"/>
              <a:t>attitudes</a:t>
            </a:r>
          </a:p>
          <a:p>
            <a:pPr marL="285750" indent="-285750">
              <a:buFont typeface="Wingdings" panose="05000000000000000000" pitchFamily="2" charset="2"/>
              <a:buChar char="Ø"/>
            </a:pPr>
            <a:r>
              <a:rPr lang="en-US" dirty="0" smtClean="0"/>
              <a:t>Children </a:t>
            </a:r>
            <a:r>
              <a:rPr lang="en-US" dirty="0"/>
              <a:t>graduate from high school at higher </a:t>
            </a:r>
            <a:r>
              <a:rPr lang="en-US" dirty="0" smtClean="0"/>
              <a:t>rates</a:t>
            </a:r>
          </a:p>
          <a:p>
            <a:pPr marL="285750" indent="-285750">
              <a:buFont typeface="Wingdings" panose="05000000000000000000" pitchFamily="2" charset="2"/>
              <a:buChar char="Ø"/>
            </a:pPr>
            <a:r>
              <a:rPr lang="en-US" dirty="0" smtClean="0"/>
              <a:t>Children </a:t>
            </a:r>
            <a:r>
              <a:rPr lang="en-US" dirty="0"/>
              <a:t>are more likely to enroll in higher </a:t>
            </a:r>
            <a:r>
              <a:rPr lang="en-US" dirty="0" smtClean="0"/>
              <a:t>education</a:t>
            </a:r>
            <a:endParaRPr lang="en-US" dirty="0"/>
          </a:p>
          <a:p>
            <a:endParaRPr lang="en-US" dirty="0"/>
          </a:p>
          <a:p>
            <a:endParaRPr lang="en-US" dirty="0"/>
          </a:p>
        </p:txBody>
      </p:sp>
    </p:spTree>
    <p:extLst>
      <p:ext uri="{BB962C8B-B14F-4D97-AF65-F5344CB8AC3E}">
        <p14:creationId xmlns:p14="http://schemas.microsoft.com/office/powerpoint/2010/main" val="2938331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 Parent Involvement Requirements</a:t>
            </a:r>
          </a:p>
        </p:txBody>
      </p:sp>
      <p:sp>
        <p:nvSpPr>
          <p:cNvPr id="3" name="Content Placeholder 2"/>
          <p:cNvSpPr>
            <a:spLocks noGrp="1"/>
          </p:cNvSpPr>
          <p:nvPr>
            <p:ph idx="1"/>
          </p:nvPr>
        </p:nvSpPr>
        <p:spPr/>
        <p:txBody>
          <a:bodyPr/>
          <a:lstStyle/>
          <a:p>
            <a:r>
              <a:rPr lang="en-US" dirty="0"/>
              <a:t>Resources</a:t>
            </a:r>
          </a:p>
          <a:p>
            <a:r>
              <a:rPr lang="en-US" dirty="0"/>
              <a:t>For additional information on No Child Left Behind and Title I, visit the following websites:</a:t>
            </a:r>
          </a:p>
          <a:p>
            <a:r>
              <a:rPr lang="en-US" dirty="0"/>
              <a:t>U.S. Department of Education: New York State Education Department:</a:t>
            </a:r>
          </a:p>
          <a:p>
            <a:r>
              <a:rPr lang="en-US" dirty="0"/>
              <a:t>For assistance with planning effective parent involvement programs, contact your school’s Parent Coordinator or Region’s Parent Support Office.</a:t>
            </a:r>
          </a:p>
          <a:p>
            <a:r>
              <a:rPr lang="en-US" dirty="0"/>
              <a:t>A list of Title I eligible schools and their allocations</a:t>
            </a:r>
          </a:p>
          <a:p>
            <a:r>
              <a:rPr lang="en-US" dirty="0"/>
              <a:t>For additional information about Title I and other reimbursable programs, please see the Reimbursable Handbook, which can be accessed at</a:t>
            </a:r>
          </a:p>
          <a:p>
            <a:r>
              <a:rPr lang="en-US" dirty="0"/>
              <a:t>http://www.nysed.gov/essa/schools/consolidated-application</a:t>
            </a:r>
          </a:p>
          <a:p>
            <a:r>
              <a:rPr lang="en-US" dirty="0"/>
              <a:t>http://www.nysed.gov/essa/title-i-part-improving-basic-programs-operated-leas</a:t>
            </a:r>
          </a:p>
          <a:p>
            <a:endParaRPr lang="en-US" dirty="0"/>
          </a:p>
        </p:txBody>
      </p:sp>
    </p:spTree>
    <p:extLst>
      <p:ext uri="{BB962C8B-B14F-4D97-AF65-F5344CB8AC3E}">
        <p14:creationId xmlns:p14="http://schemas.microsoft.com/office/powerpoint/2010/main" val="123667862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1175</TotalTime>
  <Words>1042</Words>
  <Application>Microsoft Office PowerPoint</Application>
  <PresentationFormat>On-screen Show (4:3)</PresentationFormat>
  <Paragraphs>45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Franklin Gothic Book</vt:lpstr>
      <vt:lpstr>Franklin Gothic Medium</vt:lpstr>
      <vt:lpstr>Tunga</vt:lpstr>
      <vt:lpstr>Wingdings</vt:lpstr>
      <vt:lpstr>Angles</vt:lpstr>
      <vt:lpstr>ESSA FUNDED PROGRAMS</vt:lpstr>
      <vt:lpstr>Overview: What Is Title I?</vt:lpstr>
      <vt:lpstr>Overview: Types of Title I Programs</vt:lpstr>
      <vt:lpstr>Title I Parent Involvement Requirements </vt:lpstr>
      <vt:lpstr>Parent Involvement Policy (PIP) </vt:lpstr>
      <vt:lpstr>How New York Mills uses its Title IA, II &amp; IV</vt:lpstr>
      <vt:lpstr>Title I Parent Involvement Requirements</vt:lpstr>
      <vt:lpstr>Title I Parent Involvement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ESSA FUNDED PROGRAMS</dc:title>
  <dc:creator>Brent Dodge</dc:creator>
  <cp:lastModifiedBy>Brent Dodge</cp:lastModifiedBy>
  <cp:revision>9</cp:revision>
  <dcterms:created xsi:type="dcterms:W3CDTF">2019-09-09T19:47:32Z</dcterms:created>
  <dcterms:modified xsi:type="dcterms:W3CDTF">2022-10-18T15:11:41Z</dcterms:modified>
</cp:coreProperties>
</file>