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0058400" cy="7772400"/>
  <p:notesSz cx="7010400" cy="9296400"/>
  <p:embeddedFontLst>
    <p:embeddedFont>
      <p:font typeface="Lato" panose="020F0502020204030203" pitchFamily="34" charset="0"/>
      <p:regular r:id="rId6"/>
      <p:bold r:id="rId7"/>
      <p:italic r:id="rId8"/>
      <p:boldItalic r:id="rId9"/>
    </p:embeddedFont>
    <p:embeddedFont>
      <p:font typeface="Nunito" panose="020B0604020202020204" charset="0"/>
      <p:regular r:id="rId10"/>
    </p:embeddedFont>
    <p:embeddedFont>
      <p:font typeface="Lato Bold Italics" panose="020B0604020202020204" charset="0"/>
      <p:regular r:id="rId11"/>
    </p:embeddedFont>
    <p:embeddedFont>
      <p:font typeface="Lato Bold" panose="020F0802020204030203" pitchFamily="34" charset="0"/>
      <p:regular r:id="rId12"/>
      <p:bold r:id="rId13"/>
    </p:embeddedFont>
    <p:embeddedFont>
      <p:font typeface="Calibri" panose="020F0502020204030204" pitchFamily="34" charset="0"/>
      <p:regular r:id="rId14"/>
      <p:bold r:id="rId15"/>
      <p:italic r:id="rId16"/>
      <p:boldItalic r:id="rId17"/>
    </p:embeddedFont>
    <p:embeddedFont>
      <p:font typeface="Lato Italics" panose="020B0604020202020204" charset="0"/>
      <p:regular r:id="rId18"/>
    </p:embeddedFont>
    <p:embeddedFont>
      <p:font typeface="Nunito Bold" panose="020B0604020202020204" charset="0"/>
      <p:regular r:id="rId19"/>
    </p:embeddedFont>
    <p:embeddedFont>
      <p:font typeface="Nunito Bold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37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7.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51800" y="0"/>
            <a:ext cx="6706600" cy="5336896"/>
            <a:chOff x="0" y="0"/>
            <a:chExt cx="6706603" cy="5336896"/>
          </a:xfrm>
        </p:grpSpPr>
        <p:sp>
          <p:nvSpPr>
            <p:cNvPr id="3" name="Freeform 3"/>
            <p:cNvSpPr/>
            <p:nvPr/>
          </p:nvSpPr>
          <p:spPr>
            <a:xfrm>
              <a:off x="0" y="0"/>
              <a:ext cx="6706616" cy="5336921"/>
            </a:xfrm>
            <a:custGeom>
              <a:avLst/>
              <a:gdLst/>
              <a:ahLst/>
              <a:cxnLst/>
              <a:rect l="l" t="t" r="r" b="b"/>
              <a:pathLst>
                <a:path w="6706616" h="5336921">
                  <a:moveTo>
                    <a:pt x="0" y="0"/>
                  </a:moveTo>
                  <a:lnTo>
                    <a:pt x="0" y="5336921"/>
                  </a:lnTo>
                  <a:lnTo>
                    <a:pt x="6706616" y="5336921"/>
                  </a:lnTo>
                  <a:lnTo>
                    <a:pt x="6706616" y="0"/>
                  </a:lnTo>
                  <a:close/>
                </a:path>
              </a:pathLst>
            </a:custGeom>
            <a:solidFill>
              <a:srgbClr val="232020"/>
            </a:solidFill>
          </p:spPr>
          <p:txBody>
            <a:bodyPr/>
            <a:lstStyle/>
            <a:p>
              <a:endParaRPr lang="en-US"/>
            </a:p>
          </p:txBody>
        </p:sp>
      </p:grpSp>
      <p:grpSp>
        <p:nvGrpSpPr>
          <p:cNvPr id="4" name="Group 4"/>
          <p:cNvGrpSpPr>
            <a:grpSpLocks noChangeAspect="1"/>
          </p:cNvGrpSpPr>
          <p:nvPr/>
        </p:nvGrpSpPr>
        <p:grpSpPr>
          <a:xfrm>
            <a:off x="1273950" y="400650"/>
            <a:ext cx="2086289" cy="2324710"/>
            <a:chOff x="0" y="0"/>
            <a:chExt cx="2781719" cy="3099613"/>
          </a:xfrm>
        </p:grpSpPr>
        <p:sp>
          <p:nvSpPr>
            <p:cNvPr id="5" name="Freeform 5"/>
            <p:cNvSpPr/>
            <p:nvPr/>
          </p:nvSpPr>
          <p:spPr>
            <a:xfrm>
              <a:off x="0" y="0"/>
              <a:ext cx="2781681" cy="3099562"/>
            </a:xfrm>
            <a:custGeom>
              <a:avLst/>
              <a:gdLst/>
              <a:ahLst/>
              <a:cxnLst/>
              <a:rect l="l" t="t" r="r" b="b"/>
              <a:pathLst>
                <a:path w="2781681" h="3099562">
                  <a:moveTo>
                    <a:pt x="2651887" y="0"/>
                  </a:moveTo>
                  <a:lnTo>
                    <a:pt x="0" y="1511681"/>
                  </a:lnTo>
                  <a:lnTo>
                    <a:pt x="2781681" y="3099562"/>
                  </a:lnTo>
                  <a:lnTo>
                    <a:pt x="2766314" y="0"/>
                  </a:lnTo>
                  <a:close/>
                </a:path>
              </a:pathLst>
            </a:custGeom>
            <a:blipFill>
              <a:blip r:embed="rId2"/>
              <a:stretch>
                <a:fillRect l="-25506" r="-44336" b="-1665"/>
              </a:stretch>
            </a:blipFill>
          </p:spPr>
          <p:txBody>
            <a:bodyPr/>
            <a:lstStyle/>
            <a:p>
              <a:endParaRPr lang="en-US"/>
            </a:p>
          </p:txBody>
        </p:sp>
      </p:grpSp>
      <p:sp>
        <p:nvSpPr>
          <p:cNvPr id="6" name="Freeform 6"/>
          <p:cNvSpPr/>
          <p:nvPr/>
        </p:nvSpPr>
        <p:spPr>
          <a:xfrm>
            <a:off x="3351800" y="0"/>
            <a:ext cx="6706600" cy="4539091"/>
          </a:xfrm>
          <a:custGeom>
            <a:avLst/>
            <a:gdLst/>
            <a:ahLst/>
            <a:cxnLst/>
            <a:rect l="l" t="t" r="r" b="b"/>
            <a:pathLst>
              <a:path w="6706600" h="4539091">
                <a:moveTo>
                  <a:pt x="0" y="0"/>
                </a:moveTo>
                <a:lnTo>
                  <a:pt x="6706600" y="0"/>
                </a:lnTo>
                <a:lnTo>
                  <a:pt x="6706600" y="4539091"/>
                </a:lnTo>
                <a:lnTo>
                  <a:pt x="0" y="4539091"/>
                </a:lnTo>
                <a:lnTo>
                  <a:pt x="0" y="0"/>
                </a:lnTo>
                <a:close/>
              </a:path>
            </a:pathLst>
          </a:custGeom>
          <a:blipFill>
            <a:blip r:embed="rId3"/>
            <a:stretch>
              <a:fillRect l="-1741" t="-29772" r="-28156"/>
            </a:stretch>
          </a:blipFill>
        </p:spPr>
        <p:txBody>
          <a:bodyPr/>
          <a:lstStyle/>
          <a:p>
            <a:endParaRPr lang="en-US"/>
          </a:p>
        </p:txBody>
      </p:sp>
      <p:grpSp>
        <p:nvGrpSpPr>
          <p:cNvPr id="7" name="Group 7"/>
          <p:cNvGrpSpPr>
            <a:grpSpLocks noChangeAspect="1"/>
          </p:cNvGrpSpPr>
          <p:nvPr/>
        </p:nvGrpSpPr>
        <p:grpSpPr>
          <a:xfrm>
            <a:off x="-63503" y="-63503"/>
            <a:ext cx="10185397" cy="7899397"/>
            <a:chOff x="0" y="0"/>
            <a:chExt cx="10185400" cy="7899400"/>
          </a:xfrm>
        </p:grpSpPr>
        <p:sp>
          <p:nvSpPr>
            <p:cNvPr id="8" name="Freeform 8"/>
            <p:cNvSpPr/>
            <p:nvPr/>
          </p:nvSpPr>
          <p:spPr>
            <a:xfrm>
              <a:off x="63500" y="1553337"/>
              <a:ext cx="10058400" cy="6282563"/>
            </a:xfrm>
            <a:custGeom>
              <a:avLst/>
              <a:gdLst/>
              <a:ahLst/>
              <a:cxnLst/>
              <a:rect l="l" t="t" r="r" b="b"/>
              <a:pathLst>
                <a:path w="10058400" h="6282563">
                  <a:moveTo>
                    <a:pt x="0" y="5780913"/>
                  </a:moveTo>
                  <a:lnTo>
                    <a:pt x="0" y="6282563"/>
                  </a:lnTo>
                  <a:lnTo>
                    <a:pt x="10058400" y="6282563"/>
                  </a:lnTo>
                  <a:lnTo>
                    <a:pt x="10058400" y="0"/>
                  </a:lnTo>
                  <a:close/>
                </a:path>
              </a:pathLst>
            </a:custGeom>
            <a:solidFill>
              <a:srgbClr val="004F81">
                <a:alpha val="44706"/>
              </a:srgbClr>
            </a:solidFill>
          </p:spPr>
          <p:txBody>
            <a:bodyPr/>
            <a:lstStyle/>
            <a:p>
              <a:endParaRPr lang="en-US"/>
            </a:p>
          </p:txBody>
        </p:sp>
        <p:sp>
          <p:nvSpPr>
            <p:cNvPr id="9" name="Freeform 9"/>
            <p:cNvSpPr/>
            <p:nvPr/>
          </p:nvSpPr>
          <p:spPr>
            <a:xfrm>
              <a:off x="1346708" y="5400421"/>
              <a:ext cx="2068703" cy="2397760"/>
            </a:xfrm>
            <a:custGeom>
              <a:avLst/>
              <a:gdLst/>
              <a:ahLst/>
              <a:cxnLst/>
              <a:rect l="l" t="t" r="r" b="b"/>
              <a:pathLst>
                <a:path w="2068703" h="2397760">
                  <a:moveTo>
                    <a:pt x="0" y="1196340"/>
                  </a:moveTo>
                  <a:lnTo>
                    <a:pt x="2058416" y="2397760"/>
                  </a:lnTo>
                  <a:lnTo>
                    <a:pt x="2068703" y="0"/>
                  </a:lnTo>
                  <a:close/>
                </a:path>
              </a:pathLst>
            </a:custGeom>
            <a:solidFill>
              <a:srgbClr val="00253F">
                <a:alpha val="44706"/>
              </a:srgbClr>
            </a:solidFill>
          </p:spPr>
          <p:txBody>
            <a:bodyPr/>
            <a:lstStyle/>
            <a:p>
              <a:endParaRPr lang="en-US"/>
            </a:p>
          </p:txBody>
        </p:sp>
        <p:sp>
          <p:nvSpPr>
            <p:cNvPr id="10" name="Freeform 10"/>
            <p:cNvSpPr/>
            <p:nvPr/>
          </p:nvSpPr>
          <p:spPr>
            <a:xfrm>
              <a:off x="1902206" y="6920992"/>
              <a:ext cx="1567561" cy="914908"/>
            </a:xfrm>
            <a:custGeom>
              <a:avLst/>
              <a:gdLst/>
              <a:ahLst/>
              <a:cxnLst/>
              <a:rect l="l" t="t" r="r" b="b"/>
              <a:pathLst>
                <a:path w="1567561" h="914908">
                  <a:moveTo>
                    <a:pt x="0" y="914908"/>
                  </a:moveTo>
                  <a:lnTo>
                    <a:pt x="1567561" y="914908"/>
                  </a:lnTo>
                  <a:lnTo>
                    <a:pt x="0" y="0"/>
                  </a:lnTo>
                  <a:close/>
                </a:path>
              </a:pathLst>
            </a:custGeom>
            <a:solidFill>
              <a:srgbClr val="024162">
                <a:alpha val="44706"/>
              </a:srgbClr>
            </a:solidFill>
          </p:spPr>
          <p:txBody>
            <a:bodyPr/>
            <a:lstStyle/>
            <a:p>
              <a:endParaRPr lang="en-US"/>
            </a:p>
          </p:txBody>
        </p:sp>
        <p:sp>
          <p:nvSpPr>
            <p:cNvPr id="11" name="Freeform 11"/>
            <p:cNvSpPr/>
            <p:nvPr/>
          </p:nvSpPr>
          <p:spPr>
            <a:xfrm>
              <a:off x="63500" y="63500"/>
              <a:ext cx="4026408" cy="2326005"/>
            </a:xfrm>
            <a:custGeom>
              <a:avLst/>
              <a:gdLst/>
              <a:ahLst/>
              <a:cxnLst/>
              <a:rect l="l" t="t" r="r" b="b"/>
              <a:pathLst>
                <a:path w="4026408" h="2326005">
                  <a:moveTo>
                    <a:pt x="0" y="0"/>
                  </a:moveTo>
                  <a:lnTo>
                    <a:pt x="0" y="2326005"/>
                  </a:lnTo>
                  <a:lnTo>
                    <a:pt x="4026408" y="0"/>
                  </a:lnTo>
                  <a:close/>
                </a:path>
              </a:pathLst>
            </a:custGeom>
            <a:solidFill>
              <a:srgbClr val="014D81">
                <a:alpha val="44706"/>
              </a:srgbClr>
            </a:solidFill>
          </p:spPr>
          <p:txBody>
            <a:bodyPr/>
            <a:lstStyle/>
            <a:p>
              <a:endParaRPr lang="en-US"/>
            </a:p>
          </p:txBody>
        </p:sp>
        <p:sp>
          <p:nvSpPr>
            <p:cNvPr id="12" name="Freeform 12"/>
            <p:cNvSpPr/>
            <p:nvPr/>
          </p:nvSpPr>
          <p:spPr>
            <a:xfrm>
              <a:off x="1337437" y="63500"/>
              <a:ext cx="1942084" cy="1371219"/>
            </a:xfrm>
            <a:custGeom>
              <a:avLst/>
              <a:gdLst/>
              <a:ahLst/>
              <a:cxnLst/>
              <a:rect l="l" t="t" r="r" b="b"/>
              <a:pathLst>
                <a:path w="1942084" h="1371219">
                  <a:moveTo>
                    <a:pt x="540385" y="0"/>
                  </a:moveTo>
                  <a:lnTo>
                    <a:pt x="0" y="839089"/>
                  </a:lnTo>
                  <a:lnTo>
                    <a:pt x="391414" y="1371219"/>
                  </a:lnTo>
                  <a:lnTo>
                    <a:pt x="1942084" y="468122"/>
                  </a:lnTo>
                  <a:lnTo>
                    <a:pt x="1106424" y="0"/>
                  </a:lnTo>
                  <a:close/>
                </a:path>
              </a:pathLst>
            </a:custGeom>
            <a:solidFill>
              <a:srgbClr val="00253F">
                <a:alpha val="44706"/>
              </a:srgbClr>
            </a:solidFill>
          </p:spPr>
          <p:txBody>
            <a:bodyPr/>
            <a:lstStyle/>
            <a:p>
              <a:endParaRPr lang="en-US"/>
            </a:p>
          </p:txBody>
        </p:sp>
        <p:sp>
          <p:nvSpPr>
            <p:cNvPr id="13" name="Freeform 13"/>
            <p:cNvSpPr/>
            <p:nvPr/>
          </p:nvSpPr>
          <p:spPr>
            <a:xfrm>
              <a:off x="526542" y="902589"/>
              <a:ext cx="1202309" cy="1216279"/>
            </a:xfrm>
            <a:custGeom>
              <a:avLst/>
              <a:gdLst/>
              <a:ahLst/>
              <a:cxnLst/>
              <a:rect l="l" t="t" r="r" b="b"/>
              <a:pathLst>
                <a:path w="1202309" h="1216279">
                  <a:moveTo>
                    <a:pt x="810895" y="0"/>
                  </a:moveTo>
                  <a:lnTo>
                    <a:pt x="0" y="1216279"/>
                  </a:lnTo>
                  <a:lnTo>
                    <a:pt x="1202309" y="532130"/>
                  </a:lnTo>
                  <a:close/>
                </a:path>
              </a:pathLst>
            </a:custGeom>
            <a:solidFill>
              <a:srgbClr val="024162">
                <a:alpha val="44706"/>
              </a:srgbClr>
            </a:solidFill>
          </p:spPr>
          <p:txBody>
            <a:bodyPr/>
            <a:lstStyle/>
            <a:p>
              <a:endParaRPr lang="en-US"/>
            </a:p>
          </p:txBody>
        </p:sp>
        <p:sp>
          <p:nvSpPr>
            <p:cNvPr id="14" name="Freeform 14"/>
            <p:cNvSpPr/>
            <p:nvPr/>
          </p:nvSpPr>
          <p:spPr>
            <a:xfrm>
              <a:off x="925195" y="63500"/>
              <a:ext cx="952627" cy="839089"/>
            </a:xfrm>
            <a:custGeom>
              <a:avLst/>
              <a:gdLst/>
              <a:ahLst/>
              <a:cxnLst/>
              <a:rect l="l" t="t" r="r" b="b"/>
              <a:pathLst>
                <a:path w="952627" h="839089">
                  <a:moveTo>
                    <a:pt x="0" y="0"/>
                  </a:moveTo>
                  <a:lnTo>
                    <a:pt x="412242" y="839089"/>
                  </a:lnTo>
                  <a:lnTo>
                    <a:pt x="952627" y="0"/>
                  </a:lnTo>
                  <a:close/>
                </a:path>
              </a:pathLst>
            </a:custGeom>
            <a:solidFill>
              <a:srgbClr val="024162">
                <a:alpha val="44706"/>
              </a:srgbClr>
            </a:solidFill>
          </p:spPr>
          <p:txBody>
            <a:bodyPr/>
            <a:lstStyle/>
            <a:p>
              <a:endParaRPr lang="en-US"/>
            </a:p>
          </p:txBody>
        </p:sp>
        <p:sp>
          <p:nvSpPr>
            <p:cNvPr id="15" name="Freeform 15"/>
            <p:cNvSpPr/>
            <p:nvPr/>
          </p:nvSpPr>
          <p:spPr>
            <a:xfrm>
              <a:off x="63500" y="65151"/>
              <a:ext cx="556260" cy="671449"/>
            </a:xfrm>
            <a:custGeom>
              <a:avLst/>
              <a:gdLst/>
              <a:ahLst/>
              <a:cxnLst/>
              <a:rect l="l" t="t" r="r" b="b"/>
              <a:pathLst>
                <a:path w="556260" h="671449">
                  <a:moveTo>
                    <a:pt x="0" y="0"/>
                  </a:moveTo>
                  <a:lnTo>
                    <a:pt x="0" y="671449"/>
                  </a:lnTo>
                  <a:lnTo>
                    <a:pt x="556260" y="0"/>
                  </a:lnTo>
                  <a:close/>
                </a:path>
              </a:pathLst>
            </a:custGeom>
            <a:solidFill>
              <a:srgbClr val="00253F">
                <a:alpha val="44706"/>
              </a:srgbClr>
            </a:solidFill>
          </p:spPr>
          <p:txBody>
            <a:bodyPr/>
            <a:lstStyle/>
            <a:p>
              <a:endParaRPr lang="en-US"/>
            </a:p>
          </p:txBody>
        </p:sp>
        <p:sp>
          <p:nvSpPr>
            <p:cNvPr id="16" name="Freeform 16"/>
            <p:cNvSpPr/>
            <p:nvPr/>
          </p:nvSpPr>
          <p:spPr>
            <a:xfrm>
              <a:off x="3405378" y="5096383"/>
              <a:ext cx="2105406" cy="2739517"/>
            </a:xfrm>
            <a:custGeom>
              <a:avLst/>
              <a:gdLst/>
              <a:ahLst/>
              <a:cxnLst/>
              <a:rect l="l" t="t" r="r" b="b"/>
              <a:pathLst>
                <a:path w="2105406" h="2739517">
                  <a:moveTo>
                    <a:pt x="9906" y="304038"/>
                  </a:moveTo>
                  <a:lnTo>
                    <a:pt x="0" y="2739517"/>
                  </a:lnTo>
                  <a:lnTo>
                    <a:pt x="2105406" y="2739517"/>
                  </a:lnTo>
                  <a:lnTo>
                    <a:pt x="524002" y="0"/>
                  </a:lnTo>
                  <a:close/>
                </a:path>
              </a:pathLst>
            </a:custGeom>
            <a:solidFill>
              <a:srgbClr val="024162">
                <a:alpha val="44706"/>
              </a:srgbClr>
            </a:solidFill>
          </p:spPr>
          <p:txBody>
            <a:bodyPr/>
            <a:lstStyle/>
            <a:p>
              <a:endParaRPr lang="en-US"/>
            </a:p>
          </p:txBody>
        </p:sp>
        <p:sp>
          <p:nvSpPr>
            <p:cNvPr id="17" name="Freeform 17"/>
            <p:cNvSpPr/>
            <p:nvPr/>
          </p:nvSpPr>
          <p:spPr>
            <a:xfrm>
              <a:off x="3929380" y="3919220"/>
              <a:ext cx="2027174" cy="2371471"/>
            </a:xfrm>
            <a:custGeom>
              <a:avLst/>
              <a:gdLst/>
              <a:ahLst/>
              <a:cxnLst/>
              <a:rect l="l" t="t" r="r" b="b"/>
              <a:pathLst>
                <a:path w="2027174" h="2371471">
                  <a:moveTo>
                    <a:pt x="0" y="1177163"/>
                  </a:moveTo>
                  <a:lnTo>
                    <a:pt x="2027174" y="0"/>
                  </a:lnTo>
                  <a:lnTo>
                    <a:pt x="700151" y="2371471"/>
                  </a:lnTo>
                  <a:close/>
                </a:path>
              </a:pathLst>
            </a:custGeom>
            <a:solidFill>
              <a:srgbClr val="00253F">
                <a:alpha val="44706"/>
              </a:srgbClr>
            </a:solidFill>
          </p:spPr>
          <p:txBody>
            <a:bodyPr/>
            <a:lstStyle/>
            <a:p>
              <a:endParaRPr lang="en-US"/>
            </a:p>
          </p:txBody>
        </p:sp>
        <p:sp>
          <p:nvSpPr>
            <p:cNvPr id="18" name="Freeform 18"/>
            <p:cNvSpPr/>
            <p:nvPr/>
          </p:nvSpPr>
          <p:spPr>
            <a:xfrm>
              <a:off x="7732141" y="4670679"/>
              <a:ext cx="2389759" cy="3165221"/>
            </a:xfrm>
            <a:custGeom>
              <a:avLst/>
              <a:gdLst/>
              <a:ahLst/>
              <a:cxnLst/>
              <a:rect l="l" t="t" r="r" b="b"/>
              <a:pathLst>
                <a:path w="2389759" h="3165221">
                  <a:moveTo>
                    <a:pt x="2389759" y="0"/>
                  </a:moveTo>
                  <a:lnTo>
                    <a:pt x="0" y="1381760"/>
                  </a:lnTo>
                  <a:lnTo>
                    <a:pt x="966089" y="3165221"/>
                  </a:lnTo>
                  <a:lnTo>
                    <a:pt x="1921383" y="3165221"/>
                  </a:lnTo>
                  <a:lnTo>
                    <a:pt x="2389759" y="2437511"/>
                  </a:lnTo>
                  <a:lnTo>
                    <a:pt x="2389759" y="0"/>
                  </a:lnTo>
                  <a:close/>
                </a:path>
              </a:pathLst>
            </a:custGeom>
            <a:solidFill>
              <a:srgbClr val="024162">
                <a:alpha val="44706"/>
              </a:srgbClr>
            </a:solidFill>
          </p:spPr>
          <p:txBody>
            <a:bodyPr/>
            <a:lstStyle/>
            <a:p>
              <a:endParaRPr lang="en-US"/>
            </a:p>
          </p:txBody>
        </p:sp>
        <p:sp>
          <p:nvSpPr>
            <p:cNvPr id="19" name="Freeform 19"/>
            <p:cNvSpPr/>
            <p:nvPr/>
          </p:nvSpPr>
          <p:spPr>
            <a:xfrm>
              <a:off x="7000748" y="6391275"/>
              <a:ext cx="1697482" cy="1444625"/>
            </a:xfrm>
            <a:custGeom>
              <a:avLst/>
              <a:gdLst/>
              <a:ahLst/>
              <a:cxnLst/>
              <a:rect l="l" t="t" r="r" b="b"/>
              <a:pathLst>
                <a:path w="1697482" h="1444625">
                  <a:moveTo>
                    <a:pt x="0" y="1444625"/>
                  </a:moveTo>
                  <a:lnTo>
                    <a:pt x="1697482" y="1444625"/>
                  </a:lnTo>
                  <a:lnTo>
                    <a:pt x="914908" y="0"/>
                  </a:lnTo>
                  <a:close/>
                </a:path>
              </a:pathLst>
            </a:custGeom>
            <a:solidFill>
              <a:srgbClr val="014E81">
                <a:alpha val="44706"/>
              </a:srgbClr>
            </a:solidFill>
          </p:spPr>
          <p:txBody>
            <a:bodyPr/>
            <a:lstStyle/>
            <a:p>
              <a:endParaRPr lang="en-US"/>
            </a:p>
          </p:txBody>
        </p:sp>
        <p:sp>
          <p:nvSpPr>
            <p:cNvPr id="20" name="Freeform 20"/>
            <p:cNvSpPr/>
            <p:nvPr/>
          </p:nvSpPr>
          <p:spPr>
            <a:xfrm>
              <a:off x="6795135" y="4570095"/>
              <a:ext cx="1120521" cy="3265805"/>
            </a:xfrm>
            <a:custGeom>
              <a:avLst/>
              <a:gdLst/>
              <a:ahLst/>
              <a:cxnLst/>
              <a:rect l="l" t="t" r="r" b="b"/>
              <a:pathLst>
                <a:path w="1120521" h="3265805">
                  <a:moveTo>
                    <a:pt x="0" y="3265805"/>
                  </a:moveTo>
                  <a:lnTo>
                    <a:pt x="205613" y="3265805"/>
                  </a:lnTo>
                  <a:lnTo>
                    <a:pt x="1120521" y="1821180"/>
                  </a:lnTo>
                  <a:lnTo>
                    <a:pt x="47625" y="0"/>
                  </a:lnTo>
                  <a:close/>
                </a:path>
              </a:pathLst>
            </a:custGeom>
            <a:solidFill>
              <a:srgbClr val="00253F">
                <a:alpha val="44706"/>
              </a:srgbClr>
            </a:solidFill>
          </p:spPr>
          <p:txBody>
            <a:bodyPr/>
            <a:lstStyle/>
            <a:p>
              <a:endParaRPr lang="en-US"/>
            </a:p>
          </p:txBody>
        </p:sp>
        <p:sp>
          <p:nvSpPr>
            <p:cNvPr id="21" name="Freeform 21"/>
            <p:cNvSpPr/>
            <p:nvPr/>
          </p:nvSpPr>
          <p:spPr>
            <a:xfrm>
              <a:off x="3416554" y="2815717"/>
              <a:ext cx="2252853" cy="2584704"/>
            </a:xfrm>
            <a:custGeom>
              <a:avLst/>
              <a:gdLst/>
              <a:ahLst/>
              <a:cxnLst/>
              <a:rect l="l" t="t" r="r" b="b"/>
              <a:pathLst>
                <a:path w="2252853" h="2584704">
                  <a:moveTo>
                    <a:pt x="0" y="0"/>
                  </a:moveTo>
                  <a:lnTo>
                    <a:pt x="0" y="2584704"/>
                  </a:lnTo>
                  <a:lnTo>
                    <a:pt x="2252853" y="1305052"/>
                  </a:lnTo>
                  <a:lnTo>
                    <a:pt x="0" y="0"/>
                  </a:lnTo>
                  <a:close/>
                </a:path>
              </a:pathLst>
            </a:custGeom>
            <a:solidFill>
              <a:srgbClr val="004F81">
                <a:alpha val="44706"/>
              </a:srgbClr>
            </a:solidFill>
          </p:spPr>
          <p:txBody>
            <a:bodyPr/>
            <a:lstStyle/>
            <a:p>
              <a:endParaRPr lang="en-US"/>
            </a:p>
          </p:txBody>
        </p:sp>
      </p:grpSp>
      <p:sp>
        <p:nvSpPr>
          <p:cNvPr id="22" name="AutoShape 22"/>
          <p:cNvSpPr/>
          <p:nvPr/>
        </p:nvSpPr>
        <p:spPr>
          <a:xfrm>
            <a:off x="777240" y="1301555"/>
            <a:ext cx="769816" cy="0"/>
          </a:xfrm>
          <a:prstGeom prst="line">
            <a:avLst/>
          </a:prstGeom>
          <a:ln w="19050" cap="flat">
            <a:solidFill>
              <a:srgbClr val="004AAD"/>
            </a:solidFill>
            <a:prstDash val="solid"/>
            <a:headEnd type="none" w="sm" len="sm"/>
            <a:tailEnd type="none" w="sm" len="sm"/>
          </a:ln>
        </p:spPr>
        <p:txBody>
          <a:bodyPr/>
          <a:lstStyle/>
          <a:p>
            <a:endParaRPr lang="en-US"/>
          </a:p>
        </p:txBody>
      </p:sp>
      <p:grpSp>
        <p:nvGrpSpPr>
          <p:cNvPr id="23" name="Group 23"/>
          <p:cNvGrpSpPr/>
          <p:nvPr/>
        </p:nvGrpSpPr>
        <p:grpSpPr>
          <a:xfrm>
            <a:off x="3483003" y="351892"/>
            <a:ext cx="3151269" cy="3492556"/>
            <a:chOff x="0" y="0"/>
            <a:chExt cx="1098482" cy="1217449"/>
          </a:xfrm>
        </p:grpSpPr>
        <p:sp>
          <p:nvSpPr>
            <p:cNvPr id="24" name="Freeform 24"/>
            <p:cNvSpPr/>
            <p:nvPr/>
          </p:nvSpPr>
          <p:spPr>
            <a:xfrm>
              <a:off x="0" y="0"/>
              <a:ext cx="1098482" cy="1217449"/>
            </a:xfrm>
            <a:custGeom>
              <a:avLst/>
              <a:gdLst/>
              <a:ahLst/>
              <a:cxnLst/>
              <a:rect l="l" t="t" r="r" b="b"/>
              <a:pathLst>
                <a:path w="1098482" h="1217449">
                  <a:moveTo>
                    <a:pt x="0" y="0"/>
                  </a:moveTo>
                  <a:lnTo>
                    <a:pt x="1098482" y="0"/>
                  </a:lnTo>
                  <a:lnTo>
                    <a:pt x="1098482" y="1217449"/>
                  </a:lnTo>
                  <a:lnTo>
                    <a:pt x="0" y="1217449"/>
                  </a:lnTo>
                  <a:close/>
                </a:path>
              </a:pathLst>
            </a:custGeom>
            <a:solidFill>
              <a:srgbClr val="88ADC6">
                <a:alpha val="85882"/>
              </a:srgbClr>
            </a:solidFill>
          </p:spPr>
          <p:txBody>
            <a:bodyPr/>
            <a:lstStyle/>
            <a:p>
              <a:endParaRPr lang="en-US"/>
            </a:p>
          </p:txBody>
        </p:sp>
        <p:sp>
          <p:nvSpPr>
            <p:cNvPr id="25" name="TextBox 25"/>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grpSp>
        <p:nvGrpSpPr>
          <p:cNvPr id="26" name="Group 26"/>
          <p:cNvGrpSpPr/>
          <p:nvPr/>
        </p:nvGrpSpPr>
        <p:grpSpPr>
          <a:xfrm>
            <a:off x="147733" y="208231"/>
            <a:ext cx="2874289" cy="2061314"/>
            <a:chOff x="0" y="0"/>
            <a:chExt cx="1001931" cy="718541"/>
          </a:xfrm>
        </p:grpSpPr>
        <p:sp>
          <p:nvSpPr>
            <p:cNvPr id="27" name="Freeform 27"/>
            <p:cNvSpPr/>
            <p:nvPr/>
          </p:nvSpPr>
          <p:spPr>
            <a:xfrm>
              <a:off x="0" y="0"/>
              <a:ext cx="1001931" cy="718541"/>
            </a:xfrm>
            <a:custGeom>
              <a:avLst/>
              <a:gdLst/>
              <a:ahLst/>
              <a:cxnLst/>
              <a:rect l="l" t="t" r="r" b="b"/>
              <a:pathLst>
                <a:path w="1001931" h="718541">
                  <a:moveTo>
                    <a:pt x="0" y="0"/>
                  </a:moveTo>
                  <a:lnTo>
                    <a:pt x="1001931" y="0"/>
                  </a:lnTo>
                  <a:lnTo>
                    <a:pt x="1001931" y="718541"/>
                  </a:lnTo>
                  <a:lnTo>
                    <a:pt x="0" y="718541"/>
                  </a:lnTo>
                  <a:close/>
                </a:path>
              </a:pathLst>
            </a:custGeom>
            <a:solidFill>
              <a:srgbClr val="88ADC6">
                <a:alpha val="85882"/>
              </a:srgbClr>
            </a:solidFill>
          </p:spPr>
          <p:txBody>
            <a:bodyPr/>
            <a:lstStyle/>
            <a:p>
              <a:endParaRPr lang="en-US"/>
            </a:p>
          </p:txBody>
        </p:sp>
        <p:sp>
          <p:nvSpPr>
            <p:cNvPr id="28" name="TextBox 28"/>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sp>
        <p:nvSpPr>
          <p:cNvPr id="29" name="TextBox 29"/>
          <p:cNvSpPr txBox="1"/>
          <p:nvPr/>
        </p:nvSpPr>
        <p:spPr>
          <a:xfrm>
            <a:off x="7033596" y="5322672"/>
            <a:ext cx="2888307" cy="2411494"/>
          </a:xfrm>
          <a:prstGeom prst="rect">
            <a:avLst/>
          </a:prstGeom>
        </p:spPr>
        <p:txBody>
          <a:bodyPr lIns="0" tIns="0" rIns="0" bIns="0" rtlCol="0" anchor="t">
            <a:spAutoFit/>
          </a:bodyPr>
          <a:lstStyle/>
          <a:p>
            <a:pPr algn="ctr">
              <a:lnSpc>
                <a:spcPts val="3619"/>
              </a:lnSpc>
            </a:pPr>
            <a:r>
              <a:rPr lang="en-US" sz="1600" dirty="0">
                <a:solidFill>
                  <a:srgbClr val="FDD635"/>
                </a:solidFill>
                <a:latin typeface="Nunito Bold"/>
              </a:rPr>
              <a:t>Spring Oaks Middle School</a:t>
            </a:r>
            <a:r>
              <a:rPr lang="en-US" sz="1600" dirty="0">
                <a:solidFill>
                  <a:srgbClr val="000000"/>
                </a:solidFill>
                <a:latin typeface="Nunito Bold"/>
              </a:rPr>
              <a:t> </a:t>
            </a:r>
          </a:p>
          <a:p>
            <a:pPr algn="ctr">
              <a:lnSpc>
                <a:spcPts val="2614"/>
              </a:lnSpc>
            </a:pPr>
            <a:r>
              <a:rPr lang="en-US" sz="1347" dirty="0">
                <a:solidFill>
                  <a:srgbClr val="FFFFFF"/>
                </a:solidFill>
                <a:latin typeface="Nunito"/>
              </a:rPr>
              <a:t>Principal: Mary Lou Davalos</a:t>
            </a:r>
          </a:p>
          <a:p>
            <a:pPr algn="ctr">
              <a:lnSpc>
                <a:spcPts val="2614"/>
              </a:lnSpc>
            </a:pPr>
            <a:r>
              <a:rPr lang="en-US" sz="1347" dirty="0">
                <a:solidFill>
                  <a:srgbClr val="FFFFFF"/>
                </a:solidFill>
                <a:latin typeface="Nunito Bold"/>
              </a:rPr>
              <a:t>som.springbranchisd.com</a:t>
            </a:r>
          </a:p>
          <a:p>
            <a:pPr algn="ctr">
              <a:lnSpc>
                <a:spcPts val="2614"/>
              </a:lnSpc>
            </a:pPr>
            <a:r>
              <a:rPr lang="en-US" sz="1347" dirty="0">
                <a:solidFill>
                  <a:srgbClr val="FFFFFF"/>
                </a:solidFill>
                <a:latin typeface="Nunito"/>
              </a:rPr>
              <a:t>2150 Shadowdale</a:t>
            </a:r>
          </a:p>
          <a:p>
            <a:pPr algn="ctr">
              <a:lnSpc>
                <a:spcPts val="2614"/>
              </a:lnSpc>
            </a:pPr>
            <a:r>
              <a:rPr lang="en-US" sz="1347" dirty="0">
                <a:solidFill>
                  <a:srgbClr val="FFFFFF"/>
                </a:solidFill>
                <a:latin typeface="Nunito"/>
              </a:rPr>
              <a:t>Houston, TX 77043</a:t>
            </a:r>
          </a:p>
          <a:p>
            <a:pPr algn="ctr">
              <a:lnSpc>
                <a:spcPts val="2614"/>
              </a:lnSpc>
            </a:pPr>
            <a:r>
              <a:rPr lang="en-US" sz="1347" dirty="0">
                <a:solidFill>
                  <a:srgbClr val="FFFFFF"/>
                </a:solidFill>
                <a:latin typeface="Nunito"/>
              </a:rPr>
              <a:t>713-251-4800</a:t>
            </a:r>
          </a:p>
          <a:p>
            <a:pPr algn="ctr">
              <a:lnSpc>
                <a:spcPts val="2413"/>
              </a:lnSpc>
              <a:spcBef>
                <a:spcPct val="0"/>
              </a:spcBef>
            </a:pPr>
            <a:endParaRPr lang="en-US" sz="1347" dirty="0">
              <a:solidFill>
                <a:srgbClr val="FFFFFF"/>
              </a:solidFill>
              <a:latin typeface="Nunito"/>
            </a:endParaRPr>
          </a:p>
        </p:txBody>
      </p:sp>
      <p:sp>
        <p:nvSpPr>
          <p:cNvPr id="30" name="TextBox 30"/>
          <p:cNvSpPr txBox="1"/>
          <p:nvPr/>
        </p:nvSpPr>
        <p:spPr>
          <a:xfrm>
            <a:off x="554400" y="369952"/>
            <a:ext cx="2149986" cy="407288"/>
          </a:xfrm>
          <a:prstGeom prst="rect">
            <a:avLst/>
          </a:prstGeom>
        </p:spPr>
        <p:txBody>
          <a:bodyPr lIns="0" tIns="0" rIns="0" bIns="0" rtlCol="0" anchor="t">
            <a:spAutoFit/>
          </a:bodyPr>
          <a:lstStyle/>
          <a:p>
            <a:pPr algn="ctr">
              <a:lnSpc>
                <a:spcPts val="1609"/>
              </a:lnSpc>
            </a:pPr>
            <a:r>
              <a:rPr lang="en-US" sz="1463">
                <a:solidFill>
                  <a:srgbClr val="FFFFFF"/>
                </a:solidFill>
                <a:latin typeface="Nunito Bold"/>
              </a:rPr>
              <a:t>What is a Home-School Compact?</a:t>
            </a:r>
          </a:p>
        </p:txBody>
      </p:sp>
      <p:sp>
        <p:nvSpPr>
          <p:cNvPr id="31" name="TextBox 31"/>
          <p:cNvSpPr txBox="1"/>
          <p:nvPr/>
        </p:nvSpPr>
        <p:spPr>
          <a:xfrm>
            <a:off x="222870" y="798992"/>
            <a:ext cx="2661761" cy="1236345"/>
          </a:xfrm>
          <a:prstGeom prst="rect">
            <a:avLst/>
          </a:prstGeom>
        </p:spPr>
        <p:txBody>
          <a:bodyPr lIns="0" tIns="0" rIns="0" bIns="0" rtlCol="0" anchor="t">
            <a:spAutoFit/>
          </a:bodyPr>
          <a:lstStyle/>
          <a:p>
            <a:pPr algn="ctr">
              <a:lnSpc>
                <a:spcPts val="1679"/>
              </a:lnSpc>
            </a:pPr>
            <a:r>
              <a:rPr lang="en-US" sz="1200">
                <a:solidFill>
                  <a:srgbClr val="000000"/>
                </a:solidFill>
                <a:latin typeface="Nunito Bold"/>
              </a:rPr>
              <a:t> </a:t>
            </a:r>
            <a:r>
              <a:rPr lang="en-US" sz="1200">
                <a:solidFill>
                  <a:srgbClr val="FFFFFF"/>
                </a:solidFill>
                <a:latin typeface="Nunito"/>
              </a:rPr>
              <a:t>Our annual Home-School Compact offers ways that schools and families can work together to help our students succeed. It provides strategies to connect learning between school and home. </a:t>
            </a:r>
            <a:r>
              <a:rPr lang="en-US" sz="1200">
                <a:solidFill>
                  <a:srgbClr val="FFFFFF"/>
                </a:solidFill>
                <a:latin typeface="Nunito Bold"/>
              </a:rPr>
              <a:t>  </a:t>
            </a:r>
          </a:p>
        </p:txBody>
      </p:sp>
      <p:sp>
        <p:nvSpPr>
          <p:cNvPr id="32" name="TextBox 32"/>
          <p:cNvSpPr txBox="1"/>
          <p:nvPr/>
        </p:nvSpPr>
        <p:spPr>
          <a:xfrm>
            <a:off x="147733" y="2507633"/>
            <a:ext cx="2979090" cy="2357247"/>
          </a:xfrm>
          <a:prstGeom prst="rect">
            <a:avLst/>
          </a:prstGeom>
        </p:spPr>
        <p:txBody>
          <a:bodyPr lIns="0" tIns="0" rIns="0" bIns="0" rtlCol="0" anchor="t">
            <a:spAutoFit/>
          </a:bodyPr>
          <a:lstStyle/>
          <a:p>
            <a:pPr marL="259080" lvl="1" indent="-129540">
              <a:lnSpc>
                <a:spcPts val="1788"/>
              </a:lnSpc>
              <a:buFont typeface="Arial"/>
              <a:buChar char="•"/>
            </a:pPr>
            <a:r>
              <a:rPr lang="en-US" sz="1200">
                <a:solidFill>
                  <a:srgbClr val="000000"/>
                </a:solidFill>
                <a:latin typeface="Nunito"/>
              </a:rPr>
              <a:t>Link to academic achievement goals</a:t>
            </a:r>
          </a:p>
          <a:p>
            <a:pPr marL="259080" lvl="1" indent="-129540">
              <a:lnSpc>
                <a:spcPts val="1788"/>
              </a:lnSpc>
              <a:buFont typeface="Arial"/>
              <a:buChar char="•"/>
            </a:pPr>
            <a:r>
              <a:rPr lang="en-US" sz="1200">
                <a:solidFill>
                  <a:srgbClr val="000000"/>
                </a:solidFill>
                <a:latin typeface="Nunito"/>
              </a:rPr>
              <a:t>Focus on student learning</a:t>
            </a:r>
          </a:p>
          <a:p>
            <a:pPr marL="259080" lvl="1" indent="-129540">
              <a:lnSpc>
                <a:spcPts val="1788"/>
              </a:lnSpc>
              <a:buFont typeface="Arial"/>
              <a:buChar char="•"/>
            </a:pPr>
            <a:r>
              <a:rPr lang="en-US" sz="1200">
                <a:solidFill>
                  <a:srgbClr val="000000"/>
                </a:solidFill>
                <a:latin typeface="Nunito"/>
              </a:rPr>
              <a:t>Share strategies that staff, families and students can use</a:t>
            </a:r>
          </a:p>
          <a:p>
            <a:pPr marL="259080" lvl="1" indent="-129540">
              <a:lnSpc>
                <a:spcPts val="1788"/>
              </a:lnSpc>
              <a:buFont typeface="Arial"/>
              <a:buChar char="•"/>
            </a:pPr>
            <a:r>
              <a:rPr lang="en-US" sz="1200">
                <a:solidFill>
                  <a:srgbClr val="000000"/>
                </a:solidFill>
                <a:latin typeface="Nunito"/>
              </a:rPr>
              <a:t>Explain how teachers and families will communicate about student progress.</a:t>
            </a:r>
          </a:p>
          <a:p>
            <a:pPr marL="259080" lvl="1" indent="-129540">
              <a:lnSpc>
                <a:spcPts val="1788"/>
              </a:lnSpc>
              <a:buFont typeface="Arial"/>
              <a:buChar char="•"/>
            </a:pPr>
            <a:r>
              <a:rPr lang="en-US" sz="1200">
                <a:solidFill>
                  <a:srgbClr val="000000"/>
                </a:solidFill>
                <a:latin typeface="Nunito"/>
              </a:rPr>
              <a:t>Describe opportunities for families to volunteer and participate in the classroom</a:t>
            </a:r>
          </a:p>
          <a:p>
            <a:pPr>
              <a:lnSpc>
                <a:spcPts val="1788"/>
              </a:lnSpc>
            </a:pPr>
            <a:endParaRPr lang="en-US" sz="1200">
              <a:solidFill>
                <a:srgbClr val="000000"/>
              </a:solidFill>
              <a:latin typeface="Nunito"/>
            </a:endParaRPr>
          </a:p>
          <a:p>
            <a:pPr algn="ctr">
              <a:lnSpc>
                <a:spcPts val="1320"/>
              </a:lnSpc>
            </a:pPr>
            <a:endParaRPr lang="en-US" sz="1200">
              <a:solidFill>
                <a:srgbClr val="000000"/>
              </a:solidFill>
              <a:latin typeface="Nunito"/>
            </a:endParaRPr>
          </a:p>
        </p:txBody>
      </p:sp>
      <p:sp>
        <p:nvSpPr>
          <p:cNvPr id="33" name="TextBox 33"/>
          <p:cNvSpPr txBox="1"/>
          <p:nvPr/>
        </p:nvSpPr>
        <p:spPr>
          <a:xfrm>
            <a:off x="263462" y="2356820"/>
            <a:ext cx="1476077" cy="349250"/>
          </a:xfrm>
          <a:prstGeom prst="rect">
            <a:avLst/>
          </a:prstGeom>
        </p:spPr>
        <p:txBody>
          <a:bodyPr lIns="0" tIns="0" rIns="0" bIns="0" rtlCol="0" anchor="t">
            <a:spAutoFit/>
          </a:bodyPr>
          <a:lstStyle/>
          <a:p>
            <a:pPr algn="ctr">
              <a:lnSpc>
                <a:spcPts val="1429"/>
              </a:lnSpc>
            </a:pPr>
            <a:r>
              <a:rPr lang="en-US" sz="1299">
                <a:solidFill>
                  <a:srgbClr val="000000"/>
                </a:solidFill>
                <a:latin typeface="Nunito Bold"/>
              </a:rPr>
              <a:t>E</a:t>
            </a:r>
            <a:r>
              <a:rPr lang="en-US" sz="1299">
                <a:solidFill>
                  <a:srgbClr val="272427"/>
                </a:solidFill>
                <a:latin typeface="Nunito Bold"/>
              </a:rPr>
              <a:t>ffective compacts:</a:t>
            </a:r>
          </a:p>
          <a:p>
            <a:pPr algn="ctr">
              <a:lnSpc>
                <a:spcPts val="1320"/>
              </a:lnSpc>
              <a:spcBef>
                <a:spcPct val="0"/>
              </a:spcBef>
            </a:pPr>
            <a:endParaRPr lang="en-US" sz="1299">
              <a:solidFill>
                <a:srgbClr val="272427"/>
              </a:solidFill>
              <a:latin typeface="Nunito Bold"/>
            </a:endParaRPr>
          </a:p>
        </p:txBody>
      </p:sp>
      <p:sp>
        <p:nvSpPr>
          <p:cNvPr id="34" name="TextBox 34"/>
          <p:cNvSpPr txBox="1"/>
          <p:nvPr/>
        </p:nvSpPr>
        <p:spPr>
          <a:xfrm>
            <a:off x="170326" y="4499115"/>
            <a:ext cx="1252910" cy="258699"/>
          </a:xfrm>
          <a:prstGeom prst="rect">
            <a:avLst/>
          </a:prstGeom>
        </p:spPr>
        <p:txBody>
          <a:bodyPr lIns="0" tIns="0" rIns="0" bIns="0" rtlCol="0" anchor="t">
            <a:spAutoFit/>
          </a:bodyPr>
          <a:lstStyle/>
          <a:p>
            <a:pPr algn="ctr">
              <a:lnSpc>
                <a:spcPts val="2328"/>
              </a:lnSpc>
              <a:spcBef>
                <a:spcPct val="0"/>
              </a:spcBef>
            </a:pPr>
            <a:r>
              <a:rPr lang="en-US" sz="1200">
                <a:solidFill>
                  <a:srgbClr val="000000"/>
                </a:solidFill>
                <a:latin typeface="Nunito Bold"/>
              </a:rPr>
              <a:t>DID YOU KNOW?</a:t>
            </a:r>
          </a:p>
        </p:txBody>
      </p:sp>
      <p:sp>
        <p:nvSpPr>
          <p:cNvPr id="35" name="TextBox 35"/>
          <p:cNvSpPr txBox="1"/>
          <p:nvPr/>
        </p:nvSpPr>
        <p:spPr>
          <a:xfrm>
            <a:off x="47884" y="4805439"/>
            <a:ext cx="2750704" cy="2645532"/>
          </a:xfrm>
          <a:prstGeom prst="rect">
            <a:avLst/>
          </a:prstGeom>
        </p:spPr>
        <p:txBody>
          <a:bodyPr lIns="0" tIns="0" rIns="0" bIns="0" rtlCol="0" anchor="t">
            <a:spAutoFit/>
          </a:bodyPr>
          <a:lstStyle/>
          <a:p>
            <a:pPr marL="232910" lvl="1" indent="-116455" algn="just">
              <a:lnSpc>
                <a:spcPts val="1564"/>
              </a:lnSpc>
              <a:buFont typeface="Arial"/>
              <a:buChar char="•"/>
            </a:pPr>
            <a:r>
              <a:rPr lang="en-US" sz="1078" dirty="0">
                <a:solidFill>
                  <a:srgbClr val="000000"/>
                </a:solidFill>
                <a:latin typeface="Nunito"/>
              </a:rPr>
              <a:t>Our families, students and staff worked together and shared ideas to develop the home-school compact.</a:t>
            </a:r>
          </a:p>
          <a:p>
            <a:pPr marL="232910" lvl="1" indent="-116455" algn="just">
              <a:lnSpc>
                <a:spcPts val="1564"/>
              </a:lnSpc>
              <a:buFont typeface="Arial"/>
              <a:buChar char="•"/>
            </a:pPr>
            <a:r>
              <a:rPr lang="en-US" sz="1078" dirty="0">
                <a:solidFill>
                  <a:srgbClr val="000000"/>
                </a:solidFill>
                <a:latin typeface="Nunito"/>
              </a:rPr>
              <a:t>Staff contributions</a:t>
            </a:r>
          </a:p>
          <a:p>
            <a:pPr marL="232910" lvl="1" indent="-116455" algn="just">
              <a:lnSpc>
                <a:spcPts val="1564"/>
              </a:lnSpc>
              <a:buFont typeface="Arial"/>
              <a:buChar char="•"/>
            </a:pPr>
            <a:r>
              <a:rPr lang="en-US" sz="1078" dirty="0">
                <a:solidFill>
                  <a:srgbClr val="000000"/>
                </a:solidFill>
                <a:latin typeface="Nunito"/>
              </a:rPr>
              <a:t>Family contributions:</a:t>
            </a:r>
          </a:p>
          <a:p>
            <a:pPr algn="just">
              <a:lnSpc>
                <a:spcPts val="1564"/>
              </a:lnSpc>
            </a:pPr>
            <a:r>
              <a:rPr lang="en-US" sz="1078" dirty="0">
                <a:solidFill>
                  <a:srgbClr val="000000"/>
                </a:solidFill>
                <a:latin typeface="Lato"/>
              </a:rPr>
              <a:t>         </a:t>
            </a:r>
            <a:r>
              <a:rPr lang="en-US" sz="1078" dirty="0">
                <a:solidFill>
                  <a:srgbClr val="000000"/>
                </a:solidFill>
                <a:latin typeface="Lato Italics"/>
              </a:rPr>
              <a:t>-Open House</a:t>
            </a:r>
          </a:p>
          <a:p>
            <a:pPr algn="just">
              <a:lnSpc>
                <a:spcPts val="1564"/>
              </a:lnSpc>
            </a:pPr>
            <a:r>
              <a:rPr lang="en-US" sz="1078" dirty="0">
                <a:solidFill>
                  <a:srgbClr val="000000"/>
                </a:solidFill>
                <a:latin typeface="Lato Italics"/>
              </a:rPr>
              <a:t>         -Principal Coffees</a:t>
            </a:r>
          </a:p>
          <a:p>
            <a:pPr algn="just">
              <a:lnSpc>
                <a:spcPts val="1564"/>
              </a:lnSpc>
            </a:pPr>
            <a:r>
              <a:rPr lang="en-US" sz="1078" dirty="0">
                <a:solidFill>
                  <a:srgbClr val="000000"/>
                </a:solidFill>
                <a:latin typeface="Lato Italics"/>
              </a:rPr>
              <a:t>         -Parent/Teacher Conferences</a:t>
            </a:r>
          </a:p>
          <a:p>
            <a:pPr algn="just">
              <a:lnSpc>
                <a:spcPts val="1564"/>
              </a:lnSpc>
            </a:pPr>
            <a:r>
              <a:rPr lang="en-US" sz="1078" dirty="0">
                <a:solidFill>
                  <a:srgbClr val="000000"/>
                </a:solidFill>
                <a:latin typeface="Lato Italics"/>
              </a:rPr>
              <a:t>         -Parent Survey</a:t>
            </a:r>
          </a:p>
          <a:p>
            <a:pPr algn="just">
              <a:lnSpc>
                <a:spcPts val="1564"/>
              </a:lnSpc>
            </a:pPr>
            <a:r>
              <a:rPr lang="en-US" sz="1078" dirty="0">
                <a:solidFill>
                  <a:srgbClr val="000000"/>
                </a:solidFill>
                <a:latin typeface="Lato Italics"/>
              </a:rPr>
              <a:t>         -PTA</a:t>
            </a:r>
          </a:p>
          <a:p>
            <a:pPr algn="just">
              <a:lnSpc>
                <a:spcPts val="1564"/>
              </a:lnSpc>
            </a:pPr>
            <a:endParaRPr lang="en-US" sz="1078" dirty="0">
              <a:solidFill>
                <a:srgbClr val="000000"/>
              </a:solidFill>
              <a:latin typeface="Lato Italics"/>
            </a:endParaRPr>
          </a:p>
          <a:p>
            <a:pPr algn="just">
              <a:lnSpc>
                <a:spcPts val="1564"/>
              </a:lnSpc>
            </a:pPr>
            <a:endParaRPr lang="en-US" sz="1078" dirty="0">
              <a:solidFill>
                <a:srgbClr val="000000"/>
              </a:solidFill>
              <a:latin typeface="Lato Italics"/>
            </a:endParaRPr>
          </a:p>
          <a:p>
            <a:pPr algn="just">
              <a:lnSpc>
                <a:spcPts val="1564"/>
              </a:lnSpc>
            </a:pPr>
            <a:endParaRPr lang="en-US" sz="1078" dirty="0">
              <a:solidFill>
                <a:srgbClr val="000000"/>
              </a:solidFill>
              <a:latin typeface="Lato Italics"/>
            </a:endParaRPr>
          </a:p>
        </p:txBody>
      </p:sp>
      <p:sp>
        <p:nvSpPr>
          <p:cNvPr id="36" name="TextBox 36"/>
          <p:cNvSpPr txBox="1"/>
          <p:nvPr/>
        </p:nvSpPr>
        <p:spPr>
          <a:xfrm>
            <a:off x="3966947" y="497794"/>
            <a:ext cx="1895018" cy="484705"/>
          </a:xfrm>
          <a:prstGeom prst="rect">
            <a:avLst/>
          </a:prstGeom>
        </p:spPr>
        <p:txBody>
          <a:bodyPr lIns="0" tIns="0" rIns="0" bIns="0" rtlCol="0" anchor="t">
            <a:spAutoFit/>
          </a:bodyPr>
          <a:lstStyle/>
          <a:p>
            <a:pPr algn="ctr">
              <a:lnSpc>
                <a:spcPts val="1930"/>
              </a:lnSpc>
            </a:pPr>
            <a:r>
              <a:rPr lang="en-US" sz="1664">
                <a:solidFill>
                  <a:srgbClr val="FFFFFF"/>
                </a:solidFill>
                <a:latin typeface="Nunito Bold"/>
              </a:rPr>
              <a:t>Building Partnerships</a:t>
            </a:r>
          </a:p>
        </p:txBody>
      </p:sp>
      <p:sp>
        <p:nvSpPr>
          <p:cNvPr id="37" name="TextBox 37"/>
          <p:cNvSpPr txBox="1"/>
          <p:nvPr/>
        </p:nvSpPr>
        <p:spPr>
          <a:xfrm>
            <a:off x="3697326" y="1001067"/>
            <a:ext cx="2783645" cy="3171830"/>
          </a:xfrm>
          <a:prstGeom prst="rect">
            <a:avLst/>
          </a:prstGeom>
        </p:spPr>
        <p:txBody>
          <a:bodyPr lIns="0" tIns="0" rIns="0" bIns="0" rtlCol="0" anchor="t">
            <a:spAutoFit/>
          </a:bodyPr>
          <a:lstStyle/>
          <a:p>
            <a:pPr>
              <a:lnSpc>
                <a:spcPts val="1865"/>
              </a:lnSpc>
            </a:pPr>
            <a:r>
              <a:rPr lang="en-US" sz="1332" dirty="0">
                <a:solidFill>
                  <a:srgbClr val="FFFFFF"/>
                </a:solidFill>
                <a:latin typeface="Nunito"/>
              </a:rPr>
              <a:t>We offer many opportunities for families to get involved and participate in their child's education. We encourage you to partner with us and join our staff and other families in some of the following events and programs:</a:t>
            </a:r>
          </a:p>
          <a:p>
            <a:pPr marL="287639" lvl="1" indent="-143819">
              <a:lnSpc>
                <a:spcPts val="1865"/>
              </a:lnSpc>
              <a:buFont typeface="Arial"/>
              <a:buChar char="•"/>
            </a:pPr>
            <a:r>
              <a:rPr lang="en-US" sz="1332" dirty="0">
                <a:solidFill>
                  <a:srgbClr val="FFFFFF"/>
                </a:solidFill>
                <a:latin typeface="Lato Italics"/>
              </a:rPr>
              <a:t>Open House</a:t>
            </a:r>
          </a:p>
          <a:p>
            <a:pPr marL="287639" lvl="1" indent="-143819">
              <a:lnSpc>
                <a:spcPts val="1865"/>
              </a:lnSpc>
              <a:buFont typeface="Arial"/>
              <a:buChar char="•"/>
            </a:pPr>
            <a:r>
              <a:rPr lang="en-US" sz="1332" dirty="0">
                <a:solidFill>
                  <a:srgbClr val="FFFFFF"/>
                </a:solidFill>
                <a:latin typeface="Lato Italics"/>
              </a:rPr>
              <a:t>Report Card Pick Up Nights</a:t>
            </a:r>
          </a:p>
          <a:p>
            <a:pPr marL="287639" lvl="1" indent="-143819">
              <a:lnSpc>
                <a:spcPts val="1865"/>
              </a:lnSpc>
              <a:buFont typeface="Arial"/>
              <a:buChar char="•"/>
            </a:pPr>
            <a:r>
              <a:rPr lang="en-US" sz="1332" dirty="0">
                <a:solidFill>
                  <a:srgbClr val="FFFFFF"/>
                </a:solidFill>
                <a:latin typeface="Lato Italics"/>
              </a:rPr>
              <a:t>6</a:t>
            </a:r>
            <a:r>
              <a:rPr lang="en-US" sz="1332" baseline="30000" dirty="0">
                <a:solidFill>
                  <a:srgbClr val="FFFFFF"/>
                </a:solidFill>
                <a:latin typeface="Lato Italics"/>
              </a:rPr>
              <a:t>th</a:t>
            </a:r>
            <a:r>
              <a:rPr lang="en-US" sz="1332" dirty="0">
                <a:solidFill>
                  <a:srgbClr val="FFFFFF"/>
                </a:solidFill>
                <a:latin typeface="Lato Italics"/>
              </a:rPr>
              <a:t> Grade Orientation</a:t>
            </a:r>
          </a:p>
          <a:p>
            <a:pPr marL="287639" lvl="1" indent="-143819">
              <a:lnSpc>
                <a:spcPts val="1865"/>
              </a:lnSpc>
              <a:buFont typeface="Arial"/>
              <a:buChar char="•"/>
            </a:pPr>
            <a:r>
              <a:rPr lang="en-US" sz="1332" dirty="0">
                <a:solidFill>
                  <a:srgbClr val="FFFFFF"/>
                </a:solidFill>
                <a:latin typeface="Lato Italics"/>
              </a:rPr>
              <a:t>Awards Night</a:t>
            </a:r>
          </a:p>
          <a:p>
            <a:pPr marL="287639" lvl="1" indent="-143819">
              <a:lnSpc>
                <a:spcPts val="1865"/>
              </a:lnSpc>
              <a:buFont typeface="Arial"/>
              <a:buChar char="•"/>
            </a:pPr>
            <a:r>
              <a:rPr lang="en-US" sz="1332" dirty="0">
                <a:solidFill>
                  <a:srgbClr val="FFFFFF"/>
                </a:solidFill>
                <a:latin typeface="Lato Italics"/>
              </a:rPr>
              <a:t>Fall Festival</a:t>
            </a:r>
          </a:p>
          <a:p>
            <a:pPr algn="ctr">
              <a:lnSpc>
                <a:spcPts val="2196"/>
              </a:lnSpc>
              <a:spcBef>
                <a:spcPct val="0"/>
              </a:spcBef>
            </a:pPr>
            <a:endParaRPr lang="en-US" sz="1332" dirty="0">
              <a:solidFill>
                <a:srgbClr val="FFFFFF"/>
              </a:solidFill>
              <a:latin typeface="Lato Italics"/>
            </a:endParaRPr>
          </a:p>
        </p:txBody>
      </p:sp>
      <p:sp>
        <p:nvSpPr>
          <p:cNvPr id="38" name="TextBox 38"/>
          <p:cNvSpPr txBox="1"/>
          <p:nvPr/>
        </p:nvSpPr>
        <p:spPr>
          <a:xfrm>
            <a:off x="3970898" y="3886200"/>
            <a:ext cx="2116605" cy="474219"/>
          </a:xfrm>
          <a:prstGeom prst="rect">
            <a:avLst/>
          </a:prstGeom>
        </p:spPr>
        <p:txBody>
          <a:bodyPr lIns="0" tIns="0" rIns="0" bIns="0" rtlCol="0" anchor="t">
            <a:spAutoFit/>
          </a:bodyPr>
          <a:lstStyle/>
          <a:p>
            <a:pPr algn="ctr">
              <a:lnSpc>
                <a:spcPts val="1935"/>
              </a:lnSpc>
            </a:pPr>
            <a:r>
              <a:rPr lang="en-US" sz="1599">
                <a:solidFill>
                  <a:srgbClr val="FFFFFF"/>
                </a:solidFill>
                <a:latin typeface="Nunito Bold"/>
              </a:rPr>
              <a:t>Communication about Student Learning</a:t>
            </a:r>
          </a:p>
        </p:txBody>
      </p:sp>
      <p:sp>
        <p:nvSpPr>
          <p:cNvPr id="39" name="TextBox 39"/>
          <p:cNvSpPr txBox="1"/>
          <p:nvPr/>
        </p:nvSpPr>
        <p:spPr>
          <a:xfrm>
            <a:off x="3473197" y="4360419"/>
            <a:ext cx="3231903" cy="2883482"/>
          </a:xfrm>
          <a:prstGeom prst="rect">
            <a:avLst/>
          </a:prstGeom>
        </p:spPr>
        <p:txBody>
          <a:bodyPr lIns="0" tIns="0" rIns="0" bIns="0" rtlCol="0" anchor="t">
            <a:spAutoFit/>
          </a:bodyPr>
          <a:lstStyle/>
          <a:p>
            <a:pPr>
              <a:lnSpc>
                <a:spcPts val="1739"/>
              </a:lnSpc>
            </a:pPr>
            <a:r>
              <a:rPr lang="en-US" sz="1200" dirty="0">
                <a:solidFill>
                  <a:srgbClr val="FFFFFF"/>
                </a:solidFill>
                <a:latin typeface="Lato"/>
              </a:rPr>
              <a:t>Our school is committed to frequent two-way communication with families about children’s learning. Some of the ways you can expect us to reach you are:</a:t>
            </a:r>
          </a:p>
          <a:p>
            <a:pPr>
              <a:lnSpc>
                <a:spcPts val="1739"/>
              </a:lnSpc>
            </a:pPr>
            <a:endParaRPr lang="en-US" sz="1200" dirty="0">
              <a:solidFill>
                <a:srgbClr val="FFFFFF"/>
              </a:solidFill>
              <a:latin typeface="Lato"/>
            </a:endParaRPr>
          </a:p>
          <a:p>
            <a:pPr marL="259080" lvl="1" indent="-129540">
              <a:lnSpc>
                <a:spcPts val="1739"/>
              </a:lnSpc>
              <a:buFont typeface="Arial"/>
              <a:buChar char="•"/>
            </a:pPr>
            <a:r>
              <a:rPr lang="en-US" sz="1200" dirty="0">
                <a:solidFill>
                  <a:srgbClr val="FFFFFF"/>
                </a:solidFill>
                <a:latin typeface="Lato Italics"/>
              </a:rPr>
              <a:t>Callout messages </a:t>
            </a:r>
          </a:p>
          <a:p>
            <a:pPr marL="259080" lvl="1" indent="-129540">
              <a:lnSpc>
                <a:spcPts val="1739"/>
              </a:lnSpc>
              <a:buFont typeface="Arial"/>
              <a:buChar char="•"/>
            </a:pPr>
            <a:r>
              <a:rPr lang="en-US" sz="1200" dirty="0">
                <a:solidFill>
                  <a:srgbClr val="FFFFFF"/>
                </a:solidFill>
                <a:latin typeface="Lato Italics"/>
              </a:rPr>
              <a:t>Letters </a:t>
            </a:r>
          </a:p>
          <a:p>
            <a:pPr marL="259080" lvl="1" indent="-129540">
              <a:lnSpc>
                <a:spcPts val="1739"/>
              </a:lnSpc>
              <a:buFont typeface="Arial"/>
              <a:buChar char="•"/>
            </a:pPr>
            <a:r>
              <a:rPr lang="en-US" sz="1200" dirty="0">
                <a:solidFill>
                  <a:srgbClr val="FFFFFF"/>
                </a:solidFill>
                <a:latin typeface="Lato Italics"/>
              </a:rPr>
              <a:t>Skyward Messenger</a:t>
            </a:r>
          </a:p>
          <a:p>
            <a:pPr marL="259080" lvl="1" indent="-129540">
              <a:lnSpc>
                <a:spcPts val="1739"/>
              </a:lnSpc>
              <a:buFont typeface="Arial"/>
              <a:buChar char="•"/>
            </a:pPr>
            <a:r>
              <a:rPr lang="en-US" sz="1200" dirty="0">
                <a:solidFill>
                  <a:srgbClr val="FFFFFF"/>
                </a:solidFill>
                <a:latin typeface="Lato Italics"/>
              </a:rPr>
              <a:t>Remind</a:t>
            </a:r>
          </a:p>
          <a:p>
            <a:pPr marL="259080" lvl="1" indent="-129540">
              <a:lnSpc>
                <a:spcPts val="1739"/>
              </a:lnSpc>
              <a:buFont typeface="Arial"/>
              <a:buChar char="•"/>
            </a:pPr>
            <a:r>
              <a:rPr lang="en-US" sz="1200" dirty="0">
                <a:solidFill>
                  <a:srgbClr val="FFFFFF"/>
                </a:solidFill>
                <a:latin typeface="Lato Italics"/>
              </a:rPr>
              <a:t>Email</a:t>
            </a:r>
          </a:p>
          <a:p>
            <a:pPr marL="259080" lvl="1" indent="-129540">
              <a:lnSpc>
                <a:spcPts val="1739"/>
              </a:lnSpc>
              <a:buFont typeface="Arial"/>
              <a:buChar char="•"/>
            </a:pPr>
            <a:r>
              <a:rPr lang="en-US" sz="1200" dirty="0">
                <a:solidFill>
                  <a:srgbClr val="FFFFFF"/>
                </a:solidFill>
                <a:latin typeface="Lato Italics"/>
              </a:rPr>
              <a:t>Marquee</a:t>
            </a:r>
          </a:p>
          <a:p>
            <a:pPr marL="259080" lvl="1" indent="-129540">
              <a:lnSpc>
                <a:spcPts val="1739"/>
              </a:lnSpc>
              <a:buFont typeface="Arial"/>
              <a:buChar char="•"/>
            </a:pPr>
            <a:r>
              <a:rPr lang="en-US" sz="1200" dirty="0">
                <a:solidFill>
                  <a:srgbClr val="FFFFFF"/>
                </a:solidFill>
                <a:latin typeface="Lato Italics"/>
              </a:rPr>
              <a:t>Canvas, Facebook, Twitter, school website</a:t>
            </a:r>
          </a:p>
          <a:p>
            <a:pPr>
              <a:lnSpc>
                <a:spcPts val="2328"/>
              </a:lnSpc>
              <a:spcBef>
                <a:spcPct val="0"/>
              </a:spcBef>
            </a:pPr>
            <a:r>
              <a:rPr lang="en-US" sz="1200" dirty="0">
                <a:solidFill>
                  <a:srgbClr val="FFFFFF"/>
                </a:solidFill>
                <a:latin typeface="Nunito Bold Italics"/>
              </a:rPr>
              <a:t> </a:t>
            </a:r>
          </a:p>
        </p:txBody>
      </p:sp>
      <p:sp>
        <p:nvSpPr>
          <p:cNvPr id="40" name="TextBox 40"/>
          <p:cNvSpPr txBox="1"/>
          <p:nvPr/>
        </p:nvSpPr>
        <p:spPr>
          <a:xfrm>
            <a:off x="3332870" y="6971444"/>
            <a:ext cx="3392651" cy="416414"/>
          </a:xfrm>
          <a:prstGeom prst="rect">
            <a:avLst/>
          </a:prstGeom>
        </p:spPr>
        <p:txBody>
          <a:bodyPr lIns="0" tIns="0" rIns="0" bIns="0" rtlCol="0" anchor="t">
            <a:spAutoFit/>
          </a:bodyPr>
          <a:lstStyle/>
          <a:p>
            <a:pPr>
              <a:lnSpc>
                <a:spcPts val="1723"/>
              </a:lnSpc>
            </a:pPr>
            <a:r>
              <a:rPr lang="en-US" sz="1230">
                <a:solidFill>
                  <a:srgbClr val="FFFFFF"/>
                </a:solidFill>
                <a:latin typeface="Nunito Bold"/>
              </a:rPr>
              <a:t>Partner with us to stay informed and engaged in your child's school progress!</a:t>
            </a:r>
          </a:p>
        </p:txBody>
      </p:sp>
      <p:sp>
        <p:nvSpPr>
          <p:cNvPr id="41" name="TextBox 41"/>
          <p:cNvSpPr txBox="1"/>
          <p:nvPr/>
        </p:nvSpPr>
        <p:spPr>
          <a:xfrm>
            <a:off x="6998858" y="3472955"/>
            <a:ext cx="2923045" cy="1102360"/>
          </a:xfrm>
          <a:prstGeom prst="rect">
            <a:avLst/>
          </a:prstGeom>
        </p:spPr>
        <p:txBody>
          <a:bodyPr lIns="0" tIns="0" rIns="0" bIns="0" rtlCol="0" anchor="t">
            <a:spAutoFit/>
          </a:bodyPr>
          <a:lstStyle/>
          <a:p>
            <a:pPr algn="ctr">
              <a:lnSpc>
                <a:spcPts val="2900"/>
              </a:lnSpc>
            </a:pPr>
            <a:r>
              <a:rPr lang="en-US" sz="2900">
                <a:solidFill>
                  <a:srgbClr val="FFFFFF"/>
                </a:solidFill>
                <a:latin typeface="Nunito"/>
              </a:rPr>
              <a:t>Home-School</a:t>
            </a:r>
            <a:r>
              <a:rPr lang="en-US" sz="2900">
                <a:solidFill>
                  <a:srgbClr val="FFFFFF"/>
                </a:solidFill>
                <a:latin typeface="Nunito Bold"/>
              </a:rPr>
              <a:t> Compact </a:t>
            </a:r>
          </a:p>
          <a:p>
            <a:pPr algn="ctr">
              <a:lnSpc>
                <a:spcPts val="2900"/>
              </a:lnSpc>
            </a:pPr>
            <a:r>
              <a:rPr lang="en-US" sz="2900">
                <a:solidFill>
                  <a:srgbClr val="FFFFFF"/>
                </a:solidFill>
                <a:latin typeface="Nunito"/>
              </a:rPr>
              <a:t>2023-2024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alphaModFix amt="19999"/>
            </a:blip>
            <a:stretch>
              <a:fillRect b="-24"/>
            </a:stretch>
          </a:blipFill>
        </p:spPr>
        <p:txBody>
          <a:bodyPr/>
          <a:lstStyle/>
          <a:p>
            <a:endParaRPr lang="en-US"/>
          </a:p>
        </p:txBody>
      </p:sp>
      <p:sp>
        <p:nvSpPr>
          <p:cNvPr id="3" name="Freeform 3"/>
          <p:cNvSpPr/>
          <p:nvPr/>
        </p:nvSpPr>
        <p:spPr>
          <a:xfrm>
            <a:off x="3713130" y="4891465"/>
            <a:ext cx="4817442" cy="2383653"/>
          </a:xfrm>
          <a:custGeom>
            <a:avLst/>
            <a:gdLst/>
            <a:ahLst/>
            <a:cxnLst/>
            <a:rect l="l" t="t" r="r" b="b"/>
            <a:pathLst>
              <a:path w="4817442" h="2408721">
                <a:moveTo>
                  <a:pt x="0" y="0"/>
                </a:moveTo>
                <a:lnTo>
                  <a:pt x="4817442" y="0"/>
                </a:lnTo>
                <a:lnTo>
                  <a:pt x="4817442" y="2408721"/>
                </a:lnTo>
                <a:lnTo>
                  <a:pt x="0" y="2408721"/>
                </a:lnTo>
                <a:lnTo>
                  <a:pt x="0" y="0"/>
                </a:lnTo>
                <a:close/>
              </a:path>
            </a:pathLst>
          </a:custGeom>
          <a:blipFill>
            <a:blip r:embed="rId3">
              <a:alphaModFix amt="73000"/>
              <a:extLst>
                <a:ext uri="{96DAC541-7B7A-43D3-8B79-37D633B846F1}">
                  <asvg:svgBlip xmlns="" xmlns:asvg="http://schemas.microsoft.com/office/drawing/2016/SVG/main" r:embed="rId4"/>
                </a:ext>
              </a:extLst>
            </a:blip>
            <a:stretch>
              <a:fillRect l="-194" b="-194"/>
            </a:stretch>
          </a:blipFill>
        </p:spPr>
        <p:txBody>
          <a:bodyPr/>
          <a:lstStyle/>
          <a:p>
            <a:endParaRPr lang="en-US"/>
          </a:p>
        </p:txBody>
      </p:sp>
      <p:sp>
        <p:nvSpPr>
          <p:cNvPr id="4" name="Freeform 4"/>
          <p:cNvSpPr/>
          <p:nvPr/>
        </p:nvSpPr>
        <p:spPr>
          <a:xfrm>
            <a:off x="3389431" y="1026298"/>
            <a:ext cx="3316169" cy="3316169"/>
          </a:xfrm>
          <a:custGeom>
            <a:avLst/>
            <a:gdLst/>
            <a:ahLst/>
            <a:cxnLst/>
            <a:rect l="l" t="t" r="r" b="b"/>
            <a:pathLst>
              <a:path w="3316169" h="3316169">
                <a:moveTo>
                  <a:pt x="0" y="0"/>
                </a:moveTo>
                <a:lnTo>
                  <a:pt x="3316169" y="0"/>
                </a:lnTo>
                <a:lnTo>
                  <a:pt x="3316169" y="3316170"/>
                </a:lnTo>
                <a:lnTo>
                  <a:pt x="0" y="331617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a:off x="6671768" y="944456"/>
            <a:ext cx="3316169" cy="3316169"/>
          </a:xfrm>
          <a:custGeom>
            <a:avLst/>
            <a:gdLst/>
            <a:ahLst/>
            <a:cxnLst/>
            <a:rect l="l" t="t" r="r" b="b"/>
            <a:pathLst>
              <a:path w="3316169" h="3316169">
                <a:moveTo>
                  <a:pt x="0" y="0"/>
                </a:moveTo>
                <a:lnTo>
                  <a:pt x="3316169" y="0"/>
                </a:lnTo>
                <a:lnTo>
                  <a:pt x="3316169" y="3316170"/>
                </a:lnTo>
                <a:lnTo>
                  <a:pt x="0" y="331617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148559" y="5506857"/>
            <a:ext cx="2885017" cy="2148960"/>
            <a:chOff x="0" y="0"/>
            <a:chExt cx="1005670" cy="749093"/>
          </a:xfrm>
        </p:grpSpPr>
        <p:sp>
          <p:nvSpPr>
            <p:cNvPr id="7" name="Freeform 7"/>
            <p:cNvSpPr/>
            <p:nvPr/>
          </p:nvSpPr>
          <p:spPr>
            <a:xfrm>
              <a:off x="0" y="0"/>
              <a:ext cx="1005670" cy="749093"/>
            </a:xfrm>
            <a:custGeom>
              <a:avLst/>
              <a:gdLst/>
              <a:ahLst/>
              <a:cxnLst/>
              <a:rect l="l" t="t" r="r" b="b"/>
              <a:pathLst>
                <a:path w="1005670" h="749093">
                  <a:moveTo>
                    <a:pt x="0" y="0"/>
                  </a:moveTo>
                  <a:lnTo>
                    <a:pt x="1005670" y="0"/>
                  </a:lnTo>
                  <a:lnTo>
                    <a:pt x="1005670" y="749093"/>
                  </a:lnTo>
                  <a:lnTo>
                    <a:pt x="0" y="749093"/>
                  </a:lnTo>
                  <a:close/>
                </a:path>
              </a:pathLst>
            </a:custGeom>
            <a:solidFill>
              <a:srgbClr val="88ADC6">
                <a:alpha val="85882"/>
              </a:srgbClr>
            </a:solidFill>
          </p:spPr>
          <p:txBody>
            <a:bodyPr/>
            <a:lstStyle/>
            <a:p>
              <a:endParaRPr lang="en-US"/>
            </a:p>
          </p:txBody>
        </p:sp>
        <p:sp>
          <p:nvSpPr>
            <p:cNvPr id="8" name="TextBox 8"/>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grpSp>
        <p:nvGrpSpPr>
          <p:cNvPr id="9" name="Group 9"/>
          <p:cNvGrpSpPr/>
          <p:nvPr/>
        </p:nvGrpSpPr>
        <p:grpSpPr>
          <a:xfrm>
            <a:off x="3795409" y="293920"/>
            <a:ext cx="5435215" cy="52700"/>
            <a:chOff x="0" y="0"/>
            <a:chExt cx="1894628" cy="18370"/>
          </a:xfrm>
        </p:grpSpPr>
        <p:sp>
          <p:nvSpPr>
            <p:cNvPr id="10" name="Freeform 10"/>
            <p:cNvSpPr/>
            <p:nvPr/>
          </p:nvSpPr>
          <p:spPr>
            <a:xfrm>
              <a:off x="0" y="0"/>
              <a:ext cx="1894628" cy="18370"/>
            </a:xfrm>
            <a:custGeom>
              <a:avLst/>
              <a:gdLst/>
              <a:ahLst/>
              <a:cxnLst/>
              <a:rect l="l" t="t" r="r" b="b"/>
              <a:pathLst>
                <a:path w="1894628" h="18370">
                  <a:moveTo>
                    <a:pt x="0" y="0"/>
                  </a:moveTo>
                  <a:lnTo>
                    <a:pt x="1894628" y="0"/>
                  </a:lnTo>
                  <a:lnTo>
                    <a:pt x="1894628" y="18370"/>
                  </a:lnTo>
                  <a:lnTo>
                    <a:pt x="0" y="18370"/>
                  </a:lnTo>
                  <a:close/>
                </a:path>
              </a:pathLst>
            </a:custGeom>
            <a:solidFill>
              <a:srgbClr val="0574B7"/>
            </a:solidFill>
          </p:spPr>
          <p:txBody>
            <a:bodyPr/>
            <a:lstStyle/>
            <a:p>
              <a:endParaRPr lang="en-US"/>
            </a:p>
          </p:txBody>
        </p:sp>
        <p:sp>
          <p:nvSpPr>
            <p:cNvPr id="11" name="TextBox 11"/>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grpSp>
        <p:nvGrpSpPr>
          <p:cNvPr id="12" name="Group 12"/>
          <p:cNvGrpSpPr/>
          <p:nvPr/>
        </p:nvGrpSpPr>
        <p:grpSpPr>
          <a:xfrm>
            <a:off x="3795409" y="931898"/>
            <a:ext cx="5435215" cy="52700"/>
            <a:chOff x="0" y="0"/>
            <a:chExt cx="1894628" cy="18370"/>
          </a:xfrm>
        </p:grpSpPr>
        <p:sp>
          <p:nvSpPr>
            <p:cNvPr id="13" name="Freeform 13"/>
            <p:cNvSpPr/>
            <p:nvPr/>
          </p:nvSpPr>
          <p:spPr>
            <a:xfrm>
              <a:off x="0" y="0"/>
              <a:ext cx="1894628" cy="18370"/>
            </a:xfrm>
            <a:custGeom>
              <a:avLst/>
              <a:gdLst/>
              <a:ahLst/>
              <a:cxnLst/>
              <a:rect l="l" t="t" r="r" b="b"/>
              <a:pathLst>
                <a:path w="1894628" h="18370">
                  <a:moveTo>
                    <a:pt x="0" y="0"/>
                  </a:moveTo>
                  <a:lnTo>
                    <a:pt x="1894628" y="0"/>
                  </a:lnTo>
                  <a:lnTo>
                    <a:pt x="1894628" y="18370"/>
                  </a:lnTo>
                  <a:lnTo>
                    <a:pt x="0" y="18370"/>
                  </a:lnTo>
                  <a:close/>
                </a:path>
              </a:pathLst>
            </a:custGeom>
            <a:solidFill>
              <a:srgbClr val="0574B7"/>
            </a:solidFill>
          </p:spPr>
          <p:txBody>
            <a:bodyPr/>
            <a:lstStyle/>
            <a:p>
              <a:endParaRPr lang="en-US"/>
            </a:p>
          </p:txBody>
        </p:sp>
        <p:sp>
          <p:nvSpPr>
            <p:cNvPr id="14" name="TextBox 14"/>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sp>
        <p:nvSpPr>
          <p:cNvPr id="15" name="AutoShape 15"/>
          <p:cNvSpPr/>
          <p:nvPr/>
        </p:nvSpPr>
        <p:spPr>
          <a:xfrm>
            <a:off x="6503703" y="1026540"/>
            <a:ext cx="9313" cy="2859660"/>
          </a:xfrm>
          <a:prstGeom prst="line">
            <a:avLst/>
          </a:prstGeom>
          <a:ln w="38100" cap="flat">
            <a:solidFill>
              <a:srgbClr val="0574B7"/>
            </a:solidFill>
            <a:prstDash val="solid"/>
            <a:headEnd type="none" w="sm" len="sm"/>
            <a:tailEnd type="none" w="sm" len="sm"/>
          </a:ln>
        </p:spPr>
        <p:txBody>
          <a:bodyPr/>
          <a:lstStyle/>
          <a:p>
            <a:endParaRPr lang="en-US"/>
          </a:p>
        </p:txBody>
      </p:sp>
      <p:grpSp>
        <p:nvGrpSpPr>
          <p:cNvPr id="16" name="Group 16"/>
          <p:cNvGrpSpPr/>
          <p:nvPr/>
        </p:nvGrpSpPr>
        <p:grpSpPr>
          <a:xfrm>
            <a:off x="3713130" y="4380568"/>
            <a:ext cx="5435215" cy="52700"/>
            <a:chOff x="0" y="0"/>
            <a:chExt cx="1894628" cy="18370"/>
          </a:xfrm>
        </p:grpSpPr>
        <p:sp>
          <p:nvSpPr>
            <p:cNvPr id="17" name="Freeform 17"/>
            <p:cNvSpPr/>
            <p:nvPr/>
          </p:nvSpPr>
          <p:spPr>
            <a:xfrm>
              <a:off x="0" y="0"/>
              <a:ext cx="1894628" cy="18370"/>
            </a:xfrm>
            <a:custGeom>
              <a:avLst/>
              <a:gdLst/>
              <a:ahLst/>
              <a:cxnLst/>
              <a:rect l="l" t="t" r="r" b="b"/>
              <a:pathLst>
                <a:path w="1894628" h="18370">
                  <a:moveTo>
                    <a:pt x="0" y="0"/>
                  </a:moveTo>
                  <a:lnTo>
                    <a:pt x="1894628" y="0"/>
                  </a:lnTo>
                  <a:lnTo>
                    <a:pt x="1894628" y="18370"/>
                  </a:lnTo>
                  <a:lnTo>
                    <a:pt x="0" y="18370"/>
                  </a:lnTo>
                  <a:close/>
                </a:path>
              </a:pathLst>
            </a:custGeom>
            <a:solidFill>
              <a:srgbClr val="0574B7"/>
            </a:solidFill>
          </p:spPr>
          <p:txBody>
            <a:bodyPr/>
            <a:lstStyle/>
            <a:p>
              <a:endParaRPr lang="en-US"/>
            </a:p>
          </p:txBody>
        </p:sp>
        <p:sp>
          <p:nvSpPr>
            <p:cNvPr id="18" name="TextBox 18"/>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sp>
        <p:nvSpPr>
          <p:cNvPr id="19" name="Freeform 19"/>
          <p:cNvSpPr/>
          <p:nvPr/>
        </p:nvSpPr>
        <p:spPr>
          <a:xfrm>
            <a:off x="6265790" y="6708195"/>
            <a:ext cx="588746" cy="573931"/>
          </a:xfrm>
          <a:custGeom>
            <a:avLst/>
            <a:gdLst/>
            <a:ahLst/>
            <a:cxnLst/>
            <a:rect l="l" t="t" r="r" b="b"/>
            <a:pathLst>
              <a:path w="588746" h="573931">
                <a:moveTo>
                  <a:pt x="0" y="0"/>
                </a:moveTo>
                <a:lnTo>
                  <a:pt x="588746" y="0"/>
                </a:lnTo>
                <a:lnTo>
                  <a:pt x="588746" y="573930"/>
                </a:lnTo>
                <a:lnTo>
                  <a:pt x="0" y="573930"/>
                </a:lnTo>
                <a:lnTo>
                  <a:pt x="0" y="0"/>
                </a:lnTo>
                <a:close/>
              </a:path>
            </a:pathLst>
          </a:custGeom>
          <a:blipFill>
            <a:blip r:embed="rId7"/>
            <a:stretch>
              <a:fillRect/>
            </a:stretch>
          </a:blipFill>
        </p:spPr>
        <p:txBody>
          <a:bodyPr/>
          <a:lstStyle/>
          <a:p>
            <a:endParaRPr lang="en-US"/>
          </a:p>
        </p:txBody>
      </p:sp>
      <p:sp>
        <p:nvSpPr>
          <p:cNvPr id="20" name="TextBox 20"/>
          <p:cNvSpPr txBox="1"/>
          <p:nvPr/>
        </p:nvSpPr>
        <p:spPr>
          <a:xfrm>
            <a:off x="6854535" y="1623483"/>
            <a:ext cx="2293809" cy="2275175"/>
          </a:xfrm>
          <a:prstGeom prst="rect">
            <a:avLst/>
          </a:prstGeom>
        </p:spPr>
        <p:txBody>
          <a:bodyPr wrap="square" lIns="0" tIns="0" rIns="0" bIns="0" rtlCol="0" anchor="t">
            <a:spAutoFit/>
          </a:bodyPr>
          <a:lstStyle/>
          <a:p>
            <a:pPr marL="242839" lvl="1" indent="-121419">
              <a:lnSpc>
                <a:spcPts val="1754"/>
              </a:lnSpc>
              <a:buFont typeface="Arial"/>
              <a:buChar char="•"/>
            </a:pPr>
            <a:r>
              <a:rPr lang="en-US" sz="900" dirty="0">
                <a:solidFill>
                  <a:srgbClr val="000000"/>
                </a:solidFill>
                <a:latin typeface="Lato Italics"/>
              </a:rPr>
              <a:t>Assist my child with homework as needed</a:t>
            </a:r>
          </a:p>
          <a:p>
            <a:pPr marL="242839" lvl="1" indent="-121419">
              <a:lnSpc>
                <a:spcPts val="1754"/>
              </a:lnSpc>
              <a:buFont typeface="Arial"/>
              <a:buChar char="•"/>
            </a:pPr>
            <a:r>
              <a:rPr lang="en-US" sz="900" dirty="0">
                <a:solidFill>
                  <a:srgbClr val="000000"/>
                </a:solidFill>
                <a:latin typeface="Lato Italics"/>
              </a:rPr>
              <a:t>Will read with our children at least 30 minutes a day or more</a:t>
            </a:r>
          </a:p>
          <a:p>
            <a:pPr marL="242839" lvl="1" indent="-121419">
              <a:lnSpc>
                <a:spcPts val="1754"/>
              </a:lnSpc>
              <a:buFont typeface="Arial"/>
              <a:buChar char="•"/>
            </a:pPr>
            <a:r>
              <a:rPr lang="en-US" sz="900" dirty="0">
                <a:solidFill>
                  <a:srgbClr val="000000"/>
                </a:solidFill>
                <a:latin typeface="Lato Italics"/>
              </a:rPr>
              <a:t>Attend parent workshops and conferences with teachers to monitor my child’s progress</a:t>
            </a:r>
          </a:p>
          <a:p>
            <a:pPr marL="242839" lvl="1" indent="-121419">
              <a:lnSpc>
                <a:spcPts val="1754"/>
              </a:lnSpc>
              <a:buFont typeface="Arial"/>
              <a:buChar char="•"/>
            </a:pPr>
            <a:r>
              <a:rPr lang="en-US" sz="900" dirty="0">
                <a:solidFill>
                  <a:srgbClr val="000000"/>
                </a:solidFill>
                <a:latin typeface="Lato Italics"/>
              </a:rPr>
              <a:t>Support intervention efforts from my child’s teachers when my child need help</a:t>
            </a:r>
          </a:p>
          <a:p>
            <a:pPr marL="242839" lvl="1" indent="-121419">
              <a:lnSpc>
                <a:spcPts val="1754"/>
              </a:lnSpc>
              <a:buFont typeface="Arial"/>
              <a:buChar char="•"/>
            </a:pPr>
            <a:r>
              <a:rPr lang="en-US" sz="900" dirty="0">
                <a:solidFill>
                  <a:srgbClr val="000000"/>
                </a:solidFill>
                <a:latin typeface="Lato Italics"/>
              </a:rPr>
              <a:t>Connect with and be involved with my child’s school</a:t>
            </a:r>
          </a:p>
        </p:txBody>
      </p:sp>
      <p:sp>
        <p:nvSpPr>
          <p:cNvPr id="21" name="TextBox 21"/>
          <p:cNvSpPr txBox="1"/>
          <p:nvPr/>
        </p:nvSpPr>
        <p:spPr>
          <a:xfrm>
            <a:off x="392513" y="225964"/>
            <a:ext cx="2546316" cy="489585"/>
          </a:xfrm>
          <a:prstGeom prst="rect">
            <a:avLst/>
          </a:prstGeom>
        </p:spPr>
        <p:txBody>
          <a:bodyPr lIns="0" tIns="0" rIns="0" bIns="0" rtlCol="0" anchor="t">
            <a:spAutoFit/>
          </a:bodyPr>
          <a:lstStyle/>
          <a:p>
            <a:pPr algn="ctr">
              <a:lnSpc>
                <a:spcPts val="1980"/>
              </a:lnSpc>
            </a:pPr>
            <a:r>
              <a:rPr lang="en-US" sz="1800">
                <a:solidFill>
                  <a:srgbClr val="000000"/>
                </a:solidFill>
                <a:latin typeface="Nunito Bold"/>
              </a:rPr>
              <a:t>Our Goals for Student Achievement</a:t>
            </a:r>
          </a:p>
        </p:txBody>
      </p:sp>
      <p:sp>
        <p:nvSpPr>
          <p:cNvPr id="22" name="TextBox 22"/>
          <p:cNvSpPr txBox="1"/>
          <p:nvPr/>
        </p:nvSpPr>
        <p:spPr>
          <a:xfrm>
            <a:off x="266721" y="785842"/>
            <a:ext cx="1104751" cy="198755"/>
          </a:xfrm>
          <a:prstGeom prst="rect">
            <a:avLst/>
          </a:prstGeom>
        </p:spPr>
        <p:txBody>
          <a:bodyPr lIns="0" tIns="0" rIns="0" bIns="0" rtlCol="0" anchor="t">
            <a:spAutoFit/>
          </a:bodyPr>
          <a:lstStyle/>
          <a:p>
            <a:pPr algn="ctr">
              <a:lnSpc>
                <a:spcPts val="1539"/>
              </a:lnSpc>
              <a:spcBef>
                <a:spcPct val="0"/>
              </a:spcBef>
            </a:pPr>
            <a:r>
              <a:rPr lang="en-US" sz="1399">
                <a:solidFill>
                  <a:srgbClr val="000000"/>
                </a:solidFill>
                <a:latin typeface="Nunito Bold"/>
              </a:rPr>
              <a:t>District Goals</a:t>
            </a:r>
          </a:p>
        </p:txBody>
      </p:sp>
      <p:sp>
        <p:nvSpPr>
          <p:cNvPr id="23" name="TextBox 23"/>
          <p:cNvSpPr txBox="1"/>
          <p:nvPr/>
        </p:nvSpPr>
        <p:spPr>
          <a:xfrm>
            <a:off x="266721" y="1032222"/>
            <a:ext cx="2443343" cy="2810892"/>
          </a:xfrm>
          <a:prstGeom prst="rect">
            <a:avLst/>
          </a:prstGeom>
        </p:spPr>
        <p:txBody>
          <a:bodyPr lIns="0" tIns="0" rIns="0" bIns="0" rtlCol="0" anchor="t">
            <a:spAutoFit/>
          </a:bodyPr>
          <a:lstStyle/>
          <a:p>
            <a:pPr>
              <a:lnSpc>
                <a:spcPts val="1350"/>
              </a:lnSpc>
            </a:pPr>
            <a:r>
              <a:rPr lang="en-US" sz="1047" dirty="0">
                <a:solidFill>
                  <a:srgbClr val="000000"/>
                </a:solidFill>
                <a:latin typeface="Nunito"/>
              </a:rPr>
              <a:t>• SBISD students will master rigorous academic standards to ensure college and career readiness.</a:t>
            </a:r>
          </a:p>
          <a:p>
            <a:pPr>
              <a:lnSpc>
                <a:spcPts val="1350"/>
              </a:lnSpc>
            </a:pPr>
            <a:r>
              <a:rPr lang="en-US" sz="1047" dirty="0">
                <a:solidFill>
                  <a:srgbClr val="000000"/>
                </a:solidFill>
                <a:latin typeface="Nunito"/>
              </a:rPr>
              <a:t>• SBISD students will benefit from multi-tiered systems of support.</a:t>
            </a:r>
          </a:p>
          <a:p>
            <a:pPr>
              <a:lnSpc>
                <a:spcPts val="1350"/>
              </a:lnSpc>
            </a:pPr>
            <a:r>
              <a:rPr lang="en-US" sz="1047" dirty="0">
                <a:solidFill>
                  <a:srgbClr val="000000"/>
                </a:solidFill>
                <a:latin typeface="Nunito"/>
              </a:rPr>
              <a:t>• SBISD will ensure a safe and secure learning environment.</a:t>
            </a:r>
          </a:p>
          <a:p>
            <a:pPr>
              <a:lnSpc>
                <a:spcPts val="1350"/>
              </a:lnSpc>
            </a:pPr>
            <a:r>
              <a:rPr lang="en-US" sz="1047" dirty="0">
                <a:solidFill>
                  <a:srgbClr val="000000"/>
                </a:solidFill>
                <a:latin typeface="Nunito"/>
              </a:rPr>
              <a:t>• SBISD will attract, develop, align, and refine partnerships that promote high levels of family and community engagement.</a:t>
            </a:r>
          </a:p>
          <a:p>
            <a:pPr>
              <a:lnSpc>
                <a:spcPts val="1350"/>
              </a:lnSpc>
            </a:pPr>
            <a:r>
              <a:rPr lang="en-US" sz="1047" dirty="0">
                <a:solidFill>
                  <a:srgbClr val="000000"/>
                </a:solidFill>
                <a:latin typeface="Nunito"/>
              </a:rPr>
              <a:t>• SBISD will recruit, develop, and retain high quality staff.</a:t>
            </a:r>
          </a:p>
          <a:p>
            <a:pPr>
              <a:lnSpc>
                <a:spcPts val="1350"/>
              </a:lnSpc>
            </a:pPr>
            <a:r>
              <a:rPr lang="en-US" sz="1047" dirty="0">
                <a:solidFill>
                  <a:srgbClr val="000000"/>
                </a:solidFill>
                <a:latin typeface="Nunito"/>
              </a:rPr>
              <a:t>• SBISD will ensure efficient and effective fiscal management of resources and operations.</a:t>
            </a:r>
          </a:p>
          <a:p>
            <a:pPr algn="ctr">
              <a:lnSpc>
                <a:spcPts val="1151"/>
              </a:lnSpc>
              <a:spcBef>
                <a:spcPct val="0"/>
              </a:spcBef>
            </a:pPr>
            <a:endParaRPr lang="en-US" sz="1047" dirty="0">
              <a:solidFill>
                <a:srgbClr val="000000"/>
              </a:solidFill>
              <a:latin typeface="Nunito"/>
            </a:endParaRPr>
          </a:p>
        </p:txBody>
      </p:sp>
      <p:sp>
        <p:nvSpPr>
          <p:cNvPr id="24" name="TextBox 24"/>
          <p:cNvSpPr txBox="1"/>
          <p:nvPr/>
        </p:nvSpPr>
        <p:spPr>
          <a:xfrm>
            <a:off x="360330" y="5751999"/>
            <a:ext cx="1850383" cy="187960"/>
          </a:xfrm>
          <a:prstGeom prst="rect">
            <a:avLst/>
          </a:prstGeom>
        </p:spPr>
        <p:txBody>
          <a:bodyPr lIns="0" tIns="0" rIns="0" bIns="0" rtlCol="0" anchor="t">
            <a:spAutoFit/>
          </a:bodyPr>
          <a:lstStyle/>
          <a:p>
            <a:pPr>
              <a:lnSpc>
                <a:spcPts val="1429"/>
              </a:lnSpc>
              <a:spcBef>
                <a:spcPct val="0"/>
              </a:spcBef>
            </a:pPr>
            <a:r>
              <a:rPr lang="en-US" sz="1299">
                <a:solidFill>
                  <a:srgbClr val="000000"/>
                </a:solidFill>
                <a:latin typeface="Nunito Bold"/>
              </a:rPr>
              <a:t>School Goals </a:t>
            </a:r>
          </a:p>
        </p:txBody>
      </p:sp>
      <p:sp>
        <p:nvSpPr>
          <p:cNvPr id="25" name="TextBox 25"/>
          <p:cNvSpPr txBox="1"/>
          <p:nvPr/>
        </p:nvSpPr>
        <p:spPr>
          <a:xfrm>
            <a:off x="392513" y="5997109"/>
            <a:ext cx="2546316" cy="833562"/>
          </a:xfrm>
          <a:prstGeom prst="rect">
            <a:avLst/>
          </a:prstGeom>
        </p:spPr>
        <p:txBody>
          <a:bodyPr lIns="0" tIns="0" rIns="0" bIns="0" rtlCol="0" anchor="t">
            <a:spAutoFit/>
          </a:bodyPr>
          <a:lstStyle/>
          <a:p>
            <a:pPr>
              <a:lnSpc>
                <a:spcPts val="1320"/>
              </a:lnSpc>
            </a:pPr>
            <a:r>
              <a:rPr lang="en-US" sz="1200" dirty="0">
                <a:solidFill>
                  <a:srgbClr val="000000"/>
                </a:solidFill>
                <a:latin typeface="Lato Italics"/>
              </a:rPr>
              <a:t>• All students will make one year’s growth in literacy.</a:t>
            </a:r>
          </a:p>
          <a:p>
            <a:pPr>
              <a:lnSpc>
                <a:spcPts val="1320"/>
              </a:lnSpc>
            </a:pPr>
            <a:r>
              <a:rPr lang="en-US" sz="1200" dirty="0">
                <a:solidFill>
                  <a:srgbClr val="000000"/>
                </a:solidFill>
                <a:latin typeface="Lato Italics"/>
              </a:rPr>
              <a:t>• All students will increase math meets and masters levels by 3%.</a:t>
            </a:r>
          </a:p>
          <a:p>
            <a:pPr>
              <a:lnSpc>
                <a:spcPts val="1320"/>
              </a:lnSpc>
              <a:spcBef>
                <a:spcPct val="0"/>
              </a:spcBef>
            </a:pPr>
            <a:endParaRPr lang="en-US" sz="1200" dirty="0">
              <a:solidFill>
                <a:srgbClr val="000000"/>
              </a:solidFill>
              <a:latin typeface="Lato Italics"/>
            </a:endParaRPr>
          </a:p>
        </p:txBody>
      </p:sp>
      <p:sp>
        <p:nvSpPr>
          <p:cNvPr id="26" name="TextBox 26"/>
          <p:cNvSpPr txBox="1"/>
          <p:nvPr/>
        </p:nvSpPr>
        <p:spPr>
          <a:xfrm>
            <a:off x="360330" y="6808004"/>
            <a:ext cx="3352800" cy="187960"/>
          </a:xfrm>
          <a:prstGeom prst="rect">
            <a:avLst/>
          </a:prstGeom>
        </p:spPr>
        <p:txBody>
          <a:bodyPr lIns="0" tIns="0" rIns="0" bIns="0" rtlCol="0" anchor="t">
            <a:spAutoFit/>
          </a:bodyPr>
          <a:lstStyle/>
          <a:p>
            <a:pPr>
              <a:lnSpc>
                <a:spcPts val="1429"/>
              </a:lnSpc>
              <a:spcBef>
                <a:spcPct val="0"/>
              </a:spcBef>
            </a:pPr>
            <a:r>
              <a:rPr lang="en-US" sz="1299" dirty="0">
                <a:solidFill>
                  <a:srgbClr val="000000"/>
                </a:solidFill>
                <a:latin typeface="Nunito Bold"/>
              </a:rPr>
              <a:t>Areas of Focus by Grade Level</a:t>
            </a:r>
          </a:p>
        </p:txBody>
      </p:sp>
      <p:sp>
        <p:nvSpPr>
          <p:cNvPr id="27" name="TextBox 27"/>
          <p:cNvSpPr txBox="1"/>
          <p:nvPr/>
        </p:nvSpPr>
        <p:spPr>
          <a:xfrm>
            <a:off x="360330" y="7020222"/>
            <a:ext cx="2340890" cy="698909"/>
          </a:xfrm>
          <a:prstGeom prst="rect">
            <a:avLst/>
          </a:prstGeom>
        </p:spPr>
        <p:txBody>
          <a:bodyPr wrap="square" lIns="0" tIns="0" rIns="0" bIns="0" rtlCol="0" anchor="t">
            <a:spAutoFit/>
          </a:bodyPr>
          <a:lstStyle/>
          <a:p>
            <a:pPr marL="202750" lvl="1" indent="-101375">
              <a:lnSpc>
                <a:spcPts val="1352"/>
              </a:lnSpc>
              <a:buFont typeface="Arial"/>
              <a:buChar char="•"/>
            </a:pPr>
            <a:r>
              <a:rPr lang="en-US" sz="800" dirty="0">
                <a:solidFill>
                  <a:srgbClr val="000000"/>
                </a:solidFill>
                <a:latin typeface="Lato Bold"/>
              </a:rPr>
              <a:t>Grades 6-8 Reading fluency and comprehension.</a:t>
            </a:r>
            <a:endParaRPr lang="en-US" sz="800" dirty="0">
              <a:solidFill>
                <a:srgbClr val="000000"/>
              </a:solidFill>
              <a:latin typeface="Lato Bold Italics"/>
            </a:endParaRPr>
          </a:p>
          <a:p>
            <a:pPr marL="202750" lvl="1" indent="-101375">
              <a:lnSpc>
                <a:spcPts val="1352"/>
              </a:lnSpc>
              <a:buFont typeface="Arial"/>
              <a:buChar char="•"/>
            </a:pPr>
            <a:r>
              <a:rPr lang="en-US" sz="800" dirty="0">
                <a:solidFill>
                  <a:srgbClr val="000000"/>
                </a:solidFill>
                <a:latin typeface="Lato Bold"/>
              </a:rPr>
              <a:t>Grades 6-8</a:t>
            </a:r>
            <a:r>
              <a:rPr lang="en-US" sz="800" dirty="0">
                <a:solidFill>
                  <a:srgbClr val="000000"/>
                </a:solidFill>
                <a:latin typeface="Lato Bold Italics"/>
              </a:rPr>
              <a:t> </a:t>
            </a:r>
            <a:r>
              <a:rPr lang="en-US" sz="800" dirty="0">
                <a:solidFill>
                  <a:srgbClr val="000000"/>
                </a:solidFill>
                <a:latin typeface="Lato Bold" panose="020F0502020204030203" charset="0"/>
                <a:ea typeface="Lato" panose="020F0502020204030203" pitchFamily="34" charset="0"/>
                <a:cs typeface="Lato" panose="020F0502020204030203" pitchFamily="34" charset="0"/>
              </a:rPr>
              <a:t>Math critical thinking.</a:t>
            </a:r>
          </a:p>
          <a:p>
            <a:pPr algn="ctr">
              <a:lnSpc>
                <a:spcPts val="1352"/>
              </a:lnSpc>
            </a:pPr>
            <a:endParaRPr lang="en-US" sz="939" dirty="0">
              <a:solidFill>
                <a:srgbClr val="000000"/>
              </a:solidFill>
              <a:latin typeface="Lato Bold Italics"/>
            </a:endParaRPr>
          </a:p>
        </p:txBody>
      </p:sp>
      <p:sp>
        <p:nvSpPr>
          <p:cNvPr id="28" name="TextBox 28"/>
          <p:cNvSpPr txBox="1"/>
          <p:nvPr/>
        </p:nvSpPr>
        <p:spPr>
          <a:xfrm>
            <a:off x="3589601" y="412025"/>
            <a:ext cx="5941123" cy="405573"/>
          </a:xfrm>
          <a:prstGeom prst="rect">
            <a:avLst/>
          </a:prstGeom>
        </p:spPr>
        <p:txBody>
          <a:bodyPr lIns="0" tIns="0" rIns="0" bIns="0" rtlCol="0" anchor="t">
            <a:spAutoFit/>
          </a:bodyPr>
          <a:lstStyle/>
          <a:p>
            <a:pPr algn="ctr">
              <a:lnSpc>
                <a:spcPts val="3426"/>
              </a:lnSpc>
              <a:spcBef>
                <a:spcPct val="0"/>
              </a:spcBef>
            </a:pPr>
            <a:r>
              <a:rPr lang="en-US" sz="2141">
                <a:solidFill>
                  <a:srgbClr val="000000"/>
                </a:solidFill>
                <a:latin typeface="Nunito Bold"/>
              </a:rPr>
              <a:t>Collective Greatness for Student Success</a:t>
            </a:r>
          </a:p>
        </p:txBody>
      </p:sp>
      <p:sp>
        <p:nvSpPr>
          <p:cNvPr id="29" name="TextBox 29"/>
          <p:cNvSpPr txBox="1"/>
          <p:nvPr/>
        </p:nvSpPr>
        <p:spPr>
          <a:xfrm>
            <a:off x="4103732" y="1122392"/>
            <a:ext cx="1850935" cy="489585"/>
          </a:xfrm>
          <a:prstGeom prst="rect">
            <a:avLst/>
          </a:prstGeom>
        </p:spPr>
        <p:txBody>
          <a:bodyPr lIns="0" tIns="0" rIns="0" bIns="0" rtlCol="0" anchor="t">
            <a:spAutoFit/>
          </a:bodyPr>
          <a:lstStyle/>
          <a:p>
            <a:pPr>
              <a:lnSpc>
                <a:spcPts val="1980"/>
              </a:lnSpc>
            </a:pPr>
            <a:r>
              <a:rPr lang="en-US" sz="1800">
                <a:solidFill>
                  <a:srgbClr val="000000"/>
                </a:solidFill>
                <a:latin typeface="Nunito Bold"/>
              </a:rPr>
              <a:t>As a school, we will...</a:t>
            </a:r>
          </a:p>
        </p:txBody>
      </p:sp>
      <p:sp>
        <p:nvSpPr>
          <p:cNvPr id="30" name="TextBox 30"/>
          <p:cNvSpPr txBox="1"/>
          <p:nvPr/>
        </p:nvSpPr>
        <p:spPr>
          <a:xfrm>
            <a:off x="3795409" y="1633008"/>
            <a:ext cx="2470381" cy="3188052"/>
          </a:xfrm>
          <a:prstGeom prst="rect">
            <a:avLst/>
          </a:prstGeom>
        </p:spPr>
        <p:txBody>
          <a:bodyPr lIns="0" tIns="0" rIns="0" bIns="0" rtlCol="0" anchor="t">
            <a:spAutoFit/>
          </a:bodyPr>
          <a:lstStyle/>
          <a:p>
            <a:pPr marL="171450" indent="-171450">
              <a:buFont typeface="Arial" panose="020B0604020202020204" pitchFamily="34" charset="0"/>
              <a:buChar char="•"/>
            </a:pPr>
            <a:r>
              <a:rPr lang="en-US" sz="900" dirty="0">
                <a:solidFill>
                  <a:srgbClr val="000000"/>
                </a:solidFill>
                <a:latin typeface="Nunito"/>
              </a:rPr>
              <a:t>Provide high-quality curriculum and instruction</a:t>
            </a:r>
          </a:p>
          <a:p>
            <a:pPr marL="171450" indent="-171450">
              <a:buFont typeface="Arial" panose="020B0604020202020204" pitchFamily="34" charset="0"/>
              <a:buChar char="•"/>
            </a:pPr>
            <a:r>
              <a:rPr lang="en-US" sz="900" dirty="0">
                <a:solidFill>
                  <a:srgbClr val="000000"/>
                </a:solidFill>
                <a:latin typeface="Nunito"/>
              </a:rPr>
              <a:t>Provide a supportive and effective learning environment</a:t>
            </a:r>
          </a:p>
          <a:p>
            <a:pPr marL="171450" indent="-171450">
              <a:buFont typeface="Arial" panose="020B0604020202020204" pitchFamily="34" charset="0"/>
              <a:buChar char="•"/>
            </a:pPr>
            <a:r>
              <a:rPr lang="en-US" sz="900" dirty="0">
                <a:solidFill>
                  <a:srgbClr val="000000"/>
                </a:solidFill>
                <a:latin typeface="Nunito"/>
              </a:rPr>
              <a:t>Provide ways for you to be involved in your child’s schooling</a:t>
            </a:r>
          </a:p>
          <a:p>
            <a:pPr marL="171450" indent="-171450">
              <a:buFont typeface="Arial" panose="020B0604020202020204" pitchFamily="34" charset="0"/>
              <a:buChar char="•"/>
            </a:pPr>
            <a:r>
              <a:rPr lang="en-US" sz="900" dirty="0">
                <a:solidFill>
                  <a:srgbClr val="000000"/>
                </a:solidFill>
                <a:latin typeface="Nunito"/>
              </a:rPr>
              <a:t>Provide opportunities, as appropriate, in decisions relating to your child's education and positive use of extracurricular time</a:t>
            </a:r>
          </a:p>
          <a:p>
            <a:pPr marL="171450" indent="-171450">
              <a:buFont typeface="Arial" panose="020B0604020202020204" pitchFamily="34" charset="0"/>
              <a:buChar char="•"/>
            </a:pPr>
            <a:r>
              <a:rPr lang="en-US" sz="900" dirty="0">
                <a:solidFill>
                  <a:srgbClr val="000000"/>
                </a:solidFill>
                <a:latin typeface="Nunito"/>
              </a:rPr>
              <a:t>Guarantee high levels of learning for EVERY child</a:t>
            </a:r>
          </a:p>
          <a:p>
            <a:pPr marL="171450" indent="-171450">
              <a:buFont typeface="Arial" panose="020B0604020202020204" pitchFamily="34" charset="0"/>
              <a:buChar char="•"/>
            </a:pPr>
            <a:r>
              <a:rPr lang="en-US" sz="900" dirty="0">
                <a:solidFill>
                  <a:srgbClr val="000000"/>
                </a:solidFill>
                <a:latin typeface="Nunito"/>
              </a:rPr>
              <a:t>Promote a healthy, safe, and secure learning environment</a:t>
            </a:r>
          </a:p>
          <a:p>
            <a:pPr marL="171450" indent="-171450">
              <a:buFont typeface="Arial" panose="020B0604020202020204" pitchFamily="34" charset="0"/>
              <a:buChar char="•"/>
            </a:pPr>
            <a:r>
              <a:rPr lang="en-US" sz="900" dirty="0">
                <a:solidFill>
                  <a:srgbClr val="000000"/>
                </a:solidFill>
                <a:latin typeface="Nunito"/>
              </a:rPr>
              <a:t>Will inform you of your child’s development and profess on an ongoing basis</a:t>
            </a:r>
          </a:p>
          <a:p>
            <a:pPr marL="171450" indent="-171450">
              <a:buFont typeface="Arial" panose="020B0604020202020204" pitchFamily="34" charset="0"/>
              <a:buChar char="•"/>
            </a:pPr>
            <a:r>
              <a:rPr lang="en-US" sz="900" dirty="0">
                <a:solidFill>
                  <a:srgbClr val="000000"/>
                </a:solidFill>
                <a:latin typeface="Nunito"/>
              </a:rPr>
              <a:t>Will meet your child’s individual needs through monitoring and adjusting and provide intervention as needed</a:t>
            </a:r>
          </a:p>
          <a:p>
            <a:pPr>
              <a:lnSpc>
                <a:spcPts val="1609"/>
              </a:lnSpc>
            </a:pPr>
            <a:endParaRPr lang="en-US" sz="1000" dirty="0">
              <a:solidFill>
                <a:srgbClr val="000000"/>
              </a:solidFill>
              <a:latin typeface="Nunito"/>
            </a:endParaRPr>
          </a:p>
          <a:p>
            <a:pPr>
              <a:lnSpc>
                <a:spcPts val="1609"/>
              </a:lnSpc>
            </a:pPr>
            <a:endParaRPr lang="en-US" sz="1149" dirty="0">
              <a:solidFill>
                <a:srgbClr val="000000"/>
              </a:solidFill>
              <a:latin typeface="Nunito"/>
            </a:endParaRPr>
          </a:p>
          <a:p>
            <a:pPr algn="ctr">
              <a:lnSpc>
                <a:spcPts val="2521"/>
              </a:lnSpc>
              <a:spcBef>
                <a:spcPct val="0"/>
              </a:spcBef>
            </a:pPr>
            <a:endParaRPr lang="en-US" sz="1149" dirty="0">
              <a:solidFill>
                <a:srgbClr val="000000"/>
              </a:solidFill>
              <a:latin typeface="Nunito"/>
            </a:endParaRPr>
          </a:p>
        </p:txBody>
      </p:sp>
      <p:sp>
        <p:nvSpPr>
          <p:cNvPr id="31" name="TextBox 31"/>
          <p:cNvSpPr txBox="1"/>
          <p:nvPr/>
        </p:nvSpPr>
        <p:spPr>
          <a:xfrm>
            <a:off x="7239000" y="1122392"/>
            <a:ext cx="1701160" cy="489585"/>
          </a:xfrm>
          <a:prstGeom prst="rect">
            <a:avLst/>
          </a:prstGeom>
        </p:spPr>
        <p:txBody>
          <a:bodyPr lIns="0" tIns="0" rIns="0" bIns="0" rtlCol="0" anchor="t">
            <a:spAutoFit/>
          </a:bodyPr>
          <a:lstStyle/>
          <a:p>
            <a:pPr>
              <a:lnSpc>
                <a:spcPts val="1980"/>
              </a:lnSpc>
            </a:pPr>
            <a:r>
              <a:rPr lang="en-US" sz="1800">
                <a:solidFill>
                  <a:srgbClr val="000000"/>
                </a:solidFill>
                <a:latin typeface="Nunito Bold"/>
              </a:rPr>
              <a:t>As families, we will...</a:t>
            </a:r>
          </a:p>
        </p:txBody>
      </p:sp>
      <p:sp>
        <p:nvSpPr>
          <p:cNvPr id="32" name="TextBox 32"/>
          <p:cNvSpPr txBox="1"/>
          <p:nvPr/>
        </p:nvSpPr>
        <p:spPr>
          <a:xfrm>
            <a:off x="5429399" y="4424341"/>
            <a:ext cx="2331720" cy="382797"/>
          </a:xfrm>
          <a:prstGeom prst="rect">
            <a:avLst/>
          </a:prstGeom>
        </p:spPr>
        <p:txBody>
          <a:bodyPr wrap="square" lIns="0" tIns="0" rIns="0" bIns="0" rtlCol="0" anchor="t">
            <a:spAutoFit/>
          </a:bodyPr>
          <a:lstStyle/>
          <a:p>
            <a:pPr algn="ctr">
              <a:lnSpc>
                <a:spcPts val="3297"/>
              </a:lnSpc>
              <a:spcBef>
                <a:spcPct val="0"/>
              </a:spcBef>
            </a:pPr>
            <a:r>
              <a:rPr lang="en-US" sz="1699" dirty="0">
                <a:solidFill>
                  <a:srgbClr val="000000"/>
                </a:solidFill>
                <a:latin typeface="Nunito Bold"/>
              </a:rPr>
              <a:t>As students, we will…</a:t>
            </a:r>
          </a:p>
        </p:txBody>
      </p:sp>
      <p:sp>
        <p:nvSpPr>
          <p:cNvPr id="33" name="TextBox 33"/>
          <p:cNvSpPr txBox="1"/>
          <p:nvPr/>
        </p:nvSpPr>
        <p:spPr>
          <a:xfrm>
            <a:off x="4419600" y="4959901"/>
            <a:ext cx="4636562" cy="1561453"/>
          </a:xfrm>
          <a:prstGeom prst="rect">
            <a:avLst/>
          </a:prstGeom>
        </p:spPr>
        <p:txBody>
          <a:bodyPr wrap="square" lIns="0" tIns="0" rIns="0" bIns="0" rtlCol="0" anchor="t">
            <a:spAutoFit/>
          </a:bodyPr>
          <a:lstStyle/>
          <a:p>
            <a:pPr marL="254415" lvl="1" indent="-127207">
              <a:lnSpc>
                <a:spcPts val="1685"/>
              </a:lnSpc>
              <a:buFont typeface="Arial"/>
              <a:buChar char="•"/>
            </a:pPr>
            <a:r>
              <a:rPr lang="en-US" sz="1000" dirty="0">
                <a:solidFill>
                  <a:srgbClr val="000000"/>
                </a:solidFill>
                <a:latin typeface="Lato Italics"/>
              </a:rPr>
              <a:t>read at least 30 minutes a day or more.</a:t>
            </a:r>
          </a:p>
          <a:p>
            <a:pPr marL="254415" lvl="1" indent="-127207">
              <a:lnSpc>
                <a:spcPts val="1685"/>
              </a:lnSpc>
              <a:buFont typeface="Arial"/>
              <a:buChar char="•"/>
            </a:pPr>
            <a:r>
              <a:rPr lang="en-US" sz="1000" dirty="0">
                <a:solidFill>
                  <a:srgbClr val="000000"/>
                </a:solidFill>
                <a:latin typeface="Lato Italics"/>
              </a:rPr>
              <a:t>complete assigned homework for practice and reinforcement of skills.</a:t>
            </a:r>
          </a:p>
          <a:p>
            <a:pPr marL="254415" lvl="1" indent="-127207">
              <a:lnSpc>
                <a:spcPts val="1685"/>
              </a:lnSpc>
              <a:buFont typeface="Arial"/>
              <a:buChar char="•"/>
            </a:pPr>
            <a:r>
              <a:rPr lang="en-US" sz="1000" dirty="0">
                <a:solidFill>
                  <a:srgbClr val="000000"/>
                </a:solidFill>
                <a:latin typeface="Lato Italics"/>
              </a:rPr>
              <a:t>will attend school each day.</a:t>
            </a:r>
          </a:p>
          <a:p>
            <a:pPr marL="254415" lvl="1" indent="-127207">
              <a:lnSpc>
                <a:spcPts val="1685"/>
              </a:lnSpc>
              <a:buFont typeface="Arial"/>
              <a:buChar char="•"/>
            </a:pPr>
            <a:r>
              <a:rPr lang="en-US" sz="1000" dirty="0">
                <a:solidFill>
                  <a:srgbClr val="000000"/>
                </a:solidFill>
                <a:latin typeface="Lato Italics"/>
              </a:rPr>
              <a:t>give my personal best effort in learning and work.</a:t>
            </a:r>
          </a:p>
          <a:p>
            <a:pPr marL="254415" lvl="1" indent="-127207">
              <a:lnSpc>
                <a:spcPts val="1685"/>
              </a:lnSpc>
              <a:buFont typeface="Arial"/>
              <a:buChar char="•"/>
            </a:pPr>
            <a:r>
              <a:rPr lang="en-US" sz="1000" dirty="0">
                <a:solidFill>
                  <a:srgbClr val="000000"/>
                </a:solidFill>
                <a:latin typeface="Lato Italics"/>
              </a:rPr>
              <a:t>be a positive role model at SOMS.</a:t>
            </a:r>
          </a:p>
          <a:p>
            <a:pPr algn="ctr">
              <a:lnSpc>
                <a:spcPts val="1685"/>
              </a:lnSpc>
            </a:pPr>
            <a:endParaRPr lang="en-US" sz="1178" dirty="0">
              <a:solidFill>
                <a:srgbClr val="000000"/>
              </a:solidFill>
              <a:latin typeface="Lato Italics"/>
            </a:endParaRPr>
          </a:p>
          <a:p>
            <a:pPr algn="ctr">
              <a:lnSpc>
                <a:spcPts val="2286"/>
              </a:lnSpc>
              <a:spcBef>
                <a:spcPct val="0"/>
              </a:spcBef>
            </a:pPr>
            <a:endParaRPr lang="en-US" sz="1178" dirty="0">
              <a:solidFill>
                <a:srgbClr val="000000"/>
              </a:solidFill>
              <a:latin typeface="Lato Italics"/>
            </a:endParaRPr>
          </a:p>
        </p:txBody>
      </p:sp>
      <p:sp>
        <p:nvSpPr>
          <p:cNvPr id="34" name="TextBox 34"/>
          <p:cNvSpPr txBox="1"/>
          <p:nvPr/>
        </p:nvSpPr>
        <p:spPr>
          <a:xfrm>
            <a:off x="4544904" y="6146035"/>
            <a:ext cx="3998627" cy="435302"/>
          </a:xfrm>
          <a:prstGeom prst="rect">
            <a:avLst/>
          </a:prstGeom>
        </p:spPr>
        <p:txBody>
          <a:bodyPr lIns="0" tIns="0" rIns="0" bIns="0" rtlCol="0" anchor="t">
            <a:spAutoFit/>
          </a:bodyPr>
          <a:lstStyle/>
          <a:p>
            <a:pPr algn="ctr">
              <a:lnSpc>
                <a:spcPts val="2085"/>
              </a:lnSpc>
            </a:pPr>
            <a:r>
              <a:rPr lang="en-US" sz="1641">
                <a:solidFill>
                  <a:srgbClr val="000000"/>
                </a:solidFill>
                <a:latin typeface="Nunito Bold"/>
              </a:rPr>
              <a:t>Visit the SBISD’s Grade-Level Guides at:</a:t>
            </a:r>
          </a:p>
          <a:p>
            <a:pPr algn="ctr">
              <a:lnSpc>
                <a:spcPts val="1450"/>
              </a:lnSpc>
            </a:pPr>
            <a:r>
              <a:rPr lang="en-US" sz="1141" u="sng">
                <a:solidFill>
                  <a:srgbClr val="000000"/>
                </a:solidFill>
                <a:latin typeface="Lato Italics"/>
              </a:rPr>
              <a:t>www.springbranchisd.com/studentsfamilies/grade-level-guides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51800" y="0"/>
            <a:ext cx="6706600" cy="5336896"/>
            <a:chOff x="0" y="0"/>
            <a:chExt cx="6706603" cy="5336896"/>
          </a:xfrm>
        </p:grpSpPr>
        <p:sp>
          <p:nvSpPr>
            <p:cNvPr id="3" name="Freeform 3"/>
            <p:cNvSpPr/>
            <p:nvPr/>
          </p:nvSpPr>
          <p:spPr>
            <a:xfrm>
              <a:off x="0" y="0"/>
              <a:ext cx="6706616" cy="5336921"/>
            </a:xfrm>
            <a:custGeom>
              <a:avLst/>
              <a:gdLst/>
              <a:ahLst/>
              <a:cxnLst/>
              <a:rect l="l" t="t" r="r" b="b"/>
              <a:pathLst>
                <a:path w="6706616" h="5336921">
                  <a:moveTo>
                    <a:pt x="0" y="0"/>
                  </a:moveTo>
                  <a:lnTo>
                    <a:pt x="0" y="5336921"/>
                  </a:lnTo>
                  <a:lnTo>
                    <a:pt x="6706616" y="5336921"/>
                  </a:lnTo>
                  <a:lnTo>
                    <a:pt x="6706616" y="0"/>
                  </a:lnTo>
                  <a:close/>
                </a:path>
              </a:pathLst>
            </a:custGeom>
            <a:solidFill>
              <a:srgbClr val="232020"/>
            </a:solidFill>
          </p:spPr>
          <p:txBody>
            <a:bodyPr/>
            <a:lstStyle/>
            <a:p>
              <a:endParaRPr lang="en-US"/>
            </a:p>
          </p:txBody>
        </p:sp>
      </p:grpSp>
      <p:grpSp>
        <p:nvGrpSpPr>
          <p:cNvPr id="4" name="Group 4"/>
          <p:cNvGrpSpPr>
            <a:grpSpLocks noChangeAspect="1"/>
          </p:cNvGrpSpPr>
          <p:nvPr/>
        </p:nvGrpSpPr>
        <p:grpSpPr>
          <a:xfrm>
            <a:off x="1273950" y="400650"/>
            <a:ext cx="2086289" cy="2324710"/>
            <a:chOff x="0" y="0"/>
            <a:chExt cx="2781719" cy="3099613"/>
          </a:xfrm>
        </p:grpSpPr>
        <p:sp>
          <p:nvSpPr>
            <p:cNvPr id="5" name="Freeform 5"/>
            <p:cNvSpPr/>
            <p:nvPr/>
          </p:nvSpPr>
          <p:spPr>
            <a:xfrm>
              <a:off x="0" y="0"/>
              <a:ext cx="2781681" cy="3099562"/>
            </a:xfrm>
            <a:custGeom>
              <a:avLst/>
              <a:gdLst/>
              <a:ahLst/>
              <a:cxnLst/>
              <a:rect l="l" t="t" r="r" b="b"/>
              <a:pathLst>
                <a:path w="2781681" h="3099562">
                  <a:moveTo>
                    <a:pt x="2651887" y="0"/>
                  </a:moveTo>
                  <a:lnTo>
                    <a:pt x="0" y="1511681"/>
                  </a:lnTo>
                  <a:lnTo>
                    <a:pt x="2781681" y="3099562"/>
                  </a:lnTo>
                  <a:lnTo>
                    <a:pt x="2766314" y="0"/>
                  </a:lnTo>
                  <a:close/>
                </a:path>
              </a:pathLst>
            </a:custGeom>
            <a:blipFill>
              <a:blip r:embed="rId2"/>
              <a:stretch>
                <a:fillRect l="-25506" r="-44336" b="-1665"/>
              </a:stretch>
            </a:blipFill>
          </p:spPr>
          <p:txBody>
            <a:bodyPr/>
            <a:lstStyle/>
            <a:p>
              <a:endParaRPr lang="en-US"/>
            </a:p>
          </p:txBody>
        </p:sp>
      </p:grpSp>
      <p:sp>
        <p:nvSpPr>
          <p:cNvPr id="6" name="Freeform 6"/>
          <p:cNvSpPr/>
          <p:nvPr/>
        </p:nvSpPr>
        <p:spPr>
          <a:xfrm>
            <a:off x="3351800" y="0"/>
            <a:ext cx="6706600" cy="4539091"/>
          </a:xfrm>
          <a:custGeom>
            <a:avLst/>
            <a:gdLst/>
            <a:ahLst/>
            <a:cxnLst/>
            <a:rect l="l" t="t" r="r" b="b"/>
            <a:pathLst>
              <a:path w="6706600" h="4539091">
                <a:moveTo>
                  <a:pt x="0" y="0"/>
                </a:moveTo>
                <a:lnTo>
                  <a:pt x="6706600" y="0"/>
                </a:lnTo>
                <a:lnTo>
                  <a:pt x="6706600" y="4539091"/>
                </a:lnTo>
                <a:lnTo>
                  <a:pt x="0" y="4539091"/>
                </a:lnTo>
                <a:lnTo>
                  <a:pt x="0" y="0"/>
                </a:lnTo>
                <a:close/>
              </a:path>
            </a:pathLst>
          </a:custGeom>
          <a:blipFill>
            <a:blip r:embed="rId3"/>
            <a:stretch>
              <a:fillRect l="-1741" t="-29772" r="-28156"/>
            </a:stretch>
          </a:blipFill>
        </p:spPr>
        <p:txBody>
          <a:bodyPr/>
          <a:lstStyle/>
          <a:p>
            <a:endParaRPr lang="en-US"/>
          </a:p>
        </p:txBody>
      </p:sp>
      <p:grpSp>
        <p:nvGrpSpPr>
          <p:cNvPr id="7" name="Group 7"/>
          <p:cNvGrpSpPr>
            <a:grpSpLocks noChangeAspect="1"/>
          </p:cNvGrpSpPr>
          <p:nvPr/>
        </p:nvGrpSpPr>
        <p:grpSpPr>
          <a:xfrm>
            <a:off x="-63503" y="-63503"/>
            <a:ext cx="10185397" cy="7899397"/>
            <a:chOff x="0" y="0"/>
            <a:chExt cx="10185400" cy="7899400"/>
          </a:xfrm>
        </p:grpSpPr>
        <p:sp>
          <p:nvSpPr>
            <p:cNvPr id="8" name="Freeform 8"/>
            <p:cNvSpPr/>
            <p:nvPr/>
          </p:nvSpPr>
          <p:spPr>
            <a:xfrm>
              <a:off x="63500" y="1553337"/>
              <a:ext cx="10058400" cy="6282563"/>
            </a:xfrm>
            <a:custGeom>
              <a:avLst/>
              <a:gdLst/>
              <a:ahLst/>
              <a:cxnLst/>
              <a:rect l="l" t="t" r="r" b="b"/>
              <a:pathLst>
                <a:path w="10058400" h="6282563">
                  <a:moveTo>
                    <a:pt x="0" y="5780913"/>
                  </a:moveTo>
                  <a:lnTo>
                    <a:pt x="0" y="6282563"/>
                  </a:lnTo>
                  <a:lnTo>
                    <a:pt x="10058400" y="6282563"/>
                  </a:lnTo>
                  <a:lnTo>
                    <a:pt x="10058400" y="0"/>
                  </a:lnTo>
                  <a:close/>
                </a:path>
              </a:pathLst>
            </a:custGeom>
            <a:solidFill>
              <a:srgbClr val="004F81">
                <a:alpha val="44706"/>
              </a:srgbClr>
            </a:solidFill>
          </p:spPr>
          <p:txBody>
            <a:bodyPr/>
            <a:lstStyle/>
            <a:p>
              <a:endParaRPr lang="en-US"/>
            </a:p>
          </p:txBody>
        </p:sp>
        <p:sp>
          <p:nvSpPr>
            <p:cNvPr id="9" name="Freeform 9"/>
            <p:cNvSpPr/>
            <p:nvPr/>
          </p:nvSpPr>
          <p:spPr>
            <a:xfrm>
              <a:off x="1346708" y="5400421"/>
              <a:ext cx="2068703" cy="2397760"/>
            </a:xfrm>
            <a:custGeom>
              <a:avLst/>
              <a:gdLst/>
              <a:ahLst/>
              <a:cxnLst/>
              <a:rect l="l" t="t" r="r" b="b"/>
              <a:pathLst>
                <a:path w="2068703" h="2397760">
                  <a:moveTo>
                    <a:pt x="0" y="1196340"/>
                  </a:moveTo>
                  <a:lnTo>
                    <a:pt x="2058416" y="2397760"/>
                  </a:lnTo>
                  <a:lnTo>
                    <a:pt x="2068703" y="0"/>
                  </a:lnTo>
                  <a:close/>
                </a:path>
              </a:pathLst>
            </a:custGeom>
            <a:solidFill>
              <a:srgbClr val="00253F">
                <a:alpha val="44706"/>
              </a:srgbClr>
            </a:solidFill>
          </p:spPr>
          <p:txBody>
            <a:bodyPr/>
            <a:lstStyle/>
            <a:p>
              <a:endParaRPr lang="en-US"/>
            </a:p>
          </p:txBody>
        </p:sp>
        <p:sp>
          <p:nvSpPr>
            <p:cNvPr id="10" name="Freeform 10"/>
            <p:cNvSpPr/>
            <p:nvPr/>
          </p:nvSpPr>
          <p:spPr>
            <a:xfrm>
              <a:off x="1902206" y="6920992"/>
              <a:ext cx="1567561" cy="914908"/>
            </a:xfrm>
            <a:custGeom>
              <a:avLst/>
              <a:gdLst/>
              <a:ahLst/>
              <a:cxnLst/>
              <a:rect l="l" t="t" r="r" b="b"/>
              <a:pathLst>
                <a:path w="1567561" h="914908">
                  <a:moveTo>
                    <a:pt x="0" y="914908"/>
                  </a:moveTo>
                  <a:lnTo>
                    <a:pt x="1567561" y="914908"/>
                  </a:lnTo>
                  <a:lnTo>
                    <a:pt x="0" y="0"/>
                  </a:lnTo>
                  <a:close/>
                </a:path>
              </a:pathLst>
            </a:custGeom>
            <a:solidFill>
              <a:srgbClr val="024162">
                <a:alpha val="44706"/>
              </a:srgbClr>
            </a:solidFill>
          </p:spPr>
          <p:txBody>
            <a:bodyPr/>
            <a:lstStyle/>
            <a:p>
              <a:endParaRPr lang="en-US"/>
            </a:p>
          </p:txBody>
        </p:sp>
        <p:sp>
          <p:nvSpPr>
            <p:cNvPr id="11" name="Freeform 11"/>
            <p:cNvSpPr/>
            <p:nvPr/>
          </p:nvSpPr>
          <p:spPr>
            <a:xfrm>
              <a:off x="63500" y="63500"/>
              <a:ext cx="4026408" cy="2326005"/>
            </a:xfrm>
            <a:custGeom>
              <a:avLst/>
              <a:gdLst/>
              <a:ahLst/>
              <a:cxnLst/>
              <a:rect l="l" t="t" r="r" b="b"/>
              <a:pathLst>
                <a:path w="4026408" h="2326005">
                  <a:moveTo>
                    <a:pt x="0" y="0"/>
                  </a:moveTo>
                  <a:lnTo>
                    <a:pt x="0" y="2326005"/>
                  </a:lnTo>
                  <a:lnTo>
                    <a:pt x="4026408" y="0"/>
                  </a:lnTo>
                  <a:close/>
                </a:path>
              </a:pathLst>
            </a:custGeom>
            <a:solidFill>
              <a:srgbClr val="014D81">
                <a:alpha val="44706"/>
              </a:srgbClr>
            </a:solidFill>
          </p:spPr>
          <p:txBody>
            <a:bodyPr/>
            <a:lstStyle/>
            <a:p>
              <a:endParaRPr lang="en-US"/>
            </a:p>
          </p:txBody>
        </p:sp>
        <p:sp>
          <p:nvSpPr>
            <p:cNvPr id="12" name="Freeform 12"/>
            <p:cNvSpPr/>
            <p:nvPr/>
          </p:nvSpPr>
          <p:spPr>
            <a:xfrm>
              <a:off x="1337437" y="63500"/>
              <a:ext cx="1942084" cy="1371219"/>
            </a:xfrm>
            <a:custGeom>
              <a:avLst/>
              <a:gdLst/>
              <a:ahLst/>
              <a:cxnLst/>
              <a:rect l="l" t="t" r="r" b="b"/>
              <a:pathLst>
                <a:path w="1942084" h="1371219">
                  <a:moveTo>
                    <a:pt x="540385" y="0"/>
                  </a:moveTo>
                  <a:lnTo>
                    <a:pt x="0" y="839089"/>
                  </a:lnTo>
                  <a:lnTo>
                    <a:pt x="391414" y="1371219"/>
                  </a:lnTo>
                  <a:lnTo>
                    <a:pt x="1942084" y="468122"/>
                  </a:lnTo>
                  <a:lnTo>
                    <a:pt x="1106424" y="0"/>
                  </a:lnTo>
                  <a:close/>
                </a:path>
              </a:pathLst>
            </a:custGeom>
            <a:solidFill>
              <a:srgbClr val="00253F">
                <a:alpha val="44706"/>
              </a:srgbClr>
            </a:solidFill>
          </p:spPr>
          <p:txBody>
            <a:bodyPr/>
            <a:lstStyle/>
            <a:p>
              <a:endParaRPr lang="en-US"/>
            </a:p>
          </p:txBody>
        </p:sp>
        <p:sp>
          <p:nvSpPr>
            <p:cNvPr id="13" name="Freeform 13"/>
            <p:cNvSpPr/>
            <p:nvPr/>
          </p:nvSpPr>
          <p:spPr>
            <a:xfrm>
              <a:off x="526542" y="902589"/>
              <a:ext cx="1202309" cy="1216279"/>
            </a:xfrm>
            <a:custGeom>
              <a:avLst/>
              <a:gdLst/>
              <a:ahLst/>
              <a:cxnLst/>
              <a:rect l="l" t="t" r="r" b="b"/>
              <a:pathLst>
                <a:path w="1202309" h="1216279">
                  <a:moveTo>
                    <a:pt x="810895" y="0"/>
                  </a:moveTo>
                  <a:lnTo>
                    <a:pt x="0" y="1216279"/>
                  </a:lnTo>
                  <a:lnTo>
                    <a:pt x="1202309" y="532130"/>
                  </a:lnTo>
                  <a:close/>
                </a:path>
              </a:pathLst>
            </a:custGeom>
            <a:solidFill>
              <a:srgbClr val="024162">
                <a:alpha val="44706"/>
              </a:srgbClr>
            </a:solidFill>
          </p:spPr>
          <p:txBody>
            <a:bodyPr/>
            <a:lstStyle/>
            <a:p>
              <a:endParaRPr lang="en-US"/>
            </a:p>
          </p:txBody>
        </p:sp>
        <p:sp>
          <p:nvSpPr>
            <p:cNvPr id="14" name="Freeform 14"/>
            <p:cNvSpPr/>
            <p:nvPr/>
          </p:nvSpPr>
          <p:spPr>
            <a:xfrm>
              <a:off x="925195" y="63500"/>
              <a:ext cx="952627" cy="839089"/>
            </a:xfrm>
            <a:custGeom>
              <a:avLst/>
              <a:gdLst/>
              <a:ahLst/>
              <a:cxnLst/>
              <a:rect l="l" t="t" r="r" b="b"/>
              <a:pathLst>
                <a:path w="952627" h="839089">
                  <a:moveTo>
                    <a:pt x="0" y="0"/>
                  </a:moveTo>
                  <a:lnTo>
                    <a:pt x="412242" y="839089"/>
                  </a:lnTo>
                  <a:lnTo>
                    <a:pt x="952627" y="0"/>
                  </a:lnTo>
                  <a:close/>
                </a:path>
              </a:pathLst>
            </a:custGeom>
            <a:solidFill>
              <a:srgbClr val="024162">
                <a:alpha val="44706"/>
              </a:srgbClr>
            </a:solidFill>
          </p:spPr>
          <p:txBody>
            <a:bodyPr/>
            <a:lstStyle/>
            <a:p>
              <a:endParaRPr lang="en-US"/>
            </a:p>
          </p:txBody>
        </p:sp>
        <p:sp>
          <p:nvSpPr>
            <p:cNvPr id="15" name="Freeform 15"/>
            <p:cNvSpPr/>
            <p:nvPr/>
          </p:nvSpPr>
          <p:spPr>
            <a:xfrm>
              <a:off x="63500" y="65151"/>
              <a:ext cx="556260" cy="671449"/>
            </a:xfrm>
            <a:custGeom>
              <a:avLst/>
              <a:gdLst/>
              <a:ahLst/>
              <a:cxnLst/>
              <a:rect l="l" t="t" r="r" b="b"/>
              <a:pathLst>
                <a:path w="556260" h="671449">
                  <a:moveTo>
                    <a:pt x="0" y="0"/>
                  </a:moveTo>
                  <a:lnTo>
                    <a:pt x="0" y="671449"/>
                  </a:lnTo>
                  <a:lnTo>
                    <a:pt x="556260" y="0"/>
                  </a:lnTo>
                  <a:close/>
                </a:path>
              </a:pathLst>
            </a:custGeom>
            <a:solidFill>
              <a:srgbClr val="00253F">
                <a:alpha val="44706"/>
              </a:srgbClr>
            </a:solidFill>
          </p:spPr>
          <p:txBody>
            <a:bodyPr/>
            <a:lstStyle/>
            <a:p>
              <a:endParaRPr lang="en-US"/>
            </a:p>
          </p:txBody>
        </p:sp>
        <p:sp>
          <p:nvSpPr>
            <p:cNvPr id="16" name="Freeform 16"/>
            <p:cNvSpPr/>
            <p:nvPr/>
          </p:nvSpPr>
          <p:spPr>
            <a:xfrm>
              <a:off x="3405378" y="5096383"/>
              <a:ext cx="2105406" cy="2739517"/>
            </a:xfrm>
            <a:custGeom>
              <a:avLst/>
              <a:gdLst/>
              <a:ahLst/>
              <a:cxnLst/>
              <a:rect l="l" t="t" r="r" b="b"/>
              <a:pathLst>
                <a:path w="2105406" h="2739517">
                  <a:moveTo>
                    <a:pt x="9906" y="304038"/>
                  </a:moveTo>
                  <a:lnTo>
                    <a:pt x="0" y="2739517"/>
                  </a:lnTo>
                  <a:lnTo>
                    <a:pt x="2105406" y="2739517"/>
                  </a:lnTo>
                  <a:lnTo>
                    <a:pt x="524002" y="0"/>
                  </a:lnTo>
                  <a:close/>
                </a:path>
              </a:pathLst>
            </a:custGeom>
            <a:solidFill>
              <a:srgbClr val="024162">
                <a:alpha val="44706"/>
              </a:srgbClr>
            </a:solidFill>
          </p:spPr>
          <p:txBody>
            <a:bodyPr/>
            <a:lstStyle/>
            <a:p>
              <a:endParaRPr lang="en-US"/>
            </a:p>
          </p:txBody>
        </p:sp>
        <p:sp>
          <p:nvSpPr>
            <p:cNvPr id="17" name="Freeform 17"/>
            <p:cNvSpPr/>
            <p:nvPr/>
          </p:nvSpPr>
          <p:spPr>
            <a:xfrm>
              <a:off x="3929380" y="3919220"/>
              <a:ext cx="2027174" cy="2371471"/>
            </a:xfrm>
            <a:custGeom>
              <a:avLst/>
              <a:gdLst/>
              <a:ahLst/>
              <a:cxnLst/>
              <a:rect l="l" t="t" r="r" b="b"/>
              <a:pathLst>
                <a:path w="2027174" h="2371471">
                  <a:moveTo>
                    <a:pt x="0" y="1177163"/>
                  </a:moveTo>
                  <a:lnTo>
                    <a:pt x="2027174" y="0"/>
                  </a:lnTo>
                  <a:lnTo>
                    <a:pt x="700151" y="2371471"/>
                  </a:lnTo>
                  <a:close/>
                </a:path>
              </a:pathLst>
            </a:custGeom>
            <a:solidFill>
              <a:srgbClr val="00253F">
                <a:alpha val="44706"/>
              </a:srgbClr>
            </a:solidFill>
          </p:spPr>
          <p:txBody>
            <a:bodyPr/>
            <a:lstStyle/>
            <a:p>
              <a:endParaRPr lang="en-US"/>
            </a:p>
          </p:txBody>
        </p:sp>
        <p:sp>
          <p:nvSpPr>
            <p:cNvPr id="18" name="Freeform 18"/>
            <p:cNvSpPr/>
            <p:nvPr/>
          </p:nvSpPr>
          <p:spPr>
            <a:xfrm>
              <a:off x="7732141" y="4670679"/>
              <a:ext cx="2389759" cy="3165221"/>
            </a:xfrm>
            <a:custGeom>
              <a:avLst/>
              <a:gdLst/>
              <a:ahLst/>
              <a:cxnLst/>
              <a:rect l="l" t="t" r="r" b="b"/>
              <a:pathLst>
                <a:path w="2389759" h="3165221">
                  <a:moveTo>
                    <a:pt x="2389759" y="0"/>
                  </a:moveTo>
                  <a:lnTo>
                    <a:pt x="0" y="1381760"/>
                  </a:lnTo>
                  <a:lnTo>
                    <a:pt x="966089" y="3165221"/>
                  </a:lnTo>
                  <a:lnTo>
                    <a:pt x="1921383" y="3165221"/>
                  </a:lnTo>
                  <a:lnTo>
                    <a:pt x="2389759" y="2437511"/>
                  </a:lnTo>
                  <a:lnTo>
                    <a:pt x="2389759" y="0"/>
                  </a:lnTo>
                  <a:close/>
                </a:path>
              </a:pathLst>
            </a:custGeom>
            <a:solidFill>
              <a:srgbClr val="024162">
                <a:alpha val="44706"/>
              </a:srgbClr>
            </a:solidFill>
          </p:spPr>
          <p:txBody>
            <a:bodyPr/>
            <a:lstStyle/>
            <a:p>
              <a:endParaRPr lang="en-US"/>
            </a:p>
          </p:txBody>
        </p:sp>
        <p:sp>
          <p:nvSpPr>
            <p:cNvPr id="19" name="Freeform 19"/>
            <p:cNvSpPr/>
            <p:nvPr/>
          </p:nvSpPr>
          <p:spPr>
            <a:xfrm>
              <a:off x="7000748" y="6391275"/>
              <a:ext cx="1697482" cy="1444625"/>
            </a:xfrm>
            <a:custGeom>
              <a:avLst/>
              <a:gdLst/>
              <a:ahLst/>
              <a:cxnLst/>
              <a:rect l="l" t="t" r="r" b="b"/>
              <a:pathLst>
                <a:path w="1697482" h="1444625">
                  <a:moveTo>
                    <a:pt x="0" y="1444625"/>
                  </a:moveTo>
                  <a:lnTo>
                    <a:pt x="1697482" y="1444625"/>
                  </a:lnTo>
                  <a:lnTo>
                    <a:pt x="914908" y="0"/>
                  </a:lnTo>
                  <a:close/>
                </a:path>
              </a:pathLst>
            </a:custGeom>
            <a:solidFill>
              <a:srgbClr val="014E81">
                <a:alpha val="44706"/>
              </a:srgbClr>
            </a:solidFill>
          </p:spPr>
          <p:txBody>
            <a:bodyPr/>
            <a:lstStyle/>
            <a:p>
              <a:endParaRPr lang="en-US"/>
            </a:p>
          </p:txBody>
        </p:sp>
        <p:sp>
          <p:nvSpPr>
            <p:cNvPr id="20" name="Freeform 20"/>
            <p:cNvSpPr/>
            <p:nvPr/>
          </p:nvSpPr>
          <p:spPr>
            <a:xfrm>
              <a:off x="6795135" y="4570095"/>
              <a:ext cx="1120521" cy="3265805"/>
            </a:xfrm>
            <a:custGeom>
              <a:avLst/>
              <a:gdLst/>
              <a:ahLst/>
              <a:cxnLst/>
              <a:rect l="l" t="t" r="r" b="b"/>
              <a:pathLst>
                <a:path w="1120521" h="3265805">
                  <a:moveTo>
                    <a:pt x="0" y="3265805"/>
                  </a:moveTo>
                  <a:lnTo>
                    <a:pt x="205613" y="3265805"/>
                  </a:lnTo>
                  <a:lnTo>
                    <a:pt x="1120521" y="1821180"/>
                  </a:lnTo>
                  <a:lnTo>
                    <a:pt x="47625" y="0"/>
                  </a:lnTo>
                  <a:close/>
                </a:path>
              </a:pathLst>
            </a:custGeom>
            <a:solidFill>
              <a:srgbClr val="00253F">
                <a:alpha val="44706"/>
              </a:srgbClr>
            </a:solidFill>
          </p:spPr>
          <p:txBody>
            <a:bodyPr/>
            <a:lstStyle/>
            <a:p>
              <a:endParaRPr lang="en-US"/>
            </a:p>
          </p:txBody>
        </p:sp>
        <p:sp>
          <p:nvSpPr>
            <p:cNvPr id="21" name="Freeform 21"/>
            <p:cNvSpPr/>
            <p:nvPr/>
          </p:nvSpPr>
          <p:spPr>
            <a:xfrm>
              <a:off x="3416554" y="2815717"/>
              <a:ext cx="2252853" cy="2584704"/>
            </a:xfrm>
            <a:custGeom>
              <a:avLst/>
              <a:gdLst/>
              <a:ahLst/>
              <a:cxnLst/>
              <a:rect l="l" t="t" r="r" b="b"/>
              <a:pathLst>
                <a:path w="2252853" h="2584704">
                  <a:moveTo>
                    <a:pt x="0" y="0"/>
                  </a:moveTo>
                  <a:lnTo>
                    <a:pt x="0" y="2584704"/>
                  </a:lnTo>
                  <a:lnTo>
                    <a:pt x="2252853" y="1305052"/>
                  </a:lnTo>
                  <a:lnTo>
                    <a:pt x="0" y="0"/>
                  </a:lnTo>
                  <a:close/>
                </a:path>
              </a:pathLst>
            </a:custGeom>
            <a:solidFill>
              <a:srgbClr val="004F81">
                <a:alpha val="44706"/>
              </a:srgbClr>
            </a:solidFill>
          </p:spPr>
          <p:txBody>
            <a:bodyPr/>
            <a:lstStyle/>
            <a:p>
              <a:endParaRPr lang="en-US"/>
            </a:p>
          </p:txBody>
        </p:sp>
      </p:grpSp>
      <p:sp>
        <p:nvSpPr>
          <p:cNvPr id="22" name="AutoShape 22"/>
          <p:cNvSpPr/>
          <p:nvPr/>
        </p:nvSpPr>
        <p:spPr>
          <a:xfrm>
            <a:off x="777240" y="1301555"/>
            <a:ext cx="769816" cy="0"/>
          </a:xfrm>
          <a:prstGeom prst="line">
            <a:avLst/>
          </a:prstGeom>
          <a:ln w="19050" cap="flat">
            <a:solidFill>
              <a:srgbClr val="004AAD"/>
            </a:solidFill>
            <a:prstDash val="solid"/>
            <a:headEnd type="none" w="sm" len="sm"/>
            <a:tailEnd type="none" w="sm" len="sm"/>
          </a:ln>
        </p:spPr>
        <p:txBody>
          <a:bodyPr/>
          <a:lstStyle/>
          <a:p>
            <a:endParaRPr lang="en-US"/>
          </a:p>
        </p:txBody>
      </p:sp>
      <p:grpSp>
        <p:nvGrpSpPr>
          <p:cNvPr id="23" name="Group 23"/>
          <p:cNvGrpSpPr/>
          <p:nvPr/>
        </p:nvGrpSpPr>
        <p:grpSpPr>
          <a:xfrm>
            <a:off x="3483003" y="351892"/>
            <a:ext cx="3151269" cy="3305535"/>
            <a:chOff x="0" y="0"/>
            <a:chExt cx="1098482" cy="1152256"/>
          </a:xfrm>
        </p:grpSpPr>
        <p:sp>
          <p:nvSpPr>
            <p:cNvPr id="24" name="Freeform 24"/>
            <p:cNvSpPr/>
            <p:nvPr/>
          </p:nvSpPr>
          <p:spPr>
            <a:xfrm>
              <a:off x="0" y="0"/>
              <a:ext cx="1098482" cy="1152256"/>
            </a:xfrm>
            <a:custGeom>
              <a:avLst/>
              <a:gdLst/>
              <a:ahLst/>
              <a:cxnLst/>
              <a:rect l="l" t="t" r="r" b="b"/>
              <a:pathLst>
                <a:path w="1098482" h="1152256">
                  <a:moveTo>
                    <a:pt x="0" y="0"/>
                  </a:moveTo>
                  <a:lnTo>
                    <a:pt x="1098482" y="0"/>
                  </a:lnTo>
                  <a:lnTo>
                    <a:pt x="1098482" y="1152256"/>
                  </a:lnTo>
                  <a:lnTo>
                    <a:pt x="0" y="1152256"/>
                  </a:lnTo>
                  <a:close/>
                </a:path>
              </a:pathLst>
            </a:custGeom>
            <a:solidFill>
              <a:srgbClr val="88ADC6">
                <a:alpha val="85882"/>
              </a:srgbClr>
            </a:solidFill>
          </p:spPr>
          <p:txBody>
            <a:bodyPr/>
            <a:lstStyle/>
            <a:p>
              <a:endParaRPr lang="en-US"/>
            </a:p>
          </p:txBody>
        </p:sp>
        <p:sp>
          <p:nvSpPr>
            <p:cNvPr id="25" name="TextBox 25"/>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grpSp>
        <p:nvGrpSpPr>
          <p:cNvPr id="26" name="Group 26"/>
          <p:cNvGrpSpPr/>
          <p:nvPr/>
        </p:nvGrpSpPr>
        <p:grpSpPr>
          <a:xfrm>
            <a:off x="147733" y="208231"/>
            <a:ext cx="2874289" cy="2061314"/>
            <a:chOff x="0" y="0"/>
            <a:chExt cx="1001931" cy="718541"/>
          </a:xfrm>
        </p:grpSpPr>
        <p:sp>
          <p:nvSpPr>
            <p:cNvPr id="27" name="Freeform 27"/>
            <p:cNvSpPr/>
            <p:nvPr/>
          </p:nvSpPr>
          <p:spPr>
            <a:xfrm>
              <a:off x="0" y="0"/>
              <a:ext cx="1001931" cy="718541"/>
            </a:xfrm>
            <a:custGeom>
              <a:avLst/>
              <a:gdLst/>
              <a:ahLst/>
              <a:cxnLst/>
              <a:rect l="l" t="t" r="r" b="b"/>
              <a:pathLst>
                <a:path w="1001931" h="718541">
                  <a:moveTo>
                    <a:pt x="0" y="0"/>
                  </a:moveTo>
                  <a:lnTo>
                    <a:pt x="1001931" y="0"/>
                  </a:lnTo>
                  <a:lnTo>
                    <a:pt x="1001931" y="718541"/>
                  </a:lnTo>
                  <a:lnTo>
                    <a:pt x="0" y="718541"/>
                  </a:lnTo>
                  <a:close/>
                </a:path>
              </a:pathLst>
            </a:custGeom>
            <a:solidFill>
              <a:srgbClr val="88ADC6">
                <a:alpha val="85882"/>
              </a:srgbClr>
            </a:solidFill>
          </p:spPr>
          <p:txBody>
            <a:bodyPr/>
            <a:lstStyle/>
            <a:p>
              <a:endParaRPr lang="en-US"/>
            </a:p>
          </p:txBody>
        </p:sp>
        <p:sp>
          <p:nvSpPr>
            <p:cNvPr id="28" name="TextBox 28"/>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sp>
        <p:nvSpPr>
          <p:cNvPr id="29" name="TextBox 29"/>
          <p:cNvSpPr txBox="1"/>
          <p:nvPr/>
        </p:nvSpPr>
        <p:spPr>
          <a:xfrm>
            <a:off x="3687441" y="741353"/>
            <a:ext cx="2783645" cy="3183500"/>
          </a:xfrm>
          <a:prstGeom prst="rect">
            <a:avLst/>
          </a:prstGeom>
        </p:spPr>
        <p:txBody>
          <a:bodyPr lIns="0" tIns="0" rIns="0" bIns="0" rtlCol="0" anchor="t">
            <a:spAutoFit/>
          </a:bodyPr>
          <a:lstStyle/>
          <a:p>
            <a:pPr>
              <a:lnSpc>
                <a:spcPts val="1865"/>
              </a:lnSpc>
            </a:pPr>
            <a:r>
              <a:rPr lang="en-US" sz="1332" dirty="0">
                <a:solidFill>
                  <a:srgbClr val="FFFFFF"/>
                </a:solidFill>
                <a:latin typeface="Nunito"/>
              </a:rPr>
              <a:t>Ofrecemos varias oportunidades para que las familias se involucren y participen en la educación de sus hijos. Los animamos que forme parte de nuestro equipo de personal y otras familias en algunos de los siguientes eventos y programas:</a:t>
            </a:r>
          </a:p>
          <a:p>
            <a:pPr marL="287639" lvl="1" indent="-143819">
              <a:buFont typeface="Arial"/>
              <a:buChar char="•"/>
            </a:pPr>
            <a:r>
              <a:rPr lang="es-ES" sz="1332" dirty="0">
                <a:solidFill>
                  <a:srgbClr val="FFFFFF"/>
                </a:solidFill>
                <a:latin typeface="Lato Italics"/>
              </a:rPr>
              <a:t>Casa abierta</a:t>
            </a:r>
          </a:p>
          <a:p>
            <a:pPr marL="287639" lvl="1" indent="-143819">
              <a:buFont typeface="Arial"/>
              <a:buChar char="•"/>
            </a:pPr>
            <a:r>
              <a:rPr lang="es-ES" sz="1332" dirty="0">
                <a:solidFill>
                  <a:srgbClr val="FFFFFF"/>
                </a:solidFill>
                <a:latin typeface="Lato Italics"/>
              </a:rPr>
              <a:t>Noches de recogida de boletas de calificaciones</a:t>
            </a:r>
          </a:p>
          <a:p>
            <a:pPr marL="287639" lvl="1" indent="-143819">
              <a:buFont typeface="Arial"/>
              <a:buChar char="•"/>
            </a:pPr>
            <a:r>
              <a:rPr lang="es-ES" sz="1332" dirty="0">
                <a:solidFill>
                  <a:srgbClr val="FFFFFF"/>
                </a:solidFill>
                <a:latin typeface="Lato Italics"/>
              </a:rPr>
              <a:t>Orientación de sexto grado</a:t>
            </a:r>
          </a:p>
          <a:p>
            <a:pPr marL="287639" lvl="1" indent="-143819">
              <a:buFont typeface="Arial"/>
              <a:buChar char="•"/>
            </a:pPr>
            <a:r>
              <a:rPr lang="es-ES" sz="1332" dirty="0">
                <a:solidFill>
                  <a:srgbClr val="FFFFFF"/>
                </a:solidFill>
                <a:latin typeface="Lato Italics"/>
              </a:rPr>
              <a:t>Noche de premios</a:t>
            </a:r>
          </a:p>
          <a:p>
            <a:pPr marL="287639" lvl="1" indent="-143819">
              <a:buFont typeface="Arial"/>
              <a:buChar char="•"/>
            </a:pPr>
            <a:r>
              <a:rPr lang="es-ES" sz="1332" dirty="0">
                <a:solidFill>
                  <a:srgbClr val="FFFFFF"/>
                </a:solidFill>
                <a:latin typeface="Lato Italics"/>
              </a:rPr>
              <a:t>Festival de Otoño</a:t>
            </a:r>
            <a:endParaRPr lang="en-US" sz="1332" dirty="0">
              <a:solidFill>
                <a:srgbClr val="FFFFFF"/>
              </a:solidFill>
              <a:latin typeface="Lato Italics"/>
            </a:endParaRPr>
          </a:p>
          <a:p>
            <a:pPr algn="ctr">
              <a:lnSpc>
                <a:spcPts val="2196"/>
              </a:lnSpc>
              <a:spcBef>
                <a:spcPct val="0"/>
              </a:spcBef>
            </a:pPr>
            <a:endParaRPr lang="en-US" sz="1332" dirty="0">
              <a:solidFill>
                <a:srgbClr val="FFFFFF"/>
              </a:solidFill>
              <a:latin typeface="Lato Italics"/>
            </a:endParaRPr>
          </a:p>
        </p:txBody>
      </p:sp>
      <p:sp>
        <p:nvSpPr>
          <p:cNvPr id="30" name="TextBox 30"/>
          <p:cNvSpPr txBox="1"/>
          <p:nvPr/>
        </p:nvSpPr>
        <p:spPr>
          <a:xfrm>
            <a:off x="6998858" y="3472955"/>
            <a:ext cx="2923045" cy="1102360"/>
          </a:xfrm>
          <a:prstGeom prst="rect">
            <a:avLst/>
          </a:prstGeom>
        </p:spPr>
        <p:txBody>
          <a:bodyPr lIns="0" tIns="0" rIns="0" bIns="0" rtlCol="0" anchor="t">
            <a:spAutoFit/>
          </a:bodyPr>
          <a:lstStyle/>
          <a:p>
            <a:pPr algn="ctr">
              <a:lnSpc>
                <a:spcPts val="2900"/>
              </a:lnSpc>
            </a:pPr>
            <a:r>
              <a:rPr lang="en-US" sz="2900" dirty="0">
                <a:solidFill>
                  <a:srgbClr val="FFFFFF"/>
                </a:solidFill>
                <a:latin typeface="Nunito"/>
              </a:rPr>
              <a:t>Acuerdo entre Hogar y Escuela</a:t>
            </a:r>
            <a:r>
              <a:rPr lang="en-US" sz="2900" dirty="0">
                <a:solidFill>
                  <a:srgbClr val="FFFFFF"/>
                </a:solidFill>
                <a:latin typeface="Nunito Bold"/>
              </a:rPr>
              <a:t> </a:t>
            </a:r>
          </a:p>
          <a:p>
            <a:pPr algn="ctr">
              <a:lnSpc>
                <a:spcPts val="2900"/>
              </a:lnSpc>
            </a:pPr>
            <a:r>
              <a:rPr lang="en-US" sz="2900" dirty="0">
                <a:solidFill>
                  <a:srgbClr val="FFFFFF"/>
                </a:solidFill>
                <a:latin typeface="Nunito"/>
              </a:rPr>
              <a:t>2023-2024</a:t>
            </a:r>
          </a:p>
        </p:txBody>
      </p:sp>
      <p:sp>
        <p:nvSpPr>
          <p:cNvPr id="31" name="TextBox 31"/>
          <p:cNvSpPr txBox="1"/>
          <p:nvPr/>
        </p:nvSpPr>
        <p:spPr>
          <a:xfrm>
            <a:off x="554400" y="369952"/>
            <a:ext cx="2149986" cy="407288"/>
          </a:xfrm>
          <a:prstGeom prst="rect">
            <a:avLst/>
          </a:prstGeom>
        </p:spPr>
        <p:txBody>
          <a:bodyPr lIns="0" tIns="0" rIns="0" bIns="0" rtlCol="0" anchor="t">
            <a:spAutoFit/>
          </a:bodyPr>
          <a:lstStyle/>
          <a:p>
            <a:pPr algn="ctr">
              <a:lnSpc>
                <a:spcPts val="1609"/>
              </a:lnSpc>
            </a:pPr>
            <a:r>
              <a:rPr lang="en-US" sz="1463" dirty="0">
                <a:solidFill>
                  <a:srgbClr val="FFFFFF"/>
                </a:solidFill>
                <a:latin typeface="Nunito Bold"/>
              </a:rPr>
              <a:t>¿Qué es un acuerdo entre hogar y escuela?</a:t>
            </a:r>
          </a:p>
        </p:txBody>
      </p:sp>
      <p:sp>
        <p:nvSpPr>
          <p:cNvPr id="32" name="TextBox 32"/>
          <p:cNvSpPr txBox="1"/>
          <p:nvPr/>
        </p:nvSpPr>
        <p:spPr>
          <a:xfrm>
            <a:off x="222870" y="798992"/>
            <a:ext cx="2661761" cy="1445895"/>
          </a:xfrm>
          <a:prstGeom prst="rect">
            <a:avLst/>
          </a:prstGeom>
        </p:spPr>
        <p:txBody>
          <a:bodyPr lIns="0" tIns="0" rIns="0" bIns="0" rtlCol="0" anchor="t">
            <a:spAutoFit/>
          </a:bodyPr>
          <a:lstStyle/>
          <a:p>
            <a:pPr algn="ctr">
              <a:lnSpc>
                <a:spcPts val="1679"/>
              </a:lnSpc>
            </a:pPr>
            <a:r>
              <a:rPr lang="en-US" sz="1200" dirty="0">
                <a:solidFill>
                  <a:srgbClr val="FFFFFF"/>
                </a:solidFill>
                <a:latin typeface="Nunito"/>
              </a:rPr>
              <a:t>Nuestro acuerdo anual entre el hogar y la escuela ofrece formas en que las escuelas y las familias pueden trabajar juntas para ayudar a nuestros estudiantes a tener éxito. Este conecta el aprendizaje entre la escuela y el hogar. </a:t>
            </a:r>
          </a:p>
        </p:txBody>
      </p:sp>
      <p:sp>
        <p:nvSpPr>
          <p:cNvPr id="33" name="TextBox 33"/>
          <p:cNvSpPr txBox="1"/>
          <p:nvPr/>
        </p:nvSpPr>
        <p:spPr>
          <a:xfrm>
            <a:off x="222608" y="2356820"/>
            <a:ext cx="1557784" cy="187960"/>
          </a:xfrm>
          <a:prstGeom prst="rect">
            <a:avLst/>
          </a:prstGeom>
        </p:spPr>
        <p:txBody>
          <a:bodyPr lIns="0" tIns="0" rIns="0" bIns="0" rtlCol="0" anchor="t">
            <a:spAutoFit/>
          </a:bodyPr>
          <a:lstStyle/>
          <a:p>
            <a:pPr algn="ctr">
              <a:lnSpc>
                <a:spcPts val="1429"/>
              </a:lnSpc>
              <a:spcBef>
                <a:spcPct val="0"/>
              </a:spcBef>
            </a:pPr>
            <a:r>
              <a:rPr lang="en-US" sz="1299" dirty="0">
                <a:solidFill>
                  <a:srgbClr val="000000"/>
                </a:solidFill>
                <a:latin typeface="Nunito Bold"/>
              </a:rPr>
              <a:t>Un acuerdo efectivo:</a:t>
            </a:r>
          </a:p>
        </p:txBody>
      </p:sp>
      <p:sp>
        <p:nvSpPr>
          <p:cNvPr id="34" name="TextBox 34"/>
          <p:cNvSpPr txBox="1"/>
          <p:nvPr/>
        </p:nvSpPr>
        <p:spPr>
          <a:xfrm>
            <a:off x="95332" y="2544631"/>
            <a:ext cx="3104611" cy="2197015"/>
          </a:xfrm>
          <a:prstGeom prst="rect">
            <a:avLst/>
          </a:prstGeom>
        </p:spPr>
        <p:txBody>
          <a:bodyPr lIns="0" tIns="0" rIns="0" bIns="0" rtlCol="0" anchor="t">
            <a:spAutoFit/>
          </a:bodyPr>
          <a:lstStyle/>
          <a:p>
            <a:pPr marL="237491" lvl="1" indent="-118745">
              <a:lnSpc>
                <a:spcPts val="1639"/>
              </a:lnSpc>
              <a:buFont typeface="Arial"/>
              <a:buChar char="•"/>
            </a:pPr>
            <a:r>
              <a:rPr lang="en-US" sz="1100" dirty="0">
                <a:solidFill>
                  <a:srgbClr val="000000"/>
                </a:solidFill>
                <a:latin typeface="Nunito"/>
              </a:rPr>
              <a:t>Conecta objetivos de rendimiento académico</a:t>
            </a:r>
          </a:p>
          <a:p>
            <a:pPr marL="237491" lvl="1" indent="-118745">
              <a:lnSpc>
                <a:spcPts val="1639"/>
              </a:lnSpc>
              <a:buFont typeface="Arial"/>
              <a:buChar char="•"/>
            </a:pPr>
            <a:r>
              <a:rPr lang="en-US" sz="1100" dirty="0">
                <a:solidFill>
                  <a:srgbClr val="000000"/>
                </a:solidFill>
                <a:latin typeface="Nunito"/>
              </a:rPr>
              <a:t>Se enfoca en el aprendizaje de los estudiantes</a:t>
            </a:r>
          </a:p>
          <a:p>
            <a:pPr marL="237491" lvl="1" indent="-118745">
              <a:lnSpc>
                <a:spcPts val="1639"/>
              </a:lnSpc>
              <a:buFont typeface="Arial"/>
              <a:buChar char="•"/>
            </a:pPr>
            <a:r>
              <a:rPr lang="en-US" sz="1100" dirty="0">
                <a:solidFill>
                  <a:srgbClr val="000000"/>
                </a:solidFill>
                <a:latin typeface="Nunito"/>
              </a:rPr>
              <a:t>Comparte prácticas que los maestros, las familias y los estudiantes puedan usar</a:t>
            </a:r>
          </a:p>
          <a:p>
            <a:pPr marL="237491" lvl="1" indent="-118745">
              <a:lnSpc>
                <a:spcPts val="1639"/>
              </a:lnSpc>
              <a:buFont typeface="Arial"/>
              <a:buChar char="•"/>
            </a:pPr>
            <a:r>
              <a:rPr lang="en-US" sz="1100" dirty="0">
                <a:solidFill>
                  <a:srgbClr val="000000"/>
                </a:solidFill>
                <a:latin typeface="Nunito"/>
              </a:rPr>
              <a:t>Explica cómo los maestros y las familias comunicarán el progreso de los estudiantes.</a:t>
            </a:r>
          </a:p>
          <a:p>
            <a:pPr marL="237491" lvl="1" indent="-118745">
              <a:lnSpc>
                <a:spcPts val="1639"/>
              </a:lnSpc>
              <a:buFont typeface="Arial"/>
              <a:buChar char="•"/>
            </a:pPr>
            <a:r>
              <a:rPr lang="en-US" sz="1100" dirty="0">
                <a:solidFill>
                  <a:srgbClr val="000000"/>
                </a:solidFill>
                <a:latin typeface="Nunito"/>
              </a:rPr>
              <a:t>Describe oportunidades en como las familias pueden ser voluntarios y participar en las aulas</a:t>
            </a:r>
          </a:p>
          <a:p>
            <a:pPr>
              <a:lnSpc>
                <a:spcPts val="1788"/>
              </a:lnSpc>
            </a:pPr>
            <a:endParaRPr lang="en-US" sz="1100" dirty="0">
              <a:solidFill>
                <a:srgbClr val="000000"/>
              </a:solidFill>
              <a:latin typeface="Nunito"/>
            </a:endParaRPr>
          </a:p>
          <a:p>
            <a:pPr algn="ctr">
              <a:lnSpc>
                <a:spcPts val="1320"/>
              </a:lnSpc>
            </a:pPr>
            <a:endParaRPr lang="en-US" sz="1100" dirty="0">
              <a:solidFill>
                <a:srgbClr val="000000"/>
              </a:solidFill>
              <a:latin typeface="Nunito"/>
            </a:endParaRPr>
          </a:p>
        </p:txBody>
      </p:sp>
      <p:sp>
        <p:nvSpPr>
          <p:cNvPr id="35" name="TextBox 35"/>
          <p:cNvSpPr txBox="1"/>
          <p:nvPr/>
        </p:nvSpPr>
        <p:spPr>
          <a:xfrm>
            <a:off x="222608" y="4462650"/>
            <a:ext cx="1158627" cy="258699"/>
          </a:xfrm>
          <a:prstGeom prst="rect">
            <a:avLst/>
          </a:prstGeom>
        </p:spPr>
        <p:txBody>
          <a:bodyPr lIns="0" tIns="0" rIns="0" bIns="0" rtlCol="0" anchor="t">
            <a:spAutoFit/>
          </a:bodyPr>
          <a:lstStyle/>
          <a:p>
            <a:pPr algn="ctr">
              <a:lnSpc>
                <a:spcPts val="2328"/>
              </a:lnSpc>
              <a:spcBef>
                <a:spcPct val="0"/>
              </a:spcBef>
            </a:pPr>
            <a:r>
              <a:rPr lang="en-US" sz="1200" dirty="0">
                <a:solidFill>
                  <a:srgbClr val="000000"/>
                </a:solidFill>
                <a:latin typeface="Nunito Bold"/>
              </a:rPr>
              <a:t>¿SABÍA USTED?</a:t>
            </a:r>
          </a:p>
        </p:txBody>
      </p:sp>
      <p:sp>
        <p:nvSpPr>
          <p:cNvPr id="36" name="TextBox 36"/>
          <p:cNvSpPr txBox="1"/>
          <p:nvPr/>
        </p:nvSpPr>
        <p:spPr>
          <a:xfrm>
            <a:off x="72503" y="4755024"/>
            <a:ext cx="3092214" cy="2440989"/>
          </a:xfrm>
          <a:prstGeom prst="rect">
            <a:avLst/>
          </a:prstGeom>
        </p:spPr>
        <p:txBody>
          <a:bodyPr lIns="0" tIns="0" rIns="0" bIns="0" rtlCol="0" anchor="t">
            <a:spAutoFit/>
          </a:bodyPr>
          <a:lstStyle/>
          <a:p>
            <a:pPr marL="237491" lvl="1" indent="-118745">
              <a:lnSpc>
                <a:spcPts val="1595"/>
              </a:lnSpc>
              <a:buFont typeface="Arial"/>
              <a:buChar char="•"/>
            </a:pPr>
            <a:r>
              <a:rPr lang="en-US" sz="1100" dirty="0">
                <a:solidFill>
                  <a:srgbClr val="000000"/>
                </a:solidFill>
                <a:latin typeface="Nunito"/>
              </a:rPr>
              <a:t>Familias, estudiantes y personal de nuestra escuela trabajaron juntos y compartieron ideas para crear este acuerdo entre hogar y escuela.</a:t>
            </a:r>
          </a:p>
          <a:p>
            <a:pPr marL="237491" lvl="1" indent="-118745" algn="just">
              <a:lnSpc>
                <a:spcPts val="1595"/>
              </a:lnSpc>
              <a:buFont typeface="Arial"/>
              <a:buChar char="•"/>
            </a:pPr>
            <a:r>
              <a:rPr lang="en-US" sz="1100" dirty="0">
                <a:solidFill>
                  <a:srgbClr val="000000"/>
                </a:solidFill>
                <a:latin typeface="Nunito"/>
              </a:rPr>
              <a:t>Contribuciones del personal</a:t>
            </a:r>
          </a:p>
          <a:p>
            <a:pPr marL="237491" lvl="1" indent="-118745" algn="just">
              <a:lnSpc>
                <a:spcPts val="1595"/>
              </a:lnSpc>
              <a:buFont typeface="Arial"/>
              <a:buChar char="•"/>
            </a:pPr>
            <a:r>
              <a:rPr lang="en-US" sz="1100" dirty="0">
                <a:solidFill>
                  <a:srgbClr val="000000"/>
                </a:solidFill>
                <a:latin typeface="Nunito"/>
              </a:rPr>
              <a:t>Contribuciones de familias</a:t>
            </a:r>
          </a:p>
          <a:p>
            <a:pPr algn="just">
              <a:lnSpc>
                <a:spcPts val="1595"/>
              </a:lnSpc>
            </a:pPr>
            <a:r>
              <a:rPr lang="en-US" sz="1100" dirty="0">
                <a:solidFill>
                  <a:srgbClr val="000000"/>
                </a:solidFill>
                <a:latin typeface="Lato"/>
              </a:rPr>
              <a:t>           </a:t>
            </a:r>
            <a:r>
              <a:rPr lang="en-US" sz="1100" dirty="0">
                <a:solidFill>
                  <a:srgbClr val="000000"/>
                </a:solidFill>
                <a:latin typeface="Lato Italics"/>
              </a:rPr>
              <a:t>- </a:t>
            </a:r>
            <a:r>
              <a:rPr lang="es-ES" sz="1100" dirty="0">
                <a:solidFill>
                  <a:srgbClr val="000000"/>
                </a:solidFill>
                <a:latin typeface="Lato Italics"/>
              </a:rPr>
              <a:t>Casa abierta</a:t>
            </a:r>
          </a:p>
          <a:p>
            <a:pPr algn="just">
              <a:lnSpc>
                <a:spcPts val="1595"/>
              </a:lnSpc>
            </a:pPr>
            <a:r>
              <a:rPr lang="es-ES" sz="1100" dirty="0">
                <a:solidFill>
                  <a:srgbClr val="000000"/>
                </a:solidFill>
                <a:latin typeface="Lato Italics"/>
              </a:rPr>
              <a:t>         -Café con Directores </a:t>
            </a:r>
          </a:p>
          <a:p>
            <a:pPr algn="just">
              <a:lnSpc>
                <a:spcPts val="1595"/>
              </a:lnSpc>
            </a:pPr>
            <a:r>
              <a:rPr lang="es-ES" sz="1100" dirty="0">
                <a:solidFill>
                  <a:srgbClr val="000000"/>
                </a:solidFill>
                <a:latin typeface="Lato Italics"/>
              </a:rPr>
              <a:t>         -Conferencias de padres y profesores</a:t>
            </a:r>
          </a:p>
          <a:p>
            <a:pPr algn="just">
              <a:lnSpc>
                <a:spcPts val="1595"/>
              </a:lnSpc>
            </a:pPr>
            <a:r>
              <a:rPr lang="es-ES" sz="1100" dirty="0">
                <a:solidFill>
                  <a:srgbClr val="000000"/>
                </a:solidFill>
                <a:latin typeface="Lato Italics"/>
              </a:rPr>
              <a:t>         -Encuesta para padres</a:t>
            </a:r>
          </a:p>
          <a:p>
            <a:pPr algn="just">
              <a:lnSpc>
                <a:spcPts val="1595"/>
              </a:lnSpc>
            </a:pPr>
            <a:r>
              <a:rPr lang="es-ES" sz="1100" dirty="0">
                <a:solidFill>
                  <a:srgbClr val="000000"/>
                </a:solidFill>
                <a:latin typeface="Lato Italics"/>
              </a:rPr>
              <a:t>         -PTA</a:t>
            </a:r>
            <a:endParaRPr lang="en-US" sz="1100" dirty="0">
              <a:solidFill>
                <a:srgbClr val="000000"/>
              </a:solidFill>
              <a:latin typeface="Lato Italics"/>
            </a:endParaRPr>
          </a:p>
          <a:p>
            <a:pPr algn="just">
              <a:lnSpc>
                <a:spcPts val="1595"/>
              </a:lnSpc>
            </a:pPr>
            <a:endParaRPr lang="en-US" sz="1100" dirty="0">
              <a:solidFill>
                <a:srgbClr val="000000"/>
              </a:solidFill>
              <a:latin typeface="Lato Italics"/>
            </a:endParaRPr>
          </a:p>
        </p:txBody>
      </p:sp>
      <p:sp>
        <p:nvSpPr>
          <p:cNvPr id="38" name="TextBox 38"/>
          <p:cNvSpPr txBox="1"/>
          <p:nvPr/>
        </p:nvSpPr>
        <p:spPr>
          <a:xfrm>
            <a:off x="3966947" y="497794"/>
            <a:ext cx="1895018" cy="246432"/>
          </a:xfrm>
          <a:prstGeom prst="rect">
            <a:avLst/>
          </a:prstGeom>
        </p:spPr>
        <p:txBody>
          <a:bodyPr lIns="0" tIns="0" rIns="0" bIns="0" rtlCol="0" anchor="t">
            <a:spAutoFit/>
          </a:bodyPr>
          <a:lstStyle/>
          <a:p>
            <a:pPr algn="ctr">
              <a:lnSpc>
                <a:spcPts val="1930"/>
              </a:lnSpc>
            </a:pPr>
            <a:r>
              <a:rPr lang="en-US" sz="1664" dirty="0" err="1">
                <a:solidFill>
                  <a:srgbClr val="FFFFFF"/>
                </a:solidFill>
                <a:latin typeface="Nunito Bold"/>
              </a:rPr>
              <a:t>Creando</a:t>
            </a:r>
            <a:r>
              <a:rPr lang="en-US" sz="1664" dirty="0">
                <a:solidFill>
                  <a:srgbClr val="FFFFFF"/>
                </a:solidFill>
                <a:latin typeface="Nunito Bold"/>
              </a:rPr>
              <a:t> alianzas</a:t>
            </a:r>
          </a:p>
        </p:txBody>
      </p:sp>
      <p:sp>
        <p:nvSpPr>
          <p:cNvPr id="39" name="TextBox 39"/>
          <p:cNvSpPr txBox="1"/>
          <p:nvPr/>
        </p:nvSpPr>
        <p:spPr>
          <a:xfrm>
            <a:off x="3966947" y="3813683"/>
            <a:ext cx="2385909" cy="949873"/>
          </a:xfrm>
          <a:prstGeom prst="rect">
            <a:avLst/>
          </a:prstGeom>
        </p:spPr>
        <p:txBody>
          <a:bodyPr lIns="0" tIns="0" rIns="0" bIns="0" rtlCol="0" anchor="t">
            <a:spAutoFit/>
          </a:bodyPr>
          <a:lstStyle/>
          <a:p>
            <a:pPr algn="ctr">
              <a:lnSpc>
                <a:spcPts val="1935"/>
              </a:lnSpc>
            </a:pPr>
            <a:r>
              <a:rPr lang="en-US" sz="1599" dirty="0">
                <a:solidFill>
                  <a:srgbClr val="FFFFFF"/>
                </a:solidFill>
                <a:latin typeface="Nunito Bold"/>
              </a:rPr>
              <a:t>Comunicacion sobre el aprendizaje de los estudiantes</a:t>
            </a:r>
          </a:p>
          <a:p>
            <a:pPr algn="ctr">
              <a:lnSpc>
                <a:spcPts val="1935"/>
              </a:lnSpc>
            </a:pPr>
            <a:endParaRPr lang="en-US" sz="1599" dirty="0">
              <a:solidFill>
                <a:srgbClr val="FFFFFF"/>
              </a:solidFill>
              <a:latin typeface="Nunito Bold"/>
            </a:endParaRPr>
          </a:p>
        </p:txBody>
      </p:sp>
      <p:sp>
        <p:nvSpPr>
          <p:cNvPr id="40" name="TextBox 40"/>
          <p:cNvSpPr txBox="1"/>
          <p:nvPr/>
        </p:nvSpPr>
        <p:spPr>
          <a:xfrm>
            <a:off x="7033596" y="5294097"/>
            <a:ext cx="2888307" cy="2411494"/>
          </a:xfrm>
          <a:prstGeom prst="rect">
            <a:avLst/>
          </a:prstGeom>
        </p:spPr>
        <p:txBody>
          <a:bodyPr lIns="0" tIns="0" rIns="0" bIns="0" rtlCol="0" anchor="t">
            <a:spAutoFit/>
          </a:bodyPr>
          <a:lstStyle/>
          <a:p>
            <a:pPr algn="ctr">
              <a:lnSpc>
                <a:spcPts val="3619"/>
              </a:lnSpc>
            </a:pPr>
            <a:r>
              <a:rPr lang="en-US" sz="1600" dirty="0">
                <a:solidFill>
                  <a:srgbClr val="FDD635"/>
                </a:solidFill>
                <a:latin typeface="Nunito Bold"/>
              </a:rPr>
              <a:t>Spring Oaks Middle School</a:t>
            </a:r>
            <a:endParaRPr lang="en-US" sz="1600" dirty="0">
              <a:solidFill>
                <a:srgbClr val="000000"/>
              </a:solidFill>
              <a:latin typeface="Nunito Bold"/>
            </a:endParaRPr>
          </a:p>
          <a:p>
            <a:pPr algn="ctr">
              <a:lnSpc>
                <a:spcPts val="2614"/>
              </a:lnSpc>
            </a:pPr>
            <a:r>
              <a:rPr lang="en-US" sz="1347" dirty="0">
                <a:solidFill>
                  <a:srgbClr val="FFFFFF"/>
                </a:solidFill>
                <a:latin typeface="Nunito"/>
              </a:rPr>
              <a:t>Principal: Mary Lou Davalos</a:t>
            </a:r>
          </a:p>
          <a:p>
            <a:pPr algn="ctr">
              <a:lnSpc>
                <a:spcPts val="2614"/>
              </a:lnSpc>
            </a:pPr>
            <a:r>
              <a:rPr lang="en-US" sz="1347" dirty="0">
                <a:solidFill>
                  <a:srgbClr val="FFFFFF"/>
                </a:solidFill>
                <a:latin typeface="Nunito Bold"/>
              </a:rPr>
              <a:t>som.springbranchisd.com</a:t>
            </a:r>
          </a:p>
          <a:p>
            <a:pPr algn="ctr">
              <a:lnSpc>
                <a:spcPts val="2614"/>
              </a:lnSpc>
            </a:pPr>
            <a:r>
              <a:rPr lang="en-US" sz="1347" dirty="0">
                <a:solidFill>
                  <a:srgbClr val="FFFFFF"/>
                </a:solidFill>
                <a:latin typeface="Nunito"/>
              </a:rPr>
              <a:t>2150 Shadowdale </a:t>
            </a:r>
          </a:p>
          <a:p>
            <a:pPr algn="ctr">
              <a:lnSpc>
                <a:spcPts val="2614"/>
              </a:lnSpc>
            </a:pPr>
            <a:r>
              <a:rPr lang="en-US" sz="1347" dirty="0">
                <a:solidFill>
                  <a:srgbClr val="FFFFFF"/>
                </a:solidFill>
                <a:latin typeface="Nunito"/>
              </a:rPr>
              <a:t>Houston, TX 77043</a:t>
            </a:r>
          </a:p>
          <a:p>
            <a:pPr algn="ctr">
              <a:lnSpc>
                <a:spcPts val="2614"/>
              </a:lnSpc>
            </a:pPr>
            <a:r>
              <a:rPr lang="en-US" sz="1347" dirty="0">
                <a:solidFill>
                  <a:srgbClr val="FFFFFF"/>
                </a:solidFill>
                <a:latin typeface="Nunito"/>
              </a:rPr>
              <a:t>713.251.4800</a:t>
            </a:r>
          </a:p>
          <a:p>
            <a:pPr algn="ctr">
              <a:lnSpc>
                <a:spcPts val="2413"/>
              </a:lnSpc>
              <a:spcBef>
                <a:spcPct val="0"/>
              </a:spcBef>
            </a:pPr>
            <a:endParaRPr lang="en-US" sz="1347" dirty="0">
              <a:solidFill>
                <a:srgbClr val="FFFFFF"/>
              </a:solidFill>
              <a:latin typeface="Nunito"/>
            </a:endParaRPr>
          </a:p>
        </p:txBody>
      </p:sp>
      <p:sp>
        <p:nvSpPr>
          <p:cNvPr id="41" name="TextBox 41"/>
          <p:cNvSpPr txBox="1"/>
          <p:nvPr/>
        </p:nvSpPr>
        <p:spPr>
          <a:xfrm>
            <a:off x="3493621" y="4537543"/>
            <a:ext cx="3231903" cy="2387770"/>
          </a:xfrm>
          <a:prstGeom prst="rect">
            <a:avLst/>
          </a:prstGeom>
        </p:spPr>
        <p:txBody>
          <a:bodyPr lIns="0" tIns="0" rIns="0" bIns="0" rtlCol="0" anchor="t">
            <a:spAutoFit/>
          </a:bodyPr>
          <a:lstStyle/>
          <a:p>
            <a:pPr>
              <a:lnSpc>
                <a:spcPts val="1739"/>
              </a:lnSpc>
            </a:pPr>
            <a:r>
              <a:rPr lang="en-US" sz="1200" dirty="0">
                <a:solidFill>
                  <a:srgbClr val="FFFFFF"/>
                </a:solidFill>
                <a:latin typeface="Lato"/>
              </a:rPr>
              <a:t>Nuestra escuela asegura a las familias una comunicación bidireccional constante sobre el aprendizaje de sus niños. Están son algunas formas en nos comuniquemos con usted:</a:t>
            </a:r>
          </a:p>
          <a:p>
            <a:pPr marL="259080" lvl="1" indent="-129540">
              <a:lnSpc>
                <a:spcPts val="1739"/>
              </a:lnSpc>
              <a:buFont typeface="Arial"/>
              <a:buChar char="•"/>
            </a:pPr>
            <a:r>
              <a:rPr lang="es-ES" sz="1200" dirty="0">
                <a:solidFill>
                  <a:srgbClr val="FFFFFF"/>
                </a:solidFill>
                <a:latin typeface="Lato Italics"/>
              </a:rPr>
              <a:t>Mensajes destacados</a:t>
            </a:r>
          </a:p>
          <a:p>
            <a:pPr marL="259080" lvl="1" indent="-129540">
              <a:lnSpc>
                <a:spcPts val="1739"/>
              </a:lnSpc>
              <a:buFont typeface="Arial"/>
              <a:buChar char="•"/>
            </a:pPr>
            <a:r>
              <a:rPr lang="es-ES" sz="1200" dirty="0">
                <a:solidFill>
                  <a:srgbClr val="FFFFFF"/>
                </a:solidFill>
                <a:latin typeface="Lato Italics"/>
              </a:rPr>
              <a:t>Cartas</a:t>
            </a:r>
          </a:p>
          <a:p>
            <a:pPr marL="259080" lvl="1" indent="-129540">
              <a:lnSpc>
                <a:spcPts val="1739"/>
              </a:lnSpc>
              <a:buFont typeface="Arial"/>
              <a:buChar char="•"/>
            </a:pPr>
            <a:r>
              <a:rPr lang="es-ES" sz="1200" dirty="0">
                <a:solidFill>
                  <a:srgbClr val="FFFFFF"/>
                </a:solidFill>
                <a:latin typeface="Lato Italics"/>
              </a:rPr>
              <a:t>Mensajero Skyward </a:t>
            </a:r>
          </a:p>
          <a:p>
            <a:pPr marL="259080" lvl="1" indent="-129540">
              <a:lnSpc>
                <a:spcPts val="1739"/>
              </a:lnSpc>
              <a:buFont typeface="Arial"/>
              <a:buChar char="•"/>
            </a:pPr>
            <a:r>
              <a:rPr lang="es-ES" sz="1200" dirty="0">
                <a:solidFill>
                  <a:srgbClr val="FFFFFF"/>
                </a:solidFill>
                <a:latin typeface="Lato Italics"/>
              </a:rPr>
              <a:t>Correo electrónico</a:t>
            </a:r>
          </a:p>
          <a:p>
            <a:pPr marL="259080" lvl="1" indent="-129540">
              <a:lnSpc>
                <a:spcPts val="1739"/>
              </a:lnSpc>
              <a:buFont typeface="Arial"/>
              <a:buChar char="•"/>
            </a:pPr>
            <a:r>
              <a:rPr lang="es-ES" sz="1200" dirty="0">
                <a:solidFill>
                  <a:srgbClr val="FFFFFF"/>
                </a:solidFill>
                <a:latin typeface="Lato Italics"/>
              </a:rPr>
              <a:t>Marquesina</a:t>
            </a:r>
          </a:p>
          <a:p>
            <a:pPr marL="259080" lvl="1" indent="-129540">
              <a:lnSpc>
                <a:spcPts val="1739"/>
              </a:lnSpc>
              <a:buFont typeface="Arial"/>
              <a:buChar char="•"/>
            </a:pPr>
            <a:r>
              <a:rPr lang="es-ES" sz="1200" dirty="0">
                <a:solidFill>
                  <a:srgbClr val="FFFFFF"/>
                </a:solidFill>
                <a:latin typeface="Lato Italics"/>
              </a:rPr>
              <a:t>Canvas, Facebook, Twitter, sitio web de la escuela</a:t>
            </a:r>
            <a:r>
              <a:rPr lang="en-US" sz="1200" dirty="0">
                <a:solidFill>
                  <a:srgbClr val="FFFFFF"/>
                </a:solidFill>
                <a:latin typeface="Nunito Bold Italics"/>
              </a:rPr>
              <a:t> </a:t>
            </a:r>
          </a:p>
        </p:txBody>
      </p:sp>
      <p:sp>
        <p:nvSpPr>
          <p:cNvPr id="42" name="TextBox 42"/>
          <p:cNvSpPr txBox="1"/>
          <p:nvPr/>
        </p:nvSpPr>
        <p:spPr>
          <a:xfrm>
            <a:off x="3353050" y="7184147"/>
            <a:ext cx="3392651" cy="416116"/>
          </a:xfrm>
          <a:prstGeom prst="rect">
            <a:avLst/>
          </a:prstGeom>
        </p:spPr>
        <p:txBody>
          <a:bodyPr lIns="0" tIns="0" rIns="0" bIns="0" rtlCol="0" anchor="t">
            <a:spAutoFit/>
          </a:bodyPr>
          <a:lstStyle/>
          <a:p>
            <a:pPr>
              <a:lnSpc>
                <a:spcPts val="1723"/>
              </a:lnSpc>
            </a:pPr>
            <a:r>
              <a:rPr lang="en-US" sz="1230" dirty="0">
                <a:solidFill>
                  <a:srgbClr val="FFFFFF"/>
                </a:solidFill>
                <a:latin typeface="Nunito Bold"/>
              </a:rPr>
              <a:t>¡Asóciese con nosotros para estar informado e involucrado en el progreso escolar de su hijo!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631"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alphaModFix amt="44999"/>
            </a:blip>
            <a:stretch>
              <a:fillRect b="-24"/>
            </a:stretch>
          </a:blipFill>
        </p:spPr>
        <p:txBody>
          <a:bodyPr/>
          <a:lstStyle/>
          <a:p>
            <a:endParaRPr lang="en-US"/>
          </a:p>
        </p:txBody>
      </p:sp>
      <p:sp>
        <p:nvSpPr>
          <p:cNvPr id="3" name="Freeform 3"/>
          <p:cNvSpPr/>
          <p:nvPr/>
        </p:nvSpPr>
        <p:spPr>
          <a:xfrm>
            <a:off x="3795409" y="346620"/>
            <a:ext cx="5435215" cy="603479"/>
          </a:xfrm>
          <a:custGeom>
            <a:avLst/>
            <a:gdLst/>
            <a:ahLst/>
            <a:cxnLst/>
            <a:rect l="l" t="t" r="r" b="b"/>
            <a:pathLst>
              <a:path w="5435215" h="603479">
                <a:moveTo>
                  <a:pt x="0" y="0"/>
                </a:moveTo>
                <a:lnTo>
                  <a:pt x="5435214" y="0"/>
                </a:lnTo>
                <a:lnTo>
                  <a:pt x="5435214" y="603478"/>
                </a:lnTo>
                <a:lnTo>
                  <a:pt x="0" y="603478"/>
                </a:lnTo>
                <a:lnTo>
                  <a:pt x="0" y="0"/>
                </a:lnTo>
                <a:close/>
              </a:path>
            </a:pathLst>
          </a:custGeom>
          <a:blipFill>
            <a:blip r:embed="rId3"/>
            <a:stretch>
              <a:fillRect t="-165000" r="-1660" b="-196233"/>
            </a:stretch>
          </a:blipFill>
        </p:spPr>
        <p:txBody>
          <a:bodyPr/>
          <a:lstStyle/>
          <a:p>
            <a:endParaRPr lang="en-US"/>
          </a:p>
        </p:txBody>
      </p:sp>
      <p:sp>
        <p:nvSpPr>
          <p:cNvPr id="4" name="Freeform 4"/>
          <p:cNvSpPr/>
          <p:nvPr/>
        </p:nvSpPr>
        <p:spPr>
          <a:xfrm>
            <a:off x="4075932" y="5045477"/>
            <a:ext cx="4817442" cy="2408721"/>
          </a:xfrm>
          <a:custGeom>
            <a:avLst/>
            <a:gdLst/>
            <a:ahLst/>
            <a:cxnLst/>
            <a:rect l="l" t="t" r="r" b="b"/>
            <a:pathLst>
              <a:path w="4817442" h="2408721">
                <a:moveTo>
                  <a:pt x="0" y="0"/>
                </a:moveTo>
                <a:lnTo>
                  <a:pt x="4817442" y="0"/>
                </a:lnTo>
                <a:lnTo>
                  <a:pt x="4817442" y="2408721"/>
                </a:lnTo>
                <a:lnTo>
                  <a:pt x="0" y="2408721"/>
                </a:lnTo>
                <a:lnTo>
                  <a:pt x="0" y="0"/>
                </a:lnTo>
                <a:close/>
              </a:path>
            </a:pathLst>
          </a:custGeom>
          <a:blipFill>
            <a:blip r:embed="rId4">
              <a:alphaModFix amt="73000"/>
              <a:extLst>
                <a:ext uri="{96DAC541-7B7A-43D3-8B79-37D633B846F1}">
                  <asvg:svgBlip xmlns="" xmlns:asvg="http://schemas.microsoft.com/office/drawing/2016/SVG/main" r:embed="rId5"/>
                </a:ext>
              </a:extLst>
            </a:blip>
            <a:stretch>
              <a:fillRect l="-194" b="-194"/>
            </a:stretch>
          </a:blipFill>
        </p:spPr>
        <p:txBody>
          <a:bodyPr/>
          <a:lstStyle/>
          <a:p>
            <a:pPr marL="171450" indent="-171450">
              <a:buFont typeface="Arial" panose="020B0604020202020204" pitchFamily="34" charset="0"/>
              <a:buChar char="•"/>
            </a:pPr>
            <a:r>
              <a:rPr lang="es-ES" sz="1050" dirty="0"/>
              <a:t>Leer al menos 30 minutos al día o más.</a:t>
            </a:r>
          </a:p>
          <a:p>
            <a:pPr marL="171450" indent="-171450">
              <a:buFont typeface="Arial" panose="020B0604020202020204" pitchFamily="34" charset="0"/>
              <a:buChar char="•"/>
            </a:pPr>
            <a:r>
              <a:rPr lang="es-ES" sz="1050" dirty="0"/>
              <a:t>Completar la tarea asignada para practicar y reforzar las habilidades.</a:t>
            </a:r>
          </a:p>
          <a:p>
            <a:pPr marL="171450" indent="-171450">
              <a:buFont typeface="Arial" panose="020B0604020202020204" pitchFamily="34" charset="0"/>
              <a:buChar char="•"/>
            </a:pPr>
            <a:r>
              <a:rPr lang="es-ES" sz="1050" dirty="0"/>
              <a:t>Asistir  a la escuela todos los días.</a:t>
            </a:r>
          </a:p>
          <a:p>
            <a:pPr marL="171450" indent="-171450">
              <a:buFont typeface="Arial" panose="020B0604020202020204" pitchFamily="34" charset="0"/>
              <a:buChar char="•"/>
            </a:pPr>
            <a:r>
              <a:rPr lang="es-ES" sz="1050" dirty="0"/>
              <a:t>Dar mi mejor esfuerzo personal en el aprendizaje y el trabajo.</a:t>
            </a:r>
          </a:p>
          <a:p>
            <a:pPr marL="171450" indent="-171450">
              <a:buFont typeface="Arial" panose="020B0604020202020204" pitchFamily="34" charset="0"/>
              <a:buChar char="•"/>
            </a:pPr>
            <a:r>
              <a:rPr lang="es-ES" sz="1050" dirty="0"/>
              <a:t>ser un modelo positivo en SOMS.</a:t>
            </a:r>
            <a:endParaRPr lang="en-US" sz="1050" dirty="0"/>
          </a:p>
        </p:txBody>
      </p:sp>
      <p:sp>
        <p:nvSpPr>
          <p:cNvPr id="5" name="Freeform 5"/>
          <p:cNvSpPr/>
          <p:nvPr/>
        </p:nvSpPr>
        <p:spPr>
          <a:xfrm>
            <a:off x="3389431" y="1026298"/>
            <a:ext cx="3316169" cy="3316169"/>
          </a:xfrm>
          <a:custGeom>
            <a:avLst/>
            <a:gdLst/>
            <a:ahLst/>
            <a:cxnLst/>
            <a:rect l="l" t="t" r="r" b="b"/>
            <a:pathLst>
              <a:path w="3316169" h="3316169">
                <a:moveTo>
                  <a:pt x="0" y="0"/>
                </a:moveTo>
                <a:lnTo>
                  <a:pt x="3316169" y="0"/>
                </a:lnTo>
                <a:lnTo>
                  <a:pt x="3316169" y="3316170"/>
                </a:lnTo>
                <a:lnTo>
                  <a:pt x="0" y="33161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Freeform 6"/>
          <p:cNvSpPr/>
          <p:nvPr/>
        </p:nvSpPr>
        <p:spPr>
          <a:xfrm>
            <a:off x="6705600" y="962976"/>
            <a:ext cx="3316169" cy="3316169"/>
          </a:xfrm>
          <a:custGeom>
            <a:avLst/>
            <a:gdLst/>
            <a:ahLst/>
            <a:cxnLst/>
            <a:rect l="l" t="t" r="r" b="b"/>
            <a:pathLst>
              <a:path w="3316169" h="3316169">
                <a:moveTo>
                  <a:pt x="0" y="0"/>
                </a:moveTo>
                <a:lnTo>
                  <a:pt x="3316169" y="0"/>
                </a:lnTo>
                <a:lnTo>
                  <a:pt x="3316169" y="3316170"/>
                </a:lnTo>
                <a:lnTo>
                  <a:pt x="0" y="33161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148559" y="5506857"/>
            <a:ext cx="2885017" cy="2148960"/>
            <a:chOff x="0" y="0"/>
            <a:chExt cx="1005670" cy="749093"/>
          </a:xfrm>
        </p:grpSpPr>
        <p:sp>
          <p:nvSpPr>
            <p:cNvPr id="8" name="Freeform 8"/>
            <p:cNvSpPr/>
            <p:nvPr/>
          </p:nvSpPr>
          <p:spPr>
            <a:xfrm>
              <a:off x="0" y="0"/>
              <a:ext cx="1005670" cy="749093"/>
            </a:xfrm>
            <a:custGeom>
              <a:avLst/>
              <a:gdLst/>
              <a:ahLst/>
              <a:cxnLst/>
              <a:rect l="l" t="t" r="r" b="b"/>
              <a:pathLst>
                <a:path w="1005670" h="749093">
                  <a:moveTo>
                    <a:pt x="0" y="0"/>
                  </a:moveTo>
                  <a:lnTo>
                    <a:pt x="1005670" y="0"/>
                  </a:lnTo>
                  <a:lnTo>
                    <a:pt x="1005670" y="749093"/>
                  </a:lnTo>
                  <a:lnTo>
                    <a:pt x="0" y="749093"/>
                  </a:lnTo>
                  <a:close/>
                </a:path>
              </a:pathLst>
            </a:custGeom>
            <a:solidFill>
              <a:srgbClr val="88ADC6">
                <a:alpha val="85882"/>
              </a:srgbClr>
            </a:solidFill>
          </p:spPr>
          <p:txBody>
            <a:bodyPr/>
            <a:lstStyle/>
            <a:p>
              <a:endParaRPr lang="en-US"/>
            </a:p>
          </p:txBody>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grpSp>
        <p:nvGrpSpPr>
          <p:cNvPr id="10" name="Group 10"/>
          <p:cNvGrpSpPr/>
          <p:nvPr/>
        </p:nvGrpSpPr>
        <p:grpSpPr>
          <a:xfrm>
            <a:off x="3795409" y="293920"/>
            <a:ext cx="5435215" cy="52700"/>
            <a:chOff x="0" y="0"/>
            <a:chExt cx="1894628" cy="18370"/>
          </a:xfrm>
        </p:grpSpPr>
        <p:sp>
          <p:nvSpPr>
            <p:cNvPr id="11" name="Freeform 11"/>
            <p:cNvSpPr/>
            <p:nvPr/>
          </p:nvSpPr>
          <p:spPr>
            <a:xfrm>
              <a:off x="0" y="0"/>
              <a:ext cx="1894628" cy="18370"/>
            </a:xfrm>
            <a:custGeom>
              <a:avLst/>
              <a:gdLst/>
              <a:ahLst/>
              <a:cxnLst/>
              <a:rect l="l" t="t" r="r" b="b"/>
              <a:pathLst>
                <a:path w="1894628" h="18370">
                  <a:moveTo>
                    <a:pt x="0" y="0"/>
                  </a:moveTo>
                  <a:lnTo>
                    <a:pt x="1894628" y="0"/>
                  </a:lnTo>
                  <a:lnTo>
                    <a:pt x="1894628" y="18370"/>
                  </a:lnTo>
                  <a:lnTo>
                    <a:pt x="0" y="18370"/>
                  </a:lnTo>
                  <a:close/>
                </a:path>
              </a:pathLst>
            </a:custGeom>
            <a:solidFill>
              <a:srgbClr val="0574B7"/>
            </a:solidFill>
          </p:spPr>
          <p:txBody>
            <a:bodyPr/>
            <a:lstStyle/>
            <a:p>
              <a:endParaRPr lang="en-US"/>
            </a:p>
          </p:txBody>
        </p:sp>
        <p:sp>
          <p:nvSpPr>
            <p:cNvPr id="12" name="TextBox 12"/>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sp>
        <p:nvSpPr>
          <p:cNvPr id="13" name="TextBox 13"/>
          <p:cNvSpPr txBox="1"/>
          <p:nvPr/>
        </p:nvSpPr>
        <p:spPr>
          <a:xfrm>
            <a:off x="3619521" y="1338458"/>
            <a:ext cx="2764754" cy="3354765"/>
          </a:xfrm>
          <a:prstGeom prst="rect">
            <a:avLst/>
          </a:prstGeom>
        </p:spPr>
        <p:txBody>
          <a:bodyPr lIns="0" tIns="0" rIns="0" bIns="0" rtlCol="0" anchor="t">
            <a:spAutoFit/>
          </a:bodyPr>
          <a:lstStyle/>
          <a:p>
            <a:pPr marL="248284" lvl="1" indent="-124142">
              <a:buFont typeface="Arial"/>
              <a:buChar char="•"/>
            </a:pPr>
            <a:r>
              <a:rPr lang="es-ES" sz="1050" dirty="0">
                <a:solidFill>
                  <a:srgbClr val="000000"/>
                </a:solidFill>
                <a:latin typeface="Lato Italics"/>
              </a:rPr>
              <a:t>Proporcionar un plan de estudios e instrucción de alta calidad.</a:t>
            </a:r>
          </a:p>
          <a:p>
            <a:pPr marL="248284" lvl="1" indent="-124142">
              <a:buFont typeface="Arial"/>
              <a:buChar char="•"/>
            </a:pPr>
            <a:r>
              <a:rPr lang="es-ES" sz="1050" dirty="0">
                <a:solidFill>
                  <a:srgbClr val="000000"/>
                </a:solidFill>
                <a:latin typeface="Lato Italics"/>
              </a:rPr>
              <a:t>Proporcionar un entorno de aprendizaje eficaz y de apoyo.</a:t>
            </a:r>
          </a:p>
          <a:p>
            <a:pPr marL="248284" lvl="1" indent="-124142">
              <a:buFont typeface="Arial"/>
              <a:buChar char="•"/>
            </a:pPr>
            <a:r>
              <a:rPr lang="es-ES" sz="1050" dirty="0">
                <a:solidFill>
                  <a:srgbClr val="000000"/>
                </a:solidFill>
                <a:latin typeface="Lato Italics"/>
              </a:rPr>
              <a:t>Proporcionarle formas de participar en la educación de su hijo.</a:t>
            </a:r>
          </a:p>
          <a:p>
            <a:pPr marL="248284" lvl="1" indent="-124142">
              <a:buFont typeface="Arial"/>
              <a:buChar char="•"/>
            </a:pPr>
            <a:r>
              <a:rPr lang="es-ES" sz="1050" dirty="0">
                <a:solidFill>
                  <a:srgbClr val="000000"/>
                </a:solidFill>
                <a:latin typeface="Lato Italics"/>
              </a:rPr>
              <a:t>Proporcionar oportunidades, según corresponda, en las decisiones relacionadas con la educación de su hijo y el uso positivo del tiempo extracurricular.</a:t>
            </a:r>
          </a:p>
          <a:p>
            <a:pPr marL="248284" lvl="1" indent="-124142">
              <a:buFont typeface="Arial"/>
              <a:buChar char="•"/>
            </a:pPr>
            <a:r>
              <a:rPr lang="es-ES" sz="1050" dirty="0">
                <a:solidFill>
                  <a:srgbClr val="000000"/>
                </a:solidFill>
                <a:latin typeface="Lato Italics"/>
              </a:rPr>
              <a:t>Garantizar altos niveles de aprendizaje para CADA niño</a:t>
            </a:r>
          </a:p>
          <a:p>
            <a:pPr marL="248284" lvl="1" indent="-124142">
              <a:buFont typeface="Arial"/>
              <a:buChar char="•"/>
            </a:pPr>
            <a:r>
              <a:rPr lang="es-ES" sz="1050" dirty="0">
                <a:solidFill>
                  <a:srgbClr val="000000"/>
                </a:solidFill>
                <a:latin typeface="Lato Italics"/>
              </a:rPr>
              <a:t>Promover un entorno de aprendizaje sano, seguro y protegido.</a:t>
            </a:r>
          </a:p>
          <a:p>
            <a:pPr marL="248284" lvl="1" indent="-124142">
              <a:buFont typeface="Arial"/>
              <a:buChar char="•"/>
            </a:pPr>
            <a:r>
              <a:rPr lang="es-ES" sz="1050" dirty="0">
                <a:solidFill>
                  <a:srgbClr val="000000"/>
                </a:solidFill>
                <a:latin typeface="Lato Italics"/>
              </a:rPr>
              <a:t>Le informará del desarrollo de su hijo y profesará de forma continua.</a:t>
            </a:r>
          </a:p>
          <a:p>
            <a:pPr marL="248284" lvl="1" indent="-124142">
              <a:buFont typeface="Arial"/>
              <a:buChar char="•"/>
            </a:pPr>
            <a:r>
              <a:rPr lang="es-ES" sz="1050" dirty="0">
                <a:solidFill>
                  <a:srgbClr val="000000"/>
                </a:solidFill>
                <a:latin typeface="Lato Italics"/>
              </a:rPr>
              <a:t>Satisfará las necesidades individuales de su hijo mediante el seguimiento y el ajuste y brindará intervención según sea necesario.</a:t>
            </a:r>
            <a:endParaRPr lang="en-US" sz="1050" dirty="0">
              <a:solidFill>
                <a:srgbClr val="000000"/>
              </a:solidFill>
              <a:latin typeface="Nunito"/>
            </a:endParaRPr>
          </a:p>
          <a:p>
            <a:pPr algn="ctr">
              <a:lnSpc>
                <a:spcPts val="2521"/>
              </a:lnSpc>
              <a:spcBef>
                <a:spcPct val="0"/>
              </a:spcBef>
            </a:pPr>
            <a:endParaRPr lang="en-US" sz="1149" dirty="0">
              <a:solidFill>
                <a:srgbClr val="000000"/>
              </a:solidFill>
              <a:latin typeface="Nunito"/>
            </a:endParaRPr>
          </a:p>
        </p:txBody>
      </p:sp>
      <p:grpSp>
        <p:nvGrpSpPr>
          <p:cNvPr id="14" name="Group 14"/>
          <p:cNvGrpSpPr/>
          <p:nvPr/>
        </p:nvGrpSpPr>
        <p:grpSpPr>
          <a:xfrm>
            <a:off x="3795409" y="931898"/>
            <a:ext cx="5435215" cy="52700"/>
            <a:chOff x="0" y="0"/>
            <a:chExt cx="1894628" cy="18370"/>
          </a:xfrm>
        </p:grpSpPr>
        <p:sp>
          <p:nvSpPr>
            <p:cNvPr id="15" name="Freeform 15"/>
            <p:cNvSpPr/>
            <p:nvPr/>
          </p:nvSpPr>
          <p:spPr>
            <a:xfrm>
              <a:off x="0" y="0"/>
              <a:ext cx="1894628" cy="18370"/>
            </a:xfrm>
            <a:custGeom>
              <a:avLst/>
              <a:gdLst/>
              <a:ahLst/>
              <a:cxnLst/>
              <a:rect l="l" t="t" r="r" b="b"/>
              <a:pathLst>
                <a:path w="1894628" h="18370">
                  <a:moveTo>
                    <a:pt x="0" y="0"/>
                  </a:moveTo>
                  <a:lnTo>
                    <a:pt x="1894628" y="0"/>
                  </a:lnTo>
                  <a:lnTo>
                    <a:pt x="1894628" y="18370"/>
                  </a:lnTo>
                  <a:lnTo>
                    <a:pt x="0" y="18370"/>
                  </a:lnTo>
                  <a:close/>
                </a:path>
              </a:pathLst>
            </a:custGeom>
            <a:solidFill>
              <a:srgbClr val="0574B7"/>
            </a:solidFill>
          </p:spPr>
          <p:txBody>
            <a:bodyPr/>
            <a:lstStyle/>
            <a:p>
              <a:endParaRPr lang="en-US"/>
            </a:p>
          </p:txBody>
        </p:sp>
        <p:sp>
          <p:nvSpPr>
            <p:cNvPr id="16" name="TextBox 16"/>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sp>
        <p:nvSpPr>
          <p:cNvPr id="17" name="AutoShape 17"/>
          <p:cNvSpPr/>
          <p:nvPr/>
        </p:nvSpPr>
        <p:spPr>
          <a:xfrm>
            <a:off x="6503703" y="1026540"/>
            <a:ext cx="9313" cy="2859660"/>
          </a:xfrm>
          <a:prstGeom prst="line">
            <a:avLst/>
          </a:prstGeom>
          <a:ln w="38100" cap="flat">
            <a:solidFill>
              <a:srgbClr val="0574B7"/>
            </a:solidFill>
            <a:prstDash val="solid"/>
            <a:headEnd type="none" w="sm" len="sm"/>
            <a:tailEnd type="none" w="sm" len="sm"/>
          </a:ln>
        </p:spPr>
        <p:txBody>
          <a:bodyPr/>
          <a:lstStyle/>
          <a:p>
            <a:endParaRPr lang="en-US"/>
          </a:p>
        </p:txBody>
      </p:sp>
      <p:grpSp>
        <p:nvGrpSpPr>
          <p:cNvPr id="18" name="Group 18"/>
          <p:cNvGrpSpPr/>
          <p:nvPr/>
        </p:nvGrpSpPr>
        <p:grpSpPr>
          <a:xfrm>
            <a:off x="3713130" y="4380568"/>
            <a:ext cx="5435215" cy="52700"/>
            <a:chOff x="0" y="0"/>
            <a:chExt cx="1894628" cy="18370"/>
          </a:xfrm>
        </p:grpSpPr>
        <p:sp>
          <p:nvSpPr>
            <p:cNvPr id="19" name="Freeform 19"/>
            <p:cNvSpPr/>
            <p:nvPr/>
          </p:nvSpPr>
          <p:spPr>
            <a:xfrm>
              <a:off x="0" y="0"/>
              <a:ext cx="1894628" cy="18370"/>
            </a:xfrm>
            <a:custGeom>
              <a:avLst/>
              <a:gdLst/>
              <a:ahLst/>
              <a:cxnLst/>
              <a:rect l="l" t="t" r="r" b="b"/>
              <a:pathLst>
                <a:path w="1894628" h="18370">
                  <a:moveTo>
                    <a:pt x="0" y="0"/>
                  </a:moveTo>
                  <a:lnTo>
                    <a:pt x="1894628" y="0"/>
                  </a:lnTo>
                  <a:lnTo>
                    <a:pt x="1894628" y="18370"/>
                  </a:lnTo>
                  <a:lnTo>
                    <a:pt x="0" y="18370"/>
                  </a:lnTo>
                  <a:close/>
                </a:path>
              </a:pathLst>
            </a:custGeom>
            <a:solidFill>
              <a:srgbClr val="0574B7"/>
            </a:solidFill>
          </p:spPr>
          <p:txBody>
            <a:bodyPr/>
            <a:lstStyle/>
            <a:p>
              <a:endParaRPr lang="en-US"/>
            </a:p>
          </p:txBody>
        </p:sp>
        <p:sp>
          <p:nvSpPr>
            <p:cNvPr id="20" name="TextBox 20"/>
            <p:cNvSpPr txBox="1"/>
            <p:nvPr/>
          </p:nvSpPr>
          <p:spPr>
            <a:xfrm>
              <a:off x="0" y="-76200"/>
              <a:ext cx="812800" cy="889000"/>
            </a:xfrm>
            <a:prstGeom prst="rect">
              <a:avLst/>
            </a:prstGeom>
          </p:spPr>
          <p:txBody>
            <a:bodyPr lIns="50800" tIns="50800" rIns="50800" bIns="50800" rtlCol="0" anchor="ctr"/>
            <a:lstStyle/>
            <a:p>
              <a:pPr algn="ctr">
                <a:lnSpc>
                  <a:spcPts val="2328"/>
                </a:lnSpc>
              </a:pPr>
              <a:endParaRPr/>
            </a:p>
          </p:txBody>
        </p:sp>
      </p:grpSp>
      <p:sp>
        <p:nvSpPr>
          <p:cNvPr id="21" name="Freeform 21"/>
          <p:cNvSpPr/>
          <p:nvPr/>
        </p:nvSpPr>
        <p:spPr>
          <a:xfrm>
            <a:off x="6236763" y="6827076"/>
            <a:ext cx="588746" cy="573931"/>
          </a:xfrm>
          <a:custGeom>
            <a:avLst/>
            <a:gdLst/>
            <a:ahLst/>
            <a:cxnLst/>
            <a:rect l="l" t="t" r="r" b="b"/>
            <a:pathLst>
              <a:path w="588746" h="573931">
                <a:moveTo>
                  <a:pt x="0" y="0"/>
                </a:moveTo>
                <a:lnTo>
                  <a:pt x="588746" y="0"/>
                </a:lnTo>
                <a:lnTo>
                  <a:pt x="588746" y="573930"/>
                </a:lnTo>
                <a:lnTo>
                  <a:pt x="0" y="573930"/>
                </a:lnTo>
                <a:lnTo>
                  <a:pt x="0" y="0"/>
                </a:lnTo>
                <a:close/>
              </a:path>
            </a:pathLst>
          </a:custGeom>
          <a:blipFill>
            <a:blip r:embed="rId8"/>
            <a:stretch>
              <a:fillRect/>
            </a:stretch>
          </a:blipFill>
        </p:spPr>
        <p:txBody>
          <a:bodyPr/>
          <a:lstStyle/>
          <a:p>
            <a:endParaRPr lang="en-US"/>
          </a:p>
        </p:txBody>
      </p:sp>
      <p:sp>
        <p:nvSpPr>
          <p:cNvPr id="22" name="TextBox 22"/>
          <p:cNvSpPr txBox="1"/>
          <p:nvPr/>
        </p:nvSpPr>
        <p:spPr>
          <a:xfrm>
            <a:off x="4103732" y="1122392"/>
            <a:ext cx="1850935" cy="489585"/>
          </a:xfrm>
          <a:prstGeom prst="rect">
            <a:avLst/>
          </a:prstGeom>
        </p:spPr>
        <p:txBody>
          <a:bodyPr lIns="0" tIns="0" rIns="0" bIns="0" rtlCol="0" anchor="t">
            <a:spAutoFit/>
          </a:bodyPr>
          <a:lstStyle/>
          <a:p>
            <a:pPr>
              <a:lnSpc>
                <a:spcPts val="1980"/>
              </a:lnSpc>
            </a:pPr>
            <a:r>
              <a:rPr lang="en-US" sz="1800" dirty="0">
                <a:solidFill>
                  <a:srgbClr val="000000"/>
                </a:solidFill>
                <a:latin typeface="Nunito Bold"/>
              </a:rPr>
              <a:t>Como escuela, ...</a:t>
            </a:r>
          </a:p>
          <a:p>
            <a:pPr>
              <a:lnSpc>
                <a:spcPts val="1980"/>
              </a:lnSpc>
            </a:pPr>
            <a:endParaRPr lang="en-US" sz="1800" dirty="0">
              <a:solidFill>
                <a:srgbClr val="000000"/>
              </a:solidFill>
              <a:latin typeface="Nunito Bold"/>
            </a:endParaRPr>
          </a:p>
        </p:txBody>
      </p:sp>
      <p:sp>
        <p:nvSpPr>
          <p:cNvPr id="23" name="TextBox 23"/>
          <p:cNvSpPr txBox="1"/>
          <p:nvPr/>
        </p:nvSpPr>
        <p:spPr>
          <a:xfrm>
            <a:off x="392513" y="225964"/>
            <a:ext cx="2546316" cy="737012"/>
          </a:xfrm>
          <a:prstGeom prst="rect">
            <a:avLst/>
          </a:prstGeom>
        </p:spPr>
        <p:txBody>
          <a:bodyPr lIns="0" tIns="0" rIns="0" bIns="0" rtlCol="0" anchor="t">
            <a:spAutoFit/>
          </a:bodyPr>
          <a:lstStyle/>
          <a:p>
            <a:pPr algn="ctr">
              <a:lnSpc>
                <a:spcPts val="1980"/>
              </a:lnSpc>
            </a:pPr>
            <a:r>
              <a:rPr lang="en-US" sz="1800" dirty="0">
                <a:solidFill>
                  <a:srgbClr val="000000"/>
                </a:solidFill>
                <a:latin typeface="Nunito Bold"/>
              </a:rPr>
              <a:t>Nuestras metas para el rendimiento estudiantil</a:t>
            </a:r>
          </a:p>
          <a:p>
            <a:pPr algn="ctr">
              <a:lnSpc>
                <a:spcPts val="1980"/>
              </a:lnSpc>
            </a:pPr>
            <a:endParaRPr lang="en-US" sz="1800" dirty="0">
              <a:solidFill>
                <a:srgbClr val="000000"/>
              </a:solidFill>
              <a:latin typeface="Nunito Bold"/>
            </a:endParaRPr>
          </a:p>
        </p:txBody>
      </p:sp>
      <p:sp>
        <p:nvSpPr>
          <p:cNvPr id="24" name="TextBox 24"/>
          <p:cNvSpPr txBox="1"/>
          <p:nvPr/>
        </p:nvSpPr>
        <p:spPr>
          <a:xfrm>
            <a:off x="7239000" y="1122392"/>
            <a:ext cx="2244578" cy="489585"/>
          </a:xfrm>
          <a:prstGeom prst="rect">
            <a:avLst/>
          </a:prstGeom>
        </p:spPr>
        <p:txBody>
          <a:bodyPr lIns="0" tIns="0" rIns="0" bIns="0" rtlCol="0" anchor="t">
            <a:spAutoFit/>
          </a:bodyPr>
          <a:lstStyle/>
          <a:p>
            <a:pPr>
              <a:lnSpc>
                <a:spcPts val="1980"/>
              </a:lnSpc>
            </a:pPr>
            <a:r>
              <a:rPr lang="en-US" sz="1800" dirty="0">
                <a:solidFill>
                  <a:srgbClr val="000000"/>
                </a:solidFill>
                <a:latin typeface="Nunito Bold"/>
              </a:rPr>
              <a:t>Como familias, ...</a:t>
            </a:r>
          </a:p>
          <a:p>
            <a:pPr>
              <a:lnSpc>
                <a:spcPts val="1980"/>
              </a:lnSpc>
            </a:pPr>
            <a:endParaRPr lang="en-US" sz="1800" dirty="0">
              <a:solidFill>
                <a:srgbClr val="000000"/>
              </a:solidFill>
              <a:latin typeface="Nunito Bold"/>
            </a:endParaRPr>
          </a:p>
        </p:txBody>
      </p:sp>
      <p:sp>
        <p:nvSpPr>
          <p:cNvPr id="25" name="TextBox 25"/>
          <p:cNvSpPr txBox="1"/>
          <p:nvPr/>
        </p:nvSpPr>
        <p:spPr>
          <a:xfrm>
            <a:off x="3542455" y="370744"/>
            <a:ext cx="5941123" cy="834198"/>
          </a:xfrm>
          <a:prstGeom prst="rect">
            <a:avLst/>
          </a:prstGeom>
        </p:spPr>
        <p:txBody>
          <a:bodyPr lIns="0" tIns="0" rIns="0" bIns="0" rtlCol="0" anchor="t">
            <a:spAutoFit/>
          </a:bodyPr>
          <a:lstStyle/>
          <a:p>
            <a:pPr algn="ctr">
              <a:lnSpc>
                <a:spcPts val="3426"/>
              </a:lnSpc>
            </a:pPr>
            <a:r>
              <a:rPr lang="en-US" sz="2141" dirty="0">
                <a:solidFill>
                  <a:srgbClr val="000000"/>
                </a:solidFill>
                <a:latin typeface="Nunito Bold"/>
              </a:rPr>
              <a:t>Grandeza colectiva para el éxito estudiantil</a:t>
            </a:r>
          </a:p>
          <a:p>
            <a:pPr algn="ctr">
              <a:lnSpc>
                <a:spcPts val="3426"/>
              </a:lnSpc>
              <a:spcBef>
                <a:spcPct val="0"/>
              </a:spcBef>
            </a:pPr>
            <a:endParaRPr lang="en-US" sz="2141" dirty="0">
              <a:solidFill>
                <a:srgbClr val="000000"/>
              </a:solidFill>
              <a:latin typeface="Nunito Bold"/>
            </a:endParaRPr>
          </a:p>
        </p:txBody>
      </p:sp>
      <p:sp>
        <p:nvSpPr>
          <p:cNvPr id="26" name="TextBox 26"/>
          <p:cNvSpPr txBox="1"/>
          <p:nvPr/>
        </p:nvSpPr>
        <p:spPr>
          <a:xfrm>
            <a:off x="109833" y="847539"/>
            <a:ext cx="1643079" cy="198068"/>
          </a:xfrm>
          <a:prstGeom prst="rect">
            <a:avLst/>
          </a:prstGeom>
        </p:spPr>
        <p:txBody>
          <a:bodyPr wrap="square" lIns="0" tIns="0" rIns="0" bIns="0" rtlCol="0" anchor="t">
            <a:spAutoFit/>
          </a:bodyPr>
          <a:lstStyle/>
          <a:p>
            <a:pPr algn="ctr">
              <a:lnSpc>
                <a:spcPts val="1539"/>
              </a:lnSpc>
              <a:spcBef>
                <a:spcPct val="0"/>
              </a:spcBef>
            </a:pPr>
            <a:r>
              <a:rPr lang="en-US" sz="1399" dirty="0">
                <a:solidFill>
                  <a:srgbClr val="000000"/>
                </a:solidFill>
                <a:latin typeface="Nunito Bold"/>
              </a:rPr>
              <a:t> Metas del distrito</a:t>
            </a:r>
          </a:p>
        </p:txBody>
      </p:sp>
      <p:sp>
        <p:nvSpPr>
          <p:cNvPr id="27" name="TextBox 27"/>
          <p:cNvSpPr txBox="1"/>
          <p:nvPr/>
        </p:nvSpPr>
        <p:spPr>
          <a:xfrm>
            <a:off x="266721" y="1158767"/>
            <a:ext cx="2766855" cy="2975937"/>
          </a:xfrm>
          <a:prstGeom prst="rect">
            <a:avLst/>
          </a:prstGeom>
        </p:spPr>
        <p:txBody>
          <a:bodyPr lIns="0" tIns="0" rIns="0" bIns="0" rtlCol="0" anchor="t">
            <a:spAutoFit/>
          </a:bodyPr>
          <a:lstStyle/>
          <a:p>
            <a:pPr>
              <a:lnSpc>
                <a:spcPts val="1350"/>
              </a:lnSpc>
            </a:pPr>
            <a:r>
              <a:rPr lang="en-US" sz="1047" dirty="0">
                <a:solidFill>
                  <a:srgbClr val="000000"/>
                </a:solidFill>
                <a:latin typeface="Nunito"/>
              </a:rPr>
              <a:t>• Los estudiantes de SBISD dominaran los requisitos académicos rigurosos para garantizar la preparación universitaria y profesional.</a:t>
            </a:r>
          </a:p>
          <a:p>
            <a:pPr>
              <a:lnSpc>
                <a:spcPts val="1350"/>
              </a:lnSpc>
            </a:pPr>
            <a:r>
              <a:rPr lang="en-US" sz="1047" dirty="0">
                <a:solidFill>
                  <a:srgbClr val="000000"/>
                </a:solidFill>
                <a:latin typeface="Nunito"/>
              </a:rPr>
              <a:t>•Los estudiantes de SBISD se beneficiarán de sistemas de apoyo de múltiples niveles.</a:t>
            </a:r>
          </a:p>
          <a:p>
            <a:pPr>
              <a:lnSpc>
                <a:spcPts val="1350"/>
              </a:lnSpc>
            </a:pPr>
            <a:r>
              <a:rPr lang="en-US" sz="1047" dirty="0">
                <a:solidFill>
                  <a:srgbClr val="000000"/>
                </a:solidFill>
                <a:latin typeface="Nunito"/>
              </a:rPr>
              <a:t>• SBISD garantizará un entorno de aprendizaje seguro y protegido.</a:t>
            </a:r>
          </a:p>
          <a:p>
            <a:pPr>
              <a:lnSpc>
                <a:spcPts val="1350"/>
              </a:lnSpc>
            </a:pPr>
            <a:r>
              <a:rPr lang="en-US" sz="1047" dirty="0">
                <a:solidFill>
                  <a:srgbClr val="000000"/>
                </a:solidFill>
                <a:latin typeface="Nunito"/>
              </a:rPr>
              <a:t>• SBISD atraerá, creará, alineará y mejorará alianzas que promuevan altos niveles de participación familiar y comunitaria.</a:t>
            </a:r>
          </a:p>
          <a:p>
            <a:pPr>
              <a:lnSpc>
                <a:spcPts val="1350"/>
              </a:lnSpc>
            </a:pPr>
            <a:r>
              <a:rPr lang="en-US" sz="1047" dirty="0">
                <a:solidFill>
                  <a:srgbClr val="000000"/>
                </a:solidFill>
                <a:latin typeface="Nunito"/>
              </a:rPr>
              <a:t>• SBISD reclutará, capacitará y retendrá personal de alta calidad.</a:t>
            </a:r>
          </a:p>
          <a:p>
            <a:pPr>
              <a:lnSpc>
                <a:spcPts val="1350"/>
              </a:lnSpc>
            </a:pPr>
            <a:r>
              <a:rPr lang="en-US" sz="1047" dirty="0">
                <a:solidFill>
                  <a:srgbClr val="000000"/>
                </a:solidFill>
                <a:latin typeface="Nunito"/>
              </a:rPr>
              <a:t>• El SBISD garantizará una gestión fiscal eficiente y eficaz de los recursos y las operaciones.</a:t>
            </a:r>
          </a:p>
          <a:p>
            <a:pPr>
              <a:lnSpc>
                <a:spcPts val="1350"/>
              </a:lnSpc>
            </a:pPr>
            <a:endParaRPr lang="en-US" sz="1047" dirty="0">
              <a:solidFill>
                <a:srgbClr val="000000"/>
              </a:solidFill>
              <a:latin typeface="Nunito"/>
            </a:endParaRPr>
          </a:p>
          <a:p>
            <a:pPr algn="ctr">
              <a:lnSpc>
                <a:spcPts val="1151"/>
              </a:lnSpc>
              <a:spcBef>
                <a:spcPct val="0"/>
              </a:spcBef>
            </a:pPr>
            <a:endParaRPr lang="en-US" sz="1047" dirty="0">
              <a:solidFill>
                <a:srgbClr val="000000"/>
              </a:solidFill>
              <a:latin typeface="Nunito"/>
            </a:endParaRPr>
          </a:p>
        </p:txBody>
      </p:sp>
      <p:sp>
        <p:nvSpPr>
          <p:cNvPr id="28" name="TextBox 28"/>
          <p:cNvSpPr txBox="1"/>
          <p:nvPr/>
        </p:nvSpPr>
        <p:spPr>
          <a:xfrm>
            <a:off x="5480819" y="4424341"/>
            <a:ext cx="2064395" cy="382797"/>
          </a:xfrm>
          <a:prstGeom prst="rect">
            <a:avLst/>
          </a:prstGeom>
        </p:spPr>
        <p:txBody>
          <a:bodyPr lIns="0" tIns="0" rIns="0" bIns="0" rtlCol="0" anchor="t">
            <a:spAutoFit/>
          </a:bodyPr>
          <a:lstStyle/>
          <a:p>
            <a:pPr algn="ctr">
              <a:lnSpc>
                <a:spcPts val="3297"/>
              </a:lnSpc>
              <a:spcBef>
                <a:spcPct val="0"/>
              </a:spcBef>
            </a:pPr>
            <a:r>
              <a:rPr lang="en-US" sz="1699" dirty="0">
                <a:solidFill>
                  <a:srgbClr val="000000"/>
                </a:solidFill>
                <a:latin typeface="Nunito Bold"/>
              </a:rPr>
              <a:t>Como estudiantes ...</a:t>
            </a:r>
          </a:p>
        </p:txBody>
      </p:sp>
      <p:sp>
        <p:nvSpPr>
          <p:cNvPr id="29" name="TextBox 29"/>
          <p:cNvSpPr txBox="1"/>
          <p:nvPr/>
        </p:nvSpPr>
        <p:spPr>
          <a:xfrm>
            <a:off x="6796241" y="1456693"/>
            <a:ext cx="2413237" cy="1938992"/>
          </a:xfrm>
          <a:prstGeom prst="rect">
            <a:avLst/>
          </a:prstGeom>
        </p:spPr>
        <p:txBody>
          <a:bodyPr wrap="square" lIns="0" tIns="0" rIns="0" bIns="0" rtlCol="0" anchor="t">
            <a:spAutoFit/>
          </a:bodyPr>
          <a:lstStyle/>
          <a:p>
            <a:pPr marL="242839" lvl="1" indent="-121419">
              <a:buFont typeface="Arial"/>
              <a:buChar char="•"/>
            </a:pPr>
            <a:r>
              <a:rPr lang="es-ES" sz="1050" dirty="0">
                <a:solidFill>
                  <a:srgbClr val="000000"/>
                </a:solidFill>
                <a:latin typeface="Lato Italics"/>
              </a:rPr>
              <a:t>Ayudar a mi hijo con la tarea según sea necesario</a:t>
            </a:r>
          </a:p>
          <a:p>
            <a:pPr marL="242839" lvl="1" indent="-121419">
              <a:buFont typeface="Arial"/>
              <a:buChar char="•"/>
            </a:pPr>
            <a:r>
              <a:rPr lang="es-ES" sz="1050" dirty="0">
                <a:solidFill>
                  <a:srgbClr val="000000"/>
                </a:solidFill>
                <a:latin typeface="Lato Italics"/>
              </a:rPr>
              <a:t>Leeremos con nuestros hijos al menos 30 minutos al día o más.</a:t>
            </a:r>
          </a:p>
          <a:p>
            <a:pPr marL="242839" lvl="1" indent="-121419">
              <a:buFont typeface="Arial"/>
              <a:buChar char="•"/>
            </a:pPr>
            <a:r>
              <a:rPr lang="es-ES" sz="1050" dirty="0">
                <a:solidFill>
                  <a:srgbClr val="000000"/>
                </a:solidFill>
                <a:latin typeface="Lato Italics"/>
              </a:rPr>
              <a:t>Asistir a talleres para padres y conferencias con maestros para monitorear el progreso de mi hijo.</a:t>
            </a:r>
          </a:p>
          <a:p>
            <a:pPr marL="242839" lvl="1" indent="-121419">
              <a:buFont typeface="Arial"/>
              <a:buChar char="•"/>
            </a:pPr>
            <a:r>
              <a:rPr lang="es-ES" sz="1050" dirty="0">
                <a:solidFill>
                  <a:srgbClr val="000000"/>
                </a:solidFill>
                <a:latin typeface="Lato Italics"/>
              </a:rPr>
              <a:t>Apoyar los esfuerzos de intervención de los maestros de mi hijo cuando mi hijo necesite ayuda.</a:t>
            </a:r>
          </a:p>
          <a:p>
            <a:pPr marL="242839" lvl="1" indent="-121419">
              <a:buFont typeface="Arial"/>
              <a:buChar char="•"/>
            </a:pPr>
            <a:r>
              <a:rPr lang="es-ES" sz="1050" dirty="0">
                <a:solidFill>
                  <a:srgbClr val="000000"/>
                </a:solidFill>
                <a:latin typeface="Lato Italics"/>
              </a:rPr>
              <a:t>Conectarme y participar en la escuela de mi hijo.</a:t>
            </a:r>
            <a:endParaRPr lang="en-US" sz="1050" dirty="0">
              <a:solidFill>
                <a:srgbClr val="000000"/>
              </a:solidFill>
              <a:latin typeface="Lato Italics"/>
            </a:endParaRPr>
          </a:p>
        </p:txBody>
      </p:sp>
      <p:sp>
        <p:nvSpPr>
          <p:cNvPr id="31" name="TextBox 31"/>
          <p:cNvSpPr txBox="1"/>
          <p:nvPr/>
        </p:nvSpPr>
        <p:spPr>
          <a:xfrm>
            <a:off x="4182372" y="6066680"/>
            <a:ext cx="4604561" cy="435153"/>
          </a:xfrm>
          <a:prstGeom prst="rect">
            <a:avLst/>
          </a:prstGeom>
        </p:spPr>
        <p:txBody>
          <a:bodyPr lIns="0" tIns="0" rIns="0" bIns="0" rtlCol="0" anchor="t">
            <a:spAutoFit/>
          </a:bodyPr>
          <a:lstStyle/>
          <a:p>
            <a:pPr algn="ctr">
              <a:lnSpc>
                <a:spcPts val="2085"/>
              </a:lnSpc>
            </a:pPr>
            <a:r>
              <a:rPr lang="en-US" sz="1641" dirty="0">
                <a:solidFill>
                  <a:srgbClr val="000000"/>
                </a:solidFill>
                <a:latin typeface="Nunito Bold"/>
              </a:rPr>
              <a:t>Visite las Guías de Nivel de Grado del SBISD en:</a:t>
            </a:r>
          </a:p>
          <a:p>
            <a:pPr algn="ctr">
              <a:lnSpc>
                <a:spcPts val="1450"/>
              </a:lnSpc>
            </a:pPr>
            <a:r>
              <a:rPr lang="en-US" sz="1141" u="sng" dirty="0">
                <a:solidFill>
                  <a:srgbClr val="000000"/>
                </a:solidFill>
                <a:latin typeface="Lato Italics"/>
              </a:rPr>
              <a:t>www.springbranchisd.com/studentsfamilies/grade-level-guides</a:t>
            </a:r>
          </a:p>
        </p:txBody>
      </p:sp>
      <p:sp>
        <p:nvSpPr>
          <p:cNvPr id="32" name="TextBox 32"/>
          <p:cNvSpPr txBox="1"/>
          <p:nvPr/>
        </p:nvSpPr>
        <p:spPr>
          <a:xfrm>
            <a:off x="298903" y="5997109"/>
            <a:ext cx="2546316" cy="1000274"/>
          </a:xfrm>
          <a:prstGeom prst="rect">
            <a:avLst/>
          </a:prstGeom>
        </p:spPr>
        <p:txBody>
          <a:bodyPr lIns="0" tIns="0" rIns="0" bIns="0" rtlCol="0" anchor="t">
            <a:spAutoFit/>
          </a:bodyPr>
          <a:lstStyle/>
          <a:p>
            <a:pPr>
              <a:lnSpc>
                <a:spcPts val="1320"/>
              </a:lnSpc>
            </a:pPr>
            <a:r>
              <a:rPr lang="es-ES" sz="1200" dirty="0">
                <a:solidFill>
                  <a:srgbClr val="000000"/>
                </a:solidFill>
                <a:latin typeface="Lato Italics"/>
              </a:rPr>
              <a:t>• Todos los estudiantes lograrán un año de crecimiento en alfabetización.</a:t>
            </a:r>
          </a:p>
          <a:p>
            <a:pPr>
              <a:lnSpc>
                <a:spcPts val="1320"/>
              </a:lnSpc>
            </a:pPr>
            <a:r>
              <a:rPr lang="es-ES" sz="1200" dirty="0">
                <a:solidFill>
                  <a:srgbClr val="000000"/>
                </a:solidFill>
                <a:latin typeface="Lato Italics"/>
              </a:rPr>
              <a:t>• Todos los estudiantes aumentarán los niveles de dominio y cumplimiento de matemáticas en un 3%.</a:t>
            </a:r>
          </a:p>
          <a:p>
            <a:pPr>
              <a:lnSpc>
                <a:spcPts val="1320"/>
              </a:lnSpc>
              <a:spcBef>
                <a:spcPct val="0"/>
              </a:spcBef>
            </a:pPr>
            <a:endParaRPr lang="en-US" sz="1200" dirty="0">
              <a:solidFill>
                <a:srgbClr val="000000"/>
              </a:solidFill>
              <a:latin typeface="Lato Italics"/>
            </a:endParaRPr>
          </a:p>
        </p:txBody>
      </p:sp>
      <p:sp>
        <p:nvSpPr>
          <p:cNvPr id="33" name="TextBox 33"/>
          <p:cNvSpPr txBox="1"/>
          <p:nvPr/>
        </p:nvSpPr>
        <p:spPr>
          <a:xfrm>
            <a:off x="258703" y="6903991"/>
            <a:ext cx="3352800" cy="368637"/>
          </a:xfrm>
          <a:prstGeom prst="rect">
            <a:avLst/>
          </a:prstGeom>
        </p:spPr>
        <p:txBody>
          <a:bodyPr lIns="0" tIns="0" rIns="0" bIns="0" rtlCol="0" anchor="t">
            <a:spAutoFit/>
          </a:bodyPr>
          <a:lstStyle/>
          <a:p>
            <a:pPr>
              <a:lnSpc>
                <a:spcPts val="1429"/>
              </a:lnSpc>
            </a:pPr>
            <a:r>
              <a:rPr lang="en-US" sz="1299" dirty="0">
                <a:solidFill>
                  <a:srgbClr val="000000"/>
                </a:solidFill>
                <a:latin typeface="Nunito Bold"/>
              </a:rPr>
              <a:t>Áreas de enfoque por nivel de grado</a:t>
            </a:r>
          </a:p>
          <a:p>
            <a:pPr>
              <a:lnSpc>
                <a:spcPts val="1429"/>
              </a:lnSpc>
              <a:spcBef>
                <a:spcPct val="0"/>
              </a:spcBef>
            </a:pPr>
            <a:endParaRPr lang="en-US" sz="1299" dirty="0">
              <a:solidFill>
                <a:srgbClr val="000000"/>
              </a:solidFill>
              <a:latin typeface="Nunito Bold"/>
            </a:endParaRPr>
          </a:p>
        </p:txBody>
      </p:sp>
      <p:sp>
        <p:nvSpPr>
          <p:cNvPr id="34" name="TextBox 34"/>
          <p:cNvSpPr txBox="1"/>
          <p:nvPr/>
        </p:nvSpPr>
        <p:spPr>
          <a:xfrm>
            <a:off x="258703" y="7162644"/>
            <a:ext cx="2677988" cy="339837"/>
          </a:xfrm>
          <a:prstGeom prst="rect">
            <a:avLst/>
          </a:prstGeom>
        </p:spPr>
        <p:txBody>
          <a:bodyPr wrap="square" lIns="0" tIns="0" rIns="0" bIns="0" rtlCol="0" anchor="t">
            <a:spAutoFit/>
          </a:bodyPr>
          <a:lstStyle/>
          <a:p>
            <a:pPr marL="202750" lvl="1" indent="-101375" algn="ctr">
              <a:lnSpc>
                <a:spcPts val="1352"/>
              </a:lnSpc>
              <a:buFont typeface="Arial"/>
              <a:buChar char="•"/>
            </a:pPr>
            <a:r>
              <a:rPr lang="es-ES" sz="939" dirty="0">
                <a:solidFill>
                  <a:srgbClr val="000000"/>
                </a:solidFill>
                <a:latin typeface="Lato Bold"/>
              </a:rPr>
              <a:t>Grados 6-8 Fluidez y comprensión de lectura.</a:t>
            </a:r>
          </a:p>
          <a:p>
            <a:pPr marL="202750" lvl="1" indent="-101375" algn="ctr">
              <a:lnSpc>
                <a:spcPts val="1352"/>
              </a:lnSpc>
              <a:buFont typeface="Arial"/>
              <a:buChar char="•"/>
            </a:pPr>
            <a:r>
              <a:rPr lang="es-ES" sz="939" dirty="0">
                <a:solidFill>
                  <a:srgbClr val="000000"/>
                </a:solidFill>
                <a:latin typeface="Lato Bold"/>
              </a:rPr>
              <a:t>Grados 6-8 Pensamiento crítico matemático.</a:t>
            </a:r>
            <a:endParaRPr lang="en-US" sz="939" dirty="0">
              <a:solidFill>
                <a:srgbClr val="000000"/>
              </a:solidFill>
              <a:latin typeface="Lato Bold Italics"/>
            </a:endParaRPr>
          </a:p>
        </p:txBody>
      </p:sp>
      <p:sp>
        <p:nvSpPr>
          <p:cNvPr id="35" name="TextBox 35"/>
          <p:cNvSpPr txBox="1"/>
          <p:nvPr/>
        </p:nvSpPr>
        <p:spPr>
          <a:xfrm>
            <a:off x="266721" y="5751999"/>
            <a:ext cx="1850383" cy="187811"/>
          </a:xfrm>
          <a:prstGeom prst="rect">
            <a:avLst/>
          </a:prstGeom>
        </p:spPr>
        <p:txBody>
          <a:bodyPr lIns="0" tIns="0" rIns="0" bIns="0" rtlCol="0" anchor="t">
            <a:spAutoFit/>
          </a:bodyPr>
          <a:lstStyle/>
          <a:p>
            <a:pPr>
              <a:lnSpc>
                <a:spcPts val="1429"/>
              </a:lnSpc>
              <a:spcBef>
                <a:spcPct val="0"/>
              </a:spcBef>
            </a:pPr>
            <a:r>
              <a:rPr lang="en-US" sz="1299" dirty="0">
                <a:solidFill>
                  <a:srgbClr val="000000"/>
                </a:solidFill>
                <a:latin typeface="Nunito Bold"/>
              </a:rPr>
              <a:t>Metas de la escuela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1346</Words>
  <Application>Microsoft Office PowerPoint</Application>
  <PresentationFormat>Custom</PresentationFormat>
  <Paragraphs>163</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Lato</vt:lpstr>
      <vt:lpstr>Nunito</vt:lpstr>
      <vt:lpstr>Lato Bold Italics</vt:lpstr>
      <vt:lpstr>Lato Bold</vt:lpstr>
      <vt:lpstr>Arial</vt:lpstr>
      <vt:lpstr>Calibri</vt:lpstr>
      <vt:lpstr>Lato Italics</vt:lpstr>
      <vt:lpstr>Nunito Bold</vt:lpstr>
      <vt:lpstr>Nunito Bold Italics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SBISD Home-School COMPACT TEMPLATES ENG/SPAN</dc:title>
  <dc:creator>Henny, Bianca</dc:creator>
  <cp:lastModifiedBy>Brown, Lesli</cp:lastModifiedBy>
  <cp:revision>11</cp:revision>
  <cp:lastPrinted>2023-11-28T16:45:01Z</cp:lastPrinted>
  <dcterms:created xsi:type="dcterms:W3CDTF">2006-08-16T00:00:00Z</dcterms:created>
  <dcterms:modified xsi:type="dcterms:W3CDTF">2023-12-18T22:45:03Z</dcterms:modified>
  <dc:identifier>DAFuWDWzTBo</dc:identifier>
</cp:coreProperties>
</file>