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77558" autoAdjust="0"/>
  </p:normalViewPr>
  <p:slideViewPr>
    <p:cSldViewPr snapToGrid="0">
      <p:cViewPr>
        <p:scale>
          <a:sx n="250" d="100"/>
          <a:sy n="250" d="100"/>
        </p:scale>
        <p:origin x="-5502" y="-711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89E73-CDB3-4EB8-BD4A-0CED1C3EB329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7A9F8-0E7D-4215-B908-639ADA823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090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Difference</a:t>
            </a:r>
            <a:r>
              <a:rPr lang="en-US" baseline="0" dirty="0"/>
              <a:t> between official and unofficial transcript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7A9F8-0E7D-4215-B908-639ADA823D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282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Keep this document secure as it has student</a:t>
            </a:r>
            <a:r>
              <a:rPr lang="en-US" baseline="0" dirty="0"/>
              <a:t> personal information </a:t>
            </a:r>
          </a:p>
          <a:p>
            <a:endParaRPr lang="en-US" dirty="0"/>
          </a:p>
          <a:p>
            <a:r>
              <a:rPr lang="en-US" dirty="0"/>
              <a:t>Student classification is based</a:t>
            </a:r>
            <a:r>
              <a:rPr lang="en-US" baseline="0" dirty="0"/>
              <a:t> on total credits at the beginning of each school year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en-US" baseline="0" dirty="0"/>
              <a:t>9</a:t>
            </a:r>
            <a:r>
              <a:rPr lang="en-US" baseline="30000" dirty="0"/>
              <a:t>th</a:t>
            </a:r>
            <a:r>
              <a:rPr lang="en-US" baseline="0" dirty="0"/>
              <a:t> –&gt; 0 – 0.5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en-US" baseline="0" dirty="0"/>
              <a:t>10</a:t>
            </a:r>
            <a:r>
              <a:rPr lang="en-US" baseline="30000" dirty="0"/>
              <a:t>th</a:t>
            </a:r>
            <a:r>
              <a:rPr lang="en-US" baseline="0" dirty="0"/>
              <a:t> -&gt; 5.5 – 11.0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en-US" baseline="0" dirty="0"/>
              <a:t>11</a:t>
            </a:r>
            <a:r>
              <a:rPr lang="en-US" baseline="30000" dirty="0"/>
              <a:t>th</a:t>
            </a:r>
            <a:r>
              <a:rPr lang="en-US" baseline="0" dirty="0"/>
              <a:t> -&gt; 11.5 – 16.5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en-US" baseline="0" dirty="0"/>
              <a:t>12</a:t>
            </a:r>
            <a:r>
              <a:rPr lang="en-US" baseline="30000" dirty="0"/>
              <a:t>th</a:t>
            </a:r>
            <a:r>
              <a:rPr lang="en-US" baseline="0" dirty="0"/>
              <a:t> -&gt; 17.0+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7A9F8-0E7D-4215-B908-639ADA823DD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46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GPA: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en-US" dirty="0"/>
              <a:t>What is the </a:t>
            </a:r>
            <a:r>
              <a:rPr lang="en-US" dirty="0" err="1"/>
              <a:t>gpa</a:t>
            </a:r>
            <a:r>
              <a:rPr lang="en-US" dirty="0"/>
              <a:t> (grade point average)?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en-US" dirty="0"/>
              <a:t>When is the</a:t>
            </a:r>
            <a:r>
              <a:rPr lang="en-US" baseline="0" dirty="0"/>
              <a:t> </a:t>
            </a:r>
            <a:r>
              <a:rPr lang="en-US" baseline="0" dirty="0" err="1"/>
              <a:t>gpa</a:t>
            </a:r>
            <a:r>
              <a:rPr lang="en-US" baseline="0" dirty="0"/>
              <a:t> calculated?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en-US" baseline="0" dirty="0"/>
              <a:t>What courses are not included in </a:t>
            </a:r>
            <a:r>
              <a:rPr lang="en-US" baseline="0" dirty="0" err="1"/>
              <a:t>gpa</a:t>
            </a:r>
            <a:r>
              <a:rPr lang="en-US" baseline="0" dirty="0"/>
              <a:t> calculation? 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en-US" baseline="0" dirty="0"/>
              <a:t>Why is the </a:t>
            </a:r>
            <a:r>
              <a:rPr lang="en-US" baseline="0" dirty="0" err="1"/>
              <a:t>gpa</a:t>
            </a:r>
            <a:r>
              <a:rPr lang="en-US" baseline="0" dirty="0"/>
              <a:t> important?</a:t>
            </a:r>
            <a:endParaRPr lang="en-US" dirty="0"/>
          </a:p>
          <a:p>
            <a:endParaRPr lang="en-US" dirty="0"/>
          </a:p>
          <a:p>
            <a:r>
              <a:rPr lang="en-US" dirty="0"/>
              <a:t>Rank: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en-US" dirty="0"/>
              <a:t>What is a rank? 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en-US" dirty="0"/>
              <a:t>Why is a rank important?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7A9F8-0E7D-4215-B908-639ADA823DD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140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difference</a:t>
            </a:r>
            <a:r>
              <a:rPr lang="en-US" baseline="0" dirty="0"/>
              <a:t> between s</a:t>
            </a:r>
            <a:r>
              <a:rPr lang="en-US" dirty="0"/>
              <a:t>tate and local credits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en-US" dirty="0"/>
              <a:t>State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en-US" dirty="0"/>
              <a:t>Local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7A9F8-0E7D-4215-B908-639ADA823DD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338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Endorsement: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/>
              <a:t>Number of credits needed for selected endorsement – 4 credits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en-US" dirty="0"/>
              <a:t>Show</a:t>
            </a:r>
            <a:r>
              <a:rPr lang="en-US" baseline="0" dirty="0"/>
              <a:t> chart from course selection handbook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baseline="0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baseline="0" dirty="0"/>
              <a:t>How to change endorsement selection?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7A9F8-0E7D-4215-B908-639ADA823DD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780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denied credits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7A9F8-0E7D-4215-B908-639ADA823DD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612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A76EB9D5-7E1A-4433-8B21-2237CC26FA2C}" type="datetimeFigureOut">
              <a:rPr lang="en-US" dirty="0"/>
              <a:t>2/14/2023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8A19-B9D6-4696-A74D-9FEF900C8B6A}" type="datetimeFigureOut">
              <a:rPr lang="en-US" dirty="0"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5100-39B0-4914-BBD6-34F267582565}" type="datetimeFigureOut">
              <a:rPr lang="en-US" dirty="0"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F837-FEDB-44F2-8FB5-4F56FC548A33}" type="datetimeFigureOut">
              <a:rPr lang="en-US" dirty="0"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EC2AB55-62C0-407E-B706-C907B44B0BFC}" type="datetimeFigureOut">
              <a:rPr lang="en-US" dirty="0"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B33F-FEF5-4E73-A5F9-307689FE77C6}" type="datetimeFigureOut">
              <a:rPr lang="en-US" dirty="0"/>
              <a:t>2/14/2023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5FA4-F0B8-4D71-BC92-932E3A1502F8}" type="datetimeFigureOut">
              <a:rPr lang="en-US" dirty="0"/>
              <a:t>2/14/2023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9F80-C2CE-4D6A-80E4-D3515AD92BC6}" type="datetimeFigureOut">
              <a:rPr lang="en-US" dirty="0"/>
              <a:t>2/14/2023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220E-EF40-477E-B84C-637FC7CE78DB}" type="datetimeFigureOut">
              <a:rPr lang="en-US" dirty="0"/>
              <a:t>2/14/2023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8D63-E026-4E54-B301-C824E1BD14F3}" type="datetimeFigureOut">
              <a:rPr lang="en-US" dirty="0"/>
              <a:t>2/14/2023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C423185-9573-406A-8068-0AB4F2335019}" type="datetimeFigureOut">
              <a:rPr lang="en-US" dirty="0"/>
              <a:t>2/14/2023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C5516DA-9D86-4E1E-A623-C11F9F74EB59}" type="datetimeFigureOut">
              <a:rPr lang="en-US" dirty="0"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To Read a Transcript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38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3"/>
            <a:ext cx="5029200" cy="4380343"/>
          </a:xfrm>
        </p:spPr>
        <p:txBody>
          <a:bodyPr>
            <a:normAutofit/>
          </a:bodyPr>
          <a:lstStyle/>
          <a:p>
            <a:r>
              <a:rPr lang="en-US" sz="6600" b="1" dirty="0"/>
              <a:t>Sample Transcript</a:t>
            </a:r>
          </a:p>
        </p:txBody>
      </p:sp>
      <p:pic>
        <p:nvPicPr>
          <p:cNvPr id="7" name="Content Placeholder 6" descr="Graphical user interface, text, application, table&#10;&#10;Description automatically generated">
            <a:extLst>
              <a:ext uri="{FF2B5EF4-FFF2-40B4-BE49-F238E27FC236}">
                <a16:creationId xmlns:a16="http://schemas.microsoft.com/office/drawing/2014/main" id="{42222B9C-FEDE-4A55-A5F8-C84A2F69AE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89302" y="449804"/>
            <a:ext cx="4730043" cy="5951200"/>
          </a:xfrm>
        </p:spPr>
      </p:pic>
    </p:spTree>
    <p:extLst>
      <p:ext uri="{BB962C8B-B14F-4D97-AF65-F5344CB8AC3E}">
        <p14:creationId xmlns:p14="http://schemas.microsoft.com/office/powerpoint/2010/main" val="2420611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Demographics (Who, What, Where)</a:t>
            </a:r>
          </a:p>
        </p:txBody>
      </p:sp>
      <p:pic>
        <p:nvPicPr>
          <p:cNvPr id="6" name="Content Placeholder 5" descr="A picture containing table&#10;&#10;Description automatically generated">
            <a:extLst>
              <a:ext uri="{FF2B5EF4-FFF2-40B4-BE49-F238E27FC236}">
                <a16:creationId xmlns:a16="http://schemas.microsoft.com/office/drawing/2014/main" id="{BF58A9A5-5B53-4187-A516-5DDAC94093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3420" y="2610764"/>
            <a:ext cx="11001390" cy="1636472"/>
          </a:xfrm>
        </p:spPr>
      </p:pic>
    </p:spTree>
    <p:extLst>
      <p:ext uri="{BB962C8B-B14F-4D97-AF65-F5344CB8AC3E}">
        <p14:creationId xmlns:p14="http://schemas.microsoft.com/office/powerpoint/2010/main" val="4045269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Grad Plan, GPA, Quartile, Class Rank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32EF7C9-D162-4D05-849F-1C7917BD1F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7569" y="2348706"/>
            <a:ext cx="10241187" cy="1080294"/>
          </a:xfrm>
        </p:spPr>
      </p:pic>
    </p:spTree>
    <p:extLst>
      <p:ext uri="{BB962C8B-B14F-4D97-AF65-F5344CB8AC3E}">
        <p14:creationId xmlns:p14="http://schemas.microsoft.com/office/powerpoint/2010/main" val="3892900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STAAR / EOC Info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817185D-1CE7-427B-9456-5EA976BD12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4346" y="2564425"/>
            <a:ext cx="11143487" cy="1184892"/>
          </a:xfrm>
        </p:spPr>
      </p:pic>
    </p:spTree>
    <p:extLst>
      <p:ext uri="{BB962C8B-B14F-4D97-AF65-F5344CB8AC3E}">
        <p14:creationId xmlns:p14="http://schemas.microsoft.com/office/powerpoint/2010/main" val="1305665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910633"/>
          </a:xfrm>
        </p:spPr>
        <p:txBody>
          <a:bodyPr/>
          <a:lstStyle/>
          <a:p>
            <a:pPr algn="ctr"/>
            <a:r>
              <a:rPr lang="en-US" b="1" dirty="0"/>
              <a:t>Academic Achievement Record</a:t>
            </a:r>
          </a:p>
        </p:txBody>
      </p:sp>
      <p:pic>
        <p:nvPicPr>
          <p:cNvPr id="7" name="Content Placeholder 6" descr="Table&#10;&#10;Description automatically generated">
            <a:extLst>
              <a:ext uri="{FF2B5EF4-FFF2-40B4-BE49-F238E27FC236}">
                <a16:creationId xmlns:a16="http://schemas.microsoft.com/office/drawing/2014/main" id="{3C1A2C9E-2029-4D77-B58C-1B9B2A8812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52263" y="1390742"/>
            <a:ext cx="8287473" cy="4993182"/>
          </a:xfrm>
        </p:spPr>
      </p:pic>
    </p:spTree>
    <p:extLst>
      <p:ext uri="{BB962C8B-B14F-4D97-AF65-F5344CB8AC3E}">
        <p14:creationId xmlns:p14="http://schemas.microsoft.com/office/powerpoint/2010/main" val="2879367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/>
              <a:t>Endorsements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102A3DE-7B4E-46C3-9707-8E440C645E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1744" y="2175412"/>
            <a:ext cx="11168686" cy="1227547"/>
          </a:xfrm>
        </p:spPr>
      </p:pic>
    </p:spTree>
    <p:extLst>
      <p:ext uri="{BB962C8B-B14F-4D97-AF65-F5344CB8AC3E}">
        <p14:creationId xmlns:p14="http://schemas.microsoft.com/office/powerpoint/2010/main" val="2675106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Course Codes (the key)</a:t>
            </a:r>
          </a:p>
        </p:txBody>
      </p:sp>
      <p:pic>
        <p:nvPicPr>
          <p:cNvPr id="7" name="Content Placeholder 6" descr="Text&#10;&#10;Description automatically generated">
            <a:extLst>
              <a:ext uri="{FF2B5EF4-FFF2-40B4-BE49-F238E27FC236}">
                <a16:creationId xmlns:a16="http://schemas.microsoft.com/office/drawing/2014/main" id="{24799647-4043-421F-BA0D-05036CB906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3849" y="2014194"/>
            <a:ext cx="11143166" cy="204852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59BE6A-1702-BD89-0E8B-8B88D63AF8C0}"/>
              </a:ext>
            </a:extLst>
          </p:cNvPr>
          <p:cNvSpPr txBox="1"/>
          <p:nvPr/>
        </p:nvSpPr>
        <p:spPr>
          <a:xfrm>
            <a:off x="603849" y="3485070"/>
            <a:ext cx="1535502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84A0C4-B25E-5A74-5B39-FC22EB6B52E0}"/>
              </a:ext>
            </a:extLst>
          </p:cNvPr>
          <p:cNvSpPr txBox="1"/>
          <p:nvPr/>
        </p:nvSpPr>
        <p:spPr>
          <a:xfrm>
            <a:off x="7212330" y="2343150"/>
            <a:ext cx="75438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" b="1" dirty="0">
                <a:latin typeface="Bahnschrift Light" panose="020B0502040204020203" pitchFamily="34" charset="0"/>
              </a:rPr>
              <a:t>A = 90-100</a:t>
            </a:r>
            <a:br>
              <a:rPr lang="en-US" sz="600" b="1" dirty="0">
                <a:latin typeface="Bahnschrift Light" panose="020B0502040204020203" pitchFamily="34" charset="0"/>
              </a:rPr>
            </a:br>
            <a:r>
              <a:rPr lang="en-US" sz="600" b="1" dirty="0">
                <a:latin typeface="Bahnschrift Light" panose="020B0502040204020203" pitchFamily="34" charset="0"/>
              </a:rPr>
              <a:t>B = 80-89</a:t>
            </a:r>
            <a:br>
              <a:rPr lang="en-US" sz="600" b="1" dirty="0">
                <a:latin typeface="Bahnschrift Light" panose="020B0502040204020203" pitchFamily="34" charset="0"/>
              </a:rPr>
            </a:br>
            <a:r>
              <a:rPr lang="en-US" sz="600" b="1" dirty="0">
                <a:latin typeface="Bahnschrift Light" panose="020B0502040204020203" pitchFamily="34" charset="0"/>
              </a:rPr>
              <a:t>C = 70-79</a:t>
            </a:r>
            <a:br>
              <a:rPr lang="en-US" sz="600" b="1" dirty="0">
                <a:latin typeface="Bahnschrift Light" panose="020B0502040204020203" pitchFamily="34" charset="0"/>
              </a:rPr>
            </a:br>
            <a:r>
              <a:rPr lang="en-US" sz="600" b="1" dirty="0">
                <a:latin typeface="Bahnschrift Light" panose="020B0502040204020203" pitchFamily="34" charset="0"/>
              </a:rPr>
              <a:t>F = Below 70</a:t>
            </a:r>
          </a:p>
        </p:txBody>
      </p:sp>
    </p:spTree>
    <p:extLst>
      <p:ext uri="{BB962C8B-B14F-4D97-AF65-F5344CB8AC3E}">
        <p14:creationId xmlns:p14="http://schemas.microsoft.com/office/powerpoint/2010/main" val="28667528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463</TotalTime>
  <Words>190</Words>
  <Application>Microsoft Office PowerPoint</Application>
  <PresentationFormat>Widescreen</PresentationFormat>
  <Paragraphs>41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Bahnschrift Light</vt:lpstr>
      <vt:lpstr>Calibri</vt:lpstr>
      <vt:lpstr>Garamond</vt:lpstr>
      <vt:lpstr>Wingdings</vt:lpstr>
      <vt:lpstr>Savon</vt:lpstr>
      <vt:lpstr>How To Read a Transcript</vt:lpstr>
      <vt:lpstr>Sample Transcript</vt:lpstr>
      <vt:lpstr>Demographics (Who, What, Where)</vt:lpstr>
      <vt:lpstr>Grad Plan, GPA, Quartile, Class Rank</vt:lpstr>
      <vt:lpstr>STAAR / EOC Info</vt:lpstr>
      <vt:lpstr>Academic Achievement Record</vt:lpstr>
      <vt:lpstr>Endorsements</vt:lpstr>
      <vt:lpstr>Course Codes (the key)</vt:lpstr>
    </vt:vector>
  </TitlesOfParts>
  <Company>Pearland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Read a Transcript</dc:title>
  <dc:creator>Cudd, Lisa</dc:creator>
  <cp:lastModifiedBy>CONNOR, KERRI</cp:lastModifiedBy>
  <cp:revision>12</cp:revision>
  <dcterms:created xsi:type="dcterms:W3CDTF">2020-02-14T18:44:18Z</dcterms:created>
  <dcterms:modified xsi:type="dcterms:W3CDTF">2023-02-14T13:52:20Z</dcterms:modified>
</cp:coreProperties>
</file>