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7010400" cy="9296400"/>
  <p:embeddedFontLst>
    <p:embeddedFont>
      <p:font typeface="Montserrat" panose="00000500000000000000" pitchFamily="2" charset="0"/>
      <p:regular r:id="rId15"/>
      <p:bold r:id="rId16"/>
      <p:italic r:id="rId17"/>
      <p:boldItalic r:id="rId18"/>
    </p:embeddedFon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a050b73960_0_1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a050b73960_0_1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a050b73960_0_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a050b73960_0_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a050b73960_0_5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a050b73960_0_5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a050b73960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a050b73960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050b73960_0_5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050b73960_0_5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a050b73960_0_4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a050b73960_0_4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050b73960_0_4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a050b73960_0_4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a050b73960_0_3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a050b73960_0_3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a050b73960_0_2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a050b73960_0_2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a050b73960_0_2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a050b73960_0_2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a050b73960_0_1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a050b73960_0_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coloradosucceeds.org/work-based-learning/educator-externship/"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13"/>
          <p:cNvGrpSpPr/>
          <p:nvPr/>
        </p:nvGrpSpPr>
        <p:grpSpPr>
          <a:xfrm>
            <a:off x="113949" y="3279913"/>
            <a:ext cx="8916050" cy="1389662"/>
            <a:chOff x="113858" y="2885470"/>
            <a:chExt cx="8916050" cy="2131677"/>
          </a:xfrm>
        </p:grpSpPr>
        <p:grpSp>
          <p:nvGrpSpPr>
            <p:cNvPr id="55" name="Google Shape;55;p13"/>
            <p:cNvGrpSpPr/>
            <p:nvPr/>
          </p:nvGrpSpPr>
          <p:grpSpPr>
            <a:xfrm>
              <a:off x="2628830" y="2885472"/>
              <a:ext cx="2518063" cy="2131673"/>
              <a:chOff x="3071457" y="2013874"/>
              <a:chExt cx="1944600" cy="1569599"/>
            </a:xfrm>
          </p:grpSpPr>
          <p:sp>
            <p:nvSpPr>
              <p:cNvPr id="56" name="Google Shape;56;p13"/>
              <p:cNvSpPr/>
              <p:nvPr/>
            </p:nvSpPr>
            <p:spPr>
              <a:xfrm rot="10800000" flipH="1">
                <a:off x="3071457" y="2013874"/>
                <a:ext cx="1944600" cy="1569599"/>
              </a:xfrm>
              <a:prstGeom prst="round2DiagRect">
                <a:avLst>
                  <a:gd name="adj1" fmla="val 0"/>
                  <a:gd name="adj2" fmla="val 17764"/>
                </a:avLst>
              </a:prstGeom>
              <a:solidFill>
                <a:srgbClr val="0D5D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3316102" y="2025650"/>
                <a:ext cx="1451700" cy="45321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dirty="0">
                    <a:solidFill>
                      <a:srgbClr val="FFFFFF"/>
                    </a:solidFill>
                    <a:latin typeface="Roboto"/>
                    <a:ea typeface="Roboto"/>
                    <a:cs typeface="Roboto"/>
                    <a:sym typeface="Roboto"/>
                  </a:rPr>
                  <a:t>P-TECH</a:t>
                </a:r>
                <a:endParaRPr sz="1800" dirty="0">
                  <a:solidFill>
                    <a:srgbClr val="FFFFFF"/>
                  </a:solidFill>
                  <a:latin typeface="Roboto"/>
                  <a:ea typeface="Roboto"/>
                  <a:cs typeface="Roboto"/>
                  <a:sym typeface="Roboto"/>
                </a:endParaRPr>
              </a:p>
            </p:txBody>
          </p:sp>
          <p:sp>
            <p:nvSpPr>
              <p:cNvPr id="58" name="Google Shape;58;p13"/>
              <p:cNvSpPr txBox="1"/>
              <p:nvPr/>
            </p:nvSpPr>
            <p:spPr>
              <a:xfrm>
                <a:off x="3316100" y="2490644"/>
                <a:ext cx="1451700" cy="73810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000" dirty="0">
                    <a:solidFill>
                      <a:srgbClr val="FFFFFF"/>
                    </a:solidFill>
                    <a:latin typeface="Roboto"/>
                    <a:ea typeface="Roboto"/>
                    <a:cs typeface="Roboto"/>
                    <a:sym typeface="Roboto"/>
                  </a:rPr>
                  <a:t>P-TECH brings together students learning and employment.</a:t>
                </a:r>
                <a:endParaRPr sz="1300" dirty="0">
                  <a:solidFill>
                    <a:srgbClr val="FFFFFF"/>
                  </a:solidFill>
                  <a:latin typeface="Roboto"/>
                  <a:ea typeface="Roboto"/>
                  <a:cs typeface="Roboto"/>
                  <a:sym typeface="Roboto"/>
                </a:endParaRPr>
              </a:p>
            </p:txBody>
          </p:sp>
        </p:grpSp>
        <p:grpSp>
          <p:nvGrpSpPr>
            <p:cNvPr id="59" name="Google Shape;59;p13"/>
            <p:cNvGrpSpPr/>
            <p:nvPr/>
          </p:nvGrpSpPr>
          <p:grpSpPr>
            <a:xfrm>
              <a:off x="113858" y="2885473"/>
              <a:ext cx="2518063" cy="2131674"/>
              <a:chOff x="1126863" y="2013875"/>
              <a:chExt cx="1944600" cy="1569600"/>
            </a:xfrm>
          </p:grpSpPr>
          <p:sp>
            <p:nvSpPr>
              <p:cNvPr id="60" name="Google Shape;60;p13"/>
              <p:cNvSpPr/>
              <p:nvPr/>
            </p:nvSpPr>
            <p:spPr>
              <a:xfrm>
                <a:off x="1126863" y="2013875"/>
                <a:ext cx="1944600" cy="1569600"/>
              </a:xfrm>
              <a:prstGeom prst="round2DiagRect">
                <a:avLst>
                  <a:gd name="adj1" fmla="val 0"/>
                  <a:gd name="adj2" fmla="val 17764"/>
                </a:avLst>
              </a:prstGeom>
              <a:solidFill>
                <a:srgbClr val="307B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txBox="1"/>
              <p:nvPr/>
            </p:nvSpPr>
            <p:spPr>
              <a:xfrm>
                <a:off x="1351627" y="2025649"/>
                <a:ext cx="1451700" cy="45321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dirty="0">
                    <a:solidFill>
                      <a:srgbClr val="FFFFFF"/>
                    </a:solidFill>
                    <a:latin typeface="Roboto"/>
                    <a:ea typeface="Roboto"/>
                    <a:cs typeface="Roboto"/>
                    <a:sym typeface="Roboto"/>
                  </a:rPr>
                  <a:t>Students</a:t>
                </a:r>
                <a:endParaRPr sz="1800" dirty="0">
                  <a:solidFill>
                    <a:srgbClr val="FFFFFF"/>
                  </a:solidFill>
                  <a:latin typeface="Roboto"/>
                  <a:ea typeface="Roboto"/>
                  <a:cs typeface="Roboto"/>
                  <a:sym typeface="Roboto"/>
                </a:endParaRPr>
              </a:p>
            </p:txBody>
          </p:sp>
          <p:sp>
            <p:nvSpPr>
              <p:cNvPr id="62" name="Google Shape;62;p13"/>
              <p:cNvSpPr txBox="1"/>
              <p:nvPr/>
            </p:nvSpPr>
            <p:spPr>
              <a:xfrm>
                <a:off x="1351625" y="2353515"/>
                <a:ext cx="1451700" cy="115714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000" dirty="0">
                    <a:solidFill>
                      <a:srgbClr val="FFFFFF"/>
                    </a:solidFill>
                    <a:latin typeface="Roboto"/>
                    <a:ea typeface="Roboto"/>
                    <a:cs typeface="Roboto"/>
                    <a:sym typeface="Roboto"/>
                  </a:rPr>
                  <a:t>Students gain the skills, experience and the credentials they need to secure their independence and a well-paying job.</a:t>
                </a:r>
                <a:endParaRPr sz="1300" dirty="0">
                  <a:solidFill>
                    <a:srgbClr val="FFFFFF"/>
                  </a:solidFill>
                  <a:latin typeface="Roboto"/>
                  <a:ea typeface="Roboto"/>
                  <a:cs typeface="Roboto"/>
                  <a:sym typeface="Roboto"/>
                </a:endParaRPr>
              </a:p>
            </p:txBody>
          </p:sp>
        </p:grpSp>
        <p:grpSp>
          <p:nvGrpSpPr>
            <p:cNvPr id="63" name="Google Shape;63;p13"/>
            <p:cNvGrpSpPr/>
            <p:nvPr/>
          </p:nvGrpSpPr>
          <p:grpSpPr>
            <a:xfrm>
              <a:off x="5143654" y="2885470"/>
              <a:ext cx="3886254" cy="2131675"/>
              <a:chOff x="5015938" y="2013874"/>
              <a:chExt cx="3001200" cy="1569601"/>
            </a:xfrm>
          </p:grpSpPr>
          <p:sp>
            <p:nvSpPr>
              <p:cNvPr id="64" name="Google Shape;64;p13"/>
              <p:cNvSpPr/>
              <p:nvPr/>
            </p:nvSpPr>
            <p:spPr>
              <a:xfrm>
                <a:off x="5015938" y="2013875"/>
                <a:ext cx="3001200" cy="1569600"/>
              </a:xfrm>
              <a:prstGeom prst="round2DiagRect">
                <a:avLst>
                  <a:gd name="adj1" fmla="val 0"/>
                  <a:gd name="adj2" fmla="val 17764"/>
                </a:avLst>
              </a:prstGeom>
              <a:solidFill>
                <a:srgbClr val="0944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65" name="Google Shape;65;p13"/>
              <p:cNvSpPr txBox="1"/>
              <p:nvPr/>
            </p:nvSpPr>
            <p:spPr>
              <a:xfrm>
                <a:off x="5360224" y="2013874"/>
                <a:ext cx="2417100" cy="45989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dirty="0">
                    <a:solidFill>
                      <a:srgbClr val="FFFFFF"/>
                    </a:solidFill>
                    <a:latin typeface="Roboto"/>
                    <a:ea typeface="Roboto"/>
                    <a:cs typeface="Roboto"/>
                    <a:sym typeface="Roboto"/>
                  </a:rPr>
                  <a:t>Employers</a:t>
                </a:r>
                <a:endParaRPr sz="1800" dirty="0">
                  <a:solidFill>
                    <a:srgbClr val="FFFFFF"/>
                  </a:solidFill>
                  <a:latin typeface="Roboto"/>
                  <a:ea typeface="Roboto"/>
                  <a:cs typeface="Roboto"/>
                  <a:sym typeface="Roboto"/>
                </a:endParaRPr>
              </a:p>
            </p:txBody>
          </p:sp>
          <p:sp>
            <p:nvSpPr>
              <p:cNvPr id="66" name="Google Shape;66;p13"/>
              <p:cNvSpPr txBox="1"/>
              <p:nvPr/>
            </p:nvSpPr>
            <p:spPr>
              <a:xfrm>
                <a:off x="5328615" y="2386599"/>
                <a:ext cx="2417100" cy="51239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000" dirty="0">
                    <a:solidFill>
                      <a:srgbClr val="FFFFFF"/>
                    </a:solidFill>
                    <a:latin typeface="Roboto"/>
                    <a:ea typeface="Roboto"/>
                    <a:cs typeface="Roboto"/>
                    <a:sym typeface="Roboto"/>
                  </a:rPr>
                  <a:t>Employers gain access to a pipeline of qualified job-ready candidates.</a:t>
                </a:r>
                <a:endParaRPr sz="1300" dirty="0">
                  <a:solidFill>
                    <a:srgbClr val="FFFFFF"/>
                  </a:solidFill>
                  <a:latin typeface="Roboto"/>
                  <a:ea typeface="Roboto"/>
                  <a:cs typeface="Roboto"/>
                  <a:sym typeface="Roboto"/>
                </a:endParaRPr>
              </a:p>
            </p:txBody>
          </p:sp>
        </p:grpSp>
        <p:grpSp>
          <p:nvGrpSpPr>
            <p:cNvPr id="67" name="Google Shape;67;p13"/>
            <p:cNvGrpSpPr/>
            <p:nvPr/>
          </p:nvGrpSpPr>
          <p:grpSpPr>
            <a:xfrm>
              <a:off x="4974406" y="3819030"/>
              <a:ext cx="338687" cy="353619"/>
              <a:chOff x="4858109" y="2631368"/>
              <a:chExt cx="316442" cy="315000"/>
            </a:xfrm>
          </p:grpSpPr>
          <p:sp>
            <p:nvSpPr>
              <p:cNvPr id="68" name="Google Shape;68;p13"/>
              <p:cNvSpPr/>
              <p:nvPr/>
            </p:nvSpPr>
            <p:spPr>
              <a:xfrm>
                <a:off x="4859551" y="2631368"/>
                <a:ext cx="315000" cy="315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3"/>
              <p:cNvSpPr/>
              <p:nvPr/>
            </p:nvSpPr>
            <p:spPr>
              <a:xfrm>
                <a:off x="4858109" y="2739300"/>
                <a:ext cx="239100" cy="99000"/>
              </a:xfrm>
              <a:prstGeom prst="rightArrow">
                <a:avLst>
                  <a:gd name="adj1" fmla="val 32020"/>
                  <a:gd name="adj2" fmla="val 66970"/>
                </a:avLst>
              </a:prstGeom>
              <a:solidFill>
                <a:srgbClr val="0D5D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br>
                  <a:rPr lang="en"/>
                </a:br>
                <a:endParaRPr/>
              </a:p>
            </p:txBody>
          </p:sp>
        </p:grpSp>
        <p:grpSp>
          <p:nvGrpSpPr>
            <p:cNvPr id="70" name="Google Shape;70;p13"/>
            <p:cNvGrpSpPr/>
            <p:nvPr/>
          </p:nvGrpSpPr>
          <p:grpSpPr>
            <a:xfrm>
              <a:off x="2466140" y="3819194"/>
              <a:ext cx="337136" cy="353647"/>
              <a:chOff x="3157188" y="909150"/>
              <a:chExt cx="470400" cy="470400"/>
            </a:xfrm>
          </p:grpSpPr>
          <p:sp>
            <p:nvSpPr>
              <p:cNvPr id="71" name="Google Shape;71;p13"/>
              <p:cNvSpPr/>
              <p:nvPr/>
            </p:nvSpPr>
            <p:spPr>
              <a:xfrm>
                <a:off x="3157188" y="909150"/>
                <a:ext cx="470400" cy="470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3"/>
              <p:cNvSpPr/>
              <p:nvPr/>
            </p:nvSpPr>
            <p:spPr>
              <a:xfrm>
                <a:off x="3243137" y="995100"/>
                <a:ext cx="298500" cy="298500"/>
              </a:xfrm>
              <a:prstGeom prst="mathPlus">
                <a:avLst>
                  <a:gd name="adj1" fmla="val 9900"/>
                </a:avLst>
              </a:prstGeom>
              <a:solidFill>
                <a:srgbClr val="307B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3" name="Google Shape;73;p13"/>
          <p:cNvSpPr txBox="1"/>
          <p:nvPr/>
        </p:nvSpPr>
        <p:spPr>
          <a:xfrm>
            <a:off x="3942522" y="59635"/>
            <a:ext cx="5087477" cy="2624696"/>
          </a:xfrm>
          <a:prstGeom prst="rect">
            <a:avLst/>
          </a:prstGeom>
          <a:noFill/>
          <a:ln>
            <a:noFill/>
          </a:ln>
        </p:spPr>
        <p:txBody>
          <a:bodyPr spcFirstLastPara="1" wrap="square" lIns="91425" tIns="91425" rIns="91425" bIns="91425" anchor="t" anchorCtr="0">
            <a:noAutofit/>
          </a:bodyPr>
          <a:lstStyle/>
          <a:p>
            <a:pPr marL="0" lvl="0" indent="0" algn="ctr" rtl="0">
              <a:lnSpc>
                <a:spcPct val="156000"/>
              </a:lnSpc>
              <a:spcBef>
                <a:spcPts val="0"/>
              </a:spcBef>
              <a:spcAft>
                <a:spcPts val="0"/>
              </a:spcAft>
              <a:buNone/>
            </a:pPr>
            <a:r>
              <a:rPr lang="en" sz="2200" b="1" dirty="0">
                <a:solidFill>
                  <a:srgbClr val="1155CC"/>
                </a:solidFill>
                <a:latin typeface="Montserrat"/>
                <a:ea typeface="Montserrat"/>
                <a:cs typeface="Montserrat"/>
                <a:sym typeface="Montserrat"/>
              </a:rPr>
              <a:t>        WHAT IS P-TECH?</a:t>
            </a:r>
            <a:endParaRPr sz="2200" b="1" dirty="0">
              <a:solidFill>
                <a:srgbClr val="1155CC"/>
              </a:solidFill>
              <a:latin typeface="Montserrat"/>
              <a:ea typeface="Montserrat"/>
              <a:cs typeface="Montserrat"/>
              <a:sym typeface="Montserrat"/>
            </a:endParaRPr>
          </a:p>
          <a:p>
            <a:pPr marL="0" lvl="0" indent="0" algn="l" rtl="0">
              <a:lnSpc>
                <a:spcPct val="150000"/>
              </a:lnSpc>
              <a:spcBef>
                <a:spcPts val="1200"/>
              </a:spcBef>
              <a:spcAft>
                <a:spcPts val="0"/>
              </a:spcAft>
              <a:buNone/>
            </a:pPr>
            <a:r>
              <a:rPr lang="en" sz="1000" b="1" dirty="0">
                <a:solidFill>
                  <a:srgbClr val="1155CC"/>
                </a:solidFill>
              </a:rPr>
              <a:t>Pathways in Technology Early College High Schools (P-TECH) provide students with a seamless path from high school, to post-secondary education, to employment.  LaVega ISD's P-TECH Academy offers students the opportunity to earn a high school diploma and work credentials, including certifications and licenses, and education credentials, which include educational certificates, professional certificates, diplomas, and degrees. They also engage in work-based education at every grade level, such as internships, apprenticeships, or other forms of job training programs.</a:t>
            </a:r>
            <a:endParaRPr sz="1000" b="1" dirty="0">
              <a:solidFill>
                <a:srgbClr val="1155CC"/>
              </a:solidFill>
            </a:endParaRPr>
          </a:p>
        </p:txBody>
      </p:sp>
      <p:pic>
        <p:nvPicPr>
          <p:cNvPr id="22" name="Google Shape;79;p14"/>
          <p:cNvPicPr preferRelativeResize="0"/>
          <p:nvPr/>
        </p:nvPicPr>
        <p:blipFill>
          <a:blip r:embed="rId3">
            <a:alphaModFix/>
          </a:blip>
          <a:stretch>
            <a:fillRect/>
          </a:stretch>
        </p:blipFill>
        <p:spPr>
          <a:xfrm>
            <a:off x="223078" y="367302"/>
            <a:ext cx="2722665" cy="487464"/>
          </a:xfrm>
          <a:prstGeom prst="rect">
            <a:avLst/>
          </a:prstGeom>
          <a:noFill/>
          <a:ln>
            <a:noFill/>
          </a:ln>
        </p:spPr>
      </p:pic>
      <p:sp>
        <p:nvSpPr>
          <p:cNvPr id="2" name="TextBox 1"/>
          <p:cNvSpPr txBox="1"/>
          <p:nvPr/>
        </p:nvSpPr>
        <p:spPr>
          <a:xfrm>
            <a:off x="223078" y="1080052"/>
            <a:ext cx="3580295" cy="800219"/>
          </a:xfrm>
          <a:prstGeom prst="rect">
            <a:avLst/>
          </a:prstGeom>
          <a:noFill/>
        </p:spPr>
        <p:txBody>
          <a:bodyPr wrap="square" rtlCol="0">
            <a:spAutoFit/>
          </a:bodyPr>
          <a:lstStyle/>
          <a:p>
            <a:r>
              <a:rPr lang="en-US" dirty="0">
                <a:solidFill>
                  <a:srgbClr val="0070C0"/>
                </a:solidFill>
              </a:rPr>
              <a:t>CURRENT PATHWAYS:  TSTC</a:t>
            </a:r>
          </a:p>
          <a:p>
            <a:r>
              <a:rPr lang="en-US" sz="1000" dirty="0">
                <a:solidFill>
                  <a:srgbClr val="0070C0"/>
                </a:solidFill>
              </a:rPr>
              <a:t>*  STRUCTURAL WELDING</a:t>
            </a:r>
          </a:p>
          <a:p>
            <a:r>
              <a:rPr lang="en-US" sz="1000" dirty="0">
                <a:solidFill>
                  <a:srgbClr val="0070C0"/>
                </a:solidFill>
              </a:rPr>
              <a:t>*  PRECISION MACHINING TECHNOLOGY</a:t>
            </a:r>
          </a:p>
          <a:p>
            <a:pPr marL="171450" indent="-171450">
              <a:buFont typeface="Arial" panose="020B0604020202020204" pitchFamily="34" charset="0"/>
              <a:buChar char="•"/>
            </a:pPr>
            <a:endParaRPr lang="en-US" sz="1200" dirty="0">
              <a:solidFill>
                <a:srgbClr val="0070C0"/>
              </a:solidFill>
            </a:endParaRPr>
          </a:p>
        </p:txBody>
      </p:sp>
      <p:sp>
        <p:nvSpPr>
          <p:cNvPr id="3" name="TextBox 2"/>
          <p:cNvSpPr txBox="1"/>
          <p:nvPr/>
        </p:nvSpPr>
        <p:spPr>
          <a:xfrm>
            <a:off x="337931" y="1975514"/>
            <a:ext cx="3465442" cy="677108"/>
          </a:xfrm>
          <a:prstGeom prst="rect">
            <a:avLst/>
          </a:prstGeom>
          <a:noFill/>
        </p:spPr>
        <p:txBody>
          <a:bodyPr wrap="square" rtlCol="0">
            <a:spAutoFit/>
          </a:bodyPr>
          <a:lstStyle/>
          <a:p>
            <a:r>
              <a:rPr lang="en-US" dirty="0">
                <a:solidFill>
                  <a:schemeClr val="accent5">
                    <a:lumMod val="50000"/>
                  </a:schemeClr>
                </a:solidFill>
              </a:rPr>
              <a:t>                         </a:t>
            </a:r>
            <a:r>
              <a:rPr lang="en-US" dirty="0">
                <a:solidFill>
                  <a:srgbClr val="00B0F0"/>
                </a:solidFill>
              </a:rPr>
              <a:t>Staff</a:t>
            </a:r>
          </a:p>
          <a:p>
            <a:r>
              <a:rPr lang="en-US" sz="800" dirty="0">
                <a:solidFill>
                  <a:srgbClr val="0070C0"/>
                </a:solidFill>
              </a:rPr>
              <a:t>Chris Ward – Coordinator                 Sal Acosta - Counselor                         Christie Hollingsworth - Admin. Assistant   </a:t>
            </a:r>
          </a:p>
          <a:p>
            <a:r>
              <a:rPr lang="en-US" sz="800" dirty="0">
                <a:solidFill>
                  <a:srgbClr val="0070C0"/>
                </a:solidFill>
              </a:rPr>
              <a:t>Linda Escobar – Dual Credit Liaison</a:t>
            </a:r>
          </a:p>
        </p:txBody>
      </p:sp>
      <p:sp>
        <p:nvSpPr>
          <p:cNvPr id="4" name="TextBox 3"/>
          <p:cNvSpPr txBox="1"/>
          <p:nvPr/>
        </p:nvSpPr>
        <p:spPr>
          <a:xfrm>
            <a:off x="405027" y="4669575"/>
            <a:ext cx="8487182" cy="215444"/>
          </a:xfrm>
          <a:prstGeom prst="rect">
            <a:avLst/>
          </a:prstGeom>
          <a:noFill/>
        </p:spPr>
        <p:txBody>
          <a:bodyPr wrap="square" rtlCol="0">
            <a:spAutoFit/>
          </a:bodyPr>
          <a:lstStyle/>
          <a:p>
            <a:r>
              <a:rPr lang="en-US" sz="800" dirty="0">
                <a:solidFill>
                  <a:srgbClr val="0070C0"/>
                </a:solidFill>
              </a:rPr>
              <a:t>555 North Loop 340 Office Tel:  254-299-6820  PTECH Tel:  254-299-6849                          https://www.lavegaisd.org/                        </a:t>
            </a:r>
          </a:p>
        </p:txBody>
      </p:sp>
      <p:sp>
        <p:nvSpPr>
          <p:cNvPr id="6" name="TextBox 5"/>
          <p:cNvSpPr txBox="1"/>
          <p:nvPr/>
        </p:nvSpPr>
        <p:spPr>
          <a:xfrm>
            <a:off x="197297" y="2604052"/>
            <a:ext cx="3142251" cy="430887"/>
          </a:xfrm>
          <a:prstGeom prst="rect">
            <a:avLst/>
          </a:prstGeom>
          <a:noFill/>
        </p:spPr>
        <p:txBody>
          <a:bodyPr wrap="square" rtlCol="0">
            <a:spAutoFit/>
          </a:bodyPr>
          <a:lstStyle/>
          <a:p>
            <a:r>
              <a:rPr lang="en-US" sz="1100" dirty="0">
                <a:solidFill>
                  <a:srgbClr val="00B0F0"/>
                </a:solidFill>
                <a:effectLst>
                  <a:outerShdw blurRad="50800" dist="38100" dir="5400000" algn="t" rotWithShape="0">
                    <a:prstClr val="black">
                      <a:alpha val="40000"/>
                    </a:prstClr>
                  </a:outerShdw>
                </a:effectLst>
              </a:rPr>
              <a:t>Tuition, books, supplies and transportation provided for all students.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127" name="Google Shape;127;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8.</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400" b="1">
                <a:solidFill>
                  <a:srgbClr val="232323"/>
                </a:solidFill>
                <a:latin typeface="Roboto"/>
                <a:ea typeface="Roboto"/>
                <a:cs typeface="Roboto"/>
                <a:sym typeface="Roboto"/>
              </a:rPr>
              <a:t>Work Experience</a:t>
            </a:r>
            <a:r>
              <a:rPr lang="en" sz="2400">
                <a:solidFill>
                  <a:srgbClr val="232323"/>
                </a:solidFill>
                <a:latin typeface="Roboto"/>
                <a:ea typeface="Roboto"/>
                <a:cs typeface="Roboto"/>
                <a:sym typeface="Roboto"/>
              </a:rPr>
              <a:t> – a student can develop and demonstrate professional and occupational skills by working for pay with a P-TECH employer. The primary relationship for the student is as an employee. In some cases, schools can offer credit for the experience, for example through the Cooperative Career and Technical Education Work Experience program.</a:t>
            </a:r>
            <a:endParaRPr sz="2400">
              <a:solidFill>
                <a:srgbClr val="232323"/>
              </a:solidFill>
              <a:latin typeface="Roboto"/>
              <a:ea typeface="Roboto"/>
              <a:cs typeface="Roboto"/>
              <a:sym typeface="Roboto"/>
            </a:endParaRPr>
          </a:p>
          <a:p>
            <a:pPr marL="0" lvl="0" indent="0" algn="l" rtl="0">
              <a:spcBef>
                <a:spcPts val="1700"/>
              </a:spcBef>
              <a:spcAft>
                <a:spcPts val="1600"/>
              </a:spcAft>
              <a:buNone/>
            </a:pP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133" name="Google Shape;13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9.</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400" b="1">
                <a:solidFill>
                  <a:srgbClr val="232323"/>
                </a:solidFill>
                <a:latin typeface="Roboto"/>
                <a:ea typeface="Roboto"/>
                <a:cs typeface="Roboto"/>
                <a:sym typeface="Roboto"/>
              </a:rPr>
              <a:t>Internship</a:t>
            </a:r>
            <a:r>
              <a:rPr lang="en" sz="2400">
                <a:solidFill>
                  <a:srgbClr val="232323"/>
                </a:solidFill>
                <a:latin typeface="Roboto"/>
                <a:ea typeface="Roboto"/>
                <a:cs typeface="Roboto"/>
                <a:sym typeface="Roboto"/>
              </a:rPr>
              <a:t> – a student can learn by doing real work and being productively engaged in the workplace. Students may work in teams, rotate through several departments and job functions, or work on a project of interest to the student and productive value to the employer partner. The primary relationship is student to learning with the job being the conduit to the learning.</a:t>
            </a:r>
            <a:endParaRPr sz="2400">
              <a:solidFill>
                <a:srgbClr val="232323"/>
              </a:solidFill>
              <a:latin typeface="Roboto"/>
              <a:ea typeface="Roboto"/>
              <a:cs typeface="Roboto"/>
              <a:sym typeface="Roboto"/>
            </a:endParaRPr>
          </a:p>
          <a:p>
            <a:pPr marL="0" lvl="0" indent="0" algn="l" rtl="0">
              <a:spcBef>
                <a:spcPts val="1700"/>
              </a:spcBef>
              <a:spcAft>
                <a:spcPts val="1600"/>
              </a:spcAft>
              <a:buNone/>
            </a:pP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139" name="Google Shape;13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10.</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900" b="1">
                <a:solidFill>
                  <a:srgbClr val="232323"/>
                </a:solidFill>
                <a:latin typeface="Roboto"/>
                <a:ea typeface="Roboto"/>
                <a:cs typeface="Roboto"/>
                <a:sym typeface="Roboto"/>
              </a:rPr>
              <a:t>Workplace Challenge</a:t>
            </a:r>
            <a:r>
              <a:rPr lang="en" sz="2900">
                <a:solidFill>
                  <a:srgbClr val="232323"/>
                </a:solidFill>
                <a:latin typeface="Roboto"/>
                <a:ea typeface="Roboto"/>
                <a:cs typeface="Roboto"/>
                <a:sym typeface="Roboto"/>
              </a:rPr>
              <a:t> – a career preparation activity where small groups of students (4-6 per team) are engaged in solving a problem or a challenge issued by a P-TECH employer in consultation with a P-TECH classroom teacher.</a:t>
            </a:r>
            <a:endParaRPr sz="2900">
              <a:solidFill>
                <a:srgbClr val="232323"/>
              </a:solidFill>
              <a:latin typeface="Roboto"/>
              <a:ea typeface="Roboto"/>
              <a:cs typeface="Roboto"/>
              <a:sym typeface="Roboto"/>
            </a:endParaRPr>
          </a:p>
          <a:p>
            <a:pPr marL="0" lvl="0" indent="0" algn="l" rtl="0">
              <a:spcBef>
                <a:spcPts val="1700"/>
              </a:spcBef>
              <a:spcAft>
                <a:spcPts val="0"/>
              </a:spcAft>
              <a:buNone/>
            </a:pPr>
            <a:endParaRPr sz="1950" b="1">
              <a:solidFill>
                <a:srgbClr val="115398"/>
              </a:solidFill>
              <a:latin typeface="Roboto"/>
              <a:ea typeface="Roboto"/>
              <a:cs typeface="Roboto"/>
              <a:sym typeface="Roboto"/>
            </a:endParaRPr>
          </a:p>
          <a:p>
            <a:pPr marL="0" lvl="0" indent="0" algn="l" rtl="0">
              <a:spcBef>
                <a:spcPts val="17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450" b="1" dirty="0">
                <a:solidFill>
                  <a:srgbClr val="0944A1"/>
                </a:solidFill>
                <a:latin typeface="Roboto"/>
                <a:ea typeface="Roboto"/>
                <a:cs typeface="Roboto"/>
                <a:sym typeface="Roboto"/>
              </a:rPr>
              <a:t>10 Possible P-TECH Activities</a:t>
            </a:r>
            <a:endParaRPr sz="4450" b="1" dirty="0">
              <a:solidFill>
                <a:srgbClr val="0944A1"/>
              </a:solidFill>
              <a:latin typeface="Roboto"/>
              <a:ea typeface="Roboto"/>
              <a:cs typeface="Roboto"/>
              <a:sym typeface="Roboto"/>
            </a:endParaRPr>
          </a:p>
          <a:p>
            <a:pPr marL="0" lvl="0" indent="0" algn="l" rtl="0">
              <a:spcBef>
                <a:spcPts val="1500"/>
              </a:spcBef>
              <a:spcAft>
                <a:spcPts val="0"/>
              </a:spcAft>
              <a:buNone/>
            </a:pPr>
            <a:endParaRPr sz="1950" b="1" dirty="0">
              <a:solidFill>
                <a:srgbClr val="177AA9"/>
              </a:solidFill>
              <a:latin typeface="Roboto"/>
              <a:ea typeface="Roboto"/>
              <a:cs typeface="Roboto"/>
              <a:sym typeface="Roboto"/>
            </a:endParaRPr>
          </a:p>
        </p:txBody>
      </p:sp>
      <p:pic>
        <p:nvPicPr>
          <p:cNvPr id="79" name="Google Shape;79;p14"/>
          <p:cNvPicPr preferRelativeResize="0"/>
          <p:nvPr/>
        </p:nvPicPr>
        <p:blipFill>
          <a:blip r:embed="rId3">
            <a:alphaModFix/>
          </a:blip>
          <a:stretch>
            <a:fillRect/>
          </a:stretch>
        </p:blipFill>
        <p:spPr>
          <a:xfrm>
            <a:off x="1643925" y="1708625"/>
            <a:ext cx="5856149" cy="21652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85" name="Google Shape;8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1.</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900" b="1">
                <a:solidFill>
                  <a:srgbClr val="232323"/>
                </a:solidFill>
                <a:latin typeface="Roboto"/>
                <a:ea typeface="Roboto"/>
                <a:cs typeface="Roboto"/>
                <a:sym typeface="Roboto"/>
              </a:rPr>
              <a:t>P-TECH Advisory Board or Steering Committee</a:t>
            </a:r>
            <a:r>
              <a:rPr lang="en" sz="2900">
                <a:solidFill>
                  <a:srgbClr val="232323"/>
                </a:solidFill>
                <a:latin typeface="Roboto"/>
                <a:ea typeface="Roboto"/>
                <a:cs typeface="Roboto"/>
                <a:sym typeface="Roboto"/>
              </a:rPr>
              <a:t> – programs are always looking for business and industry partners to support their efforts.</a:t>
            </a:r>
            <a:endParaRPr sz="2900">
              <a:solidFill>
                <a:srgbClr val="232323"/>
              </a:solidFill>
              <a:latin typeface="Roboto"/>
              <a:ea typeface="Roboto"/>
              <a:cs typeface="Roboto"/>
              <a:sym typeface="Roboto"/>
            </a:endParaRPr>
          </a:p>
          <a:p>
            <a:pPr marL="0" lvl="0" indent="0" algn="l" rtl="0">
              <a:spcBef>
                <a:spcPts val="1700"/>
              </a:spcBef>
              <a:spcAft>
                <a:spcPts val="1600"/>
              </a:spcAft>
              <a:buNone/>
            </a:pPr>
            <a:endParaRPr sz="3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91" name="Google Shape;91;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2.</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900" b="1">
                <a:solidFill>
                  <a:srgbClr val="232323"/>
                </a:solidFill>
                <a:latin typeface="Roboto"/>
                <a:ea typeface="Roboto"/>
                <a:cs typeface="Roboto"/>
                <a:sym typeface="Roboto"/>
              </a:rPr>
              <a:t>Map the skills needed – </a:t>
            </a:r>
            <a:r>
              <a:rPr lang="en" sz="2900">
                <a:solidFill>
                  <a:srgbClr val="232323"/>
                </a:solidFill>
                <a:latin typeface="Roboto"/>
                <a:ea typeface="Roboto"/>
                <a:cs typeface="Roboto"/>
                <a:sym typeface="Roboto"/>
              </a:rPr>
              <a:t>ensure programs are preparing learners for future opportunities in your industry by identifying the skills needed for success in high demand roles.</a:t>
            </a:r>
            <a:endParaRPr sz="2900">
              <a:solidFill>
                <a:srgbClr val="232323"/>
              </a:solidFill>
              <a:latin typeface="Roboto"/>
              <a:ea typeface="Roboto"/>
              <a:cs typeface="Roboto"/>
              <a:sym typeface="Roboto"/>
            </a:endParaRPr>
          </a:p>
          <a:p>
            <a:pPr marL="0" lvl="0" indent="0" algn="l" rtl="0">
              <a:spcBef>
                <a:spcPts val="17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97" name="Google Shape;97;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3.</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900" b="1">
                <a:solidFill>
                  <a:srgbClr val="232323"/>
                </a:solidFill>
                <a:latin typeface="Roboto"/>
                <a:ea typeface="Roboto"/>
                <a:cs typeface="Roboto"/>
                <a:sym typeface="Roboto"/>
              </a:rPr>
              <a:t>Support P-TECH teachers –</a:t>
            </a:r>
            <a:r>
              <a:rPr lang="en" sz="2900">
                <a:solidFill>
                  <a:srgbClr val="232323"/>
                </a:solidFill>
                <a:latin typeface="Roboto"/>
                <a:ea typeface="Roboto"/>
                <a:cs typeface="Roboto"/>
                <a:sym typeface="Roboto"/>
              </a:rPr>
              <a:t> be a guest speaker in a classroom or provide opportunities for teachers to experience your workplace (potentially</a:t>
            </a:r>
            <a:r>
              <a:rPr lang="en" sz="2900">
                <a:solidFill>
                  <a:srgbClr val="177AA9"/>
                </a:solidFill>
                <a:uFill>
                  <a:noFill/>
                </a:uFill>
                <a:latin typeface="Roboto"/>
                <a:ea typeface="Roboto"/>
                <a:cs typeface="Roboto"/>
                <a:sym typeface="Roboto"/>
                <a:hlinkClick r:id="rId3">
                  <a:extLst>
                    <a:ext uri="{A12FA001-AC4F-418D-AE19-62706E023703}">
                      <ahyp:hlinkClr xmlns:ahyp="http://schemas.microsoft.com/office/drawing/2018/hyperlinkcolor" val="tx"/>
                    </a:ext>
                  </a:extLst>
                </a:hlinkClick>
              </a:rPr>
              <a:t> in the form of an externship</a:t>
            </a:r>
            <a:r>
              <a:rPr lang="en" sz="2900">
                <a:solidFill>
                  <a:srgbClr val="232323"/>
                </a:solidFill>
                <a:latin typeface="Roboto"/>
                <a:ea typeface="Roboto"/>
                <a:cs typeface="Roboto"/>
                <a:sym typeface="Roboto"/>
              </a:rPr>
              <a:t>)</a:t>
            </a:r>
            <a:endParaRPr sz="2900">
              <a:solidFill>
                <a:srgbClr val="232323"/>
              </a:solidFill>
              <a:latin typeface="Roboto"/>
              <a:ea typeface="Roboto"/>
              <a:cs typeface="Roboto"/>
              <a:sym typeface="Roboto"/>
            </a:endParaRPr>
          </a:p>
          <a:p>
            <a:pPr marL="0" lvl="0" indent="0" algn="l" rtl="0">
              <a:lnSpc>
                <a:spcPct val="100000"/>
              </a:lnSpc>
              <a:spcBef>
                <a:spcPts val="0"/>
              </a:spcBef>
              <a:spcAft>
                <a:spcPts val="0"/>
              </a:spcAft>
              <a:buNone/>
            </a:pPr>
            <a:endParaRPr sz="2900" b="1">
              <a:solidFill>
                <a:srgbClr val="115398"/>
              </a:solidFill>
              <a:latin typeface="Roboto"/>
              <a:ea typeface="Roboto"/>
              <a:cs typeface="Roboto"/>
              <a:sym typeface="Roboto"/>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103" name="Google Shape;10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4.</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900" b="1">
                <a:solidFill>
                  <a:srgbClr val="232323"/>
                </a:solidFill>
                <a:latin typeface="Roboto"/>
                <a:ea typeface="Roboto"/>
                <a:cs typeface="Roboto"/>
                <a:sym typeface="Roboto"/>
              </a:rPr>
              <a:t>Open Your Doors – </a:t>
            </a:r>
            <a:r>
              <a:rPr lang="en" sz="2900">
                <a:solidFill>
                  <a:srgbClr val="232323"/>
                </a:solidFill>
                <a:latin typeface="Roboto"/>
                <a:ea typeface="Roboto"/>
                <a:cs typeface="Roboto"/>
                <a:sym typeface="Roboto"/>
              </a:rPr>
              <a:t> </a:t>
            </a:r>
            <a:r>
              <a:rPr lang="en" sz="2900" b="1">
                <a:solidFill>
                  <a:srgbClr val="232323"/>
                </a:solidFill>
                <a:latin typeface="Roboto"/>
                <a:ea typeface="Roboto"/>
                <a:cs typeface="Roboto"/>
                <a:sym typeface="Roboto"/>
              </a:rPr>
              <a:t>workplace</a:t>
            </a:r>
            <a:r>
              <a:rPr lang="en" sz="2900">
                <a:solidFill>
                  <a:srgbClr val="232323"/>
                </a:solidFill>
                <a:latin typeface="Roboto"/>
                <a:ea typeface="Roboto"/>
                <a:cs typeface="Roboto"/>
                <a:sym typeface="Roboto"/>
              </a:rPr>
              <a:t> </a:t>
            </a:r>
            <a:r>
              <a:rPr lang="en" sz="2900" b="1">
                <a:solidFill>
                  <a:srgbClr val="232323"/>
                </a:solidFill>
                <a:latin typeface="Roboto"/>
                <a:ea typeface="Roboto"/>
                <a:cs typeface="Roboto"/>
                <a:sym typeface="Roboto"/>
              </a:rPr>
              <a:t>learning experiences</a:t>
            </a:r>
            <a:r>
              <a:rPr lang="en" sz="2900">
                <a:solidFill>
                  <a:srgbClr val="232323"/>
                </a:solidFill>
                <a:latin typeface="Roboto"/>
                <a:ea typeface="Roboto"/>
                <a:cs typeface="Roboto"/>
                <a:sym typeface="Roboto"/>
              </a:rPr>
              <a:t> for P-TECH students.</a:t>
            </a:r>
            <a:endParaRPr sz="2900">
              <a:solidFill>
                <a:srgbClr val="232323"/>
              </a:solidFill>
              <a:latin typeface="Roboto"/>
              <a:ea typeface="Roboto"/>
              <a:cs typeface="Roboto"/>
              <a:sym typeface="Roboto"/>
            </a:endParaRPr>
          </a:p>
          <a:p>
            <a:pPr marL="0" lvl="0" indent="0" algn="l" rtl="0">
              <a:spcBef>
                <a:spcPts val="1700"/>
              </a:spcBef>
              <a:spcAft>
                <a:spcPts val="1600"/>
              </a:spcAft>
              <a:buNone/>
            </a:pPr>
            <a:endParaRPr sz="2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109" name="Google Shape;10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5.</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900" b="1">
                <a:solidFill>
                  <a:srgbClr val="232323"/>
                </a:solidFill>
                <a:latin typeface="Roboto"/>
                <a:ea typeface="Roboto"/>
                <a:cs typeface="Roboto"/>
                <a:sym typeface="Roboto"/>
              </a:rPr>
              <a:t>Career Mentoring</a:t>
            </a:r>
            <a:r>
              <a:rPr lang="en" sz="2900">
                <a:solidFill>
                  <a:srgbClr val="232323"/>
                </a:solidFill>
                <a:latin typeface="Roboto"/>
                <a:ea typeface="Roboto"/>
                <a:cs typeface="Roboto"/>
                <a:sym typeface="Roboto"/>
              </a:rPr>
              <a:t> – a career exploration activity in which a student is matched one-on-one or in small groups with an adult professional in a chosen field of interest to explore potential careers and related educational issues.</a:t>
            </a:r>
            <a:endParaRPr sz="2900">
              <a:solidFill>
                <a:srgbClr val="232323"/>
              </a:solidFill>
              <a:latin typeface="Roboto"/>
              <a:ea typeface="Roboto"/>
              <a:cs typeface="Roboto"/>
              <a:sym typeface="Roboto"/>
            </a:endParaRPr>
          </a:p>
          <a:p>
            <a:pPr marL="0" lvl="0" indent="0" algn="l" rtl="0">
              <a:spcBef>
                <a:spcPts val="17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115" name="Google Shape;11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6.</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900" b="1">
                <a:solidFill>
                  <a:srgbClr val="232323"/>
                </a:solidFill>
                <a:latin typeface="Roboto"/>
                <a:ea typeface="Roboto"/>
                <a:cs typeface="Roboto"/>
                <a:sym typeface="Roboto"/>
              </a:rPr>
              <a:t>Workplace Tour</a:t>
            </a:r>
            <a:r>
              <a:rPr lang="en" sz="2900">
                <a:solidFill>
                  <a:srgbClr val="232323"/>
                </a:solidFill>
                <a:latin typeface="Roboto"/>
                <a:ea typeface="Roboto"/>
                <a:cs typeface="Roboto"/>
                <a:sym typeface="Roboto"/>
              </a:rPr>
              <a:t> – a career awareness activity in which small groups of students visit a workplace, learn about the business, meet employees, ask questions and observe work in progress.</a:t>
            </a:r>
            <a:endParaRPr sz="2900">
              <a:solidFill>
                <a:srgbClr val="232323"/>
              </a:solidFill>
              <a:latin typeface="Roboto"/>
              <a:ea typeface="Roboto"/>
              <a:cs typeface="Roboto"/>
              <a:sym typeface="Roboto"/>
            </a:endParaRPr>
          </a:p>
          <a:p>
            <a:pPr marL="0" lvl="0" indent="0" algn="l" rtl="0">
              <a:spcBef>
                <a:spcPts val="17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50" b="1">
                <a:solidFill>
                  <a:srgbClr val="177AA9"/>
                </a:solidFill>
                <a:latin typeface="Roboto"/>
                <a:ea typeface="Roboto"/>
                <a:cs typeface="Roboto"/>
                <a:sym typeface="Roboto"/>
              </a:rPr>
              <a:t>10 Possible P-TECH Activities</a:t>
            </a:r>
            <a:endParaRPr sz="4450" b="1">
              <a:solidFill>
                <a:srgbClr val="177AA9"/>
              </a:solidFill>
              <a:latin typeface="Roboto"/>
              <a:ea typeface="Roboto"/>
              <a:cs typeface="Roboto"/>
              <a:sym typeface="Roboto"/>
            </a:endParaRPr>
          </a:p>
          <a:p>
            <a:pPr marL="0" lvl="0" indent="0" algn="l" rtl="0">
              <a:spcBef>
                <a:spcPts val="1500"/>
              </a:spcBef>
              <a:spcAft>
                <a:spcPts val="0"/>
              </a:spcAft>
              <a:buNone/>
            </a:pPr>
            <a:endParaRPr sz="1950" b="1">
              <a:solidFill>
                <a:srgbClr val="177AA9"/>
              </a:solidFill>
              <a:latin typeface="Roboto"/>
              <a:ea typeface="Roboto"/>
              <a:cs typeface="Roboto"/>
              <a:sym typeface="Roboto"/>
            </a:endParaRPr>
          </a:p>
        </p:txBody>
      </p:sp>
      <p:sp>
        <p:nvSpPr>
          <p:cNvPr id="121" name="Google Shape;12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650" b="1">
                <a:solidFill>
                  <a:srgbClr val="115398"/>
                </a:solidFill>
                <a:latin typeface="Roboto"/>
                <a:ea typeface="Roboto"/>
                <a:cs typeface="Roboto"/>
                <a:sym typeface="Roboto"/>
              </a:rPr>
              <a:t>7.</a:t>
            </a:r>
            <a:endParaRPr sz="3650" b="1">
              <a:solidFill>
                <a:srgbClr val="115398"/>
              </a:solidFill>
              <a:latin typeface="Roboto"/>
              <a:ea typeface="Roboto"/>
              <a:cs typeface="Roboto"/>
              <a:sym typeface="Roboto"/>
            </a:endParaRPr>
          </a:p>
          <a:p>
            <a:pPr marL="0" lvl="0" indent="0" algn="l" rtl="0">
              <a:spcBef>
                <a:spcPts val="0"/>
              </a:spcBef>
              <a:spcAft>
                <a:spcPts val="0"/>
              </a:spcAft>
              <a:buNone/>
            </a:pPr>
            <a:r>
              <a:rPr lang="en" sz="2300" b="1">
                <a:solidFill>
                  <a:srgbClr val="232323"/>
                </a:solidFill>
                <a:latin typeface="Roboto"/>
                <a:ea typeface="Roboto"/>
                <a:cs typeface="Roboto"/>
                <a:sym typeface="Roboto"/>
              </a:rPr>
              <a:t>Job Shadowing</a:t>
            </a:r>
            <a:r>
              <a:rPr lang="en" sz="2300">
                <a:solidFill>
                  <a:srgbClr val="232323"/>
                </a:solidFill>
                <a:latin typeface="Roboto"/>
                <a:ea typeface="Roboto"/>
                <a:cs typeface="Roboto"/>
                <a:sym typeface="Roboto"/>
              </a:rPr>
              <a:t> – a student is paired with an employee of a P-TECH partner business and follows that employee during much of a regular workday. A Job Shadow provides the student the opportunity to experience the workplace, understand the various roles and duties of an occupation, learn about the business, connect with a working adult and observe work in progress.</a:t>
            </a:r>
            <a:endParaRPr sz="2300">
              <a:solidFill>
                <a:srgbClr val="232323"/>
              </a:solidFill>
              <a:latin typeface="Roboto"/>
              <a:ea typeface="Roboto"/>
              <a:cs typeface="Roboto"/>
              <a:sym typeface="Roboto"/>
            </a:endParaRPr>
          </a:p>
          <a:p>
            <a:pPr marL="0" lvl="0" indent="0" algn="r" rtl="0">
              <a:lnSpc>
                <a:spcPct val="100000"/>
              </a:lnSpc>
              <a:spcBef>
                <a:spcPts val="1700"/>
              </a:spcBef>
              <a:spcAft>
                <a:spcPts val="0"/>
              </a:spcAft>
              <a:buNone/>
            </a:pPr>
            <a:endParaRPr sz="1950" b="1">
              <a:solidFill>
                <a:srgbClr val="115398"/>
              </a:solidFill>
              <a:latin typeface="Roboto"/>
              <a:ea typeface="Roboto"/>
              <a:cs typeface="Roboto"/>
              <a:sym typeface="Roboto"/>
            </a:endParaRPr>
          </a:p>
          <a:p>
            <a:pPr marL="0" lvl="0" indent="0" algn="r" rtl="0">
              <a:lnSpc>
                <a:spcPct val="100000"/>
              </a:lnSpc>
              <a:spcBef>
                <a:spcPts val="0"/>
              </a:spcBef>
              <a:spcAft>
                <a:spcPts val="0"/>
              </a:spcAft>
              <a:buNone/>
            </a:pPr>
            <a:endParaRPr sz="1950" b="1">
              <a:solidFill>
                <a:srgbClr val="115398"/>
              </a:solidFill>
              <a:latin typeface="Roboto"/>
              <a:ea typeface="Roboto"/>
              <a:cs typeface="Roboto"/>
              <a:sym typeface="Roboto"/>
            </a:endParaRPr>
          </a:p>
          <a:p>
            <a:pPr marL="0" lvl="0" indent="0" algn="l"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657</Words>
  <Application>Microsoft Office PowerPoint</Application>
  <PresentationFormat>On-screen Show (16:9)</PresentationFormat>
  <Paragraphs>51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Montserrat</vt:lpstr>
      <vt:lpstr>Arial</vt:lpstr>
      <vt:lpstr>Roboto</vt:lpstr>
      <vt:lpstr>Simple Light</vt:lpstr>
      <vt:lpstr>PowerPoint Presentation</vt:lpstr>
      <vt:lpstr>10 Possible P-TECH Activities </vt:lpstr>
      <vt:lpstr>10 Possible P-TECH Activities </vt:lpstr>
      <vt:lpstr>10 Possible P-TECH Activities </vt:lpstr>
      <vt:lpstr>10 Possible P-TECH Activities </vt:lpstr>
      <vt:lpstr>10 Possible P-TECH Activities </vt:lpstr>
      <vt:lpstr>10 Possible P-TECH Activities </vt:lpstr>
      <vt:lpstr>10 Possible P-TECH Activities </vt:lpstr>
      <vt:lpstr>10 Possible P-TECH Activities </vt:lpstr>
      <vt:lpstr>10 Possible P-TECH Activities </vt:lpstr>
      <vt:lpstr>10 Possible P-TECH Activities </vt:lpstr>
      <vt:lpstr>10 Possible P-TECH Activities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Ward</dc:creator>
  <cp:lastModifiedBy>Chris Ward</cp:lastModifiedBy>
  <cp:revision>10</cp:revision>
  <cp:lastPrinted>2022-02-01T20:18:33Z</cp:lastPrinted>
  <dcterms:modified xsi:type="dcterms:W3CDTF">2023-11-17T20:09:20Z</dcterms:modified>
</cp:coreProperties>
</file>