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6" r:id="rId4"/>
    <p:sldId id="265" r:id="rId5"/>
    <p:sldId id="260" r:id="rId6"/>
    <p:sldId id="268" r:id="rId7"/>
    <p:sldId id="269" r:id="rId8"/>
    <p:sldId id="258" r:id="rId9"/>
    <p:sldId id="263" r:id="rId10"/>
    <p:sldId id="270" r:id="rId11"/>
    <p:sldId id="271" r:id="rId12"/>
    <p:sldId id="272" r:id="rId13"/>
    <p:sldId id="262" r:id="rId14"/>
    <p:sldId id="261"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660"/>
  </p:normalViewPr>
  <p:slideViewPr>
    <p:cSldViewPr snapToGrid="0">
      <p:cViewPr varScale="1">
        <p:scale>
          <a:sx n="72" d="100"/>
          <a:sy n="72" d="100"/>
        </p:scale>
        <p:origin x="7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569E9-8F1E-400C-BBA7-AE23C8C079A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9B446DA-A52E-450C-A327-53213882329F}">
      <dgm:prSet custT="1"/>
      <dgm:spPr/>
      <dgm:t>
        <a:bodyPr/>
        <a:lstStyle/>
        <a:p>
          <a:r>
            <a:rPr lang="en-US" sz="1050" u="sng" dirty="0"/>
            <a:t>Mental Health</a:t>
          </a:r>
          <a:r>
            <a:rPr lang="en-US" sz="1050" dirty="0"/>
            <a:t>: “A state of well-being in which an individual realizes his or her own abilities, can cope with the normal stressors of life, can work productively and is able to make a contribution to his or her community.” </a:t>
          </a:r>
        </a:p>
      </dgm:t>
    </dgm:pt>
    <dgm:pt modelId="{C61C241D-D591-43D3-B7DD-851658C0B4D6}" type="parTrans" cxnId="{5BA19B1D-9390-40BA-A390-1E2AF54733FD}">
      <dgm:prSet/>
      <dgm:spPr/>
      <dgm:t>
        <a:bodyPr/>
        <a:lstStyle/>
        <a:p>
          <a:endParaRPr lang="en-US"/>
        </a:p>
      </dgm:t>
    </dgm:pt>
    <dgm:pt modelId="{C810A379-25A5-497F-9098-87447D8C723B}" type="sibTrans" cxnId="{5BA19B1D-9390-40BA-A390-1E2AF54733FD}">
      <dgm:prSet/>
      <dgm:spPr/>
      <dgm:t>
        <a:bodyPr/>
        <a:lstStyle/>
        <a:p>
          <a:endParaRPr lang="en-US"/>
        </a:p>
      </dgm:t>
    </dgm:pt>
    <dgm:pt modelId="{1E8A7F70-0814-4F8F-9948-7B2020F8A144}">
      <dgm:prSet custT="1"/>
      <dgm:spPr/>
      <dgm:t>
        <a:bodyPr/>
        <a:lstStyle/>
        <a:p>
          <a:r>
            <a:rPr lang="en-US" sz="1200" u="sng" dirty="0"/>
            <a:t>Mental Illness</a:t>
          </a:r>
          <a:r>
            <a:rPr lang="en-US" sz="1200" dirty="0"/>
            <a:t>: “A health condition involving changes in emotion, thinking or behavior (or a combination of all).” </a:t>
          </a:r>
        </a:p>
      </dgm:t>
    </dgm:pt>
    <dgm:pt modelId="{FB267BBE-3503-4D64-BD31-980720E38AB6}" type="parTrans" cxnId="{A961413D-70D6-4EB1-BD33-9253716D3B30}">
      <dgm:prSet/>
      <dgm:spPr/>
      <dgm:t>
        <a:bodyPr/>
        <a:lstStyle/>
        <a:p>
          <a:endParaRPr lang="en-US"/>
        </a:p>
      </dgm:t>
    </dgm:pt>
    <dgm:pt modelId="{145FB80C-E5DC-4BCA-97AF-45C679D14BC9}" type="sibTrans" cxnId="{A961413D-70D6-4EB1-BD33-9253716D3B30}">
      <dgm:prSet/>
      <dgm:spPr/>
      <dgm:t>
        <a:bodyPr/>
        <a:lstStyle/>
        <a:p>
          <a:endParaRPr lang="en-US"/>
        </a:p>
      </dgm:t>
    </dgm:pt>
    <dgm:pt modelId="{ED582348-AF13-4B01-B7F3-A2D7B4E0FA4A}">
      <dgm:prSet custT="1"/>
      <dgm:spPr/>
      <dgm:t>
        <a:bodyPr/>
        <a:lstStyle/>
        <a:p>
          <a:r>
            <a:rPr lang="en-US" sz="1400" u="sng" dirty="0"/>
            <a:t>Stigm</a:t>
          </a:r>
          <a:r>
            <a:rPr lang="en-US" sz="1400" dirty="0"/>
            <a:t>a: “A mark of disgrace that sets a person apart from others.” </a:t>
          </a:r>
        </a:p>
      </dgm:t>
    </dgm:pt>
    <dgm:pt modelId="{798EB8BA-33B0-4489-88DA-9E5B71E24CA5}" type="parTrans" cxnId="{0070C94A-E218-47CA-9D03-814940544231}">
      <dgm:prSet/>
      <dgm:spPr/>
      <dgm:t>
        <a:bodyPr/>
        <a:lstStyle/>
        <a:p>
          <a:endParaRPr lang="en-US"/>
        </a:p>
      </dgm:t>
    </dgm:pt>
    <dgm:pt modelId="{23AD38E8-A3B1-40B0-8D84-6B633332658F}" type="sibTrans" cxnId="{0070C94A-E218-47CA-9D03-814940544231}">
      <dgm:prSet/>
      <dgm:spPr/>
      <dgm:t>
        <a:bodyPr/>
        <a:lstStyle/>
        <a:p>
          <a:endParaRPr lang="en-US"/>
        </a:p>
      </dgm:t>
    </dgm:pt>
    <dgm:pt modelId="{B0198B52-541C-40AC-8CA7-FB8821FAFD76}">
      <dgm:prSet custT="1"/>
      <dgm:spPr/>
      <dgm:t>
        <a:bodyPr/>
        <a:lstStyle/>
        <a:p>
          <a:r>
            <a:rPr lang="en-US" sz="1400" u="sng" dirty="0"/>
            <a:t>Awareness</a:t>
          </a:r>
          <a:r>
            <a:rPr lang="en-US" sz="1400" dirty="0"/>
            <a:t>: “A concern about and well-informed interest in a particular situation, development and/or cause.” </a:t>
          </a:r>
        </a:p>
      </dgm:t>
    </dgm:pt>
    <dgm:pt modelId="{937330C4-2DB3-44CC-9B95-01F12912FEE6}" type="parTrans" cxnId="{92753F1D-236F-48CB-983F-82F5636131A7}">
      <dgm:prSet/>
      <dgm:spPr/>
      <dgm:t>
        <a:bodyPr/>
        <a:lstStyle/>
        <a:p>
          <a:endParaRPr lang="en-US"/>
        </a:p>
      </dgm:t>
    </dgm:pt>
    <dgm:pt modelId="{9671782F-B855-4B66-BA42-F9D9ABCB5867}" type="sibTrans" cxnId="{92753F1D-236F-48CB-983F-82F5636131A7}">
      <dgm:prSet/>
      <dgm:spPr/>
      <dgm:t>
        <a:bodyPr/>
        <a:lstStyle/>
        <a:p>
          <a:endParaRPr lang="en-US"/>
        </a:p>
      </dgm:t>
    </dgm:pt>
    <dgm:pt modelId="{CA5FCFF0-D74B-4E62-9DF7-8BCC6DD3D448}" type="pres">
      <dgm:prSet presAssocID="{E9C569E9-8F1E-400C-BBA7-AE23C8C079A1}" presName="cycle" presStyleCnt="0">
        <dgm:presLayoutVars>
          <dgm:dir/>
          <dgm:resizeHandles val="exact"/>
        </dgm:presLayoutVars>
      </dgm:prSet>
      <dgm:spPr/>
    </dgm:pt>
    <dgm:pt modelId="{38A8D119-738C-47AD-A108-5922C0C5D5EE}" type="pres">
      <dgm:prSet presAssocID="{09B446DA-A52E-450C-A327-53213882329F}" presName="node" presStyleLbl="node1" presStyleIdx="0" presStyleCnt="4" custScaleX="109881" custScaleY="105108">
        <dgm:presLayoutVars>
          <dgm:bulletEnabled val="1"/>
        </dgm:presLayoutVars>
      </dgm:prSet>
      <dgm:spPr/>
    </dgm:pt>
    <dgm:pt modelId="{52527DBF-EAD4-42BD-935A-15AB000B88FA}" type="pres">
      <dgm:prSet presAssocID="{C810A379-25A5-497F-9098-87447D8C723B}" presName="sibTrans" presStyleLbl="sibTrans2D1" presStyleIdx="0" presStyleCnt="4"/>
      <dgm:spPr/>
    </dgm:pt>
    <dgm:pt modelId="{6F50D2A7-77F2-455F-9B3D-073FBA474B3B}" type="pres">
      <dgm:prSet presAssocID="{C810A379-25A5-497F-9098-87447D8C723B}" presName="connectorText" presStyleLbl="sibTrans2D1" presStyleIdx="0" presStyleCnt="4"/>
      <dgm:spPr/>
    </dgm:pt>
    <dgm:pt modelId="{5BD77DAF-23DF-4FB8-B7F8-49AD6D3A035D}" type="pres">
      <dgm:prSet presAssocID="{1E8A7F70-0814-4F8F-9948-7B2020F8A144}" presName="node" presStyleLbl="node1" presStyleIdx="1" presStyleCnt="4">
        <dgm:presLayoutVars>
          <dgm:bulletEnabled val="1"/>
        </dgm:presLayoutVars>
      </dgm:prSet>
      <dgm:spPr/>
    </dgm:pt>
    <dgm:pt modelId="{9DD120E4-42B3-43CF-A1EB-4EDC82C720E0}" type="pres">
      <dgm:prSet presAssocID="{145FB80C-E5DC-4BCA-97AF-45C679D14BC9}" presName="sibTrans" presStyleLbl="sibTrans2D1" presStyleIdx="1" presStyleCnt="4"/>
      <dgm:spPr/>
    </dgm:pt>
    <dgm:pt modelId="{BC7601E8-752D-433D-9072-BB57A72C2744}" type="pres">
      <dgm:prSet presAssocID="{145FB80C-E5DC-4BCA-97AF-45C679D14BC9}" presName="connectorText" presStyleLbl="sibTrans2D1" presStyleIdx="1" presStyleCnt="4"/>
      <dgm:spPr/>
    </dgm:pt>
    <dgm:pt modelId="{59384D6B-9E80-4C2D-8D2F-0AB2680A877F}" type="pres">
      <dgm:prSet presAssocID="{ED582348-AF13-4B01-B7F3-A2D7B4E0FA4A}" presName="node" presStyleLbl="node1" presStyleIdx="2" presStyleCnt="4">
        <dgm:presLayoutVars>
          <dgm:bulletEnabled val="1"/>
        </dgm:presLayoutVars>
      </dgm:prSet>
      <dgm:spPr/>
    </dgm:pt>
    <dgm:pt modelId="{0CCEAA8C-0F76-4DB0-AF8A-8B3E9BE28F2F}" type="pres">
      <dgm:prSet presAssocID="{23AD38E8-A3B1-40B0-8D84-6B633332658F}" presName="sibTrans" presStyleLbl="sibTrans2D1" presStyleIdx="2" presStyleCnt="4"/>
      <dgm:spPr/>
    </dgm:pt>
    <dgm:pt modelId="{1C9D33B5-7A54-47EC-A4E8-2D7157346A6F}" type="pres">
      <dgm:prSet presAssocID="{23AD38E8-A3B1-40B0-8D84-6B633332658F}" presName="connectorText" presStyleLbl="sibTrans2D1" presStyleIdx="2" presStyleCnt="4"/>
      <dgm:spPr/>
    </dgm:pt>
    <dgm:pt modelId="{0701CE27-7131-48A4-BF2B-5C0708F676AE}" type="pres">
      <dgm:prSet presAssocID="{B0198B52-541C-40AC-8CA7-FB8821FAFD76}" presName="node" presStyleLbl="node1" presStyleIdx="3" presStyleCnt="4" custScaleX="117789" custScaleY="105763">
        <dgm:presLayoutVars>
          <dgm:bulletEnabled val="1"/>
        </dgm:presLayoutVars>
      </dgm:prSet>
      <dgm:spPr/>
    </dgm:pt>
    <dgm:pt modelId="{49B50094-0D3A-419E-A5DF-55F6BDF5EA2B}" type="pres">
      <dgm:prSet presAssocID="{9671782F-B855-4B66-BA42-F9D9ABCB5867}" presName="sibTrans" presStyleLbl="sibTrans2D1" presStyleIdx="3" presStyleCnt="4"/>
      <dgm:spPr/>
    </dgm:pt>
    <dgm:pt modelId="{2EA639C7-4CA6-440E-B364-567BF96F4208}" type="pres">
      <dgm:prSet presAssocID="{9671782F-B855-4B66-BA42-F9D9ABCB5867}" presName="connectorText" presStyleLbl="sibTrans2D1" presStyleIdx="3" presStyleCnt="4"/>
      <dgm:spPr/>
    </dgm:pt>
  </dgm:ptLst>
  <dgm:cxnLst>
    <dgm:cxn modelId="{92753F1D-236F-48CB-983F-82F5636131A7}" srcId="{E9C569E9-8F1E-400C-BBA7-AE23C8C079A1}" destId="{B0198B52-541C-40AC-8CA7-FB8821FAFD76}" srcOrd="3" destOrd="0" parTransId="{937330C4-2DB3-44CC-9B95-01F12912FEE6}" sibTransId="{9671782F-B855-4B66-BA42-F9D9ABCB5867}"/>
    <dgm:cxn modelId="{CB71681D-94BC-457F-89BC-9646157FF389}" type="presOf" srcId="{23AD38E8-A3B1-40B0-8D84-6B633332658F}" destId="{1C9D33B5-7A54-47EC-A4E8-2D7157346A6F}" srcOrd="1" destOrd="0" presId="urn:microsoft.com/office/officeart/2005/8/layout/cycle2"/>
    <dgm:cxn modelId="{5BA19B1D-9390-40BA-A390-1E2AF54733FD}" srcId="{E9C569E9-8F1E-400C-BBA7-AE23C8C079A1}" destId="{09B446DA-A52E-450C-A327-53213882329F}" srcOrd="0" destOrd="0" parTransId="{C61C241D-D591-43D3-B7DD-851658C0B4D6}" sibTransId="{C810A379-25A5-497F-9098-87447D8C723B}"/>
    <dgm:cxn modelId="{754A0E37-8B51-49E2-A45B-98133D11363E}" type="presOf" srcId="{1E8A7F70-0814-4F8F-9948-7B2020F8A144}" destId="{5BD77DAF-23DF-4FB8-B7F8-49AD6D3A035D}" srcOrd="0" destOrd="0" presId="urn:microsoft.com/office/officeart/2005/8/layout/cycle2"/>
    <dgm:cxn modelId="{A961413D-70D6-4EB1-BD33-9253716D3B30}" srcId="{E9C569E9-8F1E-400C-BBA7-AE23C8C079A1}" destId="{1E8A7F70-0814-4F8F-9948-7B2020F8A144}" srcOrd="1" destOrd="0" parTransId="{FB267BBE-3503-4D64-BD31-980720E38AB6}" sibTransId="{145FB80C-E5DC-4BCA-97AF-45C679D14BC9}"/>
    <dgm:cxn modelId="{E705DF5E-953A-476B-AE18-E368EB4D7CF8}" type="presOf" srcId="{09B446DA-A52E-450C-A327-53213882329F}" destId="{38A8D119-738C-47AD-A108-5922C0C5D5EE}" srcOrd="0" destOrd="0" presId="urn:microsoft.com/office/officeart/2005/8/layout/cycle2"/>
    <dgm:cxn modelId="{5F402964-AF44-4AD3-9268-743D3DA54656}" type="presOf" srcId="{23AD38E8-A3B1-40B0-8D84-6B633332658F}" destId="{0CCEAA8C-0F76-4DB0-AF8A-8B3E9BE28F2F}" srcOrd="0" destOrd="0" presId="urn:microsoft.com/office/officeart/2005/8/layout/cycle2"/>
    <dgm:cxn modelId="{13687B46-B49E-46AB-B772-F3F59484C93F}" type="presOf" srcId="{C810A379-25A5-497F-9098-87447D8C723B}" destId="{52527DBF-EAD4-42BD-935A-15AB000B88FA}" srcOrd="0" destOrd="0" presId="urn:microsoft.com/office/officeart/2005/8/layout/cycle2"/>
    <dgm:cxn modelId="{0070C94A-E218-47CA-9D03-814940544231}" srcId="{E9C569E9-8F1E-400C-BBA7-AE23C8C079A1}" destId="{ED582348-AF13-4B01-B7F3-A2D7B4E0FA4A}" srcOrd="2" destOrd="0" parTransId="{798EB8BA-33B0-4489-88DA-9E5B71E24CA5}" sibTransId="{23AD38E8-A3B1-40B0-8D84-6B633332658F}"/>
    <dgm:cxn modelId="{1373854D-87B9-4C43-AAA7-3CD0374ECB6B}" type="presOf" srcId="{9671782F-B855-4B66-BA42-F9D9ABCB5867}" destId="{49B50094-0D3A-419E-A5DF-55F6BDF5EA2B}" srcOrd="0" destOrd="0" presId="urn:microsoft.com/office/officeart/2005/8/layout/cycle2"/>
    <dgm:cxn modelId="{5AFFC550-F7CC-4C70-9495-9B6CDBBCDA8B}" type="presOf" srcId="{9671782F-B855-4B66-BA42-F9D9ABCB5867}" destId="{2EA639C7-4CA6-440E-B364-567BF96F4208}" srcOrd="1" destOrd="0" presId="urn:microsoft.com/office/officeart/2005/8/layout/cycle2"/>
    <dgm:cxn modelId="{977A498D-7739-497B-A54B-AEA75E1D6790}" type="presOf" srcId="{145FB80C-E5DC-4BCA-97AF-45C679D14BC9}" destId="{BC7601E8-752D-433D-9072-BB57A72C2744}" srcOrd="1" destOrd="0" presId="urn:microsoft.com/office/officeart/2005/8/layout/cycle2"/>
    <dgm:cxn modelId="{3657569C-788E-4526-BEAE-3677B7CA2BDA}" type="presOf" srcId="{B0198B52-541C-40AC-8CA7-FB8821FAFD76}" destId="{0701CE27-7131-48A4-BF2B-5C0708F676AE}" srcOrd="0" destOrd="0" presId="urn:microsoft.com/office/officeart/2005/8/layout/cycle2"/>
    <dgm:cxn modelId="{BC53E0AD-E69D-44BF-AF49-BDEA93C98ABB}" type="presOf" srcId="{C810A379-25A5-497F-9098-87447D8C723B}" destId="{6F50D2A7-77F2-455F-9B3D-073FBA474B3B}" srcOrd="1" destOrd="0" presId="urn:microsoft.com/office/officeart/2005/8/layout/cycle2"/>
    <dgm:cxn modelId="{D7925DC5-B2E7-4B8E-87EA-A130B2866474}" type="presOf" srcId="{145FB80C-E5DC-4BCA-97AF-45C679D14BC9}" destId="{9DD120E4-42B3-43CF-A1EB-4EDC82C720E0}" srcOrd="0" destOrd="0" presId="urn:microsoft.com/office/officeart/2005/8/layout/cycle2"/>
    <dgm:cxn modelId="{9D3524DF-100E-49A2-8492-4602AD10BA62}" type="presOf" srcId="{ED582348-AF13-4B01-B7F3-A2D7B4E0FA4A}" destId="{59384D6B-9E80-4C2D-8D2F-0AB2680A877F}" srcOrd="0" destOrd="0" presId="urn:microsoft.com/office/officeart/2005/8/layout/cycle2"/>
    <dgm:cxn modelId="{195FCBFB-A421-4216-90F6-CD36324A434D}" type="presOf" srcId="{E9C569E9-8F1E-400C-BBA7-AE23C8C079A1}" destId="{CA5FCFF0-D74B-4E62-9DF7-8BCC6DD3D448}" srcOrd="0" destOrd="0" presId="urn:microsoft.com/office/officeart/2005/8/layout/cycle2"/>
    <dgm:cxn modelId="{A935563D-8666-4FC4-867A-60EDFBCA7F1B}" type="presParOf" srcId="{CA5FCFF0-D74B-4E62-9DF7-8BCC6DD3D448}" destId="{38A8D119-738C-47AD-A108-5922C0C5D5EE}" srcOrd="0" destOrd="0" presId="urn:microsoft.com/office/officeart/2005/8/layout/cycle2"/>
    <dgm:cxn modelId="{ABEBCBA7-38A5-4F69-9864-5EF41CD57CF1}" type="presParOf" srcId="{CA5FCFF0-D74B-4E62-9DF7-8BCC6DD3D448}" destId="{52527DBF-EAD4-42BD-935A-15AB000B88FA}" srcOrd="1" destOrd="0" presId="urn:microsoft.com/office/officeart/2005/8/layout/cycle2"/>
    <dgm:cxn modelId="{10932AFF-C81F-4D50-9CA9-6AB805715660}" type="presParOf" srcId="{52527DBF-EAD4-42BD-935A-15AB000B88FA}" destId="{6F50D2A7-77F2-455F-9B3D-073FBA474B3B}" srcOrd="0" destOrd="0" presId="urn:microsoft.com/office/officeart/2005/8/layout/cycle2"/>
    <dgm:cxn modelId="{5CF0DBED-365D-4749-9B39-4D15CE1F2876}" type="presParOf" srcId="{CA5FCFF0-D74B-4E62-9DF7-8BCC6DD3D448}" destId="{5BD77DAF-23DF-4FB8-B7F8-49AD6D3A035D}" srcOrd="2" destOrd="0" presId="urn:microsoft.com/office/officeart/2005/8/layout/cycle2"/>
    <dgm:cxn modelId="{E4E7C6DB-6BBC-4FFF-8C21-24742B0EC890}" type="presParOf" srcId="{CA5FCFF0-D74B-4E62-9DF7-8BCC6DD3D448}" destId="{9DD120E4-42B3-43CF-A1EB-4EDC82C720E0}" srcOrd="3" destOrd="0" presId="urn:microsoft.com/office/officeart/2005/8/layout/cycle2"/>
    <dgm:cxn modelId="{D614E895-93D1-45EF-ADF9-CEFF57F9C31B}" type="presParOf" srcId="{9DD120E4-42B3-43CF-A1EB-4EDC82C720E0}" destId="{BC7601E8-752D-433D-9072-BB57A72C2744}" srcOrd="0" destOrd="0" presId="urn:microsoft.com/office/officeart/2005/8/layout/cycle2"/>
    <dgm:cxn modelId="{77C297BF-7A2A-4D76-8A70-0324FFCBBDB8}" type="presParOf" srcId="{CA5FCFF0-D74B-4E62-9DF7-8BCC6DD3D448}" destId="{59384D6B-9E80-4C2D-8D2F-0AB2680A877F}" srcOrd="4" destOrd="0" presId="urn:microsoft.com/office/officeart/2005/8/layout/cycle2"/>
    <dgm:cxn modelId="{506661B1-515D-4BE6-B648-475A255FBC5E}" type="presParOf" srcId="{CA5FCFF0-D74B-4E62-9DF7-8BCC6DD3D448}" destId="{0CCEAA8C-0F76-4DB0-AF8A-8B3E9BE28F2F}" srcOrd="5" destOrd="0" presId="urn:microsoft.com/office/officeart/2005/8/layout/cycle2"/>
    <dgm:cxn modelId="{77C44231-B127-4F9D-AF0F-6584F6D06377}" type="presParOf" srcId="{0CCEAA8C-0F76-4DB0-AF8A-8B3E9BE28F2F}" destId="{1C9D33B5-7A54-47EC-A4E8-2D7157346A6F}" srcOrd="0" destOrd="0" presId="urn:microsoft.com/office/officeart/2005/8/layout/cycle2"/>
    <dgm:cxn modelId="{45A37D3F-4288-4C5C-9E7F-BF3B1F63E99E}" type="presParOf" srcId="{CA5FCFF0-D74B-4E62-9DF7-8BCC6DD3D448}" destId="{0701CE27-7131-48A4-BF2B-5C0708F676AE}" srcOrd="6" destOrd="0" presId="urn:microsoft.com/office/officeart/2005/8/layout/cycle2"/>
    <dgm:cxn modelId="{288E60A3-58ED-4F88-8FF0-A71293E985F5}" type="presParOf" srcId="{CA5FCFF0-D74B-4E62-9DF7-8BCC6DD3D448}" destId="{49B50094-0D3A-419E-A5DF-55F6BDF5EA2B}" srcOrd="7" destOrd="0" presId="urn:microsoft.com/office/officeart/2005/8/layout/cycle2"/>
    <dgm:cxn modelId="{D09E7934-5B23-4336-8850-957FC0165F5F}" type="presParOf" srcId="{49B50094-0D3A-419E-A5DF-55F6BDF5EA2B}" destId="{2EA639C7-4CA6-440E-B364-567BF96F420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8D119-738C-47AD-A108-5922C0C5D5EE}">
      <dsp:nvSpPr>
        <dsp:cNvPr id="0" name=""/>
        <dsp:cNvSpPr/>
      </dsp:nvSpPr>
      <dsp:spPr>
        <a:xfrm>
          <a:off x="4504584" y="-20729"/>
          <a:ext cx="1977966" cy="189204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u="sng" kern="1200" dirty="0"/>
            <a:t>Mental Health</a:t>
          </a:r>
          <a:r>
            <a:rPr lang="en-US" sz="1050" kern="1200" dirty="0"/>
            <a:t>: “A state of well-being in which an individual realizes his or her own abilities, can cope with the normal stressors of life, can work productively and is able to make a contribution to his or her community.” </a:t>
          </a:r>
        </a:p>
      </dsp:txBody>
      <dsp:txXfrm>
        <a:off x="4794250" y="256355"/>
        <a:ext cx="1398634" cy="1337879"/>
      </dsp:txXfrm>
    </dsp:sp>
    <dsp:sp modelId="{52527DBF-EAD4-42BD-935A-15AB000B88FA}">
      <dsp:nvSpPr>
        <dsp:cNvPr id="0" name=""/>
        <dsp:cNvSpPr/>
      </dsp:nvSpPr>
      <dsp:spPr>
        <a:xfrm rot="2700000">
          <a:off x="6242152" y="1590965"/>
          <a:ext cx="441706" cy="607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261558" y="1665622"/>
        <a:ext cx="309194" cy="364519"/>
      </dsp:txXfrm>
    </dsp:sp>
    <dsp:sp modelId="{5BD77DAF-23DF-4FB8-B7F8-49AD6D3A035D}">
      <dsp:nvSpPr>
        <dsp:cNvPr id="0" name=""/>
        <dsp:cNvSpPr/>
      </dsp:nvSpPr>
      <dsp:spPr>
        <a:xfrm>
          <a:off x="6502880" y="1934607"/>
          <a:ext cx="1800098" cy="180009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Mental Illness</a:t>
          </a:r>
          <a:r>
            <a:rPr lang="en-US" sz="1200" kern="1200" dirty="0"/>
            <a:t>: “A health condition involving changes in emotion, thinking or behavior (or a combination of all).” </a:t>
          </a:r>
        </a:p>
      </dsp:txBody>
      <dsp:txXfrm>
        <a:off x="6766498" y="2198225"/>
        <a:ext cx="1272862" cy="1272862"/>
      </dsp:txXfrm>
    </dsp:sp>
    <dsp:sp modelId="{9DD120E4-42B3-43CF-A1EB-4EDC82C720E0}">
      <dsp:nvSpPr>
        <dsp:cNvPr id="0" name=""/>
        <dsp:cNvSpPr/>
      </dsp:nvSpPr>
      <dsp:spPr>
        <a:xfrm rot="8100000">
          <a:off x="6219257" y="3476023"/>
          <a:ext cx="477078" cy="607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6341420" y="3546928"/>
        <a:ext cx="333955" cy="364519"/>
      </dsp:txXfrm>
    </dsp:sp>
    <dsp:sp modelId="{59384D6B-9E80-4C2D-8D2F-0AB2680A877F}">
      <dsp:nvSpPr>
        <dsp:cNvPr id="0" name=""/>
        <dsp:cNvSpPr/>
      </dsp:nvSpPr>
      <dsp:spPr>
        <a:xfrm>
          <a:off x="4593518" y="3843969"/>
          <a:ext cx="1800098" cy="180009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u="sng" kern="1200" dirty="0"/>
            <a:t>Stigm</a:t>
          </a:r>
          <a:r>
            <a:rPr lang="en-US" sz="1400" kern="1200" dirty="0"/>
            <a:t>a: “A mark of disgrace that sets a person apart from others.” </a:t>
          </a:r>
        </a:p>
      </dsp:txBody>
      <dsp:txXfrm>
        <a:off x="4857136" y="4107587"/>
        <a:ext cx="1272862" cy="1272862"/>
      </dsp:txXfrm>
    </dsp:sp>
    <dsp:sp modelId="{0CCEAA8C-0F76-4DB0-AF8A-8B3E9BE28F2F}">
      <dsp:nvSpPr>
        <dsp:cNvPr id="0" name=""/>
        <dsp:cNvSpPr/>
      </dsp:nvSpPr>
      <dsp:spPr>
        <a:xfrm rot="13500000">
          <a:off x="4371680" y="3529972"/>
          <a:ext cx="423214" cy="607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4480051" y="3696368"/>
        <a:ext cx="296250" cy="364519"/>
      </dsp:txXfrm>
    </dsp:sp>
    <dsp:sp modelId="{0701CE27-7131-48A4-BF2B-5C0708F676AE}">
      <dsp:nvSpPr>
        <dsp:cNvPr id="0" name=""/>
        <dsp:cNvSpPr/>
      </dsp:nvSpPr>
      <dsp:spPr>
        <a:xfrm>
          <a:off x="2524046" y="1882737"/>
          <a:ext cx="2120318" cy="190383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u="sng" kern="1200" dirty="0"/>
            <a:t>Awareness</a:t>
          </a:r>
          <a:r>
            <a:rPr lang="en-US" sz="1400" kern="1200" dirty="0"/>
            <a:t>: “A concern about and well-informed interest in a particular situation, development and/or cause.” </a:t>
          </a:r>
        </a:p>
      </dsp:txBody>
      <dsp:txXfrm>
        <a:off x="2834559" y="2161548"/>
        <a:ext cx="1499292" cy="1346216"/>
      </dsp:txXfrm>
    </dsp:sp>
    <dsp:sp modelId="{49B50094-0D3A-419E-A5DF-55F6BDF5EA2B}">
      <dsp:nvSpPr>
        <dsp:cNvPr id="0" name=""/>
        <dsp:cNvSpPr/>
      </dsp:nvSpPr>
      <dsp:spPr>
        <a:xfrm rot="18900000">
          <a:off x="4349539" y="1571634"/>
          <a:ext cx="387842" cy="6075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366579" y="1734278"/>
        <a:ext cx="271489" cy="3645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6A39-5028-4BDC-9A91-02F5CE914729}"/>
              </a:ext>
            </a:extLst>
          </p:cNvPr>
          <p:cNvSpPr>
            <a:spLocks noGrp="1"/>
          </p:cNvSpPr>
          <p:nvPr>
            <p:ph type="ctrTitle"/>
          </p:nvPr>
        </p:nvSpPr>
        <p:spPr/>
        <p:txBody>
          <a:bodyPr/>
          <a:lstStyle/>
          <a:p>
            <a:r>
              <a:rPr lang="en-US" dirty="0"/>
              <a:t>#BREAKTHESTIGMA</a:t>
            </a:r>
          </a:p>
        </p:txBody>
      </p:sp>
      <p:sp>
        <p:nvSpPr>
          <p:cNvPr id="3" name="Subtitle 2">
            <a:extLst>
              <a:ext uri="{FF2B5EF4-FFF2-40B4-BE49-F238E27FC236}">
                <a16:creationId xmlns:a16="http://schemas.microsoft.com/office/drawing/2014/main" id="{3DC67E72-C2B5-4316-9EA6-DE45DBED4438}"/>
              </a:ext>
            </a:extLst>
          </p:cNvPr>
          <p:cNvSpPr>
            <a:spLocks noGrp="1"/>
          </p:cNvSpPr>
          <p:nvPr>
            <p:ph type="subTitle" idx="1"/>
          </p:nvPr>
        </p:nvSpPr>
        <p:spPr/>
        <p:txBody>
          <a:bodyPr/>
          <a:lstStyle/>
          <a:p>
            <a:r>
              <a:rPr lang="en-US" dirty="0"/>
              <a:t>A Mental Health Guide for Coaches &amp; Athletes </a:t>
            </a:r>
          </a:p>
        </p:txBody>
      </p:sp>
    </p:spTree>
    <p:extLst>
      <p:ext uri="{BB962C8B-B14F-4D97-AF65-F5344CB8AC3E}">
        <p14:creationId xmlns:p14="http://schemas.microsoft.com/office/powerpoint/2010/main" val="161380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CA28F50-64E2-4F10-B41C-27178C7ACA16}"/>
              </a:ext>
            </a:extLst>
          </p:cNvPr>
          <p:cNvSpPr>
            <a:spLocks noGrp="1"/>
          </p:cNvSpPr>
          <p:nvPr>
            <p:ph type="body" idx="1"/>
          </p:nvPr>
        </p:nvSpPr>
        <p:spPr>
          <a:xfrm>
            <a:off x="1612239" y="2186609"/>
            <a:ext cx="8596668" cy="4536255"/>
          </a:xfrm>
        </p:spPr>
        <p:txBody>
          <a:bodyPr>
            <a:normAutofit fontScale="92500" lnSpcReduction="10000"/>
          </a:bodyPr>
          <a:lstStyle/>
          <a:p>
            <a:pPr marL="342900" indent="-342900">
              <a:buFont typeface="Wingdings" panose="05000000000000000000" pitchFamily="2" charset="2"/>
              <a:buChar char="§"/>
            </a:pPr>
            <a:r>
              <a:rPr lang="en-US" sz="2400" dirty="0"/>
              <a:t>Noticing one or more of these symptoms </a:t>
            </a:r>
            <a:r>
              <a:rPr lang="en-US" sz="2400" b="1" u="sng" dirty="0">
                <a:solidFill>
                  <a:schemeClr val="accent5"/>
                </a:solidFill>
              </a:rPr>
              <a:t>DOES NOT </a:t>
            </a:r>
            <a:r>
              <a:rPr lang="en-US" sz="2400" dirty="0"/>
              <a:t>mean your athletes have a mental illness, with the exception to suicidal/homicidal ideation, then treatment should be sought after immediately.</a:t>
            </a:r>
          </a:p>
          <a:p>
            <a:pPr marL="342900" indent="-342900">
              <a:buFont typeface="Arial" panose="020B0604020202020204" pitchFamily="34" charset="0"/>
              <a:buChar char="•"/>
            </a:pPr>
            <a:r>
              <a:rPr lang="en-US" sz="2400" dirty="0"/>
              <a:t>Major life events, like the loss of a loved one, break-ups, accidents and others, can take a normal toll on your athlete’s mood and ability to function. </a:t>
            </a:r>
          </a:p>
          <a:p>
            <a:pPr marL="342900" indent="-342900">
              <a:buFont typeface="Arial" panose="020B0604020202020204" pitchFamily="34" charset="0"/>
              <a:buChar char="•"/>
            </a:pPr>
            <a:r>
              <a:rPr lang="en-US" sz="2400" dirty="0"/>
              <a:t>A physical illness, a new medication and even changes in medication dosage can cause some of these symptoms.</a:t>
            </a:r>
          </a:p>
          <a:p>
            <a:pPr marL="342900" indent="-342900">
              <a:buFont typeface="Arial" panose="020B0604020202020204" pitchFamily="34" charset="0"/>
              <a:buChar char="•"/>
            </a:pPr>
            <a:endParaRPr lang="en-US" sz="2400" dirty="0"/>
          </a:p>
          <a:p>
            <a:pPr algn="ctr"/>
            <a:r>
              <a:rPr lang="en-US" sz="2400" b="1" dirty="0">
                <a:solidFill>
                  <a:schemeClr val="accent5"/>
                </a:solidFill>
              </a:rPr>
              <a:t>IT IS IMPORTANT TO GET TO KNOW YOUR ATHLETES, SO YOU DON’T MISJUDGE A SITUATION!</a:t>
            </a:r>
          </a:p>
          <a:p>
            <a:endParaRPr lang="en-US" dirty="0"/>
          </a:p>
        </p:txBody>
      </p:sp>
      <p:pic>
        <p:nvPicPr>
          <p:cNvPr id="9" name="Picture 8">
            <a:extLst>
              <a:ext uri="{FF2B5EF4-FFF2-40B4-BE49-F238E27FC236}">
                <a16:creationId xmlns:a16="http://schemas.microsoft.com/office/drawing/2014/main" id="{50CC432F-A30A-4865-80FF-8A28ABDCB609}"/>
              </a:ext>
            </a:extLst>
          </p:cNvPr>
          <p:cNvPicPr>
            <a:picLocks noChangeAspect="1"/>
          </p:cNvPicPr>
          <p:nvPr/>
        </p:nvPicPr>
        <p:blipFill>
          <a:blip r:embed="rId2"/>
          <a:stretch>
            <a:fillRect/>
          </a:stretch>
        </p:blipFill>
        <p:spPr>
          <a:xfrm>
            <a:off x="164023" y="269501"/>
            <a:ext cx="5693437" cy="1726406"/>
          </a:xfrm>
          <a:prstGeom prst="rect">
            <a:avLst/>
          </a:prstGeom>
        </p:spPr>
      </p:pic>
    </p:spTree>
    <p:extLst>
      <p:ext uri="{BB962C8B-B14F-4D97-AF65-F5344CB8AC3E}">
        <p14:creationId xmlns:p14="http://schemas.microsoft.com/office/powerpoint/2010/main" val="77576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0E4B-F924-4450-9BF5-276E3B511116}"/>
              </a:ext>
            </a:extLst>
          </p:cNvPr>
          <p:cNvSpPr>
            <a:spLocks noGrp="1"/>
          </p:cNvSpPr>
          <p:nvPr>
            <p:ph type="title"/>
          </p:nvPr>
        </p:nvSpPr>
        <p:spPr/>
        <p:txBody>
          <a:bodyPr/>
          <a:lstStyle/>
          <a:p>
            <a:r>
              <a:rPr lang="en-US" dirty="0"/>
              <a:t>When To Suggest or Encourage Help?</a:t>
            </a:r>
          </a:p>
        </p:txBody>
      </p:sp>
      <p:sp>
        <p:nvSpPr>
          <p:cNvPr id="7" name="TextBox 6">
            <a:extLst>
              <a:ext uri="{FF2B5EF4-FFF2-40B4-BE49-F238E27FC236}">
                <a16:creationId xmlns:a16="http://schemas.microsoft.com/office/drawing/2014/main" id="{F611168F-8364-4751-8173-10B70374B9FE}"/>
              </a:ext>
            </a:extLst>
          </p:cNvPr>
          <p:cNvSpPr txBox="1"/>
          <p:nvPr/>
        </p:nvSpPr>
        <p:spPr>
          <a:xfrm>
            <a:off x="1219200" y="1930400"/>
            <a:ext cx="791154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signs or symptoms, as aforementioned, are observed over a reasonable period of time and they aren’t linked to any obvious event.</a:t>
            </a:r>
          </a:p>
          <a:p>
            <a:endParaRPr lang="en-US" dirty="0"/>
          </a:p>
          <a:p>
            <a:pPr marL="285750" indent="-285750">
              <a:buFont typeface="Arial" panose="020B0604020202020204" pitchFamily="34" charset="0"/>
              <a:buChar char="•"/>
            </a:pPr>
            <a:r>
              <a:rPr lang="en-US" dirty="0"/>
              <a:t>Suicidal or Homicidal ideation or intent should treatment as a crisis at all times, no matter the circumstances </a:t>
            </a:r>
          </a:p>
        </p:txBody>
      </p:sp>
    </p:spTree>
    <p:extLst>
      <p:ext uri="{BB962C8B-B14F-4D97-AF65-F5344CB8AC3E}">
        <p14:creationId xmlns:p14="http://schemas.microsoft.com/office/powerpoint/2010/main" val="2890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CB53-B09A-4B00-982E-D78EAF6BF928}"/>
              </a:ext>
            </a:extLst>
          </p:cNvPr>
          <p:cNvSpPr>
            <a:spLocks noGrp="1"/>
          </p:cNvSpPr>
          <p:nvPr>
            <p:ph type="title"/>
          </p:nvPr>
        </p:nvSpPr>
        <p:spPr/>
        <p:txBody>
          <a:bodyPr/>
          <a:lstStyle/>
          <a:p>
            <a:r>
              <a:rPr lang="en-US" dirty="0"/>
              <a:t>Who Can Help?</a:t>
            </a:r>
          </a:p>
        </p:txBody>
      </p:sp>
      <p:sp>
        <p:nvSpPr>
          <p:cNvPr id="3" name="Content Placeholder 2">
            <a:extLst>
              <a:ext uri="{FF2B5EF4-FFF2-40B4-BE49-F238E27FC236}">
                <a16:creationId xmlns:a16="http://schemas.microsoft.com/office/drawing/2014/main" id="{8C4499BA-9448-46A2-A4C0-728AE0821005}"/>
              </a:ext>
            </a:extLst>
          </p:cNvPr>
          <p:cNvSpPr>
            <a:spLocks noGrp="1"/>
          </p:cNvSpPr>
          <p:nvPr>
            <p:ph idx="1"/>
          </p:nvPr>
        </p:nvSpPr>
        <p:spPr>
          <a:xfrm>
            <a:off x="677334" y="1762539"/>
            <a:ext cx="8596668" cy="4278823"/>
          </a:xfrm>
        </p:spPr>
        <p:txBody>
          <a:bodyPr/>
          <a:lstStyle/>
          <a:p>
            <a:r>
              <a:rPr lang="en-US" dirty="0"/>
              <a:t>School’s Guidance Counselor  </a:t>
            </a:r>
          </a:p>
          <a:p>
            <a:r>
              <a:rPr lang="en-US" dirty="0"/>
              <a:t>Mental Health Service Coordinator (Senia Powell 334.382.2665 ext. 1220)</a:t>
            </a:r>
          </a:p>
          <a:p>
            <a:r>
              <a:rPr lang="en-US" dirty="0"/>
              <a:t>Butler County DHR: 334.382.4400</a:t>
            </a:r>
          </a:p>
          <a:p>
            <a:r>
              <a:rPr lang="en-US" dirty="0"/>
              <a:t>South Central Alabama Mental Health Center: 334.382.2018</a:t>
            </a:r>
          </a:p>
          <a:p>
            <a:r>
              <a:rPr lang="en-US" dirty="0"/>
              <a:t>National Suicide Prevention Hotline: 1.800.273.TALK</a:t>
            </a:r>
          </a:p>
          <a:p>
            <a:r>
              <a:rPr lang="en-US" dirty="0"/>
              <a:t>Crisis Text Line: text HOME to 741741</a:t>
            </a:r>
          </a:p>
          <a:p>
            <a:r>
              <a:rPr lang="en-US" dirty="0"/>
              <a:t>National Alliance on Mental Health Hotline: 1.800.950.NAMI</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412473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E214-8C68-418C-AB97-5C1B5912F064}"/>
              </a:ext>
            </a:extLst>
          </p:cNvPr>
          <p:cNvSpPr>
            <a:spLocks noGrp="1"/>
          </p:cNvSpPr>
          <p:nvPr>
            <p:ph type="title"/>
          </p:nvPr>
        </p:nvSpPr>
        <p:spPr/>
        <p:txBody>
          <a:bodyPr/>
          <a:lstStyle/>
          <a:p>
            <a:pPr algn="ctr"/>
            <a:r>
              <a:rPr lang="en-US" dirty="0"/>
              <a:t>How To Promote Positive Mental Health in Athletes</a:t>
            </a:r>
          </a:p>
        </p:txBody>
      </p:sp>
      <p:sp>
        <p:nvSpPr>
          <p:cNvPr id="3" name="Content Placeholder 2">
            <a:extLst>
              <a:ext uri="{FF2B5EF4-FFF2-40B4-BE49-F238E27FC236}">
                <a16:creationId xmlns:a16="http://schemas.microsoft.com/office/drawing/2014/main" id="{80877A94-557E-4AF7-BF82-A7AC41719BF9}"/>
              </a:ext>
            </a:extLst>
          </p:cNvPr>
          <p:cNvSpPr>
            <a:spLocks noGrp="1"/>
          </p:cNvSpPr>
          <p:nvPr>
            <p:ph idx="1"/>
          </p:nvPr>
        </p:nvSpPr>
        <p:spPr/>
        <p:txBody>
          <a:bodyPr>
            <a:normAutofit lnSpcReduction="10000"/>
          </a:bodyPr>
          <a:lstStyle/>
          <a:p>
            <a:r>
              <a:rPr lang="en-US" dirty="0"/>
              <a:t>Get To Know Your Players. Build relationships and take time to learn their background &amp; history </a:t>
            </a:r>
          </a:p>
          <a:p>
            <a:r>
              <a:rPr lang="en-US" dirty="0"/>
              <a:t>Regularly support, praise and support your players</a:t>
            </a:r>
          </a:p>
          <a:p>
            <a:r>
              <a:rPr lang="en-US" dirty="0"/>
              <a:t>Encourage open conversations about their feelings</a:t>
            </a:r>
          </a:p>
          <a:p>
            <a:r>
              <a:rPr lang="en-US" dirty="0"/>
              <a:t>Ensure a sense of dignity and respect amongst the team</a:t>
            </a:r>
          </a:p>
          <a:p>
            <a:r>
              <a:rPr lang="en-US" dirty="0"/>
              <a:t>Promote and encourage autonomy of each player</a:t>
            </a:r>
          </a:p>
          <a:p>
            <a:r>
              <a:rPr lang="en-US" dirty="0"/>
              <a:t>Actively listen for understanding. Allocate appropriate time for conversations, if needed. </a:t>
            </a:r>
          </a:p>
          <a:p>
            <a:r>
              <a:rPr lang="en-US" dirty="0"/>
              <a:t>Help players identify and use their strength to build strong problem-solving skills</a:t>
            </a:r>
          </a:p>
          <a:p>
            <a:r>
              <a:rPr lang="en-US" dirty="0"/>
              <a:t>Be aware of your attitude, tone and verbiage  </a:t>
            </a:r>
          </a:p>
          <a:p>
            <a:endParaRPr lang="en-US" dirty="0"/>
          </a:p>
          <a:p>
            <a:endParaRPr lang="en-US" dirty="0"/>
          </a:p>
          <a:p>
            <a:endParaRPr lang="en-US" dirty="0"/>
          </a:p>
        </p:txBody>
      </p:sp>
    </p:spTree>
    <p:extLst>
      <p:ext uri="{BB962C8B-B14F-4D97-AF65-F5344CB8AC3E}">
        <p14:creationId xmlns:p14="http://schemas.microsoft.com/office/powerpoint/2010/main" val="52706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ORTS OPINION] Student athletics lacks proper emphasis on mental health –  The Rubicon">
            <a:extLst>
              <a:ext uri="{FF2B5EF4-FFF2-40B4-BE49-F238E27FC236}">
                <a16:creationId xmlns:a16="http://schemas.microsoft.com/office/drawing/2014/main" id="{CF7C8F73-FAB1-4722-8D8A-62EA39659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060" y="3429000"/>
            <a:ext cx="3827187" cy="31905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Title 3">
            <a:extLst>
              <a:ext uri="{FF2B5EF4-FFF2-40B4-BE49-F238E27FC236}">
                <a16:creationId xmlns:a16="http://schemas.microsoft.com/office/drawing/2014/main" id="{13B20207-02C6-42DB-A51A-CAF0310AC74D}"/>
              </a:ext>
            </a:extLst>
          </p:cNvPr>
          <p:cNvSpPr>
            <a:spLocks noGrp="1"/>
          </p:cNvSpPr>
          <p:nvPr>
            <p:ph type="title"/>
          </p:nvPr>
        </p:nvSpPr>
        <p:spPr>
          <a:xfrm>
            <a:off x="452048" y="181044"/>
            <a:ext cx="8596668" cy="1404136"/>
          </a:xfrm>
        </p:spPr>
        <p:txBody>
          <a:bodyPr/>
          <a:lstStyle/>
          <a:p>
            <a:r>
              <a:rPr lang="en-US" dirty="0"/>
              <a:t>The Importance of Self-Care</a:t>
            </a:r>
          </a:p>
        </p:txBody>
      </p:sp>
      <p:sp>
        <p:nvSpPr>
          <p:cNvPr id="5" name="Text Placeholder 4">
            <a:extLst>
              <a:ext uri="{FF2B5EF4-FFF2-40B4-BE49-F238E27FC236}">
                <a16:creationId xmlns:a16="http://schemas.microsoft.com/office/drawing/2014/main" id="{5B662DC0-22E9-4090-B1FB-4A4D920B014D}"/>
              </a:ext>
            </a:extLst>
          </p:cNvPr>
          <p:cNvSpPr>
            <a:spLocks noGrp="1"/>
          </p:cNvSpPr>
          <p:nvPr>
            <p:ph type="body" idx="1"/>
          </p:nvPr>
        </p:nvSpPr>
        <p:spPr>
          <a:xfrm>
            <a:off x="452048" y="1356139"/>
            <a:ext cx="8596668" cy="1570962"/>
          </a:xfrm>
        </p:spPr>
        <p:txBody>
          <a:bodyPr/>
          <a:lstStyle/>
          <a:p>
            <a:r>
              <a:rPr lang="en-US" dirty="0"/>
              <a:t>As an athlete and coach, it is very easy to juggle many tasks and obligations at any given time (off-season and on-season) but it is very important to designate time to take care of yourself. Here you will find activities that can be done to support self-care. Though some may be simple, they are key to positive mental health.</a:t>
            </a:r>
          </a:p>
        </p:txBody>
      </p:sp>
      <p:sp>
        <p:nvSpPr>
          <p:cNvPr id="6" name="TextBox 5">
            <a:extLst>
              <a:ext uri="{FF2B5EF4-FFF2-40B4-BE49-F238E27FC236}">
                <a16:creationId xmlns:a16="http://schemas.microsoft.com/office/drawing/2014/main" id="{62158EE3-39FE-4C0F-8031-E725D323C10B}"/>
              </a:ext>
            </a:extLst>
          </p:cNvPr>
          <p:cNvSpPr txBox="1"/>
          <p:nvPr/>
        </p:nvSpPr>
        <p:spPr>
          <a:xfrm>
            <a:off x="1232452" y="3140765"/>
            <a:ext cx="6308035" cy="3139321"/>
          </a:xfrm>
          <a:prstGeom prst="rect">
            <a:avLst/>
          </a:prstGeom>
          <a:noFill/>
        </p:spPr>
        <p:txBody>
          <a:bodyPr wrap="square" rtlCol="0">
            <a:spAutoFit/>
          </a:bodyPr>
          <a:lstStyle/>
          <a:p>
            <a:pPr marL="285750" indent="-285750">
              <a:buFont typeface="Wingdings" panose="05000000000000000000" pitchFamily="2" charset="2"/>
              <a:buChar char="q"/>
            </a:pPr>
            <a:r>
              <a:rPr lang="en-US" dirty="0"/>
              <a:t>Rest &amp; Relax</a:t>
            </a:r>
          </a:p>
          <a:p>
            <a:endParaRPr lang="en-US" dirty="0"/>
          </a:p>
          <a:p>
            <a:pPr marL="285750" indent="-285750">
              <a:buFont typeface="Wingdings" panose="05000000000000000000" pitchFamily="2" charset="2"/>
              <a:buChar char="q"/>
            </a:pPr>
            <a:r>
              <a:rPr lang="en-US" dirty="0"/>
              <a:t>Eat Real Food</a:t>
            </a:r>
          </a:p>
          <a:p>
            <a:endParaRPr lang="en-US" dirty="0"/>
          </a:p>
          <a:p>
            <a:pPr marL="285750" indent="-285750">
              <a:buFont typeface="Wingdings" panose="05000000000000000000" pitchFamily="2" charset="2"/>
              <a:buChar char="q"/>
            </a:pPr>
            <a:r>
              <a:rPr lang="en-US" dirty="0"/>
              <a:t>Enjoy Time with Family &amp; Friends</a:t>
            </a:r>
          </a:p>
          <a:p>
            <a:endParaRPr lang="en-US" dirty="0"/>
          </a:p>
          <a:p>
            <a:pPr marL="285750" indent="-285750">
              <a:buFont typeface="Wingdings" panose="05000000000000000000" pitchFamily="2" charset="2"/>
              <a:buChar char="q"/>
            </a:pPr>
            <a:r>
              <a:rPr lang="en-US" dirty="0"/>
              <a:t>Address Your Pain </a:t>
            </a:r>
          </a:p>
          <a:p>
            <a:endParaRPr lang="en-US" dirty="0"/>
          </a:p>
          <a:p>
            <a:pPr marL="285750" indent="-285750">
              <a:buFont typeface="Wingdings" panose="05000000000000000000" pitchFamily="2" charset="2"/>
              <a:buChar char="q"/>
            </a:pPr>
            <a:r>
              <a:rPr lang="en-US" dirty="0"/>
              <a:t>Get Some Sleep</a:t>
            </a:r>
          </a:p>
          <a:p>
            <a:endParaRPr lang="en-US" dirty="0"/>
          </a:p>
          <a:p>
            <a:pPr marL="285750" indent="-285750">
              <a:buFont typeface="Wingdings" panose="05000000000000000000" pitchFamily="2" charset="2"/>
              <a:buChar char="q"/>
            </a:pPr>
            <a:r>
              <a:rPr lang="en-US" dirty="0"/>
              <a:t>Hydrate</a:t>
            </a:r>
          </a:p>
        </p:txBody>
      </p:sp>
    </p:spTree>
    <p:extLst>
      <p:ext uri="{BB962C8B-B14F-4D97-AF65-F5344CB8AC3E}">
        <p14:creationId xmlns:p14="http://schemas.microsoft.com/office/powerpoint/2010/main" val="4435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lievePerform on Twitter: &quot;How coaches can become more aware of their  athletes mental health… &quot;">
            <a:extLst>
              <a:ext uri="{FF2B5EF4-FFF2-40B4-BE49-F238E27FC236}">
                <a16:creationId xmlns:a16="http://schemas.microsoft.com/office/drawing/2014/main" id="{E40E908C-BE85-4EE5-A0C4-7C4C51DD8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8" y="145775"/>
            <a:ext cx="7929244" cy="64863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B4616-1DC7-44DF-BC65-7B36732C71C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702BAB2-954C-437B-90A0-03184C0808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5536160-289A-4783-BE9B-A4529EAC5433}"/>
              </a:ext>
            </a:extLst>
          </p:cNvPr>
          <p:cNvPicPr>
            <a:picLocks noChangeAspect="1"/>
          </p:cNvPicPr>
          <p:nvPr/>
        </p:nvPicPr>
        <p:blipFill>
          <a:blip r:embed="rId2"/>
          <a:stretch>
            <a:fillRect/>
          </a:stretch>
        </p:blipFill>
        <p:spPr>
          <a:xfrm>
            <a:off x="0" y="0"/>
            <a:ext cx="12192000" cy="6853003"/>
          </a:xfrm>
          <a:prstGeom prst="rect">
            <a:avLst/>
          </a:prstGeom>
        </p:spPr>
      </p:pic>
      <p:sp>
        <p:nvSpPr>
          <p:cNvPr id="5" name="TextBox 4">
            <a:extLst>
              <a:ext uri="{FF2B5EF4-FFF2-40B4-BE49-F238E27FC236}">
                <a16:creationId xmlns:a16="http://schemas.microsoft.com/office/drawing/2014/main" id="{41798B3B-F6AE-47F3-AED4-CE915F6B7331}"/>
              </a:ext>
            </a:extLst>
          </p:cNvPr>
          <p:cNvSpPr txBox="1"/>
          <p:nvPr/>
        </p:nvSpPr>
        <p:spPr>
          <a:xfrm>
            <a:off x="7499684" y="286434"/>
            <a:ext cx="4678017" cy="923330"/>
          </a:xfrm>
          <a:prstGeom prst="rect">
            <a:avLst/>
          </a:prstGeom>
          <a:noFill/>
        </p:spPr>
        <p:txBody>
          <a:bodyPr wrap="square" rtlCol="0">
            <a:spAutoFit/>
          </a:bodyPr>
          <a:lstStyle/>
          <a:p>
            <a:pPr algn="ctr"/>
            <a:r>
              <a:rPr lang="en-US" b="1" dirty="0">
                <a:solidFill>
                  <a:schemeClr val="bg1"/>
                </a:solidFill>
              </a:rPr>
              <a:t>What Message Is The Artist Portraying Here, In Regards To Sports &amp; Mental Health?</a:t>
            </a:r>
          </a:p>
        </p:txBody>
      </p:sp>
    </p:spTree>
    <p:extLst>
      <p:ext uri="{BB962C8B-B14F-4D97-AF65-F5344CB8AC3E}">
        <p14:creationId xmlns:p14="http://schemas.microsoft.com/office/powerpoint/2010/main" val="36448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5213D-DE50-42A6-A089-2B613894212D}"/>
              </a:ext>
            </a:extLst>
          </p:cNvPr>
          <p:cNvSpPr>
            <a:spLocks noGrp="1"/>
          </p:cNvSpPr>
          <p:nvPr>
            <p:ph type="title"/>
          </p:nvPr>
        </p:nvSpPr>
        <p:spPr/>
        <p:txBody>
          <a:bodyPr>
            <a:normAutofit/>
          </a:bodyPr>
          <a:lstStyle/>
          <a:p>
            <a:pPr algn="ctr"/>
            <a:r>
              <a:rPr lang="en-US" sz="5400" dirty="0"/>
              <a:t>KNOWLEDGE CHECK</a:t>
            </a:r>
          </a:p>
        </p:txBody>
      </p:sp>
      <p:pic>
        <p:nvPicPr>
          <p:cNvPr id="3076" name="Picture 4" descr="Test your brain with Ciarán Hancock's Christmas Business Quiz">
            <a:extLst>
              <a:ext uri="{FF2B5EF4-FFF2-40B4-BE49-F238E27FC236}">
                <a16:creationId xmlns:a16="http://schemas.microsoft.com/office/drawing/2014/main" id="{ED497B8F-3049-4769-A1E7-ACDC99267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043" y="2647949"/>
            <a:ext cx="7116417" cy="324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59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A6A9-1B2D-4226-A1DE-90BDC14376C9}"/>
              </a:ext>
            </a:extLst>
          </p:cNvPr>
          <p:cNvSpPr>
            <a:spLocks noGrp="1"/>
          </p:cNvSpPr>
          <p:nvPr>
            <p:ph type="title"/>
          </p:nvPr>
        </p:nvSpPr>
        <p:spPr>
          <a:xfrm>
            <a:off x="685799" y="715616"/>
            <a:ext cx="8588203" cy="2199861"/>
          </a:xfrm>
        </p:spPr>
        <p:txBody>
          <a:bodyPr/>
          <a:lstStyle/>
          <a:p>
            <a:pPr algn="ctr"/>
            <a:r>
              <a:rPr lang="en-US" dirty="0"/>
              <a:t>Fact or Myth?</a:t>
            </a:r>
          </a:p>
        </p:txBody>
      </p:sp>
      <p:sp>
        <p:nvSpPr>
          <p:cNvPr id="3" name="Text Placeholder 2">
            <a:extLst>
              <a:ext uri="{FF2B5EF4-FFF2-40B4-BE49-F238E27FC236}">
                <a16:creationId xmlns:a16="http://schemas.microsoft.com/office/drawing/2014/main" id="{85C710BA-2B26-4154-8B53-FF766287C5DC}"/>
              </a:ext>
            </a:extLst>
          </p:cNvPr>
          <p:cNvSpPr>
            <a:spLocks noGrp="1"/>
          </p:cNvSpPr>
          <p:nvPr>
            <p:ph type="body" sz="quarter" idx="13"/>
          </p:nvPr>
        </p:nvSpPr>
        <p:spPr>
          <a:xfrm>
            <a:off x="677332" y="3429000"/>
            <a:ext cx="8596669" cy="1098448"/>
          </a:xfrm>
        </p:spPr>
        <p:txBody>
          <a:bodyPr/>
          <a:lstStyle/>
          <a:p>
            <a:r>
              <a:rPr lang="en-US" sz="2800" dirty="0"/>
              <a:t>A child and/or young adult with a psychiatric disorder is damaged for life.</a:t>
            </a:r>
            <a:br>
              <a:rPr lang="en-US" sz="2800" dirty="0"/>
            </a:br>
            <a:endParaRPr lang="en-US" sz="2800" dirty="0"/>
          </a:p>
        </p:txBody>
      </p:sp>
      <p:sp>
        <p:nvSpPr>
          <p:cNvPr id="4" name="Text Placeholder 3">
            <a:extLst>
              <a:ext uri="{FF2B5EF4-FFF2-40B4-BE49-F238E27FC236}">
                <a16:creationId xmlns:a16="http://schemas.microsoft.com/office/drawing/2014/main" id="{0E34AA01-1BB3-40F0-9CF4-E89C2043C00D}"/>
              </a:ext>
            </a:extLst>
          </p:cNvPr>
          <p:cNvSpPr>
            <a:spLocks noGrp="1"/>
          </p:cNvSpPr>
          <p:nvPr>
            <p:ph type="body" idx="1"/>
          </p:nvPr>
        </p:nvSpPr>
        <p:spPr/>
        <p:txBody>
          <a:bodyPr>
            <a:noAutofit/>
          </a:bodyPr>
          <a:lstStyle/>
          <a:p>
            <a:r>
              <a:rPr lang="en-US" sz="2000" b="1" dirty="0">
                <a:solidFill>
                  <a:schemeClr val="accent5"/>
                </a:solidFill>
              </a:rPr>
              <a:t>MYTH, A psychiatric disorder is by no means an indication of a child’s potential for future happiness and fulfillment. If a child’s struggles are recognized and treated—the earlier the better—he/she has a good chance of managing or overcoming symptoms and developing into a healthy adult.</a:t>
            </a:r>
          </a:p>
        </p:txBody>
      </p:sp>
    </p:spTree>
    <p:extLst>
      <p:ext uri="{BB962C8B-B14F-4D97-AF65-F5344CB8AC3E}">
        <p14:creationId xmlns:p14="http://schemas.microsoft.com/office/powerpoint/2010/main" val="24965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4E9FC-7630-4DF5-8D18-D11884F5421B}"/>
              </a:ext>
            </a:extLst>
          </p:cNvPr>
          <p:cNvSpPr>
            <a:spLocks noGrp="1"/>
          </p:cNvSpPr>
          <p:nvPr>
            <p:ph type="title"/>
          </p:nvPr>
        </p:nvSpPr>
        <p:spPr>
          <a:xfrm>
            <a:off x="685799" y="609600"/>
            <a:ext cx="8588203" cy="2305878"/>
          </a:xfrm>
        </p:spPr>
        <p:txBody>
          <a:bodyPr>
            <a:normAutofit/>
          </a:bodyPr>
          <a:lstStyle/>
          <a:p>
            <a:pPr algn="ctr"/>
            <a:r>
              <a:rPr lang="en-US" sz="5400" dirty="0"/>
              <a:t>Fact or Myth?</a:t>
            </a:r>
          </a:p>
        </p:txBody>
      </p:sp>
      <p:sp>
        <p:nvSpPr>
          <p:cNvPr id="6" name="Text Placeholder 5">
            <a:extLst>
              <a:ext uri="{FF2B5EF4-FFF2-40B4-BE49-F238E27FC236}">
                <a16:creationId xmlns:a16="http://schemas.microsoft.com/office/drawing/2014/main" id="{EE257EA9-28F6-4F17-995B-A9A1CDED4C8F}"/>
              </a:ext>
            </a:extLst>
          </p:cNvPr>
          <p:cNvSpPr>
            <a:spLocks noGrp="1"/>
          </p:cNvSpPr>
          <p:nvPr>
            <p:ph type="body" sz="quarter" idx="13"/>
          </p:nvPr>
        </p:nvSpPr>
        <p:spPr>
          <a:xfrm>
            <a:off x="677333" y="3193774"/>
            <a:ext cx="8596669" cy="886050"/>
          </a:xfrm>
        </p:spPr>
        <p:txBody>
          <a:bodyPr/>
          <a:lstStyle/>
          <a:p>
            <a:r>
              <a:rPr lang="en-US" sz="2800" dirty="0"/>
              <a:t>Therapy for children and/or young adults is a waste of time. </a:t>
            </a:r>
          </a:p>
        </p:txBody>
      </p:sp>
      <p:sp>
        <p:nvSpPr>
          <p:cNvPr id="5" name="Text Placeholder 4">
            <a:extLst>
              <a:ext uri="{FF2B5EF4-FFF2-40B4-BE49-F238E27FC236}">
                <a16:creationId xmlns:a16="http://schemas.microsoft.com/office/drawing/2014/main" id="{33FABA14-F7D4-4F9E-9D73-3C990063D559}"/>
              </a:ext>
            </a:extLst>
          </p:cNvPr>
          <p:cNvSpPr>
            <a:spLocks noGrp="1"/>
          </p:cNvSpPr>
          <p:nvPr>
            <p:ph type="body" idx="1"/>
          </p:nvPr>
        </p:nvSpPr>
        <p:spPr/>
        <p:txBody>
          <a:bodyPr>
            <a:normAutofit lnSpcReduction="10000"/>
          </a:bodyPr>
          <a:lstStyle/>
          <a:p>
            <a:r>
              <a:rPr lang="en-US" sz="2000" b="1" dirty="0">
                <a:solidFill>
                  <a:schemeClr val="accent5"/>
                </a:solidFill>
              </a:rPr>
              <a:t>MYTH, Therapy for childhood psychiatric disorders/illness focuses on changing the thoughts, feelings, and behaviors that are causing them serious problems. Research has shown that during the first few years, when symptoms first appear, treatment interventions are most successful.</a:t>
            </a:r>
          </a:p>
        </p:txBody>
      </p:sp>
    </p:spTree>
    <p:extLst>
      <p:ext uri="{BB962C8B-B14F-4D97-AF65-F5344CB8AC3E}">
        <p14:creationId xmlns:p14="http://schemas.microsoft.com/office/powerpoint/2010/main" val="1841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1C61-757D-4D65-A9FE-6F0E11AD5D1C}"/>
              </a:ext>
            </a:extLst>
          </p:cNvPr>
          <p:cNvSpPr>
            <a:spLocks noGrp="1"/>
          </p:cNvSpPr>
          <p:nvPr>
            <p:ph type="title"/>
          </p:nvPr>
        </p:nvSpPr>
        <p:spPr>
          <a:xfrm>
            <a:off x="685798" y="1012687"/>
            <a:ext cx="8588203" cy="2213113"/>
          </a:xfrm>
        </p:spPr>
        <p:txBody>
          <a:bodyPr/>
          <a:lstStyle/>
          <a:p>
            <a:pPr algn="ctr"/>
            <a:r>
              <a:rPr lang="en-US" dirty="0"/>
              <a:t>Fact or Myth?</a:t>
            </a:r>
          </a:p>
        </p:txBody>
      </p:sp>
      <p:sp>
        <p:nvSpPr>
          <p:cNvPr id="3" name="Text Placeholder 2">
            <a:extLst>
              <a:ext uri="{FF2B5EF4-FFF2-40B4-BE49-F238E27FC236}">
                <a16:creationId xmlns:a16="http://schemas.microsoft.com/office/drawing/2014/main" id="{4B373E8F-9E76-4D61-8F9F-D0F10C2D39AF}"/>
              </a:ext>
            </a:extLst>
          </p:cNvPr>
          <p:cNvSpPr>
            <a:spLocks noGrp="1"/>
          </p:cNvSpPr>
          <p:nvPr>
            <p:ph type="body" sz="quarter" idx="13"/>
          </p:nvPr>
        </p:nvSpPr>
        <p:spPr>
          <a:xfrm>
            <a:off x="677332" y="3632200"/>
            <a:ext cx="8596669" cy="895248"/>
          </a:xfrm>
        </p:spPr>
        <p:txBody>
          <a:bodyPr/>
          <a:lstStyle/>
          <a:p>
            <a:r>
              <a:rPr lang="en-US" sz="2800" dirty="0"/>
              <a:t>1 in 5 young adults aged 13 to 18 in the U.S. live with a serious mental health condition. </a:t>
            </a:r>
          </a:p>
        </p:txBody>
      </p:sp>
      <p:sp>
        <p:nvSpPr>
          <p:cNvPr id="4" name="Text Placeholder 3">
            <a:extLst>
              <a:ext uri="{FF2B5EF4-FFF2-40B4-BE49-F238E27FC236}">
                <a16:creationId xmlns:a16="http://schemas.microsoft.com/office/drawing/2014/main" id="{3C5C52D8-601E-48D3-B1AE-4C8AEEECAF69}"/>
              </a:ext>
            </a:extLst>
          </p:cNvPr>
          <p:cNvSpPr>
            <a:spLocks noGrp="1"/>
          </p:cNvSpPr>
          <p:nvPr>
            <p:ph type="body" idx="1"/>
          </p:nvPr>
        </p:nvSpPr>
        <p:spPr/>
        <p:txBody>
          <a:bodyPr/>
          <a:lstStyle/>
          <a:p>
            <a:endParaRPr lang="en-US" dirty="0"/>
          </a:p>
          <a:p>
            <a:r>
              <a:rPr lang="en-US" sz="2000" b="1" dirty="0">
                <a:solidFill>
                  <a:schemeClr val="accent5"/>
                </a:solidFill>
              </a:rPr>
              <a:t>FACT, The contributing factors such as physical, emotional and social changes, including exposure to poverty, abuse, or violence, can and will make adolescents vulnerable to mental health problems.</a:t>
            </a:r>
          </a:p>
        </p:txBody>
      </p:sp>
    </p:spTree>
    <p:extLst>
      <p:ext uri="{BB962C8B-B14F-4D97-AF65-F5344CB8AC3E}">
        <p14:creationId xmlns:p14="http://schemas.microsoft.com/office/powerpoint/2010/main" val="101961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A97E-2AF7-43BB-BD5C-6E527E517D54}"/>
              </a:ext>
            </a:extLst>
          </p:cNvPr>
          <p:cNvSpPr>
            <a:spLocks noGrp="1"/>
          </p:cNvSpPr>
          <p:nvPr>
            <p:ph type="title"/>
          </p:nvPr>
        </p:nvSpPr>
        <p:spPr>
          <a:xfrm>
            <a:off x="685799" y="826677"/>
            <a:ext cx="8588203" cy="1929776"/>
          </a:xfrm>
        </p:spPr>
        <p:txBody>
          <a:bodyPr/>
          <a:lstStyle/>
          <a:p>
            <a:pPr algn="ctr"/>
            <a:r>
              <a:rPr lang="en-US" dirty="0"/>
              <a:t>Fact or Myth?</a:t>
            </a:r>
          </a:p>
        </p:txBody>
      </p:sp>
      <p:sp>
        <p:nvSpPr>
          <p:cNvPr id="3" name="Text Placeholder 2">
            <a:extLst>
              <a:ext uri="{FF2B5EF4-FFF2-40B4-BE49-F238E27FC236}">
                <a16:creationId xmlns:a16="http://schemas.microsoft.com/office/drawing/2014/main" id="{B26BACB0-4B2D-42D5-8B4A-310A69E40A6C}"/>
              </a:ext>
            </a:extLst>
          </p:cNvPr>
          <p:cNvSpPr>
            <a:spLocks noGrp="1"/>
          </p:cNvSpPr>
          <p:nvPr>
            <p:ph type="body" sz="quarter" idx="13"/>
          </p:nvPr>
        </p:nvSpPr>
        <p:spPr>
          <a:xfrm>
            <a:off x="685799" y="2941983"/>
            <a:ext cx="8596669" cy="1098448"/>
          </a:xfrm>
        </p:spPr>
        <p:txBody>
          <a:bodyPr/>
          <a:lstStyle/>
          <a:p>
            <a:r>
              <a:rPr lang="en-US" sz="2800" dirty="0"/>
              <a:t>The average delay between the onset of mental health symptoms and intervention is 8 to 10 years.  </a:t>
            </a:r>
          </a:p>
        </p:txBody>
      </p:sp>
      <p:sp>
        <p:nvSpPr>
          <p:cNvPr id="4" name="Text Placeholder 3">
            <a:extLst>
              <a:ext uri="{FF2B5EF4-FFF2-40B4-BE49-F238E27FC236}">
                <a16:creationId xmlns:a16="http://schemas.microsoft.com/office/drawing/2014/main" id="{87AA34ED-2DD0-4CA0-B237-0D07BC5571FE}"/>
              </a:ext>
            </a:extLst>
          </p:cNvPr>
          <p:cNvSpPr>
            <a:spLocks noGrp="1"/>
          </p:cNvSpPr>
          <p:nvPr>
            <p:ph type="body" idx="1"/>
          </p:nvPr>
        </p:nvSpPr>
        <p:spPr>
          <a:xfrm>
            <a:off x="685800" y="4517409"/>
            <a:ext cx="8596668" cy="1513914"/>
          </a:xfrm>
        </p:spPr>
        <p:txBody>
          <a:bodyPr>
            <a:normAutofit/>
          </a:bodyPr>
          <a:lstStyle/>
          <a:p>
            <a:r>
              <a:rPr lang="en-US" sz="2000" b="1" dirty="0">
                <a:solidFill>
                  <a:schemeClr val="accent5"/>
                </a:solidFill>
              </a:rPr>
              <a:t>FACT, There are several factors that delay mental health treatment such as, but not limited to: stigma, misdiagnosis, religious beliefs, self-denial, and financial constraints. However, early intervention can prevent most negative impacts of mental illness.  </a:t>
            </a:r>
          </a:p>
        </p:txBody>
      </p:sp>
    </p:spTree>
    <p:extLst>
      <p:ext uri="{BB962C8B-B14F-4D97-AF65-F5344CB8AC3E}">
        <p14:creationId xmlns:p14="http://schemas.microsoft.com/office/powerpoint/2010/main" val="367068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C54C-104F-4A40-9EF3-8685AC94B68A}"/>
              </a:ext>
            </a:extLst>
          </p:cNvPr>
          <p:cNvSpPr>
            <a:spLocks noGrp="1"/>
          </p:cNvSpPr>
          <p:nvPr>
            <p:ph type="title"/>
          </p:nvPr>
        </p:nvSpPr>
        <p:spPr>
          <a:xfrm>
            <a:off x="-661136" y="147983"/>
            <a:ext cx="8596668" cy="1320800"/>
          </a:xfrm>
        </p:spPr>
        <p:txBody>
          <a:bodyPr>
            <a:normAutofit/>
          </a:bodyPr>
          <a:lstStyle/>
          <a:p>
            <a:pPr algn="ctr"/>
            <a:r>
              <a:rPr lang="en-US" sz="4000" dirty="0"/>
              <a:t>Mental Health Terminology</a:t>
            </a:r>
          </a:p>
        </p:txBody>
      </p:sp>
      <p:graphicFrame>
        <p:nvGraphicFramePr>
          <p:cNvPr id="5" name="Content Placeholder 4">
            <a:extLst>
              <a:ext uri="{FF2B5EF4-FFF2-40B4-BE49-F238E27FC236}">
                <a16:creationId xmlns:a16="http://schemas.microsoft.com/office/drawing/2014/main" id="{815F5E50-130D-4FBD-8F01-F7A9AE84F733}"/>
              </a:ext>
            </a:extLst>
          </p:cNvPr>
          <p:cNvGraphicFramePr>
            <a:graphicFrameLocks noGrp="1"/>
          </p:cNvGraphicFramePr>
          <p:nvPr>
            <p:ph idx="1"/>
            <p:extLst>
              <p:ext uri="{D42A27DB-BD31-4B8C-83A1-F6EECF244321}">
                <p14:modId xmlns:p14="http://schemas.microsoft.com/office/powerpoint/2010/main" val="2888913880"/>
              </p:ext>
            </p:extLst>
          </p:nvPr>
        </p:nvGraphicFramePr>
        <p:xfrm>
          <a:off x="291548" y="1086678"/>
          <a:ext cx="10827026" cy="5623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922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E372-F688-4EDF-A73E-CFCA11BBBC99}"/>
              </a:ext>
            </a:extLst>
          </p:cNvPr>
          <p:cNvSpPr>
            <a:spLocks noGrp="1"/>
          </p:cNvSpPr>
          <p:nvPr>
            <p:ph type="title"/>
          </p:nvPr>
        </p:nvSpPr>
        <p:spPr/>
        <p:txBody>
          <a:bodyPr/>
          <a:lstStyle/>
          <a:p>
            <a:pPr algn="ctr"/>
            <a:r>
              <a:rPr lang="en-US" dirty="0"/>
              <a:t>Common Signs &amp; Symptoms of </a:t>
            </a:r>
            <a:r>
              <a:rPr lang="en-US" sz="3200" dirty="0"/>
              <a:t>Mental</a:t>
            </a:r>
            <a:r>
              <a:rPr lang="en-US" dirty="0"/>
              <a:t> Illnesses </a:t>
            </a:r>
          </a:p>
        </p:txBody>
      </p:sp>
      <p:sp>
        <p:nvSpPr>
          <p:cNvPr id="4" name="Text Placeholder 3">
            <a:extLst>
              <a:ext uri="{FF2B5EF4-FFF2-40B4-BE49-F238E27FC236}">
                <a16:creationId xmlns:a16="http://schemas.microsoft.com/office/drawing/2014/main" id="{381E731C-517C-4711-B088-09022F27DA74}"/>
              </a:ext>
            </a:extLst>
          </p:cNvPr>
          <p:cNvSpPr>
            <a:spLocks noGrp="1"/>
          </p:cNvSpPr>
          <p:nvPr>
            <p:ph type="body" idx="1"/>
          </p:nvPr>
        </p:nvSpPr>
        <p:spPr>
          <a:xfrm>
            <a:off x="675744" y="1930400"/>
            <a:ext cx="4185623" cy="576262"/>
          </a:xfrm>
        </p:spPr>
        <p:txBody>
          <a:bodyPr/>
          <a:lstStyle/>
          <a:p>
            <a:pPr algn="ctr"/>
            <a:r>
              <a:rPr lang="en-US" dirty="0"/>
              <a:t>Signs			</a:t>
            </a:r>
          </a:p>
        </p:txBody>
      </p:sp>
      <p:sp>
        <p:nvSpPr>
          <p:cNvPr id="3" name="Content Placeholder 2">
            <a:extLst>
              <a:ext uri="{FF2B5EF4-FFF2-40B4-BE49-F238E27FC236}">
                <a16:creationId xmlns:a16="http://schemas.microsoft.com/office/drawing/2014/main" id="{25E32237-65A4-4803-8CA0-6B5F823778D1}"/>
              </a:ext>
            </a:extLst>
          </p:cNvPr>
          <p:cNvSpPr>
            <a:spLocks noGrp="1"/>
          </p:cNvSpPr>
          <p:nvPr>
            <p:ph sz="half" idx="2"/>
          </p:nvPr>
        </p:nvSpPr>
        <p:spPr>
          <a:xfrm>
            <a:off x="675745" y="2737245"/>
            <a:ext cx="4185623" cy="3511155"/>
          </a:xfrm>
        </p:spPr>
        <p:txBody>
          <a:bodyPr>
            <a:normAutofit fontScale="92500" lnSpcReduction="10000"/>
          </a:bodyPr>
          <a:lstStyle/>
          <a:p>
            <a:r>
              <a:rPr lang="en-US" dirty="0"/>
              <a:t>Change in performance </a:t>
            </a:r>
          </a:p>
          <a:p>
            <a:r>
              <a:rPr lang="en-US" dirty="0"/>
              <a:t>Constant Irritability, Disobedience and/or Aggression</a:t>
            </a:r>
          </a:p>
          <a:p>
            <a:r>
              <a:rPr lang="en-US" dirty="0"/>
              <a:t>Change In Energy Level (Sudden Increase or Decrease)</a:t>
            </a:r>
          </a:p>
          <a:p>
            <a:r>
              <a:rPr lang="en-US" dirty="0"/>
              <a:t>Odd or Unusual Behavior </a:t>
            </a:r>
          </a:p>
          <a:p>
            <a:r>
              <a:rPr lang="en-US" dirty="0"/>
              <a:t>Increase or Decrease in Weight</a:t>
            </a:r>
          </a:p>
          <a:p>
            <a:r>
              <a:rPr lang="en-US" dirty="0"/>
              <a:t>Increase or Decrease in Eating Habits</a:t>
            </a:r>
          </a:p>
          <a:p>
            <a:r>
              <a:rPr lang="en-US" dirty="0"/>
              <a:t>Withdrawal </a:t>
            </a:r>
          </a:p>
          <a:p>
            <a:endParaRPr lang="en-US" dirty="0"/>
          </a:p>
          <a:p>
            <a:endParaRPr lang="en-US" dirty="0"/>
          </a:p>
        </p:txBody>
      </p:sp>
      <p:sp>
        <p:nvSpPr>
          <p:cNvPr id="5" name="Text Placeholder 4">
            <a:extLst>
              <a:ext uri="{FF2B5EF4-FFF2-40B4-BE49-F238E27FC236}">
                <a16:creationId xmlns:a16="http://schemas.microsoft.com/office/drawing/2014/main" id="{634664D9-431C-4C0F-8667-AD0B12963A9F}"/>
              </a:ext>
            </a:extLst>
          </p:cNvPr>
          <p:cNvSpPr>
            <a:spLocks noGrp="1"/>
          </p:cNvSpPr>
          <p:nvPr>
            <p:ph type="body" sz="quarter" idx="3"/>
          </p:nvPr>
        </p:nvSpPr>
        <p:spPr>
          <a:xfrm>
            <a:off x="5088384" y="2045691"/>
            <a:ext cx="4185618" cy="576262"/>
          </a:xfrm>
        </p:spPr>
        <p:txBody>
          <a:bodyPr/>
          <a:lstStyle/>
          <a:p>
            <a:pPr algn="ctr"/>
            <a:r>
              <a:rPr lang="en-US" dirty="0"/>
              <a:t>Symptoms </a:t>
            </a:r>
          </a:p>
        </p:txBody>
      </p:sp>
      <p:sp>
        <p:nvSpPr>
          <p:cNvPr id="6" name="Content Placeholder 5">
            <a:extLst>
              <a:ext uri="{FF2B5EF4-FFF2-40B4-BE49-F238E27FC236}">
                <a16:creationId xmlns:a16="http://schemas.microsoft.com/office/drawing/2014/main" id="{AABB8D01-7AB1-4D32-8F4E-5B5A04A4F751}"/>
              </a:ext>
            </a:extLst>
          </p:cNvPr>
          <p:cNvSpPr>
            <a:spLocks noGrp="1"/>
          </p:cNvSpPr>
          <p:nvPr>
            <p:ph sz="quarter" idx="4"/>
          </p:nvPr>
        </p:nvSpPr>
        <p:spPr/>
        <p:txBody>
          <a:bodyPr>
            <a:normAutofit fontScale="92500" lnSpcReduction="10000"/>
          </a:bodyPr>
          <a:lstStyle/>
          <a:p>
            <a:r>
              <a:rPr lang="en-US" dirty="0"/>
              <a:t>Loss of Interest in activities that were once enjoyable </a:t>
            </a:r>
          </a:p>
          <a:p>
            <a:r>
              <a:rPr lang="en-US" dirty="0"/>
              <a:t>Extreme Range in emotions (High to Low)</a:t>
            </a:r>
          </a:p>
          <a:p>
            <a:r>
              <a:rPr lang="en-US" dirty="0"/>
              <a:t>Neglect of Personal Hygiene and Grooming</a:t>
            </a:r>
          </a:p>
          <a:p>
            <a:r>
              <a:rPr lang="en-US" dirty="0"/>
              <a:t>Disorganized or Confused thoughts</a:t>
            </a:r>
          </a:p>
          <a:p>
            <a:r>
              <a:rPr lang="en-US" dirty="0"/>
              <a:t>Suicidal Ideation</a:t>
            </a:r>
          </a:p>
          <a:p>
            <a:r>
              <a:rPr lang="en-US" dirty="0"/>
              <a:t>Excessive worrying and fears </a:t>
            </a:r>
          </a:p>
          <a:p>
            <a:r>
              <a:rPr lang="en-US" dirty="0"/>
              <a:t>Unrealistic beliefs or ideas </a:t>
            </a:r>
          </a:p>
        </p:txBody>
      </p:sp>
      <p:sp>
        <p:nvSpPr>
          <p:cNvPr id="7" name="TextBox 6">
            <a:extLst>
              <a:ext uri="{FF2B5EF4-FFF2-40B4-BE49-F238E27FC236}">
                <a16:creationId xmlns:a16="http://schemas.microsoft.com/office/drawing/2014/main" id="{A7CA0C8D-415D-43C5-9420-8F9B456B5B75}"/>
              </a:ext>
            </a:extLst>
          </p:cNvPr>
          <p:cNvSpPr txBox="1"/>
          <p:nvPr/>
        </p:nvSpPr>
        <p:spPr>
          <a:xfrm>
            <a:off x="6096000" y="6041362"/>
            <a:ext cx="5989983" cy="646331"/>
          </a:xfrm>
          <a:prstGeom prst="rect">
            <a:avLst/>
          </a:prstGeom>
          <a:noFill/>
        </p:spPr>
        <p:txBody>
          <a:bodyPr wrap="square" rtlCol="0">
            <a:spAutoFit/>
          </a:bodyPr>
          <a:lstStyle/>
          <a:p>
            <a:pPr algn="r"/>
            <a:r>
              <a:rPr lang="en-US" dirty="0"/>
              <a:t>*Signs and Symptoms listed are generalized and do not encompass all. </a:t>
            </a:r>
          </a:p>
        </p:txBody>
      </p:sp>
    </p:spTree>
    <p:extLst>
      <p:ext uri="{BB962C8B-B14F-4D97-AF65-F5344CB8AC3E}">
        <p14:creationId xmlns:p14="http://schemas.microsoft.com/office/powerpoint/2010/main" val="336004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 calcmode="lin" valueType="num">
                                      <p:cBhvr additive="base">
                                        <p:cTn id="6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xEl>
                                              <p:pRg st="0" end="0"/>
                                            </p:txEl>
                                          </p:spTgt>
                                        </p:tgtEl>
                                        <p:attrNameLst>
                                          <p:attrName>style.visibility</p:attrName>
                                        </p:attrNameLst>
                                      </p:cBhvr>
                                      <p:to>
                                        <p:strVal val="visible"/>
                                      </p:to>
                                    </p:set>
                                    <p:animEffect transition="in" filter="fade">
                                      <p:cBhvr>
                                        <p:cTn id="68" dur="1000"/>
                                        <p:tgtEl>
                                          <p:spTgt spid="6">
                                            <p:txEl>
                                              <p:pRg st="0" end="0"/>
                                            </p:txEl>
                                          </p:spTgt>
                                        </p:tgtEl>
                                      </p:cBhvr>
                                    </p:animEffect>
                                    <p:anim calcmode="lin" valueType="num">
                                      <p:cBhvr>
                                        <p:cTn id="6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fade">
                                      <p:cBhvr>
                                        <p:cTn id="75" dur="1000"/>
                                        <p:tgtEl>
                                          <p:spTgt spid="6">
                                            <p:txEl>
                                              <p:pRg st="1" end="1"/>
                                            </p:txEl>
                                          </p:spTgt>
                                        </p:tgtEl>
                                      </p:cBhvr>
                                    </p:animEffect>
                                    <p:anim calcmode="lin" valueType="num">
                                      <p:cBhvr>
                                        <p:cTn id="7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
                                            <p:txEl>
                                              <p:pRg st="2" end="2"/>
                                            </p:txEl>
                                          </p:spTgt>
                                        </p:tgtEl>
                                        <p:attrNameLst>
                                          <p:attrName>style.visibility</p:attrName>
                                        </p:attrNameLst>
                                      </p:cBhvr>
                                      <p:to>
                                        <p:strVal val="visible"/>
                                      </p:to>
                                    </p:set>
                                    <p:animEffect transition="in" filter="fade">
                                      <p:cBhvr>
                                        <p:cTn id="82" dur="1000"/>
                                        <p:tgtEl>
                                          <p:spTgt spid="6">
                                            <p:txEl>
                                              <p:pRg st="2" end="2"/>
                                            </p:txEl>
                                          </p:spTgt>
                                        </p:tgtEl>
                                      </p:cBhvr>
                                    </p:animEffect>
                                    <p:anim calcmode="lin" valueType="num">
                                      <p:cBhvr>
                                        <p:cTn id="8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6">
                                            <p:txEl>
                                              <p:pRg st="3" end="3"/>
                                            </p:txEl>
                                          </p:spTgt>
                                        </p:tgtEl>
                                        <p:attrNameLst>
                                          <p:attrName>style.visibility</p:attrName>
                                        </p:attrNameLst>
                                      </p:cBhvr>
                                      <p:to>
                                        <p:strVal val="visible"/>
                                      </p:to>
                                    </p:set>
                                    <p:animEffect transition="in" filter="fade">
                                      <p:cBhvr>
                                        <p:cTn id="89" dur="1000"/>
                                        <p:tgtEl>
                                          <p:spTgt spid="6">
                                            <p:txEl>
                                              <p:pRg st="3" end="3"/>
                                            </p:txEl>
                                          </p:spTgt>
                                        </p:tgtEl>
                                      </p:cBhvr>
                                    </p:animEffect>
                                    <p:anim calcmode="lin" valueType="num">
                                      <p:cBhvr>
                                        <p:cTn id="9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
                                            <p:txEl>
                                              <p:pRg st="4" end="4"/>
                                            </p:txEl>
                                          </p:spTgt>
                                        </p:tgtEl>
                                        <p:attrNameLst>
                                          <p:attrName>style.visibility</p:attrName>
                                        </p:attrNameLst>
                                      </p:cBhvr>
                                      <p:to>
                                        <p:strVal val="visible"/>
                                      </p:to>
                                    </p:set>
                                    <p:animEffect transition="in" filter="fade">
                                      <p:cBhvr>
                                        <p:cTn id="96" dur="1000"/>
                                        <p:tgtEl>
                                          <p:spTgt spid="6">
                                            <p:txEl>
                                              <p:pRg st="4" end="4"/>
                                            </p:txEl>
                                          </p:spTgt>
                                        </p:tgtEl>
                                      </p:cBhvr>
                                    </p:animEffect>
                                    <p:anim calcmode="lin" valueType="num">
                                      <p:cBhvr>
                                        <p:cTn id="9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6">
                                            <p:txEl>
                                              <p:pRg st="5" end="5"/>
                                            </p:txEl>
                                          </p:spTgt>
                                        </p:tgtEl>
                                        <p:attrNameLst>
                                          <p:attrName>style.visibility</p:attrName>
                                        </p:attrNameLst>
                                      </p:cBhvr>
                                      <p:to>
                                        <p:strVal val="visible"/>
                                      </p:to>
                                    </p:set>
                                    <p:animEffect transition="in" filter="fade">
                                      <p:cBhvr>
                                        <p:cTn id="103" dur="1000"/>
                                        <p:tgtEl>
                                          <p:spTgt spid="6">
                                            <p:txEl>
                                              <p:pRg st="5" end="5"/>
                                            </p:txEl>
                                          </p:spTgt>
                                        </p:tgtEl>
                                      </p:cBhvr>
                                    </p:animEffect>
                                    <p:anim calcmode="lin" valueType="num">
                                      <p:cBhvr>
                                        <p:cTn id="10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0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6">
                                            <p:txEl>
                                              <p:pRg st="6" end="6"/>
                                            </p:txEl>
                                          </p:spTgt>
                                        </p:tgtEl>
                                        <p:attrNameLst>
                                          <p:attrName>style.visibility</p:attrName>
                                        </p:attrNameLst>
                                      </p:cBhvr>
                                      <p:to>
                                        <p:strVal val="visible"/>
                                      </p:to>
                                    </p:set>
                                    <p:animEffect transition="in" filter="fade">
                                      <p:cBhvr>
                                        <p:cTn id="110" dur="1000"/>
                                        <p:tgtEl>
                                          <p:spTgt spid="6">
                                            <p:txEl>
                                              <p:pRg st="6" end="6"/>
                                            </p:txEl>
                                          </p:spTgt>
                                        </p:tgtEl>
                                      </p:cBhvr>
                                    </p:animEffect>
                                    <p:anim calcmode="lin" valueType="num">
                                      <p:cBhvr>
                                        <p:cTn id="11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1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5" presetClass="emph" presetSubtype="0" grpId="0" nodeType="clickEffect">
                                  <p:stCondLst>
                                    <p:cond delay="0"/>
                                  </p:stCondLst>
                                  <p:iterate type="lt">
                                    <p:tmAbs val="25"/>
                                  </p:iterate>
                                  <p:childTnLst>
                                    <p:set>
                                      <p:cBhvr override="childStyle">
                                        <p:cTn id="116" dur="indefinite"/>
                                        <p:tgtEl>
                                          <p:spTgt spid="7"/>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11715</TotalTime>
  <Words>897</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Trebuchet MS</vt:lpstr>
      <vt:lpstr>Wingdings</vt:lpstr>
      <vt:lpstr>Wingdings 3</vt:lpstr>
      <vt:lpstr>Facet</vt:lpstr>
      <vt:lpstr>#BREAKTHESTIGMA</vt:lpstr>
      <vt:lpstr>PowerPoint Presentation</vt:lpstr>
      <vt:lpstr>KNOWLEDGE CHECK</vt:lpstr>
      <vt:lpstr>Fact or Myth?</vt:lpstr>
      <vt:lpstr>Fact or Myth?</vt:lpstr>
      <vt:lpstr>Fact or Myth?</vt:lpstr>
      <vt:lpstr>Fact or Myth?</vt:lpstr>
      <vt:lpstr>Mental Health Terminology</vt:lpstr>
      <vt:lpstr>Common Signs &amp; Symptoms of Mental Illnesses </vt:lpstr>
      <vt:lpstr>PowerPoint Presentation</vt:lpstr>
      <vt:lpstr>When To Suggest or Encourage Help?</vt:lpstr>
      <vt:lpstr>Who Can Help?</vt:lpstr>
      <vt:lpstr>How To Promote Positive Mental Health in Athletes</vt:lpstr>
      <vt:lpstr>The Importance of Self-Care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#BREAKTHESTIGMA</dc:title>
  <dc:creator>Powell, Senia</dc:creator>
  <cp:lastModifiedBy>Powell, Senia</cp:lastModifiedBy>
  <cp:revision>27</cp:revision>
  <dcterms:created xsi:type="dcterms:W3CDTF">2021-05-13T18:16:36Z</dcterms:created>
  <dcterms:modified xsi:type="dcterms:W3CDTF">2022-07-26T17:30:18Z</dcterms:modified>
</cp:coreProperties>
</file>