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800" r:id="rId1"/>
  </p:sldMasterIdLst>
  <p:handoutMasterIdLst>
    <p:handoutMasterId r:id="rId20"/>
  </p:handoutMasterIdLst>
  <p:sldIdLst>
    <p:sldId id="282" r:id="rId2"/>
    <p:sldId id="284" r:id="rId3"/>
    <p:sldId id="285" r:id="rId4"/>
    <p:sldId id="286" r:id="rId5"/>
    <p:sldId id="287" r:id="rId6"/>
    <p:sldId id="288" r:id="rId7"/>
    <p:sldId id="289" r:id="rId8"/>
    <p:sldId id="290" r:id="rId9"/>
    <p:sldId id="291" r:id="rId10"/>
    <p:sldId id="292" r:id="rId11"/>
    <p:sldId id="293" r:id="rId12"/>
    <p:sldId id="294" r:id="rId13"/>
    <p:sldId id="295" r:id="rId14"/>
    <p:sldId id="296" r:id="rId15"/>
    <p:sldId id="297" r:id="rId16"/>
    <p:sldId id="298" r:id="rId17"/>
    <p:sldId id="301" r:id="rId18"/>
    <p:sldId id="278" r:id="rId19"/>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11FA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Objects="1">
      <p:cViewPr>
        <p:scale>
          <a:sx n="57" d="100"/>
          <a:sy n="57" d="100"/>
        </p:scale>
        <p:origin x="-1656" y="-1470"/>
      </p:cViewPr>
      <p:guideLst>
        <p:guide orient="horz" pos="2160"/>
        <p:guide pos="3840"/>
      </p:guideLst>
    </p:cSldViewPr>
  </p:slideViewPr>
  <p:notesTextViewPr>
    <p:cViewPr>
      <p:scale>
        <a:sx n="1" d="1"/>
        <a:sy n="1" d="1"/>
      </p:scale>
      <p:origin x="0" y="0"/>
    </p:cViewPr>
  </p:notesTextViewPr>
  <p:sorterViewPr>
    <p:cViewPr>
      <p:scale>
        <a:sx n="100" d="100"/>
        <a:sy n="100" d="100"/>
      </p:scale>
      <p:origin x="0" y="520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fld id="{C023BEEA-4EEA-4B8A-BC69-08EC04B9BC44}" type="datetimeFigureOut">
              <a:rPr lang="en-US" smtClean="0"/>
              <a:t>3/29/2016</a:t>
            </a:fld>
            <a:endParaRPr lang="en-US"/>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fld id="{32E3E900-D4A3-44A0-A818-86B75CF30E06}" type="slidenum">
              <a:rPr lang="en-US" smtClean="0"/>
              <a:t>‹#›</a:t>
            </a:fld>
            <a:endParaRPr lang="en-US"/>
          </a:p>
        </p:txBody>
      </p:sp>
    </p:spTree>
    <p:extLst>
      <p:ext uri="{BB962C8B-B14F-4D97-AF65-F5344CB8AC3E}">
        <p14:creationId xmlns:p14="http://schemas.microsoft.com/office/powerpoint/2010/main" val="2972638605"/>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905001"/>
            <a:ext cx="100584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914400" y="4572000"/>
            <a:ext cx="861568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3/29/2016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5C6B4A9-1611-4792-9094-5F34BCA07E0B}" type="datetimeFigureOut">
              <a:rPr lang="en-US" smtClean="0"/>
              <a:t>3/29/2016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3368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61BEF0D-F0BB-DE4B-95CE-6DB70DBA9567}" type="datetimeFigureOut">
              <a:rPr lang="en-US" smtClean="0"/>
              <a:pPr/>
              <a:t>3/29/2016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61BEF0D-F0BB-DE4B-95CE-6DB70DBA9567}" type="datetimeFigureOut">
              <a:rPr lang="en-US" smtClean="0"/>
              <a:pPr/>
              <a:t>3/29/2016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5" y="5486400"/>
            <a:ext cx="10212916"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963085" y="3852863"/>
            <a:ext cx="8180916"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3/29/2016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536192"/>
            <a:ext cx="48768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892800" y="1536192"/>
            <a:ext cx="48768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smtClean="0"/>
              <a:t>3/29/2016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smtClean="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48768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48768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892800" y="1535113"/>
            <a:ext cx="48768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892800" y="2174875"/>
            <a:ext cx="48768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61BEF0D-F0BB-DE4B-95CE-6DB70DBA9567}" type="datetimeFigureOut">
              <a:rPr lang="en-US" smtClean="0"/>
              <a:pPr/>
              <a:t>3/29/2016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61BEF0D-F0BB-DE4B-95CE-6DB70DBA9567}" type="datetimeFigureOut">
              <a:rPr lang="en-US" smtClean="0"/>
              <a:pPr/>
              <a:t>3/29/2016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3/29/2016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06401" y="5495544"/>
            <a:ext cx="103632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406400" y="6096000"/>
            <a:ext cx="103632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smtClean="0"/>
              <a:t>3/29/2016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smtClean="0"/>
              <a:t>‹#›</a:t>
            </a:fld>
            <a:endParaRPr lang="en-US" dirty="0"/>
          </a:p>
        </p:txBody>
      </p:sp>
      <p:sp>
        <p:nvSpPr>
          <p:cNvPr id="9" name="Content Placeholder 8"/>
          <p:cNvSpPr>
            <a:spLocks noGrp="1"/>
          </p:cNvSpPr>
          <p:nvPr>
            <p:ph sz="quarter" idx="13"/>
          </p:nvPr>
        </p:nvSpPr>
        <p:spPr>
          <a:xfrm>
            <a:off x="406400" y="381000"/>
            <a:ext cx="103632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02336" y="5495278"/>
            <a:ext cx="103632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112776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02336" y="6096000"/>
            <a:ext cx="103632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B61BEF0D-F0BB-DE4B-95CE-6DB70DBA9567}" type="datetimeFigureOut">
              <a:rPr lang="en-US" smtClean="0"/>
              <a:pPr/>
              <a:t>3/29/2016</a:t>
            </a:fld>
            <a:endParaRPr lang="en-US" dirty="0"/>
          </a:p>
        </p:txBody>
      </p:sp>
      <p:sp>
        <p:nvSpPr>
          <p:cNvPr id="9" name="Slide Number Placeholder 8"/>
          <p:cNvSpPr>
            <a:spLocks noGrp="1"/>
          </p:cNvSpPr>
          <p:nvPr>
            <p:ph type="sldNum" sz="quarter" idx="11"/>
          </p:nvPr>
        </p:nvSpPr>
        <p:spPr/>
        <p:txBody>
          <a:bodyPr/>
          <a:lstStyle/>
          <a:p>
            <a:fld id="{D57F1E4F-1CFF-5643-939E-217C01CDF565}" type="slidenum">
              <a:rPr lang="en-US" smtClean="0"/>
              <a:pPr/>
              <a:t>‹#›</a:t>
            </a:fld>
            <a:endParaRPr lang="en-US" dirty="0"/>
          </a:p>
        </p:txBody>
      </p:sp>
      <p:sp>
        <p:nvSpPr>
          <p:cNvPr id="10" name="Footer Placeholder 9"/>
          <p:cNvSpPr>
            <a:spLocks noGrp="1"/>
          </p:cNvSpPr>
          <p:nvPr>
            <p:ph type="ftr" sz="quarter" idx="12"/>
          </p:nvPr>
        </p:nvSpPr>
        <p:spPr/>
        <p:txBody>
          <a:bodyPr/>
          <a:lstStyle/>
          <a:p>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16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609600" y="1600200"/>
            <a:ext cx="1016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11277600" y="0"/>
            <a:ext cx="9144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1277600" y="5486400"/>
            <a:ext cx="9144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11375717" y="5648960"/>
            <a:ext cx="73152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D57F1E4F-1CFF-5643-939E-217C01CDF565}" type="slidenum">
              <a:rPr lang="en-US" smtClean="0"/>
              <a:pPr/>
              <a:t>‹#›</a:t>
            </a:fld>
            <a:endParaRPr lang="en-US" dirty="0"/>
          </a:p>
        </p:txBody>
      </p:sp>
      <p:sp>
        <p:nvSpPr>
          <p:cNvPr id="5" name="Footer Placeholder 4"/>
          <p:cNvSpPr>
            <a:spLocks noGrp="1"/>
          </p:cNvSpPr>
          <p:nvPr>
            <p:ph type="ftr" sz="quarter" idx="3"/>
          </p:nvPr>
        </p:nvSpPr>
        <p:spPr>
          <a:xfrm rot="16200000">
            <a:off x="10510428" y="3987800"/>
            <a:ext cx="2367281" cy="487680"/>
          </a:xfrm>
          <a:prstGeom prst="rect">
            <a:avLst/>
          </a:prstGeom>
        </p:spPr>
        <p:txBody>
          <a:bodyPr vert="horz" lIns="91440" tIns="45720" rIns="91440" bIns="45720" rtlCol="0" anchor="ctr"/>
          <a:lstStyle>
            <a:lvl1pPr algn="r">
              <a:defRPr sz="1200">
                <a:solidFill>
                  <a:schemeClr val="bg2"/>
                </a:solidFill>
              </a:defRPr>
            </a:lvl1pPr>
          </a:lstStyle>
          <a:p>
            <a:endParaRPr lang="en-US" dirty="0"/>
          </a:p>
        </p:txBody>
      </p:sp>
      <p:sp>
        <p:nvSpPr>
          <p:cNvPr id="4" name="Date Placeholder 3"/>
          <p:cNvSpPr>
            <a:spLocks noGrp="1"/>
          </p:cNvSpPr>
          <p:nvPr>
            <p:ph type="dt" sz="half" idx="2"/>
          </p:nvPr>
        </p:nvSpPr>
        <p:spPr>
          <a:xfrm rot="16200000">
            <a:off x="10474869" y="1584960"/>
            <a:ext cx="2438399" cy="487680"/>
          </a:xfrm>
          <a:prstGeom prst="rect">
            <a:avLst/>
          </a:prstGeom>
        </p:spPr>
        <p:txBody>
          <a:bodyPr vert="horz" lIns="91440" tIns="45720" rIns="91440" bIns="45720" rtlCol="0" anchor="ctr"/>
          <a:lstStyle>
            <a:lvl1pPr algn="l">
              <a:defRPr sz="1200">
                <a:solidFill>
                  <a:schemeClr val="bg2"/>
                </a:solidFill>
              </a:defRPr>
            </a:lvl1pPr>
          </a:lstStyle>
          <a:p>
            <a:fld id="{B61BEF0D-F0BB-DE4B-95CE-6DB70DBA9567}" type="datetimeFigureOut">
              <a:rPr lang="en-US" smtClean="0"/>
              <a:pPr/>
              <a:t>3/29/2016</a:t>
            </a:fld>
            <a:endParaRPr lang="en-US" dirty="0"/>
          </a:p>
        </p:txBody>
      </p:sp>
    </p:spTree>
  </p:cSld>
  <p:clrMap bg1="lt1" tx1="dk1" bg2="lt2" tx2="dk2" accent1="accent1" accent2="accent2" accent3="accent3" accent4="accent4" accent5="accent5" accent6="accent6" hlink="hlink" folHlink="folHlink"/>
  <p:sldLayoutIdLst>
    <p:sldLayoutId id="2147483801" r:id="rId1"/>
    <p:sldLayoutId id="2147483802" r:id="rId2"/>
    <p:sldLayoutId id="2147483803" r:id="rId3"/>
    <p:sldLayoutId id="2147483804" r:id="rId4"/>
    <p:sldLayoutId id="2147483805" r:id="rId5"/>
    <p:sldLayoutId id="2147483806" r:id="rId6"/>
    <p:sldLayoutId id="2147483807" r:id="rId7"/>
    <p:sldLayoutId id="2147483808" r:id="rId8"/>
    <p:sldLayoutId id="2147483809" r:id="rId9"/>
    <p:sldLayoutId id="2147483810" r:id="rId10"/>
    <p:sldLayoutId id="2147483811"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chor="t">
            <a:normAutofit fontScale="90000"/>
          </a:bodyPr>
          <a:lstStyle/>
          <a:p>
            <a:r>
              <a:rPr lang="en-US" sz="2800" dirty="0" smtClean="0"/>
              <a:t>ELEMENTARY AND SECONDARY EDUCATION ACT</a:t>
            </a:r>
            <a:br>
              <a:rPr lang="en-US" sz="2800" dirty="0" smtClean="0"/>
            </a:br>
            <a:r>
              <a:rPr lang="en-US" sz="2800" dirty="0"/>
              <a:t/>
            </a:r>
            <a:br>
              <a:rPr lang="en-US" sz="2800" dirty="0"/>
            </a:br>
            <a:r>
              <a:rPr lang="en-US" sz="2800" dirty="0" smtClean="0"/>
              <a:t>   	</a:t>
            </a:r>
            <a:r>
              <a:rPr lang="en-US" sz="2800" dirty="0"/>
              <a:t> </a:t>
            </a:r>
            <a:r>
              <a:rPr lang="en-US" sz="2800" dirty="0" smtClean="0"/>
              <a:t>     Focus District/School Designation</a:t>
            </a:r>
            <a:r>
              <a:rPr lang="en-US" sz="2800" dirty="0"/>
              <a:t/>
            </a:r>
            <a:br>
              <a:rPr lang="en-US" sz="2800" dirty="0"/>
            </a:br>
            <a:r>
              <a:rPr lang="en-US" sz="2800" dirty="0" smtClean="0"/>
              <a:t>		</a:t>
            </a:r>
            <a:br>
              <a:rPr lang="en-US" sz="2800" dirty="0" smtClean="0"/>
            </a:br>
            <a:r>
              <a:rPr lang="en-US" sz="2800" dirty="0" smtClean="0"/>
              <a:t/>
            </a:r>
            <a:br>
              <a:rPr lang="en-US" sz="2800" dirty="0" smtClean="0"/>
            </a:br>
            <a:r>
              <a:rPr lang="en-US" sz="2800" dirty="0"/>
              <a:t/>
            </a:r>
            <a:br>
              <a:rPr lang="en-US" sz="2800" dirty="0"/>
            </a:br>
            <a:r>
              <a:rPr lang="en-US" sz="2800" dirty="0" smtClean="0"/>
              <a:t/>
            </a:r>
            <a:br>
              <a:rPr lang="en-US" sz="2800" dirty="0" smtClean="0"/>
            </a:br>
            <a:r>
              <a:rPr lang="en-US" sz="2800" dirty="0"/>
              <a:t/>
            </a:r>
            <a:br>
              <a:rPr lang="en-US" sz="2800" dirty="0"/>
            </a:br>
            <a:endParaRPr lang="en-US" sz="2800" dirty="0"/>
          </a:p>
        </p:txBody>
      </p:sp>
      <p:sp>
        <p:nvSpPr>
          <p:cNvPr id="3" name="Subtitle 2"/>
          <p:cNvSpPr>
            <a:spLocks noGrp="1"/>
          </p:cNvSpPr>
          <p:nvPr>
            <p:ph type="subTitle" idx="1"/>
          </p:nvPr>
        </p:nvSpPr>
        <p:spPr>
          <a:xfrm>
            <a:off x="1117600" y="4191000"/>
            <a:ext cx="8615680" cy="1524000"/>
          </a:xfrm>
        </p:spPr>
        <p:txBody>
          <a:bodyPr/>
          <a:lstStyle/>
          <a:p>
            <a:pPr algn="ctr">
              <a:lnSpc>
                <a:spcPct val="80000"/>
              </a:lnSpc>
            </a:pPr>
            <a:r>
              <a:rPr lang="en-US" dirty="0"/>
              <a:t>Madison Oneida BOCES</a:t>
            </a:r>
          </a:p>
          <a:p>
            <a:pPr algn="ctr">
              <a:lnSpc>
                <a:spcPct val="80000"/>
              </a:lnSpc>
            </a:pPr>
            <a:r>
              <a:rPr lang="en-US" dirty="0"/>
              <a:t>Office of labor Relations</a:t>
            </a:r>
          </a:p>
          <a:p>
            <a:pPr algn="ctr">
              <a:lnSpc>
                <a:spcPct val="80000"/>
              </a:lnSpc>
            </a:pPr>
            <a:r>
              <a:rPr lang="en-US" sz="1800" dirty="0" smtClean="0"/>
              <a:t>Andrew V. Lalonde, </a:t>
            </a:r>
            <a:r>
              <a:rPr lang="en-US" sz="1800" dirty="0"/>
              <a:t>Labor Relations </a:t>
            </a:r>
            <a:r>
              <a:rPr lang="en-US" sz="1800" dirty="0" smtClean="0"/>
              <a:t>Coordinator</a:t>
            </a:r>
            <a:endParaRPr lang="en-US" sz="1800" dirty="0"/>
          </a:p>
          <a:p>
            <a:pPr algn="ctr">
              <a:lnSpc>
                <a:spcPct val="80000"/>
              </a:lnSpc>
            </a:pPr>
            <a:r>
              <a:rPr lang="en-US" sz="1800" dirty="0" smtClean="0"/>
              <a:t>March 28, 2016</a:t>
            </a:r>
            <a:endParaRPr lang="en-US" sz="1800" dirty="0"/>
          </a:p>
          <a:p>
            <a:endParaRPr lang="en-US" dirty="0"/>
          </a:p>
        </p:txBody>
      </p:sp>
    </p:spTree>
    <p:extLst>
      <p:ext uri="{BB962C8B-B14F-4D97-AF65-F5344CB8AC3E}">
        <p14:creationId xmlns:p14="http://schemas.microsoft.com/office/powerpoint/2010/main" val="195332679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What are “Progress Filters?”</a:t>
            </a:r>
            <a:endParaRPr lang="en-US" sz="3200" dirty="0"/>
          </a:p>
        </p:txBody>
      </p:sp>
      <p:sp>
        <p:nvSpPr>
          <p:cNvPr id="3" name="Content Placeholder 2"/>
          <p:cNvSpPr>
            <a:spLocks noGrp="1"/>
          </p:cNvSpPr>
          <p:nvPr>
            <p:ph idx="1"/>
          </p:nvPr>
        </p:nvSpPr>
        <p:spPr/>
        <p:txBody>
          <a:bodyPr>
            <a:normAutofit/>
          </a:bodyPr>
          <a:lstStyle/>
          <a:p>
            <a:r>
              <a:rPr lang="en-US" sz="2400" dirty="0" smtClean="0"/>
              <a:t>Progress filters are alternate measures used to determine whether districts and schools have made sufficient educational growth and progress.</a:t>
            </a:r>
          </a:p>
          <a:p>
            <a:r>
              <a:rPr lang="en-US" sz="2400" dirty="0" smtClean="0"/>
              <a:t>Some of the key progress filters are:</a:t>
            </a:r>
          </a:p>
          <a:p>
            <a:pPr marL="868680" lvl="1" indent="-457200">
              <a:buAutoNum type="arabicPeriod"/>
            </a:pPr>
            <a:r>
              <a:rPr lang="en-US" sz="2000" dirty="0" smtClean="0"/>
              <a:t>Group has made a ten (10) point gain in the Performance Index from the prior school year.</a:t>
            </a:r>
          </a:p>
          <a:p>
            <a:pPr marL="868680" lvl="1" indent="-457200">
              <a:buAutoNum type="arabicPeriod"/>
            </a:pPr>
            <a:r>
              <a:rPr lang="en-US" sz="2000" dirty="0" smtClean="0"/>
              <a:t>Median Student Growth Percentile is above Statewide average.</a:t>
            </a:r>
          </a:p>
          <a:p>
            <a:pPr marL="868680" lvl="1" indent="-457200">
              <a:buAutoNum type="arabicPeriod"/>
            </a:pPr>
            <a:r>
              <a:rPr lang="en-US" sz="2000" dirty="0" smtClean="0"/>
              <a:t>Subgroup’s 4 and 5-year graduation rate is above Statewide average or has increased by ten percent (10%) over the last two years.</a:t>
            </a:r>
          </a:p>
          <a:p>
            <a:pPr marL="411480" lvl="1" indent="0">
              <a:buNone/>
            </a:pPr>
            <a:endParaRPr lang="en-US" dirty="0" smtClean="0"/>
          </a:p>
          <a:p>
            <a:pPr marL="868680" lvl="1" indent="-457200">
              <a:buAutoNum type="arabicPeriod"/>
            </a:pPr>
            <a:endParaRPr lang="en-US" dirty="0"/>
          </a:p>
        </p:txBody>
      </p:sp>
    </p:spTree>
    <p:extLst>
      <p:ext uri="{BB962C8B-B14F-4D97-AF65-F5344CB8AC3E}">
        <p14:creationId xmlns:p14="http://schemas.microsoft.com/office/powerpoint/2010/main" val="33046352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What Do Districts and/or Schools Have to Do?</a:t>
            </a:r>
            <a:endParaRPr lang="en-US" sz="3200" dirty="0"/>
          </a:p>
        </p:txBody>
      </p:sp>
      <p:sp>
        <p:nvSpPr>
          <p:cNvPr id="3" name="Content Placeholder 2"/>
          <p:cNvSpPr>
            <a:spLocks noGrp="1"/>
          </p:cNvSpPr>
          <p:nvPr>
            <p:ph idx="1"/>
          </p:nvPr>
        </p:nvSpPr>
        <p:spPr/>
        <p:txBody>
          <a:bodyPr>
            <a:normAutofit/>
          </a:bodyPr>
          <a:lstStyle/>
          <a:p>
            <a:r>
              <a:rPr lang="en-US" sz="2400" dirty="0" smtClean="0"/>
              <a:t>Focus Districts and Focus Schools will undergo a school improvement process to help address the reasons why some students in the schools are not succeeding.</a:t>
            </a:r>
          </a:p>
          <a:p>
            <a:r>
              <a:rPr lang="en-US" sz="2400" dirty="0" smtClean="0"/>
              <a:t>These districts and schools will participate in a State review process to identify the strengths and weaknesses of the district or school.</a:t>
            </a:r>
          </a:p>
          <a:p>
            <a:r>
              <a:rPr lang="en-US" sz="2400" dirty="0" smtClean="0"/>
              <a:t>Districts and schools will use the information derived from these reviews to develop improvement plans.</a:t>
            </a:r>
            <a:endParaRPr lang="en-US" sz="2400" dirty="0"/>
          </a:p>
        </p:txBody>
      </p:sp>
    </p:spTree>
    <p:extLst>
      <p:ext uri="{BB962C8B-B14F-4D97-AF65-F5344CB8AC3E}">
        <p14:creationId xmlns:p14="http://schemas.microsoft.com/office/powerpoint/2010/main" val="41157976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District Effectiveness Reviews and Requirements</a:t>
            </a:r>
            <a:endParaRPr lang="en-US" sz="3200" dirty="0"/>
          </a:p>
        </p:txBody>
      </p:sp>
      <p:sp>
        <p:nvSpPr>
          <p:cNvPr id="3" name="Content Placeholder 2"/>
          <p:cNvSpPr>
            <a:spLocks noGrp="1"/>
          </p:cNvSpPr>
          <p:nvPr>
            <p:ph idx="1"/>
          </p:nvPr>
        </p:nvSpPr>
        <p:spPr/>
        <p:txBody>
          <a:bodyPr>
            <a:normAutofit/>
          </a:bodyPr>
          <a:lstStyle/>
          <a:p>
            <a:r>
              <a:rPr lang="en-US" sz="2400" dirty="0" smtClean="0"/>
              <a:t>Commissioner’s Regulations 100.18 require that all Focus Schools participate in a diagnostic review of quality indicators.</a:t>
            </a:r>
          </a:p>
          <a:p>
            <a:r>
              <a:rPr lang="en-US" sz="2400" dirty="0" smtClean="0"/>
              <a:t>The reviews are expected to inform subsequent:</a:t>
            </a:r>
          </a:p>
          <a:p>
            <a:pPr marL="114300" indent="0">
              <a:buNone/>
            </a:pPr>
            <a:endParaRPr lang="en-US" sz="2400" dirty="0" smtClean="0"/>
          </a:p>
          <a:p>
            <a:pPr marL="114300" indent="0">
              <a:buNone/>
            </a:pPr>
            <a:r>
              <a:rPr lang="en-US" sz="2400" dirty="0"/>
              <a:t>	</a:t>
            </a:r>
            <a:r>
              <a:rPr lang="en-US" sz="2400" dirty="0" smtClean="0"/>
              <a:t>1.	School Comprehensive Education Plans (SCEPs); and</a:t>
            </a:r>
          </a:p>
          <a:p>
            <a:pPr marL="114300" indent="0">
              <a:buNone/>
            </a:pPr>
            <a:r>
              <a:rPr lang="en-US" sz="2400" dirty="0"/>
              <a:t>	</a:t>
            </a:r>
            <a:r>
              <a:rPr lang="en-US" sz="2400" dirty="0" smtClean="0"/>
              <a:t>2.	District Comprehensive Improvement Plans (DCIPs).</a:t>
            </a:r>
            <a:endParaRPr lang="en-US" sz="2400" dirty="0"/>
          </a:p>
        </p:txBody>
      </p:sp>
    </p:spTree>
    <p:extLst>
      <p:ext uri="{BB962C8B-B14F-4D97-AF65-F5344CB8AC3E}">
        <p14:creationId xmlns:p14="http://schemas.microsoft.com/office/powerpoint/2010/main" val="35202095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School and District Effectiveness Review (DTSDE)</a:t>
            </a:r>
            <a:endParaRPr lang="en-US" sz="3200" dirty="0"/>
          </a:p>
        </p:txBody>
      </p:sp>
      <p:sp>
        <p:nvSpPr>
          <p:cNvPr id="3" name="Content Placeholder 2"/>
          <p:cNvSpPr>
            <a:spLocks noGrp="1"/>
          </p:cNvSpPr>
          <p:nvPr>
            <p:ph idx="1"/>
          </p:nvPr>
        </p:nvSpPr>
        <p:spPr/>
        <p:txBody>
          <a:bodyPr>
            <a:noAutofit/>
          </a:bodyPr>
          <a:lstStyle/>
          <a:p>
            <a:pPr marL="114300" indent="0">
              <a:buNone/>
            </a:pPr>
            <a:r>
              <a:rPr lang="en-US" sz="2400" dirty="0" smtClean="0"/>
              <a:t>This review evaluates school and district performance in 6 tenets:</a:t>
            </a:r>
          </a:p>
          <a:p>
            <a:pPr marL="114300" indent="0">
              <a:buNone/>
            </a:pPr>
            <a:r>
              <a:rPr lang="en-US" sz="2400" dirty="0"/>
              <a:t>	</a:t>
            </a:r>
            <a:r>
              <a:rPr lang="en-US" sz="2400" dirty="0" smtClean="0"/>
              <a:t>1.	district leadership and capacity;</a:t>
            </a:r>
          </a:p>
          <a:p>
            <a:pPr marL="114300" indent="0">
              <a:buNone/>
            </a:pPr>
            <a:r>
              <a:rPr lang="en-US" sz="2400" dirty="0"/>
              <a:t>	</a:t>
            </a:r>
            <a:r>
              <a:rPr lang="en-US" sz="2400" dirty="0" smtClean="0"/>
              <a:t>2.	school leadership practices and decisions;</a:t>
            </a:r>
          </a:p>
          <a:p>
            <a:pPr marL="114300" indent="0">
              <a:buNone/>
            </a:pPr>
            <a:r>
              <a:rPr lang="en-US" sz="2400" dirty="0"/>
              <a:t>	</a:t>
            </a:r>
            <a:r>
              <a:rPr lang="en-US" sz="2400" dirty="0" smtClean="0"/>
              <a:t>3.	curriculum development and support;</a:t>
            </a:r>
          </a:p>
          <a:p>
            <a:pPr marL="114300" indent="0">
              <a:buNone/>
            </a:pPr>
            <a:r>
              <a:rPr lang="en-US" sz="2400" dirty="0"/>
              <a:t>	4</a:t>
            </a:r>
            <a:r>
              <a:rPr lang="en-US" sz="2400" dirty="0" smtClean="0"/>
              <a:t>.	teacher practices and decisions;</a:t>
            </a:r>
          </a:p>
          <a:p>
            <a:pPr marL="114300" indent="0">
              <a:buNone/>
            </a:pPr>
            <a:r>
              <a:rPr lang="en-US" sz="2400" dirty="0"/>
              <a:t>	5</a:t>
            </a:r>
            <a:r>
              <a:rPr lang="en-US" sz="2400" dirty="0" smtClean="0"/>
              <a:t>.	student social and emotional development 			 </a:t>
            </a:r>
            <a:br>
              <a:rPr lang="en-US" sz="2400" dirty="0" smtClean="0"/>
            </a:br>
            <a:r>
              <a:rPr lang="en-US" sz="2400" dirty="0" smtClean="0"/>
              <a:t>         health; and</a:t>
            </a:r>
          </a:p>
          <a:p>
            <a:pPr marL="114300" indent="0">
              <a:buNone/>
            </a:pPr>
            <a:r>
              <a:rPr lang="en-US" sz="2400" dirty="0"/>
              <a:t>	6</a:t>
            </a:r>
            <a:r>
              <a:rPr lang="en-US" sz="2400" dirty="0" smtClean="0"/>
              <a:t>.	family and community engagement.</a:t>
            </a:r>
            <a:endParaRPr lang="en-US" sz="2400" dirty="0"/>
          </a:p>
        </p:txBody>
      </p:sp>
    </p:spTree>
    <p:extLst>
      <p:ext uri="{BB962C8B-B14F-4D97-AF65-F5344CB8AC3E}">
        <p14:creationId xmlns:p14="http://schemas.microsoft.com/office/powerpoint/2010/main" val="11949528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School and District Effectiveness Review (cont.)</a:t>
            </a:r>
            <a:endParaRPr lang="en-US" sz="2800" dirty="0"/>
          </a:p>
        </p:txBody>
      </p:sp>
      <p:sp>
        <p:nvSpPr>
          <p:cNvPr id="3" name="Content Placeholder 2"/>
          <p:cNvSpPr>
            <a:spLocks noGrp="1"/>
          </p:cNvSpPr>
          <p:nvPr>
            <p:ph idx="1"/>
          </p:nvPr>
        </p:nvSpPr>
        <p:spPr/>
        <p:txBody>
          <a:bodyPr/>
          <a:lstStyle/>
          <a:p>
            <a:r>
              <a:rPr lang="en-US" sz="2400" dirty="0" smtClean="0"/>
              <a:t>All Focus Schools are required to receive a DTSDE review in the 2015-2016 school year.</a:t>
            </a:r>
          </a:p>
          <a:p>
            <a:r>
              <a:rPr lang="en-US" sz="2400" dirty="0" smtClean="0"/>
              <a:t>Focus districts with no focus school(s) will be expected to complete an annual, District Comprehensive Improvement Plan (DCIP).</a:t>
            </a:r>
          </a:p>
          <a:p>
            <a:endParaRPr lang="en-US" dirty="0"/>
          </a:p>
        </p:txBody>
      </p:sp>
    </p:spTree>
    <p:extLst>
      <p:ext uri="{BB962C8B-B14F-4D97-AF65-F5344CB8AC3E}">
        <p14:creationId xmlns:p14="http://schemas.microsoft.com/office/powerpoint/2010/main" val="42747433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What are the DTSDE Review Requirements?</a:t>
            </a:r>
            <a:endParaRPr lang="en-US" sz="3200" dirty="0"/>
          </a:p>
        </p:txBody>
      </p:sp>
      <p:sp>
        <p:nvSpPr>
          <p:cNvPr id="3" name="Content Placeholder 2"/>
          <p:cNvSpPr>
            <a:spLocks noGrp="1"/>
          </p:cNvSpPr>
          <p:nvPr>
            <p:ph idx="1"/>
          </p:nvPr>
        </p:nvSpPr>
        <p:spPr/>
        <p:txBody>
          <a:bodyPr>
            <a:normAutofit/>
          </a:bodyPr>
          <a:lstStyle/>
          <a:p>
            <a:pPr marL="114300" indent="0">
              <a:buNone/>
            </a:pPr>
            <a:r>
              <a:rPr lang="en-US" sz="2400" dirty="0" smtClean="0"/>
              <a:t>This requirement can be fulfilled in one of three ways:</a:t>
            </a:r>
          </a:p>
          <a:p>
            <a:endParaRPr lang="en-US" sz="2400" dirty="0"/>
          </a:p>
          <a:p>
            <a:pPr marL="571500" indent="-457200">
              <a:buAutoNum type="arabicPeriod"/>
            </a:pPr>
            <a:r>
              <a:rPr lang="en-US" sz="2400" dirty="0" smtClean="0"/>
              <a:t>A NYSED-led IIT review;</a:t>
            </a:r>
          </a:p>
          <a:p>
            <a:pPr marL="571500" indent="-457200">
              <a:buAutoNum type="arabicPeriod"/>
            </a:pPr>
            <a:r>
              <a:rPr lang="en-US" sz="2400" dirty="0" smtClean="0"/>
              <a:t>A DTSDE review of three or more tenets led by an Outside Educational Expert with a District Lead Credential; or</a:t>
            </a:r>
          </a:p>
          <a:p>
            <a:pPr marL="571500" indent="-457200">
              <a:buAutoNum type="arabicPeriod"/>
            </a:pPr>
            <a:r>
              <a:rPr lang="en-US" sz="2400" dirty="0" smtClean="0"/>
              <a:t>A District-Supervised completed DTSDE School Self-Reflection.</a:t>
            </a:r>
            <a:endParaRPr lang="en-US" sz="2400" dirty="0"/>
          </a:p>
        </p:txBody>
      </p:sp>
    </p:spTree>
    <p:extLst>
      <p:ext uri="{BB962C8B-B14F-4D97-AF65-F5344CB8AC3E}">
        <p14:creationId xmlns:p14="http://schemas.microsoft.com/office/powerpoint/2010/main" val="37239707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District Comprehensive Improvement Plan Requirements</a:t>
            </a:r>
            <a:endParaRPr lang="en-US" sz="3200" dirty="0"/>
          </a:p>
        </p:txBody>
      </p:sp>
      <p:sp>
        <p:nvSpPr>
          <p:cNvPr id="3" name="Content Placeholder 2"/>
          <p:cNvSpPr>
            <a:spLocks noGrp="1"/>
          </p:cNvSpPr>
          <p:nvPr>
            <p:ph idx="1"/>
          </p:nvPr>
        </p:nvSpPr>
        <p:spPr/>
        <p:txBody>
          <a:bodyPr>
            <a:normAutofit/>
          </a:bodyPr>
          <a:lstStyle/>
          <a:p>
            <a:r>
              <a:rPr lang="en-US" sz="2400" dirty="0" smtClean="0"/>
              <a:t>Focus Districts are required to develop a District Comprehensive Improvement Plan.</a:t>
            </a:r>
          </a:p>
          <a:p>
            <a:r>
              <a:rPr lang="en-US" sz="2400" dirty="0" smtClean="0"/>
              <a:t>The purpose of this plan is to articulate how the district will use the full range of its resources to support improvements.</a:t>
            </a:r>
          </a:p>
          <a:p>
            <a:r>
              <a:rPr lang="en-US" sz="2400" dirty="0" smtClean="0"/>
              <a:t>Focus Districts must utilize the Diagnostic Tool for School and District Effectiveness (DTSDE) and the DTSDE school visit review process as tools for improvement through the DCIP.</a:t>
            </a:r>
          </a:p>
          <a:p>
            <a:pPr marL="411480" lvl="1" indent="0">
              <a:buNone/>
            </a:pPr>
            <a:endParaRPr lang="en-US" dirty="0" smtClean="0"/>
          </a:p>
        </p:txBody>
      </p:sp>
    </p:spTree>
    <p:extLst>
      <p:ext uri="{BB962C8B-B14F-4D97-AF65-F5344CB8AC3E}">
        <p14:creationId xmlns:p14="http://schemas.microsoft.com/office/powerpoint/2010/main" val="31168704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Requirements for the DCIP and SCEP</a:t>
            </a:r>
            <a:endParaRPr lang="en-US" sz="3200" dirty="0"/>
          </a:p>
        </p:txBody>
      </p:sp>
      <p:sp>
        <p:nvSpPr>
          <p:cNvPr id="3" name="Content Placeholder 2"/>
          <p:cNvSpPr>
            <a:spLocks noGrp="1"/>
          </p:cNvSpPr>
          <p:nvPr>
            <p:ph idx="1"/>
          </p:nvPr>
        </p:nvSpPr>
        <p:spPr>
          <a:xfrm>
            <a:off x="677335" y="1600200"/>
            <a:ext cx="8596668" cy="4724399"/>
          </a:xfrm>
        </p:spPr>
        <p:txBody>
          <a:bodyPr>
            <a:normAutofit/>
          </a:bodyPr>
          <a:lstStyle/>
          <a:p>
            <a:r>
              <a:rPr lang="en-US" sz="2400" dirty="0"/>
              <a:t>The DCIP and SCEP must specifically address the areas of need identified through the use of the diagnostic tool quality indicators.</a:t>
            </a:r>
          </a:p>
          <a:p>
            <a:r>
              <a:rPr lang="en-US" sz="2400" dirty="0"/>
              <a:t>They must be updated annually as approved by the Board of Education and implemented no later than the first day of school when students are in attendance</a:t>
            </a:r>
            <a:r>
              <a:rPr lang="en-US" sz="2400" dirty="0" smtClean="0"/>
              <a:t>.</a:t>
            </a:r>
          </a:p>
          <a:p>
            <a:r>
              <a:rPr lang="en-US" sz="2400" dirty="0" smtClean="0"/>
              <a:t>Be developed in consultation with parents, school staff, and others pursuant to Commissioner’s Regulations Section 100.11.</a:t>
            </a:r>
          </a:p>
          <a:p>
            <a:r>
              <a:rPr lang="en-US" sz="2400" dirty="0" smtClean="0"/>
              <a:t>Include an analysis of achievement of prior year goals.</a:t>
            </a:r>
          </a:p>
          <a:p>
            <a:r>
              <a:rPr lang="en-US" sz="2400" dirty="0" smtClean="0"/>
              <a:t>Be made widely available through public means.</a:t>
            </a:r>
          </a:p>
          <a:p>
            <a:r>
              <a:rPr lang="en-US" sz="2400" dirty="0" smtClean="0"/>
              <a:t>Are due to SED by Friday, July 31, 2016.</a:t>
            </a:r>
            <a:endParaRPr lang="en-US" sz="2400" dirty="0"/>
          </a:p>
          <a:p>
            <a:endParaRPr lang="en-US" dirty="0"/>
          </a:p>
        </p:txBody>
      </p:sp>
    </p:spTree>
    <p:extLst>
      <p:ext uri="{BB962C8B-B14F-4D97-AF65-F5344CB8AC3E}">
        <p14:creationId xmlns:p14="http://schemas.microsoft.com/office/powerpoint/2010/main" val="402807691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Questions</a:t>
            </a:r>
            <a:r>
              <a:rPr lang="en-US" dirty="0"/>
              <a:t/>
            </a:r>
            <a:br>
              <a:rPr lang="en-US" dirty="0"/>
            </a:br>
            <a:endParaRPr lang="en-US" dirty="0"/>
          </a:p>
        </p:txBody>
      </p:sp>
    </p:spTree>
    <p:extLst>
      <p:ext uri="{BB962C8B-B14F-4D97-AF65-F5344CB8AC3E}">
        <p14:creationId xmlns:p14="http://schemas.microsoft.com/office/powerpoint/2010/main" val="260225530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NYS Elementary Secondary Education Act (ESEA)</a:t>
            </a:r>
            <a:endParaRPr lang="en-US" sz="3200" dirty="0"/>
          </a:p>
        </p:txBody>
      </p:sp>
      <p:sp>
        <p:nvSpPr>
          <p:cNvPr id="3" name="Content Placeholder 2"/>
          <p:cNvSpPr>
            <a:spLocks noGrp="1"/>
          </p:cNvSpPr>
          <p:nvPr>
            <p:ph idx="1"/>
          </p:nvPr>
        </p:nvSpPr>
        <p:spPr/>
        <p:txBody>
          <a:bodyPr>
            <a:normAutofit/>
          </a:bodyPr>
          <a:lstStyle/>
          <a:p>
            <a:r>
              <a:rPr lang="en-US" sz="2400" dirty="0" smtClean="0"/>
              <a:t>On June 23, 2015, the US Dept. of Education approved New York’s ESEA Flexibility Waiver Renewal.</a:t>
            </a:r>
          </a:p>
          <a:p>
            <a:r>
              <a:rPr lang="en-US" sz="2400" dirty="0" smtClean="0"/>
              <a:t>At the October  2015 Board of Regents meeting, the Board adopted permanent regulations to conform with the requirements of ESEA.</a:t>
            </a:r>
            <a:endParaRPr lang="en-US" sz="2400" dirty="0"/>
          </a:p>
          <a:p>
            <a:r>
              <a:rPr lang="en-US" sz="2400" dirty="0" smtClean="0"/>
              <a:t>New York State of required by the ESEA Waiver to identify new Priority Schools, Focus Districts and Focus Schools.</a:t>
            </a:r>
          </a:p>
        </p:txBody>
      </p:sp>
    </p:spTree>
    <p:extLst>
      <p:ext uri="{BB962C8B-B14F-4D97-AF65-F5344CB8AC3E}">
        <p14:creationId xmlns:p14="http://schemas.microsoft.com/office/powerpoint/2010/main" val="23297856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t>How are Districts and Schools Identified?</a:t>
            </a:r>
          </a:p>
        </p:txBody>
      </p:sp>
      <p:sp>
        <p:nvSpPr>
          <p:cNvPr id="3" name="Content Placeholder 2"/>
          <p:cNvSpPr>
            <a:spLocks noGrp="1"/>
          </p:cNvSpPr>
          <p:nvPr>
            <p:ph idx="1"/>
          </p:nvPr>
        </p:nvSpPr>
        <p:spPr/>
        <p:txBody>
          <a:bodyPr/>
          <a:lstStyle/>
          <a:p>
            <a:r>
              <a:rPr lang="en-US" sz="2800" dirty="0"/>
              <a:t>New York State Education Department (SED) identifies low performing districts as “Focus Districts” and low performing schools within these districts as “Focus Schools.”</a:t>
            </a:r>
          </a:p>
          <a:p>
            <a:endParaRPr lang="en-US" dirty="0"/>
          </a:p>
        </p:txBody>
      </p:sp>
    </p:spTree>
    <p:extLst>
      <p:ext uri="{BB962C8B-B14F-4D97-AF65-F5344CB8AC3E}">
        <p14:creationId xmlns:p14="http://schemas.microsoft.com/office/powerpoint/2010/main" val="34058650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New York Mills Union Free School District</a:t>
            </a:r>
            <a:br>
              <a:rPr lang="en-US" sz="3200" dirty="0" smtClean="0"/>
            </a:br>
            <a:r>
              <a:rPr lang="en-US" sz="3200" dirty="0" smtClean="0"/>
              <a:t>Designation</a:t>
            </a:r>
            <a:endParaRPr lang="en-US" sz="3200" dirty="0"/>
          </a:p>
        </p:txBody>
      </p:sp>
      <p:sp>
        <p:nvSpPr>
          <p:cNvPr id="3" name="Content Placeholder 2"/>
          <p:cNvSpPr>
            <a:spLocks noGrp="1"/>
          </p:cNvSpPr>
          <p:nvPr>
            <p:ph idx="1"/>
          </p:nvPr>
        </p:nvSpPr>
        <p:spPr/>
        <p:txBody>
          <a:bodyPr>
            <a:normAutofit/>
          </a:bodyPr>
          <a:lstStyle/>
          <a:p>
            <a:r>
              <a:rPr lang="en-US" sz="2400" dirty="0" smtClean="0"/>
              <a:t>The N.Y.S. Education Department has designated the New York Mills Union Free School District as an underachieving “focus district.”</a:t>
            </a:r>
          </a:p>
          <a:p>
            <a:r>
              <a:rPr lang="en-US" sz="2400" dirty="0" smtClean="0"/>
              <a:t>The designation came as a result of the performance index value identified by the State for students with disabilities.</a:t>
            </a:r>
            <a:endParaRPr lang="en-US" sz="2400" dirty="0"/>
          </a:p>
        </p:txBody>
      </p:sp>
    </p:spTree>
    <p:extLst>
      <p:ext uri="{BB962C8B-B14F-4D97-AF65-F5344CB8AC3E}">
        <p14:creationId xmlns:p14="http://schemas.microsoft.com/office/powerpoint/2010/main" val="19431525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What are “Focus Districts” and “Focus Schools”</a:t>
            </a:r>
            <a:endParaRPr lang="en-US" sz="3200" dirty="0"/>
          </a:p>
        </p:txBody>
      </p:sp>
      <p:sp>
        <p:nvSpPr>
          <p:cNvPr id="3" name="Content Placeholder 2"/>
          <p:cNvSpPr>
            <a:spLocks noGrp="1"/>
          </p:cNvSpPr>
          <p:nvPr>
            <p:ph idx="1"/>
          </p:nvPr>
        </p:nvSpPr>
        <p:spPr/>
        <p:txBody>
          <a:bodyPr>
            <a:normAutofit/>
          </a:bodyPr>
          <a:lstStyle/>
          <a:p>
            <a:pPr marL="114300" indent="0">
              <a:buNone/>
            </a:pPr>
            <a:endParaRPr lang="en-US" dirty="0" smtClean="0"/>
          </a:p>
          <a:p>
            <a:pPr marL="114300" indent="0">
              <a:buNone/>
            </a:pPr>
            <a:r>
              <a:rPr lang="en-US" sz="2400" b="1" u="sng" dirty="0" smtClean="0"/>
              <a:t>Focus Districts </a:t>
            </a:r>
            <a:r>
              <a:rPr lang="en-US" sz="2400" dirty="0" smtClean="0"/>
              <a:t>have schools with low academic performance on Grades 3-8 ELA and Math Tests or low graduation rates with certain groups of students, such as those who are economically challenged, disadvantaged, students with disabilities, and English Language learners.</a:t>
            </a:r>
          </a:p>
          <a:p>
            <a:pPr marL="114300" indent="0">
              <a:buNone/>
            </a:pPr>
            <a:endParaRPr lang="en-US" sz="2400" dirty="0"/>
          </a:p>
          <a:p>
            <a:pPr marL="114300" indent="0">
              <a:buNone/>
            </a:pPr>
            <a:r>
              <a:rPr lang="en-US" sz="2400" b="1" u="sng" dirty="0" smtClean="0"/>
              <a:t>Focus Schools </a:t>
            </a:r>
            <a:r>
              <a:rPr lang="en-US" sz="2400" dirty="0" smtClean="0"/>
              <a:t>are schools within a Focus District that have low academic performances that are not improving.</a:t>
            </a:r>
            <a:endParaRPr lang="en-US" sz="2400" dirty="0"/>
          </a:p>
        </p:txBody>
      </p:sp>
    </p:spTree>
    <p:extLst>
      <p:ext uri="{BB962C8B-B14F-4D97-AF65-F5344CB8AC3E}">
        <p14:creationId xmlns:p14="http://schemas.microsoft.com/office/powerpoint/2010/main" val="15870507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SED Designations of  “Focus” School</a:t>
            </a:r>
            <a:endParaRPr lang="en-US" sz="3200" dirty="0"/>
          </a:p>
        </p:txBody>
      </p:sp>
      <p:sp>
        <p:nvSpPr>
          <p:cNvPr id="3" name="Content Placeholder 2"/>
          <p:cNvSpPr>
            <a:spLocks noGrp="1"/>
          </p:cNvSpPr>
          <p:nvPr>
            <p:ph idx="1"/>
          </p:nvPr>
        </p:nvSpPr>
        <p:spPr>
          <a:xfrm>
            <a:off x="677335" y="1600202"/>
            <a:ext cx="8596668" cy="3880773"/>
          </a:xfrm>
        </p:spPr>
        <p:txBody>
          <a:bodyPr>
            <a:noAutofit/>
          </a:bodyPr>
          <a:lstStyle/>
          <a:p>
            <a:pPr marL="114300" indent="0">
              <a:buNone/>
            </a:pPr>
            <a:r>
              <a:rPr lang="en-US" sz="2000" dirty="0" smtClean="0"/>
              <a:t>Schools with a 2014-2015 performance that places them among the lowest performing in an “accountability subgroup” are designated by the State as a “Focus School.”</a:t>
            </a:r>
          </a:p>
          <a:p>
            <a:r>
              <a:rPr lang="en-US" sz="2000" dirty="0" smtClean="0"/>
              <a:t>“Focus School” designation is a result of one of the following:</a:t>
            </a:r>
          </a:p>
          <a:p>
            <a:pPr marL="571500" indent="-457200">
              <a:buAutoNum type="arabicPeriod"/>
            </a:pPr>
            <a:r>
              <a:rPr lang="en-US" sz="2000" dirty="0" smtClean="0"/>
              <a:t>One or more schools in the district being designate as a “priority school”.</a:t>
            </a:r>
            <a:endParaRPr lang="en-US" sz="2000" dirty="0"/>
          </a:p>
          <a:p>
            <a:pPr marL="571500" indent="-457200">
              <a:buAutoNum type="arabicPeriod"/>
            </a:pPr>
            <a:r>
              <a:rPr lang="en-US" sz="2000" dirty="0" smtClean="0"/>
              <a:t>One or more accountability groups in the district based on the 2014-2015 school year data as being among the lowest performing in the state for English language </a:t>
            </a:r>
            <a:r>
              <a:rPr lang="en-US" sz="2000" dirty="0"/>
              <a:t>a</a:t>
            </a:r>
            <a:r>
              <a:rPr lang="en-US" sz="2000" dirty="0" smtClean="0"/>
              <a:t>rts (ELA) and mathematics Performance Index (PI) results combined.</a:t>
            </a:r>
          </a:p>
          <a:p>
            <a:pPr marL="571500" indent="-457200">
              <a:buAutoNum type="arabicPeriod"/>
            </a:pPr>
            <a:r>
              <a:rPr lang="en-US" sz="2000" dirty="0" smtClean="0"/>
              <a:t>One or more of the accountability groups in the district being preliminarily identified for the 2010 graduation-rate total cohort as of August 31, 2014 as among the lowest performing in the state.</a:t>
            </a:r>
          </a:p>
        </p:txBody>
      </p:sp>
    </p:spTree>
    <p:extLst>
      <p:ext uri="{BB962C8B-B14F-4D97-AF65-F5344CB8AC3E}">
        <p14:creationId xmlns:p14="http://schemas.microsoft.com/office/powerpoint/2010/main" val="423081781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What is a “Focus” School</a:t>
            </a:r>
            <a:endParaRPr lang="en-US" sz="3600" dirty="0"/>
          </a:p>
        </p:txBody>
      </p:sp>
      <p:sp>
        <p:nvSpPr>
          <p:cNvPr id="3" name="Content Placeholder 2"/>
          <p:cNvSpPr>
            <a:spLocks noGrp="1"/>
          </p:cNvSpPr>
          <p:nvPr>
            <p:ph idx="1"/>
          </p:nvPr>
        </p:nvSpPr>
        <p:spPr/>
        <p:txBody>
          <a:bodyPr>
            <a:normAutofit/>
          </a:bodyPr>
          <a:lstStyle/>
          <a:p>
            <a:pPr marL="571500" indent="-457200">
              <a:buAutoNum type="arabicPeriod" startAt="4"/>
            </a:pPr>
            <a:r>
              <a:rPr lang="en-US" sz="2000" dirty="0" smtClean="0"/>
              <a:t>The accountability group(s) for which the district has been preliminarily identified have not met any of the progress filters listed in the methodology documents.</a:t>
            </a:r>
          </a:p>
          <a:p>
            <a:pPr marL="571500" indent="-457200">
              <a:buAutoNum type="arabicPeriod" startAt="4"/>
            </a:pPr>
            <a:endParaRPr lang="en-US" sz="2000" dirty="0"/>
          </a:p>
          <a:p>
            <a:pPr marL="114300" indent="0">
              <a:buNone/>
            </a:pPr>
            <a:r>
              <a:rPr lang="en-US" sz="2000" b="1" u="sng" dirty="0" smtClean="0"/>
              <a:t>SEE:</a:t>
            </a:r>
            <a:r>
              <a:rPr lang="en-US" sz="2000" dirty="0" smtClean="0"/>
              <a:t>	N.Y.S. Commissioner of Education Regulations Sections 100.18 and 100.19.</a:t>
            </a:r>
            <a:endParaRPr lang="en-US" sz="2000" dirty="0"/>
          </a:p>
        </p:txBody>
      </p:sp>
    </p:spTree>
    <p:extLst>
      <p:ext uri="{BB962C8B-B14F-4D97-AF65-F5344CB8AC3E}">
        <p14:creationId xmlns:p14="http://schemas.microsoft.com/office/powerpoint/2010/main" val="7215974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Criteria for the Identification of a Focus District and Focus Schools</a:t>
            </a:r>
            <a:endParaRPr lang="en-US" sz="3200" dirty="0"/>
          </a:p>
        </p:txBody>
      </p:sp>
      <p:sp>
        <p:nvSpPr>
          <p:cNvPr id="3" name="Content Placeholder 2"/>
          <p:cNvSpPr>
            <a:spLocks noGrp="1"/>
          </p:cNvSpPr>
          <p:nvPr>
            <p:ph idx="1"/>
          </p:nvPr>
        </p:nvSpPr>
        <p:spPr/>
        <p:txBody>
          <a:bodyPr/>
          <a:lstStyle/>
          <a:p>
            <a:pPr marL="114300" indent="0">
              <a:buNone/>
            </a:pPr>
            <a:r>
              <a:rPr lang="en-US" sz="2000" dirty="0" smtClean="0"/>
              <a:t>The Department of Education identified Focus Schools based on the following factors, as defined by ESEA:</a:t>
            </a:r>
          </a:p>
          <a:p>
            <a:pPr marL="114300" indent="0">
              <a:buNone/>
            </a:pPr>
            <a:endParaRPr lang="en-US" sz="2000" dirty="0" smtClean="0"/>
          </a:p>
          <a:p>
            <a:pPr marL="571500" indent="-457200">
              <a:buAutoNum type="arabicPeriod"/>
            </a:pPr>
            <a:r>
              <a:rPr lang="en-US" sz="2000" dirty="0" smtClean="0"/>
              <a:t>Schools with the lowest achievement of subgroups in terms of proficiency on the statewide assessments that are part of the state’s differentiated recognition, accountability and support system and are not making progress as defined by New York’s progress filters.</a:t>
            </a:r>
          </a:p>
          <a:p>
            <a:pPr marL="571500" indent="-457200">
              <a:buAutoNum type="arabicPeriod"/>
            </a:pPr>
            <a:r>
              <a:rPr lang="en-US" sz="2000" dirty="0" smtClean="0"/>
              <a:t>High schools with the lowest Graduation Rate for subgroups that are not making progress as defined by New York’s progress filters.</a:t>
            </a:r>
          </a:p>
          <a:p>
            <a:pPr marL="571500" indent="-457200">
              <a:buAutoNum type="arabicPeriod"/>
            </a:pPr>
            <a:endParaRPr lang="en-US" dirty="0"/>
          </a:p>
        </p:txBody>
      </p:sp>
    </p:spTree>
    <p:extLst>
      <p:ext uri="{BB962C8B-B14F-4D97-AF65-F5344CB8AC3E}">
        <p14:creationId xmlns:p14="http://schemas.microsoft.com/office/powerpoint/2010/main" val="25092269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C</a:t>
            </a:r>
            <a:r>
              <a:rPr lang="en-US" sz="3200" dirty="0" smtClean="0"/>
              <a:t>riteria for Identification of Focus Districts/Schools</a:t>
            </a:r>
            <a:endParaRPr lang="en-US" dirty="0"/>
          </a:p>
        </p:txBody>
      </p:sp>
      <p:sp>
        <p:nvSpPr>
          <p:cNvPr id="3" name="Content Placeholder 2"/>
          <p:cNvSpPr>
            <a:spLocks noGrp="1"/>
          </p:cNvSpPr>
          <p:nvPr>
            <p:ph idx="1"/>
          </p:nvPr>
        </p:nvSpPr>
        <p:spPr/>
        <p:txBody>
          <a:bodyPr/>
          <a:lstStyle/>
          <a:p>
            <a:pPr marL="114300" indent="0">
              <a:buNone/>
            </a:pPr>
            <a:r>
              <a:rPr lang="en-US" sz="2000" dirty="0" smtClean="0"/>
              <a:t>The Department identified Focus Schools using a two-stage process.</a:t>
            </a:r>
          </a:p>
          <a:p>
            <a:pPr marL="114300" indent="0">
              <a:buNone/>
            </a:pPr>
            <a:r>
              <a:rPr lang="en-US" sz="2000" dirty="0"/>
              <a:t>	</a:t>
            </a:r>
            <a:r>
              <a:rPr lang="en-US" sz="2000" dirty="0" smtClean="0"/>
              <a:t>Stage 1: NYSED first identified Focus Districts with the lowest achieving subgroups for Performance Index (PI) and Graduation Rate that were not making progress.</a:t>
            </a:r>
          </a:p>
          <a:p>
            <a:pPr marL="114300" indent="0">
              <a:buNone/>
            </a:pPr>
            <a:r>
              <a:rPr lang="en-US" sz="2000" dirty="0"/>
              <a:t>	</a:t>
            </a:r>
            <a:r>
              <a:rPr lang="en-US" sz="2000" dirty="0" smtClean="0"/>
              <a:t>Stage 2:</a:t>
            </a:r>
            <a:r>
              <a:rPr lang="en-US" sz="2000" dirty="0"/>
              <a:t> </a:t>
            </a:r>
            <a:r>
              <a:rPr lang="en-US" sz="2000" dirty="0" smtClean="0"/>
              <a:t>NYSED  then identified the lowest performing Title 1 schools statewide within the identified Focus Districts.</a:t>
            </a:r>
          </a:p>
          <a:p>
            <a:pPr marL="114300" indent="0">
              <a:buNone/>
            </a:pPr>
            <a:r>
              <a:rPr lang="en-US" sz="2000" dirty="0" smtClean="0"/>
              <a:t>Non-Title 1 schools within the Focus Districts that met the Focus District cut points were also identified as Focus Schools.</a:t>
            </a:r>
          </a:p>
          <a:p>
            <a:pPr>
              <a:buFont typeface="Arial" charset="0"/>
              <a:buChar char="•"/>
            </a:pPr>
            <a:r>
              <a:rPr lang="en-US" sz="2000" dirty="0" smtClean="0"/>
              <a:t>Districts are identified as Focus Districts if any subgroup is identified either through the PI or Graduation Rate methodology.</a:t>
            </a:r>
          </a:p>
          <a:p>
            <a:pPr>
              <a:buFont typeface="Arial" charset="0"/>
              <a:buChar char="•"/>
            </a:pPr>
            <a:endParaRPr lang="en-US" dirty="0" smtClean="0"/>
          </a:p>
          <a:p>
            <a:endParaRPr lang="en-US" dirty="0"/>
          </a:p>
        </p:txBody>
      </p:sp>
    </p:spTree>
    <p:extLst>
      <p:ext uri="{BB962C8B-B14F-4D97-AF65-F5344CB8AC3E}">
        <p14:creationId xmlns:p14="http://schemas.microsoft.com/office/powerpoint/2010/main" val="386926640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7136</TotalTime>
  <Words>1020</Words>
  <Application>Microsoft Office PowerPoint</Application>
  <PresentationFormat>Custom</PresentationFormat>
  <Paragraphs>85</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Adjacency</vt:lpstr>
      <vt:lpstr>ELEMENTARY AND SECONDARY EDUCATION ACT            Focus District/School Designation        </vt:lpstr>
      <vt:lpstr>NYS Elementary Secondary Education Act (ESEA)</vt:lpstr>
      <vt:lpstr>How are Districts and Schools Identified?</vt:lpstr>
      <vt:lpstr>New York Mills Union Free School District Designation</vt:lpstr>
      <vt:lpstr>What are “Focus Districts” and “Focus Schools”</vt:lpstr>
      <vt:lpstr>SED Designations of  “Focus” School</vt:lpstr>
      <vt:lpstr>What is a “Focus” School</vt:lpstr>
      <vt:lpstr>Criteria for the Identification of a Focus District and Focus Schools</vt:lpstr>
      <vt:lpstr>Criteria for Identification of Focus Districts/Schools</vt:lpstr>
      <vt:lpstr>What are “Progress Filters?”</vt:lpstr>
      <vt:lpstr>What Do Districts and/or Schools Have to Do?</vt:lpstr>
      <vt:lpstr>District Effectiveness Reviews and Requirements</vt:lpstr>
      <vt:lpstr>School and District Effectiveness Review (DTSDE)</vt:lpstr>
      <vt:lpstr>School and District Effectiveness Review (cont.)</vt:lpstr>
      <vt:lpstr>What are the DTSDE Review Requirements?</vt:lpstr>
      <vt:lpstr>District Comprehensive Improvement Plan Requirements</vt:lpstr>
      <vt:lpstr>Requirements for the DCIP and SCEP</vt:lpstr>
      <vt:lpstr>Questions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Kathy Houghton</dc:creator>
  <cp:lastModifiedBy>Jean Palmer</cp:lastModifiedBy>
  <cp:revision>116</cp:revision>
  <cp:lastPrinted>2016-03-28T15:18:07Z</cp:lastPrinted>
  <dcterms:created xsi:type="dcterms:W3CDTF">2016-03-17T14:15:15Z</dcterms:created>
  <dcterms:modified xsi:type="dcterms:W3CDTF">2016-03-29T17:30:52Z</dcterms:modified>
</cp:coreProperties>
</file>