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40"/>
  </p:handoutMasterIdLst>
  <p:sldIdLst>
    <p:sldId id="266" r:id="rId2"/>
    <p:sldId id="277" r:id="rId3"/>
    <p:sldId id="282"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301" r:id="rId20"/>
    <p:sldId id="261" r:id="rId21"/>
    <p:sldId id="299" r:id="rId22"/>
    <p:sldId id="300" r:id="rId23"/>
    <p:sldId id="279" r:id="rId24"/>
    <p:sldId id="272" r:id="rId25"/>
    <p:sldId id="281" r:id="rId26"/>
    <p:sldId id="275" r:id="rId27"/>
    <p:sldId id="265" r:id="rId28"/>
    <p:sldId id="256" r:id="rId29"/>
    <p:sldId id="262" r:id="rId30"/>
    <p:sldId id="267" r:id="rId31"/>
    <p:sldId id="269" r:id="rId32"/>
    <p:sldId id="257" r:id="rId33"/>
    <p:sldId id="259" r:id="rId34"/>
    <p:sldId id="263" r:id="rId35"/>
    <p:sldId id="264" r:id="rId36"/>
    <p:sldId id="304" r:id="rId37"/>
    <p:sldId id="273" r:id="rId38"/>
    <p:sldId id="278"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F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Objects="1">
      <p:cViewPr>
        <p:scale>
          <a:sx n="57" d="100"/>
          <a:sy n="57" d="100"/>
        </p:scale>
        <p:origin x="-72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023BEEA-4EEA-4B8A-BC69-08EC04B9BC44}" type="datetimeFigureOut">
              <a:rPr lang="en-US" smtClean="0"/>
              <a:t>3/29/2016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2E3E900-D4A3-44A0-A818-86B75CF30E06}" type="slidenum">
              <a:rPr lang="en-US" smtClean="0"/>
              <a:t>‹#›</a:t>
            </a:fld>
            <a:endParaRPr lang="en-US"/>
          </a:p>
        </p:txBody>
      </p:sp>
    </p:spTree>
    <p:extLst>
      <p:ext uri="{BB962C8B-B14F-4D97-AF65-F5344CB8AC3E}">
        <p14:creationId xmlns:p14="http://schemas.microsoft.com/office/powerpoint/2010/main" val="29726386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3/29/2016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12.nysed.gov/accountability/Webinar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429000"/>
            <a:ext cx="7766936" cy="2743200"/>
          </a:xfrm>
        </p:spPr>
        <p:txBody>
          <a:bodyPr/>
          <a:lstStyle/>
          <a:p>
            <a:pPr algn="ctr"/>
            <a:r>
              <a:rPr lang="en-US" dirty="0" smtClean="0"/>
              <a:t>Focus District </a:t>
            </a:r>
            <a:br>
              <a:rPr lang="en-US" dirty="0" smtClean="0"/>
            </a:br>
            <a:r>
              <a:rPr lang="en-US" dirty="0" smtClean="0"/>
              <a:t>Follow-Up Forum</a:t>
            </a:r>
            <a:br>
              <a:rPr lang="en-US" dirty="0" smtClean="0"/>
            </a:br>
            <a:r>
              <a:rPr lang="en-US" dirty="0" smtClean="0"/>
              <a:t>Monday, March 28, 2016</a:t>
            </a:r>
            <a:br>
              <a:rPr lang="en-US" dirty="0" smtClean="0"/>
            </a:br>
            <a:r>
              <a:rPr lang="en-US" sz="4000" dirty="0" smtClean="0"/>
              <a:t>Kathy Houghton </a:t>
            </a:r>
            <a:br>
              <a:rPr lang="en-US" sz="4000" dirty="0" smtClean="0"/>
            </a:br>
            <a:r>
              <a:rPr lang="en-US" sz="4000" dirty="0" smtClean="0"/>
              <a:t>Superintendent of Schools</a:t>
            </a:r>
            <a:endParaRPr lang="en-US" sz="4000" dirty="0"/>
          </a:p>
        </p:txBody>
      </p:sp>
      <p:pic>
        <p:nvPicPr>
          <p:cNvPr id="6" name="Picture 2" descr="\\NYM-FS1\Users$\Office\pmay\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803416"/>
            <a:ext cx="5483699"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906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Criteria for the Identification of a Focus District and Focus Schools</a:t>
            </a:r>
            <a:endParaRPr lang="en-US" sz="3200" dirty="0"/>
          </a:p>
        </p:txBody>
      </p:sp>
      <p:sp>
        <p:nvSpPr>
          <p:cNvPr id="3" name="Content Placeholder 2"/>
          <p:cNvSpPr>
            <a:spLocks noGrp="1"/>
          </p:cNvSpPr>
          <p:nvPr>
            <p:ph idx="1"/>
          </p:nvPr>
        </p:nvSpPr>
        <p:spPr/>
        <p:txBody>
          <a:bodyPr/>
          <a:lstStyle/>
          <a:p>
            <a:pPr marL="114300" indent="0">
              <a:buNone/>
            </a:pPr>
            <a:r>
              <a:rPr lang="en-US" sz="2000" dirty="0" smtClean="0"/>
              <a:t>The Department of Education identified Focus Schools based on the following factors, as defined by ESEA:</a:t>
            </a:r>
          </a:p>
          <a:p>
            <a:pPr marL="114300" indent="0">
              <a:buNone/>
            </a:pPr>
            <a:endParaRPr lang="en-US" sz="2000" dirty="0" smtClean="0"/>
          </a:p>
          <a:p>
            <a:pPr marL="571500" indent="-457200">
              <a:buAutoNum type="arabicPeriod"/>
            </a:pPr>
            <a:r>
              <a:rPr lang="en-US" sz="2000" dirty="0" smtClean="0"/>
              <a:t>Schools with the lowest achievement of subgroups in terms of proficiency on the statewide assessments that are part of the state’s differentiated recognition, accountability and support system and are not making progress as defined by New York’s progress filters.</a:t>
            </a:r>
          </a:p>
          <a:p>
            <a:pPr marL="571500" indent="-457200">
              <a:buAutoNum type="arabicPeriod"/>
            </a:pPr>
            <a:r>
              <a:rPr lang="en-US" sz="2000" dirty="0" smtClean="0"/>
              <a:t>High schools with the lowest Graduation Rate for subgroups that are not making progress as defined by New York’s progress filters.</a:t>
            </a:r>
          </a:p>
          <a:p>
            <a:pPr marL="571500" indent="-457200">
              <a:buAutoNum type="arabicPeriod"/>
            </a:pPr>
            <a:endParaRPr lang="en-US" dirty="0"/>
          </a:p>
        </p:txBody>
      </p:sp>
    </p:spTree>
    <p:extLst>
      <p:ext uri="{BB962C8B-B14F-4D97-AF65-F5344CB8AC3E}">
        <p14:creationId xmlns:p14="http://schemas.microsoft.com/office/powerpoint/2010/main" val="2509226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a:t>
            </a:r>
            <a:r>
              <a:rPr lang="en-US" sz="3200" dirty="0" smtClean="0"/>
              <a:t>riteria for Identification of Focus Districts/Schools</a:t>
            </a:r>
            <a:endParaRPr lang="en-US" dirty="0"/>
          </a:p>
        </p:txBody>
      </p:sp>
      <p:sp>
        <p:nvSpPr>
          <p:cNvPr id="3" name="Content Placeholder 2"/>
          <p:cNvSpPr>
            <a:spLocks noGrp="1"/>
          </p:cNvSpPr>
          <p:nvPr>
            <p:ph idx="1"/>
          </p:nvPr>
        </p:nvSpPr>
        <p:spPr/>
        <p:txBody>
          <a:bodyPr/>
          <a:lstStyle/>
          <a:p>
            <a:pPr marL="114300" indent="0">
              <a:buNone/>
            </a:pPr>
            <a:r>
              <a:rPr lang="en-US" sz="2000" dirty="0" smtClean="0"/>
              <a:t>The Department identified Focus Schools using a two-stage process.</a:t>
            </a:r>
          </a:p>
          <a:p>
            <a:pPr marL="114300" indent="0">
              <a:buNone/>
            </a:pPr>
            <a:r>
              <a:rPr lang="en-US" sz="2000" dirty="0"/>
              <a:t>	</a:t>
            </a:r>
            <a:r>
              <a:rPr lang="en-US" sz="2000" dirty="0" smtClean="0"/>
              <a:t>Stage 1: NYSED first identified Focus Districts with the lowest achieving subgroups for Performance Index (PI) and Graduation Rate that were not making progress.</a:t>
            </a:r>
          </a:p>
          <a:p>
            <a:pPr marL="114300" indent="0">
              <a:buNone/>
            </a:pPr>
            <a:r>
              <a:rPr lang="en-US" sz="2000" dirty="0"/>
              <a:t>	</a:t>
            </a:r>
            <a:r>
              <a:rPr lang="en-US" sz="2000" dirty="0" smtClean="0"/>
              <a:t>Stage 2:</a:t>
            </a:r>
            <a:r>
              <a:rPr lang="en-US" sz="2000" dirty="0"/>
              <a:t> </a:t>
            </a:r>
            <a:r>
              <a:rPr lang="en-US" sz="2000" dirty="0" smtClean="0"/>
              <a:t>NYSED  then identified the lowest performing Title 1 schools statewide within the identified Focus Districts.</a:t>
            </a:r>
          </a:p>
          <a:p>
            <a:pPr marL="114300" indent="0">
              <a:buNone/>
            </a:pPr>
            <a:r>
              <a:rPr lang="en-US" sz="2000" dirty="0" smtClean="0"/>
              <a:t>Non-Title 1 schools within the Focus Districts that met the Focus District cut points were also identified as Focus Schools.</a:t>
            </a:r>
          </a:p>
          <a:p>
            <a:pPr>
              <a:buFont typeface="Arial" charset="0"/>
              <a:buChar char="•"/>
            </a:pPr>
            <a:r>
              <a:rPr lang="en-US" sz="2000" dirty="0" smtClean="0"/>
              <a:t>Districts are identified as Focus Districts if any subgroup is identified either through the PI or Graduation Rate methodology.</a:t>
            </a:r>
          </a:p>
          <a:p>
            <a:pPr>
              <a:buFont typeface="Arial" charset="0"/>
              <a:buChar char="•"/>
            </a:pPr>
            <a:endParaRPr lang="en-US" dirty="0" smtClean="0"/>
          </a:p>
          <a:p>
            <a:endParaRPr lang="en-US" dirty="0"/>
          </a:p>
        </p:txBody>
      </p:sp>
    </p:spTree>
    <p:extLst>
      <p:ext uri="{BB962C8B-B14F-4D97-AF65-F5344CB8AC3E}">
        <p14:creationId xmlns:p14="http://schemas.microsoft.com/office/powerpoint/2010/main" val="3869266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“Progress Filters?”</a:t>
            </a:r>
            <a:endParaRPr lang="en-US" sz="3200" dirty="0"/>
          </a:p>
        </p:txBody>
      </p:sp>
      <p:sp>
        <p:nvSpPr>
          <p:cNvPr id="3" name="Content Placeholder 2"/>
          <p:cNvSpPr>
            <a:spLocks noGrp="1"/>
          </p:cNvSpPr>
          <p:nvPr>
            <p:ph idx="1"/>
          </p:nvPr>
        </p:nvSpPr>
        <p:spPr/>
        <p:txBody>
          <a:bodyPr>
            <a:normAutofit lnSpcReduction="10000"/>
          </a:bodyPr>
          <a:lstStyle/>
          <a:p>
            <a:r>
              <a:rPr lang="en-US" sz="2400" dirty="0" smtClean="0"/>
              <a:t>Progress filters are alternate measures used to determine whether districts and schools have made sufficient educational growth and progress.</a:t>
            </a:r>
          </a:p>
          <a:p>
            <a:r>
              <a:rPr lang="en-US" sz="2400" dirty="0" smtClean="0"/>
              <a:t>Some of the key progress filters are:</a:t>
            </a:r>
          </a:p>
          <a:p>
            <a:pPr marL="868680" lvl="1" indent="-457200">
              <a:buAutoNum type="arabicPeriod"/>
            </a:pPr>
            <a:r>
              <a:rPr lang="en-US" sz="2000" dirty="0" smtClean="0"/>
              <a:t>Group has made a ten (10) point gain in the Performance Index from the prior school year.</a:t>
            </a:r>
          </a:p>
          <a:p>
            <a:pPr marL="868680" lvl="1" indent="-457200">
              <a:buAutoNum type="arabicPeriod"/>
            </a:pPr>
            <a:r>
              <a:rPr lang="en-US" sz="2000" dirty="0" smtClean="0"/>
              <a:t>Median Student Growth Percentile is above Statewide average.</a:t>
            </a:r>
          </a:p>
          <a:p>
            <a:pPr marL="868680" lvl="1" indent="-457200">
              <a:buAutoNum type="arabicPeriod"/>
            </a:pPr>
            <a:r>
              <a:rPr lang="en-US" sz="2000" dirty="0" smtClean="0"/>
              <a:t>Subgroup’s 4 and 5-year graduation rate is above Statewide average or has increased by ten percent (10%) over the last two years.</a:t>
            </a:r>
          </a:p>
          <a:p>
            <a:pPr marL="411480" lvl="1" indent="0">
              <a:buNone/>
            </a:pPr>
            <a:endParaRPr lang="en-US" dirty="0" smtClean="0"/>
          </a:p>
          <a:p>
            <a:pPr marL="868680" lvl="1" indent="-457200">
              <a:buAutoNum type="arabicPeriod"/>
            </a:pPr>
            <a:endParaRPr lang="en-US" dirty="0"/>
          </a:p>
        </p:txBody>
      </p:sp>
    </p:spTree>
    <p:extLst>
      <p:ext uri="{BB962C8B-B14F-4D97-AF65-F5344CB8AC3E}">
        <p14:creationId xmlns:p14="http://schemas.microsoft.com/office/powerpoint/2010/main" val="3304635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Do Districts and/or Schools Have to Do?</a:t>
            </a:r>
            <a:endParaRPr lang="en-US" sz="3200" dirty="0"/>
          </a:p>
        </p:txBody>
      </p:sp>
      <p:sp>
        <p:nvSpPr>
          <p:cNvPr id="3" name="Content Placeholder 2"/>
          <p:cNvSpPr>
            <a:spLocks noGrp="1"/>
          </p:cNvSpPr>
          <p:nvPr>
            <p:ph idx="1"/>
          </p:nvPr>
        </p:nvSpPr>
        <p:spPr/>
        <p:txBody>
          <a:bodyPr>
            <a:normAutofit/>
          </a:bodyPr>
          <a:lstStyle/>
          <a:p>
            <a:r>
              <a:rPr lang="en-US" sz="2400" dirty="0" smtClean="0"/>
              <a:t>Focus Districts and Focus Schools will undergo a school improvement process to help address the reasons why some students in the schools are not succeeding.</a:t>
            </a:r>
          </a:p>
          <a:p>
            <a:r>
              <a:rPr lang="en-US" sz="2400" dirty="0" smtClean="0"/>
              <a:t>These districts and schools will participate in a State review process to identify the strengths and weaknesses of the district or school.</a:t>
            </a:r>
          </a:p>
          <a:p>
            <a:r>
              <a:rPr lang="en-US" sz="2400" dirty="0" smtClean="0"/>
              <a:t>Districts and schools will use the information derived from these reviews to develop improvement plans.</a:t>
            </a:r>
            <a:endParaRPr lang="en-US" sz="2400" dirty="0"/>
          </a:p>
        </p:txBody>
      </p:sp>
    </p:spTree>
    <p:extLst>
      <p:ext uri="{BB962C8B-B14F-4D97-AF65-F5344CB8AC3E}">
        <p14:creationId xmlns:p14="http://schemas.microsoft.com/office/powerpoint/2010/main" val="411579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District Effectiveness Reviews and Requirements</a:t>
            </a:r>
            <a:endParaRPr lang="en-US" sz="3200" dirty="0"/>
          </a:p>
        </p:txBody>
      </p:sp>
      <p:sp>
        <p:nvSpPr>
          <p:cNvPr id="3" name="Content Placeholder 2"/>
          <p:cNvSpPr>
            <a:spLocks noGrp="1"/>
          </p:cNvSpPr>
          <p:nvPr>
            <p:ph idx="1"/>
          </p:nvPr>
        </p:nvSpPr>
        <p:spPr/>
        <p:txBody>
          <a:bodyPr>
            <a:normAutofit/>
          </a:bodyPr>
          <a:lstStyle/>
          <a:p>
            <a:r>
              <a:rPr lang="en-US" sz="2400" dirty="0" smtClean="0"/>
              <a:t>Commissioner’s Regulations 100.18 require that all Focus Schools participate in a diagnostic review of quality indicators.</a:t>
            </a:r>
          </a:p>
          <a:p>
            <a:r>
              <a:rPr lang="en-US" sz="2400" dirty="0" smtClean="0"/>
              <a:t>The reviews are expected to inform subsequent:</a:t>
            </a:r>
          </a:p>
          <a:p>
            <a:pPr marL="114300" indent="0">
              <a:buNone/>
            </a:pPr>
            <a:endParaRPr lang="en-US" sz="2400" dirty="0" smtClean="0"/>
          </a:p>
          <a:p>
            <a:pPr marL="114300" indent="0">
              <a:buNone/>
            </a:pPr>
            <a:r>
              <a:rPr lang="en-US" sz="2400" dirty="0"/>
              <a:t>	</a:t>
            </a:r>
            <a:r>
              <a:rPr lang="en-US" sz="2400" dirty="0" smtClean="0"/>
              <a:t>1.	School Comprehensive Education Plans (SCEPs); and</a:t>
            </a:r>
          </a:p>
          <a:p>
            <a:pPr marL="114300" indent="0">
              <a:buNone/>
            </a:pPr>
            <a:r>
              <a:rPr lang="en-US" sz="2400" dirty="0"/>
              <a:t>	</a:t>
            </a:r>
            <a:r>
              <a:rPr lang="en-US" sz="2400" dirty="0" smtClean="0"/>
              <a:t>2.	District Comprehensive Improvement Plans (DCIPs).</a:t>
            </a:r>
            <a:endParaRPr lang="en-US" sz="2400" dirty="0"/>
          </a:p>
        </p:txBody>
      </p:sp>
    </p:spTree>
    <p:extLst>
      <p:ext uri="{BB962C8B-B14F-4D97-AF65-F5344CB8AC3E}">
        <p14:creationId xmlns:p14="http://schemas.microsoft.com/office/powerpoint/2010/main" val="352020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School and District Effectiveness Review (DTSDE)</a:t>
            </a:r>
            <a:endParaRPr lang="en-US" sz="3200" dirty="0"/>
          </a:p>
        </p:txBody>
      </p:sp>
      <p:sp>
        <p:nvSpPr>
          <p:cNvPr id="3" name="Content Placeholder 2"/>
          <p:cNvSpPr>
            <a:spLocks noGrp="1"/>
          </p:cNvSpPr>
          <p:nvPr>
            <p:ph idx="1"/>
          </p:nvPr>
        </p:nvSpPr>
        <p:spPr/>
        <p:txBody>
          <a:bodyPr>
            <a:noAutofit/>
          </a:bodyPr>
          <a:lstStyle/>
          <a:p>
            <a:pPr marL="114300" indent="0">
              <a:buNone/>
            </a:pPr>
            <a:r>
              <a:rPr lang="en-US" sz="2400" dirty="0" smtClean="0"/>
              <a:t>This review evaluates school and district performance in 6 tenets:</a:t>
            </a:r>
          </a:p>
          <a:p>
            <a:pPr marL="114300" indent="0">
              <a:buNone/>
            </a:pPr>
            <a:r>
              <a:rPr lang="en-US" sz="2400" dirty="0"/>
              <a:t>	</a:t>
            </a:r>
            <a:r>
              <a:rPr lang="en-US" sz="2400" dirty="0" smtClean="0"/>
              <a:t>1.	district leadership and capacity;</a:t>
            </a:r>
          </a:p>
          <a:p>
            <a:pPr marL="114300" indent="0">
              <a:buNone/>
            </a:pPr>
            <a:r>
              <a:rPr lang="en-US" sz="2400" dirty="0"/>
              <a:t>	</a:t>
            </a:r>
            <a:r>
              <a:rPr lang="en-US" sz="2400" dirty="0" smtClean="0"/>
              <a:t>2.	school leadership practices and decisions;</a:t>
            </a:r>
          </a:p>
          <a:p>
            <a:pPr marL="114300" indent="0">
              <a:buNone/>
            </a:pPr>
            <a:r>
              <a:rPr lang="en-US" sz="2400" dirty="0"/>
              <a:t>	</a:t>
            </a:r>
            <a:r>
              <a:rPr lang="en-US" sz="2400" dirty="0" smtClean="0"/>
              <a:t>3.	curriculum development and support;</a:t>
            </a:r>
          </a:p>
          <a:p>
            <a:pPr marL="114300" indent="0">
              <a:buNone/>
            </a:pPr>
            <a:r>
              <a:rPr lang="en-US" sz="2400" dirty="0"/>
              <a:t>	4</a:t>
            </a:r>
            <a:r>
              <a:rPr lang="en-US" sz="2400" dirty="0" smtClean="0"/>
              <a:t>.	teacher practices and decisions;</a:t>
            </a:r>
          </a:p>
          <a:p>
            <a:pPr marL="114300" indent="0">
              <a:buNone/>
            </a:pPr>
            <a:r>
              <a:rPr lang="en-US" sz="2400" dirty="0"/>
              <a:t>	5</a:t>
            </a:r>
            <a:r>
              <a:rPr lang="en-US" sz="2400" dirty="0" smtClean="0"/>
              <a:t>.	student social and emotional development 			 </a:t>
            </a:r>
            <a:br>
              <a:rPr lang="en-US" sz="2400" dirty="0" smtClean="0"/>
            </a:br>
            <a:r>
              <a:rPr lang="en-US" sz="2400" dirty="0" smtClean="0"/>
              <a:t>         health; and</a:t>
            </a:r>
          </a:p>
          <a:p>
            <a:pPr marL="114300" indent="0">
              <a:buNone/>
            </a:pPr>
            <a:r>
              <a:rPr lang="en-US" sz="2400" dirty="0"/>
              <a:t>	6</a:t>
            </a:r>
            <a:r>
              <a:rPr lang="en-US" sz="2400" dirty="0" smtClean="0"/>
              <a:t>.	family and community engagement.</a:t>
            </a:r>
            <a:endParaRPr lang="en-US" sz="2400" dirty="0"/>
          </a:p>
        </p:txBody>
      </p:sp>
    </p:spTree>
    <p:extLst>
      <p:ext uri="{BB962C8B-B14F-4D97-AF65-F5344CB8AC3E}">
        <p14:creationId xmlns:p14="http://schemas.microsoft.com/office/powerpoint/2010/main" val="119495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School and District Effectiveness Review (cont.)</a:t>
            </a:r>
            <a:endParaRPr lang="en-US" sz="2800" dirty="0"/>
          </a:p>
        </p:txBody>
      </p:sp>
      <p:sp>
        <p:nvSpPr>
          <p:cNvPr id="3" name="Content Placeholder 2"/>
          <p:cNvSpPr>
            <a:spLocks noGrp="1"/>
          </p:cNvSpPr>
          <p:nvPr>
            <p:ph idx="1"/>
          </p:nvPr>
        </p:nvSpPr>
        <p:spPr/>
        <p:txBody>
          <a:bodyPr/>
          <a:lstStyle/>
          <a:p>
            <a:r>
              <a:rPr lang="en-US" sz="2400" dirty="0" smtClean="0"/>
              <a:t>All Focus Schools are required to receive a DTSDE review in the 2015-2016 school year.</a:t>
            </a:r>
          </a:p>
          <a:p>
            <a:r>
              <a:rPr lang="en-US" sz="2400" dirty="0" smtClean="0"/>
              <a:t>Focus districts with no focus school(s) will be expected to complete an annual, District Comprehensive Improvement Plan (DCIP).</a:t>
            </a:r>
          </a:p>
          <a:p>
            <a:endParaRPr lang="en-US" dirty="0"/>
          </a:p>
        </p:txBody>
      </p:sp>
    </p:spTree>
    <p:extLst>
      <p:ext uri="{BB962C8B-B14F-4D97-AF65-F5344CB8AC3E}">
        <p14:creationId xmlns:p14="http://schemas.microsoft.com/office/powerpoint/2010/main" val="4274743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the DTSDE Review Requirements?</a:t>
            </a:r>
            <a:endParaRPr lang="en-US" sz="3200" dirty="0"/>
          </a:p>
        </p:txBody>
      </p:sp>
      <p:sp>
        <p:nvSpPr>
          <p:cNvPr id="3" name="Content Placeholder 2"/>
          <p:cNvSpPr>
            <a:spLocks noGrp="1"/>
          </p:cNvSpPr>
          <p:nvPr>
            <p:ph idx="1"/>
          </p:nvPr>
        </p:nvSpPr>
        <p:spPr/>
        <p:txBody>
          <a:bodyPr>
            <a:normAutofit/>
          </a:bodyPr>
          <a:lstStyle/>
          <a:p>
            <a:pPr marL="114300" indent="0">
              <a:buNone/>
            </a:pPr>
            <a:r>
              <a:rPr lang="en-US" sz="2400" dirty="0" smtClean="0"/>
              <a:t>This requirement can be fulfilled in one of three ways:</a:t>
            </a:r>
          </a:p>
          <a:p>
            <a:endParaRPr lang="en-US" sz="2400" dirty="0"/>
          </a:p>
          <a:p>
            <a:pPr marL="571500" indent="-457200">
              <a:buAutoNum type="arabicPeriod"/>
            </a:pPr>
            <a:r>
              <a:rPr lang="en-US" sz="2400" dirty="0" smtClean="0"/>
              <a:t>A NYSED-led IIT review;</a:t>
            </a:r>
          </a:p>
          <a:p>
            <a:pPr marL="571500" indent="-457200">
              <a:buAutoNum type="arabicPeriod"/>
            </a:pPr>
            <a:r>
              <a:rPr lang="en-US" sz="2400" dirty="0" smtClean="0"/>
              <a:t>A DTSDE review of three or more tenets led by an Outside Educational Expert with a District Lead Credential; or</a:t>
            </a:r>
          </a:p>
          <a:p>
            <a:pPr marL="571500" indent="-457200">
              <a:buAutoNum type="arabicPeriod"/>
            </a:pPr>
            <a:r>
              <a:rPr lang="en-US" sz="2400" dirty="0" smtClean="0"/>
              <a:t>A District-Supervised completed DTSDE School Self-Reflection.</a:t>
            </a:r>
            <a:endParaRPr lang="en-US" sz="2400" dirty="0"/>
          </a:p>
        </p:txBody>
      </p:sp>
    </p:spTree>
    <p:extLst>
      <p:ext uri="{BB962C8B-B14F-4D97-AF65-F5344CB8AC3E}">
        <p14:creationId xmlns:p14="http://schemas.microsoft.com/office/powerpoint/2010/main" val="3723970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District Comprehensive Improvement Plan Requirements</a:t>
            </a:r>
            <a:endParaRPr lang="en-US" sz="3200" dirty="0"/>
          </a:p>
        </p:txBody>
      </p:sp>
      <p:sp>
        <p:nvSpPr>
          <p:cNvPr id="3" name="Content Placeholder 2"/>
          <p:cNvSpPr>
            <a:spLocks noGrp="1"/>
          </p:cNvSpPr>
          <p:nvPr>
            <p:ph idx="1"/>
          </p:nvPr>
        </p:nvSpPr>
        <p:spPr/>
        <p:txBody>
          <a:bodyPr/>
          <a:lstStyle/>
          <a:p>
            <a:r>
              <a:rPr lang="en-US" sz="2400" dirty="0" smtClean="0"/>
              <a:t>Focus Districts are required to develop a District Comprehensive Improvement Plan.</a:t>
            </a:r>
          </a:p>
          <a:p>
            <a:r>
              <a:rPr lang="en-US" sz="2400" dirty="0" smtClean="0"/>
              <a:t>The purpose of this plan is to articulate how the district will use the full range of its resources to support improvements.</a:t>
            </a:r>
          </a:p>
          <a:p>
            <a:r>
              <a:rPr lang="en-US" sz="2400" dirty="0" smtClean="0"/>
              <a:t>Focus Districts must utilize the Diagnostic Tool for School and District Effectiveness (DTSDE) and the DTSDE school visit review process as tools for improvement through the DCIP.</a:t>
            </a:r>
          </a:p>
          <a:p>
            <a:pPr marL="411480" lvl="1" indent="0">
              <a:buNone/>
            </a:pPr>
            <a:endParaRPr lang="en-US" dirty="0" smtClean="0"/>
          </a:p>
        </p:txBody>
      </p:sp>
    </p:spTree>
    <p:extLst>
      <p:ext uri="{BB962C8B-B14F-4D97-AF65-F5344CB8AC3E}">
        <p14:creationId xmlns:p14="http://schemas.microsoft.com/office/powerpoint/2010/main" val="3116870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Requirements for the DCIP and SCEP</a:t>
            </a:r>
            <a:endParaRPr lang="en-US" sz="3200" dirty="0"/>
          </a:p>
        </p:txBody>
      </p:sp>
      <p:sp>
        <p:nvSpPr>
          <p:cNvPr id="3" name="Content Placeholder 2"/>
          <p:cNvSpPr>
            <a:spLocks noGrp="1"/>
          </p:cNvSpPr>
          <p:nvPr>
            <p:ph idx="1"/>
          </p:nvPr>
        </p:nvSpPr>
        <p:spPr>
          <a:xfrm>
            <a:off x="677334" y="1600200"/>
            <a:ext cx="8596668" cy="4724399"/>
          </a:xfrm>
        </p:spPr>
        <p:txBody>
          <a:bodyPr>
            <a:normAutofit lnSpcReduction="10000"/>
          </a:bodyPr>
          <a:lstStyle/>
          <a:p>
            <a:r>
              <a:rPr lang="en-US" sz="2400" dirty="0"/>
              <a:t>The DCIP and SCEP must specifically address the areas of need identified through the use of the diagnostic tool quality indicators.</a:t>
            </a:r>
          </a:p>
          <a:p>
            <a:r>
              <a:rPr lang="en-US" sz="2400" dirty="0"/>
              <a:t>They must be updated annually as approved by the Board of Education and implemented no later than the first day of school when students are in attendance</a:t>
            </a:r>
            <a:r>
              <a:rPr lang="en-US" sz="2400" dirty="0" smtClean="0"/>
              <a:t>.</a:t>
            </a:r>
          </a:p>
          <a:p>
            <a:r>
              <a:rPr lang="en-US" sz="2400" dirty="0" smtClean="0"/>
              <a:t>Be developed in consultation with parents, school staff, and others pursuant to Commissioner’s Regulations Section 100.11.</a:t>
            </a:r>
          </a:p>
          <a:p>
            <a:r>
              <a:rPr lang="en-US" sz="2400" dirty="0" smtClean="0"/>
              <a:t>Include an analysis of achievement of prior year goals.</a:t>
            </a:r>
          </a:p>
          <a:p>
            <a:r>
              <a:rPr lang="en-US" sz="2400" dirty="0" smtClean="0"/>
              <a:t>Be made widely available through public means.</a:t>
            </a:r>
          </a:p>
          <a:p>
            <a:r>
              <a:rPr lang="en-US" sz="2400" dirty="0" smtClean="0"/>
              <a:t>Are due to SED by Friday, July 31, 2016.</a:t>
            </a:r>
            <a:endParaRPr lang="en-US" sz="2400" dirty="0"/>
          </a:p>
          <a:p>
            <a:endParaRPr lang="en-US" dirty="0"/>
          </a:p>
        </p:txBody>
      </p:sp>
    </p:spTree>
    <p:extLst>
      <p:ext uri="{BB962C8B-B14F-4D97-AF65-F5344CB8AC3E}">
        <p14:creationId xmlns:p14="http://schemas.microsoft.com/office/powerpoint/2010/main" val="4028076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10363200" cy="1143000"/>
          </a:xfrm>
        </p:spPr>
        <p:txBody>
          <a:bodyPr/>
          <a:lstStyle/>
          <a:p>
            <a:r>
              <a:rPr lang="en-US" sz="3600" b="1" dirty="0" smtClean="0">
                <a:solidFill>
                  <a:srgbClr val="000090"/>
                </a:solidFill>
              </a:rPr>
              <a:t>Essential Questions</a:t>
            </a:r>
            <a:endParaRPr lang="en-US" sz="3600" b="1" dirty="0">
              <a:solidFill>
                <a:srgbClr val="000090"/>
              </a:solidFill>
            </a:endParaRPr>
          </a:p>
        </p:txBody>
      </p:sp>
      <p:sp>
        <p:nvSpPr>
          <p:cNvPr id="3" name="Content Placeholder 2"/>
          <p:cNvSpPr>
            <a:spLocks noGrp="1"/>
          </p:cNvSpPr>
          <p:nvPr>
            <p:ph idx="1"/>
          </p:nvPr>
        </p:nvSpPr>
        <p:spPr>
          <a:xfrm>
            <a:off x="488604" y="1471353"/>
            <a:ext cx="11277600" cy="3962400"/>
          </a:xfrm>
        </p:spPr>
        <p:txBody>
          <a:bodyPr>
            <a:normAutofit/>
          </a:bodyPr>
          <a:lstStyle/>
          <a:p>
            <a:pPr lvl="0"/>
            <a:r>
              <a:rPr lang="en-US" sz="2800" b="1" dirty="0"/>
              <a:t>What are the ramifications of continued identification under the ESEA Accountability Act</a:t>
            </a:r>
            <a:r>
              <a:rPr lang="en-US" sz="2800" b="1" dirty="0" smtClean="0"/>
              <a:t>?</a:t>
            </a:r>
            <a:br>
              <a:rPr lang="en-US" sz="2800" b="1" dirty="0" smtClean="0"/>
            </a:br>
            <a:endParaRPr lang="en-US" sz="2800" b="1" dirty="0"/>
          </a:p>
          <a:p>
            <a:pPr lvl="0"/>
            <a:r>
              <a:rPr lang="en-US" sz="2800" b="1" dirty="0"/>
              <a:t>What do we need to do to get our school district off of this accountability list? </a:t>
            </a:r>
            <a:r>
              <a:rPr lang="en-US" sz="2800" b="1" dirty="0" smtClean="0"/>
              <a:t/>
            </a:r>
            <a:br>
              <a:rPr lang="en-US" sz="2800" b="1" dirty="0" smtClean="0"/>
            </a:br>
            <a:endParaRPr lang="en-US" sz="2800" b="1" dirty="0"/>
          </a:p>
          <a:p>
            <a:pPr lvl="0"/>
            <a:r>
              <a:rPr lang="en-US" sz="2800" b="1" dirty="0" smtClean="0"/>
              <a:t>What </a:t>
            </a:r>
            <a:r>
              <a:rPr lang="en-US" sz="2800" b="1" dirty="0"/>
              <a:t>are the intervention, planning, and school improvement requirements for Focus </a:t>
            </a:r>
            <a:r>
              <a:rPr lang="en-US" sz="2800" b="1" dirty="0" smtClean="0"/>
              <a:t>Districts</a:t>
            </a:r>
            <a:r>
              <a:rPr lang="en-US" sz="2800" b="1" dirty="0"/>
              <a:t>?</a:t>
            </a:r>
          </a:p>
          <a:p>
            <a:pPr marL="0" lvl="0" indent="0">
              <a:buNone/>
            </a:pPr>
            <a:endParaRPr lang="en-US" sz="2600" dirty="0"/>
          </a:p>
        </p:txBody>
      </p:sp>
    </p:spTree>
    <p:extLst>
      <p:ext uri="{BB962C8B-B14F-4D97-AF65-F5344CB8AC3E}">
        <p14:creationId xmlns:p14="http://schemas.microsoft.com/office/powerpoint/2010/main" val="23277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828800"/>
            <a:ext cx="8305800" cy="2209800"/>
          </a:xfrm>
        </p:spPr>
        <p:txBody>
          <a:bodyPr>
            <a:normAutofit fontScale="90000"/>
          </a:bodyPr>
          <a:lstStyle/>
          <a:p>
            <a:pPr algn="ctr"/>
            <a:r>
              <a:rPr lang="en-US" b="1" dirty="0" smtClean="0"/>
              <a:t>is a </a:t>
            </a:r>
            <a:br>
              <a:rPr lang="en-US" b="1" dirty="0" smtClean="0"/>
            </a:br>
            <a:r>
              <a:rPr lang="en-US" b="1" dirty="0" smtClean="0"/>
              <a:t>Focus District </a:t>
            </a:r>
            <a:br>
              <a:rPr lang="en-US" b="1" dirty="0" smtClean="0"/>
            </a:br>
            <a:r>
              <a:rPr lang="en-US" b="1" dirty="0" smtClean="0"/>
              <a:t>without </a:t>
            </a:r>
            <a:br>
              <a:rPr lang="en-US" b="1" dirty="0" smtClean="0"/>
            </a:br>
            <a:r>
              <a:rPr lang="en-US" b="1" dirty="0" smtClean="0"/>
              <a:t>Focus or Priority Schools</a:t>
            </a:r>
          </a:p>
          <a:p>
            <a:pPr algn="ctr"/>
            <a:endParaRPr lang="en-US" dirty="0"/>
          </a:p>
          <a:p>
            <a:pPr algn="ctr"/>
            <a:r>
              <a:rPr lang="en-US" dirty="0" smtClean="0"/>
              <a:t>We were designated a Focus District due to the Performance of our SWD (Students with Disabilities) subgroup.</a:t>
            </a:r>
          </a:p>
          <a:p>
            <a:pPr algn="ctr"/>
            <a:endParaRPr lang="en-US" dirty="0"/>
          </a:p>
          <a:p>
            <a:pPr algn="ctr"/>
            <a:endParaRPr lang="en-US" dirty="0" smtClean="0"/>
          </a:p>
          <a:p>
            <a:pPr algn="ctr"/>
            <a:endParaRPr lang="en-US" dirty="0"/>
          </a:p>
        </p:txBody>
      </p:sp>
      <p:pic>
        <p:nvPicPr>
          <p:cNvPr id="3" name="Picture 2" descr="\\NYM-FS1\Users$\Office\pmay\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96993"/>
            <a:ext cx="4648200" cy="1356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579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Requirements for the DCIP and SCEP</a:t>
            </a:r>
            <a:endParaRPr lang="en-US" sz="3200" dirty="0"/>
          </a:p>
        </p:txBody>
      </p:sp>
      <p:sp>
        <p:nvSpPr>
          <p:cNvPr id="3" name="Content Placeholder 2"/>
          <p:cNvSpPr>
            <a:spLocks noGrp="1"/>
          </p:cNvSpPr>
          <p:nvPr>
            <p:ph idx="1"/>
          </p:nvPr>
        </p:nvSpPr>
        <p:spPr/>
        <p:txBody>
          <a:bodyPr/>
          <a:lstStyle/>
          <a:p>
            <a:r>
              <a:rPr lang="en-US" dirty="0"/>
              <a:t>The DCIP and SCEP must specifically address the areas of need identified through the use of the diagnostic tool quality indicators.</a:t>
            </a:r>
          </a:p>
          <a:p>
            <a:r>
              <a:rPr lang="en-US" dirty="0"/>
              <a:t>They must be updated annually as approved by the Board of Education and implemented no later than the first day of school when students are in attendance</a:t>
            </a:r>
            <a:r>
              <a:rPr lang="en-US" dirty="0" smtClean="0"/>
              <a:t>.</a:t>
            </a:r>
          </a:p>
          <a:p>
            <a:r>
              <a:rPr lang="en-US" dirty="0" smtClean="0"/>
              <a:t>Be developed in consultation with parents, school staff, and others pursuant to Commissioner’s Regulations Section 100.11.</a:t>
            </a:r>
          </a:p>
          <a:p>
            <a:r>
              <a:rPr lang="en-US" dirty="0" smtClean="0"/>
              <a:t>Include an analysis of achievement of prior year goals.</a:t>
            </a:r>
          </a:p>
          <a:p>
            <a:r>
              <a:rPr lang="en-US" dirty="0" smtClean="0"/>
              <a:t>Be made widely available through public means.</a:t>
            </a:r>
          </a:p>
          <a:p>
            <a:r>
              <a:rPr lang="en-US" dirty="0" smtClean="0"/>
              <a:t>Are due to SED by Friday, July 31, 2016.</a:t>
            </a:r>
            <a:endParaRPr lang="en-US" dirty="0"/>
          </a:p>
          <a:p>
            <a:endParaRPr lang="en-US" dirty="0"/>
          </a:p>
        </p:txBody>
      </p:sp>
    </p:spTree>
    <p:extLst>
      <p:ext uri="{BB962C8B-B14F-4D97-AF65-F5344CB8AC3E}">
        <p14:creationId xmlns:p14="http://schemas.microsoft.com/office/powerpoint/2010/main" val="222361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Additional Information Concerning Focus Schools</a:t>
            </a:r>
            <a:endParaRPr lang="en-US" sz="3200" dirty="0"/>
          </a:p>
        </p:txBody>
      </p:sp>
      <p:sp>
        <p:nvSpPr>
          <p:cNvPr id="3" name="Content Placeholder 2"/>
          <p:cNvSpPr>
            <a:spLocks noGrp="1"/>
          </p:cNvSpPr>
          <p:nvPr>
            <p:ph idx="1"/>
          </p:nvPr>
        </p:nvSpPr>
        <p:spPr/>
        <p:txBody>
          <a:bodyPr/>
          <a:lstStyle/>
          <a:p>
            <a:r>
              <a:rPr lang="en-US" dirty="0" smtClean="0"/>
              <a:t>Additional information on the completion of the DCIPs and SCEP’s can be accessed by viewing archived webinars on the SED Office of Accountability website at: </a:t>
            </a:r>
          </a:p>
          <a:p>
            <a:pPr marL="114300" indent="0">
              <a:buNone/>
            </a:pPr>
            <a:r>
              <a:rPr lang="en-US" dirty="0"/>
              <a:t>	</a:t>
            </a:r>
            <a:r>
              <a:rPr lang="en-US" dirty="0" smtClean="0"/>
              <a:t>	</a:t>
            </a:r>
            <a:r>
              <a:rPr lang="en-US" dirty="0" smtClean="0">
                <a:hlinkClick r:id="rId2"/>
              </a:rPr>
              <a:t>http://www.p12.nysed.gov/accountability/Webinars.html</a:t>
            </a:r>
            <a:r>
              <a:rPr lang="en-US" dirty="0" smtClean="0"/>
              <a:t>.</a:t>
            </a:r>
          </a:p>
          <a:p>
            <a:pPr>
              <a:buFont typeface="Arial" charset="0"/>
              <a:buChar char="•"/>
            </a:pPr>
            <a:r>
              <a:rPr lang="en-US" dirty="0" smtClean="0"/>
              <a:t>SED further anticipates posting new technical assistance webinars regarding the DCIP process in the Spring of 2016.</a:t>
            </a:r>
          </a:p>
          <a:p>
            <a:pPr marL="114300" indent="0">
              <a:buNone/>
            </a:pPr>
            <a:endParaRPr lang="en-US" dirty="0"/>
          </a:p>
        </p:txBody>
      </p:sp>
    </p:spTree>
    <p:extLst>
      <p:ext uri="{BB962C8B-B14F-4D97-AF65-F5344CB8AC3E}">
        <p14:creationId xmlns:p14="http://schemas.microsoft.com/office/powerpoint/2010/main" val="508737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School District Status vs School Status</a:t>
            </a:r>
            <a:endParaRPr lang="en-US" dirty="0"/>
          </a:p>
        </p:txBody>
      </p:sp>
      <p:sp>
        <p:nvSpPr>
          <p:cNvPr id="6" name="Content Placeholder 5"/>
          <p:cNvSpPr>
            <a:spLocks noGrp="1"/>
          </p:cNvSpPr>
          <p:nvPr>
            <p:ph idx="1"/>
          </p:nvPr>
        </p:nvSpPr>
        <p:spPr/>
        <p:txBody>
          <a:bodyPr/>
          <a:lstStyle/>
          <a:p>
            <a:pPr marL="0" indent="0">
              <a:buNone/>
            </a:pP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2013362"/>
            <a:ext cx="8596668" cy="4215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9808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740" y="228600"/>
            <a:ext cx="10363200" cy="1143000"/>
          </a:xfrm>
        </p:spPr>
        <p:txBody>
          <a:bodyPr>
            <a:normAutofit/>
          </a:bodyPr>
          <a:lstStyle/>
          <a:p>
            <a:r>
              <a:rPr lang="en-US" sz="3200" b="1" dirty="0" smtClean="0">
                <a:solidFill>
                  <a:srgbClr val="000090"/>
                </a:solidFill>
                <a:latin typeface="+mn-lt"/>
              </a:rPr>
              <a:t>Focus District Identification</a:t>
            </a:r>
            <a:endParaRPr lang="en-US" sz="3200" b="1" dirty="0">
              <a:solidFill>
                <a:srgbClr val="000090"/>
              </a:solidFill>
              <a:latin typeface="+mn-lt"/>
            </a:endParaRPr>
          </a:p>
        </p:txBody>
      </p:sp>
      <p:sp>
        <p:nvSpPr>
          <p:cNvPr id="3" name="Content Placeholder 2"/>
          <p:cNvSpPr>
            <a:spLocks noGrp="1"/>
          </p:cNvSpPr>
          <p:nvPr>
            <p:ph idx="1"/>
          </p:nvPr>
        </p:nvSpPr>
        <p:spPr>
          <a:xfrm>
            <a:off x="304800" y="1219200"/>
            <a:ext cx="11406909" cy="4953000"/>
          </a:xfrm>
        </p:spPr>
        <p:txBody>
          <a:bodyPr>
            <a:normAutofit/>
          </a:bodyPr>
          <a:lstStyle/>
          <a:p>
            <a:pPr marL="0" indent="0">
              <a:buNone/>
            </a:pPr>
            <a:r>
              <a:rPr lang="en-US" sz="2000" kern="1200" dirty="0" smtClean="0">
                <a:solidFill>
                  <a:srgbClr val="000000"/>
                </a:solidFill>
                <a:latin typeface="Calibri" panose="020F0502020204030204" pitchFamily="34" charset="0"/>
                <a:ea typeface="ＭＳ Ｐゴシック"/>
                <a:cs typeface="ＭＳ Ｐゴシック"/>
              </a:rPr>
              <a:t>A district was identified as a </a:t>
            </a:r>
            <a:r>
              <a:rPr lang="en-US" sz="2000" b="1" kern="1200" dirty="0" smtClean="0">
                <a:solidFill>
                  <a:srgbClr val="000090"/>
                </a:solidFill>
                <a:latin typeface="Calibri" panose="020F0502020204030204" pitchFamily="34" charset="0"/>
                <a:ea typeface="ＭＳ Ｐゴシック"/>
                <a:cs typeface="ＭＳ Ｐゴシック"/>
              </a:rPr>
              <a:t>Focus </a:t>
            </a:r>
            <a:r>
              <a:rPr lang="en-US" sz="2000" b="1" kern="1200" dirty="0">
                <a:solidFill>
                  <a:srgbClr val="000090"/>
                </a:solidFill>
                <a:latin typeface="Calibri" panose="020F0502020204030204" pitchFamily="34" charset="0"/>
                <a:ea typeface="ＭＳ Ｐゴシック"/>
                <a:cs typeface="ＭＳ Ｐゴシック"/>
              </a:rPr>
              <a:t>District </a:t>
            </a:r>
            <a:r>
              <a:rPr lang="en-US" sz="2000" kern="1200" dirty="0" smtClean="0">
                <a:solidFill>
                  <a:srgbClr val="000000"/>
                </a:solidFill>
                <a:latin typeface="Calibri" panose="020F0502020204030204" pitchFamily="34" charset="0"/>
                <a:ea typeface="ＭＳ Ｐゴシック"/>
                <a:cs typeface="ＭＳ Ｐゴシック"/>
              </a:rPr>
              <a:t>for meeting one or more of the following criteria:</a:t>
            </a:r>
            <a:endParaRPr lang="en-US" sz="2000" kern="1200" dirty="0">
              <a:solidFill>
                <a:srgbClr val="000000"/>
              </a:solidFill>
              <a:latin typeface="Calibri" panose="020F0502020204030204" pitchFamily="34" charset="0"/>
              <a:ea typeface="ＭＳ Ｐゴシック"/>
              <a:cs typeface="ＭＳ Ｐゴシック"/>
            </a:endParaRPr>
          </a:p>
          <a:p>
            <a:pPr lvl="0"/>
            <a:r>
              <a:rPr lang="en-US" sz="2000" kern="1200" dirty="0">
                <a:solidFill>
                  <a:srgbClr val="000000"/>
                </a:solidFill>
                <a:latin typeface="Calibri" panose="020F0502020204030204" pitchFamily="34" charset="0"/>
                <a:ea typeface="ＭＳ Ｐゴシック"/>
                <a:cs typeface="ＭＳ Ｐゴシック"/>
              </a:rPr>
              <a:t>one or more schools in </a:t>
            </a:r>
            <a:r>
              <a:rPr lang="en-US" sz="2000" kern="1200" dirty="0" smtClean="0">
                <a:solidFill>
                  <a:srgbClr val="000000"/>
                </a:solidFill>
                <a:latin typeface="Calibri" panose="020F0502020204030204" pitchFamily="34" charset="0"/>
                <a:ea typeface="ＭＳ Ｐゴシック"/>
                <a:cs typeface="ＭＳ Ｐゴシック"/>
              </a:rPr>
              <a:t>the district </a:t>
            </a:r>
            <a:r>
              <a:rPr lang="en-US" sz="2000" kern="1200" dirty="0">
                <a:solidFill>
                  <a:srgbClr val="000000"/>
                </a:solidFill>
                <a:latin typeface="Calibri" panose="020F0502020204030204" pitchFamily="34" charset="0"/>
                <a:ea typeface="ＭＳ Ｐゴシック"/>
                <a:cs typeface="ＭＳ Ｐゴシック"/>
              </a:rPr>
              <a:t>being preliminarily identified as a Priority </a:t>
            </a:r>
            <a:r>
              <a:rPr lang="en-US" sz="2000" kern="1200" dirty="0" smtClean="0">
                <a:solidFill>
                  <a:srgbClr val="000000"/>
                </a:solidFill>
                <a:latin typeface="Calibri" panose="020F0502020204030204" pitchFamily="34" charset="0"/>
                <a:ea typeface="ＭＳ Ｐゴシック"/>
                <a:cs typeface="ＭＳ Ｐゴシック"/>
              </a:rPr>
              <a:t>School; </a:t>
            </a:r>
            <a:br>
              <a:rPr lang="en-US" sz="2000" kern="1200" dirty="0" smtClean="0">
                <a:solidFill>
                  <a:srgbClr val="000000"/>
                </a:solidFill>
                <a:latin typeface="Calibri" panose="020F0502020204030204" pitchFamily="34" charset="0"/>
                <a:ea typeface="ＭＳ Ｐゴシック"/>
                <a:cs typeface="ＭＳ Ｐゴシック"/>
              </a:rPr>
            </a:br>
            <a:r>
              <a:rPr lang="en-US" sz="2000" kern="1200" dirty="0" smtClean="0">
                <a:solidFill>
                  <a:srgbClr val="000000"/>
                </a:solidFill>
                <a:latin typeface="Calibri" panose="020F0502020204030204" pitchFamily="34" charset="0"/>
                <a:ea typeface="ＭＳ Ｐゴシック"/>
                <a:cs typeface="ＭＳ Ｐゴシック"/>
              </a:rPr>
              <a:t>and/or</a:t>
            </a:r>
            <a:endParaRPr lang="en-US" sz="2000" kern="1200" dirty="0">
              <a:solidFill>
                <a:srgbClr val="000000"/>
              </a:solidFill>
              <a:latin typeface="Calibri" panose="020F0502020204030204" pitchFamily="34" charset="0"/>
              <a:ea typeface="ＭＳ Ｐゴシック"/>
              <a:cs typeface="ＭＳ Ｐゴシック"/>
            </a:endParaRPr>
          </a:p>
          <a:p>
            <a:pPr lvl="0"/>
            <a:r>
              <a:rPr lang="en-US" sz="2000" b="1" kern="1200" dirty="0">
                <a:solidFill>
                  <a:srgbClr val="111FA3"/>
                </a:solidFill>
                <a:latin typeface="Calibri" panose="020F0502020204030204" pitchFamily="34" charset="0"/>
                <a:ea typeface="ＭＳ Ｐゴシック"/>
                <a:cs typeface="ＭＳ Ｐゴシック"/>
              </a:rPr>
              <a:t>one or more accountability groups in </a:t>
            </a:r>
            <a:r>
              <a:rPr lang="en-US" sz="2000" b="1" kern="1200" dirty="0" smtClean="0">
                <a:solidFill>
                  <a:srgbClr val="111FA3"/>
                </a:solidFill>
                <a:latin typeface="Calibri" panose="020F0502020204030204" pitchFamily="34" charset="0"/>
                <a:ea typeface="ＭＳ Ｐゴシック"/>
                <a:cs typeface="ＭＳ Ｐゴシック"/>
              </a:rPr>
              <a:t>the </a:t>
            </a:r>
            <a:r>
              <a:rPr lang="en-US" sz="2000" b="1" kern="1200" dirty="0">
                <a:solidFill>
                  <a:srgbClr val="111FA3"/>
                </a:solidFill>
                <a:latin typeface="Calibri" panose="020F0502020204030204" pitchFamily="34" charset="0"/>
                <a:ea typeface="ＭＳ Ｐゴシック"/>
                <a:cs typeface="ＭＳ Ｐゴシック"/>
              </a:rPr>
              <a:t>district, excluding the all students </a:t>
            </a:r>
            <a:r>
              <a:rPr lang="en-US" sz="2000" b="1" kern="1200" dirty="0" smtClean="0">
                <a:solidFill>
                  <a:srgbClr val="111FA3"/>
                </a:solidFill>
                <a:latin typeface="Calibri" panose="020F0502020204030204" pitchFamily="34" charset="0"/>
                <a:ea typeface="ＭＳ Ｐゴシック"/>
                <a:cs typeface="ＭＳ Ｐゴシック"/>
              </a:rPr>
              <a:t/>
            </a:r>
            <a:br>
              <a:rPr lang="en-US" sz="2000" b="1" kern="1200" dirty="0" smtClean="0">
                <a:solidFill>
                  <a:srgbClr val="111FA3"/>
                </a:solidFill>
                <a:latin typeface="Calibri" panose="020F0502020204030204" pitchFamily="34" charset="0"/>
                <a:ea typeface="ＭＳ Ｐゴシック"/>
                <a:cs typeface="ＭＳ Ｐゴシック"/>
              </a:rPr>
            </a:br>
            <a:r>
              <a:rPr lang="en-US" sz="2000" b="1" kern="1200" dirty="0" smtClean="0">
                <a:solidFill>
                  <a:srgbClr val="111FA3"/>
                </a:solidFill>
                <a:latin typeface="Calibri" panose="020F0502020204030204" pitchFamily="34" charset="0"/>
                <a:ea typeface="ＭＳ Ｐゴシック"/>
                <a:cs typeface="ＭＳ Ｐゴシック"/>
              </a:rPr>
              <a:t>accountability group</a:t>
            </a:r>
            <a:r>
              <a:rPr lang="en-US" sz="2000" b="1" kern="1200" dirty="0">
                <a:solidFill>
                  <a:srgbClr val="111FA3"/>
                </a:solidFill>
                <a:latin typeface="Calibri" panose="020F0502020204030204" pitchFamily="34" charset="0"/>
                <a:ea typeface="ＭＳ Ｐゴシック"/>
                <a:cs typeface="ＭＳ Ｐゴシック"/>
              </a:rPr>
              <a:t>, being preliminarily identified based on 2014-15 school year </a:t>
            </a:r>
            <a:r>
              <a:rPr lang="en-US" sz="2000" b="1" kern="1200" dirty="0" smtClean="0">
                <a:solidFill>
                  <a:srgbClr val="111FA3"/>
                </a:solidFill>
                <a:latin typeface="Calibri" panose="020F0502020204030204" pitchFamily="34" charset="0"/>
                <a:ea typeface="ＭＳ Ｐゴシック"/>
                <a:cs typeface="ＭＳ Ｐゴシック"/>
              </a:rPr>
              <a:t/>
            </a:r>
            <a:br>
              <a:rPr lang="en-US" sz="2000" b="1" kern="1200" dirty="0" smtClean="0">
                <a:solidFill>
                  <a:srgbClr val="111FA3"/>
                </a:solidFill>
                <a:latin typeface="Calibri" panose="020F0502020204030204" pitchFamily="34" charset="0"/>
                <a:ea typeface="ＭＳ Ｐゴシック"/>
                <a:cs typeface="ＭＳ Ｐゴシック"/>
              </a:rPr>
            </a:br>
            <a:r>
              <a:rPr lang="en-US" sz="2000" b="1" kern="1200" dirty="0" smtClean="0">
                <a:solidFill>
                  <a:srgbClr val="111FA3"/>
                </a:solidFill>
                <a:latin typeface="Calibri" panose="020F0502020204030204" pitchFamily="34" charset="0"/>
                <a:ea typeface="ＭＳ Ｐゴシック"/>
                <a:cs typeface="ＭＳ Ｐゴシック"/>
              </a:rPr>
              <a:t>data </a:t>
            </a:r>
            <a:r>
              <a:rPr lang="en-US" sz="2000" b="1" kern="1200" dirty="0">
                <a:solidFill>
                  <a:srgbClr val="111FA3"/>
                </a:solidFill>
                <a:latin typeface="Calibri" panose="020F0502020204030204" pitchFamily="34" charset="0"/>
                <a:ea typeface="ＭＳ Ｐゴシック"/>
                <a:cs typeface="ＭＳ Ｐゴシック"/>
              </a:rPr>
              <a:t>as among the </a:t>
            </a:r>
            <a:r>
              <a:rPr lang="en-US" sz="2000" b="1" kern="1200" dirty="0" smtClean="0">
                <a:solidFill>
                  <a:srgbClr val="111FA3"/>
                </a:solidFill>
                <a:latin typeface="Calibri" panose="020F0502020204030204" pitchFamily="34" charset="0"/>
                <a:ea typeface="ＭＳ Ｐゴシック"/>
                <a:cs typeface="ＭＳ Ｐゴシック"/>
              </a:rPr>
              <a:t>lowest </a:t>
            </a:r>
            <a:r>
              <a:rPr lang="en-US" sz="2000" b="1" kern="1200" dirty="0">
                <a:solidFill>
                  <a:srgbClr val="111FA3"/>
                </a:solidFill>
                <a:latin typeface="Calibri" panose="020F0502020204030204" pitchFamily="34" charset="0"/>
                <a:ea typeface="ＭＳ Ｐゴシック"/>
                <a:cs typeface="ＭＳ Ｐゴシック"/>
              </a:rPr>
              <a:t>performing in the state for the English language arts </a:t>
            </a:r>
            <a:r>
              <a:rPr lang="en-US" sz="2000" b="1" kern="1200" dirty="0" smtClean="0">
                <a:solidFill>
                  <a:srgbClr val="111FA3"/>
                </a:solidFill>
                <a:latin typeface="Calibri" panose="020F0502020204030204" pitchFamily="34" charset="0"/>
                <a:ea typeface="ＭＳ Ｐゴシック"/>
                <a:cs typeface="ＭＳ Ｐゴシック"/>
              </a:rPr>
              <a:t/>
            </a:r>
            <a:br>
              <a:rPr lang="en-US" sz="2000" b="1" kern="1200" dirty="0" smtClean="0">
                <a:solidFill>
                  <a:srgbClr val="111FA3"/>
                </a:solidFill>
                <a:latin typeface="Calibri" panose="020F0502020204030204" pitchFamily="34" charset="0"/>
                <a:ea typeface="ＭＳ Ｐゴシック"/>
                <a:cs typeface="ＭＳ Ｐゴシック"/>
              </a:rPr>
            </a:br>
            <a:r>
              <a:rPr lang="en-US" sz="2000" b="1" kern="1200" dirty="0" smtClean="0">
                <a:solidFill>
                  <a:srgbClr val="111FA3"/>
                </a:solidFill>
                <a:latin typeface="Calibri" panose="020F0502020204030204" pitchFamily="34" charset="0"/>
                <a:ea typeface="ＭＳ Ｐゴシック"/>
                <a:cs typeface="ＭＳ Ｐゴシック"/>
              </a:rPr>
              <a:t>(</a:t>
            </a:r>
            <a:r>
              <a:rPr lang="en-US" sz="2000" b="1" kern="1200" dirty="0">
                <a:solidFill>
                  <a:srgbClr val="111FA3"/>
                </a:solidFill>
                <a:latin typeface="Calibri" panose="020F0502020204030204" pitchFamily="34" charset="0"/>
                <a:ea typeface="ＭＳ Ｐゴシック"/>
                <a:cs typeface="ＭＳ Ｐゴシック"/>
              </a:rPr>
              <a:t>ELA) and mathematics </a:t>
            </a:r>
            <a:r>
              <a:rPr lang="en-US" sz="2000" b="1" kern="1200" dirty="0" smtClean="0">
                <a:solidFill>
                  <a:srgbClr val="111FA3"/>
                </a:solidFill>
                <a:latin typeface="Calibri" panose="020F0502020204030204" pitchFamily="34" charset="0"/>
                <a:ea typeface="ＭＳ Ｐゴシック"/>
                <a:cs typeface="ＭＳ Ｐゴシック"/>
              </a:rPr>
              <a:t>Performance </a:t>
            </a:r>
            <a:r>
              <a:rPr lang="en-US" sz="2000" b="1" kern="1200" dirty="0">
                <a:solidFill>
                  <a:srgbClr val="111FA3"/>
                </a:solidFill>
                <a:latin typeface="Calibri" panose="020F0502020204030204" pitchFamily="34" charset="0"/>
                <a:ea typeface="ＭＳ Ｐゴシック"/>
                <a:cs typeface="ＭＳ Ｐゴシック"/>
              </a:rPr>
              <a:t>Index (PI) results combined</a:t>
            </a:r>
            <a:r>
              <a:rPr lang="en-US" sz="2000" b="1" kern="1200" dirty="0">
                <a:solidFill>
                  <a:srgbClr val="00B0F0"/>
                </a:solidFill>
                <a:latin typeface="Calibri" panose="020F0502020204030204" pitchFamily="34" charset="0"/>
                <a:ea typeface="ＭＳ Ｐゴシック"/>
                <a:cs typeface="ＭＳ Ｐゴシック"/>
              </a:rPr>
              <a:t>; </a:t>
            </a:r>
            <a:r>
              <a:rPr lang="en-US" sz="2000" kern="1200" dirty="0">
                <a:solidFill>
                  <a:srgbClr val="000000"/>
                </a:solidFill>
                <a:latin typeface="Calibri" panose="020F0502020204030204" pitchFamily="34" charset="0"/>
                <a:ea typeface="ＭＳ Ｐゴシック"/>
                <a:cs typeface="ＭＳ Ｐゴシック"/>
              </a:rPr>
              <a:t>and/or</a:t>
            </a:r>
          </a:p>
          <a:p>
            <a:pPr lvl="0"/>
            <a:r>
              <a:rPr lang="en-US" sz="2000" kern="1200" dirty="0" smtClean="0">
                <a:solidFill>
                  <a:srgbClr val="000000"/>
                </a:solidFill>
                <a:latin typeface="Calibri" panose="020F0502020204030204" pitchFamily="34" charset="0"/>
                <a:ea typeface="ＭＳ Ｐゴシック"/>
                <a:cs typeface="ＭＳ Ｐゴシック"/>
              </a:rPr>
              <a:t>one or more accountability groups in the district, excluding the all students accountability </a:t>
            </a:r>
            <a:br>
              <a:rPr lang="en-US" sz="2000" kern="1200" dirty="0" smtClean="0">
                <a:solidFill>
                  <a:srgbClr val="000000"/>
                </a:solidFill>
                <a:latin typeface="Calibri" panose="020F0502020204030204" pitchFamily="34" charset="0"/>
                <a:ea typeface="ＭＳ Ｐゴシック"/>
                <a:cs typeface="ＭＳ Ｐゴシック"/>
              </a:rPr>
            </a:br>
            <a:r>
              <a:rPr lang="en-US" sz="2000" kern="1200" dirty="0" smtClean="0">
                <a:solidFill>
                  <a:srgbClr val="000000"/>
                </a:solidFill>
                <a:latin typeface="Calibri" panose="020F0502020204030204" pitchFamily="34" charset="0"/>
                <a:ea typeface="ＭＳ Ｐゴシック"/>
                <a:cs typeface="ＭＳ Ｐゴシック"/>
              </a:rPr>
              <a:t>group, being preliminarily identified for the 2010 4-year graduation rate total cohort as of </a:t>
            </a:r>
            <a:br>
              <a:rPr lang="en-US" sz="2000" kern="1200" dirty="0" smtClean="0">
                <a:solidFill>
                  <a:srgbClr val="000000"/>
                </a:solidFill>
                <a:latin typeface="Calibri" panose="020F0502020204030204" pitchFamily="34" charset="0"/>
                <a:ea typeface="ＭＳ Ｐゴシック"/>
                <a:cs typeface="ＭＳ Ｐゴシック"/>
              </a:rPr>
            </a:br>
            <a:r>
              <a:rPr lang="en-US" sz="2000" kern="1200" dirty="0" smtClean="0">
                <a:solidFill>
                  <a:srgbClr val="000000"/>
                </a:solidFill>
                <a:latin typeface="Calibri" panose="020F0502020204030204" pitchFamily="34" charset="0"/>
                <a:ea typeface="ＭＳ Ｐゴシック"/>
                <a:cs typeface="ＭＳ Ｐゴシック"/>
              </a:rPr>
              <a:t>August 31, 2014 as among the lowest performing in the state; and</a:t>
            </a:r>
          </a:p>
          <a:p>
            <a:pPr lvl="0"/>
            <a:r>
              <a:rPr lang="en-US" sz="2000" kern="1200" dirty="0" smtClean="0">
                <a:solidFill>
                  <a:srgbClr val="000000"/>
                </a:solidFill>
                <a:latin typeface="Calibri" panose="020F0502020204030204" pitchFamily="34" charset="0"/>
                <a:ea typeface="ＭＳ Ｐゴシック"/>
                <a:cs typeface="ＭＳ Ｐゴシック"/>
              </a:rPr>
              <a:t>the accountability group(s) for which the district has been preliminarily identified has </a:t>
            </a:r>
            <a:br>
              <a:rPr lang="en-US" sz="2000" kern="1200" dirty="0" smtClean="0">
                <a:solidFill>
                  <a:srgbClr val="000000"/>
                </a:solidFill>
                <a:latin typeface="Calibri" panose="020F0502020204030204" pitchFamily="34" charset="0"/>
                <a:ea typeface="ＭＳ Ｐゴシック"/>
                <a:cs typeface="ＭＳ Ｐゴシック"/>
              </a:rPr>
            </a:br>
            <a:r>
              <a:rPr lang="en-US" sz="2000" kern="1200" dirty="0" smtClean="0">
                <a:solidFill>
                  <a:srgbClr val="000000"/>
                </a:solidFill>
                <a:latin typeface="Calibri" panose="020F0502020204030204" pitchFamily="34" charset="0"/>
                <a:ea typeface="ＭＳ Ｐゴシック"/>
                <a:cs typeface="ＭＳ Ｐゴシック"/>
              </a:rPr>
              <a:t>not demonstrated improvement by meeting one or more the progress filters.</a:t>
            </a:r>
          </a:p>
          <a:p>
            <a:endParaRPr lang="en-US" sz="1800" dirty="0"/>
          </a:p>
        </p:txBody>
      </p:sp>
      <p:pic>
        <p:nvPicPr>
          <p:cNvPr id="5" name="Picture 4"/>
          <p:cNvPicPr>
            <a:picLocks noChangeAspect="1"/>
          </p:cNvPicPr>
          <p:nvPr/>
        </p:nvPicPr>
        <p:blipFill>
          <a:blip r:embed="rId2"/>
          <a:stretch>
            <a:fillRect/>
          </a:stretch>
        </p:blipFill>
        <p:spPr>
          <a:xfrm>
            <a:off x="50801" y="6172200"/>
            <a:ext cx="2292425" cy="508778"/>
          </a:xfrm>
          <a:prstGeom prst="rect">
            <a:avLst/>
          </a:prstGeom>
        </p:spPr>
      </p:pic>
    </p:spTree>
    <p:extLst>
      <p:ext uri="{BB962C8B-B14F-4D97-AF65-F5344CB8AC3E}">
        <p14:creationId xmlns:p14="http://schemas.microsoft.com/office/powerpoint/2010/main" val="454531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203200" y="228600"/>
            <a:ext cx="11887200" cy="1371600"/>
          </a:xfrm>
        </p:spPr>
        <p:txBody>
          <a:bodyPr>
            <a:normAutofit fontScale="90000"/>
          </a:bodyPr>
          <a:lstStyle/>
          <a:p>
            <a:r>
              <a:rPr lang="en-US" sz="2700" b="1" dirty="0">
                <a:solidFill>
                  <a:srgbClr val="000090"/>
                </a:solidFill>
                <a:latin typeface="Arial" charset="0"/>
              </a:rPr>
              <a:t>Two-Year Combination of Data for </a:t>
            </a:r>
            <a:r>
              <a:rPr lang="en-US" sz="2700" b="1" dirty="0" smtClean="0">
                <a:solidFill>
                  <a:srgbClr val="000090"/>
                </a:solidFill>
                <a:latin typeface="Arial" charset="0"/>
              </a:rPr>
              <a:t>Performance</a:t>
            </a:r>
            <a:br>
              <a:rPr lang="en-US" sz="2700" b="1" dirty="0" smtClean="0">
                <a:solidFill>
                  <a:srgbClr val="000090"/>
                </a:solidFill>
                <a:latin typeface="Arial" charset="0"/>
              </a:rPr>
            </a:br>
            <a:r>
              <a:rPr lang="en-US" sz="2700" b="1" dirty="0" smtClean="0">
                <a:solidFill>
                  <a:srgbClr val="000090"/>
                </a:solidFill>
                <a:latin typeface="Arial" charset="0"/>
              </a:rPr>
              <a:t> </a:t>
            </a:r>
            <a:r>
              <a:rPr lang="en-US" sz="2700" b="1" dirty="0">
                <a:solidFill>
                  <a:srgbClr val="000090"/>
                </a:solidFill>
                <a:latin typeface="Arial" charset="0"/>
              </a:rPr>
              <a:t>if Group Fails for </a:t>
            </a:r>
            <a:r>
              <a:rPr lang="en-US" sz="2700" b="1" dirty="0" smtClean="0">
                <a:solidFill>
                  <a:srgbClr val="000090"/>
                </a:solidFill>
                <a:latin typeface="Arial" charset="0"/>
              </a:rPr>
              <a:t>Participation</a:t>
            </a:r>
            <a:br>
              <a:rPr lang="en-US" sz="2700" b="1" dirty="0" smtClean="0">
                <a:solidFill>
                  <a:srgbClr val="000090"/>
                </a:solidFill>
                <a:latin typeface="Arial" charset="0"/>
              </a:rPr>
            </a:br>
            <a:r>
              <a:rPr lang="en-US" sz="1800" b="1" dirty="0" smtClean="0">
                <a:solidFill>
                  <a:srgbClr val="000090"/>
                </a:solidFill>
                <a:latin typeface="Arial" charset="0"/>
              </a:rPr>
              <a:t/>
            </a:r>
            <a:br>
              <a:rPr lang="en-US" sz="1800" b="1" dirty="0" smtClean="0">
                <a:solidFill>
                  <a:srgbClr val="000090"/>
                </a:solidFill>
                <a:latin typeface="Arial" charset="0"/>
              </a:rPr>
            </a:br>
            <a:r>
              <a:rPr lang="en-US" sz="3600" b="1" dirty="0" smtClean="0">
                <a:solidFill>
                  <a:srgbClr val="000090"/>
                </a:solidFill>
                <a:latin typeface="Arial" charset="0"/>
              </a:rPr>
              <a:t>NY Mills UFSD</a:t>
            </a:r>
            <a:endParaRPr lang="en-US" sz="3600" b="1" dirty="0">
              <a:solidFill>
                <a:srgbClr val="000090"/>
              </a:solidFill>
              <a:latin typeface="Arial"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965448068"/>
              </p:ext>
            </p:extLst>
          </p:nvPr>
        </p:nvGraphicFramePr>
        <p:xfrm>
          <a:off x="406400" y="2286001"/>
          <a:ext cx="11582400" cy="3691737"/>
        </p:xfrm>
        <a:graphic>
          <a:graphicData uri="http://schemas.openxmlformats.org/drawingml/2006/table">
            <a:tbl>
              <a:tblPr firstRow="1" bandRow="1"/>
              <a:tblGrid>
                <a:gridCol w="965200"/>
                <a:gridCol w="965200"/>
                <a:gridCol w="965200"/>
                <a:gridCol w="965200"/>
                <a:gridCol w="965200"/>
                <a:gridCol w="965200"/>
                <a:gridCol w="965200"/>
                <a:gridCol w="965200"/>
                <a:gridCol w="965200"/>
                <a:gridCol w="965200"/>
                <a:gridCol w="965200"/>
                <a:gridCol w="965200"/>
              </a:tblGrid>
              <a:tr h="990599">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Rate</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Rate</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Met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Criterion?</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PI</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Combined PI</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EAMO</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SH</a:t>
                      </a: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Met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Criterion?</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Made AYP</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0000FF"/>
                    </a:solidFill>
                  </a:tcPr>
                </a:tc>
              </a:tr>
              <a:tr h="58990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44</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51%</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Wingdings" charset="0"/>
                          <a:ea typeface="ＭＳ Ｐゴシック" charset="0"/>
                        </a:rPr>
                        <a:t>û</a:t>
                      </a:r>
                      <a:endParaRPr kumimoji="0" lang="en-US" sz="1400" b="0" i="0" u="none" strike="noStrike" cap="none" normalizeH="0" baseline="0" dirty="0" smtClean="0">
                        <a:ln>
                          <a:noFill/>
                        </a:ln>
                        <a:solidFill>
                          <a:srgbClr val="FF0000"/>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39</a:t>
                      </a:r>
                      <a:r>
                        <a:rPr kumimoji="0" lang="en-US" sz="1400" b="0" i="0" u="none" strike="noStrike" cap="none" normalizeH="0" baseline="30000" dirty="0" smtClean="0">
                          <a:ln>
                            <a:noFill/>
                          </a:ln>
                          <a:solidFill>
                            <a:srgbClr val="000000"/>
                          </a:solidFill>
                          <a:effectLst/>
                          <a:latin typeface="Arial" charset="0"/>
                          <a:ea typeface="ＭＳ Ｐゴシック" charset="0"/>
                        </a:rPr>
                        <a:t>0</a:t>
                      </a:r>
                      <a:endParaRPr kumimoji="0" lang="en-US" sz="1400" b="0" i="0" u="none" strike="noStrike" cap="none" normalizeH="0" baseline="3000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10</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44</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20</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Wingdings" charset="0"/>
                          <a:ea typeface="ＭＳ Ｐゴシック" charset="0"/>
                        </a:rPr>
                        <a:t>û</a:t>
                      </a:r>
                      <a:endParaRPr kumimoji="0" lang="en-US" sz="1400" b="0" i="0" u="none" strike="noStrike" cap="none" normalizeH="0" baseline="0" dirty="0" smtClean="0">
                        <a:ln>
                          <a:noFill/>
                        </a:ln>
                        <a:solidFill>
                          <a:srgbClr val="FF0000"/>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Wingdings" charset="0"/>
                          <a:ea typeface="ＭＳ Ｐゴシック" charset="0"/>
                        </a:rPr>
                        <a:t>û</a:t>
                      </a:r>
                      <a:endParaRPr kumimoji="0" lang="en-US" sz="1400" b="0" i="0" u="none" strike="noStrike" cap="none" normalizeH="0" baseline="0" dirty="0" smtClean="0">
                        <a:ln>
                          <a:noFill/>
                        </a:ln>
                        <a:solidFill>
                          <a:srgbClr val="FF0000"/>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DCDEC"/>
                    </a:solidFill>
                  </a:tcPr>
                </a:tc>
              </a:tr>
              <a:tr h="567537">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9761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Rate</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Rate</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Met </a:t>
                      </a:r>
                      <a:r>
                        <a:rPr kumimoji="0" lang="en-US" sz="1100" b="0" i="0" u="none" strike="noStrike" cap="none" normalizeH="0" baseline="0" dirty="0" err="1">
                          <a:ln>
                            <a:noFill/>
                          </a:ln>
                          <a:solidFill>
                            <a:srgbClr val="FFFFFF"/>
                          </a:solidFill>
                          <a:effectLst/>
                          <a:latin typeface="Arial" charset="0"/>
                          <a:ea typeface="ＭＳ Ｐゴシック" charset="0"/>
                        </a:rPr>
                        <a:t>Partic</a:t>
                      </a:r>
                      <a:r>
                        <a:rPr kumimoji="0" lang="en-US" sz="1100" b="0" i="0" u="none" strike="noStrike" cap="none" normalizeH="0" baseline="0" dirty="0">
                          <a:ln>
                            <a:noFill/>
                          </a:ln>
                          <a:solidFill>
                            <a:srgbClr val="FFFFFF"/>
                          </a:solidFill>
                          <a:effectLst/>
                          <a:latin typeface="Arial" charset="0"/>
                          <a:ea typeface="ＭＳ Ｐゴシック" charset="0"/>
                        </a:rPr>
                        <a:t> Criterion?</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PI</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Enroll</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2013-2014 </a:t>
                      </a:r>
                      <a:r>
                        <a:rPr kumimoji="0" lang="en-US" sz="1100" b="0" i="0" u="none" strike="noStrike" cap="none" normalizeH="0" baseline="0" dirty="0">
                          <a:ln>
                            <a:noFill/>
                          </a:ln>
                          <a:solidFill>
                            <a:srgbClr val="FFFFFF"/>
                          </a:solidFill>
                          <a:effectLst/>
                          <a:latin typeface="Arial" charset="0"/>
                          <a:ea typeface="ＭＳ Ｐゴシック" charset="0"/>
                        </a:rPr>
                        <a:t>+ </a:t>
                      </a: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Combined PI</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a:t>
                      </a:r>
                      <a:r>
                        <a:rPr kumimoji="0" lang="en-US" sz="1100" b="0" i="0" u="none" strike="noStrike" cap="none" normalizeH="0" baseline="0" dirty="0">
                          <a:ln>
                            <a:noFill/>
                          </a:ln>
                          <a:solidFill>
                            <a:srgbClr val="FFFFFF"/>
                          </a:solidFill>
                          <a:effectLst/>
                          <a:latin typeface="Arial" charset="0"/>
                          <a:ea typeface="ＭＳ Ｐゴシック" charset="0"/>
                        </a:rPr>
                        <a:t>EAMO</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FFFF"/>
                          </a:solidFill>
                          <a:effectLst/>
                          <a:latin typeface="Arial" charset="0"/>
                          <a:ea typeface="ＭＳ Ｐゴシック" charset="0"/>
                        </a:rPr>
                        <a:t>2014-2015 SH</a:t>
                      </a:r>
                      <a:endParaRPr kumimoji="0" lang="en-US" sz="1100" b="0" i="0" u="none" strike="noStrike" cap="none" normalizeH="0" baseline="0" dirty="0">
                        <a:ln>
                          <a:noFill/>
                        </a:ln>
                        <a:solidFill>
                          <a:srgbClr val="FFFFFF"/>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Met </a:t>
                      </a:r>
                      <a:r>
                        <a:rPr kumimoji="0" lang="en-US" sz="1100" b="0" i="0" u="none" strike="noStrike" cap="none" normalizeH="0" baseline="0" dirty="0" err="1">
                          <a:ln>
                            <a:noFill/>
                          </a:ln>
                          <a:solidFill>
                            <a:srgbClr val="FFFFFF"/>
                          </a:solidFill>
                          <a:effectLst/>
                          <a:latin typeface="Arial" charset="0"/>
                          <a:ea typeface="ＭＳ Ｐゴシック" charset="0"/>
                        </a:rPr>
                        <a:t>Perf</a:t>
                      </a:r>
                      <a:r>
                        <a:rPr kumimoji="0" lang="en-US" sz="1100" b="0" i="0" u="none" strike="noStrike" cap="none" normalizeH="0" baseline="0" dirty="0">
                          <a:ln>
                            <a:noFill/>
                          </a:ln>
                          <a:solidFill>
                            <a:srgbClr val="FFFFFF"/>
                          </a:solidFill>
                          <a:effectLst/>
                          <a:latin typeface="Arial" charset="0"/>
                          <a:ea typeface="ＭＳ Ｐゴシック" charset="0"/>
                        </a:rPr>
                        <a:t> Criterion?</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FFFFFF"/>
                          </a:solidFill>
                          <a:effectLst/>
                          <a:latin typeface="Arial" charset="0"/>
                          <a:ea typeface="ＭＳ Ｐゴシック" charset="0"/>
                        </a:rPr>
                        <a:t>Made AYP</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r>
              <a:tr h="56753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45</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40%</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Wingdings" charset="0"/>
                          <a:ea typeface="ＭＳ Ｐゴシック" charset="0"/>
                        </a:rPr>
                        <a:t>û</a:t>
                      </a:r>
                      <a:endParaRPr kumimoji="0" lang="en-US" sz="1400" b="0" i="0" u="none" strike="noStrike" cap="none" normalizeH="0" baseline="0" dirty="0" smtClean="0">
                        <a:ln>
                          <a:noFill/>
                        </a:ln>
                        <a:solidFill>
                          <a:srgbClr val="FF0000"/>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Arial" charset="0"/>
                          <a:ea typeface="ＭＳ Ｐゴシック" charset="0"/>
                        </a:rPr>
                        <a:t>—</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Arial" charset="0"/>
                          <a:ea typeface="ＭＳ Ｐゴシック" charset="0"/>
                        </a:rPr>
                        <a:t>—</a:t>
                      </a: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30</a:t>
                      </a:r>
                      <a:r>
                        <a:rPr kumimoji="0" lang="en-US" sz="1400" b="0" i="0" u="none" strike="noStrike" cap="none" normalizeH="0" baseline="30000" dirty="0" smtClean="0">
                          <a:ln>
                            <a:noFill/>
                          </a:ln>
                          <a:solidFill>
                            <a:srgbClr val="000000"/>
                          </a:solidFill>
                          <a:effectLst/>
                          <a:latin typeface="Arial" charset="0"/>
                          <a:ea typeface="ＭＳ Ｐゴシック" charset="0"/>
                        </a:rPr>
                        <a:t>0</a:t>
                      </a:r>
                      <a:endParaRPr kumimoji="0" lang="en-US" sz="1400" b="0" i="0" u="none" strike="noStrike" cap="none" normalizeH="0" baseline="3000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20</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45</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ＭＳ Ｐゴシック" charset="0"/>
                        </a:rPr>
                        <a:t>20</a:t>
                      </a:r>
                      <a:endParaRPr kumimoji="0" lang="en-US" sz="1400" b="0" i="0" u="none" strike="noStrike" cap="none" normalizeH="0" baseline="0" dirty="0">
                        <a:ln>
                          <a:noFill/>
                        </a:ln>
                        <a:solidFill>
                          <a:srgbClr val="000000"/>
                        </a:solidFill>
                        <a:effectLst/>
                        <a:latin typeface="Arial"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9973"/>
                          </a:solidFill>
                          <a:effectLst/>
                          <a:latin typeface="Wingdings" charset="0"/>
                          <a:ea typeface="ＭＳ Ｐゴシック" charset="0"/>
                        </a:rPr>
                        <a:t>ü</a:t>
                      </a:r>
                      <a:r>
                        <a:rPr kumimoji="0" lang="en-US" sz="1400" b="0" i="0" u="none" strike="noStrike" cap="none" normalizeH="0" baseline="30000" dirty="0" smtClean="0">
                          <a:ln>
                            <a:noFill/>
                          </a:ln>
                          <a:solidFill>
                            <a:srgbClr val="009973"/>
                          </a:solidFill>
                          <a:effectLst/>
                          <a:latin typeface="Wingdings" charset="0"/>
                          <a:ea typeface="ＭＳ Ｐゴシック" charset="0"/>
                        </a:rPr>
                        <a:t> </a:t>
                      </a:r>
                      <a:endParaRPr kumimoji="0" lang="en-US" sz="1400" b="0" i="0" u="none" strike="noStrike" cap="none" normalizeH="0" baseline="0" dirty="0">
                        <a:ln>
                          <a:noFill/>
                        </a:ln>
                        <a:solidFill>
                          <a:srgbClr val="009973"/>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Wingdings" charset="0"/>
                          <a:ea typeface="ＭＳ Ｐゴシック" charset="0"/>
                        </a:rPr>
                        <a:t>û</a:t>
                      </a:r>
                      <a:endParaRPr kumimoji="0" lang="en-US" sz="1400" b="0" i="0" u="none" strike="noStrike" cap="none" normalizeH="0" baseline="0" dirty="0" smtClean="0">
                        <a:ln>
                          <a:noFill/>
                        </a:ln>
                        <a:solidFill>
                          <a:srgbClr val="FF0000"/>
                        </a:solidFill>
                        <a:effectLst/>
                        <a:latin typeface="Wingdings" charset="0"/>
                        <a:ea typeface="ＭＳ Ｐゴシック" charset="0"/>
                      </a:endParaRPr>
                    </a:p>
                  </a:txBody>
                  <a:tcPr marL="12700" marR="12700"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8F6"/>
                    </a:solidFill>
                  </a:tcPr>
                </a:tc>
              </a:tr>
            </a:tbl>
          </a:graphicData>
        </a:graphic>
      </p:graphicFrame>
      <p:sp>
        <p:nvSpPr>
          <p:cNvPr id="2" name="TextBox 1"/>
          <p:cNvSpPr txBox="1"/>
          <p:nvPr/>
        </p:nvSpPr>
        <p:spPr>
          <a:xfrm>
            <a:off x="609600" y="1828800"/>
            <a:ext cx="3556000" cy="369332"/>
          </a:xfrm>
          <a:prstGeom prst="rect">
            <a:avLst/>
          </a:prstGeom>
          <a:noFill/>
        </p:spPr>
        <p:txBody>
          <a:bodyPr wrap="square" rtlCol="0">
            <a:spAutoFit/>
          </a:bodyPr>
          <a:lstStyle/>
          <a:p>
            <a:r>
              <a:rPr lang="en-US" dirty="0" smtClean="0"/>
              <a:t>Grades 3-8 ELA (SWD)</a:t>
            </a:r>
            <a:endParaRPr lang="en-US" dirty="0"/>
          </a:p>
        </p:txBody>
      </p:sp>
      <p:sp>
        <p:nvSpPr>
          <p:cNvPr id="7" name="TextBox 6"/>
          <p:cNvSpPr txBox="1"/>
          <p:nvPr/>
        </p:nvSpPr>
        <p:spPr>
          <a:xfrm>
            <a:off x="508000" y="4038600"/>
            <a:ext cx="3556000" cy="369332"/>
          </a:xfrm>
          <a:prstGeom prst="rect">
            <a:avLst/>
          </a:prstGeom>
          <a:noFill/>
        </p:spPr>
        <p:txBody>
          <a:bodyPr wrap="square" rtlCol="0">
            <a:spAutoFit/>
          </a:bodyPr>
          <a:lstStyle/>
          <a:p>
            <a:r>
              <a:rPr lang="en-US" dirty="0" smtClean="0"/>
              <a:t>Grades 3-8 Math (SWD)</a:t>
            </a:r>
            <a:endParaRPr lang="en-US" dirty="0"/>
          </a:p>
        </p:txBody>
      </p:sp>
      <p:sp>
        <p:nvSpPr>
          <p:cNvPr id="8" name="Rectangle 7"/>
          <p:cNvSpPr/>
          <p:nvPr/>
        </p:nvSpPr>
        <p:spPr>
          <a:xfrm>
            <a:off x="16601" y="6457890"/>
            <a:ext cx="1726595" cy="40011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000" b="1" i="1" cap="all" dirty="0" smtClean="0">
                <a:ln w="0"/>
                <a:solidFill>
                  <a:srgbClr val="00664D"/>
                </a:solidFill>
                <a:effectLst>
                  <a:reflection blurRad="12700" stA="50000" endPos="50000" dist="5000" dir="5400000" sy="-100000" rotWithShape="0"/>
                </a:effectLst>
                <a:latin typeface="Eurostile"/>
                <a:cs typeface="Eurostile"/>
              </a:rPr>
              <a:t>DRAFT</a:t>
            </a:r>
            <a:endParaRPr lang="en-US" sz="2000" b="1" i="1" cap="all" dirty="0">
              <a:ln w="0"/>
              <a:solidFill>
                <a:srgbClr val="00664D"/>
              </a:solidFill>
              <a:effectLst>
                <a:reflection blurRad="12700" stA="50000" endPos="50000" dist="5000" dir="5400000" sy="-100000" rotWithShape="0"/>
              </a:effectLst>
              <a:latin typeface="Eurostile"/>
              <a:cs typeface="Eurostile"/>
            </a:endParaRPr>
          </a:p>
        </p:txBody>
      </p:sp>
    </p:spTree>
    <p:extLst>
      <p:ext uri="{BB962C8B-B14F-4D97-AF65-F5344CB8AC3E}">
        <p14:creationId xmlns:p14="http://schemas.microsoft.com/office/powerpoint/2010/main" val="1351548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779" y="381001"/>
            <a:ext cx="10363200" cy="1143000"/>
          </a:xfrm>
        </p:spPr>
        <p:txBody>
          <a:bodyPr>
            <a:normAutofit/>
          </a:bodyPr>
          <a:lstStyle/>
          <a:p>
            <a:r>
              <a:rPr lang="en-US" sz="3200" b="1" dirty="0" smtClean="0">
                <a:solidFill>
                  <a:srgbClr val="000090"/>
                </a:solidFill>
                <a:latin typeface="+mn-lt"/>
              </a:rPr>
              <a:t>Focus School Removal Criteria</a:t>
            </a:r>
            <a:endParaRPr lang="en-US" sz="3200" b="1" dirty="0">
              <a:solidFill>
                <a:srgbClr val="000090"/>
              </a:solidFill>
              <a:latin typeface="+mn-lt"/>
            </a:endParaRPr>
          </a:p>
        </p:txBody>
      </p:sp>
      <p:sp>
        <p:nvSpPr>
          <p:cNvPr id="4" name="Content Placeholder 2"/>
          <p:cNvSpPr txBox="1">
            <a:spLocks/>
          </p:cNvSpPr>
          <p:nvPr/>
        </p:nvSpPr>
        <p:spPr>
          <a:xfrm>
            <a:off x="609600" y="1524001"/>
            <a:ext cx="11277600" cy="4602163"/>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200" dirty="0">
                <a:ea typeface="ＭＳ Ｐゴシック"/>
                <a:cs typeface="ＭＳ Ｐゴシック"/>
              </a:rPr>
              <a:t>Subject to ESSA guidance, Focus Schools will be removed from status </a:t>
            </a:r>
            <a:r>
              <a:rPr lang="en-US" sz="2200" dirty="0" smtClean="0">
                <a:ea typeface="ＭＳ Ｐゴシック"/>
                <a:cs typeface="ＭＳ Ｐゴシック"/>
              </a:rPr>
              <a:t/>
            </a:r>
            <a:br>
              <a:rPr lang="en-US" sz="2200" dirty="0" smtClean="0">
                <a:ea typeface="ＭＳ Ｐゴシック"/>
                <a:cs typeface="ＭＳ Ｐゴシック"/>
              </a:rPr>
            </a:br>
            <a:r>
              <a:rPr lang="en-US" sz="2200" b="1" dirty="0" smtClean="0">
                <a:solidFill>
                  <a:srgbClr val="111FA3"/>
                </a:solidFill>
                <a:ea typeface="ＭＳ Ｐゴシック"/>
                <a:cs typeface="ＭＳ Ｐゴシック"/>
              </a:rPr>
              <a:t>if </a:t>
            </a:r>
            <a:r>
              <a:rPr lang="en-US" sz="2200" b="1" dirty="0">
                <a:solidFill>
                  <a:srgbClr val="111FA3"/>
                </a:solidFill>
                <a:ea typeface="ＭＳ Ｐゴシック"/>
                <a:cs typeface="ＭＳ Ｐゴシック"/>
              </a:rPr>
              <a:t>all of the </a:t>
            </a:r>
            <a:r>
              <a:rPr lang="en-US" sz="2200" b="1" dirty="0" smtClean="0">
                <a:solidFill>
                  <a:srgbClr val="111FA3"/>
                </a:solidFill>
                <a:ea typeface="ＭＳ Ｐゴシック"/>
                <a:cs typeface="ＭＳ Ｐゴシック"/>
              </a:rPr>
              <a:t>following </a:t>
            </a:r>
            <a:r>
              <a:rPr lang="en-US" sz="2200" b="1" dirty="0">
                <a:solidFill>
                  <a:srgbClr val="111FA3"/>
                </a:solidFill>
                <a:ea typeface="ＭＳ Ｐゴシック"/>
                <a:cs typeface="ＭＳ Ｐゴシック"/>
              </a:rPr>
              <a:t>conditions are met</a:t>
            </a:r>
            <a:r>
              <a:rPr lang="en-US" sz="2200" b="1" dirty="0" smtClean="0">
                <a:solidFill>
                  <a:srgbClr val="111FA3"/>
                </a:solidFill>
                <a:ea typeface="ＭＳ Ｐゴシック"/>
                <a:cs typeface="ＭＳ Ｐゴシック"/>
              </a:rPr>
              <a:t>:</a:t>
            </a:r>
          </a:p>
          <a:p>
            <a:pPr marL="0" indent="0">
              <a:buFont typeface="Arial" panose="020B0604020202020204" pitchFamily="34" charset="0"/>
              <a:buNone/>
            </a:pPr>
            <a:endParaRPr lang="en-US" sz="2300" dirty="0">
              <a:solidFill>
                <a:srgbClr val="000090"/>
              </a:solidFill>
              <a:ea typeface="ＭＳ Ｐゴシック"/>
              <a:cs typeface="ＭＳ Ｐゴシック"/>
            </a:endParaRPr>
          </a:p>
          <a:p>
            <a:r>
              <a:rPr lang="en-US" sz="2300" dirty="0">
                <a:ea typeface="ＭＳ Ｐゴシック"/>
                <a:cs typeface="ＭＳ Ｐゴシック"/>
              </a:rPr>
              <a:t>Make progress: The school makes progress for two years in a row.</a:t>
            </a:r>
          </a:p>
          <a:p>
            <a:pPr lvl="1"/>
            <a:r>
              <a:rPr lang="en-US" sz="2300" dirty="0">
                <a:ea typeface="ＭＳ Ｐゴシック"/>
                <a:cs typeface="ＭＳ Ｐゴシック"/>
              </a:rPr>
              <a:t>To make progress, the identified subgroups’ PIs and 4-year graduation rates </a:t>
            </a:r>
            <a:r>
              <a:rPr lang="en-US" sz="2300" dirty="0" smtClean="0">
                <a:ea typeface="ＭＳ Ｐゴシック"/>
                <a:cs typeface="ＭＳ Ｐゴシック"/>
              </a:rPr>
              <a:t/>
            </a:r>
            <a:br>
              <a:rPr lang="en-US" sz="2300" dirty="0" smtClean="0">
                <a:ea typeface="ＭＳ Ｐゴシック"/>
                <a:cs typeface="ＭＳ Ｐゴシック"/>
              </a:rPr>
            </a:br>
            <a:r>
              <a:rPr lang="en-US" sz="2300" dirty="0" smtClean="0">
                <a:ea typeface="ＭＳ Ｐゴシック"/>
                <a:cs typeface="ＭＳ Ｐゴシック"/>
              </a:rPr>
              <a:t>must </a:t>
            </a:r>
            <a:r>
              <a:rPr lang="en-US" sz="2300" dirty="0">
                <a:ea typeface="ＭＳ Ｐゴシック"/>
                <a:cs typeface="ＭＳ Ｐゴシック"/>
              </a:rPr>
              <a:t>be at least 10 points or higher than the cut points, or</a:t>
            </a:r>
          </a:p>
          <a:p>
            <a:pPr lvl="1"/>
            <a:r>
              <a:rPr lang="en-US" sz="2300" dirty="0">
                <a:ea typeface="ＭＳ Ｐゴシック"/>
                <a:cs typeface="ＭＳ Ｐゴシック"/>
              </a:rPr>
              <a:t>The identified subgroups meet one of the applicable progress filters. </a:t>
            </a:r>
            <a:endParaRPr lang="en-US" sz="2300" dirty="0" smtClean="0">
              <a:ea typeface="ＭＳ Ｐゴシック"/>
              <a:cs typeface="ＭＳ Ｐゴシック"/>
            </a:endParaRPr>
          </a:p>
          <a:p>
            <a:pPr marL="457200" lvl="1" indent="0">
              <a:buNone/>
            </a:pPr>
            <a:endParaRPr lang="en-US" sz="2200" dirty="0">
              <a:ea typeface="ＭＳ Ｐゴシック"/>
              <a:cs typeface="ＭＳ Ｐゴシック"/>
            </a:endParaRPr>
          </a:p>
          <a:p>
            <a:r>
              <a:rPr lang="en-US" sz="2200" dirty="0">
                <a:ea typeface="ＭＳ Ｐゴシック"/>
                <a:cs typeface="ＭＳ Ｐゴシック"/>
              </a:rPr>
              <a:t>Meet minimum requirements: In the second year, all subgroup PIs and 4-year </a:t>
            </a:r>
            <a:r>
              <a:rPr lang="en-US" sz="2200" dirty="0" smtClean="0">
                <a:ea typeface="ＭＳ Ｐゴシック"/>
                <a:cs typeface="ＭＳ Ｐゴシック"/>
              </a:rPr>
              <a:t/>
            </a:r>
            <a:br>
              <a:rPr lang="en-US" sz="2200" dirty="0" smtClean="0">
                <a:ea typeface="ＭＳ Ｐゴシック"/>
                <a:cs typeface="ＭＳ Ｐゴシック"/>
              </a:rPr>
            </a:br>
            <a:r>
              <a:rPr lang="en-US" sz="2200" dirty="0" smtClean="0">
                <a:ea typeface="ＭＳ Ｐゴシック"/>
                <a:cs typeface="ＭＳ Ｐゴシック"/>
              </a:rPr>
              <a:t>graduation </a:t>
            </a:r>
            <a:r>
              <a:rPr lang="en-US" sz="2200" dirty="0">
                <a:ea typeface="ＭＳ Ｐゴシック"/>
                <a:cs typeface="ＭＳ Ｐゴシック"/>
              </a:rPr>
              <a:t>rates must be above the cut points </a:t>
            </a:r>
            <a:r>
              <a:rPr lang="en-US" sz="2200" dirty="0" smtClean="0">
                <a:ea typeface="ＭＳ Ｐゴシック"/>
                <a:cs typeface="ＭＳ Ｐゴシック"/>
              </a:rPr>
              <a:t>for </a:t>
            </a:r>
            <a:r>
              <a:rPr lang="en-US" sz="2200" dirty="0">
                <a:ea typeface="ＭＳ Ｐゴシック"/>
                <a:cs typeface="ＭＳ Ｐゴシック"/>
              </a:rPr>
              <a:t>identification.</a:t>
            </a:r>
          </a:p>
          <a:p>
            <a:pPr lvl="1"/>
            <a:r>
              <a:rPr lang="en-US" sz="2200" dirty="0">
                <a:ea typeface="ＭＳ Ｐゴシック"/>
                <a:cs typeface="ＭＳ Ｐゴシック"/>
              </a:rPr>
              <a:t>In the first year, the school’s 4-year or 5-year graduation rates must be above the </a:t>
            </a:r>
            <a:r>
              <a:rPr lang="en-US" sz="2200" dirty="0" smtClean="0">
                <a:ea typeface="ＭＳ Ｐゴシック"/>
                <a:cs typeface="ＭＳ Ｐゴシック"/>
              </a:rPr>
              <a:t/>
            </a:r>
            <a:br>
              <a:rPr lang="en-US" sz="2200" dirty="0" smtClean="0">
                <a:ea typeface="ＭＳ Ｐゴシック"/>
                <a:cs typeface="ＭＳ Ｐゴシック"/>
              </a:rPr>
            </a:br>
            <a:r>
              <a:rPr lang="en-US" sz="2200" dirty="0" smtClean="0">
                <a:ea typeface="ＭＳ Ｐゴシック"/>
                <a:cs typeface="ＭＳ Ｐゴシック"/>
              </a:rPr>
              <a:t>cut </a:t>
            </a:r>
            <a:r>
              <a:rPr lang="en-US" sz="2200" dirty="0">
                <a:ea typeface="ＭＳ Ｐゴシック"/>
                <a:cs typeface="ＭＳ Ｐゴシック"/>
              </a:rPr>
              <a:t>points of identification</a:t>
            </a:r>
            <a:r>
              <a:rPr lang="en-US" sz="2200" dirty="0" smtClean="0">
                <a:ea typeface="ＭＳ Ｐゴシック"/>
                <a:cs typeface="ＭＳ Ｐゴシック"/>
              </a:rPr>
              <a:t>.</a:t>
            </a:r>
          </a:p>
          <a:p>
            <a:pPr marL="457200" lvl="1" indent="0">
              <a:buNone/>
            </a:pPr>
            <a:endParaRPr lang="en-US" sz="2200" dirty="0">
              <a:ea typeface="ＭＳ Ｐゴシック"/>
              <a:cs typeface="ＭＳ Ｐゴシック"/>
            </a:endParaRPr>
          </a:p>
          <a:p>
            <a:r>
              <a:rPr lang="en-US" sz="2200" b="1" dirty="0" smtClean="0">
                <a:solidFill>
                  <a:srgbClr val="111FA3"/>
                </a:solidFill>
                <a:ea typeface="ＭＳ Ｐゴシック"/>
                <a:cs typeface="ＭＳ Ｐゴシック"/>
              </a:rPr>
              <a:t>NY’s current ESEA Flexibility Waiver requires that schools must meet </a:t>
            </a:r>
            <a:r>
              <a:rPr lang="en-US" sz="2200" b="1" dirty="0">
                <a:solidFill>
                  <a:srgbClr val="111FA3"/>
                </a:solidFill>
                <a:ea typeface="ＭＳ Ｐゴシック"/>
                <a:cs typeface="ＭＳ Ｐゴシック"/>
              </a:rPr>
              <a:t>participation </a:t>
            </a:r>
            <a:r>
              <a:rPr lang="en-US" sz="2200" b="1" dirty="0" smtClean="0">
                <a:solidFill>
                  <a:srgbClr val="111FA3"/>
                </a:solidFill>
                <a:ea typeface="ＭＳ Ｐゴシック"/>
                <a:cs typeface="ＭＳ Ｐゴシック"/>
              </a:rPr>
              <a:t/>
            </a:r>
            <a:br>
              <a:rPr lang="en-US" sz="2200" b="1" dirty="0" smtClean="0">
                <a:solidFill>
                  <a:srgbClr val="111FA3"/>
                </a:solidFill>
                <a:ea typeface="ＭＳ Ｐゴシック"/>
                <a:cs typeface="ＭＳ Ｐゴシック"/>
              </a:rPr>
            </a:br>
            <a:r>
              <a:rPr lang="en-US" sz="2200" b="1" dirty="0" smtClean="0">
                <a:solidFill>
                  <a:srgbClr val="111FA3"/>
                </a:solidFill>
                <a:ea typeface="ＭＳ Ｐゴシック"/>
                <a:cs typeface="ＭＳ Ｐゴシック"/>
              </a:rPr>
              <a:t>rate </a:t>
            </a:r>
            <a:r>
              <a:rPr lang="en-US" sz="2200" b="1" dirty="0">
                <a:solidFill>
                  <a:srgbClr val="111FA3"/>
                </a:solidFill>
                <a:ea typeface="ＭＳ Ｐゴシック"/>
                <a:cs typeface="ＭＳ Ｐゴシック"/>
              </a:rPr>
              <a:t>requirements for ELA and Mathematics for both </a:t>
            </a:r>
            <a:r>
              <a:rPr lang="en-US" sz="2200" b="1" dirty="0" smtClean="0">
                <a:solidFill>
                  <a:srgbClr val="111FA3"/>
                </a:solidFill>
                <a:ea typeface="ＭＳ Ｐゴシック"/>
                <a:cs typeface="ＭＳ Ｐゴシック"/>
              </a:rPr>
              <a:t>years in order to be removed. </a:t>
            </a:r>
            <a:endParaRPr lang="en-US" sz="2200" b="1" dirty="0">
              <a:solidFill>
                <a:srgbClr val="111FA3"/>
              </a:solidFill>
              <a:ea typeface="ＭＳ Ｐゴシック"/>
              <a:cs typeface="ＭＳ Ｐゴシック"/>
            </a:endParaRPr>
          </a:p>
          <a:p>
            <a:endParaRPr lang="en-US" sz="2800" dirty="0">
              <a:solidFill>
                <a:srgbClr val="0070C0"/>
              </a:solidFill>
              <a:latin typeface="Calibri" panose="020F0502020204030204" pitchFamily="34" charset="0"/>
              <a:ea typeface="ＭＳ Ｐゴシック"/>
              <a:cs typeface="ＭＳ Ｐゴシック"/>
            </a:endParaRPr>
          </a:p>
          <a:p>
            <a:endParaRPr lang="en-US" sz="2000" dirty="0">
              <a:solidFill>
                <a:srgbClr val="0070C0"/>
              </a:solidFill>
              <a:latin typeface="Calibri" panose="020F0502020204030204" pitchFamily="34" charset="0"/>
              <a:ea typeface="ＭＳ Ｐゴシック"/>
              <a:cs typeface="ＭＳ Ｐゴシック"/>
            </a:endParaRPr>
          </a:p>
        </p:txBody>
      </p:sp>
    </p:spTree>
    <p:extLst>
      <p:ext uri="{BB962C8B-B14F-4D97-AF65-F5344CB8AC3E}">
        <p14:creationId xmlns:p14="http://schemas.microsoft.com/office/powerpoint/2010/main" val="1638762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33800" y="2438400"/>
            <a:ext cx="609600" cy="1015663"/>
          </a:xfrm>
          <a:prstGeom prst="rect">
            <a:avLst/>
          </a:prstGeom>
          <a:solidFill>
            <a:schemeClr val="bg1"/>
          </a:solidFill>
        </p:spPr>
        <p:txBody>
          <a:bodyPr wrap="square">
            <a:spAutoFit/>
          </a:bodyPr>
          <a:lstStyle/>
          <a:p>
            <a:r>
              <a:rPr lang="en-US" sz="6000" dirty="0" smtClean="0">
                <a:solidFill>
                  <a:srgbClr val="0070C0"/>
                </a:solidFill>
              </a:rPr>
              <a:t>”</a:t>
            </a:r>
            <a:endParaRPr lang="en-US" sz="6000" dirty="0">
              <a:solidFill>
                <a:srgbClr val="0070C0"/>
              </a:solidFill>
            </a:endParaRPr>
          </a:p>
        </p:txBody>
      </p:sp>
      <p:sp>
        <p:nvSpPr>
          <p:cNvPr id="3" name="Title 2"/>
          <p:cNvSpPr>
            <a:spLocks noGrp="1"/>
          </p:cNvSpPr>
          <p:nvPr>
            <p:ph type="title"/>
          </p:nvPr>
        </p:nvSpPr>
        <p:spPr>
          <a:xfrm>
            <a:off x="1021466" y="304800"/>
            <a:ext cx="8884534" cy="3175000"/>
          </a:xfrm>
        </p:spPr>
        <p:txBody>
          <a:bodyPr>
            <a:normAutofit/>
          </a:bodyPr>
          <a:lstStyle/>
          <a:p>
            <a:r>
              <a:rPr lang="en-US" sz="3300" dirty="0" smtClean="0"/>
              <a:t>Districts and schools will not be removed from Focus designation unless all groups for which the district or school is accountable in ELA or math met the 95% participation requirements.</a:t>
            </a:r>
            <a:endParaRPr lang="en-US" sz="3300" dirty="0"/>
          </a:p>
        </p:txBody>
      </p:sp>
      <p:sp>
        <p:nvSpPr>
          <p:cNvPr id="2" name="Rectangle 1"/>
          <p:cNvSpPr/>
          <p:nvPr/>
        </p:nvSpPr>
        <p:spPr>
          <a:xfrm>
            <a:off x="598899" y="457200"/>
            <a:ext cx="544102" cy="1015663"/>
          </a:xfrm>
          <a:prstGeom prst="rect">
            <a:avLst/>
          </a:prstGeom>
          <a:solidFill>
            <a:schemeClr val="bg1"/>
          </a:solidFill>
        </p:spPr>
        <p:txBody>
          <a:bodyPr wrap="square">
            <a:spAutoFit/>
          </a:bodyPr>
          <a:lstStyle/>
          <a:p>
            <a:r>
              <a:rPr lang="en-US" sz="6000" dirty="0">
                <a:solidFill>
                  <a:srgbClr val="0070C0"/>
                </a:solidFill>
              </a:rPr>
              <a:t>“</a:t>
            </a:r>
          </a:p>
        </p:txBody>
      </p:sp>
      <p:sp>
        <p:nvSpPr>
          <p:cNvPr id="4" name="Text Placeholder 3"/>
          <p:cNvSpPr>
            <a:spLocks noGrp="1"/>
          </p:cNvSpPr>
          <p:nvPr>
            <p:ph type="body" idx="1"/>
          </p:nvPr>
        </p:nvSpPr>
        <p:spPr>
          <a:xfrm>
            <a:off x="1219200" y="3770491"/>
            <a:ext cx="8596668" cy="1513914"/>
          </a:xfrm>
        </p:spPr>
        <p:txBody>
          <a:bodyPr>
            <a:noAutofit/>
          </a:bodyPr>
          <a:lstStyle/>
          <a:p>
            <a:pPr algn="r"/>
            <a:r>
              <a:rPr lang="en-US" sz="2000" dirty="0" smtClean="0"/>
              <a:t>Ira Schwartz , Assistant Commissioner, </a:t>
            </a:r>
          </a:p>
          <a:p>
            <a:pPr algn="r"/>
            <a:r>
              <a:rPr lang="en-US" sz="2000" dirty="0" smtClean="0"/>
              <a:t>NYS Education Department </a:t>
            </a:r>
          </a:p>
          <a:p>
            <a:pPr algn="r"/>
            <a:r>
              <a:rPr lang="en-US" sz="2000" dirty="0" smtClean="0"/>
              <a:t>page 132 of </a:t>
            </a:r>
          </a:p>
          <a:p>
            <a:pPr algn="r"/>
            <a:r>
              <a:rPr lang="en-US" sz="2000" i="1" dirty="0" smtClean="0"/>
              <a:t>ESEA Flexibility Requests </a:t>
            </a:r>
            <a:r>
              <a:rPr lang="en-US" sz="2000" dirty="0" smtClean="0"/>
              <a:t>Updated June 10, 2015</a:t>
            </a:r>
            <a:endParaRPr lang="en-US" sz="2000" dirty="0"/>
          </a:p>
        </p:txBody>
      </p:sp>
      <p:sp>
        <p:nvSpPr>
          <p:cNvPr id="6" name="Rectangle 5"/>
          <p:cNvSpPr/>
          <p:nvPr/>
        </p:nvSpPr>
        <p:spPr>
          <a:xfrm>
            <a:off x="8893762" y="2464137"/>
            <a:ext cx="609600" cy="1015663"/>
          </a:xfrm>
          <a:prstGeom prst="rect">
            <a:avLst/>
          </a:prstGeom>
          <a:solidFill>
            <a:schemeClr val="bg1"/>
          </a:solidFill>
        </p:spPr>
        <p:txBody>
          <a:bodyPr wrap="square">
            <a:spAutoFit/>
          </a:bodyPr>
          <a:lstStyle/>
          <a:p>
            <a:endParaRPr lang="en-US" sz="6000" dirty="0">
              <a:solidFill>
                <a:srgbClr val="0070C0"/>
              </a:solidFill>
            </a:endParaRPr>
          </a:p>
        </p:txBody>
      </p:sp>
    </p:spTree>
    <p:extLst>
      <p:ext uri="{BB962C8B-B14F-4D97-AF65-F5344CB8AC3E}">
        <p14:creationId xmlns:p14="http://schemas.microsoft.com/office/powerpoint/2010/main" val="370218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200" dirty="0" smtClean="0"/>
              <a:t>Focus  District Review Process</a:t>
            </a:r>
            <a:r>
              <a:rPr lang="en-US" dirty="0" smtClean="0"/>
              <a:t>:</a:t>
            </a:r>
            <a:endParaRPr lang="en-US" dirty="0"/>
          </a:p>
        </p:txBody>
      </p:sp>
      <p:sp>
        <p:nvSpPr>
          <p:cNvPr id="3" name="Subtitle 2"/>
          <p:cNvSpPr>
            <a:spLocks noGrp="1"/>
          </p:cNvSpPr>
          <p:nvPr>
            <p:ph type="subTitle" idx="1"/>
          </p:nvPr>
        </p:nvSpPr>
        <p:spPr/>
        <p:txBody>
          <a:bodyPr>
            <a:normAutofit lnSpcReduction="10000"/>
          </a:bodyPr>
          <a:lstStyle/>
          <a:p>
            <a:pPr lvl="1"/>
            <a:r>
              <a:rPr lang="en-US" sz="3400" dirty="0" smtClean="0">
                <a:solidFill>
                  <a:schemeClr val="tx1"/>
                </a:solidFill>
              </a:rPr>
              <a:t>DTSDE (Diagnostic Tool for School and District Effectiveness)</a:t>
            </a:r>
            <a:endParaRPr lang="en-US" sz="3400" dirty="0">
              <a:solidFill>
                <a:schemeClr val="tx1"/>
              </a:solidFill>
            </a:endParaRPr>
          </a:p>
        </p:txBody>
      </p:sp>
    </p:spTree>
    <p:extLst>
      <p:ext uri="{BB962C8B-B14F-4D97-AF65-F5344CB8AC3E}">
        <p14:creationId xmlns:p14="http://schemas.microsoft.com/office/powerpoint/2010/main" val="486019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5444"/>
            <a:ext cx="8596668" cy="1654956"/>
          </a:xfrm>
        </p:spPr>
        <p:txBody>
          <a:bodyPr>
            <a:normAutofit fontScale="90000"/>
          </a:bodyPr>
          <a:lstStyle/>
          <a:p>
            <a:r>
              <a:rPr lang="en-US" dirty="0" smtClean="0"/>
              <a:t>Due to the </a:t>
            </a:r>
            <a:r>
              <a:rPr lang="en-US" dirty="0"/>
              <a:t>Focus District Designation, </a:t>
            </a:r>
            <a:r>
              <a:rPr lang="en-US" dirty="0" smtClean="0"/>
              <a:t>New York Mills U.F.S.D. is required to:</a:t>
            </a:r>
          </a:p>
          <a:p>
            <a:endParaRPr lang="en-US" dirty="0" smtClean="0"/>
          </a:p>
          <a:p>
            <a:pPr marL="742950" indent="-742950">
              <a:buAutoNum type="arabicPeriod"/>
            </a:pPr>
            <a:r>
              <a:rPr lang="en-US" dirty="0" smtClean="0"/>
              <a:t>conduct </a:t>
            </a:r>
            <a:r>
              <a:rPr lang="en-US" dirty="0"/>
              <a:t>a DTSDE </a:t>
            </a:r>
            <a:r>
              <a:rPr lang="en-US" dirty="0" smtClean="0"/>
              <a:t>(Diagnostic </a:t>
            </a:r>
            <a:r>
              <a:rPr lang="en-US" dirty="0"/>
              <a:t>Tool for School and District </a:t>
            </a:r>
            <a:r>
              <a:rPr lang="en-US" dirty="0" smtClean="0"/>
              <a:t>Effectiveness) </a:t>
            </a:r>
            <a:r>
              <a:rPr lang="en-US" dirty="0"/>
              <a:t>review </a:t>
            </a:r>
            <a:endParaRPr lang="en-US" dirty="0" smtClean="0"/>
          </a:p>
          <a:p>
            <a:pPr marL="742950" indent="-742950">
              <a:buAutoNum type="arabicPeriod"/>
            </a:pPr>
            <a:r>
              <a:rPr lang="en-US" dirty="0" smtClean="0"/>
              <a:t>complete </a:t>
            </a:r>
            <a:r>
              <a:rPr lang="en-US" dirty="0"/>
              <a:t>and submit an official report including findings, evidence, impact, and recommendations to NYSED by </a:t>
            </a:r>
            <a:r>
              <a:rPr lang="en-US" dirty="0" smtClean="0"/>
              <a:t>6/30/16</a:t>
            </a:r>
          </a:p>
          <a:p>
            <a:pPr marL="742950" indent="-742950">
              <a:buAutoNum type="arabicPeriod"/>
            </a:pPr>
            <a:r>
              <a:rPr lang="en-US" dirty="0" smtClean="0"/>
              <a:t>complete a DCIP (District </a:t>
            </a:r>
            <a:r>
              <a:rPr lang="en-US" dirty="0"/>
              <a:t>Comprehensive Improvement </a:t>
            </a:r>
            <a:r>
              <a:rPr lang="en-US" dirty="0" smtClean="0"/>
              <a:t>Plan) and submit it to NYSED by 7/31/16</a:t>
            </a:r>
            <a:endParaRPr lang="en-US" dirty="0"/>
          </a:p>
        </p:txBody>
      </p:sp>
    </p:spTree>
    <p:extLst>
      <p:ext uri="{BB962C8B-B14F-4D97-AF65-F5344CB8AC3E}">
        <p14:creationId xmlns:p14="http://schemas.microsoft.com/office/powerpoint/2010/main" val="608633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lstStyle/>
          <a:p>
            <a:r>
              <a:rPr lang="en-US" sz="2800" dirty="0" smtClean="0"/>
              <a:t>ELEMENTARY AND SECONDARY EDUCATION ACT</a:t>
            </a:r>
            <a:br>
              <a:rPr lang="en-US" sz="2800" dirty="0" smtClean="0"/>
            </a:br>
            <a:r>
              <a:rPr lang="en-US" sz="2800" dirty="0"/>
              <a:t/>
            </a:r>
            <a:br>
              <a:rPr lang="en-US" sz="2800" dirty="0"/>
            </a:br>
            <a:r>
              <a:rPr lang="en-US" sz="2800" dirty="0" smtClean="0"/>
              <a:t>   	</a:t>
            </a:r>
            <a:r>
              <a:rPr lang="en-US" sz="2800" dirty="0"/>
              <a:t> </a:t>
            </a:r>
            <a:r>
              <a:rPr lang="en-US" sz="2800" dirty="0" smtClean="0"/>
              <a:t>     Focus District/School Designation</a:t>
            </a:r>
            <a:r>
              <a:rPr lang="en-US" sz="2800" dirty="0"/>
              <a:t/>
            </a:r>
            <a:br>
              <a:rPr lang="en-US" sz="2800" dirty="0"/>
            </a:br>
            <a:r>
              <a:rPr lang="en-US" sz="2800" dirty="0" smtClean="0"/>
              <a:t>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endParaRPr lang="en-US" sz="2800" dirty="0"/>
          </a:p>
        </p:txBody>
      </p:sp>
      <p:sp>
        <p:nvSpPr>
          <p:cNvPr id="3" name="Subtitle 2"/>
          <p:cNvSpPr>
            <a:spLocks noGrp="1"/>
          </p:cNvSpPr>
          <p:nvPr>
            <p:ph type="subTitle" idx="1"/>
          </p:nvPr>
        </p:nvSpPr>
        <p:spPr>
          <a:xfrm>
            <a:off x="1117600" y="4191000"/>
            <a:ext cx="8615680" cy="1524000"/>
          </a:xfrm>
        </p:spPr>
        <p:txBody>
          <a:bodyPr/>
          <a:lstStyle/>
          <a:p>
            <a:pPr algn="ctr">
              <a:lnSpc>
                <a:spcPct val="80000"/>
              </a:lnSpc>
            </a:pPr>
            <a:r>
              <a:rPr lang="en-US" dirty="0"/>
              <a:t>Madison Oneida BOCES</a:t>
            </a:r>
          </a:p>
          <a:p>
            <a:pPr algn="ctr">
              <a:lnSpc>
                <a:spcPct val="80000"/>
              </a:lnSpc>
            </a:pPr>
            <a:r>
              <a:rPr lang="en-US" dirty="0"/>
              <a:t>Office of labor Relations</a:t>
            </a:r>
          </a:p>
          <a:p>
            <a:pPr algn="ctr">
              <a:lnSpc>
                <a:spcPct val="80000"/>
              </a:lnSpc>
            </a:pPr>
            <a:r>
              <a:rPr lang="en-US" sz="1800" dirty="0" smtClean="0"/>
              <a:t>Andrew V. Lalonde, </a:t>
            </a:r>
            <a:r>
              <a:rPr lang="en-US" sz="1800" dirty="0"/>
              <a:t>Labor Relations </a:t>
            </a:r>
            <a:r>
              <a:rPr lang="en-US" sz="1800" dirty="0" smtClean="0"/>
              <a:t>Coordinator</a:t>
            </a:r>
            <a:endParaRPr lang="en-US" sz="1800" dirty="0"/>
          </a:p>
          <a:p>
            <a:pPr algn="ctr">
              <a:lnSpc>
                <a:spcPct val="80000"/>
              </a:lnSpc>
            </a:pPr>
            <a:r>
              <a:rPr lang="en-US" sz="1800" dirty="0" smtClean="0"/>
              <a:t>March 28, 2016</a:t>
            </a:r>
            <a:endParaRPr lang="en-US" sz="1800" dirty="0"/>
          </a:p>
          <a:p>
            <a:endParaRPr lang="en-US" dirty="0"/>
          </a:p>
        </p:txBody>
      </p:sp>
    </p:spTree>
    <p:extLst>
      <p:ext uri="{BB962C8B-B14F-4D97-AF65-F5344CB8AC3E}">
        <p14:creationId xmlns:p14="http://schemas.microsoft.com/office/powerpoint/2010/main" val="1953326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6 Tenets of the Diagnostic Tool for   </a:t>
            </a:r>
            <a:br>
              <a:rPr lang="en-US" dirty="0" smtClean="0"/>
            </a:br>
            <a:r>
              <a:rPr lang="en-US" dirty="0" smtClean="0"/>
              <a:t>School &amp; District Effectiveness</a:t>
            </a:r>
            <a:br>
              <a:rPr lang="en-US" dirty="0" smtClean="0"/>
            </a:b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2466" y="1725613"/>
            <a:ext cx="4347106" cy="4751388"/>
          </a:xfrm>
        </p:spPr>
      </p:pic>
    </p:spTree>
    <p:extLst>
      <p:ext uri="{BB962C8B-B14F-4D97-AF65-F5344CB8AC3E}">
        <p14:creationId xmlns:p14="http://schemas.microsoft.com/office/powerpoint/2010/main" val="42515665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
            <a:ext cx="12192000" cy="6731161"/>
          </a:xfrm>
          <a:prstGeom prst="rect">
            <a:avLst/>
          </a:prstGeom>
        </p:spPr>
      </p:pic>
    </p:spTree>
    <p:extLst>
      <p:ext uri="{BB962C8B-B14F-4D97-AF65-F5344CB8AC3E}">
        <p14:creationId xmlns:p14="http://schemas.microsoft.com/office/powerpoint/2010/main" val="5715707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4911"/>
            <a:ext cx="8596668" cy="1174259"/>
          </a:xfrm>
        </p:spPr>
        <p:txBody>
          <a:bodyPr>
            <a:normAutofit/>
          </a:bodyPr>
          <a:lstStyle/>
          <a:p>
            <a:pPr algn="ctr"/>
            <a:r>
              <a:rPr lang="en-US" sz="4800" dirty="0" smtClean="0"/>
              <a:t>Three Types of Reviews:</a:t>
            </a:r>
            <a:endParaRPr lang="en-US" sz="4800" dirty="0"/>
          </a:p>
        </p:txBody>
      </p:sp>
      <p:sp>
        <p:nvSpPr>
          <p:cNvPr id="3" name="Vertical Text Placeholder 2"/>
          <p:cNvSpPr>
            <a:spLocks noGrp="1"/>
          </p:cNvSpPr>
          <p:nvPr>
            <p:ph type="body" orient="vert" idx="1"/>
          </p:nvPr>
        </p:nvSpPr>
        <p:spPr>
          <a:xfrm>
            <a:off x="677334" y="666864"/>
            <a:ext cx="8596668" cy="5157043"/>
          </a:xfrm>
        </p:spPr>
        <p:txBody>
          <a:bodyPr vert="horz">
            <a:normAutofit/>
          </a:bodyPr>
          <a:lstStyle/>
          <a:p>
            <a:pPr>
              <a:buFont typeface="Wingdings" charset="2"/>
              <a:buChar char="v"/>
            </a:pPr>
            <a:endParaRPr lang="en-US" sz="2800" dirty="0" smtClean="0"/>
          </a:p>
          <a:p>
            <a:pPr marL="0" indent="0">
              <a:buNone/>
            </a:pPr>
            <a:endParaRPr lang="en-US" dirty="0" smtClean="0"/>
          </a:p>
          <a:p>
            <a:pPr marL="514350" indent="-514350">
              <a:buFont typeface="+mj-lt"/>
              <a:buAutoNum type="arabicPeriod"/>
            </a:pPr>
            <a:r>
              <a:rPr lang="en-US" sz="3600" dirty="0" smtClean="0"/>
              <a:t>IIT (Integrated Intervention Team) Review</a:t>
            </a:r>
          </a:p>
          <a:p>
            <a:pPr marL="514350" indent="-514350">
              <a:buFont typeface="+mj-lt"/>
              <a:buAutoNum type="arabicPeriod"/>
            </a:pPr>
            <a:r>
              <a:rPr lang="en-US" sz="3600" dirty="0" smtClean="0"/>
              <a:t>District-led Review Using DTSDE Protocol</a:t>
            </a:r>
          </a:p>
          <a:p>
            <a:pPr marL="514350" indent="-514350">
              <a:buFont typeface="+mj-lt"/>
              <a:buAutoNum type="arabicPeriod"/>
            </a:pPr>
            <a:r>
              <a:rPr lang="en-US" sz="3600" dirty="0" smtClean="0"/>
              <a:t>School Review (Focused on Common Core Conceptual Frame) with District Oversight</a:t>
            </a:r>
          </a:p>
        </p:txBody>
      </p:sp>
    </p:spTree>
    <p:extLst>
      <p:ext uri="{BB962C8B-B14F-4D97-AF65-F5344CB8AC3E}">
        <p14:creationId xmlns:p14="http://schemas.microsoft.com/office/powerpoint/2010/main" val="1259123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District-Led </a:t>
            </a:r>
            <a:r>
              <a:rPr lang="en-US" dirty="0"/>
              <a:t>Review </a:t>
            </a:r>
            <a:r>
              <a:rPr lang="en-US" dirty="0" smtClean="0"/>
              <a:t>(must use  </a:t>
            </a:r>
            <a:r>
              <a:rPr lang="en-US" dirty="0"/>
              <a:t>DTSDE </a:t>
            </a:r>
            <a:r>
              <a:rPr lang="en-US" dirty="0" smtClean="0"/>
              <a:t>Protocol)</a:t>
            </a:r>
            <a:endParaRPr lang="en-US" dirty="0"/>
          </a:p>
        </p:txBody>
      </p:sp>
      <p:sp>
        <p:nvSpPr>
          <p:cNvPr id="3" name="Content Placeholder 2"/>
          <p:cNvSpPr>
            <a:spLocks noGrp="1"/>
          </p:cNvSpPr>
          <p:nvPr>
            <p:ph idx="1"/>
          </p:nvPr>
        </p:nvSpPr>
        <p:spPr/>
        <p:txBody>
          <a:bodyPr>
            <a:normAutofit fontScale="92500"/>
          </a:bodyPr>
          <a:lstStyle/>
          <a:p>
            <a:r>
              <a:rPr lang="en-US" sz="2800" dirty="0"/>
              <a:t>District-assigned lead reviewer </a:t>
            </a:r>
            <a:r>
              <a:rPr lang="en-US" sz="2800" dirty="0" smtClean="0"/>
              <a:t>must be DTSDE-trained</a:t>
            </a:r>
            <a:r>
              <a:rPr lang="en-US" sz="2800" dirty="0"/>
              <a:t>/</a:t>
            </a:r>
            <a:r>
              <a:rPr lang="en-US" sz="2800" dirty="0" smtClean="0"/>
              <a:t>certified by NYSED.</a:t>
            </a:r>
          </a:p>
          <a:p>
            <a:r>
              <a:rPr lang="en-US" sz="2800" dirty="0" smtClean="0"/>
              <a:t>Principals may not be a district representative on the IIT or District-Led Review Team </a:t>
            </a:r>
            <a:endParaRPr lang="en-US" sz="2800" dirty="0"/>
          </a:p>
          <a:p>
            <a:r>
              <a:rPr lang="en-US" sz="2800" dirty="0" smtClean="0"/>
              <a:t>The Review Team may include other district reviewers that have received DTSDE training</a:t>
            </a:r>
          </a:p>
          <a:p>
            <a:r>
              <a:rPr lang="en-US" sz="2800" dirty="0" smtClean="0"/>
              <a:t>Possible members: Content Specialists, Curriculum Coordinators, Special Education/PPS staff, </a:t>
            </a:r>
            <a:endParaRPr lang="en-US" sz="2800" dirty="0"/>
          </a:p>
        </p:txBody>
      </p:sp>
    </p:spTree>
    <p:extLst>
      <p:ext uri="{BB962C8B-B14F-4D97-AF65-F5344CB8AC3E}">
        <p14:creationId xmlns:p14="http://schemas.microsoft.com/office/powerpoint/2010/main" val="19095720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Review Requirements:</a:t>
            </a:r>
            <a:endParaRPr lang="en-US" dirty="0"/>
          </a:p>
        </p:txBody>
      </p:sp>
      <p:sp>
        <p:nvSpPr>
          <p:cNvPr id="3" name="Content Placeholder 2"/>
          <p:cNvSpPr>
            <a:spLocks noGrp="1"/>
          </p:cNvSpPr>
          <p:nvPr>
            <p:ph idx="1"/>
          </p:nvPr>
        </p:nvSpPr>
        <p:spPr>
          <a:xfrm>
            <a:off x="677334" y="1391715"/>
            <a:ext cx="8596668" cy="4649647"/>
          </a:xfrm>
        </p:spPr>
        <p:txBody>
          <a:bodyPr>
            <a:normAutofit fontScale="92500" lnSpcReduction="10000"/>
          </a:bodyPr>
          <a:lstStyle/>
          <a:p>
            <a:r>
              <a:rPr lang="en-US" sz="3600" dirty="0" smtClean="0"/>
              <a:t>District-Led Reviews must include at least 3 focus tenets.</a:t>
            </a:r>
          </a:p>
          <a:p>
            <a:r>
              <a:rPr lang="en-US" sz="3600" dirty="0" smtClean="0"/>
              <a:t>Districts must complete NYSED-approved surveys prior to (if possible) the District-Led Review </a:t>
            </a:r>
          </a:p>
          <a:p>
            <a:r>
              <a:rPr lang="en-US" sz="3600" dirty="0" smtClean="0"/>
              <a:t>Members of Review Team chosen by district based on staffing needs/capacity must be DTSDE-trained. </a:t>
            </a:r>
            <a:br>
              <a:rPr lang="en-US" sz="3600" dirty="0" smtClean="0"/>
            </a:br>
            <a:r>
              <a:rPr lang="en-US" sz="3600" dirty="0" smtClean="0"/>
              <a:t> </a:t>
            </a:r>
            <a:endParaRPr lang="en-US" sz="3600" dirty="0"/>
          </a:p>
        </p:txBody>
      </p:sp>
    </p:spTree>
    <p:extLst>
      <p:ext uri="{BB962C8B-B14F-4D97-AF65-F5344CB8AC3E}">
        <p14:creationId xmlns:p14="http://schemas.microsoft.com/office/powerpoint/2010/main" val="1819846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5444"/>
            <a:ext cx="8596668" cy="1654956"/>
          </a:xfrm>
        </p:spPr>
        <p:txBody>
          <a:bodyPr/>
          <a:lstStyle/>
          <a:p>
            <a:pPr algn="ctr"/>
            <a:r>
              <a:rPr lang="en-US" dirty="0" smtClean="0"/>
              <a:t>Deadlines for Focus Districts:</a:t>
            </a:r>
            <a:endParaRPr lang="en-US" dirty="0"/>
          </a:p>
        </p:txBody>
      </p:sp>
      <p:sp>
        <p:nvSpPr>
          <p:cNvPr id="3" name="Text Placeholder 2"/>
          <p:cNvSpPr>
            <a:spLocks noGrp="1"/>
          </p:cNvSpPr>
          <p:nvPr>
            <p:ph type="body" idx="1"/>
          </p:nvPr>
        </p:nvSpPr>
        <p:spPr>
          <a:xfrm>
            <a:off x="675745" y="101480"/>
            <a:ext cx="4185623" cy="1261241"/>
          </a:xfrm>
        </p:spPr>
        <p:txBody>
          <a:bodyPr/>
          <a:lstStyle/>
          <a:p>
            <a:pPr algn="ctr"/>
            <a:r>
              <a:rPr lang="en-US" dirty="0" smtClean="0"/>
              <a:t>June 30, 2016 - </a:t>
            </a:r>
            <a:endParaRPr lang="en-US" dirty="0"/>
          </a:p>
        </p:txBody>
      </p:sp>
      <p:sp>
        <p:nvSpPr>
          <p:cNvPr id="7" name="Rectangle 6"/>
          <p:cNvSpPr/>
          <p:nvPr/>
        </p:nvSpPr>
        <p:spPr>
          <a:xfrm>
            <a:off x="990600" y="1362722"/>
            <a:ext cx="3870768" cy="45653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noGrp="1"/>
          </p:cNvSpPr>
          <p:nvPr>
            <p:ph sz="half" idx="2"/>
          </p:nvPr>
        </p:nvSpPr>
        <p:spPr>
          <a:xfrm>
            <a:off x="675745" y="1362721"/>
            <a:ext cx="4185623" cy="5038079"/>
          </a:xfrm>
        </p:spPr>
        <p:style>
          <a:lnRef idx="2">
            <a:schemeClr val="dk1"/>
          </a:lnRef>
          <a:fillRef idx="1">
            <a:schemeClr val="lt1"/>
          </a:fillRef>
          <a:effectRef idx="0">
            <a:schemeClr val="dk1"/>
          </a:effectRef>
          <a:fontRef idx="minor">
            <a:schemeClr val="dk1"/>
          </a:fontRef>
        </p:style>
        <p:txBody>
          <a:bodyPr>
            <a:noAutofit/>
          </a:bodyPr>
          <a:lstStyle/>
          <a:p>
            <a:r>
              <a:rPr lang="en-US" sz="2200" dirty="0" smtClean="0">
                <a:solidFill>
                  <a:schemeClr val="tx1"/>
                </a:solidFill>
              </a:rPr>
              <a:t>Review and written report must be completed and submitted to NYSED, including principal interviews, focus groups (students, parents, staff), data and  document reviews, classroom observations, presentation of findings,evidence, and improvement goals </a:t>
            </a:r>
            <a:r>
              <a:rPr lang="en-US" sz="2200" dirty="0">
                <a:solidFill>
                  <a:schemeClr val="tx1"/>
                </a:solidFill>
              </a:rPr>
              <a:t>completed with written report submitted to NYSED; including surveys, self-reflections</a:t>
            </a:r>
          </a:p>
        </p:txBody>
      </p:sp>
      <p:sp>
        <p:nvSpPr>
          <p:cNvPr id="5" name="Text Placeholder 4"/>
          <p:cNvSpPr>
            <a:spLocks noGrp="1"/>
          </p:cNvSpPr>
          <p:nvPr>
            <p:ph type="body" sz="quarter" idx="3"/>
          </p:nvPr>
        </p:nvSpPr>
        <p:spPr>
          <a:xfrm>
            <a:off x="5088383" y="275444"/>
            <a:ext cx="4185618" cy="1087277"/>
          </a:xfrm>
        </p:spPr>
        <p:txBody>
          <a:bodyPr/>
          <a:lstStyle/>
          <a:p>
            <a:pPr algn="ctr"/>
            <a:r>
              <a:rPr lang="en-US" dirty="0" smtClean="0"/>
              <a:t>July 31, 2016 - </a:t>
            </a:r>
            <a:endParaRPr lang="en-US" dirty="0"/>
          </a:p>
        </p:txBody>
      </p:sp>
      <p:sp>
        <p:nvSpPr>
          <p:cNvPr id="6" name="Content Placeholder 5"/>
          <p:cNvSpPr>
            <a:spLocks noGrp="1"/>
          </p:cNvSpPr>
          <p:nvPr>
            <p:ph sz="quarter" idx="4"/>
          </p:nvPr>
        </p:nvSpPr>
        <p:spPr>
          <a:xfrm>
            <a:off x="5088384" y="1362722"/>
            <a:ext cx="4185617" cy="5038078"/>
          </a:xfrm>
        </p:spPr>
        <p:style>
          <a:lnRef idx="2">
            <a:schemeClr val="dk1"/>
          </a:lnRef>
          <a:fillRef idx="1">
            <a:schemeClr val="lt1"/>
          </a:fillRef>
          <a:effectRef idx="0">
            <a:schemeClr val="dk1"/>
          </a:effectRef>
          <a:fontRef idx="minor">
            <a:schemeClr val="dk1"/>
          </a:fontRef>
        </p:style>
        <p:txBody>
          <a:bodyPr>
            <a:noAutofit/>
          </a:bodyPr>
          <a:lstStyle/>
          <a:p>
            <a:r>
              <a:rPr lang="en-US" sz="2400" dirty="0" smtClean="0"/>
              <a:t>District Comprehensive Improvement Plan (DCIP0 using findings and goals developed during review must be completed; written plan must be approved by Board of Education and submitted to NYSED.</a:t>
            </a:r>
          </a:p>
          <a:p>
            <a:r>
              <a:rPr lang="en-US" sz="2400" dirty="0" smtClean="0"/>
              <a:t>Annual review of progress towards goal attainment required </a:t>
            </a:r>
          </a:p>
        </p:txBody>
      </p:sp>
    </p:spTree>
    <p:extLst>
      <p:ext uri="{BB962C8B-B14F-4D97-AF65-F5344CB8AC3E}">
        <p14:creationId xmlns:p14="http://schemas.microsoft.com/office/powerpoint/2010/main" val="18396092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Ramifications of Continued Identification as a Focus District</a:t>
            </a:r>
            <a:endParaRPr lang="en-US" dirty="0"/>
          </a:p>
        </p:txBody>
      </p:sp>
      <p:sp>
        <p:nvSpPr>
          <p:cNvPr id="8" name="Content Placeholder 7"/>
          <p:cNvSpPr>
            <a:spLocks noGrp="1"/>
          </p:cNvSpPr>
          <p:nvPr>
            <p:ph idx="1"/>
          </p:nvPr>
        </p:nvSpPr>
        <p:spPr/>
        <p:txBody>
          <a:bodyPr>
            <a:normAutofit/>
          </a:bodyPr>
          <a:lstStyle/>
          <a:p>
            <a:r>
              <a:rPr lang="en-US" sz="2000" dirty="0" smtClean="0"/>
              <a:t>Focus Districts can make improvements in  performance and participation rate for two (2) years in a row to be removed from that status.</a:t>
            </a:r>
          </a:p>
          <a:p>
            <a:r>
              <a:rPr lang="en-US" sz="2000" dirty="0" smtClean="0"/>
              <a:t>If these do not improve, the District will continue to be Focus status.</a:t>
            </a:r>
          </a:p>
          <a:p>
            <a:r>
              <a:rPr lang="en-US" sz="2000" dirty="0" smtClean="0"/>
              <a:t>Focus Districts do not become Priority schools.</a:t>
            </a:r>
            <a:endParaRPr lang="en-US" sz="2000" dirty="0"/>
          </a:p>
        </p:txBody>
      </p:sp>
    </p:spTree>
    <p:extLst>
      <p:ext uri="{BB962C8B-B14F-4D97-AF65-F5344CB8AC3E}">
        <p14:creationId xmlns:p14="http://schemas.microsoft.com/office/powerpoint/2010/main" val="2549697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742" y="1905000"/>
            <a:ext cx="10363200" cy="1143000"/>
          </a:xfrm>
        </p:spPr>
        <p:txBody>
          <a:bodyPr/>
          <a:lstStyle/>
          <a:p>
            <a:r>
              <a:rPr lang="en-US" sz="3600" b="1" dirty="0" smtClean="0">
                <a:solidFill>
                  <a:srgbClr val="000090"/>
                </a:solidFill>
              </a:rPr>
              <a:t>Essential Questions</a:t>
            </a:r>
            <a:endParaRPr lang="en-US" sz="3600" b="1" dirty="0">
              <a:solidFill>
                <a:srgbClr val="000090"/>
              </a:solidFill>
            </a:endParaRPr>
          </a:p>
        </p:txBody>
      </p:sp>
      <p:sp>
        <p:nvSpPr>
          <p:cNvPr id="3" name="Content Placeholder 2"/>
          <p:cNvSpPr>
            <a:spLocks noGrp="1"/>
          </p:cNvSpPr>
          <p:nvPr>
            <p:ph idx="1"/>
          </p:nvPr>
        </p:nvSpPr>
        <p:spPr>
          <a:xfrm>
            <a:off x="508000" y="2667000"/>
            <a:ext cx="11277600" cy="3962400"/>
          </a:xfrm>
        </p:spPr>
        <p:txBody>
          <a:bodyPr>
            <a:normAutofit lnSpcReduction="10000"/>
          </a:bodyPr>
          <a:lstStyle/>
          <a:p>
            <a:pPr lvl="0"/>
            <a:r>
              <a:rPr lang="en-US" sz="2800" b="1" dirty="0"/>
              <a:t>What are the ramifications of continued identification under the ESEA Accountability Act</a:t>
            </a:r>
            <a:r>
              <a:rPr lang="en-US" sz="2800" b="1" dirty="0" smtClean="0"/>
              <a:t>?</a:t>
            </a:r>
            <a:br>
              <a:rPr lang="en-US" sz="2800" b="1" dirty="0" smtClean="0"/>
            </a:br>
            <a:endParaRPr lang="en-US" sz="2800" b="1" dirty="0"/>
          </a:p>
          <a:p>
            <a:r>
              <a:rPr lang="en-US" sz="2800" b="1" dirty="0" smtClean="0"/>
              <a:t>What </a:t>
            </a:r>
            <a:r>
              <a:rPr lang="en-US" sz="2800" b="1" dirty="0"/>
              <a:t>do we need to do to get our school district off of this accountability list? </a:t>
            </a:r>
            <a:r>
              <a:rPr lang="en-US" sz="2800" b="1" dirty="0" smtClean="0"/>
              <a:t/>
            </a:r>
            <a:br>
              <a:rPr lang="en-US" sz="2800" b="1" dirty="0" smtClean="0"/>
            </a:br>
            <a:endParaRPr lang="en-US" sz="2800" b="1" dirty="0" smtClean="0"/>
          </a:p>
          <a:p>
            <a:r>
              <a:rPr lang="en-US" sz="2800" b="1" dirty="0" smtClean="0"/>
              <a:t>What </a:t>
            </a:r>
            <a:r>
              <a:rPr lang="en-US" sz="2800" b="1" dirty="0"/>
              <a:t>are the intervention, planning, and school improvement requirements for Focus Districts?</a:t>
            </a:r>
            <a:br>
              <a:rPr lang="en-US" sz="2800" b="1" dirty="0"/>
            </a:br>
            <a:endParaRPr lang="en-US" sz="2800" b="1" dirty="0"/>
          </a:p>
          <a:p>
            <a:pPr lvl="0"/>
            <a:endParaRPr lang="en-US" sz="2800" b="1" dirty="0"/>
          </a:p>
          <a:p>
            <a:pPr marL="0" lvl="0" indent="0">
              <a:buNone/>
            </a:pPr>
            <a:endParaRPr lang="en-US" sz="2600" dirty="0"/>
          </a:p>
        </p:txBody>
      </p:sp>
      <p:pic>
        <p:nvPicPr>
          <p:cNvPr id="4" name="Picture 2" descr="\\NYM-FS1\Users$\Office\pmay\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4800" y="76200"/>
            <a:ext cx="626708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6887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 and Answer Session</a:t>
            </a:r>
            <a:br>
              <a:rPr lang="en-US" dirty="0"/>
            </a:br>
            <a:endParaRPr lang="en-US" dirty="0"/>
          </a:p>
        </p:txBody>
      </p:sp>
    </p:spTree>
    <p:extLst>
      <p:ext uri="{BB962C8B-B14F-4D97-AF65-F5344CB8AC3E}">
        <p14:creationId xmlns:p14="http://schemas.microsoft.com/office/powerpoint/2010/main" val="2602255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NYS Elementary Secondary Education Act (ESEA)</a:t>
            </a:r>
            <a:endParaRPr lang="en-US" sz="3200" dirty="0"/>
          </a:p>
        </p:txBody>
      </p:sp>
      <p:sp>
        <p:nvSpPr>
          <p:cNvPr id="3" name="Content Placeholder 2"/>
          <p:cNvSpPr>
            <a:spLocks noGrp="1"/>
          </p:cNvSpPr>
          <p:nvPr>
            <p:ph idx="1"/>
          </p:nvPr>
        </p:nvSpPr>
        <p:spPr/>
        <p:txBody>
          <a:bodyPr/>
          <a:lstStyle/>
          <a:p>
            <a:r>
              <a:rPr lang="en-US" sz="2400" dirty="0" smtClean="0"/>
              <a:t>On June 23, 2015, the US Dept. of Education approved New York’s ESEA Flexibility Waiver Renewal.</a:t>
            </a:r>
          </a:p>
          <a:p>
            <a:r>
              <a:rPr lang="en-US" sz="2400" dirty="0" smtClean="0"/>
              <a:t>At the October  2015 Board of Regents meeting, the Board adopted permanent regulations to conform with the requirements of ESEA.</a:t>
            </a:r>
            <a:endParaRPr lang="en-US" sz="2400" dirty="0"/>
          </a:p>
          <a:p>
            <a:r>
              <a:rPr lang="en-US" sz="2400" dirty="0" smtClean="0"/>
              <a:t>New York State of required by the ESEA Waiver to identify new Priority Schools, Focus Districts and Focus Schools.</a:t>
            </a:r>
          </a:p>
        </p:txBody>
      </p:sp>
    </p:spTree>
    <p:extLst>
      <p:ext uri="{BB962C8B-B14F-4D97-AF65-F5344CB8AC3E}">
        <p14:creationId xmlns:p14="http://schemas.microsoft.com/office/powerpoint/2010/main" val="2329785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are Districts and Schools Identified?</a:t>
            </a:r>
          </a:p>
        </p:txBody>
      </p:sp>
      <p:sp>
        <p:nvSpPr>
          <p:cNvPr id="3" name="Content Placeholder 2"/>
          <p:cNvSpPr>
            <a:spLocks noGrp="1"/>
          </p:cNvSpPr>
          <p:nvPr>
            <p:ph idx="1"/>
          </p:nvPr>
        </p:nvSpPr>
        <p:spPr/>
        <p:txBody>
          <a:bodyPr/>
          <a:lstStyle/>
          <a:p>
            <a:r>
              <a:rPr lang="en-US" sz="2800" dirty="0"/>
              <a:t>New York State Education Department (SED) identifies low performing districts as “Focus Districts” and low performing schools within these districts as “Focus Schools.”</a:t>
            </a:r>
          </a:p>
          <a:p>
            <a:endParaRPr lang="en-US" dirty="0"/>
          </a:p>
        </p:txBody>
      </p:sp>
    </p:spTree>
    <p:extLst>
      <p:ext uri="{BB962C8B-B14F-4D97-AF65-F5344CB8AC3E}">
        <p14:creationId xmlns:p14="http://schemas.microsoft.com/office/powerpoint/2010/main" val="3405865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New York Mills Union Free School District</a:t>
            </a:r>
            <a:br>
              <a:rPr lang="en-US" sz="3200" dirty="0" smtClean="0"/>
            </a:br>
            <a:r>
              <a:rPr lang="en-US" sz="3200" dirty="0" smtClean="0"/>
              <a:t>Designation</a:t>
            </a:r>
            <a:endParaRPr lang="en-US" sz="3200" dirty="0"/>
          </a:p>
        </p:txBody>
      </p:sp>
      <p:sp>
        <p:nvSpPr>
          <p:cNvPr id="3" name="Content Placeholder 2"/>
          <p:cNvSpPr>
            <a:spLocks noGrp="1"/>
          </p:cNvSpPr>
          <p:nvPr>
            <p:ph idx="1"/>
          </p:nvPr>
        </p:nvSpPr>
        <p:spPr/>
        <p:txBody>
          <a:bodyPr>
            <a:normAutofit/>
          </a:bodyPr>
          <a:lstStyle/>
          <a:p>
            <a:r>
              <a:rPr lang="en-US" sz="2400" dirty="0" smtClean="0"/>
              <a:t>The N.Y.S. Education Department has designated the New York Mills Union Free School District as an underachieving “focus district.”</a:t>
            </a:r>
          </a:p>
          <a:p>
            <a:r>
              <a:rPr lang="en-US" sz="2400" dirty="0" smtClean="0"/>
              <a:t>The designation came as a result of the performance index value identified by the State for students with disabilities.</a:t>
            </a:r>
            <a:endParaRPr lang="en-US" sz="2400" dirty="0"/>
          </a:p>
        </p:txBody>
      </p:sp>
    </p:spTree>
    <p:extLst>
      <p:ext uri="{BB962C8B-B14F-4D97-AF65-F5344CB8AC3E}">
        <p14:creationId xmlns:p14="http://schemas.microsoft.com/office/powerpoint/2010/main" val="1943152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“Focus Districts” and “Focus Schools”</a:t>
            </a:r>
            <a:endParaRPr lang="en-US" sz="3200" dirty="0"/>
          </a:p>
        </p:txBody>
      </p:sp>
      <p:sp>
        <p:nvSpPr>
          <p:cNvPr id="3" name="Content Placeholder 2"/>
          <p:cNvSpPr>
            <a:spLocks noGrp="1"/>
          </p:cNvSpPr>
          <p:nvPr>
            <p:ph idx="1"/>
          </p:nvPr>
        </p:nvSpPr>
        <p:spPr/>
        <p:txBody>
          <a:bodyPr/>
          <a:lstStyle/>
          <a:p>
            <a:pPr marL="114300" indent="0">
              <a:buNone/>
            </a:pPr>
            <a:endParaRPr lang="en-US" dirty="0" smtClean="0"/>
          </a:p>
          <a:p>
            <a:pPr marL="114300" indent="0">
              <a:buNone/>
            </a:pPr>
            <a:r>
              <a:rPr lang="en-US" sz="2400" b="1" u="sng" dirty="0" smtClean="0"/>
              <a:t>Focus Districts </a:t>
            </a:r>
            <a:r>
              <a:rPr lang="en-US" sz="2400" dirty="0" smtClean="0"/>
              <a:t>have schools with low academic performance on Grades 3-8 ELA and Math Tests or low graduation rates with certain groups of students, such as those who are economically challenged, disadvantaged, students with disabilities, and English Language learners.</a:t>
            </a:r>
          </a:p>
          <a:p>
            <a:pPr marL="114300" indent="0">
              <a:buNone/>
            </a:pPr>
            <a:endParaRPr lang="en-US" sz="2400" dirty="0"/>
          </a:p>
          <a:p>
            <a:pPr marL="114300" indent="0">
              <a:buNone/>
            </a:pPr>
            <a:r>
              <a:rPr lang="en-US" sz="2400" b="1" u="sng" dirty="0" smtClean="0"/>
              <a:t>Focus Schools </a:t>
            </a:r>
            <a:r>
              <a:rPr lang="en-US" sz="2400" dirty="0" smtClean="0"/>
              <a:t>are schools within a Focus District that have low academic performances that are not improving.</a:t>
            </a:r>
            <a:endParaRPr lang="en-US" sz="2400" dirty="0"/>
          </a:p>
        </p:txBody>
      </p:sp>
    </p:spTree>
    <p:extLst>
      <p:ext uri="{BB962C8B-B14F-4D97-AF65-F5344CB8AC3E}">
        <p14:creationId xmlns:p14="http://schemas.microsoft.com/office/powerpoint/2010/main" val="1587050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SED Designations of  “Focus” School</a:t>
            </a:r>
            <a:endParaRPr lang="en-US" sz="3200" dirty="0"/>
          </a:p>
        </p:txBody>
      </p:sp>
      <p:sp>
        <p:nvSpPr>
          <p:cNvPr id="3" name="Content Placeholder 2"/>
          <p:cNvSpPr>
            <a:spLocks noGrp="1"/>
          </p:cNvSpPr>
          <p:nvPr>
            <p:ph idx="1"/>
          </p:nvPr>
        </p:nvSpPr>
        <p:spPr>
          <a:xfrm>
            <a:off x="677334" y="1600200"/>
            <a:ext cx="8596668" cy="3880773"/>
          </a:xfrm>
        </p:spPr>
        <p:txBody>
          <a:bodyPr>
            <a:noAutofit/>
          </a:bodyPr>
          <a:lstStyle/>
          <a:p>
            <a:pPr marL="114300" indent="0">
              <a:buNone/>
            </a:pPr>
            <a:r>
              <a:rPr lang="en-US" sz="2000" dirty="0" smtClean="0"/>
              <a:t>Schools with a 2014-2015 performance that places them among the lowest performing in an “accountability subgroup” are designated by the State as a “Focus School.”</a:t>
            </a:r>
          </a:p>
          <a:p>
            <a:r>
              <a:rPr lang="en-US" sz="2000" dirty="0" smtClean="0"/>
              <a:t>“Focus School” designation is a result of one of the following:</a:t>
            </a:r>
          </a:p>
          <a:p>
            <a:pPr marL="571500" indent="-457200">
              <a:buAutoNum type="arabicPeriod"/>
            </a:pPr>
            <a:r>
              <a:rPr lang="en-US" sz="2000" dirty="0" smtClean="0"/>
              <a:t>One or more schools in the district being designate as a “priority school”.</a:t>
            </a:r>
            <a:endParaRPr lang="en-US" sz="2000" dirty="0"/>
          </a:p>
          <a:p>
            <a:pPr marL="571500" indent="-457200">
              <a:buAutoNum type="arabicPeriod"/>
            </a:pPr>
            <a:r>
              <a:rPr lang="en-US" sz="2000" dirty="0" smtClean="0"/>
              <a:t>One or more accountability groups in the district based on the 2014-2015 school year data as being among the lowest performing in the state for English language </a:t>
            </a:r>
            <a:r>
              <a:rPr lang="en-US" sz="2000" dirty="0"/>
              <a:t>a</a:t>
            </a:r>
            <a:r>
              <a:rPr lang="en-US" sz="2000" dirty="0" smtClean="0"/>
              <a:t>rts (ELA) and mathematics Performance Index (PI) results combined.</a:t>
            </a:r>
          </a:p>
          <a:p>
            <a:pPr marL="571500" indent="-457200">
              <a:buAutoNum type="arabicPeriod"/>
            </a:pPr>
            <a:r>
              <a:rPr lang="en-US" sz="2000" dirty="0" smtClean="0"/>
              <a:t>One or more of the accountability groups in the district being preliminarily identified for the 2010 graduation-rate total cohort as of August 31, 2014 as among the lowest performing in the state.</a:t>
            </a:r>
          </a:p>
        </p:txBody>
      </p:sp>
    </p:spTree>
    <p:extLst>
      <p:ext uri="{BB962C8B-B14F-4D97-AF65-F5344CB8AC3E}">
        <p14:creationId xmlns:p14="http://schemas.microsoft.com/office/powerpoint/2010/main" val="4230817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is a “Focus” School</a:t>
            </a:r>
            <a:endParaRPr lang="en-US" sz="3600" dirty="0"/>
          </a:p>
        </p:txBody>
      </p:sp>
      <p:sp>
        <p:nvSpPr>
          <p:cNvPr id="3" name="Content Placeholder 2"/>
          <p:cNvSpPr>
            <a:spLocks noGrp="1"/>
          </p:cNvSpPr>
          <p:nvPr>
            <p:ph idx="1"/>
          </p:nvPr>
        </p:nvSpPr>
        <p:spPr/>
        <p:txBody>
          <a:bodyPr>
            <a:normAutofit/>
          </a:bodyPr>
          <a:lstStyle/>
          <a:p>
            <a:pPr marL="571500" indent="-457200">
              <a:buAutoNum type="arabicPeriod" startAt="4"/>
            </a:pPr>
            <a:r>
              <a:rPr lang="en-US" sz="2000" dirty="0" smtClean="0"/>
              <a:t>The accountability group(s) for which the district has been preliminarily identified have not met any of the progress filters listed in the methodology documents.</a:t>
            </a:r>
          </a:p>
          <a:p>
            <a:pPr marL="571500" indent="-457200">
              <a:buAutoNum type="arabicPeriod" startAt="4"/>
            </a:pPr>
            <a:endParaRPr lang="en-US" sz="2000" dirty="0"/>
          </a:p>
          <a:p>
            <a:pPr marL="114300" indent="0">
              <a:buNone/>
            </a:pPr>
            <a:r>
              <a:rPr lang="en-US" sz="2000" b="1" u="sng" dirty="0" smtClean="0"/>
              <a:t>SEE:</a:t>
            </a:r>
            <a:r>
              <a:rPr lang="en-US" sz="2000" dirty="0" smtClean="0"/>
              <a:t>	N.Y.S. Commissioner of Education Regulations Sections 100.18 and 100.19.</a:t>
            </a:r>
            <a:endParaRPr lang="en-US" sz="2000" dirty="0"/>
          </a:p>
        </p:txBody>
      </p:sp>
    </p:spTree>
    <p:extLst>
      <p:ext uri="{BB962C8B-B14F-4D97-AF65-F5344CB8AC3E}">
        <p14:creationId xmlns:p14="http://schemas.microsoft.com/office/powerpoint/2010/main" val="721597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Face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Facet_16x9</Template>
  <TotalTime>7159</TotalTime>
  <Words>1809</Words>
  <Application>Microsoft Office PowerPoint</Application>
  <PresentationFormat>Custom</PresentationFormat>
  <Paragraphs>219</Paragraphs>
  <Slides>38</Slides>
  <Notes>0</Notes>
  <HiddenSlides>13</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Facet</vt:lpstr>
      <vt:lpstr>Focus District  Follow-Up Forum Monday, March 28, 2016 Kathy Houghton  Superintendent of Schools</vt:lpstr>
      <vt:lpstr>Essential Questions</vt:lpstr>
      <vt:lpstr>ELEMENTARY AND SECONDARY EDUCATION ACT            Focus District/School Designation        </vt:lpstr>
      <vt:lpstr>NYS Elementary Secondary Education Act (ESEA)</vt:lpstr>
      <vt:lpstr>How are Districts and Schools Identified?</vt:lpstr>
      <vt:lpstr>New York Mills Union Free School District Designation</vt:lpstr>
      <vt:lpstr>What are “Focus Districts” and “Focus Schools”</vt:lpstr>
      <vt:lpstr>SED Designations of  “Focus” School</vt:lpstr>
      <vt:lpstr>What is a “Focus” School</vt:lpstr>
      <vt:lpstr>Criteria for the Identification of a Focus District and Focus Schools</vt:lpstr>
      <vt:lpstr>Criteria for Identification of Focus Districts/Schools</vt:lpstr>
      <vt:lpstr>What are “Progress Filters?”</vt:lpstr>
      <vt:lpstr>What Do Districts and/or Schools Have to Do?</vt:lpstr>
      <vt:lpstr>District Effectiveness Reviews and Requirements</vt:lpstr>
      <vt:lpstr>School and District Effectiveness Review (DTSDE)</vt:lpstr>
      <vt:lpstr>School and District Effectiveness Review (cont.)</vt:lpstr>
      <vt:lpstr>What are the DTSDE Review Requirements?</vt:lpstr>
      <vt:lpstr>District Comprehensive Improvement Plan Requirements</vt:lpstr>
      <vt:lpstr>Requirements for the DCIP and SCEP</vt:lpstr>
      <vt:lpstr>is a  Focus District  without  Focus or Priority Schools  We were designated a Focus District due to the Performance of our SWD (Students with Disabilities) subgroup.   </vt:lpstr>
      <vt:lpstr>Requirements for the DCIP and SCEP</vt:lpstr>
      <vt:lpstr>Additional Information Concerning Focus Schools</vt:lpstr>
      <vt:lpstr>School District Status vs School Status</vt:lpstr>
      <vt:lpstr>Focus District Identification</vt:lpstr>
      <vt:lpstr>Two-Year Combination of Data for Performance  if Group Fails for Participation  NY Mills UFSD</vt:lpstr>
      <vt:lpstr>Focus School Removal Criteria</vt:lpstr>
      <vt:lpstr>Districts and schools will not be removed from Focus designation unless all groups for which the district or school is accountable in ELA or math met the 95% participation requirements.</vt:lpstr>
      <vt:lpstr>Focus  District Review Process:</vt:lpstr>
      <vt:lpstr>Due to the Focus District Designation, New York Mills U.F.S.D. is required to:  conduct a DTSDE (Diagnostic Tool for School and District Effectiveness) review  complete and submit an official report including findings, evidence, impact, and recommendations to NYSED by 6/30/16 complete a DCIP (District Comprehensive Improvement Plan) and submit it to NYSED by 7/31/16</vt:lpstr>
      <vt:lpstr>6 Tenets of the Diagnostic Tool for    School &amp; District Effectiveness </vt:lpstr>
      <vt:lpstr>PowerPoint Presentation</vt:lpstr>
      <vt:lpstr>Three Types of Reviews:</vt:lpstr>
      <vt:lpstr>District-Led Review (must use  DTSDE Protocol)</vt:lpstr>
      <vt:lpstr>Other Review Requirements:</vt:lpstr>
      <vt:lpstr>Deadlines for Focus Districts:</vt:lpstr>
      <vt:lpstr>Ramifications of Continued Identification as a Focus District</vt:lpstr>
      <vt:lpstr>Essential Questions</vt:lpstr>
      <vt:lpstr>Question and Answer Session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Houghton</dc:creator>
  <cp:lastModifiedBy>Paula May</cp:lastModifiedBy>
  <cp:revision>117</cp:revision>
  <cp:lastPrinted>2016-03-28T15:18:07Z</cp:lastPrinted>
  <dcterms:created xsi:type="dcterms:W3CDTF">2016-03-17T14:15:15Z</dcterms:created>
  <dcterms:modified xsi:type="dcterms:W3CDTF">2016-03-29T13:54:37Z</dcterms:modified>
</cp:coreProperties>
</file>