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27"/>
  </p:notesMasterIdLst>
  <p:sldIdLst>
    <p:sldId id="256" r:id="rId5"/>
    <p:sldId id="257" r:id="rId6"/>
    <p:sldId id="258" r:id="rId7"/>
    <p:sldId id="259" r:id="rId8"/>
    <p:sldId id="260" r:id="rId9"/>
    <p:sldId id="261" r:id="rId10"/>
    <p:sldId id="262" r:id="rId11"/>
    <p:sldId id="263" r:id="rId12"/>
    <p:sldId id="264" r:id="rId13"/>
    <p:sldId id="265" r:id="rId14"/>
    <p:sldId id="266" r:id="rId15"/>
    <p:sldId id="275" r:id="rId16"/>
    <p:sldId id="267" r:id="rId17"/>
    <p:sldId id="268" r:id="rId18"/>
    <p:sldId id="269" r:id="rId19"/>
    <p:sldId id="276" r:id="rId20"/>
    <p:sldId id="270" r:id="rId21"/>
    <p:sldId id="277" r:id="rId22"/>
    <p:sldId id="271" r:id="rId23"/>
    <p:sldId id="272" r:id="rId24"/>
    <p:sldId id="273" r:id="rId25"/>
    <p:sldId id="274"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AB728B-8815-4763-8681-65C588F861EF}" v="41" dt="2023-12-11T20:29:11.8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Pritchard" userId="eb42a370-a721-421d-9046-d931c6523b69" providerId="ADAL" clId="{88AB728B-8815-4763-8681-65C588F861EF}"/>
    <pc:docChg chg="undo custSel addSld modSld sldOrd modNotesMaster">
      <pc:chgData name="Sarah Pritchard" userId="eb42a370-a721-421d-9046-d931c6523b69" providerId="ADAL" clId="{88AB728B-8815-4763-8681-65C588F861EF}" dt="2023-12-12T16:50:18.782" v="4549" actId="20577"/>
      <pc:docMkLst>
        <pc:docMk/>
      </pc:docMkLst>
      <pc:sldChg chg="addSp modSp mod">
        <pc:chgData name="Sarah Pritchard" userId="eb42a370-a721-421d-9046-d931c6523b69" providerId="ADAL" clId="{88AB728B-8815-4763-8681-65C588F861EF}" dt="2023-11-30T18:13:26.267" v="2097" actId="6549"/>
        <pc:sldMkLst>
          <pc:docMk/>
          <pc:sldMk cId="3504557839" sldId="256"/>
        </pc:sldMkLst>
        <pc:spChg chg="mod">
          <ac:chgData name="Sarah Pritchard" userId="eb42a370-a721-421d-9046-d931c6523b69" providerId="ADAL" clId="{88AB728B-8815-4763-8681-65C588F861EF}" dt="2023-11-29T20:59:26.206" v="34" actId="1076"/>
          <ac:spMkLst>
            <pc:docMk/>
            <pc:sldMk cId="3504557839" sldId="256"/>
            <ac:spMk id="2" creationId="{247372B0-021F-03F3-1D56-B3FF721456AD}"/>
          </ac:spMkLst>
        </pc:spChg>
        <pc:spChg chg="mod">
          <ac:chgData name="Sarah Pritchard" userId="eb42a370-a721-421d-9046-d931c6523b69" providerId="ADAL" clId="{88AB728B-8815-4763-8681-65C588F861EF}" dt="2023-11-29T20:59:28.976" v="35" actId="1076"/>
          <ac:spMkLst>
            <pc:docMk/>
            <pc:sldMk cId="3504557839" sldId="256"/>
            <ac:spMk id="3" creationId="{8B6E87C3-E0C2-8370-F7B3-F44F65580607}"/>
          </ac:spMkLst>
        </pc:spChg>
        <pc:spChg chg="mod">
          <ac:chgData name="Sarah Pritchard" userId="eb42a370-a721-421d-9046-d931c6523b69" providerId="ADAL" clId="{88AB728B-8815-4763-8681-65C588F861EF}" dt="2023-11-30T18:13:26.267" v="2097" actId="6549"/>
          <ac:spMkLst>
            <pc:docMk/>
            <pc:sldMk cId="3504557839" sldId="256"/>
            <ac:spMk id="23" creationId="{6D9D4E74-76DA-4490-8D03-85A489AEE8E6}"/>
          </ac:spMkLst>
        </pc:spChg>
        <pc:graphicFrameChg chg="add mod modGraphic">
          <ac:chgData name="Sarah Pritchard" userId="eb42a370-a721-421d-9046-d931c6523b69" providerId="ADAL" clId="{88AB728B-8815-4763-8681-65C588F861EF}" dt="2023-11-29T21:03:36.383" v="652" actId="20577"/>
          <ac:graphicFrameMkLst>
            <pc:docMk/>
            <pc:sldMk cId="3504557839" sldId="256"/>
            <ac:graphicFrameMk id="5" creationId="{EDC9F02F-8609-9423-361B-A589A3D42B05}"/>
          </ac:graphicFrameMkLst>
        </pc:graphicFrameChg>
        <pc:picChg chg="mod">
          <ac:chgData name="Sarah Pritchard" userId="eb42a370-a721-421d-9046-d931c6523b69" providerId="ADAL" clId="{88AB728B-8815-4763-8681-65C588F861EF}" dt="2023-11-29T21:03:00.574" v="649" actId="14100"/>
          <ac:picMkLst>
            <pc:docMk/>
            <pc:sldMk cId="3504557839" sldId="256"/>
            <ac:picMk id="4" creationId="{9C4EF89B-9C13-0CBD-185E-5B7DDFBE10B2}"/>
          </ac:picMkLst>
        </pc:picChg>
      </pc:sldChg>
      <pc:sldChg chg="addSp delSp modSp mod ord">
        <pc:chgData name="Sarah Pritchard" userId="eb42a370-a721-421d-9046-d931c6523b69" providerId="ADAL" clId="{88AB728B-8815-4763-8681-65C588F861EF}" dt="2023-11-30T18:14:54.236" v="2116" actId="26606"/>
        <pc:sldMkLst>
          <pc:docMk/>
          <pc:sldMk cId="3140497976" sldId="257"/>
        </pc:sldMkLst>
        <pc:spChg chg="mod">
          <ac:chgData name="Sarah Pritchard" userId="eb42a370-a721-421d-9046-d931c6523b69" providerId="ADAL" clId="{88AB728B-8815-4763-8681-65C588F861EF}" dt="2023-11-30T18:14:54.235" v="2115" actId="26606"/>
          <ac:spMkLst>
            <pc:docMk/>
            <pc:sldMk cId="3140497976" sldId="257"/>
            <ac:spMk id="2" creationId="{F9F8CE04-A5E4-7ACF-AA84-0051C9226192}"/>
          </ac:spMkLst>
        </pc:spChg>
        <pc:spChg chg="mod ord">
          <ac:chgData name="Sarah Pritchard" userId="eb42a370-a721-421d-9046-d931c6523b69" providerId="ADAL" clId="{88AB728B-8815-4763-8681-65C588F861EF}" dt="2023-11-30T18:14:54.235" v="2115" actId="26606"/>
          <ac:spMkLst>
            <pc:docMk/>
            <pc:sldMk cId="3140497976" sldId="257"/>
            <ac:spMk id="3" creationId="{5641BD12-1DCB-4B42-7CF0-758D56847597}"/>
          </ac:spMkLst>
        </pc:spChg>
        <pc:spChg chg="add del">
          <ac:chgData name="Sarah Pritchard" userId="eb42a370-a721-421d-9046-d931c6523b69" providerId="ADAL" clId="{88AB728B-8815-4763-8681-65C588F861EF}" dt="2023-11-29T21:05:45.129" v="745" actId="26606"/>
          <ac:spMkLst>
            <pc:docMk/>
            <pc:sldMk cId="3140497976" sldId="257"/>
            <ac:spMk id="10" creationId="{DB25F3CA-ED6C-43F4-8781-642CC385E5AB}"/>
          </ac:spMkLst>
        </pc:spChg>
        <pc:spChg chg="add del">
          <ac:chgData name="Sarah Pritchard" userId="eb42a370-a721-421d-9046-d931c6523b69" providerId="ADAL" clId="{88AB728B-8815-4763-8681-65C588F861EF}" dt="2023-11-29T21:05:45.129" v="745" actId="26606"/>
          <ac:spMkLst>
            <pc:docMk/>
            <pc:sldMk cId="3140497976" sldId="257"/>
            <ac:spMk id="12" creationId="{E105F10E-684A-4498-9801-E3A6CE5CAA5C}"/>
          </ac:spMkLst>
        </pc:spChg>
        <pc:spChg chg="add del">
          <ac:chgData name="Sarah Pritchard" userId="eb42a370-a721-421d-9046-d931c6523b69" providerId="ADAL" clId="{88AB728B-8815-4763-8681-65C588F861EF}" dt="2023-11-29T21:05:45.129" v="745" actId="26606"/>
          <ac:spMkLst>
            <pc:docMk/>
            <pc:sldMk cId="3140497976" sldId="257"/>
            <ac:spMk id="14" creationId="{F590EA15-4F4D-4705-B34A-FB7CFC9B8ECA}"/>
          </ac:spMkLst>
        </pc:spChg>
        <pc:spChg chg="add del">
          <ac:chgData name="Sarah Pritchard" userId="eb42a370-a721-421d-9046-d931c6523b69" providerId="ADAL" clId="{88AB728B-8815-4763-8681-65C588F861EF}" dt="2023-11-29T21:05:47.111" v="747" actId="26606"/>
          <ac:spMkLst>
            <pc:docMk/>
            <pc:sldMk cId="3140497976" sldId="257"/>
            <ac:spMk id="16" creationId="{460BE097-8227-4FAA-855E-A7E0050E5D31}"/>
          </ac:spMkLst>
        </pc:spChg>
        <pc:spChg chg="add del">
          <ac:chgData name="Sarah Pritchard" userId="eb42a370-a721-421d-9046-d931c6523b69" providerId="ADAL" clId="{88AB728B-8815-4763-8681-65C588F861EF}" dt="2023-11-29T21:05:47.111" v="747" actId="26606"/>
          <ac:spMkLst>
            <pc:docMk/>
            <pc:sldMk cId="3140497976" sldId="257"/>
            <ac:spMk id="17" creationId="{CACE5B7E-B6A7-412F-9CDD-CE2F7B02346C}"/>
          </ac:spMkLst>
        </pc:spChg>
        <pc:spChg chg="add del">
          <ac:chgData name="Sarah Pritchard" userId="eb42a370-a721-421d-9046-d931c6523b69" providerId="ADAL" clId="{88AB728B-8815-4763-8681-65C588F861EF}" dt="2023-11-29T21:05:47.111" v="747" actId="26606"/>
          <ac:spMkLst>
            <pc:docMk/>
            <pc:sldMk cId="3140497976" sldId="257"/>
            <ac:spMk id="18" creationId="{486D18E6-2C3A-4D4A-93B8-55C657561BEA}"/>
          </ac:spMkLst>
        </pc:spChg>
        <pc:spChg chg="add del">
          <ac:chgData name="Sarah Pritchard" userId="eb42a370-a721-421d-9046-d931c6523b69" providerId="ADAL" clId="{88AB728B-8815-4763-8681-65C588F861EF}" dt="2023-11-29T21:05:48.838" v="749" actId="26606"/>
          <ac:spMkLst>
            <pc:docMk/>
            <pc:sldMk cId="3140497976" sldId="257"/>
            <ac:spMk id="20" creationId="{57B2EEB6-4F63-4AEE-95F7-7F3E5D3F9DD6}"/>
          </ac:spMkLst>
        </pc:spChg>
        <pc:spChg chg="add del">
          <ac:chgData name="Sarah Pritchard" userId="eb42a370-a721-421d-9046-d931c6523b69" providerId="ADAL" clId="{88AB728B-8815-4763-8681-65C588F861EF}" dt="2023-11-29T21:05:48.838" v="749" actId="26606"/>
          <ac:spMkLst>
            <pc:docMk/>
            <pc:sldMk cId="3140497976" sldId="257"/>
            <ac:spMk id="21" creationId="{CAF56193-94D5-4115-99E9-26FC9B99422D}"/>
          </ac:spMkLst>
        </pc:spChg>
        <pc:spChg chg="add del">
          <ac:chgData name="Sarah Pritchard" userId="eb42a370-a721-421d-9046-d931c6523b69" providerId="ADAL" clId="{88AB728B-8815-4763-8681-65C588F861EF}" dt="2023-11-29T21:05:48.838" v="749" actId="26606"/>
          <ac:spMkLst>
            <pc:docMk/>
            <pc:sldMk cId="3140497976" sldId="257"/>
            <ac:spMk id="22" creationId="{12CC26FF-90DA-4C94-8AEA-1277CE8637A3}"/>
          </ac:spMkLst>
        </pc:spChg>
        <pc:spChg chg="add mod">
          <ac:chgData name="Sarah Pritchard" userId="eb42a370-a721-421d-9046-d931c6523b69" providerId="ADAL" clId="{88AB728B-8815-4763-8681-65C588F861EF}" dt="2023-11-30T18:14:54.236" v="2116" actId="26606"/>
          <ac:spMkLst>
            <pc:docMk/>
            <pc:sldMk cId="3140497976" sldId="257"/>
            <ac:spMk id="24" creationId="{EDFE2D25-1C55-481A-9BA8-618AAE459340}"/>
          </ac:spMkLst>
        </pc:spChg>
        <pc:spChg chg="add mod">
          <ac:chgData name="Sarah Pritchard" userId="eb42a370-a721-421d-9046-d931c6523b69" providerId="ADAL" clId="{88AB728B-8815-4763-8681-65C588F861EF}" dt="2023-11-30T18:14:54.236" v="2116" actId="26606"/>
          <ac:spMkLst>
            <pc:docMk/>
            <pc:sldMk cId="3140497976" sldId="257"/>
            <ac:spMk id="25" creationId="{FB26FEC4-D3B9-4DCB-A915-6C27AD5D0780}"/>
          </ac:spMkLst>
        </pc:spChg>
        <pc:spChg chg="add mod">
          <ac:chgData name="Sarah Pritchard" userId="eb42a370-a721-421d-9046-d931c6523b69" providerId="ADAL" clId="{88AB728B-8815-4763-8681-65C588F861EF}" dt="2023-11-30T18:14:54.236" v="2116" actId="26606"/>
          <ac:spMkLst>
            <pc:docMk/>
            <pc:sldMk cId="3140497976" sldId="257"/>
            <ac:spMk id="26" creationId="{43B5FB8D-AE14-4467-8588-8A6899877A79}"/>
          </ac:spMkLst>
        </pc:spChg>
        <pc:picChg chg="add mod">
          <ac:chgData name="Sarah Pritchard" userId="eb42a370-a721-421d-9046-d931c6523b69" providerId="ADAL" clId="{88AB728B-8815-4763-8681-65C588F861EF}" dt="2023-11-30T18:14:54.236" v="2116" actId="26606"/>
          <ac:picMkLst>
            <pc:docMk/>
            <pc:sldMk cId="3140497976" sldId="257"/>
            <ac:picMk id="5" creationId="{54B2C3FD-8300-F8AF-A4CE-8BD005CE70B7}"/>
          </ac:picMkLst>
        </pc:picChg>
      </pc:sldChg>
      <pc:sldChg chg="addSp delSp modSp new mod">
        <pc:chgData name="Sarah Pritchard" userId="eb42a370-a721-421d-9046-d931c6523b69" providerId="ADAL" clId="{88AB728B-8815-4763-8681-65C588F861EF}" dt="2023-11-29T21:09:03.104" v="956" actId="14100"/>
        <pc:sldMkLst>
          <pc:docMk/>
          <pc:sldMk cId="1720236470" sldId="258"/>
        </pc:sldMkLst>
        <pc:spChg chg="del">
          <ac:chgData name="Sarah Pritchard" userId="eb42a370-a721-421d-9046-d931c6523b69" providerId="ADAL" clId="{88AB728B-8815-4763-8681-65C588F861EF}" dt="2023-11-29T21:06:31.322" v="778" actId="26606"/>
          <ac:spMkLst>
            <pc:docMk/>
            <pc:sldMk cId="1720236470" sldId="258"/>
            <ac:spMk id="2" creationId="{946844F1-9D0B-71E5-E840-695EA6645253}"/>
          </ac:spMkLst>
        </pc:spChg>
        <pc:spChg chg="del">
          <ac:chgData name="Sarah Pritchard" userId="eb42a370-a721-421d-9046-d931c6523b69" providerId="ADAL" clId="{88AB728B-8815-4763-8681-65C588F861EF}" dt="2023-11-29T21:06:31.322" v="778" actId="26606"/>
          <ac:spMkLst>
            <pc:docMk/>
            <pc:sldMk cId="1720236470" sldId="258"/>
            <ac:spMk id="3" creationId="{19C131B6-D2CB-1437-0AF4-55F6D30352D1}"/>
          </ac:spMkLst>
        </pc:spChg>
        <pc:spChg chg="add mod">
          <ac:chgData name="Sarah Pritchard" userId="eb42a370-a721-421d-9046-d931c6523b69" providerId="ADAL" clId="{88AB728B-8815-4763-8681-65C588F861EF}" dt="2023-11-29T21:09:03.104" v="956" actId="14100"/>
          <ac:spMkLst>
            <pc:docMk/>
            <pc:sldMk cId="1720236470" sldId="258"/>
            <ac:spMk id="8" creationId="{7C7B3269-0A18-40F5-8E91-D6AE2D71E893}"/>
          </ac:spMkLst>
        </pc:spChg>
        <pc:spChg chg="add mod">
          <ac:chgData name="Sarah Pritchard" userId="eb42a370-a721-421d-9046-d931c6523b69" providerId="ADAL" clId="{88AB728B-8815-4763-8681-65C588F861EF}" dt="2023-11-29T21:08:31.680" v="955" actId="15"/>
          <ac:spMkLst>
            <pc:docMk/>
            <pc:sldMk cId="1720236470" sldId="258"/>
            <ac:spMk id="10" creationId="{BC145B2B-0F17-4B7A-AAAA-4450A93D76BC}"/>
          </ac:spMkLst>
        </pc:spChg>
        <pc:spChg chg="add">
          <ac:chgData name="Sarah Pritchard" userId="eb42a370-a721-421d-9046-d931c6523b69" providerId="ADAL" clId="{88AB728B-8815-4763-8681-65C588F861EF}" dt="2023-11-29T21:06:31.322" v="778" actId="26606"/>
          <ac:spMkLst>
            <pc:docMk/>
            <pc:sldMk cId="1720236470" sldId="258"/>
            <ac:spMk id="12" creationId="{DF765F4A-2DF9-42BC-89D8-E61753DA5A3E}"/>
          </ac:spMkLst>
        </pc:spChg>
        <pc:spChg chg="add mod">
          <ac:chgData name="Sarah Pritchard" userId="eb42a370-a721-421d-9046-d931c6523b69" providerId="ADAL" clId="{88AB728B-8815-4763-8681-65C588F861EF}" dt="2023-11-29T21:07:23.480" v="932" actId="6549"/>
          <ac:spMkLst>
            <pc:docMk/>
            <pc:sldMk cId="1720236470" sldId="258"/>
            <ac:spMk id="14" creationId="{716E55FE-7292-474F-B63E-7EF4C8DD1222}"/>
          </ac:spMkLst>
        </pc:spChg>
        <pc:spChg chg="add">
          <ac:chgData name="Sarah Pritchard" userId="eb42a370-a721-421d-9046-d931c6523b69" providerId="ADAL" clId="{88AB728B-8815-4763-8681-65C588F861EF}" dt="2023-11-29T21:06:31.322" v="778" actId="26606"/>
          <ac:spMkLst>
            <pc:docMk/>
            <pc:sldMk cId="1720236470" sldId="258"/>
            <ac:spMk id="16" creationId="{32E95C4D-CC3C-4C9D-B8E6-271568CB8F71}"/>
          </ac:spMkLst>
        </pc:spChg>
        <pc:graphicFrameChg chg="add del modGraphic">
          <ac:chgData name="Sarah Pritchard" userId="eb42a370-a721-421d-9046-d931c6523b69" providerId="ADAL" clId="{88AB728B-8815-4763-8681-65C588F861EF}" dt="2023-11-29T21:04:02.245" v="655" actId="478"/>
          <ac:graphicFrameMkLst>
            <pc:docMk/>
            <pc:sldMk cId="1720236470" sldId="258"/>
            <ac:graphicFrameMk id="5" creationId="{F9372845-A30A-6B44-BB23-E8907BB95907}"/>
          </ac:graphicFrameMkLst>
        </pc:graphicFrameChg>
      </pc:sldChg>
      <pc:sldChg chg="delSp modSp new mod">
        <pc:chgData name="Sarah Pritchard" userId="eb42a370-a721-421d-9046-d931c6523b69" providerId="ADAL" clId="{88AB728B-8815-4763-8681-65C588F861EF}" dt="2023-12-12T16:46:10.470" v="4472" actId="20577"/>
        <pc:sldMkLst>
          <pc:docMk/>
          <pc:sldMk cId="1739900548" sldId="259"/>
        </pc:sldMkLst>
        <pc:spChg chg="del">
          <ac:chgData name="Sarah Pritchard" userId="eb42a370-a721-421d-9046-d931c6523b69" providerId="ADAL" clId="{88AB728B-8815-4763-8681-65C588F861EF}" dt="2023-11-29T21:09:14.089" v="958" actId="478"/>
          <ac:spMkLst>
            <pc:docMk/>
            <pc:sldMk cId="1739900548" sldId="259"/>
            <ac:spMk id="2" creationId="{154AF72C-52ED-8114-D86A-672BE13EF57D}"/>
          </ac:spMkLst>
        </pc:spChg>
        <pc:spChg chg="mod">
          <ac:chgData name="Sarah Pritchard" userId="eb42a370-a721-421d-9046-d931c6523b69" providerId="ADAL" clId="{88AB728B-8815-4763-8681-65C588F861EF}" dt="2023-12-12T16:46:10.470" v="4472" actId="20577"/>
          <ac:spMkLst>
            <pc:docMk/>
            <pc:sldMk cId="1739900548" sldId="259"/>
            <ac:spMk id="3" creationId="{27162711-6CF4-30F3-9FFE-5833ADC88877}"/>
          </ac:spMkLst>
        </pc:spChg>
      </pc:sldChg>
      <pc:sldChg chg="delSp modSp new mod">
        <pc:chgData name="Sarah Pritchard" userId="eb42a370-a721-421d-9046-d931c6523b69" providerId="ADAL" clId="{88AB728B-8815-4763-8681-65C588F861EF}" dt="2023-11-29T21:12:28.382" v="1132" actId="6549"/>
        <pc:sldMkLst>
          <pc:docMk/>
          <pc:sldMk cId="967894298" sldId="260"/>
        </pc:sldMkLst>
        <pc:spChg chg="del">
          <ac:chgData name="Sarah Pritchard" userId="eb42a370-a721-421d-9046-d931c6523b69" providerId="ADAL" clId="{88AB728B-8815-4763-8681-65C588F861EF}" dt="2023-11-29T21:10:42.833" v="974" actId="478"/>
          <ac:spMkLst>
            <pc:docMk/>
            <pc:sldMk cId="967894298" sldId="260"/>
            <ac:spMk id="2" creationId="{7E68A2F0-7EE9-F482-7100-BDEB121C4F42}"/>
          </ac:spMkLst>
        </pc:spChg>
        <pc:spChg chg="mod">
          <ac:chgData name="Sarah Pritchard" userId="eb42a370-a721-421d-9046-d931c6523b69" providerId="ADAL" clId="{88AB728B-8815-4763-8681-65C588F861EF}" dt="2023-11-29T21:12:28.382" v="1132" actId="6549"/>
          <ac:spMkLst>
            <pc:docMk/>
            <pc:sldMk cId="967894298" sldId="260"/>
            <ac:spMk id="3" creationId="{B4360E1F-2D73-1839-0726-C96F35C1851C}"/>
          </ac:spMkLst>
        </pc:spChg>
      </pc:sldChg>
      <pc:sldChg chg="modSp new mod ord">
        <pc:chgData name="Sarah Pritchard" userId="eb42a370-a721-421d-9046-d931c6523b69" providerId="ADAL" clId="{88AB728B-8815-4763-8681-65C588F861EF}" dt="2023-12-11T19:40:55.578" v="2120" actId="6549"/>
        <pc:sldMkLst>
          <pc:docMk/>
          <pc:sldMk cId="1154680037" sldId="261"/>
        </pc:sldMkLst>
        <pc:spChg chg="mod">
          <ac:chgData name="Sarah Pritchard" userId="eb42a370-a721-421d-9046-d931c6523b69" providerId="ADAL" clId="{88AB728B-8815-4763-8681-65C588F861EF}" dt="2023-11-29T21:13:27.126" v="1227" actId="20577"/>
          <ac:spMkLst>
            <pc:docMk/>
            <pc:sldMk cId="1154680037" sldId="261"/>
            <ac:spMk id="2" creationId="{75AB05DB-7C1B-1847-3A70-E7E383BA4F11}"/>
          </ac:spMkLst>
        </pc:spChg>
        <pc:spChg chg="mod">
          <ac:chgData name="Sarah Pritchard" userId="eb42a370-a721-421d-9046-d931c6523b69" providerId="ADAL" clId="{88AB728B-8815-4763-8681-65C588F861EF}" dt="2023-12-11T19:40:55.578" v="2120" actId="6549"/>
          <ac:spMkLst>
            <pc:docMk/>
            <pc:sldMk cId="1154680037" sldId="261"/>
            <ac:spMk id="3" creationId="{C97C8042-CF26-4D49-3FA5-7FABD41099B4}"/>
          </ac:spMkLst>
        </pc:spChg>
      </pc:sldChg>
      <pc:sldChg chg="modSp new mod">
        <pc:chgData name="Sarah Pritchard" userId="eb42a370-a721-421d-9046-d931c6523b69" providerId="ADAL" clId="{88AB728B-8815-4763-8681-65C588F861EF}" dt="2023-12-11T19:42:32.481" v="2183" actId="20577"/>
        <pc:sldMkLst>
          <pc:docMk/>
          <pc:sldMk cId="2889331068" sldId="262"/>
        </pc:sldMkLst>
        <pc:spChg chg="mod">
          <ac:chgData name="Sarah Pritchard" userId="eb42a370-a721-421d-9046-d931c6523b69" providerId="ADAL" clId="{88AB728B-8815-4763-8681-65C588F861EF}" dt="2023-11-29T21:14:28.711" v="1286" actId="20577"/>
          <ac:spMkLst>
            <pc:docMk/>
            <pc:sldMk cId="2889331068" sldId="262"/>
            <ac:spMk id="2" creationId="{0F256491-0FD8-F7E0-4D41-5B210C9A646D}"/>
          </ac:spMkLst>
        </pc:spChg>
        <pc:spChg chg="mod">
          <ac:chgData name="Sarah Pritchard" userId="eb42a370-a721-421d-9046-d931c6523b69" providerId="ADAL" clId="{88AB728B-8815-4763-8681-65C588F861EF}" dt="2023-12-11T19:42:32.481" v="2183" actId="20577"/>
          <ac:spMkLst>
            <pc:docMk/>
            <pc:sldMk cId="2889331068" sldId="262"/>
            <ac:spMk id="3" creationId="{D97A78A9-1EBE-59ED-CCE4-71C5BFBB5972}"/>
          </ac:spMkLst>
        </pc:spChg>
      </pc:sldChg>
      <pc:sldChg chg="delSp modSp new mod">
        <pc:chgData name="Sarah Pritchard" userId="eb42a370-a721-421d-9046-d931c6523b69" providerId="ADAL" clId="{88AB728B-8815-4763-8681-65C588F861EF}" dt="2023-12-12T16:43:08.515" v="4328" actId="6549"/>
        <pc:sldMkLst>
          <pc:docMk/>
          <pc:sldMk cId="3423549461" sldId="263"/>
        </pc:sldMkLst>
        <pc:spChg chg="del">
          <ac:chgData name="Sarah Pritchard" userId="eb42a370-a721-421d-9046-d931c6523b69" providerId="ADAL" clId="{88AB728B-8815-4763-8681-65C588F861EF}" dt="2023-11-29T21:14:58.052" v="1291" actId="478"/>
          <ac:spMkLst>
            <pc:docMk/>
            <pc:sldMk cId="3423549461" sldId="263"/>
            <ac:spMk id="2" creationId="{B1481C59-1B19-C2F3-FCA2-C8CC113BD256}"/>
          </ac:spMkLst>
        </pc:spChg>
        <pc:spChg chg="mod">
          <ac:chgData name="Sarah Pritchard" userId="eb42a370-a721-421d-9046-d931c6523b69" providerId="ADAL" clId="{88AB728B-8815-4763-8681-65C588F861EF}" dt="2023-12-12T16:43:08.515" v="4328" actId="6549"/>
          <ac:spMkLst>
            <pc:docMk/>
            <pc:sldMk cId="3423549461" sldId="263"/>
            <ac:spMk id="3" creationId="{9F23F925-DFE3-D4DE-55ED-5FA102929C77}"/>
          </ac:spMkLst>
        </pc:spChg>
      </pc:sldChg>
      <pc:sldChg chg="delSp modSp new mod">
        <pc:chgData name="Sarah Pritchard" userId="eb42a370-a721-421d-9046-d931c6523b69" providerId="ADAL" clId="{88AB728B-8815-4763-8681-65C588F861EF}" dt="2023-11-30T17:44:48.461" v="1315" actId="27636"/>
        <pc:sldMkLst>
          <pc:docMk/>
          <pc:sldMk cId="2605908240" sldId="264"/>
        </pc:sldMkLst>
        <pc:spChg chg="del">
          <ac:chgData name="Sarah Pritchard" userId="eb42a370-a721-421d-9046-d931c6523b69" providerId="ADAL" clId="{88AB728B-8815-4763-8681-65C588F861EF}" dt="2023-11-30T17:44:33.972" v="1308" actId="478"/>
          <ac:spMkLst>
            <pc:docMk/>
            <pc:sldMk cId="2605908240" sldId="264"/>
            <ac:spMk id="2" creationId="{DC20C9F0-CCF3-8C4F-2B7F-5DD4953EF4EF}"/>
          </ac:spMkLst>
        </pc:spChg>
        <pc:spChg chg="mod">
          <ac:chgData name="Sarah Pritchard" userId="eb42a370-a721-421d-9046-d931c6523b69" providerId="ADAL" clId="{88AB728B-8815-4763-8681-65C588F861EF}" dt="2023-11-30T17:44:48.461" v="1315" actId="27636"/>
          <ac:spMkLst>
            <pc:docMk/>
            <pc:sldMk cId="2605908240" sldId="264"/>
            <ac:spMk id="3" creationId="{2CA310C1-C69C-BFB0-A042-8BFCD7DCEE99}"/>
          </ac:spMkLst>
        </pc:spChg>
      </pc:sldChg>
      <pc:sldChg chg="modSp add mod">
        <pc:chgData name="Sarah Pritchard" userId="eb42a370-a721-421d-9046-d931c6523b69" providerId="ADAL" clId="{88AB728B-8815-4763-8681-65C588F861EF}" dt="2023-12-12T16:50:18.782" v="4549" actId="20577"/>
        <pc:sldMkLst>
          <pc:docMk/>
          <pc:sldMk cId="310189512" sldId="265"/>
        </pc:sldMkLst>
        <pc:spChg chg="mod">
          <ac:chgData name="Sarah Pritchard" userId="eb42a370-a721-421d-9046-d931c6523b69" providerId="ADAL" clId="{88AB728B-8815-4763-8681-65C588F861EF}" dt="2023-12-12T16:50:18.782" v="4549" actId="20577"/>
          <ac:spMkLst>
            <pc:docMk/>
            <pc:sldMk cId="310189512" sldId="265"/>
            <ac:spMk id="3" creationId="{2CA310C1-C69C-BFB0-A042-8BFCD7DCEE99}"/>
          </ac:spMkLst>
        </pc:spChg>
      </pc:sldChg>
      <pc:sldChg chg="modSp new mod">
        <pc:chgData name="Sarah Pritchard" userId="eb42a370-a721-421d-9046-d931c6523b69" providerId="ADAL" clId="{88AB728B-8815-4763-8681-65C588F861EF}" dt="2023-12-11T19:49:30.090" v="2343" actId="27636"/>
        <pc:sldMkLst>
          <pc:docMk/>
          <pc:sldMk cId="2610697171" sldId="266"/>
        </pc:sldMkLst>
        <pc:spChg chg="mod">
          <ac:chgData name="Sarah Pritchard" userId="eb42a370-a721-421d-9046-d931c6523b69" providerId="ADAL" clId="{88AB728B-8815-4763-8681-65C588F861EF}" dt="2023-11-30T17:47:39.249" v="1421" actId="14100"/>
          <ac:spMkLst>
            <pc:docMk/>
            <pc:sldMk cId="2610697171" sldId="266"/>
            <ac:spMk id="2" creationId="{6A1DFC28-D717-5650-77FA-4FA05AA66195}"/>
          </ac:spMkLst>
        </pc:spChg>
        <pc:spChg chg="mod">
          <ac:chgData name="Sarah Pritchard" userId="eb42a370-a721-421d-9046-d931c6523b69" providerId="ADAL" clId="{88AB728B-8815-4763-8681-65C588F861EF}" dt="2023-12-11T19:49:30.090" v="2343" actId="27636"/>
          <ac:spMkLst>
            <pc:docMk/>
            <pc:sldMk cId="2610697171" sldId="266"/>
            <ac:spMk id="3" creationId="{FE4626E6-9493-FBB9-F694-3602F4E13D2D}"/>
          </ac:spMkLst>
        </pc:spChg>
      </pc:sldChg>
      <pc:sldChg chg="delSp modSp new mod">
        <pc:chgData name="Sarah Pritchard" userId="eb42a370-a721-421d-9046-d931c6523b69" providerId="ADAL" clId="{88AB728B-8815-4763-8681-65C588F861EF}" dt="2023-12-11T20:51:57.102" v="3976" actId="6549"/>
        <pc:sldMkLst>
          <pc:docMk/>
          <pc:sldMk cId="317067573" sldId="267"/>
        </pc:sldMkLst>
        <pc:spChg chg="del">
          <ac:chgData name="Sarah Pritchard" userId="eb42a370-a721-421d-9046-d931c6523b69" providerId="ADAL" clId="{88AB728B-8815-4763-8681-65C588F861EF}" dt="2023-11-30T17:48:59.916" v="1489" actId="478"/>
          <ac:spMkLst>
            <pc:docMk/>
            <pc:sldMk cId="317067573" sldId="267"/>
            <ac:spMk id="2" creationId="{8743773A-7507-60F7-E637-D9E172DC9C38}"/>
          </ac:spMkLst>
        </pc:spChg>
        <pc:spChg chg="mod">
          <ac:chgData name="Sarah Pritchard" userId="eb42a370-a721-421d-9046-d931c6523b69" providerId="ADAL" clId="{88AB728B-8815-4763-8681-65C588F861EF}" dt="2023-12-11T20:51:57.102" v="3976" actId="6549"/>
          <ac:spMkLst>
            <pc:docMk/>
            <pc:sldMk cId="317067573" sldId="267"/>
            <ac:spMk id="3" creationId="{4D00A83F-0853-B965-0F78-D03E4A24D345}"/>
          </ac:spMkLst>
        </pc:spChg>
      </pc:sldChg>
      <pc:sldChg chg="modSp new mod">
        <pc:chgData name="Sarah Pritchard" userId="eb42a370-a721-421d-9046-d931c6523b69" providerId="ADAL" clId="{88AB728B-8815-4763-8681-65C588F861EF}" dt="2023-12-11T20:07:38.934" v="3301" actId="20577"/>
        <pc:sldMkLst>
          <pc:docMk/>
          <pc:sldMk cId="257916813" sldId="268"/>
        </pc:sldMkLst>
        <pc:spChg chg="mod">
          <ac:chgData name="Sarah Pritchard" userId="eb42a370-a721-421d-9046-d931c6523b69" providerId="ADAL" clId="{88AB728B-8815-4763-8681-65C588F861EF}" dt="2023-11-30T18:07:12.220" v="1966" actId="6549"/>
          <ac:spMkLst>
            <pc:docMk/>
            <pc:sldMk cId="257916813" sldId="268"/>
            <ac:spMk id="2" creationId="{49E93884-7E36-2165-6971-AF54A9A71581}"/>
          </ac:spMkLst>
        </pc:spChg>
        <pc:spChg chg="mod">
          <ac:chgData name="Sarah Pritchard" userId="eb42a370-a721-421d-9046-d931c6523b69" providerId="ADAL" clId="{88AB728B-8815-4763-8681-65C588F861EF}" dt="2023-12-11T20:07:38.934" v="3301" actId="20577"/>
          <ac:spMkLst>
            <pc:docMk/>
            <pc:sldMk cId="257916813" sldId="268"/>
            <ac:spMk id="3" creationId="{AE37F1E1-1483-350E-7F99-A0DC84CDE879}"/>
          </ac:spMkLst>
        </pc:spChg>
      </pc:sldChg>
      <pc:sldChg chg="delSp modSp new mod">
        <pc:chgData name="Sarah Pritchard" userId="eb42a370-a721-421d-9046-d931c6523b69" providerId="ADAL" clId="{88AB728B-8815-4763-8681-65C588F861EF}" dt="2023-12-11T20:11:18.188" v="3339" actId="255"/>
        <pc:sldMkLst>
          <pc:docMk/>
          <pc:sldMk cId="1784353344" sldId="269"/>
        </pc:sldMkLst>
        <pc:spChg chg="del">
          <ac:chgData name="Sarah Pritchard" userId="eb42a370-a721-421d-9046-d931c6523b69" providerId="ADAL" clId="{88AB728B-8815-4763-8681-65C588F861EF}" dt="2023-11-30T17:55:21.256" v="1613" actId="478"/>
          <ac:spMkLst>
            <pc:docMk/>
            <pc:sldMk cId="1784353344" sldId="269"/>
            <ac:spMk id="2" creationId="{28DAAFE4-BB09-B1F0-3491-C3051A98BFEC}"/>
          </ac:spMkLst>
        </pc:spChg>
        <pc:spChg chg="mod">
          <ac:chgData name="Sarah Pritchard" userId="eb42a370-a721-421d-9046-d931c6523b69" providerId="ADAL" clId="{88AB728B-8815-4763-8681-65C588F861EF}" dt="2023-12-11T20:11:18.188" v="3339" actId="255"/>
          <ac:spMkLst>
            <pc:docMk/>
            <pc:sldMk cId="1784353344" sldId="269"/>
            <ac:spMk id="3" creationId="{B20B1032-578F-688C-915B-A7204801DDE4}"/>
          </ac:spMkLst>
        </pc:spChg>
      </pc:sldChg>
      <pc:sldChg chg="addSp delSp modSp new mod">
        <pc:chgData name="Sarah Pritchard" userId="eb42a370-a721-421d-9046-d931c6523b69" providerId="ADAL" clId="{88AB728B-8815-4763-8681-65C588F861EF}" dt="2023-12-11T20:16:16.533" v="3522" actId="20577"/>
        <pc:sldMkLst>
          <pc:docMk/>
          <pc:sldMk cId="2638678314" sldId="270"/>
        </pc:sldMkLst>
        <pc:spChg chg="del">
          <ac:chgData name="Sarah Pritchard" userId="eb42a370-a721-421d-9046-d931c6523b69" providerId="ADAL" clId="{88AB728B-8815-4763-8681-65C588F861EF}" dt="2023-11-30T17:56:27.704" v="1622" actId="478"/>
          <ac:spMkLst>
            <pc:docMk/>
            <pc:sldMk cId="2638678314" sldId="270"/>
            <ac:spMk id="2" creationId="{60743CBA-7DF4-CAB2-5929-BED0CBADB7FD}"/>
          </ac:spMkLst>
        </pc:spChg>
        <pc:spChg chg="mod">
          <ac:chgData name="Sarah Pritchard" userId="eb42a370-a721-421d-9046-d931c6523b69" providerId="ADAL" clId="{88AB728B-8815-4763-8681-65C588F861EF}" dt="2023-12-11T20:16:16.533" v="3522" actId="20577"/>
          <ac:spMkLst>
            <pc:docMk/>
            <pc:sldMk cId="2638678314" sldId="270"/>
            <ac:spMk id="3" creationId="{6D5CEBF1-F256-193A-2E77-3A566C6EB9D3}"/>
          </ac:spMkLst>
        </pc:spChg>
        <pc:spChg chg="add del mod">
          <ac:chgData name="Sarah Pritchard" userId="eb42a370-a721-421d-9046-d931c6523b69" providerId="ADAL" clId="{88AB728B-8815-4763-8681-65C588F861EF}" dt="2023-12-11T20:14:19.643" v="3495" actId="478"/>
          <ac:spMkLst>
            <pc:docMk/>
            <pc:sldMk cId="2638678314" sldId="270"/>
            <ac:spMk id="4" creationId="{4CB31EF9-470D-6106-9DD2-7C6DBECB34A8}"/>
          </ac:spMkLst>
        </pc:spChg>
      </pc:sldChg>
      <pc:sldChg chg="modSp new mod">
        <pc:chgData name="Sarah Pritchard" userId="eb42a370-a721-421d-9046-d931c6523b69" providerId="ADAL" clId="{88AB728B-8815-4763-8681-65C588F861EF}" dt="2023-12-11T20:55:40.610" v="4004" actId="20577"/>
        <pc:sldMkLst>
          <pc:docMk/>
          <pc:sldMk cId="3546989006" sldId="271"/>
        </pc:sldMkLst>
        <pc:spChg chg="mod">
          <ac:chgData name="Sarah Pritchard" userId="eb42a370-a721-421d-9046-d931c6523b69" providerId="ADAL" clId="{88AB728B-8815-4763-8681-65C588F861EF}" dt="2023-11-30T17:58:43.363" v="1662" actId="20577"/>
          <ac:spMkLst>
            <pc:docMk/>
            <pc:sldMk cId="3546989006" sldId="271"/>
            <ac:spMk id="2" creationId="{CDFEADEF-6074-4D2A-F0CF-62C40EF036F6}"/>
          </ac:spMkLst>
        </pc:spChg>
        <pc:spChg chg="mod">
          <ac:chgData name="Sarah Pritchard" userId="eb42a370-a721-421d-9046-d931c6523b69" providerId="ADAL" clId="{88AB728B-8815-4763-8681-65C588F861EF}" dt="2023-12-11T20:55:40.610" v="4004" actId="20577"/>
          <ac:spMkLst>
            <pc:docMk/>
            <pc:sldMk cId="3546989006" sldId="271"/>
            <ac:spMk id="3" creationId="{55A3F7D1-922F-3C4A-9999-6F702320B190}"/>
          </ac:spMkLst>
        </pc:spChg>
      </pc:sldChg>
      <pc:sldChg chg="modSp new mod">
        <pc:chgData name="Sarah Pritchard" userId="eb42a370-a721-421d-9046-d931c6523b69" providerId="ADAL" clId="{88AB728B-8815-4763-8681-65C588F861EF}" dt="2023-12-11T20:20:46.330" v="3813" actId="5793"/>
        <pc:sldMkLst>
          <pc:docMk/>
          <pc:sldMk cId="2148716879" sldId="272"/>
        </pc:sldMkLst>
        <pc:spChg chg="mod">
          <ac:chgData name="Sarah Pritchard" userId="eb42a370-a721-421d-9046-d931c6523b69" providerId="ADAL" clId="{88AB728B-8815-4763-8681-65C588F861EF}" dt="2023-11-30T17:59:31.130" v="1749" actId="20577"/>
          <ac:spMkLst>
            <pc:docMk/>
            <pc:sldMk cId="2148716879" sldId="272"/>
            <ac:spMk id="2" creationId="{8503BB18-0BDA-85B1-B9E8-0B6B0F570EA7}"/>
          </ac:spMkLst>
        </pc:spChg>
        <pc:spChg chg="mod">
          <ac:chgData name="Sarah Pritchard" userId="eb42a370-a721-421d-9046-d931c6523b69" providerId="ADAL" clId="{88AB728B-8815-4763-8681-65C588F861EF}" dt="2023-12-11T20:20:46.330" v="3813" actId="5793"/>
          <ac:spMkLst>
            <pc:docMk/>
            <pc:sldMk cId="2148716879" sldId="272"/>
            <ac:spMk id="3" creationId="{4DC432EC-B457-2286-2051-484A9A8540F0}"/>
          </ac:spMkLst>
        </pc:spChg>
      </pc:sldChg>
      <pc:sldChg chg="modSp new mod">
        <pc:chgData name="Sarah Pritchard" userId="eb42a370-a721-421d-9046-d931c6523b69" providerId="ADAL" clId="{88AB728B-8815-4763-8681-65C588F861EF}" dt="2023-12-11T20:27:59.826" v="3971" actId="27636"/>
        <pc:sldMkLst>
          <pc:docMk/>
          <pc:sldMk cId="2451590947" sldId="273"/>
        </pc:sldMkLst>
        <pc:spChg chg="mod">
          <ac:chgData name="Sarah Pritchard" userId="eb42a370-a721-421d-9046-d931c6523b69" providerId="ADAL" clId="{88AB728B-8815-4763-8681-65C588F861EF}" dt="2023-11-30T18:00:14.082" v="1776" actId="20577"/>
          <ac:spMkLst>
            <pc:docMk/>
            <pc:sldMk cId="2451590947" sldId="273"/>
            <ac:spMk id="2" creationId="{60191F28-3D78-B1CD-B37F-AFB23FE16561}"/>
          </ac:spMkLst>
        </pc:spChg>
        <pc:spChg chg="mod">
          <ac:chgData name="Sarah Pritchard" userId="eb42a370-a721-421d-9046-d931c6523b69" providerId="ADAL" clId="{88AB728B-8815-4763-8681-65C588F861EF}" dt="2023-12-11T20:27:59.826" v="3971" actId="27636"/>
          <ac:spMkLst>
            <pc:docMk/>
            <pc:sldMk cId="2451590947" sldId="273"/>
            <ac:spMk id="3" creationId="{0C4D4D25-0510-EB4B-E8DB-E3C6563A1495}"/>
          </ac:spMkLst>
        </pc:spChg>
      </pc:sldChg>
      <pc:sldChg chg="delSp modSp new mod">
        <pc:chgData name="Sarah Pritchard" userId="eb42a370-a721-421d-9046-d931c6523b69" providerId="ADAL" clId="{88AB728B-8815-4763-8681-65C588F861EF}" dt="2023-12-11T20:26:26.052" v="3952" actId="27636"/>
        <pc:sldMkLst>
          <pc:docMk/>
          <pc:sldMk cId="1343980912" sldId="274"/>
        </pc:sldMkLst>
        <pc:spChg chg="del">
          <ac:chgData name="Sarah Pritchard" userId="eb42a370-a721-421d-9046-d931c6523b69" providerId="ADAL" clId="{88AB728B-8815-4763-8681-65C588F861EF}" dt="2023-11-30T18:00:43.284" v="1780" actId="478"/>
          <ac:spMkLst>
            <pc:docMk/>
            <pc:sldMk cId="1343980912" sldId="274"/>
            <ac:spMk id="2" creationId="{B1F55D29-42E1-DC54-AAA9-B1A2B85F8C02}"/>
          </ac:spMkLst>
        </pc:spChg>
        <pc:spChg chg="mod">
          <ac:chgData name="Sarah Pritchard" userId="eb42a370-a721-421d-9046-d931c6523b69" providerId="ADAL" clId="{88AB728B-8815-4763-8681-65C588F861EF}" dt="2023-12-11T20:26:26.052" v="3952" actId="27636"/>
          <ac:spMkLst>
            <pc:docMk/>
            <pc:sldMk cId="1343980912" sldId="274"/>
            <ac:spMk id="3" creationId="{DA33C073-E0C4-A0E0-9FC6-B7AC46FF3EC7}"/>
          </ac:spMkLst>
        </pc:spChg>
      </pc:sldChg>
      <pc:sldChg chg="modSp add mod">
        <pc:chgData name="Sarah Pritchard" userId="eb42a370-a721-421d-9046-d931c6523b69" providerId="ADAL" clId="{88AB728B-8815-4763-8681-65C588F861EF}" dt="2023-12-11T19:58:30.517" v="3061" actId="20577"/>
        <pc:sldMkLst>
          <pc:docMk/>
          <pc:sldMk cId="73966528" sldId="275"/>
        </pc:sldMkLst>
        <pc:spChg chg="mod">
          <ac:chgData name="Sarah Pritchard" userId="eb42a370-a721-421d-9046-d931c6523b69" providerId="ADAL" clId="{88AB728B-8815-4763-8681-65C588F861EF}" dt="2023-12-11T19:49:08.915" v="2339" actId="20577"/>
          <ac:spMkLst>
            <pc:docMk/>
            <pc:sldMk cId="73966528" sldId="275"/>
            <ac:spMk id="2" creationId="{6A1DFC28-D717-5650-77FA-4FA05AA66195}"/>
          </ac:spMkLst>
        </pc:spChg>
        <pc:spChg chg="mod">
          <ac:chgData name="Sarah Pritchard" userId="eb42a370-a721-421d-9046-d931c6523b69" providerId="ADAL" clId="{88AB728B-8815-4763-8681-65C588F861EF}" dt="2023-12-11T19:58:30.517" v="3061" actId="20577"/>
          <ac:spMkLst>
            <pc:docMk/>
            <pc:sldMk cId="73966528" sldId="275"/>
            <ac:spMk id="3" creationId="{FE4626E6-9493-FBB9-F694-3602F4E13D2D}"/>
          </ac:spMkLst>
        </pc:spChg>
      </pc:sldChg>
      <pc:sldChg chg="modSp add mod">
        <pc:chgData name="Sarah Pritchard" userId="eb42a370-a721-421d-9046-d931c6523b69" providerId="ADAL" clId="{88AB728B-8815-4763-8681-65C588F861EF}" dt="2023-12-11T20:13:04.624" v="3485" actId="6549"/>
        <pc:sldMkLst>
          <pc:docMk/>
          <pc:sldMk cId="1017302940" sldId="276"/>
        </pc:sldMkLst>
        <pc:spChg chg="mod">
          <ac:chgData name="Sarah Pritchard" userId="eb42a370-a721-421d-9046-d931c6523b69" providerId="ADAL" clId="{88AB728B-8815-4763-8681-65C588F861EF}" dt="2023-12-11T20:13:04.624" v="3485" actId="6549"/>
          <ac:spMkLst>
            <pc:docMk/>
            <pc:sldMk cId="1017302940" sldId="276"/>
            <ac:spMk id="3" creationId="{B20B1032-578F-688C-915B-A7204801DDE4}"/>
          </ac:spMkLst>
        </pc:spChg>
      </pc:sldChg>
      <pc:sldChg chg="delSp modSp add mod">
        <pc:chgData name="Sarah Pritchard" userId="eb42a370-a721-421d-9046-d931c6523b69" providerId="ADAL" clId="{88AB728B-8815-4763-8681-65C588F861EF}" dt="2023-12-11T20:16:31.166" v="3524" actId="27636"/>
        <pc:sldMkLst>
          <pc:docMk/>
          <pc:sldMk cId="4230775180" sldId="277"/>
        </pc:sldMkLst>
        <pc:spChg chg="mod">
          <ac:chgData name="Sarah Pritchard" userId="eb42a370-a721-421d-9046-d931c6523b69" providerId="ADAL" clId="{88AB728B-8815-4763-8681-65C588F861EF}" dt="2023-12-11T20:16:31.166" v="3524" actId="27636"/>
          <ac:spMkLst>
            <pc:docMk/>
            <pc:sldMk cId="4230775180" sldId="277"/>
            <ac:spMk id="3" creationId="{6D5CEBF1-F256-193A-2E77-3A566C6EB9D3}"/>
          </ac:spMkLst>
        </pc:spChg>
        <pc:spChg chg="del">
          <ac:chgData name="Sarah Pritchard" userId="eb42a370-a721-421d-9046-d931c6523b69" providerId="ADAL" clId="{88AB728B-8815-4763-8681-65C588F861EF}" dt="2023-12-11T20:14:58.973" v="3502" actId="478"/>
          <ac:spMkLst>
            <pc:docMk/>
            <pc:sldMk cId="4230775180" sldId="277"/>
            <ac:spMk id="4" creationId="{4CB31EF9-470D-6106-9DD2-7C6DBECB34A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0D152EA-7CD6-4321-9C4D-C996986F900F}" type="datetimeFigureOut">
              <a:rPr lang="en-US" smtClean="0"/>
              <a:t>12/12/2023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BA51550-C72D-4364-B47F-8141D4F79165}" type="slidenum">
              <a:rPr lang="en-US" smtClean="0"/>
              <a:t>‹#›</a:t>
            </a:fld>
            <a:endParaRPr lang="en-US"/>
          </a:p>
        </p:txBody>
      </p:sp>
    </p:spTree>
    <p:extLst>
      <p:ext uri="{BB962C8B-B14F-4D97-AF65-F5344CB8AC3E}">
        <p14:creationId xmlns:p14="http://schemas.microsoft.com/office/powerpoint/2010/main" val="2461321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85BB-8B07-4DC9-86F3-2A225C77748D}"/>
              </a:ext>
            </a:extLst>
          </p:cNvPr>
          <p:cNvSpPr>
            <a:spLocks noGrp="1"/>
          </p:cNvSpPr>
          <p:nvPr>
            <p:ph type="ctrTitle"/>
          </p:nvPr>
        </p:nvSpPr>
        <p:spPr>
          <a:xfrm>
            <a:off x="1600200" y="1261872"/>
            <a:ext cx="7638222" cy="2852928"/>
          </a:xfrm>
        </p:spPr>
        <p:txBody>
          <a:bodyPr anchor="b">
            <a:normAutofit/>
          </a:bodyPr>
          <a:lstStyle>
            <a:lvl1pPr algn="l">
              <a:lnSpc>
                <a:spcPct val="130000"/>
              </a:lnSpc>
              <a:defRPr sz="3600" spc="1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14D496A-6E7A-4923-8ED5-B4164125DEB6}"/>
              </a:ext>
            </a:extLst>
          </p:cNvPr>
          <p:cNvSpPr>
            <a:spLocks noGrp="1"/>
          </p:cNvSpPr>
          <p:nvPr>
            <p:ph type="subTitle" idx="1"/>
          </p:nvPr>
        </p:nvSpPr>
        <p:spPr>
          <a:xfrm>
            <a:off x="1600200" y="4681728"/>
            <a:ext cx="7638222" cy="929296"/>
          </a:xfrm>
          <a:prstGeom prst="rect">
            <a:avLst/>
          </a:prstGeom>
        </p:spPr>
        <p:txBody>
          <a:bodyPr>
            <a:normAutofit/>
          </a:bodyPr>
          <a:lstStyle>
            <a:lvl1pPr marL="0" indent="0" algn="l">
              <a:lnSpc>
                <a:spcPct val="13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F5E3D20-43DC-4C14-8CFF-18545AED1B5B}"/>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E34FC300-5AFC-418B-85FD-EFA94BD7AF4C}"/>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F69C7E81-ED3C-4DB0-8E74-AD2A87E6BE8A}"/>
              </a:ext>
            </a:extLst>
          </p:cNvPr>
          <p:cNvSpPr>
            <a:spLocks noGrp="1"/>
          </p:cNvSpPr>
          <p:nvPr>
            <p:ph type="sldNum" sz="quarter" idx="12"/>
          </p:nvPr>
        </p:nvSpPr>
        <p:spPr/>
        <p:txBody>
          <a:bodyPr/>
          <a:lstStyle/>
          <a:p>
            <a:fld id="{91F18EF7-BE1E-4ECB-84D4-67C2B4D8F095}" type="slidenum">
              <a:rPr lang="en-US" smtClean="0"/>
              <a:t>‹#›</a:t>
            </a:fld>
            <a:endParaRPr lang="en-US" dirty="0"/>
          </a:p>
        </p:txBody>
      </p:sp>
      <p:grpSp>
        <p:nvGrpSpPr>
          <p:cNvPr id="7" name="Group 6">
            <a:extLst>
              <a:ext uri="{FF2B5EF4-FFF2-40B4-BE49-F238E27FC236}">
                <a16:creationId xmlns:a16="http://schemas.microsoft.com/office/drawing/2014/main" id="{F0C817C9-850F-4FB6-B93B-CF3076C4A5C1}"/>
              </a:ext>
            </a:extLst>
          </p:cNvPr>
          <p:cNvGrpSpPr/>
          <p:nvPr/>
        </p:nvGrpSpPr>
        <p:grpSpPr>
          <a:xfrm flipH="1">
            <a:off x="0" y="0"/>
            <a:ext cx="567782" cy="3306479"/>
            <a:chOff x="11619770" y="-2005"/>
            <a:chExt cx="567782" cy="3306479"/>
          </a:xfrm>
        </p:grpSpPr>
        <p:sp>
          <p:nvSpPr>
            <p:cNvPr id="8" name="Freeform: Shape 7">
              <a:extLst>
                <a:ext uri="{FF2B5EF4-FFF2-40B4-BE49-F238E27FC236}">
                  <a16:creationId xmlns:a16="http://schemas.microsoft.com/office/drawing/2014/main" id="{159433A8-B67D-4675-AFDE-131069A709FC}"/>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Rectangle 8">
              <a:extLst>
                <a:ext uri="{FF2B5EF4-FFF2-40B4-BE49-F238E27FC236}">
                  <a16:creationId xmlns:a16="http://schemas.microsoft.com/office/drawing/2014/main" id="{E1CD1C45-6A4D-4237-B39C-2D58F401A8C5}"/>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3940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58AD-1CAD-45B3-B83D-DC9D33CD6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153F2E-0397-4423-8A88-D0059DEAF0CE}"/>
              </a:ext>
            </a:extLst>
          </p:cNvPr>
          <p:cNvSpPr>
            <a:spLocks noGrp="1"/>
          </p:cNvSpPr>
          <p:nvPr>
            <p:ph type="body" orient="vert" idx="1"/>
          </p:nvPr>
        </p:nvSpPr>
        <p:spPr>
          <a:xfrm>
            <a:off x="808662" y="2019299"/>
            <a:ext cx="10357666" cy="41148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ADDE1-7025-4FA9-822D-481685085490}"/>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6B2A73E0-F328-46DC-98BE-CA0981F75A38}"/>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24652226-010C-494F-8BE8-BF91F3553DD5}"/>
              </a:ext>
            </a:extLst>
          </p:cNvPr>
          <p:cNvSpPr>
            <a:spLocks noGrp="1"/>
          </p:cNvSpPr>
          <p:nvPr>
            <p:ph type="sldNum" sz="quarter" idx="12"/>
          </p:nvPr>
        </p:nvSpPr>
        <p:spPr/>
        <p:txBody>
          <a:bodyPr/>
          <a:lstStyle/>
          <a:p>
            <a:fld id="{91F18EF7-BE1E-4ECB-84D4-67C2B4D8F095}" type="slidenum">
              <a:rPr lang="en-US" smtClean="0"/>
              <a:t>‹#›</a:t>
            </a:fld>
            <a:endParaRPr lang="en-US" dirty="0"/>
          </a:p>
        </p:txBody>
      </p:sp>
      <p:grpSp>
        <p:nvGrpSpPr>
          <p:cNvPr id="7" name="Group 6">
            <a:extLst>
              <a:ext uri="{FF2B5EF4-FFF2-40B4-BE49-F238E27FC236}">
                <a16:creationId xmlns:a16="http://schemas.microsoft.com/office/drawing/2014/main" id="{9F89E9C4-9D18-4529-BC0C-68EAE507CDF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D7DF5937-0C03-4786-AB62-3CF7CECB92D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Rectangle 8">
              <a:extLst>
                <a:ext uri="{FF2B5EF4-FFF2-40B4-BE49-F238E27FC236}">
                  <a16:creationId xmlns:a16="http://schemas.microsoft.com/office/drawing/2014/main" id="{E9AD93DB-2DB0-4B2D-884B-6EC45344325B}"/>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4667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C635D0-31D9-44E1-911D-F7D5D5400992}"/>
              </a:ext>
            </a:extLst>
          </p:cNvPr>
          <p:cNvSpPr>
            <a:spLocks noGrp="1"/>
          </p:cNvSpPr>
          <p:nvPr>
            <p:ph type="title" orient="vert"/>
          </p:nvPr>
        </p:nvSpPr>
        <p:spPr>
          <a:xfrm>
            <a:off x="8853914" y="624313"/>
            <a:ext cx="2537986" cy="550978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7F9230-1FA4-439D-A800-B5F006F07C0D}"/>
              </a:ext>
            </a:extLst>
          </p:cNvPr>
          <p:cNvSpPr>
            <a:spLocks noGrp="1"/>
          </p:cNvSpPr>
          <p:nvPr>
            <p:ph type="body" orient="vert" idx="1"/>
          </p:nvPr>
        </p:nvSpPr>
        <p:spPr>
          <a:xfrm>
            <a:off x="800100" y="624313"/>
            <a:ext cx="7816542" cy="55097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AB2A3-7055-43AF-8BAB-0A9B7444867A}"/>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EE9A1821-A311-49CD-BCB4-B4BC88661019}"/>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A637C6A8-813A-486A-AA90-AB28935F2B4F}"/>
              </a:ext>
            </a:extLst>
          </p:cNvPr>
          <p:cNvSpPr>
            <a:spLocks noGrp="1"/>
          </p:cNvSpPr>
          <p:nvPr>
            <p:ph type="sldNum" sz="quarter" idx="12"/>
          </p:nvPr>
        </p:nvSpPr>
        <p:spPr/>
        <p:txBody>
          <a:bodyPr/>
          <a:lstStyle/>
          <a:p>
            <a:fld id="{91F18EF7-BE1E-4ECB-84D4-67C2B4D8F095}" type="slidenum">
              <a:rPr lang="en-US" smtClean="0"/>
              <a:t>‹#›</a:t>
            </a:fld>
            <a:endParaRPr lang="en-US" dirty="0"/>
          </a:p>
        </p:txBody>
      </p:sp>
      <p:grpSp>
        <p:nvGrpSpPr>
          <p:cNvPr id="7" name="Group 6">
            <a:extLst>
              <a:ext uri="{FF2B5EF4-FFF2-40B4-BE49-F238E27FC236}">
                <a16:creationId xmlns:a16="http://schemas.microsoft.com/office/drawing/2014/main" id="{F38C7A17-06CC-442C-A876-A51B2B55650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54C1798A-2980-4F34-8355-7BCB6B295322}"/>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Rectangle 8">
              <a:extLst>
                <a:ext uri="{FF2B5EF4-FFF2-40B4-BE49-F238E27FC236}">
                  <a16:creationId xmlns:a16="http://schemas.microsoft.com/office/drawing/2014/main" id="{59D7542C-E4AE-488F-BC75-2E7ED83910CE}"/>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70662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5F8D-0421-4AEC-9C40-A13163EC8AF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2037680-115A-411F-AEF6-4AC2096B4A70}"/>
              </a:ext>
            </a:extLst>
          </p:cNvPr>
          <p:cNvSpPr>
            <a:spLocks noGrp="1"/>
          </p:cNvSpPr>
          <p:nvPr>
            <p:ph idx="1"/>
          </p:nvPr>
        </p:nvSpPr>
        <p:spPr>
          <a:xfrm>
            <a:off x="808662" y="2019299"/>
            <a:ext cx="10357666" cy="4114801"/>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0CC193-1304-4D0F-8331-14D4EC08EFE8}"/>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0AF455C1-CD32-4050-BAFF-51CC6B62DFBB}"/>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500AF608-FF11-4CBE-B717-5D56AE67DDE1}"/>
              </a:ext>
            </a:extLst>
          </p:cNvPr>
          <p:cNvSpPr>
            <a:spLocks noGrp="1"/>
          </p:cNvSpPr>
          <p:nvPr>
            <p:ph type="sldNum" sz="quarter" idx="12"/>
          </p:nvPr>
        </p:nvSpPr>
        <p:spPr/>
        <p:txBody>
          <a:bodyPr/>
          <a:lstStyle/>
          <a:p>
            <a:fld id="{91F18EF7-BE1E-4ECB-84D4-67C2B4D8F095}" type="slidenum">
              <a:rPr lang="en-US" smtClean="0"/>
              <a:t>‹#›</a:t>
            </a:fld>
            <a:endParaRPr lang="en-US" dirty="0"/>
          </a:p>
        </p:txBody>
      </p:sp>
    </p:spTree>
    <p:extLst>
      <p:ext uri="{BB962C8B-B14F-4D97-AF65-F5344CB8AC3E}">
        <p14:creationId xmlns:p14="http://schemas.microsoft.com/office/powerpoint/2010/main" val="426947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23A02E-6DCF-427A-8CFD-281B2185C7F0}"/>
              </a:ext>
            </a:extLst>
          </p:cNvPr>
          <p:cNvSpPr/>
          <p:nvPr/>
        </p:nvSpPr>
        <p:spPr>
          <a:xfrm>
            <a:off x="3242985" y="511814"/>
            <a:ext cx="5706031" cy="5706031"/>
          </a:xfrm>
          <a:prstGeom prst="ellipse">
            <a:avLst/>
          </a:prstGeom>
          <a:solidFill>
            <a:schemeClr val="accent1">
              <a:lumMod val="20000"/>
              <a:lumOff val="80000"/>
            </a:schemeClr>
          </a:solidFill>
          <a:ln>
            <a:noFill/>
          </a:ln>
          <a:effectLst>
            <a:outerShdw dist="165100" dir="222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6B4C32-F19C-44F3-8EF8-1F506D74DD7A}"/>
              </a:ext>
            </a:extLst>
          </p:cNvPr>
          <p:cNvSpPr>
            <a:spLocks noGrp="1"/>
          </p:cNvSpPr>
          <p:nvPr>
            <p:ph type="title"/>
          </p:nvPr>
        </p:nvSpPr>
        <p:spPr>
          <a:xfrm>
            <a:off x="3649192" y="1709738"/>
            <a:ext cx="4893617" cy="2553893"/>
          </a:xfrm>
        </p:spPr>
        <p:txBody>
          <a:bodyPr anchor="b">
            <a:normAutofit/>
          </a:bodyPr>
          <a:lstStyle>
            <a:lvl1pPr algn="ct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0889729-131C-4F78-9DAA-E9EE28EA912F}"/>
              </a:ext>
            </a:extLst>
          </p:cNvPr>
          <p:cNvSpPr>
            <a:spLocks noGrp="1"/>
          </p:cNvSpPr>
          <p:nvPr>
            <p:ph type="body" idx="1"/>
          </p:nvPr>
        </p:nvSpPr>
        <p:spPr>
          <a:xfrm>
            <a:off x="4062249" y="4540468"/>
            <a:ext cx="4067503" cy="1154037"/>
          </a:xfrm>
          <a:prstGeom prst="rect">
            <a:avLst/>
          </a:prstGeom>
        </p:spPr>
        <p:txBody>
          <a:bodyPr>
            <a:normAutofit/>
          </a:bodyPr>
          <a:lstStyle>
            <a:lvl1pPr marL="0" indent="0" algn="ctr">
              <a:buNone/>
              <a:defRPr sz="1600" b="1" cap="all" spc="6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4E608-AC1F-41FB-974A-BD619C6C26B5}"/>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C0986158-8B03-45C3-891D-0357B198B6B4}"/>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1EC3B054-E8A2-43FD-B0FB-B1CCFA4BC0AD}"/>
              </a:ext>
            </a:extLst>
          </p:cNvPr>
          <p:cNvSpPr>
            <a:spLocks noGrp="1"/>
          </p:cNvSpPr>
          <p:nvPr>
            <p:ph type="sldNum" sz="quarter" idx="12"/>
          </p:nvPr>
        </p:nvSpPr>
        <p:spPr/>
        <p:txBody>
          <a:bodyPr/>
          <a:lstStyle/>
          <a:p>
            <a:fld id="{91F18EF7-BE1E-4ECB-84D4-67C2B4D8F095}" type="slidenum">
              <a:rPr lang="en-US" smtClean="0"/>
              <a:t>‹#›</a:t>
            </a:fld>
            <a:endParaRPr lang="en-US" dirty="0"/>
          </a:p>
        </p:txBody>
      </p:sp>
    </p:spTree>
    <p:extLst>
      <p:ext uri="{BB962C8B-B14F-4D97-AF65-F5344CB8AC3E}">
        <p14:creationId xmlns:p14="http://schemas.microsoft.com/office/powerpoint/2010/main" val="382091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4AA7-6D5A-402E-AD1A-880F2BDB7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D32B6-F9D8-4A43-B52C-336CFAB00A56}"/>
              </a:ext>
            </a:extLst>
          </p:cNvPr>
          <p:cNvSpPr>
            <a:spLocks noGrp="1"/>
          </p:cNvSpPr>
          <p:nvPr>
            <p:ph sz="half" idx="1"/>
          </p:nvPr>
        </p:nvSpPr>
        <p:spPr>
          <a:xfrm>
            <a:off x="812976" y="2019299"/>
            <a:ext cx="4995019"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F50CDD9-5742-4A34-BA72-7CCA72D914F4}"/>
              </a:ext>
            </a:extLst>
          </p:cNvPr>
          <p:cNvSpPr>
            <a:spLocks noGrp="1"/>
          </p:cNvSpPr>
          <p:nvPr>
            <p:ph sz="half" idx="2"/>
          </p:nvPr>
        </p:nvSpPr>
        <p:spPr>
          <a:xfrm>
            <a:off x="6293718" y="2019299"/>
            <a:ext cx="5027954"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2783AA-D2AB-4385-A91F-870CB6564611}"/>
              </a:ext>
            </a:extLst>
          </p:cNvPr>
          <p:cNvSpPr>
            <a:spLocks noGrp="1"/>
          </p:cNvSpPr>
          <p:nvPr>
            <p:ph type="dt" sz="half" idx="10"/>
          </p:nvPr>
        </p:nvSpPr>
        <p:spPr/>
        <p:txBody>
          <a:bodyPr/>
          <a:lstStyle/>
          <a:p>
            <a:r>
              <a:rPr lang="en-US"/>
              <a:t>12/11/2023</a:t>
            </a:r>
            <a:endParaRPr lang="en-US" dirty="0"/>
          </a:p>
        </p:txBody>
      </p:sp>
      <p:sp>
        <p:nvSpPr>
          <p:cNvPr id="6" name="Footer Placeholder 5">
            <a:extLst>
              <a:ext uri="{FF2B5EF4-FFF2-40B4-BE49-F238E27FC236}">
                <a16:creationId xmlns:a16="http://schemas.microsoft.com/office/drawing/2014/main" id="{855AAD9C-5CA2-4DA1-84D3-B1838979F616}"/>
              </a:ext>
            </a:extLst>
          </p:cNvPr>
          <p:cNvSpPr>
            <a:spLocks noGrp="1"/>
          </p:cNvSpPr>
          <p:nvPr>
            <p:ph type="ftr" sz="quarter" idx="11"/>
          </p:nvPr>
        </p:nvSpPr>
        <p:spPr/>
        <p:txBody>
          <a:bodyPr/>
          <a:lstStyle/>
          <a:p>
            <a:r>
              <a:rPr lang="en-US"/>
              <a:t>Maryville City Schools</a:t>
            </a:r>
            <a:endParaRPr lang="en-US" dirty="0"/>
          </a:p>
        </p:txBody>
      </p:sp>
      <p:sp>
        <p:nvSpPr>
          <p:cNvPr id="7" name="Slide Number Placeholder 6">
            <a:extLst>
              <a:ext uri="{FF2B5EF4-FFF2-40B4-BE49-F238E27FC236}">
                <a16:creationId xmlns:a16="http://schemas.microsoft.com/office/drawing/2014/main" id="{151AB3C7-9574-47BC-932D-782BEE9989DA}"/>
              </a:ext>
            </a:extLst>
          </p:cNvPr>
          <p:cNvSpPr>
            <a:spLocks noGrp="1"/>
          </p:cNvSpPr>
          <p:nvPr>
            <p:ph type="sldNum" sz="quarter" idx="12"/>
          </p:nvPr>
        </p:nvSpPr>
        <p:spPr/>
        <p:txBody>
          <a:bodyPr/>
          <a:lstStyle/>
          <a:p>
            <a:fld id="{91F18EF7-BE1E-4ECB-84D4-67C2B4D8F095}" type="slidenum">
              <a:rPr lang="en-US" smtClean="0"/>
              <a:t>‹#›</a:t>
            </a:fld>
            <a:endParaRPr lang="en-US" dirty="0"/>
          </a:p>
        </p:txBody>
      </p:sp>
    </p:spTree>
    <p:extLst>
      <p:ext uri="{BB962C8B-B14F-4D97-AF65-F5344CB8AC3E}">
        <p14:creationId xmlns:p14="http://schemas.microsoft.com/office/powerpoint/2010/main" val="20944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C468-781B-4BC5-8DEA-B9EF2BF90DD2}"/>
              </a:ext>
            </a:extLst>
          </p:cNvPr>
          <p:cNvSpPr>
            <a:spLocks noGrp="1"/>
          </p:cNvSpPr>
          <p:nvPr>
            <p:ph type="title"/>
          </p:nvPr>
        </p:nvSpPr>
        <p:spPr>
          <a:xfrm>
            <a:off x="811460" y="369168"/>
            <a:ext cx="10458729" cy="143981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367223F-48E4-491D-AB5D-5FC8A0C566AF}"/>
              </a:ext>
            </a:extLst>
          </p:cNvPr>
          <p:cNvSpPr>
            <a:spLocks noGrp="1"/>
          </p:cNvSpPr>
          <p:nvPr>
            <p:ph type="body" idx="1"/>
          </p:nvPr>
        </p:nvSpPr>
        <p:spPr>
          <a:xfrm>
            <a:off x="800101" y="1843067"/>
            <a:ext cx="5007894"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D6B764-4B87-42FF-ABAA-69B07B88FF40}"/>
              </a:ext>
            </a:extLst>
          </p:cNvPr>
          <p:cNvSpPr>
            <a:spLocks noGrp="1"/>
          </p:cNvSpPr>
          <p:nvPr>
            <p:ph sz="half" idx="2"/>
          </p:nvPr>
        </p:nvSpPr>
        <p:spPr>
          <a:xfrm>
            <a:off x="800101" y="2505075"/>
            <a:ext cx="5007894"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4357B9-406F-4BF9-B8FB-C53421EEF5A6}"/>
              </a:ext>
            </a:extLst>
          </p:cNvPr>
          <p:cNvSpPr>
            <a:spLocks noGrp="1"/>
          </p:cNvSpPr>
          <p:nvPr>
            <p:ph type="body" sz="quarter" idx="3"/>
          </p:nvPr>
        </p:nvSpPr>
        <p:spPr>
          <a:xfrm>
            <a:off x="6276061" y="1843067"/>
            <a:ext cx="4994128"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20462B-1939-4DAA-A7DD-6BDC95054A6E}"/>
              </a:ext>
            </a:extLst>
          </p:cNvPr>
          <p:cNvSpPr>
            <a:spLocks noGrp="1"/>
          </p:cNvSpPr>
          <p:nvPr>
            <p:ph sz="quarter" idx="4"/>
          </p:nvPr>
        </p:nvSpPr>
        <p:spPr>
          <a:xfrm>
            <a:off x="6276061" y="2505075"/>
            <a:ext cx="4994128"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C938B-C4C2-4FA9-85CA-9CD742CD7523}"/>
              </a:ext>
            </a:extLst>
          </p:cNvPr>
          <p:cNvSpPr>
            <a:spLocks noGrp="1"/>
          </p:cNvSpPr>
          <p:nvPr>
            <p:ph type="dt" sz="half" idx="10"/>
          </p:nvPr>
        </p:nvSpPr>
        <p:spPr/>
        <p:txBody>
          <a:bodyPr/>
          <a:lstStyle/>
          <a:p>
            <a:r>
              <a:rPr lang="en-US"/>
              <a:t>12/11/2023</a:t>
            </a:r>
            <a:endParaRPr lang="en-US" dirty="0"/>
          </a:p>
        </p:txBody>
      </p:sp>
      <p:sp>
        <p:nvSpPr>
          <p:cNvPr id="8" name="Footer Placeholder 7">
            <a:extLst>
              <a:ext uri="{FF2B5EF4-FFF2-40B4-BE49-F238E27FC236}">
                <a16:creationId xmlns:a16="http://schemas.microsoft.com/office/drawing/2014/main" id="{11AD8886-0D28-4D49-8D43-151D37E948EE}"/>
              </a:ext>
            </a:extLst>
          </p:cNvPr>
          <p:cNvSpPr>
            <a:spLocks noGrp="1"/>
          </p:cNvSpPr>
          <p:nvPr>
            <p:ph type="ftr" sz="quarter" idx="11"/>
          </p:nvPr>
        </p:nvSpPr>
        <p:spPr/>
        <p:txBody>
          <a:bodyPr/>
          <a:lstStyle/>
          <a:p>
            <a:r>
              <a:rPr lang="en-US"/>
              <a:t>Maryville City Schools</a:t>
            </a:r>
            <a:endParaRPr lang="en-US" dirty="0"/>
          </a:p>
        </p:txBody>
      </p:sp>
      <p:sp>
        <p:nvSpPr>
          <p:cNvPr id="9" name="Slide Number Placeholder 8">
            <a:extLst>
              <a:ext uri="{FF2B5EF4-FFF2-40B4-BE49-F238E27FC236}">
                <a16:creationId xmlns:a16="http://schemas.microsoft.com/office/drawing/2014/main" id="{172FDDE8-E9F8-4B6C-9A40-829617A7C84D}"/>
              </a:ext>
            </a:extLst>
          </p:cNvPr>
          <p:cNvSpPr>
            <a:spLocks noGrp="1"/>
          </p:cNvSpPr>
          <p:nvPr>
            <p:ph type="sldNum" sz="quarter" idx="12"/>
          </p:nvPr>
        </p:nvSpPr>
        <p:spPr/>
        <p:txBody>
          <a:bodyPr/>
          <a:lstStyle/>
          <a:p>
            <a:fld id="{91F18EF7-BE1E-4ECB-84D4-67C2B4D8F095}" type="slidenum">
              <a:rPr lang="en-US" smtClean="0"/>
              <a:t>‹#›</a:t>
            </a:fld>
            <a:endParaRPr lang="en-US" dirty="0"/>
          </a:p>
        </p:txBody>
      </p:sp>
    </p:spTree>
    <p:extLst>
      <p:ext uri="{BB962C8B-B14F-4D97-AF65-F5344CB8AC3E}">
        <p14:creationId xmlns:p14="http://schemas.microsoft.com/office/powerpoint/2010/main" val="340686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E3D8-6C35-428B-B2F2-251FDE10BD20}"/>
              </a:ext>
            </a:extLst>
          </p:cNvPr>
          <p:cNvSpPr>
            <a:spLocks noGrp="1"/>
          </p:cNvSpPr>
          <p:nvPr>
            <p:ph type="title"/>
          </p:nvPr>
        </p:nvSpPr>
        <p:spPr>
          <a:xfrm>
            <a:off x="800100" y="983769"/>
            <a:ext cx="10094770" cy="1180574"/>
          </a:xfrm>
          <a:solidFill>
            <a:schemeClr val="accent1">
              <a:lumMod val="20000"/>
              <a:lumOff val="80000"/>
            </a:schemeClr>
          </a:solidFill>
          <a:effectLst>
            <a:outerShdw dist="165100" dir="18900000" algn="bl" rotWithShape="0">
              <a:prstClr val="black"/>
            </a:outerShdw>
          </a:effectLst>
        </p:spPr>
        <p:txBody>
          <a:bodyPr/>
          <a:lstStyle>
            <a:lvl1pPr marL="18288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F0B8015-E11A-42CA-AE88-7BD73F87E566}"/>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07309078-34CA-45CD-B479-03906A265C6B}"/>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B0D03258-F989-47B2-A643-A60CD8A77BC8}"/>
              </a:ext>
            </a:extLst>
          </p:cNvPr>
          <p:cNvSpPr>
            <a:spLocks noGrp="1"/>
          </p:cNvSpPr>
          <p:nvPr>
            <p:ph type="sldNum" sz="quarter" idx="12"/>
          </p:nvPr>
        </p:nvSpPr>
        <p:spPr/>
        <p:txBody>
          <a:bodyPr/>
          <a:lstStyle/>
          <a:p>
            <a:fld id="{91F18EF7-BE1E-4ECB-84D4-67C2B4D8F095}" type="slidenum">
              <a:rPr lang="en-US" smtClean="0"/>
              <a:t>‹#›</a:t>
            </a:fld>
            <a:endParaRPr lang="en-US" dirty="0"/>
          </a:p>
        </p:txBody>
      </p:sp>
    </p:spTree>
    <p:extLst>
      <p:ext uri="{BB962C8B-B14F-4D97-AF65-F5344CB8AC3E}">
        <p14:creationId xmlns:p14="http://schemas.microsoft.com/office/powerpoint/2010/main" val="156739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A2F31-48B6-40CE-A364-3CE73FD859B4}"/>
              </a:ext>
            </a:extLst>
          </p:cNvPr>
          <p:cNvSpPr>
            <a:spLocks noGrp="1"/>
          </p:cNvSpPr>
          <p:nvPr>
            <p:ph type="dt" sz="half" idx="10"/>
          </p:nvPr>
        </p:nvSpPr>
        <p:spPr/>
        <p:txBody>
          <a:bodyPr/>
          <a:lstStyle/>
          <a:p>
            <a:r>
              <a:rPr lang="en-US"/>
              <a:t>12/11/2023</a:t>
            </a:r>
            <a:endParaRPr lang="en-US" dirty="0"/>
          </a:p>
        </p:txBody>
      </p:sp>
      <p:sp>
        <p:nvSpPr>
          <p:cNvPr id="3" name="Footer Placeholder 2">
            <a:extLst>
              <a:ext uri="{FF2B5EF4-FFF2-40B4-BE49-F238E27FC236}">
                <a16:creationId xmlns:a16="http://schemas.microsoft.com/office/drawing/2014/main" id="{117EEA00-F166-41EB-9331-CA99BB70F02D}"/>
              </a:ext>
            </a:extLst>
          </p:cNvPr>
          <p:cNvSpPr>
            <a:spLocks noGrp="1"/>
          </p:cNvSpPr>
          <p:nvPr>
            <p:ph type="ftr" sz="quarter" idx="11"/>
          </p:nvPr>
        </p:nvSpPr>
        <p:spPr/>
        <p:txBody>
          <a:bodyPr/>
          <a:lstStyle/>
          <a:p>
            <a:r>
              <a:rPr lang="en-US"/>
              <a:t>Maryville City Schools</a:t>
            </a:r>
            <a:endParaRPr lang="en-US" dirty="0"/>
          </a:p>
        </p:txBody>
      </p:sp>
      <p:sp>
        <p:nvSpPr>
          <p:cNvPr id="4" name="Slide Number Placeholder 3">
            <a:extLst>
              <a:ext uri="{FF2B5EF4-FFF2-40B4-BE49-F238E27FC236}">
                <a16:creationId xmlns:a16="http://schemas.microsoft.com/office/drawing/2014/main" id="{63BB051F-F8FC-4FF6-9783-45F9FE7AC302}"/>
              </a:ext>
            </a:extLst>
          </p:cNvPr>
          <p:cNvSpPr>
            <a:spLocks noGrp="1"/>
          </p:cNvSpPr>
          <p:nvPr>
            <p:ph type="sldNum" sz="quarter" idx="12"/>
          </p:nvPr>
        </p:nvSpPr>
        <p:spPr/>
        <p:txBody>
          <a:bodyPr/>
          <a:lstStyle/>
          <a:p>
            <a:fld id="{91F18EF7-BE1E-4ECB-84D4-67C2B4D8F095}" type="slidenum">
              <a:rPr lang="en-US" smtClean="0"/>
              <a:t>‹#›</a:t>
            </a:fld>
            <a:endParaRPr lang="en-US" dirty="0"/>
          </a:p>
        </p:txBody>
      </p:sp>
    </p:spTree>
    <p:extLst>
      <p:ext uri="{BB962C8B-B14F-4D97-AF65-F5344CB8AC3E}">
        <p14:creationId xmlns:p14="http://schemas.microsoft.com/office/powerpoint/2010/main" val="3447094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8635-A5AF-48F4-8CD2-FB0E01113904}"/>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5E0E-DCC0-4781-A608-962B1241B5AA}"/>
              </a:ext>
            </a:extLst>
          </p:cNvPr>
          <p:cNvSpPr>
            <a:spLocks noGrp="1"/>
          </p:cNvSpPr>
          <p:nvPr>
            <p:ph idx="1"/>
          </p:nvPr>
        </p:nvSpPr>
        <p:spPr>
          <a:xfrm>
            <a:off x="5309826" y="987425"/>
            <a:ext cx="604556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1F43E-3D50-4A1C-A289-B3D0DD0E710F}"/>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70E3A-6639-4EA0-8305-C1899DAB49EB}"/>
              </a:ext>
            </a:extLst>
          </p:cNvPr>
          <p:cNvSpPr>
            <a:spLocks noGrp="1"/>
          </p:cNvSpPr>
          <p:nvPr>
            <p:ph type="dt" sz="half" idx="10"/>
          </p:nvPr>
        </p:nvSpPr>
        <p:spPr/>
        <p:txBody>
          <a:bodyPr/>
          <a:lstStyle/>
          <a:p>
            <a:r>
              <a:rPr lang="en-US"/>
              <a:t>12/11/2023</a:t>
            </a:r>
            <a:endParaRPr lang="en-US" dirty="0"/>
          </a:p>
        </p:txBody>
      </p:sp>
      <p:sp>
        <p:nvSpPr>
          <p:cNvPr id="6" name="Footer Placeholder 5">
            <a:extLst>
              <a:ext uri="{FF2B5EF4-FFF2-40B4-BE49-F238E27FC236}">
                <a16:creationId xmlns:a16="http://schemas.microsoft.com/office/drawing/2014/main" id="{5B6AFD57-4189-42FB-B29E-96366E51B44D}"/>
              </a:ext>
            </a:extLst>
          </p:cNvPr>
          <p:cNvSpPr>
            <a:spLocks noGrp="1"/>
          </p:cNvSpPr>
          <p:nvPr>
            <p:ph type="ftr" sz="quarter" idx="11"/>
          </p:nvPr>
        </p:nvSpPr>
        <p:spPr/>
        <p:txBody>
          <a:bodyPr/>
          <a:lstStyle/>
          <a:p>
            <a:r>
              <a:rPr lang="en-US"/>
              <a:t>Maryville City Schools</a:t>
            </a:r>
            <a:endParaRPr lang="en-US" dirty="0"/>
          </a:p>
        </p:txBody>
      </p:sp>
      <p:sp>
        <p:nvSpPr>
          <p:cNvPr id="7" name="Slide Number Placeholder 6">
            <a:extLst>
              <a:ext uri="{FF2B5EF4-FFF2-40B4-BE49-F238E27FC236}">
                <a16:creationId xmlns:a16="http://schemas.microsoft.com/office/drawing/2014/main" id="{1AF5E2EC-8483-4FBC-9D29-C19025FA8F97}"/>
              </a:ext>
            </a:extLst>
          </p:cNvPr>
          <p:cNvSpPr>
            <a:spLocks noGrp="1"/>
          </p:cNvSpPr>
          <p:nvPr>
            <p:ph type="sldNum" sz="quarter" idx="12"/>
          </p:nvPr>
        </p:nvSpPr>
        <p:spPr/>
        <p:txBody>
          <a:bodyPr/>
          <a:lstStyle/>
          <a:p>
            <a:fld id="{91F18EF7-BE1E-4ECB-84D4-67C2B4D8F095}" type="slidenum">
              <a:rPr lang="en-US" smtClean="0"/>
              <a:t>‹#›</a:t>
            </a:fld>
            <a:endParaRPr lang="en-US" dirty="0"/>
          </a:p>
        </p:txBody>
      </p:sp>
    </p:spTree>
    <p:extLst>
      <p:ext uri="{BB962C8B-B14F-4D97-AF65-F5344CB8AC3E}">
        <p14:creationId xmlns:p14="http://schemas.microsoft.com/office/powerpoint/2010/main" val="210155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E581-A090-4AE9-9965-B06BDB52BD95}"/>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839DEF4-262F-4ACF-9B29-3D4B819E7065}"/>
              </a:ext>
            </a:extLst>
          </p:cNvPr>
          <p:cNvSpPr>
            <a:spLocks noGrp="1"/>
          </p:cNvSpPr>
          <p:nvPr>
            <p:ph type="pic" idx="1"/>
          </p:nvPr>
        </p:nvSpPr>
        <p:spPr>
          <a:xfrm>
            <a:off x="5353969" y="987425"/>
            <a:ext cx="569450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4ED7CBB-7A6F-441E-9072-2494B952FA8B}"/>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59692-77BE-4A7D-AA70-635007A6E92C}"/>
              </a:ext>
            </a:extLst>
          </p:cNvPr>
          <p:cNvSpPr>
            <a:spLocks noGrp="1"/>
          </p:cNvSpPr>
          <p:nvPr>
            <p:ph type="dt" sz="half" idx="10"/>
          </p:nvPr>
        </p:nvSpPr>
        <p:spPr/>
        <p:txBody>
          <a:bodyPr/>
          <a:lstStyle/>
          <a:p>
            <a:r>
              <a:rPr lang="en-US"/>
              <a:t>12/11/2023</a:t>
            </a:r>
            <a:endParaRPr lang="en-US" dirty="0"/>
          </a:p>
        </p:txBody>
      </p:sp>
      <p:sp>
        <p:nvSpPr>
          <p:cNvPr id="6" name="Footer Placeholder 5">
            <a:extLst>
              <a:ext uri="{FF2B5EF4-FFF2-40B4-BE49-F238E27FC236}">
                <a16:creationId xmlns:a16="http://schemas.microsoft.com/office/drawing/2014/main" id="{FBB9A4DA-63AF-4D6A-98DB-E1D0AC741E58}"/>
              </a:ext>
            </a:extLst>
          </p:cNvPr>
          <p:cNvSpPr>
            <a:spLocks noGrp="1"/>
          </p:cNvSpPr>
          <p:nvPr>
            <p:ph type="ftr" sz="quarter" idx="11"/>
          </p:nvPr>
        </p:nvSpPr>
        <p:spPr/>
        <p:txBody>
          <a:bodyPr/>
          <a:lstStyle/>
          <a:p>
            <a:r>
              <a:rPr lang="en-US"/>
              <a:t>Maryville City Schools</a:t>
            </a:r>
            <a:endParaRPr lang="en-US" dirty="0"/>
          </a:p>
        </p:txBody>
      </p:sp>
      <p:sp>
        <p:nvSpPr>
          <p:cNvPr id="7" name="Slide Number Placeholder 6">
            <a:extLst>
              <a:ext uri="{FF2B5EF4-FFF2-40B4-BE49-F238E27FC236}">
                <a16:creationId xmlns:a16="http://schemas.microsoft.com/office/drawing/2014/main" id="{A76B7958-B19B-4C23-A82F-DD4E4B912B29}"/>
              </a:ext>
            </a:extLst>
          </p:cNvPr>
          <p:cNvSpPr>
            <a:spLocks noGrp="1"/>
          </p:cNvSpPr>
          <p:nvPr>
            <p:ph type="sldNum" sz="quarter" idx="12"/>
          </p:nvPr>
        </p:nvSpPr>
        <p:spPr/>
        <p:txBody>
          <a:bodyPr/>
          <a:lstStyle/>
          <a:p>
            <a:fld id="{91F18EF7-BE1E-4ECB-84D4-67C2B4D8F095}" type="slidenum">
              <a:rPr lang="en-US" smtClean="0"/>
              <a:t>‹#›</a:t>
            </a:fld>
            <a:endParaRPr lang="en-US" dirty="0"/>
          </a:p>
        </p:txBody>
      </p:sp>
    </p:spTree>
    <p:extLst>
      <p:ext uri="{BB962C8B-B14F-4D97-AF65-F5344CB8AC3E}">
        <p14:creationId xmlns:p14="http://schemas.microsoft.com/office/powerpoint/2010/main" val="159500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6DAE1-1F65-43B8-A400-95E6DEEDCDFC}"/>
              </a:ext>
            </a:extLst>
          </p:cNvPr>
          <p:cNvSpPr>
            <a:spLocks noGrp="1"/>
          </p:cNvSpPr>
          <p:nvPr>
            <p:ph type="title"/>
          </p:nvPr>
        </p:nvSpPr>
        <p:spPr>
          <a:xfrm>
            <a:off x="808661" y="365125"/>
            <a:ext cx="10357666" cy="14384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D75C993-A44B-4C2D-818E-4C9000BB05C1}"/>
              </a:ext>
            </a:extLst>
          </p:cNvPr>
          <p:cNvSpPr>
            <a:spLocks noGrp="1"/>
          </p:cNvSpPr>
          <p:nvPr>
            <p:ph type="body" idx="1"/>
          </p:nvPr>
        </p:nvSpPr>
        <p:spPr>
          <a:xfrm>
            <a:off x="808662" y="2019299"/>
            <a:ext cx="10357666"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A21B6E-ECC6-47D0-9C14-812B746F1563}"/>
              </a:ext>
            </a:extLst>
          </p:cNvPr>
          <p:cNvSpPr>
            <a:spLocks noGrp="1"/>
          </p:cNvSpPr>
          <p:nvPr>
            <p:ph type="dt" sz="half" idx="2"/>
          </p:nvPr>
        </p:nvSpPr>
        <p:spPr>
          <a:xfrm>
            <a:off x="795014" y="6342042"/>
            <a:ext cx="2743200" cy="365125"/>
          </a:xfrm>
          <a:prstGeom prst="rect">
            <a:avLst/>
          </a:prstGeom>
        </p:spPr>
        <p:txBody>
          <a:bodyPr vert="horz" lIns="91440" tIns="45720" rIns="91440" bIns="45720" rtlCol="0" anchor="ctr"/>
          <a:lstStyle>
            <a:lvl1pPr algn="l">
              <a:defRPr sz="1000" spc="100" baseline="0">
                <a:solidFill>
                  <a:schemeClr val="tx1"/>
                </a:solidFill>
              </a:defRPr>
            </a:lvl1pPr>
          </a:lstStyle>
          <a:p>
            <a:r>
              <a:rPr lang="en-US"/>
              <a:t>12/11/2023</a:t>
            </a:r>
            <a:endParaRPr lang="en-US" dirty="0"/>
          </a:p>
        </p:txBody>
      </p:sp>
      <p:sp>
        <p:nvSpPr>
          <p:cNvPr id="5" name="Footer Placeholder 4">
            <a:extLst>
              <a:ext uri="{FF2B5EF4-FFF2-40B4-BE49-F238E27FC236}">
                <a16:creationId xmlns:a16="http://schemas.microsoft.com/office/drawing/2014/main" id="{5209A716-DEA9-48A9-A5BC-0F392D2B49AC}"/>
              </a:ext>
            </a:extLst>
          </p:cNvPr>
          <p:cNvSpPr>
            <a:spLocks noGrp="1"/>
          </p:cNvSpPr>
          <p:nvPr>
            <p:ph type="ftr" sz="quarter" idx="3"/>
          </p:nvPr>
        </p:nvSpPr>
        <p:spPr>
          <a:xfrm>
            <a:off x="7696200" y="6342042"/>
            <a:ext cx="3470128" cy="365125"/>
          </a:xfrm>
          <a:prstGeom prst="rect">
            <a:avLst/>
          </a:prstGeom>
        </p:spPr>
        <p:txBody>
          <a:bodyPr vert="horz" lIns="91440" tIns="45720" rIns="91440" bIns="45720" rtlCol="0" anchor="ctr"/>
          <a:lstStyle>
            <a:lvl1pPr algn="r">
              <a:defRPr sz="1000" spc="50" baseline="0">
                <a:solidFill>
                  <a:schemeClr val="tx1"/>
                </a:solidFill>
              </a:defRPr>
            </a:lvl1pPr>
          </a:lstStyle>
          <a:p>
            <a:r>
              <a:rPr lang="en-US"/>
              <a:t>Maryville City Schools</a:t>
            </a:r>
            <a:endParaRPr lang="en-US" dirty="0"/>
          </a:p>
        </p:txBody>
      </p:sp>
      <p:sp>
        <p:nvSpPr>
          <p:cNvPr id="6" name="Slide Number Placeholder 5">
            <a:extLst>
              <a:ext uri="{FF2B5EF4-FFF2-40B4-BE49-F238E27FC236}">
                <a16:creationId xmlns:a16="http://schemas.microsoft.com/office/drawing/2014/main" id="{C09CB69E-A0E4-4558-9C62-4CD8CDD2A501}"/>
              </a:ext>
            </a:extLst>
          </p:cNvPr>
          <p:cNvSpPr>
            <a:spLocks noGrp="1"/>
          </p:cNvSpPr>
          <p:nvPr>
            <p:ph type="sldNum" sz="quarter" idx="4"/>
          </p:nvPr>
        </p:nvSpPr>
        <p:spPr>
          <a:xfrm>
            <a:off x="11166329" y="6342042"/>
            <a:ext cx="526228" cy="365125"/>
          </a:xfrm>
          <a:prstGeom prst="rect">
            <a:avLst/>
          </a:prstGeom>
        </p:spPr>
        <p:txBody>
          <a:bodyPr vert="horz" lIns="91440" tIns="45720" rIns="91440" bIns="45720" rtlCol="0" anchor="ctr"/>
          <a:lstStyle>
            <a:lvl1pPr algn="r">
              <a:defRPr sz="1000" spc="100" baseline="0">
                <a:solidFill>
                  <a:schemeClr val="tx1"/>
                </a:solidFill>
              </a:defRPr>
            </a:lvl1pPr>
          </a:lstStyle>
          <a:p>
            <a:fld id="{91F18EF7-BE1E-4ECB-84D4-67C2B4D8F095}" type="slidenum">
              <a:rPr lang="en-US" smtClean="0"/>
              <a:t>‹#›</a:t>
            </a:fld>
            <a:endParaRPr lang="en-US" dirty="0"/>
          </a:p>
        </p:txBody>
      </p:sp>
      <p:grpSp>
        <p:nvGrpSpPr>
          <p:cNvPr id="7" name="Group 6">
            <a:extLst>
              <a:ext uri="{FF2B5EF4-FFF2-40B4-BE49-F238E27FC236}">
                <a16:creationId xmlns:a16="http://schemas.microsoft.com/office/drawing/2014/main" id="{EB6ECC43-D65E-4A7B-A76B-D278A2184166}"/>
              </a:ext>
            </a:extLst>
          </p:cNvPr>
          <p:cNvGrpSpPr/>
          <p:nvPr/>
        </p:nvGrpSpPr>
        <p:grpSpPr>
          <a:xfrm flipV="1">
            <a:off x="11626076" y="3551521"/>
            <a:ext cx="567782" cy="3306479"/>
            <a:chOff x="11619770" y="-2005"/>
            <a:chExt cx="567782" cy="3306479"/>
          </a:xfrm>
        </p:grpSpPr>
        <p:sp>
          <p:nvSpPr>
            <p:cNvPr id="8" name="Freeform: Shape 7">
              <a:extLst>
                <a:ext uri="{FF2B5EF4-FFF2-40B4-BE49-F238E27FC236}">
                  <a16:creationId xmlns:a16="http://schemas.microsoft.com/office/drawing/2014/main" id="{7EE443C5-5AB9-407B-A8C3-011BB14FEF0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13">
                <a:extLst>
                  <a:ext uri="{96DAC541-7B7A-43D3-8B79-37D633B846F1}">
                    <asvg:svgBlip xmlns:asvg="http://schemas.microsoft.com/office/drawing/2016/SVG/main" r:embed="rId1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Rectangle 8">
              <a:extLst>
                <a:ext uri="{FF2B5EF4-FFF2-40B4-BE49-F238E27FC236}">
                  <a16:creationId xmlns:a16="http://schemas.microsoft.com/office/drawing/2014/main" id="{4538C9FA-DA5E-4785-8F4A-CA481A3A6526}"/>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220655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hdr="0"/>
  <p:txStyles>
    <p:titleStyle>
      <a:lvl1pPr algn="l" defTabSz="914400" rtl="0" eaLnBrk="1" latinLnBrk="0" hangingPunct="1">
        <a:lnSpc>
          <a:spcPct val="120000"/>
        </a:lnSpc>
        <a:spcBef>
          <a:spcPct val="0"/>
        </a:spcBef>
        <a:buNone/>
        <a:defRPr sz="320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SzPct val="85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SzPct val="10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SzPct val="85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SzPct val="100000"/>
        <a:buFont typeface="Avenir Next LT Pro Light" panose="020B0304020202020204"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nbear.tn.gov/Ecommerce/AnnualReportID.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aryville-schools.org/parentsstudents/ss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os.tn.gov/business-services/non-profit-corporations" TargetMode="External"/><Relationship Id="rId2" Type="http://schemas.openxmlformats.org/officeDocument/2006/relationships/hyperlink" Target="https://www.maryville-schools.org/parentsstudents/sso" TargetMode="External"/><Relationship Id="rId1" Type="http://schemas.openxmlformats.org/officeDocument/2006/relationships/slideLayout" Target="../slideLayouts/slideLayout2.xml"/><Relationship Id="rId6" Type="http://schemas.openxmlformats.org/officeDocument/2006/relationships/hyperlink" Target="https://www.irs.gov/charities-and-nonprofits" TargetMode="External"/><Relationship Id="rId5" Type="http://schemas.openxmlformats.org/officeDocument/2006/relationships/hyperlink" Target="https://comptroller.tn.gov/office-functions/la.html" TargetMode="External"/><Relationship Id="rId4" Type="http://schemas.openxmlformats.org/officeDocument/2006/relationships/hyperlink" Target="https://www.tn.gov/revenue/taxes/sales-and-use-tax.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arah.pritchard@maryville-schools.org" TargetMode="External"/><Relationship Id="rId2" Type="http://schemas.openxmlformats.org/officeDocument/2006/relationships/hyperlink" Target="http://www.rcschool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72B0-021F-03F3-1D56-B3FF721456AD}"/>
              </a:ext>
            </a:extLst>
          </p:cNvPr>
          <p:cNvSpPr>
            <a:spLocks noGrp="1"/>
          </p:cNvSpPr>
          <p:nvPr>
            <p:ph type="ctrTitle"/>
          </p:nvPr>
        </p:nvSpPr>
        <p:spPr>
          <a:xfrm>
            <a:off x="733246" y="734363"/>
            <a:ext cx="5771071" cy="2694637"/>
          </a:xfrm>
        </p:spPr>
        <p:txBody>
          <a:bodyPr anchor="b">
            <a:normAutofit fontScale="90000"/>
          </a:bodyPr>
          <a:lstStyle/>
          <a:p>
            <a:r>
              <a:rPr lang="en-US" dirty="0"/>
              <a:t>SCHOOL SUPPORT ORGANIZATIONS</a:t>
            </a:r>
          </a:p>
        </p:txBody>
      </p:sp>
      <p:sp>
        <p:nvSpPr>
          <p:cNvPr id="3" name="Subtitle 2">
            <a:extLst>
              <a:ext uri="{FF2B5EF4-FFF2-40B4-BE49-F238E27FC236}">
                <a16:creationId xmlns:a16="http://schemas.microsoft.com/office/drawing/2014/main" id="{8B6E87C3-E0C2-8370-F7B3-F44F65580607}"/>
              </a:ext>
            </a:extLst>
          </p:cNvPr>
          <p:cNvSpPr>
            <a:spLocks noGrp="1"/>
          </p:cNvSpPr>
          <p:nvPr>
            <p:ph type="subTitle" idx="1"/>
          </p:nvPr>
        </p:nvSpPr>
        <p:spPr>
          <a:xfrm>
            <a:off x="890264" y="3762579"/>
            <a:ext cx="5295900" cy="1160638"/>
          </a:xfrm>
        </p:spPr>
        <p:txBody>
          <a:bodyPr anchor="t">
            <a:normAutofit/>
          </a:bodyPr>
          <a:lstStyle/>
          <a:p>
            <a:r>
              <a:rPr lang="en-US" dirty="0"/>
              <a:t>Maryville City Schools</a:t>
            </a:r>
          </a:p>
        </p:txBody>
      </p:sp>
      <p:pic>
        <p:nvPicPr>
          <p:cNvPr id="4" name="Picture 3" descr="Pen placed on top of a signature line">
            <a:extLst>
              <a:ext uri="{FF2B5EF4-FFF2-40B4-BE49-F238E27FC236}">
                <a16:creationId xmlns:a16="http://schemas.microsoft.com/office/drawing/2014/main" id="{9C4EF89B-9C13-0CBD-185E-5B7DDFBE10B2}"/>
              </a:ext>
            </a:extLst>
          </p:cNvPr>
          <p:cNvPicPr>
            <a:picLocks noChangeAspect="1"/>
          </p:cNvPicPr>
          <p:nvPr/>
        </p:nvPicPr>
        <p:blipFill rotWithShape="1">
          <a:blip r:embed="rId2"/>
          <a:srcRect l="33251" r="-2" b="-2"/>
          <a:stretch/>
        </p:blipFill>
        <p:spPr>
          <a:xfrm>
            <a:off x="6723855" y="894652"/>
            <a:ext cx="4028565" cy="3237401"/>
          </a:xfrm>
          <a:prstGeom prst="rect">
            <a:avLst/>
          </a:prstGeom>
          <a:noFill/>
        </p:spPr>
      </p:pic>
      <p:sp>
        <p:nvSpPr>
          <p:cNvPr id="22" name="Date Placeholder 6">
            <a:extLst>
              <a:ext uri="{FF2B5EF4-FFF2-40B4-BE49-F238E27FC236}">
                <a16:creationId xmlns:a16="http://schemas.microsoft.com/office/drawing/2014/main" id="{594065BC-2EF8-45E9-916B-D3BD8934E976}"/>
              </a:ext>
            </a:extLst>
          </p:cNvPr>
          <p:cNvSpPr>
            <a:spLocks noGrp="1"/>
          </p:cNvSpPr>
          <p:nvPr>
            <p:ph type="dt" sz="half" idx="10"/>
          </p:nvPr>
        </p:nvSpPr>
        <p:spPr>
          <a:xfrm>
            <a:off x="795014" y="6342042"/>
            <a:ext cx="2743200" cy="365125"/>
          </a:xfrm>
        </p:spPr>
        <p:txBody>
          <a:bodyPr/>
          <a:lstStyle/>
          <a:p>
            <a:pPr>
              <a:spcAft>
                <a:spcPts val="600"/>
              </a:spcAft>
            </a:pPr>
            <a:r>
              <a:rPr lang="en-US"/>
              <a:t>12/11/2023</a:t>
            </a:r>
            <a:endParaRPr lang="en-US" dirty="0"/>
          </a:p>
        </p:txBody>
      </p:sp>
      <p:sp>
        <p:nvSpPr>
          <p:cNvPr id="23" name="Footer Placeholder 8">
            <a:extLst>
              <a:ext uri="{FF2B5EF4-FFF2-40B4-BE49-F238E27FC236}">
                <a16:creationId xmlns:a16="http://schemas.microsoft.com/office/drawing/2014/main" id="{6D9D4E74-76DA-4490-8D03-85A489AEE8E6}"/>
              </a:ext>
            </a:extLst>
          </p:cNvPr>
          <p:cNvSpPr>
            <a:spLocks noGrp="1"/>
          </p:cNvSpPr>
          <p:nvPr>
            <p:ph type="ftr" sz="quarter" idx="11"/>
          </p:nvPr>
        </p:nvSpPr>
        <p:spPr>
          <a:xfrm>
            <a:off x="7696200" y="6342042"/>
            <a:ext cx="3470128" cy="365125"/>
          </a:xfrm>
        </p:spPr>
        <p:txBody>
          <a:bodyPr/>
          <a:lstStyle/>
          <a:p>
            <a:pPr>
              <a:spcAft>
                <a:spcPts val="600"/>
              </a:spcAft>
            </a:pPr>
            <a:r>
              <a:rPr lang="en-US" dirty="0"/>
              <a:t>Maryville </a:t>
            </a:r>
            <a:r>
              <a:rPr lang="en-US"/>
              <a:t>City Schools</a:t>
            </a:r>
            <a:endParaRPr lang="en-US" dirty="0"/>
          </a:p>
        </p:txBody>
      </p:sp>
      <p:sp>
        <p:nvSpPr>
          <p:cNvPr id="24" name="Slide Number Placeholder 5">
            <a:extLst>
              <a:ext uri="{FF2B5EF4-FFF2-40B4-BE49-F238E27FC236}">
                <a16:creationId xmlns:a16="http://schemas.microsoft.com/office/drawing/2014/main" id="{8FF1FE31-3472-411A-9443-87CAECBCB4B3}"/>
              </a:ext>
            </a:extLst>
          </p:cNvPr>
          <p:cNvSpPr>
            <a:spLocks noGrp="1"/>
          </p:cNvSpPr>
          <p:nvPr>
            <p:ph type="sldNum" sz="quarter" idx="12"/>
          </p:nvPr>
        </p:nvSpPr>
        <p:spPr>
          <a:xfrm>
            <a:off x="11166329" y="6342042"/>
            <a:ext cx="526228" cy="365125"/>
          </a:xfrm>
        </p:spPr>
        <p:txBody>
          <a:bodyPr/>
          <a:lstStyle/>
          <a:p>
            <a:pPr>
              <a:spcAft>
                <a:spcPts val="600"/>
              </a:spcAft>
            </a:pPr>
            <a:fld id="{1B0A0659-E443-491A-A36E-EC2EE49C5850}" type="slidenum">
              <a:rPr lang="en-US" smtClean="0"/>
              <a:pPr>
                <a:spcAft>
                  <a:spcPts val="600"/>
                </a:spcAft>
              </a:pPr>
              <a:t>1</a:t>
            </a:fld>
            <a:endParaRPr lang="en-US" dirty="0"/>
          </a:p>
        </p:txBody>
      </p:sp>
      <p:graphicFrame>
        <p:nvGraphicFramePr>
          <p:cNvPr id="5" name="Table 4">
            <a:extLst>
              <a:ext uri="{FF2B5EF4-FFF2-40B4-BE49-F238E27FC236}">
                <a16:creationId xmlns:a16="http://schemas.microsoft.com/office/drawing/2014/main" id="{EDC9F02F-8609-9423-361B-A589A3D42B05}"/>
              </a:ext>
            </a:extLst>
          </p:cNvPr>
          <p:cNvGraphicFramePr>
            <a:graphicFrameLocks noGrp="1"/>
          </p:cNvGraphicFramePr>
          <p:nvPr>
            <p:extLst>
              <p:ext uri="{D42A27DB-BD31-4B8C-83A1-F6EECF244321}">
                <p14:modId xmlns:p14="http://schemas.microsoft.com/office/powerpoint/2010/main" val="4229503771"/>
              </p:ext>
            </p:extLst>
          </p:nvPr>
        </p:nvGraphicFramePr>
        <p:xfrm>
          <a:off x="890264" y="4342898"/>
          <a:ext cx="9738337" cy="1737360"/>
        </p:xfrm>
        <a:graphic>
          <a:graphicData uri="http://schemas.openxmlformats.org/drawingml/2006/table">
            <a:tbl>
              <a:tblPr firstRow="1" bandRow="1">
                <a:tableStyleId>{5C22544A-7EE6-4342-B048-85BDC9FD1C3A}</a:tableStyleId>
              </a:tblPr>
              <a:tblGrid>
                <a:gridCol w="9738337">
                  <a:extLst>
                    <a:ext uri="{9D8B030D-6E8A-4147-A177-3AD203B41FA5}">
                      <a16:colId xmlns:a16="http://schemas.microsoft.com/office/drawing/2014/main" val="2911726335"/>
                    </a:ext>
                  </a:extLst>
                </a:gridCol>
              </a:tblGrid>
              <a:tr h="456780">
                <a:tc>
                  <a:txBody>
                    <a:bodyPr/>
                    <a:lstStyle/>
                    <a:p>
                      <a:r>
                        <a:rPr lang="en-US" dirty="0"/>
                        <a:t>All information provided here is gathered from sources which are thought to be current and reliable. This information should not be considered legal advice. The information and resources mentioned here are offered as a service. MCS does not assume responsibility for errors, and the information is subject to change without notice. The most current information and updated forms can be found on the SSO page of the Maryville City Schools web site. </a:t>
                      </a:r>
                    </a:p>
                  </a:txBody>
                  <a:tcPr/>
                </a:tc>
                <a:extLst>
                  <a:ext uri="{0D108BD9-81ED-4DB2-BD59-A6C34878D82A}">
                    <a16:rowId xmlns:a16="http://schemas.microsoft.com/office/drawing/2014/main" val="893920184"/>
                  </a:ext>
                </a:extLst>
              </a:tr>
            </a:tbl>
          </a:graphicData>
        </a:graphic>
      </p:graphicFrame>
    </p:spTree>
    <p:extLst>
      <p:ext uri="{BB962C8B-B14F-4D97-AF65-F5344CB8AC3E}">
        <p14:creationId xmlns:p14="http://schemas.microsoft.com/office/powerpoint/2010/main" val="350455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A310C1-C69C-BFB0-A042-8BFCD7DCEE99}"/>
              </a:ext>
            </a:extLst>
          </p:cNvPr>
          <p:cNvSpPr>
            <a:spLocks noGrp="1"/>
          </p:cNvSpPr>
          <p:nvPr>
            <p:ph idx="1"/>
          </p:nvPr>
        </p:nvSpPr>
        <p:spPr>
          <a:xfrm>
            <a:off x="748277" y="423411"/>
            <a:ext cx="10357666" cy="5753101"/>
          </a:xfrm>
        </p:spPr>
        <p:txBody>
          <a:bodyPr>
            <a:normAutofit fontScale="62500" lnSpcReduction="20000"/>
          </a:bodyPr>
          <a:lstStyle/>
          <a:p>
            <a:pPr lvl="0"/>
            <a:r>
              <a:rPr lang="en-US" sz="2800" u="sng" dirty="0">
                <a:solidFill>
                  <a:prstClr val="black"/>
                </a:solidFill>
              </a:rPr>
              <a:t>Notes Concerning Disbursements from </a:t>
            </a:r>
            <a:r>
              <a:rPr lang="en-US" sz="2800" i="1" u="sng" dirty="0">
                <a:solidFill>
                  <a:prstClr val="black"/>
                </a:solidFill>
              </a:rPr>
              <a:t>The Model Financial Policy (Procedures Manual)</a:t>
            </a:r>
            <a:endParaRPr lang="en-US" sz="2800" u="sng" dirty="0">
              <a:solidFill>
                <a:prstClr val="black"/>
              </a:solidFill>
            </a:endParaRPr>
          </a:p>
          <a:p>
            <a:pPr lvl="0"/>
            <a:endParaRPr lang="en-US" dirty="0">
              <a:solidFill>
                <a:prstClr val="black"/>
              </a:solidFill>
            </a:endParaRPr>
          </a:p>
          <a:p>
            <a:pPr marL="285750" indent="-285750">
              <a:buFont typeface="Arial" panose="020B0604020202020204" pitchFamily="34" charset="0"/>
              <a:buChar char="•"/>
            </a:pPr>
            <a:r>
              <a:rPr lang="en-US" dirty="0"/>
              <a:t>Using official prenumbered receipts for collections is recommended as a “</a:t>
            </a:r>
            <a:r>
              <a:rPr lang="en-US" b="1" dirty="0"/>
              <a:t>Best Practice”</a:t>
            </a:r>
            <a:r>
              <a:rPr lang="en-US" dirty="0"/>
              <a:t>. This means using official prenumbered receipts for documenting collections is preferred over other methods of receipting. </a:t>
            </a:r>
          </a:p>
          <a:p>
            <a:pPr marL="285750" indent="-285750">
              <a:buFont typeface="Arial" panose="020B0604020202020204" pitchFamily="34" charset="0"/>
              <a:buChar char="•"/>
            </a:pPr>
            <a:endParaRPr lang="en-US" dirty="0">
              <a:solidFill>
                <a:prstClr val="black"/>
              </a:solidFill>
            </a:endParaRPr>
          </a:p>
          <a:p>
            <a:pPr marL="285750" indent="-285750">
              <a:buFont typeface="Arial" panose="020B0604020202020204" pitchFamily="34" charset="0"/>
              <a:buChar char="•"/>
            </a:pPr>
            <a:r>
              <a:rPr lang="en-US" dirty="0">
                <a:solidFill>
                  <a:prstClr val="black"/>
                </a:solidFill>
              </a:rPr>
              <a:t>For certain events or mass collections (e.g., concessions, parking, car wash, etc.), a record of the total collections each day must be created.  At least two individuals should count the collections and prepare and sign the count sheet.  </a:t>
            </a:r>
          </a:p>
          <a:p>
            <a:pPr marL="285750" indent="-285750">
              <a:buFont typeface="Arial" panose="020B0604020202020204" pitchFamily="34" charset="0"/>
              <a:buChar char="•"/>
            </a:pPr>
            <a:endParaRPr lang="en-US" dirty="0">
              <a:solidFill>
                <a:prstClr val="black"/>
              </a:solidFill>
            </a:endParaRPr>
          </a:p>
          <a:p>
            <a:pPr marL="285750" indent="-285750">
              <a:buFont typeface="Arial" panose="020B0604020202020204" pitchFamily="34" charset="0"/>
              <a:buChar char="•"/>
            </a:pPr>
            <a:r>
              <a:rPr lang="en-US" dirty="0"/>
              <a:t>All money collected should be deposited intact; that is, in the form and amount collected. A log should be kept detailing where all of the </a:t>
            </a:r>
            <a:r>
              <a:rPr lang="en-US"/>
              <a:t>funds originated from.</a:t>
            </a:r>
            <a:endParaRPr lang="en-US" dirty="0"/>
          </a:p>
          <a:p>
            <a:pPr marL="285750" indent="-285750">
              <a:buFont typeface="Arial" panose="020B0604020202020204" pitchFamily="34" charset="0"/>
              <a:buChar char="•"/>
            </a:pPr>
            <a:r>
              <a:rPr lang="en-US" dirty="0"/>
              <a:t>Personal accounts for </a:t>
            </a:r>
            <a:r>
              <a:rPr lang="en-US" dirty="0" err="1"/>
              <a:t>PayPal,Venmo,CashApp</a:t>
            </a:r>
            <a:r>
              <a:rPr lang="en-US" dirty="0"/>
              <a:t>, etc.  accounts should </a:t>
            </a:r>
            <a:r>
              <a:rPr lang="en-US" b="1" dirty="0"/>
              <a:t>NOT</a:t>
            </a:r>
            <a:r>
              <a:rPr lang="en-US" dirty="0"/>
              <a:t> be used </a:t>
            </a:r>
            <a:r>
              <a:rPr lang="en-US" b="1" u="sng" dirty="0"/>
              <a:t>under any circumstances </a:t>
            </a:r>
            <a:r>
              <a:rPr lang="en-US" dirty="0"/>
              <a:t>to collect funds on behalf of the SSO. The SSO can choose to create an organization account </a:t>
            </a:r>
            <a:r>
              <a:rPr lang="en-US" b="1" dirty="0"/>
              <a:t>IF</a:t>
            </a:r>
            <a:r>
              <a:rPr lang="en-US" dirty="0"/>
              <a:t> adequate controls can be established. </a:t>
            </a:r>
            <a:endParaRPr lang="en-US" dirty="0">
              <a:solidFill>
                <a:prstClr val="black"/>
              </a:solidFill>
            </a:endParaRPr>
          </a:p>
          <a:p>
            <a:pPr marL="285750" indent="-285750">
              <a:buFont typeface="Arial" panose="020B0604020202020204" pitchFamily="34" charset="0"/>
              <a:buChar char="•"/>
            </a:pPr>
            <a:r>
              <a:rPr lang="en-US" dirty="0">
                <a:solidFill>
                  <a:prstClr val="black"/>
                </a:solidFill>
              </a:rPr>
              <a:t>The money shall be turned in to the treasurer or bookkeeper. Deposits should be made in the bank daily if possible; but in all cases, must be made within three days of collection.</a:t>
            </a:r>
          </a:p>
          <a:p>
            <a:pPr marL="285750" indent="-285750">
              <a:buFont typeface="Arial" panose="020B0604020202020204" pitchFamily="34" charset="0"/>
              <a:buChar char="•"/>
            </a:pPr>
            <a:endParaRPr lang="en-US" dirty="0">
              <a:solidFill>
                <a:prstClr val="black"/>
              </a:solidFill>
            </a:endParaRPr>
          </a:p>
          <a:p>
            <a:pPr marL="285750" lvl="0" indent="-285750">
              <a:buFont typeface="Arial" panose="020B0604020202020204" pitchFamily="34" charset="0"/>
              <a:buChar char="•"/>
            </a:pPr>
            <a:r>
              <a:rPr lang="en-US" dirty="0">
                <a:solidFill>
                  <a:prstClr val="black"/>
                </a:solidFill>
              </a:rPr>
              <a:t>Unless adequate internal controls can be designed and implemented for a given collection method, the method shall not be used.</a:t>
            </a:r>
          </a:p>
          <a:p>
            <a:endParaRPr lang="en-US" dirty="0"/>
          </a:p>
        </p:txBody>
      </p:sp>
      <p:sp>
        <p:nvSpPr>
          <p:cNvPr id="2" name="Date Placeholder 1">
            <a:extLst>
              <a:ext uri="{FF2B5EF4-FFF2-40B4-BE49-F238E27FC236}">
                <a16:creationId xmlns:a16="http://schemas.microsoft.com/office/drawing/2014/main" id="{F3EB3845-6454-7043-F861-D9E627295FEB}"/>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CD0B17FC-5777-ED59-2159-A645CF9DE1DF}"/>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8814B208-8BD4-68B3-CED7-601CA7B79967}"/>
              </a:ext>
            </a:extLst>
          </p:cNvPr>
          <p:cNvSpPr>
            <a:spLocks noGrp="1"/>
          </p:cNvSpPr>
          <p:nvPr>
            <p:ph type="sldNum" sz="quarter" idx="12"/>
          </p:nvPr>
        </p:nvSpPr>
        <p:spPr/>
        <p:txBody>
          <a:bodyPr/>
          <a:lstStyle/>
          <a:p>
            <a:fld id="{91F18EF7-BE1E-4ECB-84D4-67C2B4D8F095}" type="slidenum">
              <a:rPr lang="en-US" smtClean="0"/>
              <a:t>10</a:t>
            </a:fld>
            <a:endParaRPr lang="en-US" dirty="0"/>
          </a:p>
        </p:txBody>
      </p:sp>
    </p:spTree>
    <p:extLst>
      <p:ext uri="{BB962C8B-B14F-4D97-AF65-F5344CB8AC3E}">
        <p14:creationId xmlns:p14="http://schemas.microsoft.com/office/powerpoint/2010/main" val="310189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DFC28-D717-5650-77FA-4FA05AA66195}"/>
              </a:ext>
            </a:extLst>
          </p:cNvPr>
          <p:cNvSpPr>
            <a:spLocks noGrp="1"/>
          </p:cNvSpPr>
          <p:nvPr>
            <p:ph type="title"/>
          </p:nvPr>
        </p:nvSpPr>
        <p:spPr>
          <a:xfrm>
            <a:off x="808661" y="345057"/>
            <a:ext cx="10357666" cy="1458518"/>
          </a:xfrm>
        </p:spPr>
        <p:txBody>
          <a:bodyPr>
            <a:normAutofit fontScale="90000"/>
          </a:bodyPr>
          <a:lstStyle/>
          <a:p>
            <a:r>
              <a:rPr lang="en-US" dirty="0"/>
              <a:t>Maryville city schools board of education sso policy and procedures</a:t>
            </a:r>
          </a:p>
        </p:txBody>
      </p:sp>
      <p:sp>
        <p:nvSpPr>
          <p:cNvPr id="3" name="Content Placeholder 2">
            <a:extLst>
              <a:ext uri="{FF2B5EF4-FFF2-40B4-BE49-F238E27FC236}">
                <a16:creationId xmlns:a16="http://schemas.microsoft.com/office/drawing/2014/main" id="{FE4626E6-9493-FBB9-F694-3602F4E13D2D}"/>
              </a:ext>
            </a:extLst>
          </p:cNvPr>
          <p:cNvSpPr>
            <a:spLocks noGrp="1"/>
          </p:cNvSpPr>
          <p:nvPr>
            <p:ph idx="1"/>
          </p:nvPr>
        </p:nvSpPr>
        <p:spPr/>
        <p:txBody>
          <a:bodyPr>
            <a:normAutofit/>
          </a:bodyPr>
          <a:lstStyle/>
          <a:p>
            <a:pPr marL="0" lvl="0" indent="0">
              <a:buClr>
                <a:srgbClr val="4590B8"/>
              </a:buClr>
              <a:buNone/>
            </a:pPr>
            <a:r>
              <a:rPr lang="en-US" sz="2200" u="sng" dirty="0">
                <a:solidFill>
                  <a:prstClr val="black"/>
                </a:solidFill>
              </a:rPr>
              <a:t>MCS Board policy 2.404 – School Support Organizations </a:t>
            </a:r>
          </a:p>
          <a:p>
            <a:pPr marL="0" lvl="0" indent="0">
              <a:buClr>
                <a:srgbClr val="4590B8"/>
              </a:buClr>
              <a:buNone/>
            </a:pPr>
            <a:r>
              <a:rPr lang="en-US" sz="1900" dirty="0">
                <a:solidFill>
                  <a:prstClr val="black"/>
                </a:solidFill>
              </a:rPr>
              <a:t>This policy outlines the minimum procedures and reporting guidelines for school support organizations who wish to organize and operate in conjunction with Maryville City Schools (MCS) and fulfills the districts requirement outlined in the S.S.O.F.A.A. ( section 49-2-604).</a:t>
            </a:r>
          </a:p>
          <a:p>
            <a:pPr lvl="0">
              <a:buClr>
                <a:srgbClr val="4590B8"/>
              </a:buClr>
              <a:buFont typeface="Arial" panose="020B0604020202020204" pitchFamily="34" charset="0"/>
              <a:buChar char="•"/>
            </a:pPr>
            <a:r>
              <a:rPr lang="en-US" dirty="0">
                <a:solidFill>
                  <a:prstClr val="black"/>
                </a:solidFill>
              </a:rPr>
              <a:t>Only a group or organization that has entered into a written agreement with the MCS BOE may use the name, mascot, logo of a school, or the school district to solicit or raise money, services or other things of value.</a:t>
            </a:r>
          </a:p>
          <a:p>
            <a:endParaRPr lang="en-US" dirty="0"/>
          </a:p>
        </p:txBody>
      </p:sp>
      <p:sp>
        <p:nvSpPr>
          <p:cNvPr id="4" name="Date Placeholder 3">
            <a:extLst>
              <a:ext uri="{FF2B5EF4-FFF2-40B4-BE49-F238E27FC236}">
                <a16:creationId xmlns:a16="http://schemas.microsoft.com/office/drawing/2014/main" id="{D7C8B83E-AA2D-8C6B-F390-C59683A4E035}"/>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C1A9FE2A-D68F-D476-6B56-258556023239}"/>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14284D7F-8A4F-220C-650B-1FD947E88964}"/>
              </a:ext>
            </a:extLst>
          </p:cNvPr>
          <p:cNvSpPr>
            <a:spLocks noGrp="1"/>
          </p:cNvSpPr>
          <p:nvPr>
            <p:ph type="sldNum" sz="quarter" idx="12"/>
          </p:nvPr>
        </p:nvSpPr>
        <p:spPr/>
        <p:txBody>
          <a:bodyPr/>
          <a:lstStyle/>
          <a:p>
            <a:fld id="{91F18EF7-BE1E-4ECB-84D4-67C2B4D8F095}" type="slidenum">
              <a:rPr lang="en-US" smtClean="0"/>
              <a:t>11</a:t>
            </a:fld>
            <a:endParaRPr lang="en-US" dirty="0"/>
          </a:p>
        </p:txBody>
      </p:sp>
    </p:spTree>
    <p:extLst>
      <p:ext uri="{BB962C8B-B14F-4D97-AF65-F5344CB8AC3E}">
        <p14:creationId xmlns:p14="http://schemas.microsoft.com/office/powerpoint/2010/main" val="2610697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DFC28-D717-5650-77FA-4FA05AA66195}"/>
              </a:ext>
            </a:extLst>
          </p:cNvPr>
          <p:cNvSpPr>
            <a:spLocks noGrp="1"/>
          </p:cNvSpPr>
          <p:nvPr>
            <p:ph type="title"/>
          </p:nvPr>
        </p:nvSpPr>
        <p:spPr>
          <a:xfrm>
            <a:off x="808661" y="345057"/>
            <a:ext cx="10357666" cy="1458518"/>
          </a:xfrm>
        </p:spPr>
        <p:txBody>
          <a:bodyPr>
            <a:normAutofit fontScale="90000"/>
          </a:bodyPr>
          <a:lstStyle/>
          <a:p>
            <a:r>
              <a:rPr lang="en-US" dirty="0"/>
              <a:t>Maryville city schools board of education sso policy and procedures(</a:t>
            </a:r>
            <a:r>
              <a:rPr lang="en-US" dirty="0" err="1"/>
              <a:t>cont</a:t>
            </a:r>
            <a:r>
              <a:rPr lang="en-US" dirty="0"/>
              <a:t>)</a:t>
            </a:r>
          </a:p>
        </p:txBody>
      </p:sp>
      <p:sp>
        <p:nvSpPr>
          <p:cNvPr id="3" name="Content Placeholder 2">
            <a:extLst>
              <a:ext uri="{FF2B5EF4-FFF2-40B4-BE49-F238E27FC236}">
                <a16:creationId xmlns:a16="http://schemas.microsoft.com/office/drawing/2014/main" id="{FE4626E6-9493-FBB9-F694-3602F4E13D2D}"/>
              </a:ext>
            </a:extLst>
          </p:cNvPr>
          <p:cNvSpPr>
            <a:spLocks noGrp="1"/>
          </p:cNvSpPr>
          <p:nvPr>
            <p:ph idx="1"/>
          </p:nvPr>
        </p:nvSpPr>
        <p:spPr/>
        <p:txBody>
          <a:bodyPr>
            <a:normAutofit fontScale="85000" lnSpcReduction="10000"/>
          </a:bodyPr>
          <a:lstStyle/>
          <a:p>
            <a:pPr lvl="0">
              <a:buClr>
                <a:srgbClr val="4590B8"/>
              </a:buClr>
              <a:buFont typeface="Arial" panose="020B0604020202020204" pitchFamily="34" charset="0"/>
              <a:buChar char="•"/>
            </a:pPr>
            <a:r>
              <a:rPr lang="en-US" dirty="0">
                <a:solidFill>
                  <a:prstClr val="black"/>
                </a:solidFill>
              </a:rPr>
              <a:t>Annual paperwork is required to be submitted to the  MCS BOE each year for review and verification prior to the SSO operating and conducting fundraising activities.  All paperwork submitted becomes public record and is available for review and inspection by the public:</a:t>
            </a:r>
          </a:p>
          <a:p>
            <a:pPr lvl="1">
              <a:buClr>
                <a:srgbClr val="4590B8"/>
              </a:buClr>
              <a:buFont typeface="Arial" panose="020B0604020202020204" pitchFamily="34" charset="0"/>
              <a:buChar char="•"/>
            </a:pPr>
            <a:r>
              <a:rPr lang="en-US" sz="1800" u="sng" dirty="0">
                <a:solidFill>
                  <a:prstClr val="black"/>
                </a:solidFill>
              </a:rPr>
              <a:t>SSO Annual Financial Report</a:t>
            </a:r>
            <a:r>
              <a:rPr lang="en-US" sz="1800" dirty="0">
                <a:solidFill>
                  <a:prstClr val="black"/>
                </a:solidFill>
              </a:rPr>
              <a:t>,</a:t>
            </a:r>
          </a:p>
          <a:p>
            <a:pPr lvl="1">
              <a:buClr>
                <a:srgbClr val="4590B8"/>
              </a:buClr>
              <a:buFont typeface="Arial" panose="020B0604020202020204" pitchFamily="34" charset="0"/>
              <a:buChar char="•"/>
            </a:pPr>
            <a:r>
              <a:rPr lang="en-US" sz="1800" u="sng" dirty="0">
                <a:solidFill>
                  <a:prstClr val="black"/>
                </a:solidFill>
              </a:rPr>
              <a:t>SSO </a:t>
            </a:r>
            <a:r>
              <a:rPr lang="en-US" u="sng" dirty="0">
                <a:solidFill>
                  <a:prstClr val="black"/>
                </a:solidFill>
              </a:rPr>
              <a:t>A</a:t>
            </a:r>
            <a:r>
              <a:rPr lang="en-US" sz="1800" u="sng" dirty="0">
                <a:solidFill>
                  <a:prstClr val="black"/>
                </a:solidFill>
              </a:rPr>
              <a:t>nnual </a:t>
            </a:r>
            <a:r>
              <a:rPr lang="en-US" u="sng" dirty="0">
                <a:solidFill>
                  <a:prstClr val="black"/>
                </a:solidFill>
              </a:rPr>
              <a:t>A</a:t>
            </a:r>
            <a:r>
              <a:rPr lang="en-US" sz="1800" u="sng" dirty="0">
                <a:solidFill>
                  <a:prstClr val="black"/>
                </a:solidFill>
              </a:rPr>
              <a:t>greement </a:t>
            </a:r>
            <a:r>
              <a:rPr lang="en-US" sz="1800" dirty="0">
                <a:solidFill>
                  <a:prstClr val="black"/>
                </a:solidFill>
              </a:rPr>
              <a:t>with MCS BOE, which is a basic agreement to operate according to applicable MCS BOE, local, state and federal guidelines, and verification of continued compliance with state and federal guidelines for non-profits and 501(c)3 organizations as applicable to the specific organization</a:t>
            </a:r>
            <a:r>
              <a:rPr lang="en-US" dirty="0">
                <a:solidFill>
                  <a:prstClr val="black"/>
                </a:solidFill>
              </a:rPr>
              <a:t>,</a:t>
            </a:r>
            <a:endParaRPr lang="en-US" sz="1800" dirty="0">
              <a:solidFill>
                <a:prstClr val="black"/>
              </a:solidFill>
            </a:endParaRPr>
          </a:p>
          <a:p>
            <a:pPr lvl="1">
              <a:buClr>
                <a:srgbClr val="4590B8"/>
              </a:buClr>
              <a:buFont typeface="Arial" panose="020B0604020202020204" pitchFamily="34" charset="0"/>
              <a:buChar char="•"/>
            </a:pPr>
            <a:r>
              <a:rPr lang="en-US" sz="1800" u="sng" dirty="0">
                <a:solidFill>
                  <a:prstClr val="black"/>
                </a:solidFill>
              </a:rPr>
              <a:t>Approved annual fundraising forms</a:t>
            </a:r>
            <a:r>
              <a:rPr lang="en-US" sz="1800" dirty="0">
                <a:solidFill>
                  <a:prstClr val="black"/>
                </a:solidFill>
              </a:rPr>
              <a:t> (Principals are the Director’s designees unless the fundraiser is for the entire student population or benefits more than one school),</a:t>
            </a:r>
          </a:p>
          <a:p>
            <a:pPr lvl="1">
              <a:buClr>
                <a:srgbClr val="4590B8"/>
              </a:buClr>
              <a:buFont typeface="Arial" panose="020B0604020202020204" pitchFamily="34" charset="0"/>
              <a:buChar char="•"/>
            </a:pPr>
            <a:r>
              <a:rPr lang="en-US" u="sng" dirty="0">
                <a:solidFill>
                  <a:prstClr val="black"/>
                </a:solidFill>
              </a:rPr>
              <a:t>Copy of Annual Report filed with the Secretary of State</a:t>
            </a:r>
            <a:r>
              <a:rPr lang="en-US" dirty="0">
                <a:solidFill>
                  <a:prstClr val="black"/>
                </a:solidFill>
              </a:rPr>
              <a:t> (</a:t>
            </a:r>
            <a:r>
              <a:rPr lang="en-US" dirty="0">
                <a:solidFill>
                  <a:prstClr val="black"/>
                </a:solidFill>
                <a:hlinkClick r:id="rId2"/>
              </a:rPr>
              <a:t>https://tnbear.tn.gov/Ecommerce/AnnualReportID.aspx</a:t>
            </a:r>
            <a:r>
              <a:rPr lang="en-US" dirty="0">
                <a:solidFill>
                  <a:prstClr val="black"/>
                </a:solidFill>
              </a:rPr>
              <a:t>),</a:t>
            </a:r>
          </a:p>
          <a:p>
            <a:pPr lvl="1">
              <a:buClr>
                <a:srgbClr val="4590B8"/>
              </a:buClr>
              <a:buFont typeface="Arial" panose="020B0604020202020204" pitchFamily="34" charset="0"/>
              <a:buChar char="•"/>
            </a:pPr>
            <a:r>
              <a:rPr lang="en-US" u="sng" dirty="0">
                <a:solidFill>
                  <a:prstClr val="black"/>
                </a:solidFill>
              </a:rPr>
              <a:t>Copy of IRS Forms 990, 990-EZ, 990-T,  or 990-N</a:t>
            </a:r>
            <a:r>
              <a:rPr lang="en-US" dirty="0">
                <a:solidFill>
                  <a:prstClr val="black"/>
                </a:solidFill>
              </a:rPr>
              <a:t> (postcard for gross receipts under $50,000) filed with the Internal Revenue Service</a:t>
            </a:r>
          </a:p>
          <a:p>
            <a:pPr lvl="1">
              <a:buClr>
                <a:srgbClr val="4590B8"/>
              </a:buClr>
              <a:buFont typeface="Arial" panose="020B0604020202020204" pitchFamily="34" charset="0"/>
              <a:buChar char="•"/>
            </a:pPr>
            <a:endParaRPr lang="en-US" dirty="0">
              <a:solidFill>
                <a:srgbClr val="3D3D3D"/>
              </a:solidFill>
            </a:endParaRPr>
          </a:p>
          <a:p>
            <a:endParaRPr lang="en-US" dirty="0"/>
          </a:p>
        </p:txBody>
      </p:sp>
      <p:sp>
        <p:nvSpPr>
          <p:cNvPr id="4" name="Date Placeholder 3">
            <a:extLst>
              <a:ext uri="{FF2B5EF4-FFF2-40B4-BE49-F238E27FC236}">
                <a16:creationId xmlns:a16="http://schemas.microsoft.com/office/drawing/2014/main" id="{87273255-FBB4-FAC1-4E6C-CE28E4B22D15}"/>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C32DFAD6-435B-BCD5-6229-AAA153E9F8F1}"/>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1066DD8B-86CC-0C7A-95D9-64170CFF9DA7}"/>
              </a:ext>
            </a:extLst>
          </p:cNvPr>
          <p:cNvSpPr>
            <a:spLocks noGrp="1"/>
          </p:cNvSpPr>
          <p:nvPr>
            <p:ph type="sldNum" sz="quarter" idx="12"/>
          </p:nvPr>
        </p:nvSpPr>
        <p:spPr/>
        <p:txBody>
          <a:bodyPr/>
          <a:lstStyle/>
          <a:p>
            <a:fld id="{91F18EF7-BE1E-4ECB-84D4-67C2B4D8F095}" type="slidenum">
              <a:rPr lang="en-US" smtClean="0"/>
              <a:t>12</a:t>
            </a:fld>
            <a:endParaRPr lang="en-US" dirty="0"/>
          </a:p>
        </p:txBody>
      </p:sp>
    </p:spTree>
    <p:extLst>
      <p:ext uri="{BB962C8B-B14F-4D97-AF65-F5344CB8AC3E}">
        <p14:creationId xmlns:p14="http://schemas.microsoft.com/office/powerpoint/2010/main" val="73966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00A83F-0853-B965-0F78-D03E4A24D345}"/>
              </a:ext>
            </a:extLst>
          </p:cNvPr>
          <p:cNvSpPr>
            <a:spLocks noGrp="1"/>
          </p:cNvSpPr>
          <p:nvPr>
            <p:ph idx="1"/>
          </p:nvPr>
        </p:nvSpPr>
        <p:spPr>
          <a:xfrm>
            <a:off x="808662" y="569343"/>
            <a:ext cx="10357666" cy="5564757"/>
          </a:xfrm>
        </p:spPr>
        <p:txBody>
          <a:bodyPr>
            <a:normAutofit fontScale="70000" lnSpcReduction="20000"/>
          </a:bodyPr>
          <a:lstStyle/>
          <a:p>
            <a:pPr lvl="0">
              <a:buFont typeface="Arial" panose="020B0604020202020204" pitchFamily="34" charset="0"/>
              <a:buChar char="•"/>
            </a:pPr>
            <a:r>
              <a:rPr lang="en-US" sz="1800" dirty="0">
                <a:solidFill>
                  <a:prstClr val="black"/>
                </a:solidFill>
              </a:rPr>
              <a:t>If the principal allows a SSO to operate a concession stand or parking at a school related academic, arts, athletic, or social event on school property there must be a signed agreement on file and the SSO must provide appropriate collections and inventory documentation to the school, per the </a:t>
            </a:r>
            <a:r>
              <a:rPr lang="en-US" sz="1800" i="1" dirty="0">
                <a:solidFill>
                  <a:prstClr val="black"/>
                </a:solidFill>
              </a:rPr>
              <a:t>Tennessee Internal School Funds Manual.</a:t>
            </a:r>
          </a:p>
          <a:p>
            <a:pPr lvl="0"/>
            <a:endParaRPr lang="en-US" sz="1800" dirty="0">
              <a:solidFill>
                <a:prstClr val="black"/>
              </a:solidFill>
            </a:endParaRPr>
          </a:p>
          <a:p>
            <a:pPr lvl="0">
              <a:buFont typeface="Arial" panose="020B0604020202020204" pitchFamily="34" charset="0"/>
              <a:buChar char="•"/>
            </a:pPr>
            <a:r>
              <a:rPr lang="en-US" sz="1800" dirty="0">
                <a:solidFill>
                  <a:prstClr val="black"/>
                </a:solidFill>
              </a:rPr>
              <a:t>The SSO is required to obtain written approval prior to any fundraising activity or event, this includes any promotion, or advertising of the activity or event.  Allow at least 30 days to process the Request for Approval of Fund Raiser Activity Form. The electronic form is on the webpage.</a:t>
            </a:r>
          </a:p>
          <a:p>
            <a:pPr marL="0" lvl="0" indent="0">
              <a:buNone/>
            </a:pPr>
            <a:r>
              <a:rPr lang="en-US" sz="1800" dirty="0">
                <a:solidFill>
                  <a:prstClr val="black"/>
                </a:solidFill>
              </a:rPr>
              <a:t>	</a:t>
            </a:r>
          </a:p>
          <a:p>
            <a:pPr lvl="1">
              <a:buFont typeface="Arial" panose="020B0604020202020204" pitchFamily="34" charset="0"/>
              <a:buChar char="•"/>
            </a:pPr>
            <a:r>
              <a:rPr lang="en-US" dirty="0">
                <a:solidFill>
                  <a:prstClr val="black"/>
                </a:solidFill>
              </a:rPr>
              <a:t> Selling of food, merchandise, or services, solicitation of donations, ad sales, spirit nights, community reward programs (Kroger Community Rewards, Food City School Bucks, etc.), tournaments, contests, carnivals, etc. are all examples of fundraising activities.</a:t>
            </a:r>
          </a:p>
          <a:p>
            <a:pPr lvl="1">
              <a:buFont typeface="Arial" panose="020B0604020202020204" pitchFamily="34" charset="0"/>
              <a:buChar char="•"/>
            </a:pPr>
            <a:r>
              <a:rPr lang="en-US" dirty="0">
                <a:solidFill>
                  <a:prstClr val="black"/>
                </a:solidFill>
              </a:rPr>
              <a:t> SSO unsolicited donations are not considered fundraisers.</a:t>
            </a:r>
          </a:p>
          <a:p>
            <a:pPr lvl="1">
              <a:buFont typeface="Arial" panose="020B0604020202020204" pitchFamily="34" charset="0"/>
              <a:buChar char="•"/>
            </a:pPr>
            <a:r>
              <a:rPr lang="en-US" dirty="0">
                <a:solidFill>
                  <a:prstClr val="black"/>
                </a:solidFill>
              </a:rPr>
              <a:t> All fundraising activities must be in compliance with MCS board policies, and state and local laws.</a:t>
            </a:r>
          </a:p>
          <a:p>
            <a:pPr lvl="1">
              <a:buFont typeface="Arial" panose="020B0604020202020204" pitchFamily="34" charset="0"/>
              <a:buChar char="•"/>
            </a:pPr>
            <a:r>
              <a:rPr lang="en-US" dirty="0">
                <a:solidFill>
                  <a:prstClr val="black"/>
                </a:solidFill>
              </a:rPr>
              <a:t>Food items sold to students during the school day must comply with the Smart Snack Law. (Healthy, Hunger-free Kids Act of 2010)</a:t>
            </a:r>
          </a:p>
          <a:p>
            <a:pPr lvl="1">
              <a:buFont typeface="Arial" panose="020B0604020202020204" pitchFamily="34" charset="0"/>
              <a:buChar char="•"/>
            </a:pPr>
            <a:r>
              <a:rPr lang="en-US" dirty="0">
                <a:solidFill>
                  <a:prstClr val="black"/>
                </a:solidFill>
              </a:rPr>
              <a:t>A Certificate of Insurance (COI) is required from vendor is needed if the vendor is bringing equipment and/or items posing potential liability such as:  food truck/trailer, bounce houses, etc. </a:t>
            </a:r>
            <a:r>
              <a:rPr lang="en-US" sz="1800" dirty="0">
                <a:solidFill>
                  <a:prstClr val="black"/>
                </a:solidFill>
              </a:rPr>
              <a:t>The SSO shall abide by the S.S.O.F.A.A. (state law) and the Model Financial Policy (issued by the TN Comptroller of the Treasury).</a:t>
            </a:r>
          </a:p>
          <a:p>
            <a:pPr lvl="0">
              <a:buFont typeface="Arial" panose="020B0604020202020204" pitchFamily="34" charset="0"/>
              <a:buChar char="•"/>
            </a:pPr>
            <a:r>
              <a:rPr lang="en-US" sz="1800" dirty="0">
                <a:solidFill>
                  <a:prstClr val="black"/>
                </a:solidFill>
              </a:rPr>
              <a:t> A school representative cannot act as a treasurer or bookkeeper for a SSO or be a signatory/have access to the SSO bank account or funds.  A majority of voting members or officers may not be school representatives.</a:t>
            </a:r>
          </a:p>
          <a:p>
            <a:pPr lvl="0">
              <a:buFont typeface="Arial" panose="020B0604020202020204" pitchFamily="34" charset="0"/>
              <a:buChar char="•"/>
            </a:pPr>
            <a:r>
              <a:rPr lang="en-US" sz="1800" dirty="0">
                <a:solidFill>
                  <a:prstClr val="black"/>
                </a:solidFill>
              </a:rPr>
              <a:t> The MCS BOE, Director of Schools, or school principal may enact procedures to suspend or revoke the authorization of any school support organization for a failure to abide by policies and procedures regarding school support organizations. </a:t>
            </a:r>
          </a:p>
          <a:p>
            <a:endParaRPr lang="en-US" dirty="0"/>
          </a:p>
        </p:txBody>
      </p:sp>
      <p:sp>
        <p:nvSpPr>
          <p:cNvPr id="2" name="Date Placeholder 1">
            <a:extLst>
              <a:ext uri="{FF2B5EF4-FFF2-40B4-BE49-F238E27FC236}">
                <a16:creationId xmlns:a16="http://schemas.microsoft.com/office/drawing/2014/main" id="{74E62F46-C2D6-BA16-9A4E-B85E8EB4745E}"/>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A4327079-7B3D-22C3-F9FD-B962E39A4710}"/>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6C4066B2-6CB1-A6BC-0ABF-4EBE95198DC5}"/>
              </a:ext>
            </a:extLst>
          </p:cNvPr>
          <p:cNvSpPr>
            <a:spLocks noGrp="1"/>
          </p:cNvSpPr>
          <p:nvPr>
            <p:ph type="sldNum" sz="quarter" idx="12"/>
          </p:nvPr>
        </p:nvSpPr>
        <p:spPr/>
        <p:txBody>
          <a:bodyPr/>
          <a:lstStyle/>
          <a:p>
            <a:fld id="{91F18EF7-BE1E-4ECB-84D4-67C2B4D8F095}" type="slidenum">
              <a:rPr lang="en-US" smtClean="0"/>
              <a:t>13</a:t>
            </a:fld>
            <a:endParaRPr lang="en-US" dirty="0"/>
          </a:p>
        </p:txBody>
      </p:sp>
    </p:spTree>
    <p:extLst>
      <p:ext uri="{BB962C8B-B14F-4D97-AF65-F5344CB8AC3E}">
        <p14:creationId xmlns:p14="http://schemas.microsoft.com/office/powerpoint/2010/main" val="317067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93884-7E36-2165-6971-AF54A9A71581}"/>
              </a:ext>
            </a:extLst>
          </p:cNvPr>
          <p:cNvSpPr>
            <a:spLocks noGrp="1"/>
          </p:cNvSpPr>
          <p:nvPr>
            <p:ph type="title"/>
          </p:nvPr>
        </p:nvSpPr>
        <p:spPr>
          <a:xfrm>
            <a:off x="808661" y="284672"/>
            <a:ext cx="10357666" cy="1518903"/>
          </a:xfrm>
        </p:spPr>
        <p:txBody>
          <a:bodyPr>
            <a:normAutofit fontScale="90000"/>
          </a:bodyPr>
          <a:lstStyle/>
          <a:p>
            <a:r>
              <a:rPr lang="en-US" dirty="0"/>
              <a:t>Maryville city schools school support organization (sso) general information</a:t>
            </a:r>
          </a:p>
        </p:txBody>
      </p:sp>
      <p:sp>
        <p:nvSpPr>
          <p:cNvPr id="3" name="Content Placeholder 2">
            <a:extLst>
              <a:ext uri="{FF2B5EF4-FFF2-40B4-BE49-F238E27FC236}">
                <a16:creationId xmlns:a16="http://schemas.microsoft.com/office/drawing/2014/main" id="{AE37F1E1-1483-350E-7F99-A0DC84CDE879}"/>
              </a:ext>
            </a:extLst>
          </p:cNvPr>
          <p:cNvSpPr>
            <a:spLocks noGrp="1"/>
          </p:cNvSpPr>
          <p:nvPr>
            <p:ph idx="1"/>
          </p:nvPr>
        </p:nvSpPr>
        <p:spPr/>
        <p:txBody>
          <a:bodyPr>
            <a:normAutofit fontScale="77500" lnSpcReduction="20000"/>
          </a:bodyPr>
          <a:lstStyle/>
          <a:p>
            <a:pPr marL="0" lvl="0" indent="0">
              <a:buClr>
                <a:srgbClr val="4590B8"/>
              </a:buClr>
              <a:buNone/>
            </a:pPr>
            <a:r>
              <a:rPr lang="en-US" sz="1600" dirty="0">
                <a:solidFill>
                  <a:prstClr val="black"/>
                </a:solidFill>
              </a:rPr>
              <a:t>The MCS Finance Department has compiled information to assist SSO with some of the basic guidelines and information regarding the ongoing operations of a SSO:</a:t>
            </a:r>
            <a:endParaRPr lang="en-US" dirty="0">
              <a:solidFill>
                <a:prstClr val="black"/>
              </a:solidFill>
            </a:endParaRPr>
          </a:p>
          <a:p>
            <a:pPr lvl="1">
              <a:buClr>
                <a:srgbClr val="4590B8"/>
              </a:buClr>
              <a:buFont typeface="Arial" panose="020B0604020202020204" pitchFamily="34" charset="0"/>
              <a:buChar char="•"/>
            </a:pPr>
            <a:r>
              <a:rPr lang="en-US" dirty="0">
                <a:solidFill>
                  <a:prstClr val="black"/>
                </a:solidFill>
              </a:rPr>
              <a:t>Instructions for submitting the required annual paperwork to the MCS BOE and contacts for other required annual paperwork (Secretary of the State and the Internal Revenue Service).</a:t>
            </a:r>
          </a:p>
          <a:p>
            <a:pPr lvl="1">
              <a:buClr>
                <a:srgbClr val="4590B8"/>
              </a:buClr>
              <a:buFont typeface="Arial" panose="020B0604020202020204" pitchFamily="34" charset="0"/>
              <a:buChar char="•"/>
            </a:pPr>
            <a:r>
              <a:rPr lang="en-US" dirty="0">
                <a:solidFill>
                  <a:prstClr val="black"/>
                </a:solidFill>
              </a:rPr>
              <a:t>The information and guidelines are subject to change.  The most current versions of the materials, information, and forms can be found on the School Support Organization page of the Maryville City Schools web site.</a:t>
            </a:r>
          </a:p>
          <a:p>
            <a:pPr lvl="1">
              <a:buClr>
                <a:srgbClr val="4590B8"/>
              </a:buClr>
              <a:buFont typeface="Arial" panose="020B0604020202020204" pitchFamily="34" charset="0"/>
              <a:buChar char="•"/>
            </a:pPr>
            <a:r>
              <a:rPr lang="en-US" dirty="0">
                <a:solidFill>
                  <a:prstClr val="black"/>
                </a:solidFill>
                <a:hlinkClick r:id="rId2"/>
              </a:rPr>
              <a:t>https://www.maryville-schools.org/parentsstudents/sso</a:t>
            </a:r>
            <a:endParaRPr lang="en-US" dirty="0">
              <a:solidFill>
                <a:prstClr val="black"/>
              </a:solidFill>
            </a:endParaRPr>
          </a:p>
          <a:p>
            <a:pPr lvl="1">
              <a:buClr>
                <a:srgbClr val="4590B8"/>
              </a:buClr>
              <a:buFont typeface="Arial" panose="020B0604020202020204" pitchFamily="34" charset="0"/>
              <a:buChar char="•"/>
            </a:pPr>
            <a:r>
              <a:rPr lang="en-US" dirty="0">
                <a:solidFill>
                  <a:prstClr val="black"/>
                </a:solidFill>
              </a:rPr>
              <a:t>SSO officers and members are encouraged to reach out to school principals, bookkeepers, or the MCS BOE Finance Department with any questions or concerns.</a:t>
            </a:r>
          </a:p>
          <a:p>
            <a:pPr lvl="1">
              <a:buClr>
                <a:srgbClr val="4590B8"/>
              </a:buClr>
              <a:buFont typeface="Arial" panose="020B0604020202020204" pitchFamily="34" charset="0"/>
              <a:buChar char="•"/>
            </a:pPr>
            <a:endParaRPr lang="en-US" dirty="0">
              <a:solidFill>
                <a:prstClr val="black"/>
              </a:solidFill>
            </a:endParaRPr>
          </a:p>
          <a:p>
            <a:pPr marL="0" lvl="0" indent="0">
              <a:buClr>
                <a:srgbClr val="4590B8"/>
              </a:buClr>
              <a:buNone/>
            </a:pPr>
            <a:r>
              <a:rPr lang="en-US" dirty="0">
                <a:solidFill>
                  <a:prstClr val="black"/>
                </a:solidFill>
              </a:rPr>
              <a:t>The information provided in the SSO General Information materials has been compiled from several sources for the assistance and convenience of those operating a SSO.  The instructions are in no way to be construed as legal advice.  Consultation with an attorney, CPA, or other professional familiar with SSO, non-profit, and 501(c)3 operations is highly encouraged.</a:t>
            </a:r>
          </a:p>
          <a:p>
            <a:endParaRPr lang="en-US" dirty="0"/>
          </a:p>
        </p:txBody>
      </p:sp>
      <p:sp>
        <p:nvSpPr>
          <p:cNvPr id="4" name="Date Placeholder 3">
            <a:extLst>
              <a:ext uri="{FF2B5EF4-FFF2-40B4-BE49-F238E27FC236}">
                <a16:creationId xmlns:a16="http://schemas.microsoft.com/office/drawing/2014/main" id="{F41E1008-5C79-CE2B-9EF4-640683EA36F7}"/>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590D0F67-2C1E-51B4-0123-1F39ACDDD4AB}"/>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94AEE28A-D351-6A70-3DBA-370845C86144}"/>
              </a:ext>
            </a:extLst>
          </p:cNvPr>
          <p:cNvSpPr>
            <a:spLocks noGrp="1"/>
          </p:cNvSpPr>
          <p:nvPr>
            <p:ph type="sldNum" sz="quarter" idx="12"/>
          </p:nvPr>
        </p:nvSpPr>
        <p:spPr/>
        <p:txBody>
          <a:bodyPr/>
          <a:lstStyle/>
          <a:p>
            <a:fld id="{91F18EF7-BE1E-4ECB-84D4-67C2B4D8F095}" type="slidenum">
              <a:rPr lang="en-US" smtClean="0"/>
              <a:t>14</a:t>
            </a:fld>
            <a:endParaRPr lang="en-US" dirty="0"/>
          </a:p>
        </p:txBody>
      </p:sp>
    </p:spTree>
    <p:extLst>
      <p:ext uri="{BB962C8B-B14F-4D97-AF65-F5344CB8AC3E}">
        <p14:creationId xmlns:p14="http://schemas.microsoft.com/office/powerpoint/2010/main" val="257916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0B1032-578F-688C-915B-A7204801DDE4}"/>
              </a:ext>
            </a:extLst>
          </p:cNvPr>
          <p:cNvSpPr>
            <a:spLocks noGrp="1"/>
          </p:cNvSpPr>
          <p:nvPr>
            <p:ph idx="1"/>
          </p:nvPr>
        </p:nvSpPr>
        <p:spPr>
          <a:xfrm>
            <a:off x="808662" y="457201"/>
            <a:ext cx="10357666" cy="5676900"/>
          </a:xfrm>
        </p:spPr>
        <p:txBody>
          <a:bodyPr>
            <a:normAutofit fontScale="70000" lnSpcReduction="20000"/>
          </a:bodyPr>
          <a:lstStyle/>
          <a:p>
            <a:pPr lvl="0" algn="ctr"/>
            <a:r>
              <a:rPr lang="en-US" sz="3400" dirty="0">
                <a:solidFill>
                  <a:prstClr val="black"/>
                </a:solidFill>
              </a:rPr>
              <a:t>School Support Organization Fundraising and Spending Reminders</a:t>
            </a:r>
          </a:p>
          <a:p>
            <a:pPr lvl="0" algn="just"/>
            <a:endParaRPr lang="en-US" sz="2000" dirty="0">
              <a:solidFill>
                <a:prstClr val="black"/>
              </a:solidFill>
            </a:endParaRPr>
          </a:p>
          <a:p>
            <a:pPr marL="285750" lvl="0" indent="-285750">
              <a:buFont typeface="Arial" panose="020B0604020202020204" pitchFamily="34" charset="0"/>
              <a:buChar char="•"/>
            </a:pPr>
            <a:r>
              <a:rPr lang="en-US" sz="2200" dirty="0">
                <a:solidFill>
                  <a:prstClr val="black"/>
                </a:solidFill>
              </a:rPr>
              <a:t>Fundraiser profits must benefit the entire program (all members) and cannot benefit individual students or other individuals. This is “cooperative fundraising” and is considered a violation of the “public benefit” guidelines for a 501(c)3 organization which could result in the IRS revoking the tax-exempt status if a significant part of the SSO activities involve cooperative fundraising.  </a:t>
            </a:r>
          </a:p>
          <a:p>
            <a:pPr marL="285750" lvl="0" indent="-285750">
              <a:buFont typeface="Arial" panose="020B0604020202020204" pitchFamily="34" charset="0"/>
              <a:buChar char="•"/>
            </a:pPr>
            <a:r>
              <a:rPr lang="en-US" sz="2200" dirty="0">
                <a:solidFill>
                  <a:prstClr val="black"/>
                </a:solidFill>
              </a:rPr>
              <a:t>Acceptable alternative options include:</a:t>
            </a:r>
          </a:p>
          <a:p>
            <a:pPr marL="742950" lvl="1" indent="-285750">
              <a:buFont typeface="Arial" panose="020B0604020202020204" pitchFamily="34" charset="0"/>
              <a:buChar char="•"/>
            </a:pPr>
            <a:r>
              <a:rPr lang="en-US" sz="2200" dirty="0">
                <a:solidFill>
                  <a:prstClr val="black"/>
                </a:solidFill>
              </a:rPr>
              <a:t>Use the profit from fundraising to offset expenses for the program the booster club supports regardless of an individual student’s ability to fundraise. Fundraiser participation </a:t>
            </a:r>
            <a:r>
              <a:rPr lang="en-US" sz="2200" b="1" dirty="0">
                <a:solidFill>
                  <a:prstClr val="black"/>
                </a:solidFill>
              </a:rPr>
              <a:t>must</a:t>
            </a:r>
            <a:r>
              <a:rPr lang="en-US" sz="2200" dirty="0">
                <a:solidFill>
                  <a:prstClr val="black"/>
                </a:solidFill>
              </a:rPr>
              <a:t> be optional.</a:t>
            </a:r>
          </a:p>
          <a:p>
            <a:pPr marL="742950" lvl="1" indent="-285750">
              <a:buFont typeface="Arial" panose="020B0604020202020204" pitchFamily="34" charset="0"/>
              <a:buChar char="•"/>
            </a:pPr>
            <a:r>
              <a:rPr lang="en-US" sz="2200" dirty="0">
                <a:solidFill>
                  <a:prstClr val="black"/>
                </a:solidFill>
              </a:rPr>
              <a:t>Fair share donation plan – advise parents/students of the amount needed for the program expenses that the booster club would like to help provide (budget amount divided by number of participants) and encourage, but do not require, contributions or payments.  The SSO may not require a participation fee for a school activity.  This would not include items resold to individuals such as shoes, equipment bags, other personal items or optional items such as t-shirts or spirit wear items.</a:t>
            </a:r>
          </a:p>
          <a:p>
            <a:pPr marL="742950" lvl="1" indent="-285750">
              <a:buFont typeface="Arial" panose="020B0604020202020204" pitchFamily="34" charset="0"/>
              <a:buChar char="•"/>
            </a:pPr>
            <a:r>
              <a:rPr lang="en-US" sz="2200" dirty="0">
                <a:solidFill>
                  <a:prstClr val="black"/>
                </a:solidFill>
              </a:rPr>
              <a:t>Seek out corporate, foundation, or other donations – contributions may be tax deductible to the donor depending on the SSO status and if anything of significant value is not received by the donor for the donation.</a:t>
            </a:r>
          </a:p>
        </p:txBody>
      </p:sp>
      <p:sp>
        <p:nvSpPr>
          <p:cNvPr id="2" name="Date Placeholder 1">
            <a:extLst>
              <a:ext uri="{FF2B5EF4-FFF2-40B4-BE49-F238E27FC236}">
                <a16:creationId xmlns:a16="http://schemas.microsoft.com/office/drawing/2014/main" id="{D75BE9C0-4945-3E26-0555-FD57C901B553}"/>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BFFE5BE4-5CBE-10D8-8CBA-1C917BECA10B}"/>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404A2DC9-533D-13A1-BD87-C110ADF86D88}"/>
              </a:ext>
            </a:extLst>
          </p:cNvPr>
          <p:cNvSpPr>
            <a:spLocks noGrp="1"/>
          </p:cNvSpPr>
          <p:nvPr>
            <p:ph type="sldNum" sz="quarter" idx="12"/>
          </p:nvPr>
        </p:nvSpPr>
        <p:spPr/>
        <p:txBody>
          <a:bodyPr/>
          <a:lstStyle/>
          <a:p>
            <a:fld id="{91F18EF7-BE1E-4ECB-84D4-67C2B4D8F095}" type="slidenum">
              <a:rPr lang="en-US" smtClean="0"/>
              <a:t>15</a:t>
            </a:fld>
            <a:endParaRPr lang="en-US" dirty="0"/>
          </a:p>
        </p:txBody>
      </p:sp>
    </p:spTree>
    <p:extLst>
      <p:ext uri="{BB962C8B-B14F-4D97-AF65-F5344CB8AC3E}">
        <p14:creationId xmlns:p14="http://schemas.microsoft.com/office/powerpoint/2010/main" val="1784353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0B1032-578F-688C-915B-A7204801DDE4}"/>
              </a:ext>
            </a:extLst>
          </p:cNvPr>
          <p:cNvSpPr>
            <a:spLocks noGrp="1"/>
          </p:cNvSpPr>
          <p:nvPr>
            <p:ph idx="1"/>
          </p:nvPr>
        </p:nvSpPr>
        <p:spPr>
          <a:xfrm>
            <a:off x="808662" y="457201"/>
            <a:ext cx="10357666" cy="5676900"/>
          </a:xfrm>
        </p:spPr>
        <p:txBody>
          <a:bodyPr>
            <a:normAutofit fontScale="92500"/>
          </a:bodyPr>
          <a:lstStyle/>
          <a:p>
            <a:pPr lvl="0" algn="ctr"/>
            <a:r>
              <a:rPr lang="en-US" sz="2600" dirty="0">
                <a:solidFill>
                  <a:prstClr val="black"/>
                </a:solidFill>
              </a:rPr>
              <a:t>School Support Organization Fundraising and Spending Reminders</a:t>
            </a:r>
          </a:p>
          <a:p>
            <a:pPr lvl="0" algn="ctr"/>
            <a:endParaRPr lang="en-US" sz="2600" dirty="0">
              <a:solidFill>
                <a:prstClr val="black"/>
              </a:solidFill>
            </a:endParaRPr>
          </a:p>
          <a:p>
            <a:pPr marL="285750" indent="-285750"/>
            <a:r>
              <a:rPr lang="en-US" sz="1600" dirty="0">
                <a:solidFill>
                  <a:prstClr val="black"/>
                </a:solidFill>
              </a:rPr>
              <a:t>Sales tax must be paid on items purchased that will be resold to students, parents, teachers, or the general public, </a:t>
            </a:r>
            <a:r>
              <a:rPr lang="en-US" sz="1600" i="1" dirty="0">
                <a:solidFill>
                  <a:prstClr val="black"/>
                </a:solidFill>
              </a:rPr>
              <a:t>regardless </a:t>
            </a:r>
            <a:r>
              <a:rPr lang="en-US" sz="1600" dirty="0">
                <a:solidFill>
                  <a:prstClr val="black"/>
                </a:solidFill>
              </a:rPr>
              <a:t>of whether the items are sold for a profit or if funds are collected to cover the cost of the item.</a:t>
            </a:r>
          </a:p>
          <a:p>
            <a:pPr marL="285750" lvl="0" indent="-285750">
              <a:buFont typeface="Arial" panose="020B0604020202020204" pitchFamily="34" charset="0"/>
              <a:buChar char="•"/>
            </a:pPr>
            <a:r>
              <a:rPr lang="en-US" sz="1600" dirty="0">
                <a:solidFill>
                  <a:prstClr val="black"/>
                </a:solidFill>
              </a:rPr>
              <a:t>Exemption from sales tax </a:t>
            </a:r>
            <a:r>
              <a:rPr lang="en-US" sz="1600" i="1" dirty="0">
                <a:solidFill>
                  <a:prstClr val="black"/>
                </a:solidFill>
              </a:rPr>
              <a:t>only</a:t>
            </a:r>
            <a:r>
              <a:rPr lang="en-US" sz="1600" dirty="0">
                <a:solidFill>
                  <a:prstClr val="black"/>
                </a:solidFill>
              </a:rPr>
              <a:t> applies to items purchased </a:t>
            </a:r>
            <a:r>
              <a:rPr lang="en-US" sz="1600" i="1" dirty="0">
                <a:solidFill>
                  <a:prstClr val="black"/>
                </a:solidFill>
              </a:rPr>
              <a:t>directly</a:t>
            </a:r>
            <a:r>
              <a:rPr lang="en-US" sz="1600" dirty="0">
                <a:solidFill>
                  <a:prstClr val="black"/>
                </a:solidFill>
              </a:rPr>
              <a:t> by the SSO that they will </a:t>
            </a:r>
            <a:r>
              <a:rPr lang="en-US" sz="1600" i="1" dirty="0">
                <a:solidFill>
                  <a:prstClr val="black"/>
                </a:solidFill>
              </a:rPr>
              <a:t>use</a:t>
            </a:r>
            <a:r>
              <a:rPr lang="en-US" sz="1600" dirty="0">
                <a:solidFill>
                  <a:prstClr val="black"/>
                </a:solidFill>
              </a:rPr>
              <a:t>, </a:t>
            </a:r>
            <a:r>
              <a:rPr lang="en-US" sz="1600" i="1" dirty="0">
                <a:solidFill>
                  <a:prstClr val="black"/>
                </a:solidFill>
              </a:rPr>
              <a:t>consume</a:t>
            </a:r>
            <a:r>
              <a:rPr lang="en-US" sz="1600" dirty="0">
                <a:solidFill>
                  <a:prstClr val="black"/>
                </a:solidFill>
              </a:rPr>
              <a:t>, or </a:t>
            </a:r>
            <a:r>
              <a:rPr lang="en-US" sz="1600" i="1" dirty="0">
                <a:solidFill>
                  <a:prstClr val="black"/>
                </a:solidFill>
              </a:rPr>
              <a:t>give away</a:t>
            </a:r>
            <a:r>
              <a:rPr lang="en-US" sz="1600" dirty="0">
                <a:solidFill>
                  <a:prstClr val="black"/>
                </a:solidFill>
              </a:rPr>
              <a:t>. </a:t>
            </a:r>
          </a:p>
          <a:p>
            <a:pPr marL="742950" lvl="1" indent="-285750">
              <a:buFont typeface="Arial" panose="020B0604020202020204" pitchFamily="34" charset="0"/>
              <a:buChar char="•"/>
            </a:pPr>
            <a:r>
              <a:rPr lang="en-US" sz="1600" dirty="0">
                <a:solidFill>
                  <a:prstClr val="black"/>
                </a:solidFill>
              </a:rPr>
              <a:t>Individuals may not use the SSO tax exemption certificate when making a purchase, even if they will be reimbursed by the SSO.</a:t>
            </a:r>
          </a:p>
          <a:p>
            <a:pPr marL="285750" lvl="0" indent="-285750">
              <a:buFont typeface="Arial" panose="020B0604020202020204" pitchFamily="34" charset="0"/>
              <a:buChar char="•"/>
            </a:pPr>
            <a:r>
              <a:rPr lang="en-US" sz="1600" dirty="0">
                <a:solidFill>
                  <a:prstClr val="black"/>
                </a:solidFill>
              </a:rPr>
              <a:t>When items are purchased to be resold:</a:t>
            </a:r>
          </a:p>
          <a:p>
            <a:pPr marL="742950" lvl="1" indent="-285750">
              <a:buFont typeface="Arial" panose="020B0604020202020204" pitchFamily="34" charset="0"/>
              <a:buChar char="•"/>
            </a:pPr>
            <a:r>
              <a:rPr lang="en-US" sz="1600" dirty="0">
                <a:solidFill>
                  <a:prstClr val="black"/>
                </a:solidFill>
              </a:rPr>
              <a:t>Sales tax is paid to the vendor at the time of purchase by the SSO or directly to the Tennessee Department of Revenue (e.g., using an out of state vendor) and is not collected when the item is sold and submitted monthly (like a retail business is required to do).</a:t>
            </a:r>
          </a:p>
          <a:p>
            <a:pPr marL="285750" indent="-285750">
              <a:buFont typeface="Arial" panose="020B0604020202020204" pitchFamily="34" charset="0"/>
              <a:buChar char="•"/>
            </a:pPr>
            <a:r>
              <a:rPr lang="en-US" sz="1600" dirty="0">
                <a:solidFill>
                  <a:prstClr val="black"/>
                </a:solidFill>
              </a:rPr>
              <a:t>All capital improvements, construction, permanent fixtures, painting, etc. to any MCS property must be pre-approved by the Director of Schools or MCS BOE.  Any SSO wishing to do these type projects should contact the MCS Finance Department as soon as possible. </a:t>
            </a:r>
          </a:p>
        </p:txBody>
      </p:sp>
      <p:sp>
        <p:nvSpPr>
          <p:cNvPr id="2" name="Date Placeholder 1">
            <a:extLst>
              <a:ext uri="{FF2B5EF4-FFF2-40B4-BE49-F238E27FC236}">
                <a16:creationId xmlns:a16="http://schemas.microsoft.com/office/drawing/2014/main" id="{C7005569-5CAA-7029-F07C-35D84F0D9530}"/>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04034333-1E7A-98FD-B26F-896148B23082}"/>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7ECCA48D-F01A-2774-51ED-EDC2F6065347}"/>
              </a:ext>
            </a:extLst>
          </p:cNvPr>
          <p:cNvSpPr>
            <a:spLocks noGrp="1"/>
          </p:cNvSpPr>
          <p:nvPr>
            <p:ph type="sldNum" sz="quarter" idx="12"/>
          </p:nvPr>
        </p:nvSpPr>
        <p:spPr/>
        <p:txBody>
          <a:bodyPr/>
          <a:lstStyle/>
          <a:p>
            <a:fld id="{91F18EF7-BE1E-4ECB-84D4-67C2B4D8F095}" type="slidenum">
              <a:rPr lang="en-US" smtClean="0"/>
              <a:t>16</a:t>
            </a:fld>
            <a:endParaRPr lang="en-US" dirty="0"/>
          </a:p>
        </p:txBody>
      </p:sp>
    </p:spTree>
    <p:extLst>
      <p:ext uri="{BB962C8B-B14F-4D97-AF65-F5344CB8AC3E}">
        <p14:creationId xmlns:p14="http://schemas.microsoft.com/office/powerpoint/2010/main" val="1017302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5CEBF1-F256-193A-2E77-3A566C6EB9D3}"/>
              </a:ext>
            </a:extLst>
          </p:cNvPr>
          <p:cNvSpPr>
            <a:spLocks noGrp="1"/>
          </p:cNvSpPr>
          <p:nvPr>
            <p:ph idx="1"/>
          </p:nvPr>
        </p:nvSpPr>
        <p:spPr>
          <a:xfrm>
            <a:off x="808662" y="508959"/>
            <a:ext cx="10357666" cy="5625142"/>
          </a:xfrm>
        </p:spPr>
        <p:txBody>
          <a:bodyPr>
            <a:normAutofit lnSpcReduction="10000"/>
          </a:bodyPr>
          <a:lstStyle/>
          <a:p>
            <a:pPr lvl="0" algn="ctr"/>
            <a:r>
              <a:rPr lang="en-US" sz="2400" dirty="0">
                <a:solidFill>
                  <a:prstClr val="black"/>
                </a:solidFill>
              </a:rPr>
              <a:t>School Support Organization Fundraising and Spending Reminders</a:t>
            </a:r>
          </a:p>
          <a:p>
            <a:pPr marL="285750" lvl="0" indent="-285750">
              <a:buFont typeface="Arial" panose="020B0604020202020204" pitchFamily="34" charset="0"/>
              <a:buChar char="•"/>
            </a:pPr>
            <a:endParaRPr lang="en-US" sz="1600" dirty="0">
              <a:solidFill>
                <a:prstClr val="black"/>
              </a:solidFill>
            </a:endParaRPr>
          </a:p>
          <a:p>
            <a:pPr marL="285750" lvl="0" indent="-285750">
              <a:buFont typeface="Arial" panose="020B0604020202020204" pitchFamily="34" charset="0"/>
              <a:buChar char="•"/>
            </a:pPr>
            <a:r>
              <a:rPr lang="en-US" sz="1600" dirty="0">
                <a:solidFill>
                  <a:prstClr val="black"/>
                </a:solidFill>
              </a:rPr>
              <a:t>A SSO or individuals may not use the school’s EIN or tax-exempt status for </a:t>
            </a:r>
            <a:r>
              <a:rPr lang="en-US" sz="1600" b="1" u="sng" dirty="0">
                <a:solidFill>
                  <a:prstClr val="black"/>
                </a:solidFill>
              </a:rPr>
              <a:t>any</a:t>
            </a:r>
            <a:r>
              <a:rPr lang="en-US" sz="1600" dirty="0">
                <a:solidFill>
                  <a:prstClr val="black"/>
                </a:solidFill>
              </a:rPr>
              <a:t> purpose.  </a:t>
            </a:r>
          </a:p>
          <a:p>
            <a:pPr marL="742950" lvl="1" indent="-285750">
              <a:buFont typeface="Arial" panose="020B0604020202020204" pitchFamily="34" charset="0"/>
              <a:buChar char="•"/>
            </a:pPr>
            <a:r>
              <a:rPr lang="en-US" sz="1600" dirty="0">
                <a:solidFill>
                  <a:prstClr val="black"/>
                </a:solidFill>
              </a:rPr>
              <a:t>This includes schools placing an order with a vendor (using their EIN or sales tax exemption) and having the SSO pay the vendor directly.   The SSO may choose to make a donation to the school to make a specific purchase or help cover the cost of specific expenses.  </a:t>
            </a:r>
          </a:p>
          <a:p>
            <a:pPr marL="742950" lvl="1" indent="-285750">
              <a:buFont typeface="Arial" panose="020B0604020202020204" pitchFamily="34" charset="0"/>
              <a:buChar char="•"/>
            </a:pPr>
            <a:r>
              <a:rPr lang="en-US" sz="1600" dirty="0">
                <a:solidFill>
                  <a:prstClr val="black"/>
                </a:solidFill>
              </a:rPr>
              <a:t>When funds are given to a school, school personnel determine how the funds are spent unless the SSO makes a stipulation in a letter regarding the use approved or requested use of the funds.</a:t>
            </a:r>
          </a:p>
          <a:p>
            <a:pPr lvl="1"/>
            <a:endParaRPr lang="en-US" sz="1600" dirty="0">
              <a:solidFill>
                <a:prstClr val="black"/>
              </a:solidFill>
            </a:endParaRPr>
          </a:p>
          <a:p>
            <a:pPr marL="285750" lvl="0" indent="-285750">
              <a:buFont typeface="Arial" panose="020B0604020202020204" pitchFamily="34" charset="0"/>
              <a:buChar char="•"/>
            </a:pPr>
            <a:r>
              <a:rPr lang="en-US" sz="1600" dirty="0">
                <a:solidFill>
                  <a:prstClr val="black"/>
                </a:solidFill>
              </a:rPr>
              <a:t>Any salary supplement (payment) to MCS employee, or any other non-faculty coach (NFC), or trainer working directly with students or for a school program must be made through the MCS payroll department.</a:t>
            </a:r>
          </a:p>
          <a:p>
            <a:pPr marL="742950" lvl="1" indent="-285750">
              <a:buFont typeface="Arial" panose="020B0604020202020204" pitchFamily="34" charset="0"/>
              <a:buChar char="•"/>
            </a:pPr>
            <a:r>
              <a:rPr lang="en-US" sz="1600" dirty="0">
                <a:solidFill>
                  <a:prstClr val="black"/>
                </a:solidFill>
              </a:rPr>
              <a:t>There are HR and payroll guidelines that must be adhered to and completed prior to any work being performed.</a:t>
            </a:r>
          </a:p>
          <a:p>
            <a:pPr marL="742950" lvl="1" indent="-285750">
              <a:buFont typeface="Arial" panose="020B0604020202020204" pitchFamily="34" charset="0"/>
              <a:buChar char="•"/>
            </a:pPr>
            <a:r>
              <a:rPr lang="en-US" sz="1600" dirty="0">
                <a:solidFill>
                  <a:prstClr val="black"/>
                </a:solidFill>
              </a:rPr>
              <a:t>Gift cards for payment of coaches is not allowed and violates IRS tax code and MCS School Board policy. </a:t>
            </a:r>
          </a:p>
          <a:p>
            <a:pPr marL="0" indent="0">
              <a:buNone/>
            </a:pPr>
            <a:endParaRPr lang="en-US" dirty="0"/>
          </a:p>
        </p:txBody>
      </p:sp>
      <p:sp>
        <p:nvSpPr>
          <p:cNvPr id="5" name="Date Placeholder 4">
            <a:extLst>
              <a:ext uri="{FF2B5EF4-FFF2-40B4-BE49-F238E27FC236}">
                <a16:creationId xmlns:a16="http://schemas.microsoft.com/office/drawing/2014/main" id="{83E82FF9-8F1E-7548-B786-C3BED5435AFB}"/>
              </a:ext>
            </a:extLst>
          </p:cNvPr>
          <p:cNvSpPr>
            <a:spLocks noGrp="1"/>
          </p:cNvSpPr>
          <p:nvPr>
            <p:ph type="dt" sz="half" idx="10"/>
          </p:nvPr>
        </p:nvSpPr>
        <p:spPr/>
        <p:txBody>
          <a:bodyPr/>
          <a:lstStyle/>
          <a:p>
            <a:r>
              <a:rPr lang="en-US"/>
              <a:t>12/11/2023</a:t>
            </a:r>
            <a:endParaRPr lang="en-US" dirty="0"/>
          </a:p>
        </p:txBody>
      </p:sp>
      <p:sp>
        <p:nvSpPr>
          <p:cNvPr id="6" name="Footer Placeholder 5">
            <a:extLst>
              <a:ext uri="{FF2B5EF4-FFF2-40B4-BE49-F238E27FC236}">
                <a16:creationId xmlns:a16="http://schemas.microsoft.com/office/drawing/2014/main" id="{B3A89E20-7E5B-78EC-9BC0-CEFB3C7F2633}"/>
              </a:ext>
            </a:extLst>
          </p:cNvPr>
          <p:cNvSpPr>
            <a:spLocks noGrp="1"/>
          </p:cNvSpPr>
          <p:nvPr>
            <p:ph type="ftr" sz="quarter" idx="11"/>
          </p:nvPr>
        </p:nvSpPr>
        <p:spPr/>
        <p:txBody>
          <a:bodyPr/>
          <a:lstStyle/>
          <a:p>
            <a:r>
              <a:rPr lang="en-US"/>
              <a:t>Maryville City Schools</a:t>
            </a:r>
            <a:endParaRPr lang="en-US" dirty="0"/>
          </a:p>
        </p:txBody>
      </p:sp>
      <p:sp>
        <p:nvSpPr>
          <p:cNvPr id="7" name="Slide Number Placeholder 6">
            <a:extLst>
              <a:ext uri="{FF2B5EF4-FFF2-40B4-BE49-F238E27FC236}">
                <a16:creationId xmlns:a16="http://schemas.microsoft.com/office/drawing/2014/main" id="{F4B1984E-D823-E043-C212-11DF22747673}"/>
              </a:ext>
            </a:extLst>
          </p:cNvPr>
          <p:cNvSpPr>
            <a:spLocks noGrp="1"/>
          </p:cNvSpPr>
          <p:nvPr>
            <p:ph type="sldNum" sz="quarter" idx="12"/>
          </p:nvPr>
        </p:nvSpPr>
        <p:spPr/>
        <p:txBody>
          <a:bodyPr/>
          <a:lstStyle/>
          <a:p>
            <a:fld id="{91F18EF7-BE1E-4ECB-84D4-67C2B4D8F095}" type="slidenum">
              <a:rPr lang="en-US" smtClean="0"/>
              <a:t>17</a:t>
            </a:fld>
            <a:endParaRPr lang="en-US" dirty="0"/>
          </a:p>
        </p:txBody>
      </p:sp>
    </p:spTree>
    <p:extLst>
      <p:ext uri="{BB962C8B-B14F-4D97-AF65-F5344CB8AC3E}">
        <p14:creationId xmlns:p14="http://schemas.microsoft.com/office/powerpoint/2010/main" val="2638678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5CEBF1-F256-193A-2E77-3A566C6EB9D3}"/>
              </a:ext>
            </a:extLst>
          </p:cNvPr>
          <p:cNvSpPr>
            <a:spLocks noGrp="1"/>
          </p:cNvSpPr>
          <p:nvPr>
            <p:ph idx="1"/>
          </p:nvPr>
        </p:nvSpPr>
        <p:spPr>
          <a:xfrm>
            <a:off x="808662" y="508959"/>
            <a:ext cx="10357666" cy="5625142"/>
          </a:xfrm>
        </p:spPr>
        <p:txBody>
          <a:bodyPr>
            <a:normAutofit/>
          </a:bodyPr>
          <a:lstStyle/>
          <a:p>
            <a:r>
              <a:rPr lang="en-US" sz="2400" dirty="0">
                <a:solidFill>
                  <a:prstClr val="black"/>
                </a:solidFill>
              </a:rPr>
              <a:t>School Support Organization Fundraising and Spending Reminders</a:t>
            </a:r>
          </a:p>
          <a:p>
            <a:pPr lvl="0"/>
            <a:endParaRPr lang="en-US" sz="1600" dirty="0">
              <a:solidFill>
                <a:prstClr val="black"/>
              </a:solidFill>
              <a:highlight>
                <a:srgbClr val="FF00FF"/>
              </a:highlight>
            </a:endParaRPr>
          </a:p>
          <a:p>
            <a:pPr marL="285750" lvl="0" indent="-285750">
              <a:buFont typeface="Arial" panose="020B0604020202020204" pitchFamily="34" charset="0"/>
              <a:buChar char="•"/>
            </a:pPr>
            <a:r>
              <a:rPr lang="en-US" sz="1600" dirty="0">
                <a:solidFill>
                  <a:prstClr val="black"/>
                </a:solidFill>
              </a:rPr>
              <a:t>All SSO spending and activities are required to be within the goals and objectives, and purpose of the SSO.  </a:t>
            </a:r>
          </a:p>
          <a:p>
            <a:pPr marL="742950" lvl="1" indent="-285750">
              <a:buFont typeface="Arial" panose="020B0604020202020204" pitchFamily="34" charset="0"/>
              <a:buChar char="•"/>
            </a:pPr>
            <a:r>
              <a:rPr lang="en-US" sz="1600" dirty="0">
                <a:solidFill>
                  <a:prstClr val="black"/>
                </a:solidFill>
              </a:rPr>
              <a:t>The goals and objectives of the organization must relate to supporting a school district, school, school club, or academic, art, athletic, or social activity.  	</a:t>
            </a:r>
          </a:p>
          <a:p>
            <a:pPr marL="742950" lvl="1" indent="-285750">
              <a:buFont typeface="Arial" panose="020B0604020202020204" pitchFamily="34" charset="0"/>
              <a:buChar char="•"/>
            </a:pPr>
            <a:r>
              <a:rPr lang="en-US" sz="1600" dirty="0">
                <a:solidFill>
                  <a:prstClr val="black"/>
                </a:solidFill>
              </a:rPr>
              <a:t>A SSO should not support or make donations to other clubs or groups with which they are not affiliated.  This is outside the scope of the SSO purpose, the listed and approved purpose of their existence as a non-profit support organization.</a:t>
            </a:r>
          </a:p>
          <a:p>
            <a:pPr marL="285750" lvl="0" indent="-285750">
              <a:buFont typeface="Arial" panose="020B0604020202020204" pitchFamily="34" charset="0"/>
              <a:buChar char="•"/>
            </a:pPr>
            <a:endParaRPr lang="en-US" sz="1600" dirty="0">
              <a:solidFill>
                <a:prstClr val="black"/>
              </a:solidFill>
            </a:endParaRPr>
          </a:p>
          <a:p>
            <a:pPr marL="285750" lvl="0" indent="-285750">
              <a:buFont typeface="Arial" panose="020B0604020202020204" pitchFamily="34" charset="0"/>
              <a:buChar char="•"/>
            </a:pPr>
            <a:r>
              <a:rPr lang="en-US" sz="1600" dirty="0">
                <a:solidFill>
                  <a:prstClr val="black"/>
                </a:solidFill>
              </a:rPr>
              <a:t>A SSO should vote on a budget at the beginning of the operating year/season. </a:t>
            </a:r>
          </a:p>
          <a:p>
            <a:pPr marL="742950" lvl="1" indent="-285750">
              <a:buFont typeface="Arial" panose="020B0604020202020204" pitchFamily="34" charset="0"/>
              <a:buChar char="•"/>
            </a:pPr>
            <a:r>
              <a:rPr lang="en-US" sz="1600" dirty="0">
                <a:solidFill>
                  <a:prstClr val="black"/>
                </a:solidFill>
              </a:rPr>
              <a:t>Unbudgeted expenditures must be voted on by the SSO board and/or membership, per the organization bylaws.</a:t>
            </a:r>
          </a:p>
          <a:p>
            <a:pPr marL="742950" lvl="1" indent="-285750">
              <a:buFont typeface="Arial" panose="020B0604020202020204" pitchFamily="34" charset="0"/>
              <a:buChar char="•"/>
            </a:pPr>
            <a:r>
              <a:rPr lang="en-US" sz="1600" dirty="0">
                <a:solidFill>
                  <a:prstClr val="black"/>
                </a:solidFill>
              </a:rPr>
              <a:t>The SSO may not obligate the school or school district to any contract in which it enters, and the school may not create a financial obligation for the SSO without the prior approval of the SSO.</a:t>
            </a:r>
          </a:p>
          <a:p>
            <a:pPr marL="0" indent="0">
              <a:buNone/>
            </a:pPr>
            <a:endParaRPr lang="en-US" dirty="0"/>
          </a:p>
        </p:txBody>
      </p:sp>
      <p:sp>
        <p:nvSpPr>
          <p:cNvPr id="2" name="Date Placeholder 1">
            <a:extLst>
              <a:ext uri="{FF2B5EF4-FFF2-40B4-BE49-F238E27FC236}">
                <a16:creationId xmlns:a16="http://schemas.microsoft.com/office/drawing/2014/main" id="{E8DBEB7B-D28C-145B-8C41-A189383E8656}"/>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708DE2CC-2373-6A0F-38F9-13170B78B6DE}"/>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2BDE0169-2324-7BC2-7C2B-CFA2622BF8B5}"/>
              </a:ext>
            </a:extLst>
          </p:cNvPr>
          <p:cNvSpPr>
            <a:spLocks noGrp="1"/>
          </p:cNvSpPr>
          <p:nvPr>
            <p:ph type="sldNum" sz="quarter" idx="12"/>
          </p:nvPr>
        </p:nvSpPr>
        <p:spPr/>
        <p:txBody>
          <a:bodyPr/>
          <a:lstStyle/>
          <a:p>
            <a:fld id="{91F18EF7-BE1E-4ECB-84D4-67C2B4D8F095}" type="slidenum">
              <a:rPr lang="en-US" smtClean="0"/>
              <a:t>18</a:t>
            </a:fld>
            <a:endParaRPr lang="en-US" dirty="0"/>
          </a:p>
        </p:txBody>
      </p:sp>
    </p:spTree>
    <p:extLst>
      <p:ext uri="{BB962C8B-B14F-4D97-AF65-F5344CB8AC3E}">
        <p14:creationId xmlns:p14="http://schemas.microsoft.com/office/powerpoint/2010/main" val="4230775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EADEF-6074-4D2A-F0CF-62C40EF036F6}"/>
              </a:ext>
            </a:extLst>
          </p:cNvPr>
          <p:cNvSpPr>
            <a:spLocks noGrp="1"/>
          </p:cNvSpPr>
          <p:nvPr>
            <p:ph type="title"/>
          </p:nvPr>
        </p:nvSpPr>
        <p:spPr/>
        <p:txBody>
          <a:bodyPr/>
          <a:lstStyle/>
          <a:p>
            <a:r>
              <a:rPr lang="en-US" dirty="0"/>
              <a:t>SCHOOL SUPPORT ORGANIZATION WRAP-UP</a:t>
            </a:r>
          </a:p>
        </p:txBody>
      </p:sp>
      <p:sp>
        <p:nvSpPr>
          <p:cNvPr id="3" name="Content Placeholder 2">
            <a:extLst>
              <a:ext uri="{FF2B5EF4-FFF2-40B4-BE49-F238E27FC236}">
                <a16:creationId xmlns:a16="http://schemas.microsoft.com/office/drawing/2014/main" id="{55A3F7D1-922F-3C4A-9999-6F702320B190}"/>
              </a:ext>
            </a:extLst>
          </p:cNvPr>
          <p:cNvSpPr>
            <a:spLocks noGrp="1"/>
          </p:cNvSpPr>
          <p:nvPr>
            <p:ph idx="1"/>
          </p:nvPr>
        </p:nvSpPr>
        <p:spPr>
          <a:xfrm>
            <a:off x="808662" y="2019299"/>
            <a:ext cx="10357666" cy="4473576"/>
          </a:xfrm>
        </p:spPr>
        <p:txBody>
          <a:bodyPr>
            <a:normAutofit fontScale="55000" lnSpcReduction="20000"/>
          </a:bodyPr>
          <a:lstStyle/>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Groups are required to register as a SSO and abide by certain guidelines to operate.</a:t>
            </a:r>
          </a:p>
          <a:p>
            <a:pPr marL="285750" lvl="0" indent="-285750">
              <a:spcBef>
                <a:spcPts val="0"/>
              </a:spcBef>
              <a:spcAft>
                <a:spcPts val="0"/>
              </a:spcAft>
              <a:buClrTx/>
              <a:buSzTx/>
              <a:buFont typeface="Arial" panose="020B0604020202020204" pitchFamily="34" charset="0"/>
              <a:buChar char="•"/>
            </a:pP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The officers and/or board of the SSO shall assume responsibility for the operations of the SSO. The responsibility cannot be delegated.</a:t>
            </a:r>
          </a:p>
          <a:p>
            <a:pPr marL="0" lvl="0" indent="0">
              <a:spcBef>
                <a:spcPts val="0"/>
              </a:spcBef>
              <a:spcAft>
                <a:spcPts val="0"/>
              </a:spcAft>
              <a:buClrTx/>
              <a:buSzTx/>
              <a:buNone/>
            </a:pP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SSOs are required to provide certain information and be approved to operate with MCS annually.  Deadline to submit the annual paperwork to </a:t>
            </a:r>
            <a:r>
              <a:rPr lang="en-US" dirty="0">
                <a:solidFill>
                  <a:prstClr val="black"/>
                </a:solidFill>
              </a:rPr>
              <a:t> MCS </a:t>
            </a:r>
            <a:r>
              <a:rPr lang="en-US" sz="2000" dirty="0">
                <a:solidFill>
                  <a:prstClr val="black"/>
                </a:solidFill>
              </a:rPr>
              <a:t>BOE is July 15</a:t>
            </a:r>
            <a:r>
              <a:rPr lang="en-US" sz="2000" baseline="30000" dirty="0">
                <a:solidFill>
                  <a:prstClr val="black"/>
                </a:solidFill>
              </a:rPr>
              <a:t>th</a:t>
            </a:r>
            <a:r>
              <a:rPr lang="en-US" sz="2000" dirty="0">
                <a:solidFill>
                  <a:prstClr val="black"/>
                </a:solidFill>
              </a:rPr>
              <a:t> each year.  Financials are due within 60 days of SSO fiscal year end. SSOs are required to retain certain records and operating documents</a:t>
            </a:r>
            <a:r>
              <a:rPr lang="en-US" dirty="0">
                <a:solidFill>
                  <a:prstClr val="black"/>
                </a:solidFill>
              </a:rPr>
              <a:t> for four (4) years.</a:t>
            </a: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SSOs must receive permission to use any of the Maryville City School names, logos, mascots, facilities, etc.  SSOs must also receive permission when fundraising involves students, school programs, or any of the aforementioned.</a:t>
            </a:r>
          </a:p>
          <a:p>
            <a:pPr marL="0" lvl="0" indent="0">
              <a:spcBef>
                <a:spcPts val="0"/>
              </a:spcBef>
              <a:spcAft>
                <a:spcPts val="0"/>
              </a:spcAft>
              <a:buClrTx/>
              <a:buSzTx/>
              <a:buNone/>
            </a:pP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SSOs work hand in hand with school principals, athletic coaches, or club sponsors. School bookkeepers are also a great resource for SSOs.  School employees are limited in the roles they can have and actions they can take within the SSO.</a:t>
            </a:r>
          </a:p>
          <a:p>
            <a:pPr marL="285750" lvl="0" indent="-285750">
              <a:spcBef>
                <a:spcPts val="0"/>
              </a:spcBef>
              <a:spcAft>
                <a:spcPts val="0"/>
              </a:spcAft>
              <a:buClrTx/>
              <a:buSzTx/>
              <a:buFont typeface="Arial" panose="020B0604020202020204" pitchFamily="34" charset="0"/>
              <a:buChar char="•"/>
            </a:pP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Information, resources, contact information, current forms, and examples of SSO documents and forms are available on the School Support Organization page of the Maryville City Schools web site, under Parents and Students section. </a:t>
            </a:r>
          </a:p>
          <a:p>
            <a:pPr marL="285750" lvl="0" indent="-285750">
              <a:spcBef>
                <a:spcPts val="0"/>
              </a:spcBef>
              <a:spcAft>
                <a:spcPts val="0"/>
              </a:spcAft>
              <a:buClrTx/>
              <a:buSzTx/>
              <a:buFont typeface="Arial" panose="020B0604020202020204" pitchFamily="34" charset="0"/>
              <a:buChar char="•"/>
            </a:pP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The director has named the Maryville City Schools </a:t>
            </a:r>
            <a:r>
              <a:rPr lang="en-US" dirty="0">
                <a:solidFill>
                  <a:prstClr val="black"/>
                </a:solidFill>
              </a:rPr>
              <a:t>Finance Director as </a:t>
            </a:r>
            <a:r>
              <a:rPr lang="en-US" sz="2000" dirty="0">
                <a:solidFill>
                  <a:prstClr val="black"/>
                </a:solidFill>
              </a:rPr>
              <a:t>the MCS BOE designee, to work with SSOs to provide information, answer questions, review fundraising requests, and collect and review the required annual paperwork.</a:t>
            </a:r>
          </a:p>
          <a:p>
            <a:pPr marL="285750" lvl="0" indent="-285750">
              <a:spcBef>
                <a:spcPts val="0"/>
              </a:spcBef>
              <a:spcAft>
                <a:spcPts val="0"/>
              </a:spcAft>
              <a:buClrTx/>
              <a:buSzTx/>
              <a:buFont typeface="Arial" panose="020B0604020202020204" pitchFamily="34" charset="0"/>
              <a:buChar char="•"/>
            </a:pPr>
            <a:endParaRPr lang="en-US" sz="2000" dirty="0">
              <a:solidFill>
                <a:prstClr val="black"/>
              </a:solidFill>
            </a:endParaRPr>
          </a:p>
          <a:p>
            <a:pPr marL="0" lvl="0" indent="0">
              <a:spcBef>
                <a:spcPts val="0"/>
              </a:spcBef>
              <a:spcAft>
                <a:spcPts val="0"/>
              </a:spcAft>
              <a:buClrTx/>
              <a:buSzTx/>
              <a:buNone/>
            </a:pPr>
            <a:r>
              <a:rPr lang="en-US" sz="2000" dirty="0">
                <a:solidFill>
                  <a:prstClr val="black"/>
                </a:solidFill>
              </a:rPr>
              <a:t>     If you have questions after viewing the training presentation, feel free to contact the MCS BOE Finance Department.</a:t>
            </a:r>
          </a:p>
        </p:txBody>
      </p:sp>
      <p:sp>
        <p:nvSpPr>
          <p:cNvPr id="4" name="Date Placeholder 3">
            <a:extLst>
              <a:ext uri="{FF2B5EF4-FFF2-40B4-BE49-F238E27FC236}">
                <a16:creationId xmlns:a16="http://schemas.microsoft.com/office/drawing/2014/main" id="{B39D8983-2994-4F2F-D77B-344CE8337E85}"/>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43E34037-930D-B8D0-D53B-290D05D54108}"/>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929B02AE-8110-84E3-AB53-FC9A0AAF355F}"/>
              </a:ext>
            </a:extLst>
          </p:cNvPr>
          <p:cNvSpPr>
            <a:spLocks noGrp="1"/>
          </p:cNvSpPr>
          <p:nvPr>
            <p:ph type="sldNum" sz="quarter" idx="12"/>
          </p:nvPr>
        </p:nvSpPr>
        <p:spPr/>
        <p:txBody>
          <a:bodyPr/>
          <a:lstStyle/>
          <a:p>
            <a:fld id="{91F18EF7-BE1E-4ECB-84D4-67C2B4D8F095}" type="slidenum">
              <a:rPr lang="en-US" smtClean="0"/>
              <a:t>19</a:t>
            </a:fld>
            <a:endParaRPr lang="en-US" dirty="0"/>
          </a:p>
        </p:txBody>
      </p:sp>
    </p:spTree>
    <p:extLst>
      <p:ext uri="{BB962C8B-B14F-4D97-AF65-F5344CB8AC3E}">
        <p14:creationId xmlns:p14="http://schemas.microsoft.com/office/powerpoint/2010/main" val="354698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8CE04-A5E4-7ACF-AA84-0051C9226192}"/>
              </a:ext>
            </a:extLst>
          </p:cNvPr>
          <p:cNvSpPr>
            <a:spLocks noGrp="1"/>
          </p:cNvSpPr>
          <p:nvPr>
            <p:ph type="title"/>
          </p:nvPr>
        </p:nvSpPr>
        <p:spPr>
          <a:xfrm>
            <a:off x="1600202" y="773723"/>
            <a:ext cx="9791698" cy="1397004"/>
          </a:xfrm>
        </p:spPr>
        <p:txBody>
          <a:bodyPr anchor="b">
            <a:normAutofit/>
          </a:bodyPr>
          <a:lstStyle/>
          <a:p>
            <a:r>
              <a:rPr lang="en-US"/>
              <a:t>THANK YOU school support organization VOLUNTEERS!!</a:t>
            </a:r>
            <a:endParaRPr lang="en-US" dirty="0"/>
          </a:p>
        </p:txBody>
      </p:sp>
      <p:sp>
        <p:nvSpPr>
          <p:cNvPr id="3" name="Content Placeholder 2">
            <a:extLst>
              <a:ext uri="{FF2B5EF4-FFF2-40B4-BE49-F238E27FC236}">
                <a16:creationId xmlns:a16="http://schemas.microsoft.com/office/drawing/2014/main" id="{5641BD12-1DCB-4B42-7CF0-758D56847597}"/>
              </a:ext>
            </a:extLst>
          </p:cNvPr>
          <p:cNvSpPr>
            <a:spLocks noGrp="1"/>
          </p:cNvSpPr>
          <p:nvPr>
            <p:ph idx="1"/>
          </p:nvPr>
        </p:nvSpPr>
        <p:spPr>
          <a:xfrm>
            <a:off x="1600203" y="2411060"/>
            <a:ext cx="4795574" cy="3756660"/>
          </a:xfrm>
        </p:spPr>
        <p:txBody>
          <a:bodyPr>
            <a:normAutofit/>
          </a:bodyPr>
          <a:lstStyle/>
          <a:p>
            <a:pPr marL="0" indent="0">
              <a:buNone/>
            </a:pPr>
            <a:r>
              <a:rPr lang="en-US" i="1" dirty="0"/>
              <a:t>You are a valuable resource and are appreciated! </a:t>
            </a:r>
          </a:p>
          <a:p>
            <a:pPr marL="0" indent="0">
              <a:buNone/>
            </a:pPr>
            <a:r>
              <a:rPr lang="en-US" i="1" dirty="0"/>
              <a:t>We could NOT do this without you!</a:t>
            </a:r>
          </a:p>
        </p:txBody>
      </p:sp>
      <p:pic>
        <p:nvPicPr>
          <p:cNvPr id="5" name="Picture 4" descr="A thank you note on a rope&#10;&#10;Description automatically generated">
            <a:extLst>
              <a:ext uri="{FF2B5EF4-FFF2-40B4-BE49-F238E27FC236}">
                <a16:creationId xmlns:a16="http://schemas.microsoft.com/office/drawing/2014/main" id="{54B2C3FD-8300-F8AF-A4CE-8BD005CE7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4390" y="3039818"/>
            <a:ext cx="4087334" cy="2728295"/>
          </a:xfrm>
          <a:prstGeom prst="rect">
            <a:avLst/>
          </a:prstGeom>
          <a:noFill/>
        </p:spPr>
      </p:pic>
      <p:sp>
        <p:nvSpPr>
          <p:cNvPr id="24" name="Date Placeholder 3">
            <a:extLst>
              <a:ext uri="{FF2B5EF4-FFF2-40B4-BE49-F238E27FC236}">
                <a16:creationId xmlns:a16="http://schemas.microsoft.com/office/drawing/2014/main" id="{EDFE2D25-1C55-481A-9BA8-618AAE459340}"/>
              </a:ext>
            </a:extLst>
          </p:cNvPr>
          <p:cNvSpPr>
            <a:spLocks noGrp="1"/>
          </p:cNvSpPr>
          <p:nvPr>
            <p:ph type="dt" sz="half" idx="10"/>
          </p:nvPr>
        </p:nvSpPr>
        <p:spPr>
          <a:xfrm>
            <a:off x="795014" y="6342042"/>
            <a:ext cx="2743200" cy="365125"/>
          </a:xfrm>
        </p:spPr>
        <p:txBody>
          <a:bodyPr>
            <a:normAutofit/>
          </a:bodyPr>
          <a:lstStyle/>
          <a:p>
            <a:pPr>
              <a:spcAft>
                <a:spcPts val="600"/>
              </a:spcAft>
            </a:pPr>
            <a:r>
              <a:rPr lang="en-US"/>
              <a:t>12/11/2023</a:t>
            </a:r>
            <a:endParaRPr lang="en-US" dirty="0"/>
          </a:p>
        </p:txBody>
      </p:sp>
      <p:sp>
        <p:nvSpPr>
          <p:cNvPr id="25" name="Footer Placeholder 4">
            <a:extLst>
              <a:ext uri="{FF2B5EF4-FFF2-40B4-BE49-F238E27FC236}">
                <a16:creationId xmlns:a16="http://schemas.microsoft.com/office/drawing/2014/main" id="{FB26FEC4-D3B9-4DCB-A915-6C27AD5D0780}"/>
              </a:ext>
            </a:extLst>
          </p:cNvPr>
          <p:cNvSpPr>
            <a:spLocks noGrp="1"/>
          </p:cNvSpPr>
          <p:nvPr>
            <p:ph type="ftr" sz="quarter" idx="11"/>
          </p:nvPr>
        </p:nvSpPr>
        <p:spPr>
          <a:xfrm>
            <a:off x="7696200" y="6342042"/>
            <a:ext cx="3470128" cy="365125"/>
          </a:xfrm>
        </p:spPr>
        <p:txBody>
          <a:bodyPr>
            <a:normAutofit/>
          </a:bodyPr>
          <a:lstStyle/>
          <a:p>
            <a:pPr>
              <a:spcAft>
                <a:spcPts val="600"/>
              </a:spcAft>
            </a:pPr>
            <a:r>
              <a:rPr lang="en-US"/>
              <a:t>Maryville City Schools</a:t>
            </a:r>
            <a:endParaRPr lang="en-US" dirty="0"/>
          </a:p>
        </p:txBody>
      </p:sp>
      <p:sp>
        <p:nvSpPr>
          <p:cNvPr id="26" name="Slide Number Placeholder 5">
            <a:extLst>
              <a:ext uri="{FF2B5EF4-FFF2-40B4-BE49-F238E27FC236}">
                <a16:creationId xmlns:a16="http://schemas.microsoft.com/office/drawing/2014/main" id="{43B5FB8D-AE14-4467-8588-8A6899877A79}"/>
              </a:ext>
            </a:extLst>
          </p:cNvPr>
          <p:cNvSpPr>
            <a:spLocks noGrp="1"/>
          </p:cNvSpPr>
          <p:nvPr>
            <p:ph type="sldNum" sz="quarter" idx="12"/>
          </p:nvPr>
        </p:nvSpPr>
        <p:spPr>
          <a:xfrm>
            <a:off x="11166329" y="6342042"/>
            <a:ext cx="526228" cy="365125"/>
          </a:xfrm>
        </p:spPr>
        <p:txBody>
          <a:bodyPr>
            <a:normAutofit/>
          </a:bodyPr>
          <a:lstStyle/>
          <a:p>
            <a:pPr>
              <a:spcAft>
                <a:spcPts val="600"/>
              </a:spcAft>
            </a:pPr>
            <a:fld id="{4A80A021-E2A7-4965-9D91-2D103FDB3863}" type="slidenum">
              <a:rPr lang="en-US" smtClean="0"/>
              <a:pPr>
                <a:spcAft>
                  <a:spcPts val="600"/>
                </a:spcAft>
              </a:pPr>
              <a:t>2</a:t>
            </a:fld>
            <a:endParaRPr lang="en-US" dirty="0"/>
          </a:p>
        </p:txBody>
      </p:sp>
    </p:spTree>
    <p:extLst>
      <p:ext uri="{BB962C8B-B14F-4D97-AF65-F5344CB8AC3E}">
        <p14:creationId xmlns:p14="http://schemas.microsoft.com/office/powerpoint/2010/main" val="3140497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BB18-0BDA-85B1-B9E8-0B6B0F570EA7}"/>
              </a:ext>
            </a:extLst>
          </p:cNvPr>
          <p:cNvSpPr>
            <a:spLocks noGrp="1"/>
          </p:cNvSpPr>
          <p:nvPr>
            <p:ph type="title"/>
          </p:nvPr>
        </p:nvSpPr>
        <p:spPr/>
        <p:txBody>
          <a:bodyPr/>
          <a:lstStyle/>
          <a:p>
            <a:r>
              <a:rPr lang="en-US" dirty="0"/>
              <a:t>ADDITIONAL RESOURCES FOR SCHOOL SUPPORT ORGANIZATIONS</a:t>
            </a:r>
          </a:p>
        </p:txBody>
      </p:sp>
      <p:sp>
        <p:nvSpPr>
          <p:cNvPr id="3" name="Content Placeholder 2">
            <a:extLst>
              <a:ext uri="{FF2B5EF4-FFF2-40B4-BE49-F238E27FC236}">
                <a16:creationId xmlns:a16="http://schemas.microsoft.com/office/drawing/2014/main" id="{4DC432EC-B457-2286-2051-484A9A8540F0}"/>
              </a:ext>
            </a:extLst>
          </p:cNvPr>
          <p:cNvSpPr>
            <a:spLocks noGrp="1"/>
          </p:cNvSpPr>
          <p:nvPr>
            <p:ph idx="1"/>
          </p:nvPr>
        </p:nvSpPr>
        <p:spPr/>
        <p:txBody>
          <a:bodyPr>
            <a:normAutofit fontScale="77500" lnSpcReduction="20000"/>
          </a:bodyPr>
          <a:lstStyle/>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As noted earlier in this presentation, the MCS BOE has a webpage dedicated to MCS School Support Organizations.  The webpage has all the forms available for SSOs to comply with MCS School Board reporting requirements along with helpful links to relevant State and Federal government websites. </a:t>
            </a:r>
            <a:r>
              <a:rPr lang="en-US" sz="2000" dirty="0">
                <a:solidFill>
                  <a:prstClr val="black"/>
                </a:solidFill>
                <a:hlinkClick r:id="rId2"/>
              </a:rPr>
              <a:t>https://www.maryville-schools.org/parentsstudents/sso</a:t>
            </a:r>
            <a:endParaRPr lang="en-US" sz="2000" dirty="0">
              <a:solidFill>
                <a:prstClr val="black"/>
              </a:solidFill>
            </a:endParaRPr>
          </a:p>
          <a:p>
            <a:pPr marL="0" lvl="0" indent="0">
              <a:spcBef>
                <a:spcPts val="0"/>
              </a:spcBef>
              <a:spcAft>
                <a:spcPts val="0"/>
              </a:spcAft>
              <a:buClrTx/>
              <a:buSzTx/>
              <a:buNone/>
            </a:pP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Tennessee Secretary of State Business Services </a:t>
            </a:r>
            <a:r>
              <a:rPr lang="en-US" sz="2000" dirty="0">
                <a:solidFill>
                  <a:prstClr val="black"/>
                </a:solidFill>
                <a:hlinkClick r:id="rId3"/>
              </a:rPr>
              <a:t>https://sos.tn.gov/business-services/non-profit-corporations</a:t>
            </a:r>
            <a:endParaRPr lang="en-US" sz="2000" dirty="0">
              <a:solidFill>
                <a:prstClr val="black"/>
              </a:solidFill>
            </a:endParaRPr>
          </a:p>
          <a:p>
            <a:pPr marL="0" lvl="0" indent="0">
              <a:spcBef>
                <a:spcPts val="0"/>
              </a:spcBef>
              <a:spcAft>
                <a:spcPts val="0"/>
              </a:spcAft>
              <a:buClrTx/>
              <a:buSzTx/>
              <a:buNone/>
            </a:pP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Tennessee Department of Revenue, Sales Tax Division  </a:t>
            </a:r>
            <a:r>
              <a:rPr lang="en-US" sz="2000" dirty="0">
                <a:solidFill>
                  <a:prstClr val="black"/>
                </a:solidFill>
                <a:hlinkClick r:id="rId4"/>
              </a:rPr>
              <a:t>https://www.tn.gov/revenue/taxes/sales-and-use-tax.html</a:t>
            </a:r>
            <a:endParaRPr lang="en-US" sz="2000" dirty="0">
              <a:solidFill>
                <a:prstClr val="black"/>
              </a:solidFill>
            </a:endParaRPr>
          </a:p>
          <a:p>
            <a:pPr marL="0" lvl="0" indent="0">
              <a:spcBef>
                <a:spcPts val="0"/>
              </a:spcBef>
              <a:spcAft>
                <a:spcPts val="0"/>
              </a:spcAft>
              <a:buClrTx/>
              <a:buSzTx/>
              <a:buNone/>
            </a:pPr>
            <a:endParaRPr lang="en-US" sz="2000" dirty="0">
              <a:solidFill>
                <a:prstClr val="black"/>
              </a:solidFill>
            </a:endParaRPr>
          </a:p>
          <a:p>
            <a:pPr marL="285750" indent="-285750">
              <a:spcBef>
                <a:spcPts val="0"/>
              </a:spcBef>
              <a:spcAft>
                <a:spcPts val="0"/>
              </a:spcAft>
              <a:buClrTx/>
              <a:buSzTx/>
              <a:buFont typeface="Arial" panose="020B0604020202020204" pitchFamily="34" charset="0"/>
              <a:buChar char="•"/>
            </a:pPr>
            <a:r>
              <a:rPr lang="en-US" sz="2000" dirty="0">
                <a:solidFill>
                  <a:prstClr val="black"/>
                </a:solidFill>
              </a:rPr>
              <a:t>Comptroller of the Treasury, Division of Local Government Audit – </a:t>
            </a:r>
            <a:r>
              <a:rPr lang="en-US" sz="2000" dirty="0">
                <a:solidFill>
                  <a:prstClr val="black"/>
                </a:solidFill>
                <a:hlinkClick r:id="rId5"/>
              </a:rPr>
              <a:t>https://comptroller.tn.gov/office-functions/la.html</a:t>
            </a:r>
            <a:endParaRPr lang="en-US" sz="2000" dirty="0">
              <a:solidFill>
                <a:prstClr val="black"/>
              </a:solidFill>
            </a:endParaRPr>
          </a:p>
          <a:p>
            <a:pPr marL="0" lvl="0" indent="0">
              <a:spcBef>
                <a:spcPts val="0"/>
              </a:spcBef>
              <a:spcAft>
                <a:spcPts val="0"/>
              </a:spcAft>
              <a:buClrTx/>
              <a:buSzTx/>
              <a:buNone/>
            </a:pPr>
            <a:endParaRPr lang="en-US" sz="20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sz="2000" dirty="0">
                <a:solidFill>
                  <a:prstClr val="black"/>
                </a:solidFill>
              </a:rPr>
              <a:t>IRS Charities and Nonprofit Services  </a:t>
            </a:r>
            <a:r>
              <a:rPr lang="en-US" sz="2000" dirty="0">
                <a:solidFill>
                  <a:prstClr val="black"/>
                </a:solidFill>
                <a:hlinkClick r:id="rId6"/>
              </a:rPr>
              <a:t>https://www.irs.gov/charities-and-nonprofits</a:t>
            </a:r>
            <a:endParaRPr lang="en-US" sz="2000" dirty="0">
              <a:solidFill>
                <a:prstClr val="black"/>
              </a:solidFill>
            </a:endParaRPr>
          </a:p>
          <a:p>
            <a:endParaRPr lang="en-US" dirty="0"/>
          </a:p>
        </p:txBody>
      </p:sp>
      <p:sp>
        <p:nvSpPr>
          <p:cNvPr id="4" name="Date Placeholder 3">
            <a:extLst>
              <a:ext uri="{FF2B5EF4-FFF2-40B4-BE49-F238E27FC236}">
                <a16:creationId xmlns:a16="http://schemas.microsoft.com/office/drawing/2014/main" id="{B05A1C4D-0452-8E1E-8425-5DDF24E636F2}"/>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EFA09F4D-0B9E-F8FF-285C-BDE9E72B52BA}"/>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58855992-69A4-B527-66F6-40B5EAE5B8AF}"/>
              </a:ext>
            </a:extLst>
          </p:cNvPr>
          <p:cNvSpPr>
            <a:spLocks noGrp="1"/>
          </p:cNvSpPr>
          <p:nvPr>
            <p:ph type="sldNum" sz="quarter" idx="12"/>
          </p:nvPr>
        </p:nvSpPr>
        <p:spPr/>
        <p:txBody>
          <a:bodyPr/>
          <a:lstStyle/>
          <a:p>
            <a:fld id="{91F18EF7-BE1E-4ECB-84D4-67C2B4D8F095}" type="slidenum">
              <a:rPr lang="en-US" smtClean="0"/>
              <a:t>20</a:t>
            </a:fld>
            <a:endParaRPr lang="en-US" dirty="0"/>
          </a:p>
        </p:txBody>
      </p:sp>
    </p:spTree>
    <p:extLst>
      <p:ext uri="{BB962C8B-B14F-4D97-AF65-F5344CB8AC3E}">
        <p14:creationId xmlns:p14="http://schemas.microsoft.com/office/powerpoint/2010/main" val="2148716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91F28-3D78-B1CD-B37F-AFB23FE16561}"/>
              </a:ext>
            </a:extLst>
          </p:cNvPr>
          <p:cNvSpPr>
            <a:spLocks noGrp="1"/>
          </p:cNvSpPr>
          <p:nvPr>
            <p:ph type="title"/>
          </p:nvPr>
        </p:nvSpPr>
        <p:spPr/>
        <p:txBody>
          <a:bodyPr/>
          <a:lstStyle/>
          <a:p>
            <a:r>
              <a:rPr lang="en-US" dirty="0"/>
              <a:t>IMPORTANT DEADLINE DATES</a:t>
            </a:r>
          </a:p>
        </p:txBody>
      </p:sp>
      <p:sp>
        <p:nvSpPr>
          <p:cNvPr id="3" name="Content Placeholder 2">
            <a:extLst>
              <a:ext uri="{FF2B5EF4-FFF2-40B4-BE49-F238E27FC236}">
                <a16:creationId xmlns:a16="http://schemas.microsoft.com/office/drawing/2014/main" id="{0C4D4D25-0510-EB4B-E8DB-E3C6563A1495}"/>
              </a:ext>
            </a:extLst>
          </p:cNvPr>
          <p:cNvSpPr>
            <a:spLocks noGrp="1"/>
          </p:cNvSpPr>
          <p:nvPr>
            <p:ph idx="1"/>
          </p:nvPr>
        </p:nvSpPr>
        <p:spPr/>
        <p:txBody>
          <a:bodyPr>
            <a:normAutofit fontScale="77500" lnSpcReduction="20000"/>
          </a:bodyPr>
          <a:lstStyle/>
          <a:p>
            <a:pPr lvl="0" algn="just">
              <a:buClr>
                <a:srgbClr val="4590B8"/>
              </a:buClr>
            </a:pPr>
            <a:r>
              <a:rPr lang="en-US" dirty="0">
                <a:latin typeface="Arial Rounded MT Bold" panose="020F0704030504030204" pitchFamily="34" charset="0"/>
              </a:rPr>
              <a:t>SSO Training Acknowledgement (form on website) Due 8/1/24</a:t>
            </a:r>
          </a:p>
          <a:p>
            <a:pPr lvl="0" algn="just">
              <a:buClr>
                <a:srgbClr val="4590B8"/>
              </a:buClr>
            </a:pPr>
            <a:r>
              <a:rPr lang="en-US" dirty="0">
                <a:latin typeface="Arial Rounded MT Bold" panose="020F0704030504030204" pitchFamily="34" charset="0"/>
              </a:rPr>
              <a:t>SSO Officers &amp; Goals Annual Information (form on website) Due 7/15/24</a:t>
            </a:r>
          </a:p>
          <a:p>
            <a:pPr lvl="0" algn="just">
              <a:buClr>
                <a:srgbClr val="4590B8"/>
              </a:buClr>
            </a:pPr>
            <a:r>
              <a:rPr lang="en-US" dirty="0">
                <a:latin typeface="Arial Rounded MT Bold" panose="020F0704030504030204" pitchFamily="34" charset="0"/>
              </a:rPr>
              <a:t>Booster </a:t>
            </a:r>
            <a:r>
              <a:rPr lang="en-US" u="sng" dirty="0">
                <a:latin typeface="Arial Rounded MT Bold" panose="020F0704030504030204" pitchFamily="34" charset="0"/>
              </a:rPr>
              <a:t>or</a:t>
            </a:r>
            <a:r>
              <a:rPr lang="en-US" dirty="0">
                <a:latin typeface="Arial Rounded MT Bold" panose="020F0704030504030204" pitchFamily="34" charset="0"/>
              </a:rPr>
              <a:t> PTO Annual Agreement [must also be signed by Principal] (form on website. </a:t>
            </a:r>
            <a:r>
              <a:rPr lang="en-US" u="sng" dirty="0">
                <a:latin typeface="Arial Rounded MT Bold" panose="020F0704030504030204" pitchFamily="34" charset="0"/>
              </a:rPr>
              <a:t>Use correct form</a:t>
            </a:r>
            <a:r>
              <a:rPr lang="en-US" dirty="0">
                <a:latin typeface="Arial Rounded MT Bold" panose="020F0704030504030204" pitchFamily="34" charset="0"/>
              </a:rPr>
              <a:t>.) Due 7/15/24</a:t>
            </a:r>
          </a:p>
          <a:p>
            <a:pPr lvl="0" algn="just">
              <a:buClr>
                <a:srgbClr val="4590B8"/>
              </a:buClr>
            </a:pPr>
            <a:r>
              <a:rPr lang="en-US" dirty="0">
                <a:latin typeface="Arial Rounded MT Bold" panose="020F0704030504030204" pitchFamily="34" charset="0"/>
              </a:rPr>
              <a:t>Financial Policy (written up by SSO) Due 7/15/24</a:t>
            </a:r>
          </a:p>
          <a:p>
            <a:pPr lvl="0" algn="just">
              <a:buClr>
                <a:srgbClr val="4590B8"/>
              </a:buClr>
            </a:pPr>
            <a:r>
              <a:rPr lang="en-US" dirty="0">
                <a:solidFill>
                  <a:srgbClr val="000000"/>
                </a:solidFill>
                <a:latin typeface="Arial Rounded MT Bold" panose="020F0704030504030204" pitchFamily="34" charset="0"/>
              </a:rPr>
              <a:t>SSO Concessions/Parking Agreement [if applicable] </a:t>
            </a:r>
            <a:r>
              <a:rPr lang="en-US" dirty="0">
                <a:latin typeface="Arial Rounded MT Bold" panose="020F0704030504030204" pitchFamily="34" charset="0"/>
              </a:rPr>
              <a:t>(form on website) Due 7/15/24</a:t>
            </a:r>
            <a:endParaRPr lang="en-US" dirty="0">
              <a:solidFill>
                <a:srgbClr val="000000"/>
              </a:solidFill>
              <a:latin typeface="Arial Rounded MT Bold" panose="020F0704030504030204" pitchFamily="34" charset="0"/>
            </a:endParaRPr>
          </a:p>
          <a:p>
            <a:r>
              <a:rPr lang="en-US" dirty="0">
                <a:latin typeface="Arial Rounded MT Bold" panose="020F0704030504030204" pitchFamily="34" charset="0"/>
              </a:rPr>
              <a:t>Financial Report (form on website) Due: 60 days after end of SSO’s fiscal year</a:t>
            </a:r>
          </a:p>
          <a:p>
            <a:r>
              <a:rPr lang="en-US" dirty="0">
                <a:latin typeface="Arial Rounded MT Bold" panose="020F0704030504030204" pitchFamily="34" charset="0"/>
              </a:rPr>
              <a:t>Bank Statement Year End (last month of fiscal year) Due: 60 days after end of SSO’s fiscal year (attached with annual financial report)</a:t>
            </a:r>
          </a:p>
          <a:p>
            <a:r>
              <a:rPr lang="en-US" dirty="0">
                <a:latin typeface="Arial Rounded MT Bold" panose="020F0704030504030204" pitchFamily="34" charset="0"/>
              </a:rPr>
              <a:t>990 Due: 5th month, 15th day end of SSO’s fiscal year</a:t>
            </a:r>
          </a:p>
          <a:p>
            <a:r>
              <a:rPr lang="en-US" dirty="0">
                <a:latin typeface="Arial Rounded MT Bold" panose="020F0704030504030204" pitchFamily="34" charset="0"/>
              </a:rPr>
              <a:t>SOS Annual Report: Due 10/1/2024</a:t>
            </a:r>
          </a:p>
          <a:p>
            <a:endParaRPr lang="en-US" dirty="0"/>
          </a:p>
        </p:txBody>
      </p:sp>
      <p:sp>
        <p:nvSpPr>
          <p:cNvPr id="4" name="Date Placeholder 3">
            <a:extLst>
              <a:ext uri="{FF2B5EF4-FFF2-40B4-BE49-F238E27FC236}">
                <a16:creationId xmlns:a16="http://schemas.microsoft.com/office/drawing/2014/main" id="{66F050E4-5AE1-2A51-3C8D-3801D9D3F393}"/>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EB90B5F9-80EE-E5B0-3522-CE15523C107D}"/>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C7EF9E70-C988-52EB-BD01-BF16DE98DC5E}"/>
              </a:ext>
            </a:extLst>
          </p:cNvPr>
          <p:cNvSpPr>
            <a:spLocks noGrp="1"/>
          </p:cNvSpPr>
          <p:nvPr>
            <p:ph type="sldNum" sz="quarter" idx="12"/>
          </p:nvPr>
        </p:nvSpPr>
        <p:spPr/>
        <p:txBody>
          <a:bodyPr/>
          <a:lstStyle/>
          <a:p>
            <a:fld id="{91F18EF7-BE1E-4ECB-84D4-67C2B4D8F095}" type="slidenum">
              <a:rPr lang="en-US" smtClean="0"/>
              <a:t>21</a:t>
            </a:fld>
            <a:endParaRPr lang="en-US" dirty="0"/>
          </a:p>
        </p:txBody>
      </p:sp>
    </p:spTree>
    <p:extLst>
      <p:ext uri="{BB962C8B-B14F-4D97-AF65-F5344CB8AC3E}">
        <p14:creationId xmlns:p14="http://schemas.microsoft.com/office/powerpoint/2010/main" val="2451590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33C073-E0C4-A0E0-9FC6-B7AC46FF3EC7}"/>
              </a:ext>
            </a:extLst>
          </p:cNvPr>
          <p:cNvSpPr>
            <a:spLocks noGrp="1"/>
          </p:cNvSpPr>
          <p:nvPr>
            <p:ph idx="1"/>
          </p:nvPr>
        </p:nvSpPr>
        <p:spPr/>
        <p:txBody>
          <a:bodyPr>
            <a:normAutofit lnSpcReduction="10000"/>
          </a:bodyPr>
          <a:lstStyle/>
          <a:p>
            <a:pPr marL="0" lvl="0" indent="0" algn="ctr">
              <a:buNone/>
            </a:pPr>
            <a:r>
              <a:rPr lang="en-US" sz="2400" dirty="0">
                <a:solidFill>
                  <a:prstClr val="black"/>
                </a:solidFill>
              </a:rPr>
              <a:t>Maryville City Schools Board of Education</a:t>
            </a:r>
          </a:p>
          <a:p>
            <a:pPr marL="0" lvl="0" indent="0" algn="ctr">
              <a:buNone/>
            </a:pPr>
            <a:r>
              <a:rPr lang="en-US" sz="2400" dirty="0">
                <a:solidFill>
                  <a:prstClr val="black"/>
                </a:solidFill>
              </a:rPr>
              <a:t>Attn: Finance Department</a:t>
            </a:r>
            <a:endParaRPr lang="en-US" sz="2000" dirty="0">
              <a:solidFill>
                <a:prstClr val="black"/>
              </a:solidFill>
            </a:endParaRPr>
          </a:p>
          <a:p>
            <a:pPr marL="0" lvl="0" indent="0" algn="ctr">
              <a:buNone/>
            </a:pPr>
            <a:r>
              <a:rPr lang="en-US" dirty="0">
                <a:solidFill>
                  <a:prstClr val="black"/>
                </a:solidFill>
              </a:rPr>
              <a:t>833 Lawrence Ave.</a:t>
            </a:r>
            <a:endParaRPr lang="en-US" sz="2000" dirty="0">
              <a:solidFill>
                <a:prstClr val="black"/>
              </a:solidFill>
            </a:endParaRPr>
          </a:p>
          <a:p>
            <a:pPr marL="0" lvl="0" indent="0" algn="ctr">
              <a:buNone/>
            </a:pPr>
            <a:r>
              <a:rPr lang="en-US" sz="2000" dirty="0">
                <a:solidFill>
                  <a:prstClr val="black"/>
                </a:solidFill>
              </a:rPr>
              <a:t>(865)-982-7121</a:t>
            </a:r>
          </a:p>
          <a:p>
            <a:pPr marL="0" indent="0" algn="ctr">
              <a:buNone/>
            </a:pPr>
            <a:r>
              <a:rPr lang="en-US" sz="2000" dirty="0">
                <a:solidFill>
                  <a:prstClr val="black"/>
                </a:solidFill>
                <a:hlinkClick r:id="rId2"/>
              </a:rPr>
              <a:t>www.maryville-schools.org</a:t>
            </a:r>
            <a:r>
              <a:rPr lang="en-US" sz="2000" dirty="0">
                <a:solidFill>
                  <a:prstClr val="black"/>
                </a:solidFill>
              </a:rPr>
              <a:t> </a:t>
            </a:r>
            <a:endParaRPr lang="en-US" sz="1800" dirty="0">
              <a:solidFill>
                <a:prstClr val="black"/>
              </a:solidFill>
            </a:endParaRPr>
          </a:p>
          <a:p>
            <a:pPr marL="0" lvl="0" indent="0" algn="ctr">
              <a:buNone/>
            </a:pPr>
            <a:r>
              <a:rPr lang="en-US" dirty="0">
                <a:solidFill>
                  <a:prstClr val="black"/>
                </a:solidFill>
                <a:hlinkClick r:id="rId3"/>
              </a:rPr>
              <a:t>s</a:t>
            </a:r>
            <a:r>
              <a:rPr lang="en-US" sz="2000" dirty="0">
                <a:solidFill>
                  <a:prstClr val="black"/>
                </a:solidFill>
                <a:hlinkClick r:id="rId3"/>
              </a:rPr>
              <a:t>arah.pritchard@maryville-schools.org</a:t>
            </a:r>
            <a:endParaRPr lang="en-US" sz="2000" dirty="0">
              <a:solidFill>
                <a:prstClr val="black"/>
              </a:solidFill>
            </a:endParaRPr>
          </a:p>
          <a:p>
            <a:pPr lvl="0" algn="ctr"/>
            <a:r>
              <a:rPr lang="en-US" sz="2000" dirty="0">
                <a:solidFill>
                  <a:prstClr val="black"/>
                </a:solidFill>
              </a:rPr>
              <a:t>Once a SSO has completed this annual training they should submit a completed SSO Training Acknowledgement Form to the above email address</a:t>
            </a:r>
          </a:p>
          <a:p>
            <a:pPr marL="0" indent="0">
              <a:buNone/>
            </a:pPr>
            <a:endParaRPr lang="en-US" dirty="0"/>
          </a:p>
        </p:txBody>
      </p:sp>
      <p:sp>
        <p:nvSpPr>
          <p:cNvPr id="2" name="Date Placeholder 1">
            <a:extLst>
              <a:ext uri="{FF2B5EF4-FFF2-40B4-BE49-F238E27FC236}">
                <a16:creationId xmlns:a16="http://schemas.microsoft.com/office/drawing/2014/main" id="{94504F01-1EFA-5BF4-8D18-7181CBE31A44}"/>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3FD9DC7A-BC7C-3FE1-0516-A587FC45E86E}"/>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B851ABAC-6ACD-EDD8-C900-5C33E2A51389}"/>
              </a:ext>
            </a:extLst>
          </p:cNvPr>
          <p:cNvSpPr>
            <a:spLocks noGrp="1"/>
          </p:cNvSpPr>
          <p:nvPr>
            <p:ph type="sldNum" sz="quarter" idx="12"/>
          </p:nvPr>
        </p:nvSpPr>
        <p:spPr/>
        <p:txBody>
          <a:bodyPr/>
          <a:lstStyle/>
          <a:p>
            <a:fld id="{91F18EF7-BE1E-4ECB-84D4-67C2B4D8F095}" type="slidenum">
              <a:rPr lang="en-US" smtClean="0"/>
              <a:t>22</a:t>
            </a:fld>
            <a:endParaRPr lang="en-US" dirty="0"/>
          </a:p>
        </p:txBody>
      </p:sp>
    </p:spTree>
    <p:extLst>
      <p:ext uri="{BB962C8B-B14F-4D97-AF65-F5344CB8AC3E}">
        <p14:creationId xmlns:p14="http://schemas.microsoft.com/office/powerpoint/2010/main" val="134398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C7B3269-0A18-40F5-8E91-D6AE2D71E893}"/>
              </a:ext>
            </a:extLst>
          </p:cNvPr>
          <p:cNvSpPr>
            <a:spLocks noGrp="1"/>
          </p:cNvSpPr>
          <p:nvPr>
            <p:ph type="title"/>
          </p:nvPr>
        </p:nvSpPr>
        <p:spPr>
          <a:xfrm>
            <a:off x="1600200" y="618836"/>
            <a:ext cx="9803920" cy="1551159"/>
          </a:xfrm>
        </p:spPr>
        <p:txBody>
          <a:bodyPr anchor="b">
            <a:normAutofit fontScale="90000"/>
          </a:bodyPr>
          <a:lstStyle/>
          <a:p>
            <a:r>
              <a:rPr lang="en-US" dirty="0"/>
              <a:t>HISTORY, PURPOSE, AND THE OPERATION OF SCHOOL SUPPORT ORGANIZATIONS</a:t>
            </a:r>
          </a:p>
        </p:txBody>
      </p:sp>
      <p:sp>
        <p:nvSpPr>
          <p:cNvPr id="10" name="Content Placeholder 2">
            <a:extLst>
              <a:ext uri="{FF2B5EF4-FFF2-40B4-BE49-F238E27FC236}">
                <a16:creationId xmlns:a16="http://schemas.microsoft.com/office/drawing/2014/main" id="{BC145B2B-0F17-4B7A-AAAA-4450A93D76BC}"/>
              </a:ext>
            </a:extLst>
          </p:cNvPr>
          <p:cNvSpPr>
            <a:spLocks noGrp="1"/>
          </p:cNvSpPr>
          <p:nvPr>
            <p:ph idx="1"/>
          </p:nvPr>
        </p:nvSpPr>
        <p:spPr>
          <a:xfrm>
            <a:off x="1600199" y="2329133"/>
            <a:ext cx="9803921" cy="3762180"/>
          </a:xfrm>
        </p:spPr>
        <p:txBody>
          <a:bodyPr>
            <a:normAutofit fontScale="70000" lnSpcReduction="20000"/>
          </a:bodyPr>
          <a:lstStyle/>
          <a:p>
            <a:pPr marL="285750" lvl="0" indent="-285750">
              <a:spcBef>
                <a:spcPts val="0"/>
              </a:spcBef>
              <a:spcAft>
                <a:spcPts val="0"/>
              </a:spcAft>
              <a:buClrTx/>
              <a:buSzTx/>
              <a:buFont typeface="Arial" panose="020B0604020202020204" pitchFamily="34" charset="0"/>
              <a:buChar char="•"/>
            </a:pPr>
            <a:r>
              <a:rPr lang="en-US" dirty="0">
                <a:solidFill>
                  <a:prstClr val="black"/>
                </a:solidFill>
              </a:rPr>
              <a:t>TCA Title 49, Chapter 2, Part 6 – The School Support Organization Financial Accountability Act (S.S.O.F.A.A.)</a:t>
            </a:r>
          </a:p>
          <a:p>
            <a:pPr marL="742950" lvl="1" indent="-285750">
              <a:spcBef>
                <a:spcPts val="0"/>
              </a:spcBef>
              <a:spcAft>
                <a:spcPts val="0"/>
              </a:spcAft>
              <a:buClrTx/>
              <a:buSzTx/>
              <a:buFont typeface="Arial" panose="020B0604020202020204" pitchFamily="34" charset="0"/>
              <a:buChar char="•"/>
            </a:pPr>
            <a:r>
              <a:rPr lang="en-US" sz="1800" dirty="0">
                <a:solidFill>
                  <a:prstClr val="black"/>
                </a:solidFill>
              </a:rPr>
              <a:t>In 2007 the </a:t>
            </a:r>
            <a:r>
              <a:rPr lang="en-US" sz="1900" dirty="0">
                <a:solidFill>
                  <a:prstClr val="black"/>
                </a:solidFill>
              </a:rPr>
              <a:t>General</a:t>
            </a:r>
            <a:r>
              <a:rPr lang="en-US" sz="1800" dirty="0">
                <a:solidFill>
                  <a:prstClr val="black"/>
                </a:solidFill>
              </a:rPr>
              <a:t> Assembly passed legislation to create and regulate School Support Organizations.</a:t>
            </a:r>
          </a:p>
          <a:p>
            <a:pPr marL="514350" indent="-285750">
              <a:spcBef>
                <a:spcPts val="0"/>
              </a:spcBef>
              <a:buSzTx/>
            </a:pPr>
            <a:r>
              <a:rPr lang="en-US" dirty="0">
                <a:solidFill>
                  <a:prstClr val="black"/>
                </a:solidFill>
              </a:rPr>
              <a:t>The law was amended in 2008. The legislation was in response to substandard handling of cash raised for schools and school organizations</a:t>
            </a:r>
            <a:r>
              <a:rPr lang="en-US" i="1" dirty="0">
                <a:solidFill>
                  <a:prstClr val="black"/>
                </a:solidFill>
              </a:rPr>
              <a:t>.</a:t>
            </a:r>
          </a:p>
          <a:p>
            <a:pPr marL="742950" lvl="1" indent="-285750">
              <a:spcBef>
                <a:spcPts val="0"/>
              </a:spcBef>
              <a:buSzTx/>
            </a:pPr>
            <a:r>
              <a:rPr lang="en-US" i="1" dirty="0">
                <a:solidFill>
                  <a:prstClr val="black"/>
                </a:solidFill>
              </a:rPr>
              <a:t>“The general assembly recognizes the importance of school support organizations in providing financial support to help carry out academic, arts, athletic, and social programs to further the educational opportunities for the children of this state.  The general assembly also recognizes concerns that parents and other persons who support these organizations have in ensuring that money raised by these organizations is safeguarded by them and used to further the activities for which the money is raised.  It is therefore, the intent of the general assembly to ensure the continued support of academic, arts, athletic, and special programs, which help to educate the children of this state, while also ensuring fiscal accountability of school support organizations.” </a:t>
            </a:r>
            <a:r>
              <a:rPr lang="en-US" sz="1400" i="1" dirty="0">
                <a:solidFill>
                  <a:prstClr val="black"/>
                </a:solidFill>
              </a:rPr>
              <a:t>(TCA 42-2-602 Legislative intent)</a:t>
            </a:r>
          </a:p>
          <a:p>
            <a:pPr marL="457200" lvl="1" indent="0">
              <a:spcBef>
                <a:spcPts val="0"/>
              </a:spcBef>
              <a:spcAft>
                <a:spcPts val="0"/>
              </a:spcAft>
              <a:buClrTx/>
              <a:buSzTx/>
              <a:buNone/>
            </a:pPr>
            <a:endParaRPr lang="en-US" sz="1800" dirty="0">
              <a:solidFill>
                <a:prstClr val="black"/>
              </a:solidFill>
            </a:endParaRPr>
          </a:p>
          <a:p>
            <a:pPr marL="285750" lvl="0" indent="-285750">
              <a:spcBef>
                <a:spcPts val="0"/>
              </a:spcBef>
              <a:spcAft>
                <a:spcPts val="0"/>
              </a:spcAft>
              <a:buClrTx/>
              <a:buSzTx/>
              <a:buFont typeface="Arial" panose="020B0604020202020204" pitchFamily="34" charset="0"/>
              <a:buChar char="•"/>
            </a:pPr>
            <a:r>
              <a:rPr lang="en-US" dirty="0">
                <a:solidFill>
                  <a:prstClr val="black"/>
                </a:solidFill>
              </a:rPr>
              <a:t>The Act “is designed to establish accountability and regulation of booster organizations and other school support organizations that have, heretofore, been unregulated” </a:t>
            </a:r>
            <a:r>
              <a:rPr lang="en-US" sz="1400" dirty="0">
                <a:solidFill>
                  <a:prstClr val="black"/>
                </a:solidFill>
              </a:rPr>
              <a:t>(OAG 08-174 – 11/18/08) </a:t>
            </a:r>
          </a:p>
          <a:p>
            <a:pPr marL="285750" lvl="0" indent="-285750">
              <a:spcBef>
                <a:spcPts val="0"/>
              </a:spcBef>
              <a:spcAft>
                <a:spcPts val="0"/>
              </a:spcAft>
              <a:buClrTx/>
              <a:buSzTx/>
              <a:buFont typeface="Arial" panose="020B0604020202020204" pitchFamily="34" charset="0"/>
              <a:buChar char="•"/>
            </a:pPr>
            <a:endParaRPr lang="en-US" i="1" dirty="0">
              <a:solidFill>
                <a:prstClr val="black"/>
              </a:solidFill>
            </a:endParaRPr>
          </a:p>
          <a:p>
            <a:endParaRPr lang="en-US" sz="2000" dirty="0"/>
          </a:p>
        </p:txBody>
      </p:sp>
      <p:sp>
        <p:nvSpPr>
          <p:cNvPr id="12" name="Date Placeholder 6">
            <a:extLst>
              <a:ext uri="{FF2B5EF4-FFF2-40B4-BE49-F238E27FC236}">
                <a16:creationId xmlns:a16="http://schemas.microsoft.com/office/drawing/2014/main" id="{DF765F4A-2DF9-42BC-89D8-E61753DA5A3E}"/>
              </a:ext>
            </a:extLst>
          </p:cNvPr>
          <p:cNvSpPr>
            <a:spLocks noGrp="1"/>
          </p:cNvSpPr>
          <p:nvPr>
            <p:ph type="dt" sz="half" idx="10"/>
          </p:nvPr>
        </p:nvSpPr>
        <p:spPr>
          <a:xfrm>
            <a:off x="795014" y="6342042"/>
            <a:ext cx="2743200" cy="365125"/>
          </a:xfrm>
        </p:spPr>
        <p:txBody>
          <a:bodyPr/>
          <a:lstStyle/>
          <a:p>
            <a:pPr>
              <a:spcAft>
                <a:spcPts val="600"/>
              </a:spcAft>
            </a:pPr>
            <a:r>
              <a:rPr lang="en-US"/>
              <a:t>12/11/2023</a:t>
            </a:r>
            <a:endParaRPr lang="en-US" dirty="0"/>
          </a:p>
        </p:txBody>
      </p:sp>
      <p:sp>
        <p:nvSpPr>
          <p:cNvPr id="14" name="Footer Placeholder 11">
            <a:extLst>
              <a:ext uri="{FF2B5EF4-FFF2-40B4-BE49-F238E27FC236}">
                <a16:creationId xmlns:a16="http://schemas.microsoft.com/office/drawing/2014/main" id="{716E55FE-7292-474F-B63E-7EF4C8DD1222}"/>
              </a:ext>
            </a:extLst>
          </p:cNvPr>
          <p:cNvSpPr>
            <a:spLocks noGrp="1"/>
          </p:cNvSpPr>
          <p:nvPr>
            <p:ph type="ftr" sz="quarter" idx="11"/>
          </p:nvPr>
        </p:nvSpPr>
        <p:spPr>
          <a:xfrm>
            <a:off x="7696200" y="6342042"/>
            <a:ext cx="3470128" cy="365125"/>
          </a:xfrm>
        </p:spPr>
        <p:txBody>
          <a:bodyPr/>
          <a:lstStyle/>
          <a:p>
            <a:pPr>
              <a:spcAft>
                <a:spcPts val="600"/>
              </a:spcAft>
            </a:pPr>
            <a:r>
              <a:rPr lang="en-US" dirty="0"/>
              <a:t>Maryville City Schools</a:t>
            </a:r>
          </a:p>
        </p:txBody>
      </p:sp>
      <p:sp>
        <p:nvSpPr>
          <p:cNvPr id="16" name="Slide Number Placeholder 17">
            <a:extLst>
              <a:ext uri="{FF2B5EF4-FFF2-40B4-BE49-F238E27FC236}">
                <a16:creationId xmlns:a16="http://schemas.microsoft.com/office/drawing/2014/main" id="{32E95C4D-CC3C-4C9D-B8E6-271568CB8F71}"/>
              </a:ext>
            </a:extLst>
          </p:cNvPr>
          <p:cNvSpPr>
            <a:spLocks noGrp="1"/>
          </p:cNvSpPr>
          <p:nvPr>
            <p:ph type="sldNum" sz="quarter" idx="12"/>
          </p:nvPr>
        </p:nvSpPr>
        <p:spPr>
          <a:xfrm>
            <a:off x="11166329" y="6342042"/>
            <a:ext cx="526228" cy="365125"/>
          </a:xfrm>
        </p:spPr>
        <p:txBody>
          <a:bodyPr/>
          <a:lstStyle/>
          <a:p>
            <a:pPr>
              <a:spcAft>
                <a:spcPts val="600"/>
              </a:spcAft>
            </a:pPr>
            <a:fld id="{1B0A0659-E443-491A-A36E-EC2EE49C5850}" type="slidenum">
              <a:rPr lang="en-US" smtClean="0">
                <a:solidFill>
                  <a:srgbClr val="000000"/>
                </a:solidFill>
              </a:rPr>
              <a:pPr>
                <a:spcAft>
                  <a:spcPts val="600"/>
                </a:spcAft>
              </a:pPr>
              <a:t>3</a:t>
            </a:fld>
            <a:endParaRPr lang="en-US" dirty="0">
              <a:solidFill>
                <a:srgbClr val="000000"/>
              </a:solidFill>
            </a:endParaRPr>
          </a:p>
        </p:txBody>
      </p:sp>
    </p:spTree>
    <p:extLst>
      <p:ext uri="{BB962C8B-B14F-4D97-AF65-F5344CB8AC3E}">
        <p14:creationId xmlns:p14="http://schemas.microsoft.com/office/powerpoint/2010/main" val="172023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162711-6CF4-30F3-9FFE-5833ADC88877}"/>
              </a:ext>
            </a:extLst>
          </p:cNvPr>
          <p:cNvSpPr>
            <a:spLocks noGrp="1"/>
          </p:cNvSpPr>
          <p:nvPr>
            <p:ph idx="1"/>
          </p:nvPr>
        </p:nvSpPr>
        <p:spPr>
          <a:xfrm>
            <a:off x="618881" y="854732"/>
            <a:ext cx="10664470" cy="5382165"/>
          </a:xfrm>
        </p:spPr>
        <p:txBody>
          <a:bodyPr>
            <a:normAutofit fontScale="85000" lnSpcReduction="20000"/>
          </a:bodyPr>
          <a:lstStyle/>
          <a:p>
            <a:pPr marL="285750" lvl="0" indent="-285750">
              <a:buFont typeface="Arial" panose="020B0604020202020204" pitchFamily="34" charset="0"/>
              <a:buChar char="•"/>
            </a:pPr>
            <a:r>
              <a:rPr lang="en-US" dirty="0">
                <a:solidFill>
                  <a:prstClr val="black"/>
                </a:solidFill>
              </a:rPr>
              <a:t>The Act defines a School Support Organization (SSO) as a parent-teacher association,  parent-teacher organization, booster club,  foundation, alumni group, or any other nongovernmental organization or group of persons whose primary purpose is to support a school district, school, or a club, academic, arts, athletic, or social activity related to a school, that collects or receives money, materials, property, or securities from students, parents, or members of the general public. </a:t>
            </a:r>
          </a:p>
          <a:p>
            <a:pPr marL="285750" lvl="0" indent="-285750">
              <a:buFont typeface="Arial" panose="020B0604020202020204" pitchFamily="34" charset="0"/>
              <a:buChar char="•"/>
            </a:pPr>
            <a:endParaRPr lang="en-US" dirty="0">
              <a:solidFill>
                <a:prstClr val="black"/>
              </a:solidFill>
            </a:endParaRPr>
          </a:p>
          <a:p>
            <a:pPr marL="285750" lvl="0" indent="-285750">
              <a:buFont typeface="Arial" panose="020B0604020202020204" pitchFamily="34" charset="0"/>
              <a:buChar char="•"/>
            </a:pPr>
            <a:r>
              <a:rPr lang="en-US" dirty="0">
                <a:solidFill>
                  <a:prstClr val="black"/>
                </a:solidFill>
              </a:rPr>
              <a:t>The Act also strives to maintain an “arms length” separation between schools and school support organizations. A SSO is a separate, stand-alone entity and is required to: </a:t>
            </a:r>
          </a:p>
          <a:p>
            <a:pPr marL="742950" lvl="1" indent="-285750">
              <a:buFont typeface="Arial" panose="020B0604020202020204" pitchFamily="34" charset="0"/>
              <a:buChar char="•"/>
            </a:pPr>
            <a:r>
              <a:rPr lang="en-US" dirty="0">
                <a:solidFill>
                  <a:prstClr val="black"/>
                </a:solidFill>
              </a:rPr>
              <a:t>File a charter (non-profit corporation) with the Tennessee Secretary of State.</a:t>
            </a:r>
          </a:p>
          <a:p>
            <a:pPr marL="742950" lvl="1" indent="-285750">
              <a:buFont typeface="Arial" panose="020B0604020202020204" pitchFamily="34" charset="0"/>
              <a:buChar char="•"/>
            </a:pPr>
            <a:r>
              <a:rPr lang="en-US" dirty="0">
                <a:solidFill>
                  <a:prstClr val="black"/>
                </a:solidFill>
              </a:rPr>
              <a:t>Maintain compliance with federal, state, and local laws and regulations related to non-profits and SSOs. </a:t>
            </a:r>
          </a:p>
          <a:p>
            <a:pPr marL="742950" lvl="1" indent="-285750">
              <a:buFont typeface="Arial" panose="020B0604020202020204" pitchFamily="34" charset="0"/>
              <a:buChar char="•"/>
            </a:pPr>
            <a:r>
              <a:rPr lang="en-US" dirty="0">
                <a:solidFill>
                  <a:prstClr val="black"/>
                </a:solidFill>
              </a:rPr>
              <a:t>Maintain an organizational structure (bylaws, officers, rules for meetings and membership, etc.)</a:t>
            </a:r>
          </a:p>
          <a:p>
            <a:pPr marL="742950" lvl="1" indent="-285750">
              <a:buFont typeface="Arial" panose="020B0604020202020204" pitchFamily="34" charset="0"/>
              <a:buChar char="•"/>
            </a:pPr>
            <a:r>
              <a:rPr lang="en-US" dirty="0">
                <a:solidFill>
                  <a:prstClr val="black"/>
                </a:solidFill>
              </a:rPr>
              <a:t>Maintain and follow minimum procedures for accounting and for protecting the money raised. </a:t>
            </a:r>
          </a:p>
          <a:p>
            <a:pPr marL="742950" lvl="1" indent="-285750">
              <a:buFont typeface="Arial" panose="020B0604020202020204" pitchFamily="34" charset="0"/>
              <a:buChar char="•"/>
            </a:pPr>
            <a:r>
              <a:rPr lang="en-US" dirty="0">
                <a:solidFill>
                  <a:prstClr val="black"/>
                </a:solidFill>
              </a:rPr>
              <a:t>Maintain adequate records and documentation (annual financial records and permanent organization records to include a copy of charter, bylaws, accounting policy/rules, total receipts and disbursements).</a:t>
            </a:r>
          </a:p>
          <a:p>
            <a:pPr marL="742950" lvl="1" indent="-285750">
              <a:buFont typeface="Arial" panose="020B0604020202020204" pitchFamily="34" charset="0"/>
              <a:buChar char="•"/>
            </a:pPr>
            <a:r>
              <a:rPr lang="en-US" dirty="0">
                <a:solidFill>
                  <a:prstClr val="black"/>
                </a:solidFill>
              </a:rPr>
              <a:t>Maintain adequate separation of duties between SSO officers and between the SSO and school employees.</a:t>
            </a:r>
          </a:p>
          <a:p>
            <a:pPr marL="742950" lvl="1" indent="-285750">
              <a:buFont typeface="Arial" panose="020B0604020202020204" pitchFamily="34" charset="0"/>
              <a:buChar char="•"/>
            </a:pPr>
            <a:r>
              <a:rPr lang="en-US" dirty="0">
                <a:solidFill>
                  <a:prstClr val="black"/>
                </a:solidFill>
              </a:rPr>
              <a:t>The Act does not create liability on the part of the school district or its employees when a SSO experiences misappropriation of funds.  </a:t>
            </a:r>
          </a:p>
          <a:p>
            <a:endParaRPr lang="en-US" dirty="0"/>
          </a:p>
        </p:txBody>
      </p:sp>
      <p:sp>
        <p:nvSpPr>
          <p:cNvPr id="2" name="Date Placeholder 1">
            <a:extLst>
              <a:ext uri="{FF2B5EF4-FFF2-40B4-BE49-F238E27FC236}">
                <a16:creationId xmlns:a16="http://schemas.microsoft.com/office/drawing/2014/main" id="{11C233D7-AF11-A9EA-1D30-2753E18E5772}"/>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516C8555-634B-C77D-63A6-637B3029E7C0}"/>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C3165D3B-EEBB-1297-8215-24D65768E69D}"/>
              </a:ext>
            </a:extLst>
          </p:cNvPr>
          <p:cNvSpPr>
            <a:spLocks noGrp="1"/>
          </p:cNvSpPr>
          <p:nvPr>
            <p:ph type="sldNum" sz="quarter" idx="12"/>
          </p:nvPr>
        </p:nvSpPr>
        <p:spPr/>
        <p:txBody>
          <a:bodyPr/>
          <a:lstStyle/>
          <a:p>
            <a:fld id="{91F18EF7-BE1E-4ECB-84D4-67C2B4D8F095}" type="slidenum">
              <a:rPr lang="en-US" smtClean="0"/>
              <a:t>4</a:t>
            </a:fld>
            <a:endParaRPr lang="en-US" dirty="0"/>
          </a:p>
        </p:txBody>
      </p:sp>
    </p:spTree>
    <p:extLst>
      <p:ext uri="{BB962C8B-B14F-4D97-AF65-F5344CB8AC3E}">
        <p14:creationId xmlns:p14="http://schemas.microsoft.com/office/powerpoint/2010/main" val="173990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60E1F-2D73-1839-0726-C96F35C1851C}"/>
              </a:ext>
            </a:extLst>
          </p:cNvPr>
          <p:cNvSpPr>
            <a:spLocks noGrp="1"/>
          </p:cNvSpPr>
          <p:nvPr>
            <p:ph idx="1"/>
          </p:nvPr>
        </p:nvSpPr>
        <p:spPr>
          <a:xfrm>
            <a:off x="808662" y="698740"/>
            <a:ext cx="10357666" cy="5435361"/>
          </a:xfrm>
        </p:spPr>
        <p:txBody>
          <a:bodyPr>
            <a:normAutofit fontScale="77500" lnSpcReduction="20000"/>
          </a:bodyPr>
          <a:lstStyle/>
          <a:p>
            <a:pPr marL="285750" lvl="0" indent="-285750">
              <a:buFont typeface="Arial" panose="020B0604020202020204" pitchFamily="34" charset="0"/>
              <a:buChar char="•"/>
            </a:pPr>
            <a:r>
              <a:rPr lang="en-US" dirty="0">
                <a:solidFill>
                  <a:prstClr val="black"/>
                </a:solidFill>
              </a:rPr>
              <a:t>It is the responsibility of each SSO officer to serve with a </a:t>
            </a:r>
            <a:r>
              <a:rPr lang="en-US" i="1" dirty="0">
                <a:solidFill>
                  <a:prstClr val="black"/>
                </a:solidFill>
              </a:rPr>
              <a:t>duty of care</a:t>
            </a:r>
            <a:r>
              <a:rPr lang="en-US" dirty="0">
                <a:solidFill>
                  <a:prstClr val="black"/>
                </a:solidFill>
              </a:rPr>
              <a:t>, </a:t>
            </a:r>
            <a:r>
              <a:rPr lang="en-US" i="1" dirty="0">
                <a:solidFill>
                  <a:prstClr val="black"/>
                </a:solidFill>
              </a:rPr>
              <a:t>duty of loyalty</a:t>
            </a:r>
            <a:r>
              <a:rPr lang="en-US" dirty="0">
                <a:solidFill>
                  <a:prstClr val="black"/>
                </a:solidFill>
              </a:rPr>
              <a:t>, and </a:t>
            </a:r>
            <a:r>
              <a:rPr lang="en-US" i="1" dirty="0">
                <a:solidFill>
                  <a:prstClr val="black"/>
                </a:solidFill>
              </a:rPr>
              <a:t>duty of good faith</a:t>
            </a:r>
            <a:r>
              <a:rPr lang="en-US" dirty="0">
                <a:solidFill>
                  <a:prstClr val="black"/>
                </a:solidFill>
              </a:rPr>
              <a:t>.  This includes, among other things, that each officer does their due diligence to ensure policies, procedures, guidelines, and requirements are reviewed, up-to-date, and are being followed in the day-to-day operations of the School Support Organization.       (</a:t>
            </a:r>
            <a:r>
              <a:rPr lang="en-US" sz="1400" i="1" dirty="0">
                <a:solidFill>
                  <a:prstClr val="black"/>
                </a:solidFill>
              </a:rPr>
              <a:t>What Every Board Member Should Know – A Guidebook for Tennessee Nonprofits</a:t>
            </a:r>
            <a:r>
              <a:rPr lang="en-US" sz="1400" dirty="0">
                <a:solidFill>
                  <a:prstClr val="black"/>
                </a:solidFill>
              </a:rPr>
              <a:t>)</a:t>
            </a:r>
          </a:p>
          <a:p>
            <a:pPr lvl="0"/>
            <a:endParaRPr lang="en-US" sz="1400" dirty="0">
              <a:solidFill>
                <a:prstClr val="black"/>
              </a:solidFill>
            </a:endParaRPr>
          </a:p>
          <a:p>
            <a:pPr marL="285750" lvl="0" indent="-285750">
              <a:buFont typeface="Arial" panose="020B0604020202020204" pitchFamily="34" charset="0"/>
              <a:buChar char="•"/>
            </a:pPr>
            <a:r>
              <a:rPr lang="en-US" dirty="0">
                <a:solidFill>
                  <a:prstClr val="black"/>
                </a:solidFill>
              </a:rPr>
              <a:t>Maryville City Schools has an information page for SSOs on the Maryville City Schools web site where the below information and other additional resources to assist school support organizations may be found.</a:t>
            </a:r>
          </a:p>
          <a:p>
            <a:pPr lvl="0"/>
            <a:endParaRPr lang="en-US" dirty="0">
              <a:solidFill>
                <a:prstClr val="black"/>
              </a:solidFill>
            </a:endParaRPr>
          </a:p>
          <a:p>
            <a:pPr marL="742950" lvl="1" indent="-285750">
              <a:buFont typeface="Arial" panose="020B0604020202020204" pitchFamily="34" charset="0"/>
              <a:buChar char="•"/>
            </a:pPr>
            <a:r>
              <a:rPr lang="en-US" dirty="0">
                <a:solidFill>
                  <a:prstClr val="black"/>
                </a:solidFill>
              </a:rPr>
              <a:t>School Support Organization Financial Accountability Act </a:t>
            </a:r>
            <a:r>
              <a:rPr lang="en-US" sz="1400" dirty="0">
                <a:solidFill>
                  <a:prstClr val="black"/>
                </a:solidFill>
              </a:rPr>
              <a:t>(Tennessee Code Annotated, Title 49-Chapter 2, Part 6)</a:t>
            </a:r>
          </a:p>
          <a:p>
            <a:pPr marL="742950" lvl="1" indent="-285750">
              <a:buFont typeface="Arial" panose="020B0604020202020204" pitchFamily="34" charset="0"/>
              <a:buChar char="•"/>
            </a:pPr>
            <a:r>
              <a:rPr lang="en-US" dirty="0">
                <a:solidFill>
                  <a:prstClr val="black"/>
                </a:solidFill>
              </a:rPr>
              <a:t>Model Financial Policy for School Support Organizations (Procedures Manual) issued by the Tennessee Comptroller of the Treasury.  (Updated May 2020) </a:t>
            </a:r>
          </a:p>
          <a:p>
            <a:pPr marL="742950" lvl="1" indent="-285750">
              <a:buFont typeface="Arial" panose="020B0604020202020204" pitchFamily="34" charset="0"/>
              <a:buChar char="•"/>
            </a:pPr>
            <a:r>
              <a:rPr lang="en-US" dirty="0">
                <a:solidFill>
                  <a:prstClr val="black"/>
                </a:solidFill>
              </a:rPr>
              <a:t>Maryville City Schools Board of Education Board Policy – 2.404 - School Support Organizations</a:t>
            </a:r>
          </a:p>
          <a:p>
            <a:pPr marL="742950" lvl="1" indent="-285750">
              <a:buFont typeface="Arial" panose="020B0604020202020204" pitchFamily="34" charset="0"/>
              <a:buChar char="•"/>
            </a:pPr>
            <a:r>
              <a:rPr lang="en-US" dirty="0">
                <a:solidFill>
                  <a:prstClr val="black"/>
                </a:solidFill>
              </a:rPr>
              <a:t>Maryville City Schools Board of Education - School Support Organization (SSO) Required Annual Reporting Forms </a:t>
            </a:r>
          </a:p>
          <a:p>
            <a:pPr marL="742950" lvl="1" indent="-285750">
              <a:buFont typeface="Arial" panose="020B0604020202020204" pitchFamily="34" charset="0"/>
              <a:buChar char="•"/>
            </a:pPr>
            <a:r>
              <a:rPr lang="en-US" dirty="0">
                <a:solidFill>
                  <a:prstClr val="black"/>
                </a:solidFill>
              </a:rPr>
              <a:t>Updated SSO Agreed-Upon CPA Attestation Procedures</a:t>
            </a:r>
          </a:p>
          <a:p>
            <a:pPr lvl="1"/>
            <a:endParaRPr lang="en-US" dirty="0">
              <a:solidFill>
                <a:prstClr val="black"/>
              </a:solidFill>
            </a:endParaRPr>
          </a:p>
          <a:p>
            <a:pPr lvl="1"/>
            <a:r>
              <a:rPr lang="en-US" i="1" u="sng" dirty="0">
                <a:solidFill>
                  <a:prstClr val="black"/>
                </a:solidFill>
              </a:rPr>
              <a:t>All SSO officers should review and be familiar with these documents posted on the webpage</a:t>
            </a:r>
          </a:p>
          <a:p>
            <a:endParaRPr lang="en-US" dirty="0"/>
          </a:p>
        </p:txBody>
      </p:sp>
      <p:sp>
        <p:nvSpPr>
          <p:cNvPr id="2" name="Date Placeholder 1">
            <a:extLst>
              <a:ext uri="{FF2B5EF4-FFF2-40B4-BE49-F238E27FC236}">
                <a16:creationId xmlns:a16="http://schemas.microsoft.com/office/drawing/2014/main" id="{ECC5B3A5-BECF-4DE3-99A7-EE4B0CB3949E}"/>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52A2E5AD-3B86-E9DB-81D5-7EECCCAA17BB}"/>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016F90D0-9D8F-9523-3B85-A984BB12443B}"/>
              </a:ext>
            </a:extLst>
          </p:cNvPr>
          <p:cNvSpPr>
            <a:spLocks noGrp="1"/>
          </p:cNvSpPr>
          <p:nvPr>
            <p:ph type="sldNum" sz="quarter" idx="12"/>
          </p:nvPr>
        </p:nvSpPr>
        <p:spPr/>
        <p:txBody>
          <a:bodyPr/>
          <a:lstStyle/>
          <a:p>
            <a:fld id="{91F18EF7-BE1E-4ECB-84D4-67C2B4D8F095}" type="slidenum">
              <a:rPr lang="en-US" smtClean="0"/>
              <a:t>5</a:t>
            </a:fld>
            <a:endParaRPr lang="en-US" dirty="0"/>
          </a:p>
        </p:txBody>
      </p:sp>
    </p:spTree>
    <p:extLst>
      <p:ext uri="{BB962C8B-B14F-4D97-AF65-F5344CB8AC3E}">
        <p14:creationId xmlns:p14="http://schemas.microsoft.com/office/powerpoint/2010/main" val="96789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B05DB-7C1B-1847-3A70-E7E383BA4F11}"/>
              </a:ext>
            </a:extLst>
          </p:cNvPr>
          <p:cNvSpPr>
            <a:spLocks noGrp="1"/>
          </p:cNvSpPr>
          <p:nvPr>
            <p:ph type="title"/>
          </p:nvPr>
        </p:nvSpPr>
        <p:spPr/>
        <p:txBody>
          <a:bodyPr>
            <a:normAutofit fontScale="90000"/>
          </a:bodyPr>
          <a:lstStyle/>
          <a:p>
            <a:r>
              <a:rPr lang="en-US" dirty="0"/>
              <a:t>School support organization financial accountability act – (s.s.o.f.a.a.)</a:t>
            </a:r>
          </a:p>
        </p:txBody>
      </p:sp>
      <p:sp>
        <p:nvSpPr>
          <p:cNvPr id="3" name="Content Placeholder 2">
            <a:extLst>
              <a:ext uri="{FF2B5EF4-FFF2-40B4-BE49-F238E27FC236}">
                <a16:creationId xmlns:a16="http://schemas.microsoft.com/office/drawing/2014/main" id="{C97C8042-CF26-4D49-3FA5-7FABD41099B4}"/>
              </a:ext>
            </a:extLst>
          </p:cNvPr>
          <p:cNvSpPr>
            <a:spLocks noGrp="1"/>
          </p:cNvSpPr>
          <p:nvPr>
            <p:ph idx="1"/>
          </p:nvPr>
        </p:nvSpPr>
        <p:spPr>
          <a:xfrm>
            <a:off x="808661" y="2019299"/>
            <a:ext cx="10681723" cy="4114801"/>
          </a:xfrm>
        </p:spPr>
        <p:txBody>
          <a:bodyPr>
            <a:normAutofit fontScale="55000" lnSpcReduction="20000"/>
          </a:bodyPr>
          <a:lstStyle/>
          <a:p>
            <a:pPr marL="0" lvl="0" indent="0">
              <a:buClr>
                <a:srgbClr val="4590B8"/>
              </a:buClr>
              <a:buNone/>
            </a:pPr>
            <a:r>
              <a:rPr lang="en-US" sz="2800" dirty="0">
                <a:solidFill>
                  <a:prstClr val="black"/>
                </a:solidFill>
              </a:rPr>
              <a:t>The Act contains guidelines and information on the following:</a:t>
            </a:r>
          </a:p>
          <a:p>
            <a:pPr lvl="0">
              <a:buClr>
                <a:srgbClr val="4590B8"/>
              </a:buClr>
              <a:buFont typeface="Arial" panose="020B0604020202020204" pitchFamily="34" charset="0"/>
              <a:buChar char="•"/>
            </a:pPr>
            <a:r>
              <a:rPr lang="en-US" sz="2000" dirty="0">
                <a:solidFill>
                  <a:prstClr val="black"/>
                </a:solidFill>
              </a:rPr>
              <a:t>Defines what certain terms are considered in the context of the law, such as “donations”, internal school funds”, “school representatives”, “school support organizations and “SSO funds”,  and “student activity funds”</a:t>
            </a:r>
          </a:p>
          <a:p>
            <a:pPr lvl="0">
              <a:buClr>
                <a:srgbClr val="4590B8"/>
              </a:buClr>
              <a:buFont typeface="Arial" panose="020B0604020202020204" pitchFamily="34" charset="0"/>
              <a:buChar char="•"/>
            </a:pPr>
            <a:r>
              <a:rPr lang="en-US" sz="2000" dirty="0">
                <a:solidFill>
                  <a:prstClr val="black"/>
                </a:solidFill>
              </a:rPr>
              <a:t>Outlines minimum guidelines that a school board is required to adopt concerning approval of SSO fundraising. </a:t>
            </a:r>
          </a:p>
          <a:p>
            <a:pPr lvl="0">
              <a:buClr>
                <a:srgbClr val="4590B8"/>
              </a:buClr>
              <a:buFont typeface="Arial" panose="020B0604020202020204" pitchFamily="34" charset="0"/>
              <a:buChar char="•"/>
            </a:pPr>
            <a:r>
              <a:rPr lang="en-US" sz="2000" dirty="0">
                <a:solidFill>
                  <a:prstClr val="black"/>
                </a:solidFill>
              </a:rPr>
              <a:t>Requires the school district to post or publish a list annually of SSO that have complied with the school district requirements to operate and to fundraise in conjunction with their schools.</a:t>
            </a:r>
          </a:p>
          <a:p>
            <a:pPr lvl="0">
              <a:buClr>
                <a:srgbClr val="4590B8"/>
              </a:buClr>
              <a:buFont typeface="Arial" panose="020B0604020202020204" pitchFamily="34" charset="0"/>
              <a:buChar char="•"/>
            </a:pPr>
            <a:r>
              <a:rPr lang="en-US" sz="2000" dirty="0">
                <a:solidFill>
                  <a:prstClr val="black"/>
                </a:solidFill>
              </a:rPr>
              <a:t>Outlines minimum requirements for the collection of money.</a:t>
            </a:r>
          </a:p>
          <a:p>
            <a:pPr lvl="0">
              <a:buClr>
                <a:srgbClr val="4590B8"/>
              </a:buClr>
              <a:buFont typeface="Arial" panose="020B0604020202020204" pitchFamily="34" charset="0"/>
              <a:buChar char="•"/>
            </a:pPr>
            <a:r>
              <a:rPr lang="en-US" sz="2000" dirty="0">
                <a:solidFill>
                  <a:prstClr val="black"/>
                </a:solidFill>
              </a:rPr>
              <a:t>Outlines minimum requirements for the disbursement of donations.</a:t>
            </a:r>
          </a:p>
          <a:p>
            <a:pPr lvl="0">
              <a:buClr>
                <a:srgbClr val="4590B8"/>
              </a:buClr>
              <a:buFont typeface="Arial" panose="020B0604020202020204" pitchFamily="34" charset="0"/>
              <a:buChar char="•"/>
            </a:pPr>
            <a:r>
              <a:rPr lang="en-US" sz="2000" dirty="0">
                <a:solidFill>
                  <a:prstClr val="black"/>
                </a:solidFill>
              </a:rPr>
              <a:t>Outlines prohibited actions for school support organizations.</a:t>
            </a:r>
          </a:p>
          <a:p>
            <a:pPr lvl="0">
              <a:buClr>
                <a:srgbClr val="4590B8"/>
              </a:buClr>
              <a:buFont typeface="Arial" panose="020B0604020202020204" pitchFamily="34" charset="0"/>
              <a:buChar char="•"/>
            </a:pPr>
            <a:r>
              <a:rPr lang="en-US" sz="2000" dirty="0">
                <a:solidFill>
                  <a:prstClr val="black"/>
                </a:solidFill>
              </a:rPr>
              <a:t>Indicates that the Office of the Comptroller of the Treasury is authorized to adopt a model financial policy for SSO and that SSO or any group representing itself as a SSO are subject to audit by the Comptroller’s office.</a:t>
            </a:r>
          </a:p>
          <a:p>
            <a:pPr lvl="0">
              <a:buClr>
                <a:srgbClr val="4590B8"/>
              </a:buClr>
              <a:buFont typeface="Arial" panose="020B0604020202020204" pitchFamily="34" charset="0"/>
              <a:buChar char="•"/>
            </a:pPr>
            <a:r>
              <a:rPr lang="en-US" sz="2000" dirty="0">
                <a:solidFill>
                  <a:prstClr val="black"/>
                </a:solidFill>
              </a:rPr>
              <a:t>Outlines the initial registration and renewal fees.</a:t>
            </a:r>
          </a:p>
          <a:p>
            <a:pPr lvl="0">
              <a:buClr>
                <a:srgbClr val="4590B8"/>
              </a:buClr>
              <a:buFont typeface="Arial" panose="020B0604020202020204" pitchFamily="34" charset="0"/>
              <a:buChar char="•"/>
            </a:pPr>
            <a:r>
              <a:rPr lang="en-US" sz="2000" dirty="0">
                <a:solidFill>
                  <a:prstClr val="black"/>
                </a:solidFill>
              </a:rPr>
              <a:t>Defines charitable school foundation requirements.</a:t>
            </a:r>
          </a:p>
        </p:txBody>
      </p:sp>
      <p:sp>
        <p:nvSpPr>
          <p:cNvPr id="4" name="Date Placeholder 3">
            <a:extLst>
              <a:ext uri="{FF2B5EF4-FFF2-40B4-BE49-F238E27FC236}">
                <a16:creationId xmlns:a16="http://schemas.microsoft.com/office/drawing/2014/main" id="{1042F161-1EA0-67A4-2F7F-9BFA08ECA63C}"/>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50A6CA50-C6B9-06CA-311A-0EE059E69155}"/>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6448A498-0A97-F60A-7427-6A813A5FBBE7}"/>
              </a:ext>
            </a:extLst>
          </p:cNvPr>
          <p:cNvSpPr>
            <a:spLocks noGrp="1"/>
          </p:cNvSpPr>
          <p:nvPr>
            <p:ph type="sldNum" sz="quarter" idx="12"/>
          </p:nvPr>
        </p:nvSpPr>
        <p:spPr/>
        <p:txBody>
          <a:bodyPr/>
          <a:lstStyle/>
          <a:p>
            <a:fld id="{91F18EF7-BE1E-4ECB-84D4-67C2B4D8F095}" type="slidenum">
              <a:rPr lang="en-US" smtClean="0"/>
              <a:t>6</a:t>
            </a:fld>
            <a:endParaRPr lang="en-US" dirty="0"/>
          </a:p>
        </p:txBody>
      </p:sp>
    </p:spTree>
    <p:extLst>
      <p:ext uri="{BB962C8B-B14F-4D97-AF65-F5344CB8AC3E}">
        <p14:creationId xmlns:p14="http://schemas.microsoft.com/office/powerpoint/2010/main" val="1154680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56491-0FD8-F7E0-4D41-5B210C9A646D}"/>
              </a:ext>
            </a:extLst>
          </p:cNvPr>
          <p:cNvSpPr>
            <a:spLocks noGrp="1"/>
          </p:cNvSpPr>
          <p:nvPr>
            <p:ph type="title"/>
          </p:nvPr>
        </p:nvSpPr>
        <p:spPr/>
        <p:txBody>
          <a:bodyPr/>
          <a:lstStyle/>
          <a:p>
            <a:r>
              <a:rPr lang="en-US" dirty="0"/>
              <a:t>The model financial policy (procedures manual)</a:t>
            </a:r>
          </a:p>
        </p:txBody>
      </p:sp>
      <p:sp>
        <p:nvSpPr>
          <p:cNvPr id="3" name="Content Placeholder 2">
            <a:extLst>
              <a:ext uri="{FF2B5EF4-FFF2-40B4-BE49-F238E27FC236}">
                <a16:creationId xmlns:a16="http://schemas.microsoft.com/office/drawing/2014/main" id="{D97A78A9-1EBE-59ED-CCE4-71C5BFBB5972}"/>
              </a:ext>
            </a:extLst>
          </p:cNvPr>
          <p:cNvSpPr>
            <a:spLocks noGrp="1"/>
          </p:cNvSpPr>
          <p:nvPr>
            <p:ph idx="1"/>
          </p:nvPr>
        </p:nvSpPr>
        <p:spPr/>
        <p:txBody>
          <a:bodyPr>
            <a:normAutofit fontScale="62500" lnSpcReduction="20000"/>
          </a:bodyPr>
          <a:lstStyle/>
          <a:p>
            <a:pPr lvl="0">
              <a:buClr>
                <a:srgbClr val="4590B8"/>
              </a:buClr>
              <a:buFont typeface="Arial" panose="020B0604020202020204" pitchFamily="34" charset="0"/>
              <a:buChar char="•"/>
            </a:pPr>
            <a:r>
              <a:rPr lang="en-US" dirty="0">
                <a:solidFill>
                  <a:prstClr val="black"/>
                </a:solidFill>
              </a:rPr>
              <a:t>The Policy was adopted in 2008 by Tennessee Comptroller of the Treasury to fulfill the requirement of the S.S.O.F.A.A.  It provides </a:t>
            </a:r>
            <a:r>
              <a:rPr lang="en-US" i="1" dirty="0">
                <a:solidFill>
                  <a:prstClr val="black"/>
                </a:solidFill>
              </a:rPr>
              <a:t>minimum</a:t>
            </a:r>
            <a:r>
              <a:rPr lang="en-US" dirty="0">
                <a:solidFill>
                  <a:prstClr val="black"/>
                </a:solidFill>
              </a:rPr>
              <a:t> required internal controls that all SSO are required to follow.  School districts may set additional or more restrictive requirements and guidelines for the operations of SSO working with their schools.</a:t>
            </a:r>
          </a:p>
          <a:p>
            <a:pPr lvl="0">
              <a:buClr>
                <a:srgbClr val="4590B8"/>
              </a:buClr>
              <a:buFont typeface="Arial" panose="020B0604020202020204" pitchFamily="34" charset="0"/>
              <a:buChar char="•"/>
            </a:pPr>
            <a:r>
              <a:rPr lang="en-US" dirty="0">
                <a:solidFill>
                  <a:prstClr val="black"/>
                </a:solidFill>
              </a:rPr>
              <a:t>The purpose of the Policy is to help ensure that the money raised is safeguarded and used to further the activities for which the money was raised.  </a:t>
            </a:r>
            <a:r>
              <a:rPr lang="en-US" u="sng" dirty="0">
                <a:solidFill>
                  <a:prstClr val="black"/>
                </a:solidFill>
              </a:rPr>
              <a:t>The Model Financial Policy for School Support Organizations (Procedure Manual) was updated in May 2020.  </a:t>
            </a:r>
          </a:p>
          <a:p>
            <a:pPr lvl="0">
              <a:buClr>
                <a:srgbClr val="4590B8"/>
              </a:buClr>
              <a:buFont typeface="Arial" panose="020B0604020202020204" pitchFamily="34" charset="0"/>
              <a:buChar char="•"/>
            </a:pPr>
            <a:r>
              <a:rPr lang="en-US" dirty="0">
                <a:solidFill>
                  <a:prstClr val="black"/>
                </a:solidFill>
              </a:rPr>
              <a:t>The Policy contains required policies and procedures both overarching and general as well as recommended policies and procedures for disbursements and receipting funds.  In addition, the manual includes required reporting sample forms, contact information and FAQ.</a:t>
            </a:r>
          </a:p>
          <a:p>
            <a:pPr lvl="0">
              <a:buClr>
                <a:srgbClr val="4590B8"/>
              </a:buClr>
              <a:buFont typeface="Arial" panose="020B0604020202020204" pitchFamily="34" charset="0"/>
              <a:buChar char="•"/>
            </a:pPr>
            <a:r>
              <a:rPr lang="en-US" dirty="0">
                <a:solidFill>
                  <a:prstClr val="black"/>
                </a:solidFill>
              </a:rPr>
              <a:t>School Support Organizations are subject to audit by the Tennessee Comptroller of the Treasury and the Maryville City Schools Board of Education.  During an audit, the internal controls and procedures in the manual are used when reviewing records and to note deficiencies when a school support organization’s transactions are under review or when reports of fraud, waste, or abuse have been reported and records are requested for an investigation.</a:t>
            </a:r>
          </a:p>
          <a:p>
            <a:pPr lvl="0">
              <a:buClr>
                <a:srgbClr val="4590B8"/>
              </a:buClr>
              <a:buFont typeface="Arial" panose="020B0604020202020204" pitchFamily="34" charset="0"/>
              <a:buChar char="•"/>
            </a:pPr>
            <a:r>
              <a:rPr lang="en-US" dirty="0">
                <a:solidFill>
                  <a:prstClr val="black"/>
                </a:solidFill>
              </a:rPr>
              <a:t>The Policy does not address guidelines and requirements for non-profit organizations from the Internal Revenue Service (IRS), the Tennessee Department of Revenue, or the Tennessee Secretary of the State which also have operating requirements that SSO members should be familiar with and follow. The MCS BOE policy regarding SSO may also contain additional guidelines beyond those in the policy.</a:t>
            </a:r>
          </a:p>
          <a:p>
            <a:pPr marL="0" indent="0">
              <a:buNone/>
            </a:pPr>
            <a:endParaRPr lang="en-US" dirty="0"/>
          </a:p>
        </p:txBody>
      </p:sp>
      <p:sp>
        <p:nvSpPr>
          <p:cNvPr id="4" name="Date Placeholder 3">
            <a:extLst>
              <a:ext uri="{FF2B5EF4-FFF2-40B4-BE49-F238E27FC236}">
                <a16:creationId xmlns:a16="http://schemas.microsoft.com/office/drawing/2014/main" id="{11EF7EB9-0E68-01F7-D8F2-3C63167B16DC}"/>
              </a:ext>
            </a:extLst>
          </p:cNvPr>
          <p:cNvSpPr>
            <a:spLocks noGrp="1"/>
          </p:cNvSpPr>
          <p:nvPr>
            <p:ph type="dt" sz="half" idx="10"/>
          </p:nvPr>
        </p:nvSpPr>
        <p:spPr/>
        <p:txBody>
          <a:bodyPr/>
          <a:lstStyle/>
          <a:p>
            <a:r>
              <a:rPr lang="en-US"/>
              <a:t>12/11/2023</a:t>
            </a:r>
            <a:endParaRPr lang="en-US" dirty="0"/>
          </a:p>
        </p:txBody>
      </p:sp>
      <p:sp>
        <p:nvSpPr>
          <p:cNvPr id="5" name="Footer Placeholder 4">
            <a:extLst>
              <a:ext uri="{FF2B5EF4-FFF2-40B4-BE49-F238E27FC236}">
                <a16:creationId xmlns:a16="http://schemas.microsoft.com/office/drawing/2014/main" id="{9B6ACAAC-D693-BF57-0239-59842E000CBC}"/>
              </a:ext>
            </a:extLst>
          </p:cNvPr>
          <p:cNvSpPr>
            <a:spLocks noGrp="1"/>
          </p:cNvSpPr>
          <p:nvPr>
            <p:ph type="ftr" sz="quarter" idx="11"/>
          </p:nvPr>
        </p:nvSpPr>
        <p:spPr/>
        <p:txBody>
          <a:bodyPr/>
          <a:lstStyle/>
          <a:p>
            <a:r>
              <a:rPr lang="en-US"/>
              <a:t>Maryville City Schools</a:t>
            </a:r>
            <a:endParaRPr lang="en-US" dirty="0"/>
          </a:p>
        </p:txBody>
      </p:sp>
      <p:sp>
        <p:nvSpPr>
          <p:cNvPr id="6" name="Slide Number Placeholder 5">
            <a:extLst>
              <a:ext uri="{FF2B5EF4-FFF2-40B4-BE49-F238E27FC236}">
                <a16:creationId xmlns:a16="http://schemas.microsoft.com/office/drawing/2014/main" id="{FD8F60EA-D809-F45C-319B-BD65684A2865}"/>
              </a:ext>
            </a:extLst>
          </p:cNvPr>
          <p:cNvSpPr>
            <a:spLocks noGrp="1"/>
          </p:cNvSpPr>
          <p:nvPr>
            <p:ph type="sldNum" sz="quarter" idx="12"/>
          </p:nvPr>
        </p:nvSpPr>
        <p:spPr/>
        <p:txBody>
          <a:bodyPr/>
          <a:lstStyle/>
          <a:p>
            <a:fld id="{91F18EF7-BE1E-4ECB-84D4-67C2B4D8F095}" type="slidenum">
              <a:rPr lang="en-US" smtClean="0"/>
              <a:t>7</a:t>
            </a:fld>
            <a:endParaRPr lang="en-US" dirty="0"/>
          </a:p>
        </p:txBody>
      </p:sp>
    </p:spTree>
    <p:extLst>
      <p:ext uri="{BB962C8B-B14F-4D97-AF65-F5344CB8AC3E}">
        <p14:creationId xmlns:p14="http://schemas.microsoft.com/office/powerpoint/2010/main" val="2889331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3F925-DFE3-D4DE-55ED-5FA102929C77}"/>
              </a:ext>
            </a:extLst>
          </p:cNvPr>
          <p:cNvSpPr>
            <a:spLocks noGrp="1"/>
          </p:cNvSpPr>
          <p:nvPr>
            <p:ph idx="1"/>
          </p:nvPr>
        </p:nvSpPr>
        <p:spPr>
          <a:xfrm>
            <a:off x="543464" y="431321"/>
            <a:ext cx="10622864" cy="6047117"/>
          </a:xfrm>
        </p:spPr>
        <p:txBody>
          <a:bodyPr>
            <a:normAutofit fontScale="70000" lnSpcReduction="20000"/>
          </a:bodyPr>
          <a:lstStyle/>
          <a:p>
            <a:pPr lvl="0"/>
            <a:r>
              <a:rPr lang="en-US" sz="2000" u="sng" dirty="0">
                <a:solidFill>
                  <a:prstClr val="black"/>
                </a:solidFill>
              </a:rPr>
              <a:t>The Model Financial Policy for SSO (Procedure Manual) - Overview</a:t>
            </a:r>
          </a:p>
          <a:p>
            <a:pPr lvl="0"/>
            <a:endParaRPr lang="en-US" sz="2000" u="sng" dirty="0">
              <a:solidFill>
                <a:prstClr val="black"/>
              </a:solidFill>
            </a:endParaRPr>
          </a:p>
          <a:p>
            <a:pPr lvl="0"/>
            <a:r>
              <a:rPr lang="en-US" sz="1600" dirty="0">
                <a:solidFill>
                  <a:prstClr val="black"/>
                </a:solidFill>
              </a:rPr>
              <a:t>The SSO manual contains requirements and recommendations from the Comptroller of the Treasury.</a:t>
            </a:r>
            <a:r>
              <a:rPr lang="en-US" sz="1600" u="sng" dirty="0">
                <a:solidFill>
                  <a:prstClr val="black"/>
                </a:solidFill>
              </a:rPr>
              <a:t> </a:t>
            </a:r>
          </a:p>
          <a:p>
            <a:pPr lvl="0"/>
            <a:r>
              <a:rPr lang="en-US" sz="1600" b="1" u="sng" dirty="0">
                <a:solidFill>
                  <a:prstClr val="black"/>
                </a:solidFill>
              </a:rPr>
              <a:t>The updated version of the manual should be reviewed by all SSO officers prior to the start of every school year.  The SSO officers should review their organization’s operating guidelines, by-laws, and policies to ensure that they are compliant with the updated manual. </a:t>
            </a:r>
            <a:endParaRPr lang="en-US" sz="1600" b="1" dirty="0">
              <a:solidFill>
                <a:prstClr val="black"/>
              </a:solidFill>
            </a:endParaRPr>
          </a:p>
          <a:p>
            <a:pPr marL="342900" lvl="0" indent="-342900">
              <a:buFont typeface="Arial" panose="020B0604020202020204" pitchFamily="34" charset="0"/>
              <a:buChar char="•"/>
            </a:pPr>
            <a:r>
              <a:rPr lang="en-US" sz="1600" dirty="0">
                <a:solidFill>
                  <a:prstClr val="black"/>
                </a:solidFill>
              </a:rPr>
              <a:t>When the word r</a:t>
            </a:r>
            <a:r>
              <a:rPr lang="en-US" sz="1600" i="1" dirty="0">
                <a:solidFill>
                  <a:prstClr val="black"/>
                </a:solidFill>
              </a:rPr>
              <a:t>equirement</a:t>
            </a:r>
            <a:r>
              <a:rPr lang="en-US" sz="1600" dirty="0">
                <a:solidFill>
                  <a:prstClr val="black"/>
                </a:solidFill>
              </a:rPr>
              <a:t> is used that means the SSO must perform the “requirement”. Required policies are procedures are a matter of legal compliance. </a:t>
            </a:r>
          </a:p>
          <a:p>
            <a:pPr marL="342900" lvl="0" indent="-342900">
              <a:buFont typeface="Arial" panose="020B0604020202020204" pitchFamily="34" charset="0"/>
              <a:buChar char="•"/>
            </a:pPr>
            <a:r>
              <a:rPr lang="en-US" sz="1600" dirty="0">
                <a:solidFill>
                  <a:prstClr val="black"/>
                </a:solidFill>
              </a:rPr>
              <a:t>When the word </a:t>
            </a:r>
            <a:r>
              <a:rPr lang="en-US" sz="1600" i="1" dirty="0">
                <a:solidFill>
                  <a:prstClr val="black"/>
                </a:solidFill>
              </a:rPr>
              <a:t>recommended </a:t>
            </a:r>
            <a:r>
              <a:rPr lang="en-US" sz="1600" dirty="0">
                <a:solidFill>
                  <a:prstClr val="black"/>
                </a:solidFill>
              </a:rPr>
              <a:t>is used that means the SSO should consider the guidance as an approved means for implementing the requirements.  </a:t>
            </a:r>
          </a:p>
          <a:p>
            <a:pPr lvl="0"/>
            <a:r>
              <a:rPr lang="en-US" sz="1600" dirty="0">
                <a:solidFill>
                  <a:prstClr val="black"/>
                </a:solidFill>
              </a:rPr>
              <a:t>The manual contains requirements, recommendations, guidelines and information on the following:</a:t>
            </a:r>
          </a:p>
          <a:p>
            <a:pPr lvl="0"/>
            <a:endParaRPr lang="en-US" sz="1400" dirty="0">
              <a:solidFill>
                <a:prstClr val="black"/>
              </a:solidFill>
            </a:endParaRPr>
          </a:p>
          <a:p>
            <a:pPr marL="800100" lvl="1" indent="-342900">
              <a:buFont typeface="Arial" panose="020B0604020202020204" pitchFamily="34" charset="0"/>
              <a:buChar char="•"/>
            </a:pPr>
            <a:r>
              <a:rPr lang="en-US" sz="1600" dirty="0">
                <a:solidFill>
                  <a:prstClr val="black"/>
                </a:solidFill>
              </a:rPr>
              <a:t>SSO Fundraising Activities</a:t>
            </a:r>
          </a:p>
          <a:p>
            <a:pPr marL="800100" lvl="1" indent="-342900">
              <a:buFont typeface="Arial" panose="020B0604020202020204" pitchFamily="34" charset="0"/>
              <a:buChar char="•"/>
            </a:pPr>
            <a:r>
              <a:rPr lang="en-US" sz="1600" dirty="0">
                <a:solidFill>
                  <a:prstClr val="black"/>
                </a:solidFill>
              </a:rPr>
              <a:t>SSO Definitions per the S.S.O.F.A.A.</a:t>
            </a:r>
          </a:p>
          <a:p>
            <a:pPr marL="800100" lvl="1" indent="-342900">
              <a:buFont typeface="Arial" panose="020B0604020202020204" pitchFamily="34" charset="0"/>
              <a:buChar char="•"/>
            </a:pPr>
            <a:r>
              <a:rPr lang="en-US" sz="1600" dirty="0">
                <a:solidFill>
                  <a:prstClr val="black"/>
                </a:solidFill>
              </a:rPr>
              <a:t>Overarching Requirements – Accounting and Internal Controls</a:t>
            </a:r>
          </a:p>
          <a:p>
            <a:pPr marL="800100" lvl="1" indent="-342900">
              <a:buFont typeface="Arial" panose="020B0604020202020204" pitchFamily="34" charset="0"/>
              <a:buChar char="•"/>
            </a:pPr>
            <a:r>
              <a:rPr lang="en-US" sz="1600" dirty="0">
                <a:solidFill>
                  <a:prstClr val="black"/>
                </a:solidFill>
              </a:rPr>
              <a:t>General Requirements – Accounting Policies and Internal Controls</a:t>
            </a:r>
          </a:p>
          <a:p>
            <a:pPr marL="800100" lvl="1" indent="-342900">
              <a:buFont typeface="Arial" panose="020B0604020202020204" pitchFamily="34" charset="0"/>
              <a:buChar char="•"/>
            </a:pPr>
            <a:r>
              <a:rPr lang="en-US" sz="1600" dirty="0">
                <a:solidFill>
                  <a:prstClr val="black"/>
                </a:solidFill>
              </a:rPr>
              <a:t>Recommended Accounting Policies and Internal Controls – Disbursements*</a:t>
            </a:r>
          </a:p>
          <a:p>
            <a:pPr marL="800100" lvl="1" indent="-342900">
              <a:buFont typeface="Arial" panose="020B0604020202020204" pitchFamily="34" charset="0"/>
              <a:buChar char="•"/>
            </a:pPr>
            <a:r>
              <a:rPr lang="en-US" sz="1600" dirty="0">
                <a:solidFill>
                  <a:prstClr val="black"/>
                </a:solidFill>
              </a:rPr>
              <a:t>Recommended Accounting Policies and Internal Controls  - Receipting Funds*</a:t>
            </a:r>
          </a:p>
          <a:p>
            <a:pPr marL="800100" lvl="1" indent="-342900">
              <a:buFont typeface="Arial" panose="020B0604020202020204" pitchFamily="34" charset="0"/>
              <a:buChar char="•"/>
            </a:pPr>
            <a:r>
              <a:rPr lang="en-US" sz="1600" dirty="0">
                <a:solidFill>
                  <a:prstClr val="black"/>
                </a:solidFill>
              </a:rPr>
              <a:t>Required Reporting and Record Retention Information – SSO monthly, and annual reporting to outside organization</a:t>
            </a:r>
          </a:p>
          <a:p>
            <a:pPr marL="800100" lvl="1" indent="-342900">
              <a:buFont typeface="Arial" panose="020B0604020202020204" pitchFamily="34" charset="0"/>
              <a:buChar char="•"/>
            </a:pPr>
            <a:r>
              <a:rPr lang="en-US" sz="1600" dirty="0">
                <a:solidFill>
                  <a:prstClr val="black"/>
                </a:solidFill>
              </a:rPr>
              <a:t>Required Reporting Sample Forms</a:t>
            </a:r>
          </a:p>
          <a:p>
            <a:pPr marL="800100" lvl="1" indent="-342900">
              <a:buFont typeface="Arial" panose="020B0604020202020204" pitchFamily="34" charset="0"/>
              <a:buChar char="•"/>
            </a:pPr>
            <a:r>
              <a:rPr lang="en-US" sz="1600" dirty="0">
                <a:solidFill>
                  <a:prstClr val="black"/>
                </a:solidFill>
              </a:rPr>
              <a:t>FAQ and Contact Information for the Comptroller, Secretary of State, and Dept. of Revenue</a:t>
            </a:r>
          </a:p>
          <a:p>
            <a:pPr lvl="1"/>
            <a:endParaRPr lang="en-US" sz="1400" dirty="0">
              <a:solidFill>
                <a:prstClr val="black"/>
              </a:solidFill>
            </a:endParaRPr>
          </a:p>
          <a:p>
            <a:pPr marL="228600" lvl="1" indent="0">
              <a:buNone/>
            </a:pPr>
            <a:r>
              <a:rPr lang="en-US" sz="1400" dirty="0">
                <a:solidFill>
                  <a:prstClr val="black"/>
                </a:solidFill>
              </a:rPr>
              <a:t>*Note: Pay Pal or Venmo (in the name of the organization ONLY) is allowable with written internal control procedures/policies that align with State Comptroller SSO guidance. </a:t>
            </a:r>
          </a:p>
        </p:txBody>
      </p:sp>
      <p:sp>
        <p:nvSpPr>
          <p:cNvPr id="2" name="Date Placeholder 1">
            <a:extLst>
              <a:ext uri="{FF2B5EF4-FFF2-40B4-BE49-F238E27FC236}">
                <a16:creationId xmlns:a16="http://schemas.microsoft.com/office/drawing/2014/main" id="{3FCACCA4-4A4E-3DE2-9EFF-181F2B1FF66F}"/>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5FC0B442-6485-3FB6-C189-030011C15536}"/>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B821871D-C9B7-12BC-5325-22DDBF53A5DD}"/>
              </a:ext>
            </a:extLst>
          </p:cNvPr>
          <p:cNvSpPr>
            <a:spLocks noGrp="1"/>
          </p:cNvSpPr>
          <p:nvPr>
            <p:ph type="sldNum" sz="quarter" idx="12"/>
          </p:nvPr>
        </p:nvSpPr>
        <p:spPr/>
        <p:txBody>
          <a:bodyPr/>
          <a:lstStyle/>
          <a:p>
            <a:fld id="{91F18EF7-BE1E-4ECB-84D4-67C2B4D8F095}" type="slidenum">
              <a:rPr lang="en-US" smtClean="0"/>
              <a:t>8</a:t>
            </a:fld>
            <a:endParaRPr lang="en-US" dirty="0"/>
          </a:p>
        </p:txBody>
      </p:sp>
    </p:spTree>
    <p:extLst>
      <p:ext uri="{BB962C8B-B14F-4D97-AF65-F5344CB8AC3E}">
        <p14:creationId xmlns:p14="http://schemas.microsoft.com/office/powerpoint/2010/main" val="342354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A310C1-C69C-BFB0-A042-8BFCD7DCEE99}"/>
              </a:ext>
            </a:extLst>
          </p:cNvPr>
          <p:cNvSpPr>
            <a:spLocks noGrp="1"/>
          </p:cNvSpPr>
          <p:nvPr>
            <p:ph idx="1"/>
          </p:nvPr>
        </p:nvSpPr>
        <p:spPr>
          <a:xfrm>
            <a:off x="748277" y="423411"/>
            <a:ext cx="10357666" cy="5753101"/>
          </a:xfrm>
        </p:spPr>
        <p:txBody>
          <a:bodyPr>
            <a:normAutofit fontScale="62500" lnSpcReduction="20000"/>
          </a:bodyPr>
          <a:lstStyle/>
          <a:p>
            <a:pPr lvl="0"/>
            <a:r>
              <a:rPr lang="en-US" sz="2800" u="sng" dirty="0">
                <a:solidFill>
                  <a:prstClr val="black"/>
                </a:solidFill>
              </a:rPr>
              <a:t>Notes Concerning Disbursements from </a:t>
            </a:r>
            <a:r>
              <a:rPr lang="en-US" sz="2800" i="1" u="sng" dirty="0">
                <a:solidFill>
                  <a:prstClr val="black"/>
                </a:solidFill>
              </a:rPr>
              <a:t>The Model Financial Policy (Procedures Manual)</a:t>
            </a:r>
            <a:endParaRPr lang="en-US" sz="2800" u="sng" dirty="0">
              <a:solidFill>
                <a:prstClr val="black"/>
              </a:solidFill>
            </a:endParaRPr>
          </a:p>
          <a:p>
            <a:endParaRPr lang="en-US" dirty="0"/>
          </a:p>
          <a:p>
            <a:pPr marL="285750" indent="-285750">
              <a:buFont typeface="Arial" panose="020B0604020202020204" pitchFamily="34" charset="0"/>
              <a:buChar char="•"/>
            </a:pPr>
            <a:r>
              <a:rPr lang="en-US" dirty="0"/>
              <a:t>Disbursements can be made by:  issuance of an official prenumbered check (best practice); debit card; credit card; PayPal type account; wire transfers; and/or ACH type transactions </a:t>
            </a:r>
            <a:r>
              <a:rPr lang="en-US" b="1" dirty="0"/>
              <a:t>over which adequate internal controls can be established</a:t>
            </a:r>
            <a:r>
              <a:rPr lang="en-US" dirty="0"/>
              <a:t>. Unless adequate internal controls can be designed and implemented for a given disbursement method, the method shall </a:t>
            </a:r>
            <a:r>
              <a:rPr lang="en-US" b="1" dirty="0"/>
              <a:t>not </a:t>
            </a:r>
            <a:r>
              <a:rPr lang="en-US" dirty="0"/>
              <a:t>be used. Use of debit cards, credit cards, PayPal type accounts, wire transfers, and ACH transactions must be authorized by the officers and/or board of directors on an </a:t>
            </a:r>
            <a:r>
              <a:rPr lang="en-US" b="1" dirty="0"/>
              <a:t>annual</a:t>
            </a:r>
            <a:r>
              <a:rPr lang="en-US" dirty="0"/>
              <a:t> basis.</a:t>
            </a:r>
          </a:p>
          <a:p>
            <a:endParaRPr lang="en-US" dirty="0"/>
          </a:p>
          <a:p>
            <a:pPr marL="285750" indent="-285750">
              <a:buFont typeface="Arial" panose="020B0604020202020204" pitchFamily="34" charset="0"/>
              <a:buChar char="•"/>
            </a:pPr>
            <a:r>
              <a:rPr lang="en-US" dirty="0"/>
              <a:t>Invoices or receipts should be turned in to the treasurer or bookkeeper for all disbursements as soon as possible after the purchase is made. The person who made the purchase should sign the invoice/receipt to document who made the purchase and who received the goods or services.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Original invoices and receipts should be reconciled to bank account debits and credit card statements. (Reminder:   Vendor monthly “statements” such as a credit card end of month billing statement must not be used as a substitute for original invoices and receipts.)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Use of debit and credit cards must be authorized by the officers/board of directors annually. Debit and credit cards must not be utilized unless adequate accounting policies and internal controls can be designed and implemented. The number of cards issued, and the number of authorized users should be limited to the smallest number possible. If one card is used by multiple individuals, a check-out and check-in log should be maintained by the treasurer, bookkeeper, or someone else who is not authorized to use the card.</a:t>
            </a:r>
          </a:p>
          <a:p>
            <a:endParaRPr lang="en-US" dirty="0"/>
          </a:p>
        </p:txBody>
      </p:sp>
      <p:sp>
        <p:nvSpPr>
          <p:cNvPr id="2" name="Date Placeholder 1">
            <a:extLst>
              <a:ext uri="{FF2B5EF4-FFF2-40B4-BE49-F238E27FC236}">
                <a16:creationId xmlns:a16="http://schemas.microsoft.com/office/drawing/2014/main" id="{9E7876DA-A0EC-76A4-FBBC-15082E4E2871}"/>
              </a:ext>
            </a:extLst>
          </p:cNvPr>
          <p:cNvSpPr>
            <a:spLocks noGrp="1"/>
          </p:cNvSpPr>
          <p:nvPr>
            <p:ph type="dt" sz="half" idx="10"/>
          </p:nvPr>
        </p:nvSpPr>
        <p:spPr/>
        <p:txBody>
          <a:bodyPr/>
          <a:lstStyle/>
          <a:p>
            <a:r>
              <a:rPr lang="en-US"/>
              <a:t>12/11/2023</a:t>
            </a:r>
            <a:endParaRPr lang="en-US" dirty="0"/>
          </a:p>
        </p:txBody>
      </p:sp>
      <p:sp>
        <p:nvSpPr>
          <p:cNvPr id="4" name="Footer Placeholder 3">
            <a:extLst>
              <a:ext uri="{FF2B5EF4-FFF2-40B4-BE49-F238E27FC236}">
                <a16:creationId xmlns:a16="http://schemas.microsoft.com/office/drawing/2014/main" id="{2B172999-536C-9852-9E47-F436364CF8DE}"/>
              </a:ext>
            </a:extLst>
          </p:cNvPr>
          <p:cNvSpPr>
            <a:spLocks noGrp="1"/>
          </p:cNvSpPr>
          <p:nvPr>
            <p:ph type="ftr" sz="quarter" idx="11"/>
          </p:nvPr>
        </p:nvSpPr>
        <p:spPr/>
        <p:txBody>
          <a:bodyPr/>
          <a:lstStyle/>
          <a:p>
            <a:r>
              <a:rPr lang="en-US"/>
              <a:t>Maryville City Schools</a:t>
            </a:r>
            <a:endParaRPr lang="en-US" dirty="0"/>
          </a:p>
        </p:txBody>
      </p:sp>
      <p:sp>
        <p:nvSpPr>
          <p:cNvPr id="5" name="Slide Number Placeholder 4">
            <a:extLst>
              <a:ext uri="{FF2B5EF4-FFF2-40B4-BE49-F238E27FC236}">
                <a16:creationId xmlns:a16="http://schemas.microsoft.com/office/drawing/2014/main" id="{990BF73D-851A-899A-E49D-5A013959F763}"/>
              </a:ext>
            </a:extLst>
          </p:cNvPr>
          <p:cNvSpPr>
            <a:spLocks noGrp="1"/>
          </p:cNvSpPr>
          <p:nvPr>
            <p:ph type="sldNum" sz="quarter" idx="12"/>
          </p:nvPr>
        </p:nvSpPr>
        <p:spPr/>
        <p:txBody>
          <a:bodyPr/>
          <a:lstStyle/>
          <a:p>
            <a:fld id="{91F18EF7-BE1E-4ECB-84D4-67C2B4D8F095}" type="slidenum">
              <a:rPr lang="en-US" smtClean="0"/>
              <a:t>9</a:t>
            </a:fld>
            <a:endParaRPr lang="en-US" dirty="0"/>
          </a:p>
        </p:txBody>
      </p:sp>
    </p:spTree>
    <p:extLst>
      <p:ext uri="{BB962C8B-B14F-4D97-AF65-F5344CB8AC3E}">
        <p14:creationId xmlns:p14="http://schemas.microsoft.com/office/powerpoint/2010/main" val="2605908240"/>
      </p:ext>
    </p:extLst>
  </p:cSld>
  <p:clrMapOvr>
    <a:masterClrMapping/>
  </p:clrMapOvr>
</p:sld>
</file>

<file path=ppt/theme/theme1.xml><?xml version="1.0" encoding="utf-8"?>
<a:theme xmlns:a="http://schemas.openxmlformats.org/drawingml/2006/main" name="VeniceBeachVTI">
  <a:themeElements>
    <a:clrScheme name="AnalogousFromLightSeedLeftStep">
      <a:dk1>
        <a:srgbClr val="000000"/>
      </a:dk1>
      <a:lt1>
        <a:srgbClr val="FFFFFF"/>
      </a:lt1>
      <a:dk2>
        <a:srgbClr val="412624"/>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Avenir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iceBeachVTI" id="{69839BBA-F383-4FFD-B56A-E36ACE43E09D}" vid="{060D2740-A69C-444A-B833-E03D333ADD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BDCAE7B1EA8A42AC05C1B4F1FB4F7A" ma:contentTypeVersion="18" ma:contentTypeDescription="Create a new document." ma:contentTypeScope="" ma:versionID="afee8cb091c9ebe15a8a79ac3ea7610c">
  <xsd:schema xmlns:xsd="http://www.w3.org/2001/XMLSchema" xmlns:xs="http://www.w3.org/2001/XMLSchema" xmlns:p="http://schemas.microsoft.com/office/2006/metadata/properties" xmlns:ns1="http://schemas.microsoft.com/sharepoint/v3" xmlns:ns2="b2bf4271-e59d-4396-b9ca-8d219bd456c8" xmlns:ns3="3bcbfa02-0571-424d-bceb-abbffd1c687b" targetNamespace="http://schemas.microsoft.com/office/2006/metadata/properties" ma:root="true" ma:fieldsID="80ea5a23dfa2dc528db0d94bcf709e22" ns1:_="" ns2:_="" ns3:_="">
    <xsd:import namespace="http://schemas.microsoft.com/sharepoint/v3"/>
    <xsd:import namespace="b2bf4271-e59d-4396-b9ca-8d219bd456c8"/>
    <xsd:import namespace="3bcbfa02-0571-424d-bceb-abbffd1c687b"/>
    <xsd:element name="properties">
      <xsd:complexType>
        <xsd:sequence>
          <xsd:element name="documentManagement">
            <xsd:complexType>
              <xsd:all>
                <xsd:element ref="ns2:MediaServiceMetadata" minOccurs="0"/>
                <xsd:element ref="ns2:MediaServiceFastMetadata" minOccurs="0"/>
                <xsd:element ref="ns2:DateTime" minOccurs="0"/>
                <xsd:element ref="ns3:SharedWithUsers" minOccurs="0"/>
                <xsd:element ref="ns3:SharedWithDetails" minOccurs="0"/>
                <xsd:element ref="ns2:MediaServiceAutoKeyPoints" minOccurs="0"/>
                <xsd:element ref="ns2:MediaServiceKeyPoints" minOccurs="0"/>
                <xsd:element ref="ns1:_ip_UnifiedCompliancePolicyProperties" minOccurs="0"/>
                <xsd:element ref="ns1:_ip_UnifiedCompliancePolicyUIActio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bf4271-e59d-4396-b9ca-8d219bd456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DateTime" ma:index="10" nillable="true" ma:displayName="Date &amp; Time" ma:format="DateTime" ma:internalName="DateTime">
      <xsd:simpleType>
        <xsd:restriction base="dms:DateTim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f104f10-91e5-47bf-8fc5-e5a97a476198" ma:termSetId="09814cd3-568e-fe90-9814-8d621ff8fb84" ma:anchorId="fba54fb3-c3e1-fe81-a776-ca4b69148c4d" ma:open="true" ma:isKeyword="false">
      <xsd:complexType>
        <xsd:sequence>
          <xsd:element ref="pc:Terms" minOccurs="0" maxOccurs="1"/>
        </xsd:sequence>
      </xsd:complexType>
    </xsd:element>
    <xsd:element name="MediaServiceDateTaken" ma:index="24" nillable="true" ma:displayName="MediaServiceDateTaken" ma:internalName="MediaServiceDateTake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cbfa02-0571-424d-bceb-abbffd1c687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698fa53-ff6b-43dd-9c61-c73b4fedeb65}" ma:internalName="TaxCatchAll" ma:showField="CatchAllData" ma:web="3bcbfa02-0571-424d-bceb-abbffd1c68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DateTime xmlns="b2bf4271-e59d-4396-b9ca-8d219bd456c8" xsi:nil="true"/>
    <TaxCatchAll xmlns="3bcbfa02-0571-424d-bceb-abbffd1c687b" xsi:nil="true"/>
    <_ip_UnifiedCompliancePolicyProperties xmlns="http://schemas.microsoft.com/sharepoint/v3" xsi:nil="true"/>
    <lcf76f155ced4ddcb4097134ff3c332f xmlns="b2bf4271-e59d-4396-b9ca-8d219bd456c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07B299D-DAC1-4877-AAD7-653394E6537E}">
  <ds:schemaRefs>
    <ds:schemaRef ds:uri="http://schemas.microsoft.com/sharepoint/v3/contenttype/forms"/>
  </ds:schemaRefs>
</ds:datastoreItem>
</file>

<file path=customXml/itemProps2.xml><?xml version="1.0" encoding="utf-8"?>
<ds:datastoreItem xmlns:ds="http://schemas.openxmlformats.org/officeDocument/2006/customXml" ds:itemID="{14957C8D-8798-4A31-86E5-F140F3AF5B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bf4271-e59d-4396-b9ca-8d219bd456c8"/>
    <ds:schemaRef ds:uri="3bcbfa02-0571-424d-bceb-abbffd1c68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08DD7A-6FC1-43FA-9199-BA4BF82461D8}">
  <ds:schemaRefs>
    <ds:schemaRef ds:uri="http://purl.org/dc/terms/"/>
    <ds:schemaRef ds:uri="http://www.w3.org/XML/1998/namespace"/>
    <ds:schemaRef ds:uri="http://schemas.microsoft.com/office/2006/documentManagement/types"/>
    <ds:schemaRef ds:uri="http://purl.org/dc/elements/1.1/"/>
    <ds:schemaRef ds:uri="http://schemas.microsoft.com/office/2006/metadata/properties"/>
    <ds:schemaRef ds:uri="http://schemas.microsoft.com/sharepoint/v3"/>
    <ds:schemaRef ds:uri="http://schemas.microsoft.com/office/infopath/2007/PartnerControls"/>
    <ds:schemaRef ds:uri="http://schemas.openxmlformats.org/package/2006/metadata/core-properties"/>
    <ds:schemaRef ds:uri="3bcbfa02-0571-424d-bceb-abbffd1c687b"/>
    <ds:schemaRef ds:uri="b2bf4271-e59d-4396-b9ca-8d219bd456c8"/>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84</TotalTime>
  <Words>4560</Words>
  <Application>Microsoft Office PowerPoint</Application>
  <PresentationFormat>Widescreen</PresentationFormat>
  <Paragraphs>262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Rounded MT Bold</vt:lpstr>
      <vt:lpstr>Avenir Next LT Pro</vt:lpstr>
      <vt:lpstr>Avenir Next LT Pro Light</vt:lpstr>
      <vt:lpstr>Calibri</vt:lpstr>
      <vt:lpstr>VeniceBeachVTI</vt:lpstr>
      <vt:lpstr>SCHOOL SUPPORT ORGANIZATIONS</vt:lpstr>
      <vt:lpstr>THANK YOU school support organization VOLUNTEERS!!</vt:lpstr>
      <vt:lpstr>HISTORY, PURPOSE, AND THE OPERATION OF SCHOOL SUPPORT ORGANIZATIONS</vt:lpstr>
      <vt:lpstr>PowerPoint Presentation</vt:lpstr>
      <vt:lpstr>PowerPoint Presentation</vt:lpstr>
      <vt:lpstr>School support organization financial accountability act – (s.s.o.f.a.a.)</vt:lpstr>
      <vt:lpstr>The model financial policy (procedures manual)</vt:lpstr>
      <vt:lpstr>PowerPoint Presentation</vt:lpstr>
      <vt:lpstr>PowerPoint Presentation</vt:lpstr>
      <vt:lpstr>PowerPoint Presentation</vt:lpstr>
      <vt:lpstr>Maryville city schools board of education sso policy and procedures</vt:lpstr>
      <vt:lpstr>Maryville city schools board of education sso policy and procedures(cont)</vt:lpstr>
      <vt:lpstr>PowerPoint Presentation</vt:lpstr>
      <vt:lpstr>Maryville city schools school support organization (sso) general information</vt:lpstr>
      <vt:lpstr>PowerPoint Presentation</vt:lpstr>
      <vt:lpstr>PowerPoint Presentation</vt:lpstr>
      <vt:lpstr>PowerPoint Presentation</vt:lpstr>
      <vt:lpstr>PowerPoint Presentation</vt:lpstr>
      <vt:lpstr>SCHOOL SUPPORT ORGANIZATION WRAP-UP</vt:lpstr>
      <vt:lpstr>ADDITIONAL RESOURCES FOR SCHOOL SUPPORT ORGANIZATIONS</vt:lpstr>
      <vt:lpstr>IMPORTANT DEADLINE DATES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School Funds</dc:title>
  <dc:creator>Sarah Pritchard</dc:creator>
  <cp:lastModifiedBy>Sarah Pritchard</cp:lastModifiedBy>
  <cp:revision>2</cp:revision>
  <cp:lastPrinted>2023-12-11T20:32:23Z</cp:lastPrinted>
  <dcterms:created xsi:type="dcterms:W3CDTF">2023-11-18T10:09:54Z</dcterms:created>
  <dcterms:modified xsi:type="dcterms:W3CDTF">2023-12-12T16:50:20Z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0x0101008BBDCAE7B1EA8A42AC05C1B4F1FB4F7A</vt:lpwstr>
  </property>
  <property fmtid="{D5CDD505-2E9C-101B-9397-08002B2CF9AE}" pid="3" name="MediaServiceImageTags">
    <vt:lpwstr/>
  </property>
</Properties>
</file>