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39" r:id="rId5"/>
    <p:sldId id="3492" r:id="rId6"/>
    <p:sldId id="3466" r:id="rId7"/>
    <p:sldId id="3491" r:id="rId8"/>
    <p:sldId id="3495" r:id="rId9"/>
    <p:sldId id="3496" r:id="rId10"/>
    <p:sldId id="3494" r:id="rId11"/>
    <p:sldId id="353" r:id="rId12"/>
    <p:sldId id="3469" r:id="rId13"/>
    <p:sldId id="3493" r:id="rId14"/>
    <p:sldId id="434" r:id="rId1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7FF2D7-9DB3-465C-A45E-29AE656CCFED}">
          <p14:sldIdLst>
            <p14:sldId id="3439"/>
            <p14:sldId id="3492"/>
            <p14:sldId id="3466"/>
            <p14:sldId id="3491"/>
            <p14:sldId id="3495"/>
            <p14:sldId id="3496"/>
            <p14:sldId id="3494"/>
            <p14:sldId id="353"/>
            <p14:sldId id="3469"/>
            <p14:sldId id="3493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ugini, Joe" initials="PJ" lastIdx="3" clrIdx="0">
    <p:extLst>
      <p:ext uri="{19B8F6BF-5375-455C-9EA6-DF929625EA0E}">
        <p15:presenceInfo xmlns:p15="http://schemas.microsoft.com/office/powerpoint/2012/main" userId="S::peruginj@wseinc.com::ea230e89-07bd-44ff-bef2-b758966425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6224" autoAdjust="0"/>
  </p:normalViewPr>
  <p:slideViewPr>
    <p:cSldViewPr>
      <p:cViewPr varScale="1">
        <p:scale>
          <a:sx n="115" d="100"/>
          <a:sy n="115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1530" tIns="45764" rIns="91530" bIns="457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1530" tIns="45764" rIns="91530" bIns="45764" rtlCol="0"/>
          <a:lstStyle>
            <a:lvl1pPr algn="r">
              <a:defRPr sz="1200"/>
            </a:lvl1pPr>
          </a:lstStyle>
          <a:p>
            <a:fld id="{10C3CB4D-D023-4471-9CAA-0068BB37E302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1530" tIns="45764" rIns="91530" bIns="457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1530" tIns="45764" rIns="91530" bIns="45764" rtlCol="0" anchor="b"/>
          <a:lstStyle>
            <a:lvl1pPr algn="r">
              <a:defRPr sz="1200"/>
            </a:lvl1pPr>
          </a:lstStyle>
          <a:p>
            <a:fld id="{53E72FD3-8944-4931-9147-09326F32BF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1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1530" tIns="45764" rIns="91530" bIns="457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1530" tIns="45764" rIns="91530" bIns="45764" rtlCol="0"/>
          <a:lstStyle>
            <a:lvl1pPr algn="r">
              <a:defRPr sz="1200"/>
            </a:lvl1pPr>
          </a:lstStyle>
          <a:p>
            <a:fld id="{CA842AAE-7C70-4D86-AB56-A1CD9991C64A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6137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0" tIns="45764" rIns="91530" bIns="457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1530" tIns="45764" rIns="91530" bIns="457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1530" tIns="45764" rIns="91530" bIns="457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1530" tIns="45764" rIns="91530" bIns="45764" rtlCol="0" anchor="b"/>
          <a:lstStyle>
            <a:lvl1pPr algn="r">
              <a:defRPr sz="1200"/>
            </a:lvl1pPr>
          </a:lstStyle>
          <a:p>
            <a:fld id="{3B33372B-6DD0-4636-9CC8-3D792821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8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4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68426"/>
            <a:ext cx="8229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7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73800"/>
            <a:ext cx="2514600" cy="50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51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0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7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5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6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B8B9-4C04-4DDF-9AFD-B2E02D82F36D}" type="datetimeFigureOut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21" y="6371549"/>
            <a:ext cx="1865801" cy="32925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6269664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79A286-11AF-4036-AAF4-F72BF92C8D14}"/>
              </a:ext>
            </a:extLst>
          </p:cNvPr>
          <p:cNvSpPr/>
          <p:nvPr/>
        </p:nvSpPr>
        <p:spPr>
          <a:xfrm>
            <a:off x="-83671" y="2152651"/>
            <a:ext cx="9144000" cy="3299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1B0787-BF60-4718-944D-B39455FA0098}"/>
              </a:ext>
            </a:extLst>
          </p:cNvPr>
          <p:cNvSpPr txBox="1"/>
          <p:nvPr/>
        </p:nvSpPr>
        <p:spPr>
          <a:xfrm>
            <a:off x="-83670" y="393201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600"/>
            </a:pPr>
            <a:r>
              <a:rPr lang="en-US" sz="4000" b="1" dirty="0">
                <a:solidFill>
                  <a:srgbClr val="0070C0"/>
                </a:solidFill>
                <a:latin typeface="Swis721 Lt BT" panose="020B0403020202020204" pitchFamily="34" charset="0"/>
                <a:ea typeface="Calibri"/>
                <a:cs typeface="Times New Roman"/>
              </a:rPr>
              <a:t>Overlook </a:t>
            </a:r>
            <a:r>
              <a:rPr lang="en-US" sz="4000" b="1" dirty="0" smtClean="0">
                <a:solidFill>
                  <a:srgbClr val="0070C0"/>
                </a:solidFill>
                <a:latin typeface="Swis721 Lt BT" panose="020B0403020202020204" pitchFamily="34" charset="0"/>
                <a:ea typeface="Calibri"/>
                <a:cs typeface="Times New Roman"/>
              </a:rPr>
              <a:t>Avenue/McKinley Drive</a:t>
            </a:r>
            <a:endParaRPr lang="en-US" sz="4000" b="1" dirty="0">
              <a:solidFill>
                <a:srgbClr val="0070C0"/>
              </a:solidFill>
              <a:latin typeface="Swis721 Lt BT" panose="020B0403020202020204" pitchFamily="34" charset="0"/>
              <a:ea typeface="Calibri"/>
              <a:cs typeface="Times New Roman"/>
            </a:endParaRPr>
          </a:p>
          <a:p>
            <a:pPr algn="ctr">
              <a:buSzPts val="600"/>
            </a:pPr>
            <a:r>
              <a:rPr lang="en-US" sz="4000" b="1" dirty="0">
                <a:solidFill>
                  <a:srgbClr val="0070C0"/>
                </a:solidFill>
                <a:latin typeface="Swis721 Lt BT" panose="020B0403020202020204" pitchFamily="34" charset="0"/>
                <a:ea typeface="Calibri"/>
                <a:cs typeface="Times New Roman"/>
              </a:rPr>
              <a:t>Storm Drainage Improvements</a:t>
            </a:r>
          </a:p>
          <a:p>
            <a:pPr algn="ctr">
              <a:buSzPts val="600"/>
            </a:pPr>
            <a:endParaRPr lang="en-US" sz="1600" b="1" dirty="0">
              <a:solidFill>
                <a:srgbClr val="00B050"/>
              </a:solidFill>
              <a:latin typeface="Swis721 Lt BT" panose="020B0403020202020204" pitchFamily="34" charset="0"/>
              <a:ea typeface="Calibri"/>
              <a:cs typeface="Times New Roman"/>
            </a:endParaRPr>
          </a:p>
          <a:p>
            <a:pPr algn="ctr">
              <a:buSzPts val="600"/>
            </a:pPr>
            <a:r>
              <a:rPr lang="en-US" sz="2400" b="1" dirty="0">
                <a:solidFill>
                  <a:srgbClr val="00B050"/>
                </a:solidFill>
                <a:latin typeface="Swis721 Lt BT" panose="020B0403020202020204" pitchFamily="34" charset="0"/>
                <a:ea typeface="Calibri"/>
                <a:cs typeface="Times New Roman"/>
              </a:rPr>
              <a:t>Public Involvement </a:t>
            </a:r>
            <a:r>
              <a:rPr lang="en-US" sz="2400" b="1" dirty="0" smtClean="0">
                <a:solidFill>
                  <a:srgbClr val="00B050"/>
                </a:solidFill>
                <a:latin typeface="Swis721 Lt BT" panose="020B0403020202020204" pitchFamily="34" charset="0"/>
                <a:ea typeface="Calibri"/>
                <a:cs typeface="Times New Roman"/>
              </a:rPr>
              <a:t>Meeting</a:t>
            </a:r>
            <a:endParaRPr lang="en-US" sz="2400" b="1" dirty="0">
              <a:solidFill>
                <a:srgbClr val="00B050"/>
              </a:solidFill>
              <a:latin typeface="Swis721 Lt BT" panose="020B0403020202020204" pitchFamily="34" charset="0"/>
              <a:ea typeface="Calibri"/>
              <a:cs typeface="Times New Roman"/>
            </a:endParaRPr>
          </a:p>
          <a:p>
            <a:pPr algn="ctr">
              <a:buSzPts val="600"/>
            </a:pPr>
            <a:r>
              <a:rPr lang="en-US" sz="2400" b="1" dirty="0">
                <a:solidFill>
                  <a:srgbClr val="00B050"/>
                </a:solidFill>
                <a:latin typeface="Swis721 Lt BT" panose="020B0403020202020204" pitchFamily="34" charset="0"/>
                <a:ea typeface="Calibri"/>
                <a:cs typeface="Times New Roman"/>
              </a:rPr>
              <a:t>December 12, </a:t>
            </a:r>
            <a:r>
              <a:rPr lang="en-US" sz="2400" b="1" dirty="0" smtClean="0">
                <a:solidFill>
                  <a:srgbClr val="00B050"/>
                </a:solidFill>
                <a:latin typeface="Swis721 Lt BT" panose="020B0403020202020204" pitchFamily="34" charset="0"/>
                <a:ea typeface="Calibri"/>
                <a:cs typeface="Times New Roman"/>
              </a:rPr>
              <a:t>2023</a:t>
            </a:r>
          </a:p>
          <a:p>
            <a:pPr algn="ctr">
              <a:buSzPts val="600"/>
            </a:pPr>
            <a:endParaRPr lang="en-US" sz="800" b="1" dirty="0">
              <a:solidFill>
                <a:srgbClr val="00B050"/>
              </a:solidFill>
              <a:latin typeface="Swis721 Lt BT" panose="020B0403020202020204" pitchFamily="34" charset="0"/>
              <a:ea typeface="Calibri"/>
              <a:cs typeface="Times New Roman"/>
            </a:endParaRPr>
          </a:p>
          <a:p>
            <a:pPr algn="ctr">
              <a:buSzPts val="600"/>
            </a:pPr>
            <a:r>
              <a:rPr lang="en-US" sz="4000" b="1" dirty="0" smtClean="0">
                <a:solidFill>
                  <a:srgbClr val="00B050"/>
                </a:solidFill>
                <a:latin typeface="Swis721 Lt BT" panose="020B0403020202020204" pitchFamily="34" charset="0"/>
                <a:ea typeface="Calibri"/>
                <a:cs typeface="Times New Roman"/>
              </a:rPr>
              <a:t>ROOM 504</a:t>
            </a:r>
            <a:endParaRPr lang="en-US" sz="4000" b="1" dirty="0">
              <a:solidFill>
                <a:srgbClr val="00B050"/>
              </a:solidFill>
              <a:latin typeface="Swis721 Lt BT" panose="020B0403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Picture 2" descr="City of New Britain">
            <a:extLst>
              <a:ext uri="{FF2B5EF4-FFF2-40B4-BE49-F238E27FC236}">
                <a16:creationId xmlns:a16="http://schemas.microsoft.com/office/drawing/2014/main" id="{FBC1A283-A888-337E-5BE7-EEB161F3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5105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2895600" y="3713605"/>
            <a:ext cx="2895600" cy="136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14199C-8AB5-40E0-849E-253299A4282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336100" cy="4572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  <a:latin typeface="Swis721 Lt BT" panose="020B0403020202020204" pitchFamily="34" charset="0"/>
              </a:rPr>
              <a:t>PROJECT CONSIDERATIONS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  <p:sp>
        <p:nvSpPr>
          <p:cNvPr id="9" name="Rectangle 1034">
            <a:extLst>
              <a:ext uri="{FF2B5EF4-FFF2-40B4-BE49-F238E27FC236}">
                <a16:creationId xmlns:a16="http://schemas.microsoft.com/office/drawing/2014/main" id="{DF9372F8-D2DC-46B3-98DB-31FD63F9713B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371600"/>
            <a:ext cx="8188234" cy="426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4" indent="-3429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9" indent="-285753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with CNG to relocate gas main (Completed)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 access during construction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rights to grade for sidewalk and driveways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time on Box Culvert and Special Structures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Handling </a:t>
            </a:r>
            <a:r>
              <a:rPr lang="en-US" sz="20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during construction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restoration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provide contact information to make communication easier mostly for residents between 18-92 McKinley Drive</a:t>
            </a: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23552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wis721 Lt BT" panose="020B0403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25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wis721 Lt BT" panose="020B0403020202020204" pitchFamily="34" charset="0"/>
                <a:cs typeface="Arial" panose="020B0604020202020204" pitchFamily="34" charset="0"/>
              </a:rPr>
              <a:t>City of New Britain Public Works</a:t>
            </a:r>
            <a:endParaRPr lang="en-US" sz="2400" dirty="0">
              <a:latin typeface="Swis721 Lt B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3130" y="21146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rgbClr val="0070C0"/>
                </a:solidFill>
                <a:latin typeface="Swis721 Lt BT" panose="020B0403020202020204" pitchFamily="34" charset="0"/>
                <a:cs typeface="Arial" panose="020B0604020202020204" pitchFamily="34" charset="0"/>
              </a:rPr>
              <a:t>Discussion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37968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7800F3-BF5F-A757-7150-B26FDE0D1D83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336100" cy="4572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Swis721 Lt BT" panose="020B0403020202020204" pitchFamily="34" charset="0"/>
              </a:rPr>
              <a:t>OVERLOOK AVENUE FLOODING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1E655-5B86-DB17-55FC-251833303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8518" r="13334" b="1111"/>
          <a:stretch/>
        </p:blipFill>
        <p:spPr>
          <a:xfrm>
            <a:off x="4546901" y="2026227"/>
            <a:ext cx="4318282" cy="3027761"/>
          </a:xfrm>
          <a:prstGeom prst="rect">
            <a:avLst/>
          </a:prstGeom>
        </p:spPr>
      </p:pic>
      <p:sp>
        <p:nvSpPr>
          <p:cNvPr id="7" name="Rectangle 1034">
            <a:extLst>
              <a:ext uri="{FF2B5EF4-FFF2-40B4-BE49-F238E27FC236}">
                <a16:creationId xmlns:a16="http://schemas.microsoft.com/office/drawing/2014/main" id="{BA350920-8804-7332-1FCD-3CC9385CB11B}"/>
              </a:ext>
            </a:extLst>
          </p:cNvPr>
          <p:cNvSpPr txBox="1">
            <a:spLocks noChangeArrowheads="1"/>
          </p:cNvSpPr>
          <p:nvPr/>
        </p:nvSpPr>
        <p:spPr>
          <a:xfrm>
            <a:off x="5105400" y="5334000"/>
            <a:ext cx="3352800" cy="5201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4" indent="-3429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9" indent="-285753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effectLst/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1985 </a:t>
            </a:r>
            <a:r>
              <a:rPr lang="en-US" sz="2000" dirty="0">
                <a:effectLst/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Overlook Avenue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91D276B-8C33-E221-B4E1-8E48391E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6227"/>
            <a:ext cx="4025057" cy="30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34">
            <a:extLst>
              <a:ext uri="{FF2B5EF4-FFF2-40B4-BE49-F238E27FC236}">
                <a16:creationId xmlns:a16="http://schemas.microsoft.com/office/drawing/2014/main" id="{BA350920-8804-7332-1FCD-3CC9385CB11B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5333999"/>
            <a:ext cx="3657600" cy="5201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4" indent="-3429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9" indent="-285753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4, </a:t>
            </a:r>
            <a:r>
              <a:rPr lang="en-US" sz="2000" dirty="0" smtClean="0">
                <a:effectLst/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en-US" sz="2000" dirty="0">
                <a:effectLst/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Overlook Avenue</a:t>
            </a:r>
          </a:p>
        </p:txBody>
      </p:sp>
    </p:spTree>
    <p:extLst>
      <p:ext uri="{BB962C8B-B14F-4D97-AF65-F5344CB8AC3E}">
        <p14:creationId xmlns:p14="http://schemas.microsoft.com/office/powerpoint/2010/main" val="8831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24AF0F-86D7-C2B2-C227-5DFF211AB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344" t="5025" r="-432" b="-1781"/>
          <a:stretch/>
        </p:blipFill>
        <p:spPr>
          <a:xfrm>
            <a:off x="685800" y="76200"/>
            <a:ext cx="7315200" cy="617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D7A6AF-63BC-72D7-C214-0CDA9780A861}"/>
              </a:ext>
            </a:extLst>
          </p:cNvPr>
          <p:cNvSpPr txBox="1">
            <a:spLocks/>
          </p:cNvSpPr>
          <p:nvPr/>
        </p:nvSpPr>
        <p:spPr>
          <a:xfrm>
            <a:off x="2113750" y="280411"/>
            <a:ext cx="4459300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Swis721 Lt BT" panose="020B0403020202020204" pitchFamily="34" charset="0"/>
              </a:rPr>
              <a:t>PROJECT AREA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5B16E2-4D46-C1FC-B872-88684D9C6187}"/>
              </a:ext>
            </a:extLst>
          </p:cNvPr>
          <p:cNvSpPr/>
          <p:nvPr/>
        </p:nvSpPr>
        <p:spPr>
          <a:xfrm>
            <a:off x="3725539" y="2165962"/>
            <a:ext cx="1873176" cy="2264080"/>
          </a:xfrm>
          <a:custGeom>
            <a:avLst/>
            <a:gdLst>
              <a:gd name="connsiteX0" fmla="*/ 0 w 1300294"/>
              <a:gd name="connsiteY0" fmla="*/ 1325460 h 1493240"/>
              <a:gd name="connsiteX1" fmla="*/ 176169 w 1300294"/>
              <a:gd name="connsiteY1" fmla="*/ 880844 h 1493240"/>
              <a:gd name="connsiteX2" fmla="*/ 662730 w 1300294"/>
              <a:gd name="connsiteY2" fmla="*/ 377504 h 1493240"/>
              <a:gd name="connsiteX3" fmla="*/ 1065402 w 1300294"/>
              <a:gd name="connsiteY3" fmla="*/ 0 h 1493240"/>
              <a:gd name="connsiteX4" fmla="*/ 1300294 w 1300294"/>
              <a:gd name="connsiteY4" fmla="*/ 176168 h 1493240"/>
              <a:gd name="connsiteX5" fmla="*/ 805343 w 1300294"/>
              <a:gd name="connsiteY5" fmla="*/ 645952 h 1493240"/>
              <a:gd name="connsiteX6" fmla="*/ 360727 w 1300294"/>
              <a:gd name="connsiteY6" fmla="*/ 1082180 h 1493240"/>
              <a:gd name="connsiteX7" fmla="*/ 184558 w 1300294"/>
              <a:gd name="connsiteY7" fmla="*/ 1493240 h 1493240"/>
              <a:gd name="connsiteX8" fmla="*/ 41945 w 1300294"/>
              <a:gd name="connsiteY8" fmla="*/ 1434517 h 1493240"/>
              <a:gd name="connsiteX9" fmla="*/ 33556 w 1300294"/>
              <a:gd name="connsiteY9" fmla="*/ 1384183 h 1493240"/>
              <a:gd name="connsiteX0" fmla="*/ 0 w 1300294"/>
              <a:gd name="connsiteY0" fmla="*/ 1325460 h 1493240"/>
              <a:gd name="connsiteX1" fmla="*/ 176169 w 1300294"/>
              <a:gd name="connsiteY1" fmla="*/ 880844 h 1493240"/>
              <a:gd name="connsiteX2" fmla="*/ 662730 w 1300294"/>
              <a:gd name="connsiteY2" fmla="*/ 377504 h 1493240"/>
              <a:gd name="connsiteX3" fmla="*/ 1065402 w 1300294"/>
              <a:gd name="connsiteY3" fmla="*/ 0 h 1493240"/>
              <a:gd name="connsiteX4" fmla="*/ 1300294 w 1300294"/>
              <a:gd name="connsiteY4" fmla="*/ 176168 h 1493240"/>
              <a:gd name="connsiteX5" fmla="*/ 805343 w 1300294"/>
              <a:gd name="connsiteY5" fmla="*/ 645952 h 1493240"/>
              <a:gd name="connsiteX6" fmla="*/ 360727 w 1300294"/>
              <a:gd name="connsiteY6" fmla="*/ 1082180 h 1493240"/>
              <a:gd name="connsiteX7" fmla="*/ 184558 w 1300294"/>
              <a:gd name="connsiteY7" fmla="*/ 1493240 h 1493240"/>
              <a:gd name="connsiteX8" fmla="*/ 41945 w 1300294"/>
              <a:gd name="connsiteY8" fmla="*/ 1434517 h 1493240"/>
              <a:gd name="connsiteX9" fmla="*/ 0 w 1300294"/>
              <a:gd name="connsiteY9" fmla="*/ 1333849 h 1493240"/>
              <a:gd name="connsiteX0" fmla="*/ 0 w 1249960"/>
              <a:gd name="connsiteY0" fmla="*/ 1325460 h 1493240"/>
              <a:gd name="connsiteX1" fmla="*/ 176169 w 1249960"/>
              <a:gd name="connsiteY1" fmla="*/ 880844 h 1493240"/>
              <a:gd name="connsiteX2" fmla="*/ 662730 w 1249960"/>
              <a:gd name="connsiteY2" fmla="*/ 377504 h 1493240"/>
              <a:gd name="connsiteX3" fmla="*/ 1065402 w 1249960"/>
              <a:gd name="connsiteY3" fmla="*/ 0 h 1493240"/>
              <a:gd name="connsiteX4" fmla="*/ 1249960 w 1249960"/>
              <a:gd name="connsiteY4" fmla="*/ 159391 h 1493240"/>
              <a:gd name="connsiteX5" fmla="*/ 805343 w 1249960"/>
              <a:gd name="connsiteY5" fmla="*/ 645952 h 1493240"/>
              <a:gd name="connsiteX6" fmla="*/ 360727 w 1249960"/>
              <a:gd name="connsiteY6" fmla="*/ 1082180 h 1493240"/>
              <a:gd name="connsiteX7" fmla="*/ 184558 w 1249960"/>
              <a:gd name="connsiteY7" fmla="*/ 1493240 h 1493240"/>
              <a:gd name="connsiteX8" fmla="*/ 41945 w 1249960"/>
              <a:gd name="connsiteY8" fmla="*/ 1434517 h 1493240"/>
              <a:gd name="connsiteX9" fmla="*/ 0 w 1249960"/>
              <a:gd name="connsiteY9" fmla="*/ 1333849 h 1493240"/>
              <a:gd name="connsiteX0" fmla="*/ 0 w 1249960"/>
              <a:gd name="connsiteY0" fmla="*/ 1325460 h 1493240"/>
              <a:gd name="connsiteX1" fmla="*/ 176169 w 1249960"/>
              <a:gd name="connsiteY1" fmla="*/ 880844 h 1493240"/>
              <a:gd name="connsiteX2" fmla="*/ 662730 w 1249960"/>
              <a:gd name="connsiteY2" fmla="*/ 377504 h 1493240"/>
              <a:gd name="connsiteX3" fmla="*/ 1132514 w 1249960"/>
              <a:gd name="connsiteY3" fmla="*/ 0 h 1493240"/>
              <a:gd name="connsiteX4" fmla="*/ 1249960 w 1249960"/>
              <a:gd name="connsiteY4" fmla="*/ 159391 h 1493240"/>
              <a:gd name="connsiteX5" fmla="*/ 805343 w 1249960"/>
              <a:gd name="connsiteY5" fmla="*/ 645952 h 1493240"/>
              <a:gd name="connsiteX6" fmla="*/ 360727 w 1249960"/>
              <a:gd name="connsiteY6" fmla="*/ 1082180 h 1493240"/>
              <a:gd name="connsiteX7" fmla="*/ 184558 w 1249960"/>
              <a:gd name="connsiteY7" fmla="*/ 1493240 h 1493240"/>
              <a:gd name="connsiteX8" fmla="*/ 41945 w 1249960"/>
              <a:gd name="connsiteY8" fmla="*/ 1434517 h 1493240"/>
              <a:gd name="connsiteX9" fmla="*/ 0 w 1249960"/>
              <a:gd name="connsiteY9" fmla="*/ 1333849 h 1493240"/>
              <a:gd name="connsiteX0" fmla="*/ 0 w 1249960"/>
              <a:gd name="connsiteY0" fmla="*/ 1325460 h 1493240"/>
              <a:gd name="connsiteX1" fmla="*/ 176169 w 1249960"/>
              <a:gd name="connsiteY1" fmla="*/ 880844 h 1493240"/>
              <a:gd name="connsiteX2" fmla="*/ 713064 w 1249960"/>
              <a:gd name="connsiteY2" fmla="*/ 427838 h 1493240"/>
              <a:gd name="connsiteX3" fmla="*/ 1132514 w 1249960"/>
              <a:gd name="connsiteY3" fmla="*/ 0 h 1493240"/>
              <a:gd name="connsiteX4" fmla="*/ 1249960 w 1249960"/>
              <a:gd name="connsiteY4" fmla="*/ 159391 h 1493240"/>
              <a:gd name="connsiteX5" fmla="*/ 805343 w 1249960"/>
              <a:gd name="connsiteY5" fmla="*/ 645952 h 1493240"/>
              <a:gd name="connsiteX6" fmla="*/ 360727 w 1249960"/>
              <a:gd name="connsiteY6" fmla="*/ 1082180 h 1493240"/>
              <a:gd name="connsiteX7" fmla="*/ 184558 w 1249960"/>
              <a:gd name="connsiteY7" fmla="*/ 1493240 h 1493240"/>
              <a:gd name="connsiteX8" fmla="*/ 41945 w 1249960"/>
              <a:gd name="connsiteY8" fmla="*/ 1434517 h 1493240"/>
              <a:gd name="connsiteX9" fmla="*/ 0 w 1249960"/>
              <a:gd name="connsiteY9" fmla="*/ 1333849 h 1493240"/>
              <a:gd name="connsiteX0" fmla="*/ 0 w 1249960"/>
              <a:gd name="connsiteY0" fmla="*/ 1325460 h 1493240"/>
              <a:gd name="connsiteX1" fmla="*/ 201336 w 1249960"/>
              <a:gd name="connsiteY1" fmla="*/ 939567 h 1493240"/>
              <a:gd name="connsiteX2" fmla="*/ 713064 w 1249960"/>
              <a:gd name="connsiteY2" fmla="*/ 427838 h 1493240"/>
              <a:gd name="connsiteX3" fmla="*/ 1132514 w 1249960"/>
              <a:gd name="connsiteY3" fmla="*/ 0 h 1493240"/>
              <a:gd name="connsiteX4" fmla="*/ 1249960 w 1249960"/>
              <a:gd name="connsiteY4" fmla="*/ 159391 h 1493240"/>
              <a:gd name="connsiteX5" fmla="*/ 805343 w 1249960"/>
              <a:gd name="connsiteY5" fmla="*/ 645952 h 1493240"/>
              <a:gd name="connsiteX6" fmla="*/ 360727 w 1249960"/>
              <a:gd name="connsiteY6" fmla="*/ 1082180 h 1493240"/>
              <a:gd name="connsiteX7" fmla="*/ 184558 w 1249960"/>
              <a:gd name="connsiteY7" fmla="*/ 1493240 h 1493240"/>
              <a:gd name="connsiteX8" fmla="*/ 41945 w 1249960"/>
              <a:gd name="connsiteY8" fmla="*/ 1434517 h 1493240"/>
              <a:gd name="connsiteX9" fmla="*/ 0 w 1249960"/>
              <a:gd name="connsiteY9" fmla="*/ 1333849 h 1493240"/>
              <a:gd name="connsiteX0" fmla="*/ 0 w 1249960"/>
              <a:gd name="connsiteY0" fmla="*/ 1325460 h 1493240"/>
              <a:gd name="connsiteX1" fmla="*/ 201336 w 1249960"/>
              <a:gd name="connsiteY1" fmla="*/ 939567 h 1493240"/>
              <a:gd name="connsiteX2" fmla="*/ 713064 w 1249960"/>
              <a:gd name="connsiteY2" fmla="*/ 427838 h 1493240"/>
              <a:gd name="connsiteX3" fmla="*/ 1132514 w 1249960"/>
              <a:gd name="connsiteY3" fmla="*/ 0 h 1493240"/>
              <a:gd name="connsiteX4" fmla="*/ 1249960 w 1249960"/>
              <a:gd name="connsiteY4" fmla="*/ 159391 h 1493240"/>
              <a:gd name="connsiteX5" fmla="*/ 805343 w 1249960"/>
              <a:gd name="connsiteY5" fmla="*/ 645952 h 1493240"/>
              <a:gd name="connsiteX6" fmla="*/ 335560 w 1249960"/>
              <a:gd name="connsiteY6" fmla="*/ 1057013 h 1493240"/>
              <a:gd name="connsiteX7" fmla="*/ 184558 w 1249960"/>
              <a:gd name="connsiteY7" fmla="*/ 1493240 h 1493240"/>
              <a:gd name="connsiteX8" fmla="*/ 41945 w 1249960"/>
              <a:gd name="connsiteY8" fmla="*/ 1434517 h 1493240"/>
              <a:gd name="connsiteX9" fmla="*/ 0 w 1249960"/>
              <a:gd name="connsiteY9" fmla="*/ 1333849 h 1493240"/>
              <a:gd name="connsiteX0" fmla="*/ 0 w 1249960"/>
              <a:gd name="connsiteY0" fmla="*/ 1325460 h 1493240"/>
              <a:gd name="connsiteX1" fmla="*/ 201336 w 1249960"/>
              <a:gd name="connsiteY1" fmla="*/ 939567 h 1493240"/>
              <a:gd name="connsiteX2" fmla="*/ 713064 w 1249960"/>
              <a:gd name="connsiteY2" fmla="*/ 427838 h 1493240"/>
              <a:gd name="connsiteX3" fmla="*/ 1132514 w 1249960"/>
              <a:gd name="connsiteY3" fmla="*/ 0 h 1493240"/>
              <a:gd name="connsiteX4" fmla="*/ 1249960 w 1249960"/>
              <a:gd name="connsiteY4" fmla="*/ 159391 h 1493240"/>
              <a:gd name="connsiteX5" fmla="*/ 771787 w 1249960"/>
              <a:gd name="connsiteY5" fmla="*/ 637563 h 1493240"/>
              <a:gd name="connsiteX6" fmla="*/ 335560 w 1249960"/>
              <a:gd name="connsiteY6" fmla="*/ 1057013 h 1493240"/>
              <a:gd name="connsiteX7" fmla="*/ 184558 w 1249960"/>
              <a:gd name="connsiteY7" fmla="*/ 1493240 h 1493240"/>
              <a:gd name="connsiteX8" fmla="*/ 41945 w 1249960"/>
              <a:gd name="connsiteY8" fmla="*/ 1434517 h 1493240"/>
              <a:gd name="connsiteX9" fmla="*/ 0 w 1249960"/>
              <a:gd name="connsiteY9" fmla="*/ 1333849 h 1493240"/>
              <a:gd name="connsiteX0" fmla="*/ 0 w 1249960"/>
              <a:gd name="connsiteY0" fmla="*/ 1400961 h 1568741"/>
              <a:gd name="connsiteX1" fmla="*/ 201336 w 1249960"/>
              <a:gd name="connsiteY1" fmla="*/ 1015068 h 1568741"/>
              <a:gd name="connsiteX2" fmla="*/ 713064 w 1249960"/>
              <a:gd name="connsiteY2" fmla="*/ 503339 h 1568741"/>
              <a:gd name="connsiteX3" fmla="*/ 1191237 w 1249960"/>
              <a:gd name="connsiteY3" fmla="*/ 0 h 1568741"/>
              <a:gd name="connsiteX4" fmla="*/ 1249960 w 1249960"/>
              <a:gd name="connsiteY4" fmla="*/ 234892 h 1568741"/>
              <a:gd name="connsiteX5" fmla="*/ 771787 w 1249960"/>
              <a:gd name="connsiteY5" fmla="*/ 713064 h 1568741"/>
              <a:gd name="connsiteX6" fmla="*/ 335560 w 1249960"/>
              <a:gd name="connsiteY6" fmla="*/ 1132514 h 1568741"/>
              <a:gd name="connsiteX7" fmla="*/ 184558 w 1249960"/>
              <a:gd name="connsiteY7" fmla="*/ 1568741 h 1568741"/>
              <a:gd name="connsiteX8" fmla="*/ 41945 w 1249960"/>
              <a:gd name="connsiteY8" fmla="*/ 1510018 h 1568741"/>
              <a:gd name="connsiteX9" fmla="*/ 0 w 1249960"/>
              <a:gd name="connsiteY9" fmla="*/ 1409350 h 1568741"/>
              <a:gd name="connsiteX0" fmla="*/ 0 w 1291905"/>
              <a:gd name="connsiteY0" fmla="*/ 1400961 h 1568741"/>
              <a:gd name="connsiteX1" fmla="*/ 201336 w 1291905"/>
              <a:gd name="connsiteY1" fmla="*/ 1015068 h 1568741"/>
              <a:gd name="connsiteX2" fmla="*/ 713064 w 1291905"/>
              <a:gd name="connsiteY2" fmla="*/ 503339 h 1568741"/>
              <a:gd name="connsiteX3" fmla="*/ 1191237 w 1291905"/>
              <a:gd name="connsiteY3" fmla="*/ 0 h 1568741"/>
              <a:gd name="connsiteX4" fmla="*/ 1291905 w 1291905"/>
              <a:gd name="connsiteY4" fmla="*/ 125836 h 1568741"/>
              <a:gd name="connsiteX5" fmla="*/ 771787 w 1291905"/>
              <a:gd name="connsiteY5" fmla="*/ 713064 h 1568741"/>
              <a:gd name="connsiteX6" fmla="*/ 335560 w 1291905"/>
              <a:gd name="connsiteY6" fmla="*/ 1132514 h 1568741"/>
              <a:gd name="connsiteX7" fmla="*/ 184558 w 1291905"/>
              <a:gd name="connsiteY7" fmla="*/ 1568741 h 1568741"/>
              <a:gd name="connsiteX8" fmla="*/ 41945 w 1291905"/>
              <a:gd name="connsiteY8" fmla="*/ 1510018 h 1568741"/>
              <a:gd name="connsiteX9" fmla="*/ 0 w 1291905"/>
              <a:gd name="connsiteY9" fmla="*/ 1409350 h 1568741"/>
              <a:gd name="connsiteX0" fmla="*/ 0 w 1291905"/>
              <a:gd name="connsiteY0" fmla="*/ 1400961 h 1543574"/>
              <a:gd name="connsiteX1" fmla="*/ 201336 w 1291905"/>
              <a:gd name="connsiteY1" fmla="*/ 1015068 h 1543574"/>
              <a:gd name="connsiteX2" fmla="*/ 713064 w 1291905"/>
              <a:gd name="connsiteY2" fmla="*/ 503339 h 1543574"/>
              <a:gd name="connsiteX3" fmla="*/ 1191237 w 1291905"/>
              <a:gd name="connsiteY3" fmla="*/ 0 h 1543574"/>
              <a:gd name="connsiteX4" fmla="*/ 1291905 w 1291905"/>
              <a:gd name="connsiteY4" fmla="*/ 125836 h 1543574"/>
              <a:gd name="connsiteX5" fmla="*/ 771787 w 1291905"/>
              <a:gd name="connsiteY5" fmla="*/ 713064 h 1543574"/>
              <a:gd name="connsiteX6" fmla="*/ 335560 w 1291905"/>
              <a:gd name="connsiteY6" fmla="*/ 1132514 h 1543574"/>
              <a:gd name="connsiteX7" fmla="*/ 159391 w 1291905"/>
              <a:gd name="connsiteY7" fmla="*/ 1543574 h 1543574"/>
              <a:gd name="connsiteX8" fmla="*/ 41945 w 1291905"/>
              <a:gd name="connsiteY8" fmla="*/ 1510018 h 1543574"/>
              <a:gd name="connsiteX9" fmla="*/ 0 w 1291905"/>
              <a:gd name="connsiteY9" fmla="*/ 1409350 h 1543574"/>
              <a:gd name="connsiteX0" fmla="*/ 0 w 1291905"/>
              <a:gd name="connsiteY0" fmla="*/ 1400961 h 1543574"/>
              <a:gd name="connsiteX1" fmla="*/ 201336 w 1291905"/>
              <a:gd name="connsiteY1" fmla="*/ 1015068 h 1543574"/>
              <a:gd name="connsiteX2" fmla="*/ 713064 w 1291905"/>
              <a:gd name="connsiteY2" fmla="*/ 503339 h 1543574"/>
              <a:gd name="connsiteX3" fmla="*/ 1191237 w 1291905"/>
              <a:gd name="connsiteY3" fmla="*/ 0 h 1543574"/>
              <a:gd name="connsiteX4" fmla="*/ 1291905 w 1291905"/>
              <a:gd name="connsiteY4" fmla="*/ 125836 h 1543574"/>
              <a:gd name="connsiteX5" fmla="*/ 771787 w 1291905"/>
              <a:gd name="connsiteY5" fmla="*/ 713064 h 1543574"/>
              <a:gd name="connsiteX6" fmla="*/ 335560 w 1291905"/>
              <a:gd name="connsiteY6" fmla="*/ 1132514 h 1543574"/>
              <a:gd name="connsiteX7" fmla="*/ 159391 w 1291905"/>
              <a:gd name="connsiteY7" fmla="*/ 1543574 h 1543574"/>
              <a:gd name="connsiteX8" fmla="*/ 41945 w 1291905"/>
              <a:gd name="connsiteY8" fmla="*/ 1510018 h 1543574"/>
              <a:gd name="connsiteX9" fmla="*/ 0 w 1291905"/>
              <a:gd name="connsiteY9" fmla="*/ 1409350 h 1543574"/>
              <a:gd name="connsiteX0" fmla="*/ 0 w 1291905"/>
              <a:gd name="connsiteY0" fmla="*/ 1400961 h 1543574"/>
              <a:gd name="connsiteX1" fmla="*/ 201336 w 1291905"/>
              <a:gd name="connsiteY1" fmla="*/ 1015068 h 1543574"/>
              <a:gd name="connsiteX2" fmla="*/ 713064 w 1291905"/>
              <a:gd name="connsiteY2" fmla="*/ 503339 h 1543574"/>
              <a:gd name="connsiteX3" fmla="*/ 1191237 w 1291905"/>
              <a:gd name="connsiteY3" fmla="*/ 0 h 1543574"/>
              <a:gd name="connsiteX4" fmla="*/ 1291905 w 1291905"/>
              <a:gd name="connsiteY4" fmla="*/ 125836 h 1543574"/>
              <a:gd name="connsiteX5" fmla="*/ 771787 w 1291905"/>
              <a:gd name="connsiteY5" fmla="*/ 713064 h 1543574"/>
              <a:gd name="connsiteX6" fmla="*/ 335560 w 1291905"/>
              <a:gd name="connsiteY6" fmla="*/ 1132514 h 1543574"/>
              <a:gd name="connsiteX7" fmla="*/ 159391 w 1291905"/>
              <a:gd name="connsiteY7" fmla="*/ 1543574 h 1543574"/>
              <a:gd name="connsiteX8" fmla="*/ 41945 w 1291905"/>
              <a:gd name="connsiteY8" fmla="*/ 1510018 h 1543574"/>
              <a:gd name="connsiteX9" fmla="*/ 92279 w 1291905"/>
              <a:gd name="connsiteY9" fmla="*/ 1400961 h 1543574"/>
              <a:gd name="connsiteX0" fmla="*/ 33658 w 1250062"/>
              <a:gd name="connsiteY0" fmla="*/ 1400961 h 1543574"/>
              <a:gd name="connsiteX1" fmla="*/ 159493 w 1250062"/>
              <a:gd name="connsiteY1" fmla="*/ 1015068 h 1543574"/>
              <a:gd name="connsiteX2" fmla="*/ 671221 w 1250062"/>
              <a:gd name="connsiteY2" fmla="*/ 503339 h 1543574"/>
              <a:gd name="connsiteX3" fmla="*/ 1149394 w 1250062"/>
              <a:gd name="connsiteY3" fmla="*/ 0 h 1543574"/>
              <a:gd name="connsiteX4" fmla="*/ 1250062 w 1250062"/>
              <a:gd name="connsiteY4" fmla="*/ 125836 h 1543574"/>
              <a:gd name="connsiteX5" fmla="*/ 729944 w 1250062"/>
              <a:gd name="connsiteY5" fmla="*/ 713064 h 1543574"/>
              <a:gd name="connsiteX6" fmla="*/ 293717 w 1250062"/>
              <a:gd name="connsiteY6" fmla="*/ 1132514 h 1543574"/>
              <a:gd name="connsiteX7" fmla="*/ 117548 w 1250062"/>
              <a:gd name="connsiteY7" fmla="*/ 1543574 h 1543574"/>
              <a:gd name="connsiteX8" fmla="*/ 102 w 1250062"/>
              <a:gd name="connsiteY8" fmla="*/ 1510018 h 1543574"/>
              <a:gd name="connsiteX9" fmla="*/ 50436 w 1250062"/>
              <a:gd name="connsiteY9" fmla="*/ 1400961 h 1543574"/>
              <a:gd name="connsiteX0" fmla="*/ 33735 w 1250139"/>
              <a:gd name="connsiteY0" fmla="*/ 1400961 h 1543574"/>
              <a:gd name="connsiteX1" fmla="*/ 159570 w 1250139"/>
              <a:gd name="connsiteY1" fmla="*/ 1015068 h 1543574"/>
              <a:gd name="connsiteX2" fmla="*/ 671298 w 1250139"/>
              <a:gd name="connsiteY2" fmla="*/ 503339 h 1543574"/>
              <a:gd name="connsiteX3" fmla="*/ 1149471 w 1250139"/>
              <a:gd name="connsiteY3" fmla="*/ 0 h 1543574"/>
              <a:gd name="connsiteX4" fmla="*/ 1250139 w 1250139"/>
              <a:gd name="connsiteY4" fmla="*/ 125836 h 1543574"/>
              <a:gd name="connsiteX5" fmla="*/ 730021 w 1250139"/>
              <a:gd name="connsiteY5" fmla="*/ 713064 h 1543574"/>
              <a:gd name="connsiteX6" fmla="*/ 293794 w 1250139"/>
              <a:gd name="connsiteY6" fmla="*/ 1132514 h 1543574"/>
              <a:gd name="connsiteX7" fmla="*/ 117625 w 1250139"/>
              <a:gd name="connsiteY7" fmla="*/ 1543574 h 1543574"/>
              <a:gd name="connsiteX8" fmla="*/ 179 w 1250139"/>
              <a:gd name="connsiteY8" fmla="*/ 1510018 h 1543574"/>
              <a:gd name="connsiteX9" fmla="*/ 25346 w 1250139"/>
              <a:gd name="connsiteY9" fmla="*/ 1375794 h 1543574"/>
              <a:gd name="connsiteX0" fmla="*/ 33735 w 1250139"/>
              <a:gd name="connsiteY0" fmla="*/ 1400961 h 1543574"/>
              <a:gd name="connsiteX1" fmla="*/ 159570 w 1250139"/>
              <a:gd name="connsiteY1" fmla="*/ 1015068 h 1543574"/>
              <a:gd name="connsiteX2" fmla="*/ 671298 w 1250139"/>
              <a:gd name="connsiteY2" fmla="*/ 503339 h 1543574"/>
              <a:gd name="connsiteX3" fmla="*/ 1149471 w 1250139"/>
              <a:gd name="connsiteY3" fmla="*/ 0 h 1543574"/>
              <a:gd name="connsiteX4" fmla="*/ 1250139 w 1250139"/>
              <a:gd name="connsiteY4" fmla="*/ 125836 h 1543574"/>
              <a:gd name="connsiteX5" fmla="*/ 730021 w 1250139"/>
              <a:gd name="connsiteY5" fmla="*/ 713064 h 1543574"/>
              <a:gd name="connsiteX6" fmla="*/ 293794 w 1250139"/>
              <a:gd name="connsiteY6" fmla="*/ 1132514 h 1543574"/>
              <a:gd name="connsiteX7" fmla="*/ 117625 w 1250139"/>
              <a:gd name="connsiteY7" fmla="*/ 1543574 h 1543574"/>
              <a:gd name="connsiteX8" fmla="*/ 179 w 1250139"/>
              <a:gd name="connsiteY8" fmla="*/ 1510018 h 1543574"/>
              <a:gd name="connsiteX9" fmla="*/ 25346 w 1250139"/>
              <a:gd name="connsiteY9" fmla="*/ 1286037 h 1543574"/>
              <a:gd name="connsiteX0" fmla="*/ 33710 w 1250114"/>
              <a:gd name="connsiteY0" fmla="*/ 1400961 h 1543574"/>
              <a:gd name="connsiteX1" fmla="*/ 159545 w 1250114"/>
              <a:gd name="connsiteY1" fmla="*/ 1015068 h 1543574"/>
              <a:gd name="connsiteX2" fmla="*/ 671273 w 1250114"/>
              <a:gd name="connsiteY2" fmla="*/ 503339 h 1543574"/>
              <a:gd name="connsiteX3" fmla="*/ 1149446 w 1250114"/>
              <a:gd name="connsiteY3" fmla="*/ 0 h 1543574"/>
              <a:gd name="connsiteX4" fmla="*/ 1250114 w 1250114"/>
              <a:gd name="connsiteY4" fmla="*/ 125836 h 1543574"/>
              <a:gd name="connsiteX5" fmla="*/ 729996 w 1250114"/>
              <a:gd name="connsiteY5" fmla="*/ 713064 h 1543574"/>
              <a:gd name="connsiteX6" fmla="*/ 293769 w 1250114"/>
              <a:gd name="connsiteY6" fmla="*/ 1132514 h 1543574"/>
              <a:gd name="connsiteX7" fmla="*/ 117600 w 1250114"/>
              <a:gd name="connsiteY7" fmla="*/ 1543574 h 1543574"/>
              <a:gd name="connsiteX8" fmla="*/ 154 w 1250114"/>
              <a:gd name="connsiteY8" fmla="*/ 1510018 h 1543574"/>
              <a:gd name="connsiteX9" fmla="*/ 30931 w 1250114"/>
              <a:gd name="connsiteY9" fmla="*/ 1381404 h 1543574"/>
              <a:gd name="connsiteX0" fmla="*/ 33710 w 1250114"/>
              <a:gd name="connsiteY0" fmla="*/ 1400961 h 1543574"/>
              <a:gd name="connsiteX1" fmla="*/ 159545 w 1250114"/>
              <a:gd name="connsiteY1" fmla="*/ 1015068 h 1543574"/>
              <a:gd name="connsiteX2" fmla="*/ 671273 w 1250114"/>
              <a:gd name="connsiteY2" fmla="*/ 503339 h 1543574"/>
              <a:gd name="connsiteX3" fmla="*/ 1149446 w 1250114"/>
              <a:gd name="connsiteY3" fmla="*/ 0 h 1543574"/>
              <a:gd name="connsiteX4" fmla="*/ 1250114 w 1250114"/>
              <a:gd name="connsiteY4" fmla="*/ 125836 h 1543574"/>
              <a:gd name="connsiteX5" fmla="*/ 718776 w 1250114"/>
              <a:gd name="connsiteY5" fmla="*/ 685015 h 1543574"/>
              <a:gd name="connsiteX6" fmla="*/ 293769 w 1250114"/>
              <a:gd name="connsiteY6" fmla="*/ 1132514 h 1543574"/>
              <a:gd name="connsiteX7" fmla="*/ 117600 w 1250114"/>
              <a:gd name="connsiteY7" fmla="*/ 1543574 h 1543574"/>
              <a:gd name="connsiteX8" fmla="*/ 154 w 1250114"/>
              <a:gd name="connsiteY8" fmla="*/ 1510018 h 1543574"/>
              <a:gd name="connsiteX9" fmla="*/ 30931 w 1250114"/>
              <a:gd name="connsiteY9" fmla="*/ 1381404 h 1543574"/>
              <a:gd name="connsiteX0" fmla="*/ 33710 w 1250114"/>
              <a:gd name="connsiteY0" fmla="*/ 1400961 h 1543574"/>
              <a:gd name="connsiteX1" fmla="*/ 159545 w 1250114"/>
              <a:gd name="connsiteY1" fmla="*/ 1015068 h 1543574"/>
              <a:gd name="connsiteX2" fmla="*/ 671273 w 1250114"/>
              <a:gd name="connsiteY2" fmla="*/ 503339 h 1543574"/>
              <a:gd name="connsiteX3" fmla="*/ 1149446 w 1250114"/>
              <a:gd name="connsiteY3" fmla="*/ 0 h 1543574"/>
              <a:gd name="connsiteX4" fmla="*/ 1250114 w 1250114"/>
              <a:gd name="connsiteY4" fmla="*/ 125836 h 1543574"/>
              <a:gd name="connsiteX5" fmla="*/ 718776 w 1250114"/>
              <a:gd name="connsiteY5" fmla="*/ 685015 h 1543574"/>
              <a:gd name="connsiteX6" fmla="*/ 293769 w 1250114"/>
              <a:gd name="connsiteY6" fmla="*/ 1132514 h 1543574"/>
              <a:gd name="connsiteX7" fmla="*/ 117600 w 1250114"/>
              <a:gd name="connsiteY7" fmla="*/ 1543574 h 1543574"/>
              <a:gd name="connsiteX8" fmla="*/ 154 w 1250114"/>
              <a:gd name="connsiteY8" fmla="*/ 1510018 h 1543574"/>
              <a:gd name="connsiteX9" fmla="*/ 30931 w 1250114"/>
              <a:gd name="connsiteY9" fmla="*/ 1381404 h 1543574"/>
              <a:gd name="connsiteX0" fmla="*/ 33710 w 1563783"/>
              <a:gd name="connsiteY0" fmla="*/ 1843874 h 1986487"/>
              <a:gd name="connsiteX1" fmla="*/ 159545 w 1563783"/>
              <a:gd name="connsiteY1" fmla="*/ 1457981 h 1986487"/>
              <a:gd name="connsiteX2" fmla="*/ 671273 w 1563783"/>
              <a:gd name="connsiteY2" fmla="*/ 946252 h 1986487"/>
              <a:gd name="connsiteX3" fmla="*/ 1563783 w 1563783"/>
              <a:gd name="connsiteY3" fmla="*/ 0 h 1986487"/>
              <a:gd name="connsiteX4" fmla="*/ 1250114 w 1563783"/>
              <a:gd name="connsiteY4" fmla="*/ 568749 h 1986487"/>
              <a:gd name="connsiteX5" fmla="*/ 718776 w 1563783"/>
              <a:gd name="connsiteY5" fmla="*/ 1127928 h 1986487"/>
              <a:gd name="connsiteX6" fmla="*/ 293769 w 1563783"/>
              <a:gd name="connsiteY6" fmla="*/ 1575427 h 1986487"/>
              <a:gd name="connsiteX7" fmla="*/ 117600 w 1563783"/>
              <a:gd name="connsiteY7" fmla="*/ 1986487 h 1986487"/>
              <a:gd name="connsiteX8" fmla="*/ 154 w 1563783"/>
              <a:gd name="connsiteY8" fmla="*/ 1952931 h 1986487"/>
              <a:gd name="connsiteX9" fmla="*/ 30931 w 1563783"/>
              <a:gd name="connsiteY9" fmla="*/ 1824317 h 1986487"/>
              <a:gd name="connsiteX0" fmla="*/ 33710 w 1663795"/>
              <a:gd name="connsiteY0" fmla="*/ 2029611 h 2172224"/>
              <a:gd name="connsiteX1" fmla="*/ 159545 w 1663795"/>
              <a:gd name="connsiteY1" fmla="*/ 1643718 h 2172224"/>
              <a:gd name="connsiteX2" fmla="*/ 671273 w 1663795"/>
              <a:gd name="connsiteY2" fmla="*/ 1131989 h 2172224"/>
              <a:gd name="connsiteX3" fmla="*/ 1663795 w 1663795"/>
              <a:gd name="connsiteY3" fmla="*/ 0 h 2172224"/>
              <a:gd name="connsiteX4" fmla="*/ 1250114 w 1663795"/>
              <a:gd name="connsiteY4" fmla="*/ 754486 h 2172224"/>
              <a:gd name="connsiteX5" fmla="*/ 718776 w 1663795"/>
              <a:gd name="connsiteY5" fmla="*/ 1313665 h 2172224"/>
              <a:gd name="connsiteX6" fmla="*/ 293769 w 1663795"/>
              <a:gd name="connsiteY6" fmla="*/ 1761164 h 2172224"/>
              <a:gd name="connsiteX7" fmla="*/ 117600 w 1663795"/>
              <a:gd name="connsiteY7" fmla="*/ 2172224 h 2172224"/>
              <a:gd name="connsiteX8" fmla="*/ 154 w 1663795"/>
              <a:gd name="connsiteY8" fmla="*/ 2138668 h 2172224"/>
              <a:gd name="connsiteX9" fmla="*/ 30931 w 1663795"/>
              <a:gd name="connsiteY9" fmla="*/ 2010054 h 2172224"/>
              <a:gd name="connsiteX0" fmla="*/ 33710 w 1702462"/>
              <a:gd name="connsiteY0" fmla="*/ 2029611 h 2172224"/>
              <a:gd name="connsiteX1" fmla="*/ 159545 w 1702462"/>
              <a:gd name="connsiteY1" fmla="*/ 1643718 h 2172224"/>
              <a:gd name="connsiteX2" fmla="*/ 671273 w 1702462"/>
              <a:gd name="connsiteY2" fmla="*/ 1131989 h 2172224"/>
              <a:gd name="connsiteX3" fmla="*/ 1663795 w 1702462"/>
              <a:gd name="connsiteY3" fmla="*/ 0 h 2172224"/>
              <a:gd name="connsiteX4" fmla="*/ 1250114 w 1702462"/>
              <a:gd name="connsiteY4" fmla="*/ 754486 h 2172224"/>
              <a:gd name="connsiteX5" fmla="*/ 718776 w 1702462"/>
              <a:gd name="connsiteY5" fmla="*/ 1313665 h 2172224"/>
              <a:gd name="connsiteX6" fmla="*/ 293769 w 1702462"/>
              <a:gd name="connsiteY6" fmla="*/ 1761164 h 2172224"/>
              <a:gd name="connsiteX7" fmla="*/ 117600 w 1702462"/>
              <a:gd name="connsiteY7" fmla="*/ 2172224 h 2172224"/>
              <a:gd name="connsiteX8" fmla="*/ 154 w 1702462"/>
              <a:gd name="connsiteY8" fmla="*/ 2138668 h 2172224"/>
              <a:gd name="connsiteX9" fmla="*/ 30931 w 1702462"/>
              <a:gd name="connsiteY9" fmla="*/ 2010054 h 2172224"/>
              <a:gd name="connsiteX0" fmla="*/ 33710 w 1787357"/>
              <a:gd name="connsiteY0" fmla="*/ 2029611 h 2172224"/>
              <a:gd name="connsiteX1" fmla="*/ 159545 w 1787357"/>
              <a:gd name="connsiteY1" fmla="*/ 1643718 h 2172224"/>
              <a:gd name="connsiteX2" fmla="*/ 671273 w 1787357"/>
              <a:gd name="connsiteY2" fmla="*/ 1131989 h 2172224"/>
              <a:gd name="connsiteX3" fmla="*/ 1663795 w 1787357"/>
              <a:gd name="connsiteY3" fmla="*/ 0 h 2172224"/>
              <a:gd name="connsiteX4" fmla="*/ 1678739 w 1787357"/>
              <a:gd name="connsiteY4" fmla="*/ 278236 h 2172224"/>
              <a:gd name="connsiteX5" fmla="*/ 718776 w 1787357"/>
              <a:gd name="connsiteY5" fmla="*/ 1313665 h 2172224"/>
              <a:gd name="connsiteX6" fmla="*/ 293769 w 1787357"/>
              <a:gd name="connsiteY6" fmla="*/ 1761164 h 2172224"/>
              <a:gd name="connsiteX7" fmla="*/ 117600 w 1787357"/>
              <a:gd name="connsiteY7" fmla="*/ 2172224 h 2172224"/>
              <a:gd name="connsiteX8" fmla="*/ 154 w 1787357"/>
              <a:gd name="connsiteY8" fmla="*/ 2138668 h 2172224"/>
              <a:gd name="connsiteX9" fmla="*/ 30931 w 1787357"/>
              <a:gd name="connsiteY9" fmla="*/ 2010054 h 2172224"/>
              <a:gd name="connsiteX0" fmla="*/ 33710 w 1834528"/>
              <a:gd name="connsiteY0" fmla="*/ 2084270 h 2226883"/>
              <a:gd name="connsiteX1" fmla="*/ 159545 w 1834528"/>
              <a:gd name="connsiteY1" fmla="*/ 1698377 h 2226883"/>
              <a:gd name="connsiteX2" fmla="*/ 671273 w 1834528"/>
              <a:gd name="connsiteY2" fmla="*/ 1186648 h 2226883"/>
              <a:gd name="connsiteX3" fmla="*/ 1663795 w 1834528"/>
              <a:gd name="connsiteY3" fmla="*/ 54659 h 2226883"/>
              <a:gd name="connsiteX4" fmla="*/ 1832342 w 1834528"/>
              <a:gd name="connsiteY4" fmla="*/ 206664 h 2226883"/>
              <a:gd name="connsiteX5" fmla="*/ 1678739 w 1834528"/>
              <a:gd name="connsiteY5" fmla="*/ 332895 h 2226883"/>
              <a:gd name="connsiteX6" fmla="*/ 718776 w 1834528"/>
              <a:gd name="connsiteY6" fmla="*/ 1368324 h 2226883"/>
              <a:gd name="connsiteX7" fmla="*/ 293769 w 1834528"/>
              <a:gd name="connsiteY7" fmla="*/ 1815823 h 2226883"/>
              <a:gd name="connsiteX8" fmla="*/ 117600 w 1834528"/>
              <a:gd name="connsiteY8" fmla="*/ 2226883 h 2226883"/>
              <a:gd name="connsiteX9" fmla="*/ 154 w 1834528"/>
              <a:gd name="connsiteY9" fmla="*/ 2193327 h 2226883"/>
              <a:gd name="connsiteX10" fmla="*/ 30931 w 1834528"/>
              <a:gd name="connsiteY10" fmla="*/ 2064713 h 2226883"/>
              <a:gd name="connsiteX0" fmla="*/ 33710 w 1834528"/>
              <a:gd name="connsiteY0" fmla="*/ 2094408 h 2237021"/>
              <a:gd name="connsiteX1" fmla="*/ 159545 w 1834528"/>
              <a:gd name="connsiteY1" fmla="*/ 1708515 h 2237021"/>
              <a:gd name="connsiteX2" fmla="*/ 671273 w 1834528"/>
              <a:gd name="connsiteY2" fmla="*/ 1196786 h 2237021"/>
              <a:gd name="connsiteX3" fmla="*/ 1663795 w 1834528"/>
              <a:gd name="connsiteY3" fmla="*/ 64797 h 2237021"/>
              <a:gd name="connsiteX4" fmla="*/ 1832342 w 1834528"/>
              <a:gd name="connsiteY4" fmla="*/ 216802 h 2237021"/>
              <a:gd name="connsiteX5" fmla="*/ 1678739 w 1834528"/>
              <a:gd name="connsiteY5" fmla="*/ 343033 h 2237021"/>
              <a:gd name="connsiteX6" fmla="*/ 718776 w 1834528"/>
              <a:gd name="connsiteY6" fmla="*/ 1378462 h 2237021"/>
              <a:gd name="connsiteX7" fmla="*/ 293769 w 1834528"/>
              <a:gd name="connsiteY7" fmla="*/ 1825961 h 2237021"/>
              <a:gd name="connsiteX8" fmla="*/ 117600 w 1834528"/>
              <a:gd name="connsiteY8" fmla="*/ 2237021 h 2237021"/>
              <a:gd name="connsiteX9" fmla="*/ 154 w 1834528"/>
              <a:gd name="connsiteY9" fmla="*/ 2203465 h 2237021"/>
              <a:gd name="connsiteX10" fmla="*/ 30931 w 1834528"/>
              <a:gd name="connsiteY10" fmla="*/ 2074851 h 2237021"/>
              <a:gd name="connsiteX0" fmla="*/ 33710 w 1834528"/>
              <a:gd name="connsiteY0" fmla="*/ 2094408 h 2237021"/>
              <a:gd name="connsiteX1" fmla="*/ 159545 w 1834528"/>
              <a:gd name="connsiteY1" fmla="*/ 1708515 h 2237021"/>
              <a:gd name="connsiteX2" fmla="*/ 671273 w 1834528"/>
              <a:gd name="connsiteY2" fmla="*/ 1196786 h 2237021"/>
              <a:gd name="connsiteX3" fmla="*/ 1663795 w 1834528"/>
              <a:gd name="connsiteY3" fmla="*/ 64797 h 2237021"/>
              <a:gd name="connsiteX4" fmla="*/ 1832342 w 1834528"/>
              <a:gd name="connsiteY4" fmla="*/ 216802 h 2237021"/>
              <a:gd name="connsiteX5" fmla="*/ 1678739 w 1834528"/>
              <a:gd name="connsiteY5" fmla="*/ 343033 h 2237021"/>
              <a:gd name="connsiteX6" fmla="*/ 718776 w 1834528"/>
              <a:gd name="connsiteY6" fmla="*/ 1378462 h 2237021"/>
              <a:gd name="connsiteX7" fmla="*/ 389019 w 1834528"/>
              <a:gd name="connsiteY7" fmla="*/ 1797386 h 2237021"/>
              <a:gd name="connsiteX8" fmla="*/ 117600 w 1834528"/>
              <a:gd name="connsiteY8" fmla="*/ 2237021 h 2237021"/>
              <a:gd name="connsiteX9" fmla="*/ 154 w 1834528"/>
              <a:gd name="connsiteY9" fmla="*/ 2203465 h 2237021"/>
              <a:gd name="connsiteX10" fmla="*/ 30931 w 1834528"/>
              <a:gd name="connsiteY10" fmla="*/ 2074851 h 2237021"/>
              <a:gd name="connsiteX0" fmla="*/ 33710 w 1834528"/>
              <a:gd name="connsiteY0" fmla="*/ 2094408 h 2237021"/>
              <a:gd name="connsiteX1" fmla="*/ 216695 w 1834528"/>
              <a:gd name="connsiteY1" fmla="*/ 1622790 h 2237021"/>
              <a:gd name="connsiteX2" fmla="*/ 671273 w 1834528"/>
              <a:gd name="connsiteY2" fmla="*/ 1196786 h 2237021"/>
              <a:gd name="connsiteX3" fmla="*/ 1663795 w 1834528"/>
              <a:gd name="connsiteY3" fmla="*/ 64797 h 2237021"/>
              <a:gd name="connsiteX4" fmla="*/ 1832342 w 1834528"/>
              <a:gd name="connsiteY4" fmla="*/ 216802 h 2237021"/>
              <a:gd name="connsiteX5" fmla="*/ 1678739 w 1834528"/>
              <a:gd name="connsiteY5" fmla="*/ 343033 h 2237021"/>
              <a:gd name="connsiteX6" fmla="*/ 718776 w 1834528"/>
              <a:gd name="connsiteY6" fmla="*/ 1378462 h 2237021"/>
              <a:gd name="connsiteX7" fmla="*/ 389019 w 1834528"/>
              <a:gd name="connsiteY7" fmla="*/ 1797386 h 2237021"/>
              <a:gd name="connsiteX8" fmla="*/ 117600 w 1834528"/>
              <a:gd name="connsiteY8" fmla="*/ 2237021 h 2237021"/>
              <a:gd name="connsiteX9" fmla="*/ 154 w 1834528"/>
              <a:gd name="connsiteY9" fmla="*/ 2203465 h 2237021"/>
              <a:gd name="connsiteX10" fmla="*/ 30931 w 1834528"/>
              <a:gd name="connsiteY10" fmla="*/ 2074851 h 2237021"/>
              <a:gd name="connsiteX0" fmla="*/ 33710 w 1834528"/>
              <a:gd name="connsiteY0" fmla="*/ 2094408 h 2279883"/>
              <a:gd name="connsiteX1" fmla="*/ 216695 w 1834528"/>
              <a:gd name="connsiteY1" fmla="*/ 1622790 h 2279883"/>
              <a:gd name="connsiteX2" fmla="*/ 671273 w 1834528"/>
              <a:gd name="connsiteY2" fmla="*/ 1196786 h 2279883"/>
              <a:gd name="connsiteX3" fmla="*/ 1663795 w 1834528"/>
              <a:gd name="connsiteY3" fmla="*/ 64797 h 2279883"/>
              <a:gd name="connsiteX4" fmla="*/ 1832342 w 1834528"/>
              <a:gd name="connsiteY4" fmla="*/ 216802 h 2279883"/>
              <a:gd name="connsiteX5" fmla="*/ 1678739 w 1834528"/>
              <a:gd name="connsiteY5" fmla="*/ 343033 h 2279883"/>
              <a:gd name="connsiteX6" fmla="*/ 718776 w 1834528"/>
              <a:gd name="connsiteY6" fmla="*/ 1378462 h 2279883"/>
              <a:gd name="connsiteX7" fmla="*/ 389019 w 1834528"/>
              <a:gd name="connsiteY7" fmla="*/ 1797386 h 2279883"/>
              <a:gd name="connsiteX8" fmla="*/ 179513 w 1834528"/>
              <a:gd name="connsiteY8" fmla="*/ 2279883 h 2279883"/>
              <a:gd name="connsiteX9" fmla="*/ 154 w 1834528"/>
              <a:gd name="connsiteY9" fmla="*/ 2203465 h 2279883"/>
              <a:gd name="connsiteX10" fmla="*/ 30931 w 1834528"/>
              <a:gd name="connsiteY10" fmla="*/ 2074851 h 2279883"/>
              <a:gd name="connsiteX0" fmla="*/ 47955 w 1848773"/>
              <a:gd name="connsiteY0" fmla="*/ 2094408 h 2279883"/>
              <a:gd name="connsiteX1" fmla="*/ 230940 w 1848773"/>
              <a:gd name="connsiteY1" fmla="*/ 1622790 h 2279883"/>
              <a:gd name="connsiteX2" fmla="*/ 685518 w 1848773"/>
              <a:gd name="connsiteY2" fmla="*/ 1196786 h 2279883"/>
              <a:gd name="connsiteX3" fmla="*/ 1678040 w 1848773"/>
              <a:gd name="connsiteY3" fmla="*/ 64797 h 2279883"/>
              <a:gd name="connsiteX4" fmla="*/ 1846587 w 1848773"/>
              <a:gd name="connsiteY4" fmla="*/ 216802 h 2279883"/>
              <a:gd name="connsiteX5" fmla="*/ 1692984 w 1848773"/>
              <a:gd name="connsiteY5" fmla="*/ 343033 h 2279883"/>
              <a:gd name="connsiteX6" fmla="*/ 733021 w 1848773"/>
              <a:gd name="connsiteY6" fmla="*/ 1378462 h 2279883"/>
              <a:gd name="connsiteX7" fmla="*/ 403264 w 1848773"/>
              <a:gd name="connsiteY7" fmla="*/ 1797386 h 2279883"/>
              <a:gd name="connsiteX8" fmla="*/ 193758 w 1848773"/>
              <a:gd name="connsiteY8" fmla="*/ 2279883 h 2279883"/>
              <a:gd name="connsiteX9" fmla="*/ 111 w 1848773"/>
              <a:gd name="connsiteY9" fmla="*/ 2212990 h 2279883"/>
              <a:gd name="connsiteX10" fmla="*/ 45176 w 1848773"/>
              <a:gd name="connsiteY10" fmla="*/ 2074851 h 2279883"/>
              <a:gd name="connsiteX0" fmla="*/ 47955 w 1848773"/>
              <a:gd name="connsiteY0" fmla="*/ 2094408 h 2279883"/>
              <a:gd name="connsiteX1" fmla="*/ 235702 w 1848773"/>
              <a:gd name="connsiteY1" fmla="*/ 1665653 h 2279883"/>
              <a:gd name="connsiteX2" fmla="*/ 685518 w 1848773"/>
              <a:gd name="connsiteY2" fmla="*/ 1196786 h 2279883"/>
              <a:gd name="connsiteX3" fmla="*/ 1678040 w 1848773"/>
              <a:gd name="connsiteY3" fmla="*/ 64797 h 2279883"/>
              <a:gd name="connsiteX4" fmla="*/ 1846587 w 1848773"/>
              <a:gd name="connsiteY4" fmla="*/ 216802 h 2279883"/>
              <a:gd name="connsiteX5" fmla="*/ 1692984 w 1848773"/>
              <a:gd name="connsiteY5" fmla="*/ 343033 h 2279883"/>
              <a:gd name="connsiteX6" fmla="*/ 733021 w 1848773"/>
              <a:gd name="connsiteY6" fmla="*/ 1378462 h 2279883"/>
              <a:gd name="connsiteX7" fmla="*/ 403264 w 1848773"/>
              <a:gd name="connsiteY7" fmla="*/ 1797386 h 2279883"/>
              <a:gd name="connsiteX8" fmla="*/ 193758 w 1848773"/>
              <a:gd name="connsiteY8" fmla="*/ 2279883 h 2279883"/>
              <a:gd name="connsiteX9" fmla="*/ 111 w 1848773"/>
              <a:gd name="connsiteY9" fmla="*/ 2212990 h 2279883"/>
              <a:gd name="connsiteX10" fmla="*/ 45176 w 1848773"/>
              <a:gd name="connsiteY10" fmla="*/ 2074851 h 2279883"/>
              <a:gd name="connsiteX0" fmla="*/ 47955 w 1899111"/>
              <a:gd name="connsiteY0" fmla="*/ 2106643 h 2292118"/>
              <a:gd name="connsiteX1" fmla="*/ 235702 w 1899111"/>
              <a:gd name="connsiteY1" fmla="*/ 1677888 h 2292118"/>
              <a:gd name="connsiteX2" fmla="*/ 685518 w 1899111"/>
              <a:gd name="connsiteY2" fmla="*/ 1209021 h 2292118"/>
              <a:gd name="connsiteX3" fmla="*/ 1678040 w 1899111"/>
              <a:gd name="connsiteY3" fmla="*/ 77032 h 2292118"/>
              <a:gd name="connsiteX4" fmla="*/ 1898974 w 1899111"/>
              <a:gd name="connsiteY4" fmla="*/ 171887 h 2292118"/>
              <a:gd name="connsiteX5" fmla="*/ 1692984 w 1899111"/>
              <a:gd name="connsiteY5" fmla="*/ 355268 h 2292118"/>
              <a:gd name="connsiteX6" fmla="*/ 733021 w 1899111"/>
              <a:gd name="connsiteY6" fmla="*/ 1390697 h 2292118"/>
              <a:gd name="connsiteX7" fmla="*/ 403264 w 1899111"/>
              <a:gd name="connsiteY7" fmla="*/ 1809621 h 2292118"/>
              <a:gd name="connsiteX8" fmla="*/ 193758 w 1899111"/>
              <a:gd name="connsiteY8" fmla="*/ 2292118 h 2292118"/>
              <a:gd name="connsiteX9" fmla="*/ 111 w 1899111"/>
              <a:gd name="connsiteY9" fmla="*/ 2225225 h 2292118"/>
              <a:gd name="connsiteX10" fmla="*/ 45176 w 1899111"/>
              <a:gd name="connsiteY10" fmla="*/ 2087086 h 2292118"/>
              <a:gd name="connsiteX0" fmla="*/ 47955 w 1899111"/>
              <a:gd name="connsiteY0" fmla="*/ 2110890 h 2296365"/>
              <a:gd name="connsiteX1" fmla="*/ 235702 w 1899111"/>
              <a:gd name="connsiteY1" fmla="*/ 1682135 h 2296365"/>
              <a:gd name="connsiteX2" fmla="*/ 685518 w 1899111"/>
              <a:gd name="connsiteY2" fmla="*/ 1213268 h 2296365"/>
              <a:gd name="connsiteX3" fmla="*/ 1678040 w 1899111"/>
              <a:gd name="connsiteY3" fmla="*/ 81279 h 2296365"/>
              <a:gd name="connsiteX4" fmla="*/ 1898974 w 1899111"/>
              <a:gd name="connsiteY4" fmla="*/ 176134 h 2296365"/>
              <a:gd name="connsiteX5" fmla="*/ 1692984 w 1899111"/>
              <a:gd name="connsiteY5" fmla="*/ 359515 h 2296365"/>
              <a:gd name="connsiteX6" fmla="*/ 733021 w 1899111"/>
              <a:gd name="connsiteY6" fmla="*/ 1394944 h 2296365"/>
              <a:gd name="connsiteX7" fmla="*/ 403264 w 1899111"/>
              <a:gd name="connsiteY7" fmla="*/ 1813868 h 2296365"/>
              <a:gd name="connsiteX8" fmla="*/ 193758 w 1899111"/>
              <a:gd name="connsiteY8" fmla="*/ 2296365 h 2296365"/>
              <a:gd name="connsiteX9" fmla="*/ 111 w 1899111"/>
              <a:gd name="connsiteY9" fmla="*/ 2229472 h 2296365"/>
              <a:gd name="connsiteX10" fmla="*/ 45176 w 1899111"/>
              <a:gd name="connsiteY10" fmla="*/ 2091333 h 2296365"/>
              <a:gd name="connsiteX0" fmla="*/ 47955 w 1910982"/>
              <a:gd name="connsiteY0" fmla="*/ 2116339 h 2301814"/>
              <a:gd name="connsiteX1" fmla="*/ 235702 w 1910982"/>
              <a:gd name="connsiteY1" fmla="*/ 1687584 h 2301814"/>
              <a:gd name="connsiteX2" fmla="*/ 685518 w 1910982"/>
              <a:gd name="connsiteY2" fmla="*/ 1218717 h 2301814"/>
              <a:gd name="connsiteX3" fmla="*/ 1678040 w 1910982"/>
              <a:gd name="connsiteY3" fmla="*/ 86728 h 2301814"/>
              <a:gd name="connsiteX4" fmla="*/ 1910880 w 1910982"/>
              <a:gd name="connsiteY4" fmla="*/ 162533 h 2301814"/>
              <a:gd name="connsiteX5" fmla="*/ 1692984 w 1910982"/>
              <a:gd name="connsiteY5" fmla="*/ 364964 h 2301814"/>
              <a:gd name="connsiteX6" fmla="*/ 733021 w 1910982"/>
              <a:gd name="connsiteY6" fmla="*/ 1400393 h 2301814"/>
              <a:gd name="connsiteX7" fmla="*/ 403264 w 1910982"/>
              <a:gd name="connsiteY7" fmla="*/ 1819317 h 2301814"/>
              <a:gd name="connsiteX8" fmla="*/ 193758 w 1910982"/>
              <a:gd name="connsiteY8" fmla="*/ 2301814 h 2301814"/>
              <a:gd name="connsiteX9" fmla="*/ 111 w 1910982"/>
              <a:gd name="connsiteY9" fmla="*/ 2234921 h 2301814"/>
              <a:gd name="connsiteX10" fmla="*/ 45176 w 1910982"/>
              <a:gd name="connsiteY10" fmla="*/ 2096782 h 2301814"/>
              <a:gd name="connsiteX0" fmla="*/ 47955 w 1910982"/>
              <a:gd name="connsiteY0" fmla="*/ 2082371 h 2267846"/>
              <a:gd name="connsiteX1" fmla="*/ 235702 w 1910982"/>
              <a:gd name="connsiteY1" fmla="*/ 1653616 h 2267846"/>
              <a:gd name="connsiteX2" fmla="*/ 685518 w 1910982"/>
              <a:gd name="connsiteY2" fmla="*/ 1184749 h 2267846"/>
              <a:gd name="connsiteX3" fmla="*/ 1608984 w 1910982"/>
              <a:gd name="connsiteY3" fmla="*/ 105147 h 2267846"/>
              <a:gd name="connsiteX4" fmla="*/ 1910880 w 1910982"/>
              <a:gd name="connsiteY4" fmla="*/ 128565 h 2267846"/>
              <a:gd name="connsiteX5" fmla="*/ 1692984 w 1910982"/>
              <a:gd name="connsiteY5" fmla="*/ 330996 h 2267846"/>
              <a:gd name="connsiteX6" fmla="*/ 733021 w 1910982"/>
              <a:gd name="connsiteY6" fmla="*/ 1366425 h 2267846"/>
              <a:gd name="connsiteX7" fmla="*/ 403264 w 1910982"/>
              <a:gd name="connsiteY7" fmla="*/ 1785349 h 2267846"/>
              <a:gd name="connsiteX8" fmla="*/ 193758 w 1910982"/>
              <a:gd name="connsiteY8" fmla="*/ 2267846 h 2267846"/>
              <a:gd name="connsiteX9" fmla="*/ 111 w 1910982"/>
              <a:gd name="connsiteY9" fmla="*/ 2200953 h 2267846"/>
              <a:gd name="connsiteX10" fmla="*/ 45176 w 1910982"/>
              <a:gd name="connsiteY10" fmla="*/ 2062814 h 2267846"/>
              <a:gd name="connsiteX0" fmla="*/ 47955 w 1873176"/>
              <a:gd name="connsiteY0" fmla="*/ 2078605 h 2264080"/>
              <a:gd name="connsiteX1" fmla="*/ 235702 w 1873176"/>
              <a:gd name="connsiteY1" fmla="*/ 1649850 h 2264080"/>
              <a:gd name="connsiteX2" fmla="*/ 685518 w 1873176"/>
              <a:gd name="connsiteY2" fmla="*/ 1180983 h 2264080"/>
              <a:gd name="connsiteX3" fmla="*/ 1608984 w 1873176"/>
              <a:gd name="connsiteY3" fmla="*/ 101381 h 2264080"/>
              <a:gd name="connsiteX4" fmla="*/ 1872780 w 1873176"/>
              <a:gd name="connsiteY4" fmla="*/ 134324 h 2264080"/>
              <a:gd name="connsiteX5" fmla="*/ 1692984 w 1873176"/>
              <a:gd name="connsiteY5" fmla="*/ 327230 h 2264080"/>
              <a:gd name="connsiteX6" fmla="*/ 733021 w 1873176"/>
              <a:gd name="connsiteY6" fmla="*/ 1362659 h 2264080"/>
              <a:gd name="connsiteX7" fmla="*/ 403264 w 1873176"/>
              <a:gd name="connsiteY7" fmla="*/ 1781583 h 2264080"/>
              <a:gd name="connsiteX8" fmla="*/ 193758 w 1873176"/>
              <a:gd name="connsiteY8" fmla="*/ 2264080 h 2264080"/>
              <a:gd name="connsiteX9" fmla="*/ 111 w 1873176"/>
              <a:gd name="connsiteY9" fmla="*/ 2197187 h 2264080"/>
              <a:gd name="connsiteX10" fmla="*/ 45176 w 1873176"/>
              <a:gd name="connsiteY10" fmla="*/ 2059048 h 22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3176" h="2264080">
                <a:moveTo>
                  <a:pt x="47955" y="2078605"/>
                </a:moveTo>
                <a:lnTo>
                  <a:pt x="235702" y="1649850"/>
                </a:lnTo>
                <a:lnTo>
                  <a:pt x="685518" y="1180983"/>
                </a:lnTo>
                <a:lnTo>
                  <a:pt x="1608984" y="101381"/>
                </a:lnTo>
                <a:cubicBezTo>
                  <a:pt x="1795352" y="-68299"/>
                  <a:pt x="1717889" y="-2537"/>
                  <a:pt x="1872780" y="134324"/>
                </a:cubicBezTo>
                <a:cubicBezTo>
                  <a:pt x="1875271" y="180697"/>
                  <a:pt x="1871435" y="127270"/>
                  <a:pt x="1692984" y="327230"/>
                </a:cubicBezTo>
                <a:lnTo>
                  <a:pt x="733021" y="1362659"/>
                </a:lnTo>
                <a:lnTo>
                  <a:pt x="403264" y="1781583"/>
                </a:lnTo>
                <a:cubicBezTo>
                  <a:pt x="344541" y="1918603"/>
                  <a:pt x="244092" y="2009614"/>
                  <a:pt x="193758" y="2264080"/>
                </a:cubicBezTo>
                <a:lnTo>
                  <a:pt x="111" y="2197187"/>
                </a:lnTo>
                <a:cubicBezTo>
                  <a:pt x="-2685" y="2180409"/>
                  <a:pt x="47972" y="2075826"/>
                  <a:pt x="45176" y="2059048"/>
                </a:cubicBezTo>
              </a:path>
            </a:pathLst>
          </a:cu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33A4884-1932-8044-8F92-F3A2299767B8}"/>
              </a:ext>
            </a:extLst>
          </p:cNvPr>
          <p:cNvSpPr/>
          <p:nvPr/>
        </p:nvSpPr>
        <p:spPr>
          <a:xfrm>
            <a:off x="3505200" y="4990681"/>
            <a:ext cx="687897" cy="520117"/>
          </a:xfrm>
          <a:custGeom>
            <a:avLst/>
            <a:gdLst>
              <a:gd name="connsiteX0" fmla="*/ 92278 w 687897"/>
              <a:gd name="connsiteY0" fmla="*/ 0 h 503339"/>
              <a:gd name="connsiteX1" fmla="*/ 0 w 687897"/>
              <a:gd name="connsiteY1" fmla="*/ 226502 h 503339"/>
              <a:gd name="connsiteX2" fmla="*/ 595618 w 687897"/>
              <a:gd name="connsiteY2" fmla="*/ 503339 h 503339"/>
              <a:gd name="connsiteX3" fmla="*/ 687897 w 687897"/>
              <a:gd name="connsiteY3" fmla="*/ 226502 h 503339"/>
              <a:gd name="connsiteX4" fmla="*/ 92278 w 687897"/>
              <a:gd name="connsiteY4" fmla="*/ 0 h 503339"/>
              <a:gd name="connsiteX0" fmla="*/ 125834 w 687897"/>
              <a:gd name="connsiteY0" fmla="*/ 0 h 520117"/>
              <a:gd name="connsiteX1" fmla="*/ 0 w 687897"/>
              <a:gd name="connsiteY1" fmla="*/ 243280 h 520117"/>
              <a:gd name="connsiteX2" fmla="*/ 595618 w 687897"/>
              <a:gd name="connsiteY2" fmla="*/ 520117 h 520117"/>
              <a:gd name="connsiteX3" fmla="*/ 687897 w 687897"/>
              <a:gd name="connsiteY3" fmla="*/ 243280 h 520117"/>
              <a:gd name="connsiteX4" fmla="*/ 125834 w 687897"/>
              <a:gd name="connsiteY4" fmla="*/ 0 h 52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97" h="520117">
                <a:moveTo>
                  <a:pt x="125834" y="0"/>
                </a:moveTo>
                <a:lnTo>
                  <a:pt x="0" y="243280"/>
                </a:lnTo>
                <a:lnTo>
                  <a:pt x="595618" y="520117"/>
                </a:lnTo>
                <a:lnTo>
                  <a:pt x="687897" y="243280"/>
                </a:lnTo>
                <a:lnTo>
                  <a:pt x="12583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F870BFD4-A48F-27A4-2DE6-4F6DC36CA379}"/>
              </a:ext>
            </a:extLst>
          </p:cNvPr>
          <p:cNvSpPr/>
          <p:nvPr/>
        </p:nvSpPr>
        <p:spPr>
          <a:xfrm>
            <a:off x="4896650" y="4191000"/>
            <a:ext cx="1676400" cy="612648"/>
          </a:xfrm>
          <a:prstGeom prst="wedgeRoundRectCallout">
            <a:avLst>
              <a:gd name="adj1" fmla="val -95396"/>
              <a:gd name="adj2" fmla="val 12274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LOCATION OF </a:t>
            </a:r>
            <a:r>
              <a:rPr lang="en-US" dirty="0" smtClean="0"/>
              <a:t>PHOTOS</a:t>
            </a:r>
            <a:endParaRPr lang="en-US" dirty="0"/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8262BB0F-5B21-4AAE-42D7-41E9D65C34E5}"/>
              </a:ext>
            </a:extLst>
          </p:cNvPr>
          <p:cNvSpPr/>
          <p:nvPr/>
        </p:nvSpPr>
        <p:spPr>
          <a:xfrm>
            <a:off x="2667000" y="1752600"/>
            <a:ext cx="991374" cy="403026"/>
          </a:xfrm>
          <a:prstGeom prst="borderCallout1">
            <a:avLst>
              <a:gd name="adj1" fmla="val 98169"/>
              <a:gd name="adj2" fmla="val 65061"/>
              <a:gd name="adj3" fmla="val 341767"/>
              <a:gd name="adj4" fmla="val 193273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3770B5-91F2-A39A-0624-DE29B082EB88}"/>
              </a:ext>
            </a:extLst>
          </p:cNvPr>
          <p:cNvSpPr txBox="1"/>
          <p:nvPr/>
        </p:nvSpPr>
        <p:spPr>
          <a:xfrm rot="18913912">
            <a:off x="6495882" y="3306741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McKinley Dr</a:t>
            </a:r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E65B16E2-4D46-C1FC-B872-88684D9C6187}"/>
              </a:ext>
            </a:extLst>
          </p:cNvPr>
          <p:cNvSpPr/>
          <p:nvPr/>
        </p:nvSpPr>
        <p:spPr>
          <a:xfrm rot="1569321" flipH="1">
            <a:off x="3322851" y="5019162"/>
            <a:ext cx="291154" cy="158525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Line 20">
            <a:extLst>
              <a:ext uri="{FF2B5EF4-FFF2-40B4-BE49-F238E27FC236}">
                <a16:creationId xmlns:a16="http://schemas.microsoft.com/office/drawing/2014/main" id="{8262BB0F-5B21-4AAE-42D7-41E9D65C34E5}"/>
              </a:ext>
            </a:extLst>
          </p:cNvPr>
          <p:cNvSpPr/>
          <p:nvPr/>
        </p:nvSpPr>
        <p:spPr>
          <a:xfrm>
            <a:off x="2311445" y="3192432"/>
            <a:ext cx="991374" cy="403026"/>
          </a:xfrm>
          <a:prstGeom prst="borderCallout1">
            <a:avLst>
              <a:gd name="adj1" fmla="val 98169"/>
              <a:gd name="adj2" fmla="val 65061"/>
              <a:gd name="adj3" fmla="val 440792"/>
              <a:gd name="adj4" fmla="val 10737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2587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14199C-8AB5-40E0-849E-253299A4282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336100" cy="4572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Swis721 Lt BT" panose="020B0403020202020204" pitchFamily="34" charset="0"/>
              </a:rPr>
              <a:t>FLOOD STUDIES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  <p:sp>
        <p:nvSpPr>
          <p:cNvPr id="9" name="Rectangle 1034">
            <a:extLst>
              <a:ext uri="{FF2B5EF4-FFF2-40B4-BE49-F238E27FC236}">
                <a16:creationId xmlns:a16="http://schemas.microsoft.com/office/drawing/2014/main" id="{DF9372F8-D2DC-46B3-98DB-31FD63F9713B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066800"/>
            <a:ext cx="8153400" cy="510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4" indent="-3429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9" indent="-285753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Tata &amp; Howard (2019)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Analyzed the 450-acre watershed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peak </a:t>
            </a:r>
            <a:r>
              <a:rPr lang="en-US" sz="16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2 phases to address issues with existing drainage system</a:t>
            </a:r>
            <a:endParaRPr lang="en-US" sz="12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Weston &amp; Sampson (2020)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hydraulics </a:t>
            </a:r>
            <a:r>
              <a:rPr lang="en-US" sz="16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modifying </a:t>
            </a:r>
            <a:r>
              <a:rPr lang="en-US" sz="16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drainage on McKinley Drive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</a:t>
            </a:r>
            <a:r>
              <a:rPr lang="en-US" sz="16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plans </a:t>
            </a:r>
            <a:r>
              <a:rPr lang="en-US" sz="16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cost </a:t>
            </a:r>
            <a:r>
              <a:rPr lang="en-US" sz="16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 Completed December 2021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Cost $100,000 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 new manhole to eliminate turbulence on Overlook, completed December 2021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 Currently in Design and scheduled for Spring 2024 </a:t>
            </a:r>
            <a:r>
              <a:rPr lang="en-US" sz="12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endParaRPr lang="en-US" sz="12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Cost $</a:t>
            </a:r>
            <a:r>
              <a:rPr lang="en-US" sz="12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3.0M ($2.0M in ARPA funds and $1.0M in City Clean Water Fund)</a:t>
            </a:r>
            <a:endParaRPr lang="en-US" sz="12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</a:t>
            </a:r>
            <a:r>
              <a:rPr lang="en-US" sz="12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850 feet of existing </a:t>
            </a:r>
            <a:r>
              <a:rPr lang="en-US" sz="12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54” and 48” RCP with a 4’x8’ Box </a:t>
            </a:r>
            <a:r>
              <a:rPr lang="en-US" sz="12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Culvert on McKinley Drive between Governor Street and Hale Lane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Sidewalks, driveway aprons will be replaced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 smtClean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14199C-8AB5-40E0-849E-253299A4282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336100" cy="4572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  <a:latin typeface="Swis721 Lt BT" panose="020B0403020202020204" pitchFamily="34" charset="0"/>
              </a:rPr>
              <a:t>PHASE 1 	DEC. 2021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5" t="7677" r="20711" b="9973"/>
          <a:stretch/>
        </p:blipFill>
        <p:spPr>
          <a:xfrm>
            <a:off x="228600" y="1219200"/>
            <a:ext cx="8518198" cy="4953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1905000" y="1219200"/>
            <a:ext cx="762000" cy="2667000"/>
          </a:xfrm>
          <a:prstGeom prst="line">
            <a:avLst/>
          </a:prstGeom>
          <a:ln w="762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667000" y="3895725"/>
            <a:ext cx="457200" cy="1590675"/>
          </a:xfrm>
          <a:prstGeom prst="line">
            <a:avLst/>
          </a:prstGeom>
          <a:ln w="5715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67000" y="2514600"/>
            <a:ext cx="4953000" cy="1371600"/>
          </a:xfrm>
          <a:prstGeom prst="line">
            <a:avLst/>
          </a:prstGeom>
          <a:ln w="136525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709524" flipH="1">
            <a:off x="3503525" y="2899124"/>
            <a:ext cx="16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72” RCP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 rot="4455005" flipH="1">
            <a:off x="1065125" y="2217943"/>
            <a:ext cx="16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54” RCP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4455005" flipH="1">
            <a:off x="1804563" y="4919990"/>
            <a:ext cx="16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42” RCP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92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14199C-8AB5-40E0-849E-253299A4282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336100" cy="4572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  <a:latin typeface="Swis721 Lt BT" panose="020B0403020202020204" pitchFamily="34" charset="0"/>
              </a:rPr>
              <a:t>PHASE 1 	DEC. 2021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14" t="8511" r="19854" b="4964"/>
          <a:stretch/>
        </p:blipFill>
        <p:spPr>
          <a:xfrm>
            <a:off x="762001" y="1066800"/>
            <a:ext cx="7620000" cy="464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2895600" y="990600"/>
            <a:ext cx="609600" cy="2209800"/>
          </a:xfrm>
          <a:prstGeom prst="line">
            <a:avLst/>
          </a:prstGeom>
          <a:ln w="241300">
            <a:solidFill>
              <a:schemeClr val="tx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810000" y="4038600"/>
            <a:ext cx="457200" cy="1752600"/>
          </a:xfrm>
          <a:prstGeom prst="line">
            <a:avLst/>
          </a:prstGeom>
          <a:ln w="241300">
            <a:solidFill>
              <a:schemeClr val="tx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657600" y="1828800"/>
            <a:ext cx="5029200" cy="1447800"/>
          </a:xfrm>
          <a:prstGeom prst="line">
            <a:avLst/>
          </a:prstGeom>
          <a:ln w="323850">
            <a:solidFill>
              <a:schemeClr val="tx2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709524" flipH="1">
            <a:off x="5560925" y="1813555"/>
            <a:ext cx="16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72” RCP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4455005" flipH="1">
            <a:off x="2817726" y="4913883"/>
            <a:ext cx="16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42” RCP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 rot="4455005" flipH="1">
            <a:off x="1715389" y="2097537"/>
            <a:ext cx="167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54” RCP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8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41" y="1066800"/>
            <a:ext cx="6745817" cy="5059363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14199C-8AB5-40E0-849E-253299A4282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336100" cy="4572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  <a:latin typeface="Swis721 Lt BT" panose="020B0403020202020204" pitchFamily="34" charset="0"/>
              </a:rPr>
              <a:t>PHASE 1 OVERLOOK AVE 12/2021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0A3A9A1-2DA2-222A-0440-04FEAEE4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195"/>
            <a:ext cx="9144000" cy="37418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7800F3-BF5F-A757-7150-B26FDE0D1D83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336100" cy="4572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Swis721 Lt BT" panose="020B0403020202020204" pitchFamily="34" charset="0"/>
              </a:rPr>
              <a:t>EXISTING CONDITIONS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CDC6C5-0BC8-CC63-9588-3C3C7B08107D}"/>
              </a:ext>
            </a:extLst>
          </p:cNvPr>
          <p:cNvCxnSpPr>
            <a:cxnSpLocks/>
          </p:cNvCxnSpPr>
          <p:nvPr/>
        </p:nvCxnSpPr>
        <p:spPr>
          <a:xfrm flipV="1">
            <a:off x="2820708" y="3505200"/>
            <a:ext cx="228600" cy="762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5A142C-C8C9-5786-FA4F-22FBB2F89479}"/>
              </a:ext>
            </a:extLst>
          </p:cNvPr>
          <p:cNvCxnSpPr>
            <a:cxnSpLocks/>
          </p:cNvCxnSpPr>
          <p:nvPr/>
        </p:nvCxnSpPr>
        <p:spPr>
          <a:xfrm>
            <a:off x="4438650" y="3330387"/>
            <a:ext cx="266700" cy="2241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DA6481-B378-AE2B-6B34-2426ABC1C6FA}"/>
              </a:ext>
            </a:extLst>
          </p:cNvPr>
          <p:cNvCxnSpPr>
            <a:cxnSpLocks/>
          </p:cNvCxnSpPr>
          <p:nvPr/>
        </p:nvCxnSpPr>
        <p:spPr>
          <a:xfrm>
            <a:off x="7255435" y="3505200"/>
            <a:ext cx="250265" cy="597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BE0D35-A440-585F-D63A-075B71C182AF}"/>
              </a:ext>
            </a:extLst>
          </p:cNvPr>
          <p:cNvCxnSpPr>
            <a:cxnSpLocks/>
          </p:cNvCxnSpPr>
          <p:nvPr/>
        </p:nvCxnSpPr>
        <p:spPr>
          <a:xfrm>
            <a:off x="457200" y="3886200"/>
            <a:ext cx="76200" cy="304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8A9A0C-3720-89C2-4771-BAF27DB87C32}"/>
              </a:ext>
            </a:extLst>
          </p:cNvPr>
          <p:cNvCxnSpPr>
            <a:cxnSpLocks/>
          </p:cNvCxnSpPr>
          <p:nvPr/>
        </p:nvCxnSpPr>
        <p:spPr>
          <a:xfrm flipH="1" flipV="1">
            <a:off x="609600" y="4495800"/>
            <a:ext cx="76200" cy="2286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688ACC5-ECF6-DE90-7957-CFB5FD12E60C}"/>
              </a:ext>
            </a:extLst>
          </p:cNvPr>
          <p:cNvCxnSpPr>
            <a:cxnSpLocks/>
          </p:cNvCxnSpPr>
          <p:nvPr/>
        </p:nvCxnSpPr>
        <p:spPr>
          <a:xfrm>
            <a:off x="8686800" y="3555284"/>
            <a:ext cx="3048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7367E3-110A-329A-8E64-5C003B99109D}"/>
              </a:ext>
            </a:extLst>
          </p:cNvPr>
          <p:cNvCxnSpPr>
            <a:cxnSpLocks/>
          </p:cNvCxnSpPr>
          <p:nvPr/>
        </p:nvCxnSpPr>
        <p:spPr>
          <a:xfrm flipV="1">
            <a:off x="1317072" y="3962400"/>
            <a:ext cx="228600" cy="762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445AD5-E168-4259-EEF4-A4EF26A11325}"/>
              </a:ext>
            </a:extLst>
          </p:cNvPr>
          <p:cNvCxnSpPr>
            <a:cxnSpLocks/>
          </p:cNvCxnSpPr>
          <p:nvPr/>
        </p:nvCxnSpPr>
        <p:spPr>
          <a:xfrm>
            <a:off x="2057400" y="2971800"/>
            <a:ext cx="76200" cy="304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87521F-24C2-6DCB-A884-6E377CF2D61A}"/>
              </a:ext>
            </a:extLst>
          </p:cNvPr>
          <p:cNvCxnSpPr>
            <a:cxnSpLocks/>
          </p:cNvCxnSpPr>
          <p:nvPr/>
        </p:nvCxnSpPr>
        <p:spPr>
          <a:xfrm flipH="1" flipV="1">
            <a:off x="2362200" y="4024819"/>
            <a:ext cx="76200" cy="2286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6C9234-8123-6000-5FDA-1A2BB87D9303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4139119"/>
            <a:ext cx="76200" cy="2286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E8F1D0-E792-B15F-CED0-1B07535F9E95}"/>
              </a:ext>
            </a:extLst>
          </p:cNvPr>
          <p:cNvCxnSpPr>
            <a:cxnSpLocks/>
          </p:cNvCxnSpPr>
          <p:nvPr/>
        </p:nvCxnSpPr>
        <p:spPr>
          <a:xfrm flipH="1" flipV="1">
            <a:off x="6248400" y="4488809"/>
            <a:ext cx="76200" cy="3879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23B23F-C31D-818B-F7AE-8E1EF456AC78}"/>
              </a:ext>
            </a:extLst>
          </p:cNvPr>
          <p:cNvCxnSpPr>
            <a:cxnSpLocks/>
          </p:cNvCxnSpPr>
          <p:nvPr/>
        </p:nvCxnSpPr>
        <p:spPr>
          <a:xfrm>
            <a:off x="8534400" y="1981200"/>
            <a:ext cx="0" cy="3048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llout: Line 27">
            <a:extLst>
              <a:ext uri="{FF2B5EF4-FFF2-40B4-BE49-F238E27FC236}">
                <a16:creationId xmlns:a16="http://schemas.microsoft.com/office/drawing/2014/main" id="{4242CCC5-F2F1-A956-E0D4-BFBC7F988FB0}"/>
              </a:ext>
            </a:extLst>
          </p:cNvPr>
          <p:cNvSpPr/>
          <p:nvPr/>
        </p:nvSpPr>
        <p:spPr>
          <a:xfrm>
            <a:off x="3506074" y="5410200"/>
            <a:ext cx="3504326" cy="612648"/>
          </a:xfrm>
          <a:prstGeom prst="borderCallout1">
            <a:avLst>
              <a:gd name="adj1" fmla="val 3688"/>
              <a:gd name="adj2" fmla="val 524"/>
              <a:gd name="adj3" fmla="val -242220"/>
              <a:gd name="adj4" fmla="val -2509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IN: 72”+24”+27” DIAMETER PIPES</a:t>
            </a:r>
          </a:p>
          <a:p>
            <a:pPr algn="ctr"/>
            <a:r>
              <a:rPr lang="en-US" dirty="0"/>
              <a:t>OUT: 54” DIAMETER PIPE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FA22B1F-EE80-BE1E-81EC-D20A4E926262}"/>
              </a:ext>
            </a:extLst>
          </p:cNvPr>
          <p:cNvSpPr/>
          <p:nvPr/>
        </p:nvSpPr>
        <p:spPr>
          <a:xfrm>
            <a:off x="2438400" y="3681919"/>
            <a:ext cx="228600" cy="28048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89353" flipH="1">
            <a:off x="4629290" y="3592556"/>
            <a:ext cx="1679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48” RCP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 rot="189353" flipH="1">
            <a:off x="6702558" y="3735760"/>
            <a:ext cx="110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54” RCP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89353" flipH="1">
            <a:off x="8490922" y="3785175"/>
            <a:ext cx="63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60”</a:t>
            </a:r>
          </a:p>
          <a:p>
            <a:r>
              <a:rPr lang="en-US" sz="2000" dirty="0" smtClean="0"/>
              <a:t>RCP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 rot="20538278" flipH="1">
            <a:off x="2757392" y="3686145"/>
            <a:ext cx="110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54” RCP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 rot="20538278" flipH="1">
            <a:off x="1199977" y="4142095"/>
            <a:ext cx="110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72” RCP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 rot="4612717" flipH="1">
            <a:off x="1389282" y="3017500"/>
            <a:ext cx="105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27” RCP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 rot="4612717" flipH="1">
            <a:off x="1800363" y="4563154"/>
            <a:ext cx="105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24” RCP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 rot="16200000" flipH="1">
            <a:off x="7746510" y="2085945"/>
            <a:ext cx="105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30” RCP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7019865" y="2769407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2228730" y="2757690"/>
            <a:ext cx="156274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flipH="1">
            <a:off x="4166978" y="2640392"/>
            <a:ext cx="244690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Project Length 850’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 rot="189353" flipH="1">
            <a:off x="4629210" y="2924144"/>
            <a:ext cx="178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McKinley Drive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 rot="4488647" flipH="1">
            <a:off x="-409592" y="3939063"/>
            <a:ext cx="579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Governor                                                Street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 rot="4488647" flipH="1">
            <a:off x="-994945" y="4095838"/>
            <a:ext cx="3361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Overlook                         Avenue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 rot="16200000" flipH="1">
            <a:off x="8157673" y="2062091"/>
            <a:ext cx="12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Hale Lane</a:t>
            </a:r>
          </a:p>
        </p:txBody>
      </p:sp>
      <p:sp>
        <p:nvSpPr>
          <p:cNvPr id="46" name="TextBox 45"/>
          <p:cNvSpPr txBox="1"/>
          <p:nvPr/>
        </p:nvSpPr>
        <p:spPr>
          <a:xfrm rot="4557375" flipH="1">
            <a:off x="-313511" y="3710940"/>
            <a:ext cx="105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54” RCP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 rot="4557375" flipH="1">
            <a:off x="-63948" y="4772880"/>
            <a:ext cx="105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42” RCP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 rot="4328651" flipH="1">
            <a:off x="3656783" y="3980707"/>
            <a:ext cx="105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24” RCP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 rot="4709444" flipH="1">
            <a:off x="6120141" y="4135271"/>
            <a:ext cx="105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15” RCP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9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14199C-8AB5-40E0-849E-253299A4282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336100" cy="457200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Swis721 Lt BT" panose="020B0403020202020204" pitchFamily="34" charset="0"/>
              </a:rPr>
              <a:t>PROJECT DESCRIPTION</a:t>
            </a:r>
            <a:endParaRPr lang="en-US" sz="3600" dirty="0">
              <a:solidFill>
                <a:srgbClr val="8DC63F"/>
              </a:solidFill>
              <a:latin typeface="Swis721 Lt BT" panose="020B0403020202020204" pitchFamily="34" charset="0"/>
            </a:endParaRPr>
          </a:p>
        </p:txBody>
      </p:sp>
      <p:sp>
        <p:nvSpPr>
          <p:cNvPr id="9" name="Rectangle 1034">
            <a:extLst>
              <a:ext uri="{FF2B5EF4-FFF2-40B4-BE49-F238E27FC236}">
                <a16:creationId xmlns:a16="http://schemas.microsoft.com/office/drawing/2014/main" id="{DF9372F8-D2DC-46B3-98DB-31FD63F9713B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371600"/>
            <a:ext cx="8188234" cy="121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4" indent="-3429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9" indent="-285753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48”/54” Diameter Concrete Pipes with 4’x8’ Concrete Box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wis721 Lt BT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Sidewalks and Ramps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Swis721 Lt BT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E4A70-6FEF-8260-2E06-0DA8406C7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9045"/>
            <a:ext cx="9144000" cy="4076311"/>
          </a:xfrm>
          <a:prstGeom prst="rect">
            <a:avLst/>
          </a:prstGeo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A62A6996-F6F2-9754-8671-00FADF7A7289}"/>
              </a:ext>
            </a:extLst>
          </p:cNvPr>
          <p:cNvSpPr/>
          <p:nvPr/>
        </p:nvSpPr>
        <p:spPr>
          <a:xfrm>
            <a:off x="3733800" y="2615268"/>
            <a:ext cx="1828800" cy="432732"/>
          </a:xfrm>
          <a:prstGeom prst="borderCallout1">
            <a:avLst>
              <a:gd name="adj1" fmla="val 3688"/>
              <a:gd name="adj2" fmla="val 524"/>
              <a:gd name="adj3" fmla="val 349437"/>
              <a:gd name="adj4" fmla="val -485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LIMITS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687802B0-1955-D1A7-19A8-553BFE75E923}"/>
              </a:ext>
            </a:extLst>
          </p:cNvPr>
          <p:cNvSpPr/>
          <p:nvPr/>
        </p:nvSpPr>
        <p:spPr>
          <a:xfrm>
            <a:off x="3657600" y="5638800"/>
            <a:ext cx="2667000" cy="508932"/>
          </a:xfrm>
          <a:prstGeom prst="borderCallout1">
            <a:avLst>
              <a:gd name="adj1" fmla="val 3688"/>
              <a:gd name="adj2" fmla="val 524"/>
              <a:gd name="adj3" fmla="val -194908"/>
              <a:gd name="adj4" fmla="val -278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4’ HEIGHT X 8’ WIDE CONCRETE BOX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B1BC031F-B45E-731C-09AD-D5FECCE62B51}"/>
              </a:ext>
            </a:extLst>
          </p:cNvPr>
          <p:cNvSpPr/>
          <p:nvPr/>
        </p:nvSpPr>
        <p:spPr>
          <a:xfrm>
            <a:off x="533400" y="5968068"/>
            <a:ext cx="1828800" cy="508932"/>
          </a:xfrm>
          <a:prstGeom prst="borderCallout1">
            <a:avLst>
              <a:gd name="adj1" fmla="val 882"/>
              <a:gd name="adj2" fmla="val 99272"/>
              <a:gd name="adj3" fmla="val -242373"/>
              <a:gd name="adj4" fmla="val 1154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SPECIAL STRUCTURE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07D080F5-E5D5-95A2-428A-8592857B743F}"/>
              </a:ext>
            </a:extLst>
          </p:cNvPr>
          <p:cNvSpPr/>
          <p:nvPr/>
        </p:nvSpPr>
        <p:spPr>
          <a:xfrm>
            <a:off x="6781800" y="5883479"/>
            <a:ext cx="1828800" cy="508932"/>
          </a:xfrm>
          <a:prstGeom prst="borderCallout1">
            <a:avLst>
              <a:gd name="adj1" fmla="val 4007"/>
              <a:gd name="adj2" fmla="val 100142"/>
              <a:gd name="adj3" fmla="val -252100"/>
              <a:gd name="adj4" fmla="val 936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SPECIAL STRUCTURE</a:t>
            </a:r>
          </a:p>
        </p:txBody>
      </p:sp>
      <p:sp>
        <p:nvSpPr>
          <p:cNvPr id="12" name="TextBox 11"/>
          <p:cNvSpPr txBox="1"/>
          <p:nvPr/>
        </p:nvSpPr>
        <p:spPr>
          <a:xfrm rot="189353" flipH="1">
            <a:off x="4484779" y="3762345"/>
            <a:ext cx="178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McKinley Drive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8140335" y="2929054"/>
            <a:ext cx="12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Hale Lane</a:t>
            </a:r>
          </a:p>
        </p:txBody>
      </p:sp>
      <p:sp>
        <p:nvSpPr>
          <p:cNvPr id="14" name="TextBox 13"/>
          <p:cNvSpPr txBox="1"/>
          <p:nvPr/>
        </p:nvSpPr>
        <p:spPr>
          <a:xfrm rot="4488647" flipH="1">
            <a:off x="318881" y="4221481"/>
            <a:ext cx="4371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Governor                                             Street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 rot="4488647" flipH="1">
            <a:off x="-528402" y="4508011"/>
            <a:ext cx="2376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Overlook                      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3996944" y="3235379"/>
            <a:ext cx="244690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Project Length 850’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2369858" y="3362410"/>
            <a:ext cx="1475397" cy="264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908559" y="3366021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T2016-07-27 STD WHITE PP (ANIMATE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317287F-7444-40DB-BA63-7B1B8A39ACC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FB02A6E-120C-4BD6-9A82-D3AAEB5702C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A645B51-64A6-4D1A-A05F-17A1BC27558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381</Words>
  <Application>Microsoft Office PowerPoint</Application>
  <PresentationFormat>On-screen Show (4:3)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Swis721 Lt BT</vt:lpstr>
      <vt:lpstr>Times New Roman</vt:lpstr>
      <vt:lpstr>Wingdings</vt:lpstr>
      <vt:lpstr>WST2016-07-27 STD WHITE PP (ANIMATED)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Springfield South Branch Parkway  Drainage Improvements  November 19, 2020</dc:title>
  <dc:creator>Perugini, Joe</dc:creator>
  <cp:lastModifiedBy>Robert Trottier</cp:lastModifiedBy>
  <cp:revision>96</cp:revision>
  <cp:lastPrinted>2023-12-12T21:03:19Z</cp:lastPrinted>
  <dcterms:created xsi:type="dcterms:W3CDTF">2020-11-16T14:18:18Z</dcterms:created>
  <dcterms:modified xsi:type="dcterms:W3CDTF">2023-12-12T21:04:40Z</dcterms:modified>
</cp:coreProperties>
</file>