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 id="2147483663" r:id="rId3"/>
    <p:sldMasterId id="2147483664" r:id="rId4"/>
    <p:sldMasterId id="2147483665" r:id="rId5"/>
    <p:sldMasterId id="2147483666" r:id="rId6"/>
    <p:sldMasterId id="2147483667" r:id="rId7"/>
    <p:sldMasterId id="2147483668" r:id="rId8"/>
    <p:sldMasterId id="2147483669" r:id="rId9"/>
  </p:sldMasterIdLst>
  <p:notesMasterIdLst>
    <p:notesMasterId r:id="rId82"/>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FF2CA3-3B05-44A6-ABD5-B35F6A7F4BF7}">
  <a:tblStyle styleId="{ECFF2CA3-3B05-44A6-ABD5-B35F6A7F4BF7}"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viewProps" Target="viewProp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61" Type="http://schemas.openxmlformats.org/officeDocument/2006/relationships/slide" Target="slides/slide52.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3200400" lvl="6" indent="-88900">
              <a:spcBef>
                <a:spcPts val="0"/>
              </a:spcBef>
              <a:buClr>
                <a:srgbClr val="000000"/>
              </a:buClr>
              <a:buFont typeface="Arial"/>
              <a:buChar char="●"/>
            </a:pPr>
            <a:endParaRPr/>
          </a:p>
          <a:p>
            <a:pPr marL="4572000" lvl="7" indent="-88900">
              <a:spcBef>
                <a:spcPts val="0"/>
              </a:spcBef>
              <a:buClr>
                <a:srgbClr val="000000"/>
              </a:buClr>
              <a:buFont typeface="Courier New"/>
              <a:buChar char="o"/>
            </a:pPr>
            <a:endParaRPr/>
          </a:p>
          <a:p>
            <a:pPr marL="64008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19146758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jennifer.preston@dpi.nc.gov"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olution-tree.co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91" name="Shape 91"/>
          <p:cNvSpPr txBox="1"/>
          <p:nvPr/>
        </p:nvSpPr>
        <p:spPr>
          <a:xfrm>
            <a:off x="3883025" y="8685211"/>
            <a:ext cx="2973386" cy="457200"/>
          </a:xfrm>
          <a:prstGeom prst="rect">
            <a:avLst/>
          </a:prstGeom>
          <a:noFill/>
          <a:ln>
            <a:noFill/>
          </a:ln>
        </p:spPr>
        <p:txBody>
          <a:bodyPr lIns="88750" tIns="44375" rIns="88750" bIns="44375"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48408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latin typeface="Arial"/>
                <a:ea typeface="Arial"/>
                <a:cs typeface="Arial"/>
                <a:sym typeface="Arial"/>
              </a:rPr>
              <a:t>What component is the greatest barrier for you as an evaluator?</a:t>
            </a:r>
          </a:p>
        </p:txBody>
      </p:sp>
      <p:sp>
        <p:nvSpPr>
          <p:cNvPr id="169" name="Shape 16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296201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latin typeface="Arial"/>
                <a:ea typeface="Arial"/>
                <a:cs typeface="Arial"/>
                <a:sym typeface="Arial"/>
              </a:rPr>
              <a:t>Resources in Red</a:t>
            </a:r>
          </a:p>
        </p:txBody>
      </p:sp>
      <p:sp>
        <p:nvSpPr>
          <p:cNvPr id="185" name="Shape 18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3149028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Self Assessment –PAGE 21 of Teacher Evaluation process Manual</a:t>
            </a:r>
          </a:p>
        </p:txBody>
      </p:sp>
      <p:sp>
        <p:nvSpPr>
          <p:cNvPr id="197" name="Shape 19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35816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Need to go to McRel Demo site (or real site) if they have their UID numbers to look at self-assessment and discuss how they should prepare it.</a:t>
            </a:r>
          </a:p>
          <a:p>
            <a:pPr marL="0" marR="0" lvl="0" indent="0" algn="l" rtl="0">
              <a:spcBef>
                <a:spcPts val="0"/>
              </a:spcBef>
              <a:buFont typeface="Arial"/>
              <a:buNone/>
            </a:pPr>
            <a:endParaRPr sz="1800" b="0" i="0" u="none" strike="noStrike" cap="none" baseline="0"/>
          </a:p>
          <a:p>
            <a:pPr marL="0" marR="0" lvl="0" indent="0" algn="l" rtl="0">
              <a:spcBef>
                <a:spcPts val="0"/>
              </a:spcBef>
              <a:buFont typeface="Arial"/>
              <a:buNone/>
            </a:pPr>
            <a:endParaRPr sz="1800" b="0" i="0" u="none" strike="noStrike" cap="none" baseline="0"/>
          </a:p>
          <a:p>
            <a:pPr marL="0" marR="0" lvl="0" indent="0" algn="l" rtl="0">
              <a:spcBef>
                <a:spcPts val="0"/>
              </a:spcBef>
              <a:buSzPct val="25000"/>
              <a:buFont typeface="Arial"/>
              <a:buNone/>
            </a:pPr>
            <a:r>
              <a:rPr lang="en-US" sz="1800" b="0" i="0" u="none" strike="noStrike" cap="none" baseline="0"/>
              <a:t> </a:t>
            </a:r>
          </a:p>
        </p:txBody>
      </p:sp>
      <p:sp>
        <p:nvSpPr>
          <p:cNvPr id="204" name="Shape 20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3412320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5333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PAGE 43 of NC Teacher Evaluation Process Manual</a:t>
            </a:r>
          </a:p>
        </p:txBody>
      </p:sp>
      <p:sp>
        <p:nvSpPr>
          <p:cNvPr id="216" name="Shape 21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677691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30915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00920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latin typeface="Arial"/>
                <a:ea typeface="Arial"/>
                <a:cs typeface="Arial"/>
                <a:sym typeface="Arial"/>
              </a:rPr>
              <a:t>Summary Rating Form- PAGE 36 of Manual</a:t>
            </a:r>
          </a:p>
        </p:txBody>
      </p:sp>
      <p:sp>
        <p:nvSpPr>
          <p:cNvPr id="250" name="Shape 25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116030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The rubric for evaluating teachers includes four ratings and one designation. </a:t>
            </a:r>
          </a:p>
          <a:p>
            <a:pPr marL="0" marR="0" lvl="0" indent="0" algn="l" rtl="0">
              <a:spcBef>
                <a:spcPts val="0"/>
              </a:spcBef>
              <a:buFont typeface="Arial"/>
              <a:buNone/>
            </a:pPr>
            <a:endParaRPr sz="1800" b="0" i="0" u="none" strike="noStrike" cap="none" baseline="0"/>
          </a:p>
          <a:p>
            <a:pPr marL="0" marR="0" lvl="0" indent="0" algn="l" rtl="0">
              <a:spcBef>
                <a:spcPts val="0"/>
              </a:spcBef>
              <a:buSzPct val="25000"/>
              <a:buFont typeface="Arial"/>
              <a:buNone/>
            </a:pPr>
            <a:r>
              <a:rPr lang="en-US" sz="1800" b="0" i="0" u="none" strike="noStrike" cap="none" baseline="0"/>
              <a:t>This is a pass-through slide. </a:t>
            </a:r>
            <a:r>
              <a:rPr lang="en-US" sz="1800" b="0" i="0" u="none" strike="noStrike" cap="none" baseline="0">
                <a:latin typeface="Noto Symbol"/>
                <a:ea typeface="Noto Symbol"/>
                <a:cs typeface="Noto Symbol"/>
                <a:sym typeface="Noto Symbol"/>
              </a:rPr>
              <a:t>☺</a:t>
            </a:r>
          </a:p>
        </p:txBody>
      </p:sp>
      <p:sp>
        <p:nvSpPr>
          <p:cNvPr id="261" name="Shape 26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58842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latin typeface="Arial"/>
                <a:ea typeface="Arial"/>
                <a:cs typeface="Arial"/>
                <a:sym typeface="Arial"/>
              </a:rPr>
              <a:t>This is the landing page for all DPI wikis.  The regional wikis are in the bottom right hand corner.</a:t>
            </a:r>
          </a:p>
        </p:txBody>
      </p:sp>
      <p:sp>
        <p:nvSpPr>
          <p:cNvPr id="100" name="Shape 10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Tree>
    <p:extLst>
      <p:ext uri="{BB962C8B-B14F-4D97-AF65-F5344CB8AC3E}">
        <p14:creationId xmlns:p14="http://schemas.microsoft.com/office/powerpoint/2010/main" val="1502853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286" name="Shape 286"/>
          <p:cNvSpPr txBox="1"/>
          <p:nvPr/>
        </p:nvSpPr>
        <p:spPr>
          <a:xfrm>
            <a:off x="3884612" y="8685211"/>
            <a:ext cx="2971799" cy="457200"/>
          </a:xfrm>
          <a:prstGeom prst="rect">
            <a:avLst/>
          </a:prstGeom>
          <a:noFill/>
          <a:ln>
            <a:noFill/>
          </a:ln>
        </p:spPr>
        <p:txBody>
          <a:bodyPr lIns="89600" tIns="44800" rIns="89600" bIns="448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1770170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Now, think about this in the context of teaching.</a:t>
            </a:r>
          </a:p>
        </p:txBody>
      </p:sp>
      <p:sp>
        <p:nvSpPr>
          <p:cNvPr id="294" name="Shape 29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694263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68740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07" name="Shape 3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08" name="Shape 30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1959023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latin typeface="Arial"/>
                <a:ea typeface="Arial"/>
                <a:cs typeface="Arial"/>
                <a:sym typeface="Arial"/>
              </a:rPr>
              <a:t>Before you begin the Summative Process you should have completed the following:</a:t>
            </a: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 </a:t>
            </a: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Probationary Teachers should have four formal observations (3 Administrative and 1 peer) completed in the McRel system.  Career status teachers in their formal year of evaluation need to have 3 observations (1 formal and 2 informal) completed in the McRel system.  Career teachers NOT in license renewal should have received two informal observations on standards one and four.</a:t>
            </a:r>
          </a:p>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You should have signed and completed </a:t>
            </a:r>
            <a:r>
              <a:rPr lang="en-US" sz="1800" b="1" i="0" u="none" strike="noStrike" cap="none" baseline="0">
                <a:latin typeface="Arial"/>
                <a:ea typeface="Arial"/>
                <a:cs typeface="Arial"/>
                <a:sym typeface="Arial"/>
              </a:rPr>
              <a:t>a year end reviewed </a:t>
            </a:r>
            <a:r>
              <a:rPr lang="en-US" sz="1800" b="0" i="0" u="none" strike="noStrike" cap="none" baseline="0">
                <a:latin typeface="Arial"/>
                <a:ea typeface="Arial"/>
                <a:cs typeface="Arial"/>
                <a:sym typeface="Arial"/>
              </a:rPr>
              <a:t>of the Professional Development Plan for this school year (2011-2012)</a:t>
            </a:r>
          </a:p>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The completed North Carolina Educator Evaluation Process for every teacher must be completed in the McRel System by ___________.  To be completed all forms must be properly electronically signed by ________</a:t>
            </a:r>
          </a:p>
          <a:p>
            <a:pPr>
              <a:spcBef>
                <a:spcPts val="0"/>
              </a:spcBef>
              <a:buNone/>
            </a:pPr>
            <a:endParaRPr sz="1800" b="0" i="0" u="none" strike="noStrike" cap="none" baseline="0">
              <a:latin typeface="Arial"/>
              <a:ea typeface="Arial"/>
              <a:cs typeface="Arial"/>
              <a:sym typeface="Arial"/>
            </a:endParaRPr>
          </a:p>
        </p:txBody>
      </p:sp>
      <p:sp>
        <p:nvSpPr>
          <p:cNvPr id="315" name="Shape 31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3377902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97375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0000"/>
              </a:buClr>
              <a:buSzPct val="25000"/>
              <a:buFont typeface="Arial"/>
              <a:buNone/>
            </a:pPr>
            <a:r>
              <a:rPr lang="en-US" sz="600" b="1" i="0" u="none" strike="noStrike" cap="none" baseline="0">
                <a:solidFill>
                  <a:srgbClr val="FF0000"/>
                </a:solidFill>
              </a:rPr>
              <a:t>Use 20</a:t>
            </a:r>
            <a:r>
              <a:rPr lang="en-US" sz="600" b="1" i="0" u="none" strike="noStrike" cap="none" baseline="30000">
                <a:solidFill>
                  <a:srgbClr val="FF0000"/>
                </a:solidFill>
              </a:rPr>
              <a:t>th</a:t>
            </a:r>
            <a:r>
              <a:rPr lang="en-US" sz="600" b="1" i="0" u="none" strike="noStrike" cap="none" baseline="0">
                <a:solidFill>
                  <a:srgbClr val="FF0000"/>
                </a:solidFill>
              </a:rPr>
              <a:t> Century Classroom vs. 21</a:t>
            </a:r>
            <a:r>
              <a:rPr lang="en-US" sz="600" b="1" i="0" u="none" strike="noStrike" cap="none" baseline="30000">
                <a:solidFill>
                  <a:srgbClr val="FF0000"/>
                </a:solidFill>
              </a:rPr>
              <a:t>st</a:t>
            </a:r>
            <a:r>
              <a:rPr lang="en-US" sz="600" b="1" i="0" u="none" strike="noStrike" cap="none" baseline="0">
                <a:solidFill>
                  <a:srgbClr val="FF0000"/>
                </a:solidFill>
              </a:rPr>
              <a:t> Century Classroom handout</a:t>
            </a:r>
          </a:p>
          <a:p>
            <a:pPr marL="0" marR="0" lvl="0" indent="0" algn="l" rtl="0">
              <a:lnSpc>
                <a:spcPct val="80000"/>
              </a:lnSpc>
              <a:spcBef>
                <a:spcPts val="0"/>
              </a:spcBef>
              <a:buFont typeface="Arial"/>
              <a:buNone/>
            </a:pPr>
            <a:endParaRPr sz="600" b="0" i="0" u="none" strike="noStrike" cap="none" baseline="0"/>
          </a:p>
          <a:p>
            <a:pPr marL="0" marR="0" lvl="0" indent="0" algn="l" rtl="0">
              <a:lnSpc>
                <a:spcPct val="80000"/>
              </a:lnSpc>
              <a:spcBef>
                <a:spcPts val="0"/>
              </a:spcBef>
              <a:buSzPct val="25000"/>
              <a:buFont typeface="Arial"/>
              <a:buNone/>
            </a:pPr>
            <a:r>
              <a:rPr lang="en-US" sz="600" b="0" i="0" u="none" strike="noStrike" cap="none" baseline="0"/>
              <a:t>Discussion with your staff:  How can we make our school look like a 21</a:t>
            </a:r>
            <a:r>
              <a:rPr lang="en-US" sz="600" b="0" i="0" u="none" strike="noStrike" cap="none" baseline="30000"/>
              <a:t>st</a:t>
            </a:r>
            <a:r>
              <a:rPr lang="en-US" sz="600" b="0" i="0" u="none" strike="noStrike" cap="none" baseline="0"/>
              <a:t> century school—start at the heart of your school—inside the classroom.</a:t>
            </a:r>
          </a:p>
          <a:p>
            <a:pPr marL="0" marR="0" lvl="0" indent="0" algn="l" rtl="0">
              <a:lnSpc>
                <a:spcPct val="80000"/>
              </a:lnSpc>
              <a:spcBef>
                <a:spcPts val="0"/>
              </a:spcBef>
              <a:buSzPct val="25000"/>
              <a:buFont typeface="Arial"/>
              <a:buNone/>
            </a:pPr>
            <a:r>
              <a:rPr lang="en-US" sz="600" b="0" i="0" u="none" strike="noStrike" cap="none" baseline="0"/>
              <a:t>Here we have some comparisons of the 20</a:t>
            </a:r>
            <a:r>
              <a:rPr lang="en-US" sz="600" b="0" i="0" u="none" strike="noStrike" cap="none" baseline="30000"/>
              <a:t>th</a:t>
            </a:r>
            <a:r>
              <a:rPr lang="en-US" sz="600" b="0" i="0" u="none" strike="noStrike" cap="none" baseline="0"/>
              <a:t> century classroom and the 21</a:t>
            </a:r>
            <a:r>
              <a:rPr lang="en-US" sz="600" b="0" i="0" u="none" strike="noStrike" cap="none" baseline="30000"/>
              <a:t>st</a:t>
            </a:r>
            <a:r>
              <a:rPr lang="en-US" sz="600" b="0" i="0" u="none" strike="noStrike" cap="none" baseline="0"/>
              <a:t> century classroom.  At your tables, brainstorm other differences;</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Time-based</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Outcome-based</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Focus: memorization of discrete facts</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Focus: what students Know, Can Do and Are Like after all the details are forgotten.</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Lessons focus on the lower level of Bloom’s Taxonomy – knowledge, comprehension and application.</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Learning is designed on upper levels of Blooms’ – synthesis, analysis and evaluation (and include lower levels as curriculum is designed down from the top.)</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Textbook-driven</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Research-driven</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Passive learning </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Active Learning</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Learners work in isolation – classroom within 4 walls</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Learners work collaboratively with classmates and others around the world – the Global Classroom</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Teacher-centered: teacher is center of attention and provider of information</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Student-centered: teacher is facilitator/coach</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Little to no student freedom</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Great deal of student freedom</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“Discipline problems" – educators do not trust students and vice versa. No student motivation.</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No “discipline problems” – students and teachers have mutually respectful relationship as co-learners; students are highly motivated.</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Fragmented curriculum</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Integrated and Interdisciplinary curriculum</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Grades averaged</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Grades based on what was learned</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Low expectations</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High expectations – “If it isn’t good it isn’t done.” We expect, and ensure, that all students succeed in learning at high levels. Some may go higher – we get out of their way to let them do that.</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Teacher is judge. No one else sees student work.</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Self, Peer and Other assessments. Public audience, authentic assessments.</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Curriculum/School is irrelevant and meaningless to the students.</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Curriculum is connected to students’ interests, experiences, talents and the real world.</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Print is the primary vehicle of learning and assessment.</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Performances, projects and multiple forms of media are used for learning and assessment</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Diversity in students is ignored.</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Curriculum and instruction address student diversity</a:t>
            </a:r>
          </a:p>
          <a:p>
            <a:pPr marL="0" marR="0" lvl="0" indent="0" algn="l" rtl="0">
              <a:lnSpc>
                <a:spcPct val="80000"/>
              </a:lnSpc>
              <a:spcBef>
                <a:spcPts val="0"/>
              </a:spcBef>
              <a:buSzPct val="25000"/>
              <a:buFont typeface="Arial"/>
              <a:buNone/>
            </a:pPr>
            <a:r>
              <a:rPr lang="en-US" sz="600" b="0" i="0" u="none" strike="noStrike" cap="none" baseline="0"/>
              <a:t>Literacy is the 3 R’s – reading, writing and math</a:t>
            </a:r>
          </a:p>
          <a:p>
            <a:pPr marL="0" marR="0" lvl="0" indent="0" algn="l" rtl="0">
              <a:lnSpc>
                <a:spcPct val="80000"/>
              </a:lnSpc>
              <a:spcBef>
                <a:spcPts val="0"/>
              </a:spcBef>
              <a:buSzPct val="25000"/>
              <a:buFont typeface="Arial"/>
              <a:buNone/>
            </a:pPr>
            <a:r>
              <a:rPr lang="en-US" sz="600" b="0" i="0" u="none" strike="noStrike" cap="none" baseline="0">
                <a:latin typeface="Arial"/>
                <a:ea typeface="Arial"/>
                <a:cs typeface="Arial"/>
                <a:sym typeface="Arial"/>
              </a:rPr>
              <a:t>Multiple literacies of the 21</a:t>
            </a:r>
            <a:r>
              <a:rPr lang="en-US" sz="600" b="0" i="0" u="none" strike="noStrike" cap="none" baseline="30000">
                <a:latin typeface="Arial"/>
                <a:ea typeface="Arial"/>
                <a:cs typeface="Arial"/>
                <a:sym typeface="Arial"/>
              </a:rPr>
              <a:t>st</a:t>
            </a:r>
            <a:r>
              <a:rPr lang="en-US" sz="600" b="0" i="0" u="none" strike="noStrike" cap="none" baseline="0">
                <a:latin typeface="Arial"/>
                <a:ea typeface="Arial"/>
                <a:cs typeface="Arial"/>
                <a:sym typeface="Arial"/>
              </a:rPr>
              <a:t> century – aligned to living and working in a globalized new millennium.</a:t>
            </a:r>
          </a:p>
          <a:p>
            <a:pPr marL="0" marR="0" lvl="0" indent="0" algn="l" rtl="0">
              <a:lnSpc>
                <a:spcPct val="80000"/>
              </a:lnSpc>
              <a:spcBef>
                <a:spcPts val="0"/>
              </a:spcBef>
              <a:buSzPct val="25000"/>
              <a:buFont typeface="Arial"/>
              <a:buNone/>
            </a:pPr>
            <a:r>
              <a:rPr lang="en-US" sz="600" b="0" i="0" u="none" strike="noStrike" cap="none" baseline="0"/>
              <a:t>Factory model, based upon the needs of employers for the Industrial Age of the 19th century. Scientific management. </a:t>
            </a:r>
          </a:p>
          <a:p>
            <a:pPr marL="0" marR="0" lvl="0" indent="0" algn="l" rtl="0">
              <a:lnSpc>
                <a:spcPct val="80000"/>
              </a:lnSpc>
              <a:spcBef>
                <a:spcPts val="0"/>
              </a:spcBef>
              <a:buSzPct val="25000"/>
              <a:buFont typeface="Arial"/>
              <a:buNone/>
            </a:pPr>
            <a:r>
              <a:rPr lang="en-US" sz="600" b="0" i="0" u="none" strike="noStrike" cap="none" baseline="0"/>
              <a:t>Global model, based upon the needs of a globalized, high-tech society. Driven by the NCLB and standardized testing mania. </a:t>
            </a:r>
          </a:p>
          <a:p>
            <a:pPr marL="0" marR="0" lvl="0" indent="0" algn="l" rtl="0">
              <a:lnSpc>
                <a:spcPct val="80000"/>
              </a:lnSpc>
              <a:spcBef>
                <a:spcPts val="0"/>
              </a:spcBef>
              <a:buSzPct val="25000"/>
              <a:buFont typeface="Arial"/>
              <a:buNone/>
            </a:pPr>
            <a:r>
              <a:rPr lang="en-US" sz="600" b="0" i="0" u="none" strike="noStrike" cap="none" baseline="0"/>
              <a:t>Standardized testing has its place. Education is not driven by the NCLB and standardized testing mania. </a:t>
            </a:r>
          </a:p>
          <a:p>
            <a:pPr>
              <a:spcBef>
                <a:spcPts val="0"/>
              </a:spcBef>
              <a:buNone/>
            </a:pPr>
            <a:endParaRPr sz="600" b="0" i="0" u="none" strike="noStrike" cap="none" baseline="0">
              <a:latin typeface="Arial"/>
              <a:ea typeface="Arial"/>
              <a:cs typeface="Arial"/>
              <a:sym typeface="Arial"/>
            </a:endParaRPr>
          </a:p>
        </p:txBody>
      </p:sp>
      <p:sp>
        <p:nvSpPr>
          <p:cNvPr id="340" name="Shape 34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1977669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Font typeface="Arial"/>
              <a:buNone/>
            </a:pPr>
            <a:r>
              <a:rPr lang="en-US" sz="1800" b="0" i="0" u="none" strike="noStrike" cap="none" baseline="0"/>
              <a:t>Let’s have a quick review of the standards before we delve into them more deeply.</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St. 1 - Leadership in and beyond the classroom. Teachers take responsibility for all students’ learning and use data to drive instruction. They establish a safe learning environment. They strive to lead the profession and serve as an advocate for students.</a:t>
            </a:r>
          </a:p>
          <a:p>
            <a:pPr marL="0" marR="0" lvl="0" indent="0" algn="l" rtl="0">
              <a:lnSpc>
                <a:spcPct val="90000"/>
              </a:lnSpc>
              <a:spcBef>
                <a:spcPts val="0"/>
              </a:spcBef>
              <a:buSzPct val="25000"/>
              <a:buFont typeface="Arial"/>
              <a:buNone/>
            </a:pPr>
            <a:r>
              <a:rPr lang="en-US" sz="1800" b="0" i="0" u="none" strike="noStrike" cap="none" baseline="0"/>
              <a:t> St. 2 - Teachers provide an environment in which each child has a positive, nurturing relationship with caring adults. They embrace diversity, treat students as individuals, adapt their teaching, and work collaboratively.</a:t>
            </a:r>
          </a:p>
          <a:p>
            <a:pPr marL="0" marR="0" lvl="0" indent="0" algn="l" rtl="0">
              <a:lnSpc>
                <a:spcPct val="90000"/>
              </a:lnSpc>
              <a:spcBef>
                <a:spcPts val="0"/>
              </a:spcBef>
              <a:buSzPct val="25000"/>
              <a:buFont typeface="Arial"/>
              <a:buNone/>
            </a:pPr>
            <a:r>
              <a:rPr lang="en-US" sz="1800" b="0" i="0" u="none" strike="noStrike" cap="none" baseline="0"/>
              <a:t>St. 3 - Teachers align their instruction w the NCSCOS, know their content, and teach relevant, connected lessons.</a:t>
            </a:r>
          </a:p>
          <a:p>
            <a:pPr marL="0" marR="0" lvl="0" indent="0" algn="l" rtl="0">
              <a:lnSpc>
                <a:spcPct val="90000"/>
              </a:lnSpc>
              <a:spcBef>
                <a:spcPts val="0"/>
              </a:spcBef>
              <a:buSzPct val="25000"/>
              <a:buFont typeface="Arial"/>
              <a:buNone/>
            </a:pPr>
            <a:r>
              <a:rPr lang="en-US" sz="1800" b="0" i="0" u="none" strike="noStrike" cap="none" baseline="0"/>
              <a:t>St. 4 - Teachers understand learning, and they know the appropriate levels of intellectual, physical, social, and emotional development of their students. </a:t>
            </a:r>
          </a:p>
          <a:p>
            <a:pPr marL="0" marR="0" lvl="0" indent="0" algn="l" rtl="0">
              <a:lnSpc>
                <a:spcPct val="90000"/>
              </a:lnSpc>
              <a:spcBef>
                <a:spcPts val="0"/>
              </a:spcBef>
              <a:buSzPct val="25000"/>
              <a:buFont typeface="Arial"/>
              <a:buNone/>
            </a:pPr>
            <a:r>
              <a:rPr lang="en-US" sz="1800" b="0" i="0" u="none" strike="noStrike" cap="none" baseline="0"/>
              <a:t>St. 5 - Teachers analyze student learning and think critically about learning in their classrooms. They seek appropriate pd that matches their professional goals, and they are active learners.</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When you are finished sharing the posters, you can talk about standard 6. Use this if you would like:</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This is the newest standard, and there is much more work underway to determine how this standard will be measured.</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While principals should, of course, always be looking for evidence of student learning, there will be no “observation-based” component to Standard Six. Some are concerned that the sixth standard means more work for principals. It really doesn’t since the rating will be based squarely on data that are collected and aggregated by the state.</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Here is some help for responding if there are questions: (Tread carefully here…and remind principals not to shoot the messenger!)</a:t>
            </a:r>
          </a:p>
          <a:p>
            <a:pPr marL="0" marR="0" lvl="0" indent="0" algn="l" rtl="0">
              <a:lnSpc>
                <a:spcPct val="90000"/>
              </a:lnSpc>
              <a:spcBef>
                <a:spcPts val="0"/>
              </a:spcBef>
              <a:buFont typeface="Arial"/>
              <a:buNone/>
            </a:pPr>
            <a:endParaRPr sz="1800" b="0" i="0" u="none" strike="noStrike" cap="none" baseline="0">
              <a:latin typeface="Arial"/>
              <a:ea typeface="Arial"/>
              <a:cs typeface="Arial"/>
              <a:sym typeface="Arial"/>
            </a:endParaRPr>
          </a:p>
          <a:p>
            <a:pPr marL="0" marR="0" lvl="0" indent="0" algn="l" rtl="0">
              <a:lnSpc>
                <a:spcPct val="90000"/>
              </a:lnSpc>
              <a:spcBef>
                <a:spcPts val="0"/>
              </a:spcBef>
              <a:buSzPct val="25000"/>
              <a:buFont typeface="Arial"/>
              <a:buNone/>
            </a:pPr>
            <a:r>
              <a:rPr lang="en-US" sz="1800" b="0" i="0" u="none" strike="noStrike" cap="none" baseline="0">
                <a:latin typeface="Arial"/>
                <a:ea typeface="Arial"/>
                <a:cs typeface="Arial"/>
                <a:sym typeface="Arial"/>
              </a:rPr>
              <a:t>This info was on the Superintendent's update from Dr. Atkinson and I think it provides a good "blurb" to include somewhere in our training.</a:t>
            </a:r>
            <a:br>
              <a:rPr lang="en-US" sz="1800" b="0" i="0" u="none" strike="noStrike" cap="none" baseline="0">
                <a:latin typeface="Arial"/>
                <a:ea typeface="Arial"/>
                <a:cs typeface="Arial"/>
                <a:sym typeface="Arial"/>
              </a:rPr>
            </a:br>
            <a:r>
              <a:rPr lang="en-US" sz="1800" b="1" i="1" u="none" strike="noStrike" cap="none" baseline="0">
                <a:latin typeface="Arial"/>
                <a:ea typeface="Arial"/>
                <a:cs typeface="Arial"/>
                <a:sym typeface="Arial"/>
              </a:rPr>
              <a:t>Teacher Effectiveness: Sixth Standard Update - </a:t>
            </a:r>
            <a:r>
              <a:rPr lang="en-US" sz="1800" b="0" i="1" u="none" strike="noStrike" cap="none" baseline="0">
                <a:latin typeface="Arial"/>
                <a:ea typeface="Arial"/>
                <a:cs typeface="Arial"/>
                <a:sym typeface="Arial"/>
              </a:rPr>
              <a:t>Effective this school year, the State Board of Education has added a sixth standard to the Teacher Evaluation Instrument. A teacher’s rating on the sixth standard will be based on whether a teacher’s students meet growth expectations, exceed growth expectations, or fail to meet growth expectations. An average of three years of student growth information will be used to determine the teacher’s rating. Only teachers with three or more years of data will receive a formal rating on the sixth standard, although principals are encouraged to discuss any student growth information with teachers. For the 2011-12 school year, there will be no state-mandated consequences for teachers based on their sixth standard rating. The sixth standard requires no change to the evaluation process during the school year. The standard will be automatically populated through the use of three years of data points on student growth. Principals and other classroom observers do not need to take additional action during the year to ensure that data is included. Detailed webinar information will be included in the next communication. For additional information please contact Jenn Preston, Race to the Top Project Coordinator for Teacher Effectiveness, at </a:t>
            </a:r>
            <a:r>
              <a:rPr lang="en-US" sz="1800" b="0" i="1" u="sng" strike="noStrike" cap="none" baseline="0">
                <a:solidFill>
                  <a:srgbClr val="000000"/>
                </a:solidFill>
                <a:hlinkClick r:id="rId3"/>
              </a:rPr>
              <a:t>jennifer.preston@dpi.nc.gov</a:t>
            </a:r>
            <a:r>
              <a:rPr lang="en-US" sz="1800" b="0" i="1" u="none" strike="noStrike" cap="none" baseline="0">
                <a:latin typeface="Arial"/>
                <a:ea typeface="Arial"/>
                <a:cs typeface="Arial"/>
                <a:sym typeface="Arial"/>
              </a:rPr>
              <a:t>.</a:t>
            </a:r>
          </a:p>
          <a:p>
            <a:pPr marL="0" marR="0" lvl="0" indent="0" algn="l" rtl="0">
              <a:lnSpc>
                <a:spcPct val="90000"/>
              </a:lnSpc>
              <a:spcBef>
                <a:spcPts val="0"/>
              </a:spcBef>
              <a:buFont typeface="Arial"/>
              <a:buNone/>
            </a:pPr>
            <a:endParaRPr sz="1800" b="0" i="0" u="none" strike="noStrike" cap="none" baseline="0"/>
          </a:p>
          <a:p>
            <a:pPr>
              <a:spcBef>
                <a:spcPts val="0"/>
              </a:spcBef>
              <a:buNone/>
            </a:pPr>
            <a:endParaRPr sz="1800" b="0" i="0" u="none" strike="noStrike" cap="none" baseline="0"/>
          </a:p>
        </p:txBody>
      </p:sp>
      <p:sp>
        <p:nvSpPr>
          <p:cNvPr id="348" name="Shape 34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702970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56" name="Shape 3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57" name="Shape 35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3083341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69" name="Shape 3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126875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latin typeface="Arial"/>
                <a:ea typeface="Arial"/>
                <a:cs typeface="Arial"/>
                <a:sym typeface="Arial"/>
              </a:rPr>
              <a:t>Discuss “Norms” for the day.  Explain reminders on tables.</a:t>
            </a:r>
          </a:p>
          <a:p>
            <a:pPr>
              <a:spcBef>
                <a:spcPts val="0"/>
              </a:spcBef>
              <a:buNone/>
            </a:pPr>
            <a:endParaRPr sz="1800" b="0" i="0" u="none" strike="noStrike" cap="none" baseline="0">
              <a:latin typeface="Arial"/>
              <a:ea typeface="Arial"/>
              <a:cs typeface="Arial"/>
              <a:sym typeface="Arial"/>
            </a:endParaRPr>
          </a:p>
        </p:txBody>
      </p:sp>
      <p:sp>
        <p:nvSpPr>
          <p:cNvPr id="110" name="Shape 11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681588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43667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80" name="Shape 3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81" name="Shape 38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4060388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
        <p:nvSpPr>
          <p:cNvPr id="390" name="Shape 390"/>
          <p:cNvSpPr txBox="1"/>
          <p:nvPr/>
        </p:nvSpPr>
        <p:spPr>
          <a:xfrm>
            <a:off x="3884612" y="8685211"/>
            <a:ext cx="2971799" cy="457200"/>
          </a:xfrm>
          <a:prstGeom prst="rect">
            <a:avLst/>
          </a:prstGeom>
          <a:noFill/>
          <a:ln>
            <a:noFill/>
          </a:ln>
        </p:spPr>
        <p:txBody>
          <a:bodyPr lIns="89375" tIns="44675" rIns="89375" bIns="44675"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baseline="0"/>
              <a:t>10 Minute Activity</a:t>
            </a:r>
          </a:p>
          <a:p>
            <a:pPr marL="0" marR="0" lvl="0" indent="0" algn="l" rtl="0">
              <a:spcBef>
                <a:spcPts val="0"/>
              </a:spcBef>
              <a:buSzPct val="25000"/>
              <a:buFont typeface="Arial"/>
              <a:buNone/>
            </a:pPr>
            <a:r>
              <a:rPr lang="en-US" sz="1800" b="1" i="0" u="none" strike="noStrike" cap="none" baseline="0"/>
              <a:t>10 Minute Report Out</a:t>
            </a:r>
          </a:p>
          <a:p>
            <a:pPr>
              <a:spcBef>
                <a:spcPts val="0"/>
              </a:spcBef>
              <a:buNone/>
            </a:pPr>
            <a:endParaRPr sz="1800" b="1" i="0" u="none" strike="noStrike" cap="none" baseline="0"/>
          </a:p>
        </p:txBody>
      </p:sp>
    </p:spTree>
    <p:extLst>
      <p:ext uri="{BB962C8B-B14F-4D97-AF65-F5344CB8AC3E}">
        <p14:creationId xmlns:p14="http://schemas.microsoft.com/office/powerpoint/2010/main" val="770168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79216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01719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9734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19" name="Shape 4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Font typeface="Arial"/>
              <a:buNone/>
            </a:pPr>
            <a:endParaRPr sz="1800" b="1" i="0" u="none" strike="noStrike" cap="none" baseline="0">
              <a:latin typeface="Arial"/>
              <a:ea typeface="Arial"/>
              <a:cs typeface="Arial"/>
              <a:sym typeface="Arial"/>
            </a:endParaRPr>
          </a:p>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A short You Tube video created by the Center for Applied Special Technology (CAST) illustrates the three principles of UDL.</a:t>
            </a: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http://www.udlcenter.org/resource_library/videos/udlcenter/udl </a:t>
            </a:r>
          </a:p>
          <a:p>
            <a:pPr>
              <a:spcBef>
                <a:spcPts val="0"/>
              </a:spcBef>
              <a:buNone/>
            </a:pPr>
            <a:endParaRPr sz="1800" b="0" i="0" u="none" strike="noStrike" cap="none" baseline="0">
              <a:latin typeface="Arial"/>
              <a:ea typeface="Arial"/>
              <a:cs typeface="Arial"/>
              <a:sym typeface="Arial"/>
            </a:endParaRPr>
          </a:p>
        </p:txBody>
      </p:sp>
      <p:sp>
        <p:nvSpPr>
          <p:cNvPr id="420" name="Shape 42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34751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Font typeface="Arial"/>
              <a:buNone/>
            </a:pPr>
            <a:endParaRPr sz="1800" b="1" i="0" u="none" strike="noStrike" cap="none" baseline="0">
              <a:latin typeface="Arial"/>
              <a:ea typeface="Arial"/>
              <a:cs typeface="Arial"/>
              <a:sym typeface="Arial"/>
            </a:endParaRPr>
          </a:p>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A short You Tube video created by the Center for Applied Special Technology (CAST) illustrates the three principles of UDL.</a:t>
            </a: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http://www.udlcenter.org/resource_library/videos/udlcenter/udl </a:t>
            </a:r>
          </a:p>
          <a:p>
            <a:pPr>
              <a:spcBef>
                <a:spcPts val="0"/>
              </a:spcBef>
              <a:buNone/>
            </a:pPr>
            <a:endParaRPr sz="1800" b="0" i="0" u="none" strike="noStrike" cap="none" baseline="0">
              <a:latin typeface="Arial"/>
              <a:ea typeface="Arial"/>
              <a:cs typeface="Arial"/>
              <a:sym typeface="Arial"/>
            </a:endParaRPr>
          </a:p>
        </p:txBody>
      </p:sp>
      <p:sp>
        <p:nvSpPr>
          <p:cNvPr id="428" name="Shape 42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257592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37" name="Shape 4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Direct participants to stand and find a partner at least six steps from their seat. This partner should be someone from another LEA or charter. Each participant will introduce himself/herself and engage in a conversation around the question provided. When the facilitator indicates it is time to find a new partner, each participant will find a new partner a minimum of six steps from the original partner. Again, the partner should be someone from another LEA/Charter. The process continues until the facilitator sends participants back to their seats.</a:t>
            </a:r>
          </a:p>
        </p:txBody>
      </p:sp>
      <p:sp>
        <p:nvSpPr>
          <p:cNvPr id="438" name="Shape 43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2552069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Font typeface="Arial"/>
              <a:buNone/>
            </a:pPr>
            <a:endParaRPr sz="1800" b="0" i="0" u="none" strike="noStrike" cap="none" baseline="0"/>
          </a:p>
          <a:p>
            <a:pPr marL="0" marR="0" lvl="0" indent="0" algn="l" rtl="0">
              <a:spcBef>
                <a:spcPts val="0"/>
              </a:spcBef>
              <a:buFont typeface="Arial"/>
              <a:buNone/>
            </a:pPr>
            <a:endParaRPr sz="1800" b="0" i="0" u="none" strike="noStrike" cap="none" baseline="0"/>
          </a:p>
          <a:p>
            <a:pPr marL="0" marR="0" lvl="0" indent="0" algn="l" rtl="0">
              <a:spcBef>
                <a:spcPts val="0"/>
              </a:spcBef>
              <a:buSzPct val="25000"/>
              <a:buFont typeface="Arial"/>
              <a:buNone/>
            </a:pPr>
            <a:r>
              <a:rPr lang="en-US" sz="1800" b="0" i="0" u="none" strike="noStrike" cap="none" baseline="0"/>
              <a:t>Type a participant reflective question for standard 2- challenge participant to identify which element the question is linked to AND what teacher rating the question is coaching</a:t>
            </a:r>
          </a:p>
        </p:txBody>
      </p:sp>
      <p:sp>
        <p:nvSpPr>
          <p:cNvPr id="448" name="Shape 44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55741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1" i="0" u="none" strike="noStrike" cap="none" baseline="0">
                <a:latin typeface="Arial"/>
                <a:ea typeface="Arial"/>
                <a:cs typeface="Arial"/>
                <a:sym typeface="Arial"/>
              </a:rPr>
              <a:t>Participants should state name, school system or charter school, role, and 1 PD Goal for this session</a:t>
            </a:r>
          </a:p>
        </p:txBody>
      </p:sp>
      <p:sp>
        <p:nvSpPr>
          <p:cNvPr id="120" name="Shape 12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1322409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60359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59048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66" name="Shape 4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Go to ACRE site to demonstrate where all the SCoS materials are located.  Go to Literacy standards for next activity.</a:t>
            </a:r>
          </a:p>
        </p:txBody>
      </p:sp>
      <p:sp>
        <p:nvSpPr>
          <p:cNvPr id="467" name="Shape 46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1627819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77" name="Shape 4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478" name="Shape 47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3037591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83" name="Shape 4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902812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25768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10957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05" name="Shape 5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506" name="Shape 50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3182011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15" name="Shape 5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latin typeface="Arial"/>
                <a:ea typeface="Arial"/>
                <a:cs typeface="Arial"/>
                <a:sym typeface="Arial"/>
              </a:rPr>
              <a:t>8 groups (small class – divide into 4 groups and assign each group 2)</a:t>
            </a:r>
          </a:p>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Turn to page 9 and write letter beside each element in book.  </a:t>
            </a:r>
          </a:p>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Select 2 bullets to discuss specific teacher behaviors (some just have 2 bullets, so choose those!)</a:t>
            </a:r>
          </a:p>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Pick 1 of the 2 bullets to share with group.</a:t>
            </a:r>
          </a:p>
        </p:txBody>
      </p:sp>
    </p:spTree>
    <p:extLst>
      <p:ext uri="{BB962C8B-B14F-4D97-AF65-F5344CB8AC3E}">
        <p14:creationId xmlns:p14="http://schemas.microsoft.com/office/powerpoint/2010/main" val="2650202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20" name="Shape 5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711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28" name="Shape 128"/>
          <p:cNvSpPr txBox="1">
            <a:spLocks noGrp="1"/>
          </p:cNvSpPr>
          <p:nvPr>
            <p:ph type="body" idx="1"/>
          </p:nvPr>
        </p:nvSpPr>
        <p:spPr>
          <a:xfrm>
            <a:off x="914400" y="4344987"/>
            <a:ext cx="5353050" cy="4505325"/>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baseline="0">
                <a:latin typeface="Arial"/>
                <a:ea typeface="Arial"/>
                <a:cs typeface="Arial"/>
                <a:sym typeface="Arial"/>
              </a:rPr>
              <a:t>AGENDA: </a:t>
            </a:r>
          </a:p>
          <a:p>
            <a:pPr marL="0" marR="0" lvl="0" indent="0" algn="l" rtl="0">
              <a:spcBef>
                <a:spcPts val="0"/>
              </a:spcBef>
              <a:buFont typeface="Arial"/>
              <a:buNone/>
            </a:pPr>
            <a:endParaRPr sz="1800" b="1"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1" i="0" u="none" strike="noStrike" cap="none" baseline="0">
                <a:latin typeface="Arial"/>
                <a:ea typeface="Arial"/>
                <a:cs typeface="Arial"/>
                <a:sym typeface="Arial"/>
              </a:rPr>
              <a:t>Sign-in, Parking Lot, and Penzu completed while visiting wiki</a:t>
            </a:r>
          </a:p>
          <a:p>
            <a:pPr marL="0" marR="0" lvl="0" indent="0" algn="l" rtl="0">
              <a:spcBef>
                <a:spcPts val="0"/>
              </a:spcBef>
              <a:buFont typeface="Arial"/>
              <a:buNone/>
            </a:pPr>
            <a:endParaRPr sz="1800" b="1"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1" i="0" u="none" strike="noStrike" cap="none" baseline="0">
                <a:latin typeface="Arial"/>
                <a:ea typeface="Arial"/>
                <a:cs typeface="Arial"/>
                <a:sym typeface="Arial"/>
              </a:rPr>
              <a:t>Breaks – </a:t>
            </a:r>
            <a:r>
              <a:rPr lang="en-US" sz="1800" b="0" i="0" u="none" strike="noStrike" cap="none" baseline="0">
                <a:latin typeface="Arial"/>
                <a:ea typeface="Arial"/>
                <a:cs typeface="Arial"/>
                <a:sym typeface="Arial"/>
              </a:rPr>
              <a:t>Breaks are scheduled throughout the session.  Please take breaks as needed.</a:t>
            </a:r>
          </a:p>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1" i="0" u="none" strike="noStrike" cap="none" baseline="0">
                <a:latin typeface="Arial"/>
                <a:ea typeface="Arial"/>
                <a:cs typeface="Arial"/>
                <a:sym typeface="Arial"/>
              </a:rPr>
              <a:t>Evaluation</a:t>
            </a:r>
            <a:r>
              <a:rPr lang="en-US" sz="1800" b="0" i="0" u="none" strike="noStrike" cap="none" baseline="0">
                <a:latin typeface="Arial"/>
                <a:ea typeface="Arial"/>
                <a:cs typeface="Arial"/>
                <a:sym typeface="Arial"/>
              </a:rPr>
              <a:t> – your input is essential and valued!  Evaluation will be an electronic Google form (plus, delta, and future directions) and also available in hard copy.</a:t>
            </a:r>
          </a:p>
          <a:p>
            <a:pPr marL="0" marR="0" lvl="0" indent="0" algn="l" rtl="0">
              <a:spcBef>
                <a:spcPts val="0"/>
              </a:spcBef>
              <a:buFont typeface="Arial"/>
              <a:buNone/>
            </a:pPr>
            <a:endParaRPr sz="1800" b="1"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1" i="0" u="none" strike="noStrike" cap="none" baseline="0">
                <a:latin typeface="Arial"/>
                <a:ea typeface="Arial"/>
                <a:cs typeface="Arial"/>
                <a:sym typeface="Arial"/>
              </a:rPr>
              <a:t>This activity uses digital and data literacy (formative assessment via sign-in google form)</a:t>
            </a:r>
          </a:p>
        </p:txBody>
      </p:sp>
      <p:sp>
        <p:nvSpPr>
          <p:cNvPr id="129" name="Shape 12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6053629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26" name="Shape 5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527" name="Shape 52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42061285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34" name="Shape 5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Font typeface="Arial"/>
              <a:buNone/>
            </a:pPr>
            <a:endParaRPr sz="1800" b="1" i="0" u="none" strike="noStrike" cap="none" baseline="0">
              <a:latin typeface="Arial"/>
              <a:ea typeface="Arial"/>
              <a:cs typeface="Arial"/>
              <a:sym typeface="Arial"/>
            </a:endParaRPr>
          </a:p>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The institute objectives relate to the four questions posed  (DuFour, Professional Learning Communities).  The Summer 2011 Institute focused on Question 1, “What do we want students to learn?”  Last summer’s institute provided an overview of the standards and instructional support tools including Crosswalks and Unpacking Documents.  This preview of the standards allowed participants to become familiar with the content and organization in preparation for training at the local level and ultimately implementation in classrooms.</a:t>
            </a:r>
          </a:p>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Question 2 focuses on mastery of the standards and data literacy.  </a:t>
            </a: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Questions 3 and 4 focus on differentiation to meet the needs of a variety of learners.</a:t>
            </a:r>
          </a:p>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1" i="0" u="none" strike="noStrike" cap="none" baseline="0">
                <a:latin typeface="Arial"/>
                <a:ea typeface="Arial"/>
                <a:cs typeface="Arial"/>
                <a:sym typeface="Arial"/>
              </a:rPr>
              <a:t>Optional video clip: http://youtu.be/Ds7fmtamZ5w  </a:t>
            </a:r>
          </a:p>
          <a:p>
            <a:pPr marL="0" marR="0" lvl="0" indent="0" algn="l" rtl="0">
              <a:spcBef>
                <a:spcPts val="0"/>
              </a:spcBef>
              <a:buFont typeface="Arial"/>
              <a:buNone/>
            </a:pPr>
            <a:endParaRPr sz="1800" b="1"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1" i="0" u="none" strike="noStrike" cap="none" baseline="0">
                <a:latin typeface="Arial"/>
                <a:ea typeface="Arial"/>
                <a:cs typeface="Arial"/>
                <a:sym typeface="Arial"/>
              </a:rPr>
              <a:t>Activity: (Think, Pair, Share) Write on a sticky note what you think the most important point is from this video clip (Think).</a:t>
            </a:r>
          </a:p>
          <a:p>
            <a:pPr marL="0" marR="0" lvl="0" indent="0" algn="l" rtl="0">
              <a:spcBef>
                <a:spcPts val="0"/>
              </a:spcBef>
              <a:buSzPct val="25000"/>
              <a:buFont typeface="Arial"/>
              <a:buNone/>
            </a:pPr>
            <a:r>
              <a:rPr lang="en-US" sz="1800" b="1" i="0" u="none" strike="noStrike" cap="none" baseline="0">
                <a:latin typeface="Arial"/>
                <a:ea typeface="Arial"/>
                <a:cs typeface="Arial"/>
                <a:sym typeface="Arial"/>
              </a:rPr>
              <a:t>Sharing: Share at the table (Pair) and address questions briefly as whole group (Share).</a:t>
            </a:r>
          </a:p>
          <a:p>
            <a:pPr marL="0" marR="0" lvl="0" indent="0" algn="l" rtl="0">
              <a:spcBef>
                <a:spcPts val="0"/>
              </a:spcBef>
              <a:buSzPct val="25000"/>
              <a:buFont typeface="Arial"/>
              <a:buNone/>
            </a:pPr>
            <a:r>
              <a:rPr lang="en-US" sz="1800" b="1" i="0" u="none" strike="noStrike" cap="none" baseline="0">
                <a:latin typeface="Arial"/>
                <a:ea typeface="Arial"/>
                <a:cs typeface="Arial"/>
                <a:sym typeface="Arial"/>
              </a:rPr>
              <a:t> </a:t>
            </a: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Rebecca DuFour briefly reviews the four critical questions professional learning communities need to ask to continuously focus on student learning. </a:t>
            </a:r>
            <a:br>
              <a:rPr lang="en-US" sz="1800" b="0" i="0" u="none" strike="noStrike" cap="none" baseline="0">
                <a:latin typeface="Arial"/>
                <a:ea typeface="Arial"/>
                <a:cs typeface="Arial"/>
                <a:sym typeface="Arial"/>
              </a:rPr>
            </a:br>
            <a:r>
              <a:rPr lang="en-US" sz="1800" b="0" i="0" u="sng" strike="noStrike" cap="none" baseline="0">
                <a:solidFill>
                  <a:srgbClr val="000000"/>
                </a:solidFill>
                <a:hlinkClick r:id="rId3"/>
              </a:rPr>
              <a:t>http://solution-tree.com</a:t>
            </a:r>
          </a:p>
          <a:p>
            <a:pPr marL="0" marR="0" lvl="0" indent="0" algn="l" rtl="0">
              <a:spcBef>
                <a:spcPts val="0"/>
              </a:spcBef>
              <a:buFont typeface="Arial"/>
              <a:buNone/>
            </a:pPr>
            <a:endParaRPr sz="1800" b="0" i="0" u="none" strike="noStrike" cap="none" baseline="0">
              <a:latin typeface="Arial"/>
              <a:ea typeface="Arial"/>
              <a:cs typeface="Arial"/>
              <a:sym typeface="Arial"/>
            </a:endParaRPr>
          </a:p>
          <a:p>
            <a:pPr>
              <a:spcBef>
                <a:spcPts val="0"/>
              </a:spcBef>
              <a:buNone/>
            </a:pPr>
            <a:endParaRPr sz="1800" b="0" i="0" u="none" strike="noStrike" cap="none" baseline="0">
              <a:latin typeface="Arial"/>
              <a:ea typeface="Arial"/>
              <a:cs typeface="Arial"/>
              <a:sym typeface="Arial"/>
            </a:endParaRPr>
          </a:p>
        </p:txBody>
      </p:sp>
      <p:sp>
        <p:nvSpPr>
          <p:cNvPr id="535" name="Shape 53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2410429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44" name="Shape 5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Font typeface="Arial"/>
              <a:buNone/>
            </a:pPr>
            <a:r>
              <a:rPr lang="en-US" sz="1800" b="0" i="0" u="none" strike="noStrike" cap="none" baseline="0"/>
              <a:t>Audio:</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To conclude our experience with the Standards, open your journal and respond to the following reflective prompts:</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-How will you use feedback from your observations to improve your practice?</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-How will dialogue with your mentor or Professional Learning Community impact your instructional practices?</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-What artifacts demonstrate the ways you are a reflective practitioner?</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Font typeface="Arial"/>
              <a:buNone/>
            </a:pPr>
            <a:endParaRPr sz="1800" b="0" i="0" u="none" strike="noStrike" cap="none" baseline="0"/>
          </a:p>
          <a:p>
            <a:pPr>
              <a:spcBef>
                <a:spcPts val="0"/>
              </a:spcBef>
              <a:buNone/>
            </a:pPr>
            <a:endParaRPr sz="1800" b="0" i="0" u="none" strike="noStrike" cap="none" baseline="0"/>
          </a:p>
        </p:txBody>
      </p:sp>
      <p:sp>
        <p:nvSpPr>
          <p:cNvPr id="545" name="Shape 54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35516232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50" name="Shape 5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643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57" name="Shape 5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907643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484323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86" name="Shape 5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Let’s take a few seconds to look at the different rating categories presented on this slide.  For teachers, nothing changes about the first five standards.  For standard six, the rating options are the following: does not meet expected growth, meets expected growth, and exceeds expected growth.</a:t>
            </a:r>
          </a:p>
          <a:p>
            <a:pPr>
              <a:spcBef>
                <a:spcPts val="0"/>
              </a:spcBef>
              <a:buNone/>
            </a:pPr>
            <a:endParaRPr sz="1800" b="0" i="0" u="none" strike="noStrike" cap="none" baseline="0">
              <a:latin typeface="Arial"/>
              <a:ea typeface="Arial"/>
              <a:cs typeface="Arial"/>
              <a:sym typeface="Arial"/>
            </a:endParaRPr>
          </a:p>
        </p:txBody>
      </p:sp>
      <p:sp>
        <p:nvSpPr>
          <p:cNvPr id="587" name="Shape 58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36779491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92" name="Shape 5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411524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98" name="Shape 5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034460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04" name="Shape 6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5201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p>
          <a:p>
            <a:pPr>
              <a:spcBef>
                <a:spcPts val="0"/>
              </a:spcBef>
              <a:buNone/>
            </a:pPr>
            <a:endParaRPr sz="1800" b="0" i="0" u="none" strike="noStrike" cap="none" baseline="0"/>
          </a:p>
        </p:txBody>
      </p:sp>
      <p:sp>
        <p:nvSpPr>
          <p:cNvPr id="138" name="Shape 13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22185783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12" name="Shape 6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795768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18" name="Shape 6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715054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24" name="Shape 6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853645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30" name="Shape 6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014974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637" name="Shape 6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638" name="Shape 63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10600969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645" name="Shape 6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646" name="Shape 64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8860492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653" name="Shape 6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654" name="Shape 65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38524903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679" name="Shape 6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680" name="Shape 68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Tree>
    <p:extLst>
      <p:ext uri="{BB962C8B-B14F-4D97-AF65-F5344CB8AC3E}">
        <p14:creationId xmlns:p14="http://schemas.microsoft.com/office/powerpoint/2010/main" val="36174330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687" name="Shape 6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Font typeface="Arial"/>
              <a:buNone/>
            </a:pPr>
            <a:endParaRPr sz="1800" b="0" i="0" u="none" strike="noStrike" cap="none" baseline="0">
              <a:latin typeface="Arial"/>
              <a:ea typeface="Arial"/>
              <a:cs typeface="Arial"/>
              <a:sym typeface="Arial"/>
            </a:endParaRPr>
          </a:p>
          <a:p>
            <a:pPr marL="0" marR="0" lvl="0" indent="0" algn="l" rtl="0">
              <a:spcBef>
                <a:spcPts val="0"/>
              </a:spcBef>
              <a:buSzPct val="25000"/>
              <a:buFont typeface="Arial"/>
              <a:buNone/>
            </a:pPr>
            <a:r>
              <a:rPr lang="en-US" sz="1800" b="0" i="0" u="none" strike="noStrike" cap="none" baseline="0">
                <a:latin typeface="Arial"/>
                <a:ea typeface="Arial"/>
                <a:cs typeface="Arial"/>
                <a:sym typeface="Arial"/>
              </a:rPr>
              <a:t>The use of three years of data safeguards teachers and administrators from any statistical errors.  A rolling average will be used to determine status, which means that the teacher’s current, and most recent two years of data, will inform a status determination.</a:t>
            </a:r>
          </a:p>
        </p:txBody>
      </p:sp>
      <p:sp>
        <p:nvSpPr>
          <p:cNvPr id="688" name="Shape 68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21876790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694" name="Shape 6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695" name="Shape 69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424476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33356519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Shape 6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00" name="Shape 7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978302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707" name="Shape 7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708" name="Shape 70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32707365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650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55" name="Shape 15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17251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On your table, you should find a copy of the chart shown on the screen. You will want to follow along with us as we review the process.</a:t>
            </a:r>
          </a:p>
        </p:txBody>
      </p:sp>
      <p:sp>
        <p:nvSpPr>
          <p:cNvPr id="162" name="Shape 16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424052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04800" y="304800"/>
            <a:ext cx="7391399" cy="10667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2819400" y="1600200"/>
            <a:ext cx="6019799" cy="4495800"/>
          </a:xfrm>
          <a:prstGeom prst="rect">
            <a:avLst/>
          </a:prstGeom>
          <a:noFill/>
          <a:ln>
            <a:noFill/>
          </a:ln>
        </p:spPr>
        <p:txBody>
          <a:bodyPr lIns="91425" tIns="91425" rIns="91425" bIns="91425" anchor="t" anchorCtr="0"/>
          <a:lstStyle>
            <a:lvl1pPr marL="342900" indent="-139700" algn="l" rtl="0">
              <a:spcBef>
                <a:spcPts val="1920"/>
              </a:spcBef>
              <a:spcAft>
                <a:spcPts val="0"/>
              </a:spcAft>
              <a:buClr>
                <a:srgbClr val="173962"/>
              </a:buClr>
              <a:buFont typeface="Arial"/>
              <a:buChar char="•"/>
              <a:defRPr/>
            </a:lvl1pPr>
            <a:lvl2pPr marL="742950" indent="-107950" algn="l" rtl="0">
              <a:spcBef>
                <a:spcPts val="1680"/>
              </a:spcBef>
              <a:spcAft>
                <a:spcPts val="0"/>
              </a:spcAft>
              <a:buClr>
                <a:srgbClr val="173962"/>
              </a:buClr>
              <a:buFont typeface="Arial"/>
              <a:buChar char="–"/>
              <a:defRPr/>
            </a:lvl2pPr>
            <a:lvl3pPr marL="1085850" indent="-82550" algn="l" rtl="0">
              <a:spcBef>
                <a:spcPts val="1440"/>
              </a:spcBef>
              <a:spcAft>
                <a:spcPts val="0"/>
              </a:spcAft>
              <a:buClr>
                <a:srgbClr val="173962"/>
              </a:buClr>
              <a:buFont typeface="Arial"/>
              <a:buChar char="•"/>
              <a:defRPr/>
            </a:lvl3pPr>
            <a:lvl4pPr marL="1428750" indent="-107950" algn="l" rtl="0">
              <a:spcBef>
                <a:spcPts val="1200"/>
              </a:spcBef>
              <a:spcAft>
                <a:spcPts val="0"/>
              </a:spcAft>
              <a:buClr>
                <a:srgbClr val="173962"/>
              </a:buClr>
              <a:buFont typeface="Arial"/>
              <a:buChar char="–"/>
              <a:defRPr/>
            </a:lvl4pPr>
            <a:lvl5pPr marL="1771650" indent="-107950" algn="l" rtl="0">
              <a:spcBef>
                <a:spcPts val="1200"/>
              </a:spcBef>
              <a:spcAft>
                <a:spcPts val="0"/>
              </a:spcAft>
              <a:buClr>
                <a:srgbClr val="173962"/>
              </a:buClr>
              <a:buFont typeface="Arial"/>
              <a:buChar char="»"/>
              <a:defRPr/>
            </a:lvl5pPr>
            <a:lvl6pPr marL="2514600" indent="-101600" algn="l" rtl="0">
              <a:spcBef>
                <a:spcPts val="400"/>
              </a:spcBef>
              <a:spcAft>
                <a:spcPts val="0"/>
              </a:spcAft>
              <a:buClr>
                <a:srgbClr val="173962"/>
              </a:buClr>
              <a:buFont typeface="Arial"/>
              <a:buChar char="»"/>
              <a:defRPr/>
            </a:lvl6pPr>
            <a:lvl7pPr marL="2971800" indent="-101600" algn="l" rtl="0">
              <a:spcBef>
                <a:spcPts val="400"/>
              </a:spcBef>
              <a:spcAft>
                <a:spcPts val="0"/>
              </a:spcAft>
              <a:buClr>
                <a:srgbClr val="173962"/>
              </a:buClr>
              <a:buFont typeface="Arial"/>
              <a:buChar char="»"/>
              <a:defRPr/>
            </a:lvl7pPr>
            <a:lvl8pPr marL="3429000" indent="-101600" algn="l" rtl="0">
              <a:spcBef>
                <a:spcPts val="400"/>
              </a:spcBef>
              <a:spcAft>
                <a:spcPts val="0"/>
              </a:spcAft>
              <a:buClr>
                <a:srgbClr val="173962"/>
              </a:buClr>
              <a:buFont typeface="Arial"/>
              <a:buChar char="»"/>
              <a:defRPr/>
            </a:lvl8pPr>
            <a:lvl9pPr marL="3886200" indent="-101600" algn="l" rtl="0">
              <a:spcBef>
                <a:spcPts val="400"/>
              </a:spcBef>
              <a:spcAft>
                <a:spcPts val="0"/>
              </a:spcAft>
              <a:buClr>
                <a:srgbClr val="173962"/>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381000" y="2819400"/>
            <a:ext cx="8381999" cy="1143000"/>
          </a:xfrm>
          <a:prstGeom prst="rect">
            <a:avLst/>
          </a:prstGeom>
          <a:noFill/>
          <a:ln>
            <a:noFill/>
          </a:ln>
        </p:spPr>
        <p:txBody>
          <a:bodyPr lIns="91425" tIns="91425" rIns="91425" bIns="91425" anchor="t"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66" name="Shape 66"/>
          <p:cNvSpPr txBox="1">
            <a:spLocks noGrp="1"/>
          </p:cNvSpPr>
          <p:nvPr>
            <p:ph type="subTitle" idx="1"/>
          </p:nvPr>
        </p:nvSpPr>
        <p:spPr>
          <a:xfrm>
            <a:off x="685800" y="3886200"/>
            <a:ext cx="7772400" cy="1904999"/>
          </a:xfrm>
          <a:prstGeom prst="rect">
            <a:avLst/>
          </a:prstGeom>
          <a:noFill/>
          <a:ln>
            <a:noFill/>
          </a:ln>
        </p:spPr>
        <p:txBody>
          <a:bodyPr lIns="91425" tIns="91425" rIns="91425" bIns="91425" anchor="t" anchorCtr="0"/>
          <a:lstStyle>
            <a:lvl1pPr marL="0" marR="0" indent="0" algn="l" rtl="0">
              <a:spcBef>
                <a:spcPts val="1800"/>
              </a:spcBef>
              <a:spcAft>
                <a:spcPts val="0"/>
              </a:spcAft>
              <a:buClr>
                <a:srgbClr val="173962"/>
              </a:buClr>
              <a:buFont typeface="Arial"/>
              <a:buNone/>
              <a:defRPr/>
            </a:lvl1pPr>
            <a:lvl2pPr marL="742950" marR="0" indent="-107950" algn="l" rtl="0">
              <a:spcBef>
                <a:spcPts val="1680"/>
              </a:spcBef>
              <a:spcAft>
                <a:spcPts val="0"/>
              </a:spcAft>
              <a:buClr>
                <a:srgbClr val="173962"/>
              </a:buClr>
              <a:buFont typeface="Arial"/>
              <a:buChar char="–"/>
              <a:defRPr/>
            </a:lvl2pPr>
            <a:lvl3pPr marL="1085850" marR="0" indent="-82550" algn="l" rtl="0">
              <a:spcBef>
                <a:spcPts val="1440"/>
              </a:spcBef>
              <a:spcAft>
                <a:spcPts val="0"/>
              </a:spcAft>
              <a:buClr>
                <a:srgbClr val="173962"/>
              </a:buClr>
              <a:buFont typeface="Arial"/>
              <a:buChar char="•"/>
              <a:defRPr/>
            </a:lvl3pPr>
            <a:lvl4pPr marL="1428750" marR="0" indent="-107950" algn="l" rtl="0">
              <a:spcBef>
                <a:spcPts val="1200"/>
              </a:spcBef>
              <a:spcAft>
                <a:spcPts val="0"/>
              </a:spcAft>
              <a:buClr>
                <a:srgbClr val="173962"/>
              </a:buClr>
              <a:buFont typeface="Arial"/>
              <a:buChar char="–"/>
              <a:defRPr/>
            </a:lvl4pPr>
            <a:lvl5pPr marL="1771650" marR="0" indent="-107950" algn="l" rtl="0">
              <a:spcBef>
                <a:spcPts val="1200"/>
              </a:spcBef>
              <a:spcAft>
                <a:spcPts val="0"/>
              </a:spcAft>
              <a:buClr>
                <a:srgbClr val="173962"/>
              </a:buClr>
              <a:buFont typeface="Arial"/>
              <a:buChar char="»"/>
              <a:defRPr/>
            </a:lvl5pPr>
            <a:lvl6pPr marL="2514600" marR="0" indent="-101600" algn="l" rtl="0">
              <a:spcBef>
                <a:spcPts val="400"/>
              </a:spcBef>
              <a:spcAft>
                <a:spcPts val="0"/>
              </a:spcAft>
              <a:buClr>
                <a:srgbClr val="173962"/>
              </a:buClr>
              <a:buFont typeface="Arial"/>
              <a:buChar char="»"/>
              <a:defRPr/>
            </a:lvl6pPr>
            <a:lvl7pPr marL="2971800" marR="0" indent="-101600" algn="l" rtl="0">
              <a:spcBef>
                <a:spcPts val="400"/>
              </a:spcBef>
              <a:spcAft>
                <a:spcPts val="0"/>
              </a:spcAft>
              <a:buClr>
                <a:srgbClr val="173962"/>
              </a:buClr>
              <a:buFont typeface="Arial"/>
              <a:buChar char="»"/>
              <a:defRPr/>
            </a:lvl7pPr>
            <a:lvl8pPr marL="3429000" marR="0" indent="-101600" algn="l" rtl="0">
              <a:spcBef>
                <a:spcPts val="400"/>
              </a:spcBef>
              <a:spcAft>
                <a:spcPts val="0"/>
              </a:spcAft>
              <a:buClr>
                <a:srgbClr val="173962"/>
              </a:buClr>
              <a:buFont typeface="Arial"/>
              <a:buChar char="»"/>
              <a:defRPr/>
            </a:lvl8pPr>
            <a:lvl9pPr marL="3886200" marR="0" indent="-101600" algn="l" rtl="0">
              <a:spcBef>
                <a:spcPts val="400"/>
              </a:spcBef>
              <a:spcAft>
                <a:spcPts val="0"/>
              </a:spcAft>
              <a:buClr>
                <a:srgbClr val="173962"/>
              </a:buClr>
              <a:buFont typeface="Arial"/>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533400" y="533400"/>
            <a:ext cx="8077199" cy="1524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6" name="Shape 7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85800" y="304800"/>
            <a:ext cx="7772400" cy="9905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85" name="Shape 85"/>
          <p:cNvSpPr txBox="1">
            <a:spLocks noGrp="1"/>
          </p:cNvSpPr>
          <p:nvPr>
            <p:ph type="body" idx="1"/>
          </p:nvPr>
        </p:nvSpPr>
        <p:spPr>
          <a:xfrm>
            <a:off x="685800" y="1600200"/>
            <a:ext cx="7772400" cy="2171700"/>
          </a:xfrm>
          <a:prstGeom prst="rect">
            <a:avLst/>
          </a:prstGeom>
          <a:noFill/>
          <a:ln>
            <a:noFill/>
          </a:ln>
        </p:spPr>
        <p:txBody>
          <a:bodyPr lIns="91425" tIns="91425" rIns="91425" bIns="91425" anchor="t" anchorCtr="0"/>
          <a:lstStyle>
            <a:lvl1pPr marL="342900" indent="-139700" algn="l" rtl="0">
              <a:spcBef>
                <a:spcPts val="1920"/>
              </a:spcBef>
              <a:spcAft>
                <a:spcPts val="0"/>
              </a:spcAft>
              <a:buClr>
                <a:srgbClr val="173962"/>
              </a:buClr>
              <a:buFont typeface="Arial"/>
              <a:buChar char="•"/>
              <a:defRPr/>
            </a:lvl1pPr>
            <a:lvl2pPr marL="742950" indent="-107950" algn="l" rtl="0">
              <a:spcBef>
                <a:spcPts val="1680"/>
              </a:spcBef>
              <a:spcAft>
                <a:spcPts val="0"/>
              </a:spcAft>
              <a:buClr>
                <a:srgbClr val="173962"/>
              </a:buClr>
              <a:buFont typeface="Arial"/>
              <a:buChar char="–"/>
              <a:defRPr/>
            </a:lvl2pPr>
            <a:lvl3pPr marL="1085850" indent="-82550" algn="l" rtl="0">
              <a:spcBef>
                <a:spcPts val="1440"/>
              </a:spcBef>
              <a:spcAft>
                <a:spcPts val="0"/>
              </a:spcAft>
              <a:buClr>
                <a:srgbClr val="173962"/>
              </a:buClr>
              <a:buFont typeface="Arial"/>
              <a:buChar char="•"/>
              <a:defRPr/>
            </a:lvl3pPr>
            <a:lvl4pPr marL="1428750" indent="-107950" algn="l" rtl="0">
              <a:spcBef>
                <a:spcPts val="1200"/>
              </a:spcBef>
              <a:spcAft>
                <a:spcPts val="0"/>
              </a:spcAft>
              <a:buClr>
                <a:srgbClr val="173962"/>
              </a:buClr>
              <a:buFont typeface="Arial"/>
              <a:buChar char="–"/>
              <a:defRPr/>
            </a:lvl4pPr>
            <a:lvl5pPr marL="1771650" indent="-107950" algn="l" rtl="0">
              <a:spcBef>
                <a:spcPts val="1200"/>
              </a:spcBef>
              <a:spcAft>
                <a:spcPts val="0"/>
              </a:spcAft>
              <a:buClr>
                <a:srgbClr val="173962"/>
              </a:buClr>
              <a:buFont typeface="Arial"/>
              <a:buChar char="»"/>
              <a:defRPr/>
            </a:lvl5pPr>
            <a:lvl6pPr marL="2514600" indent="-101600" algn="l" rtl="0">
              <a:spcBef>
                <a:spcPts val="400"/>
              </a:spcBef>
              <a:spcAft>
                <a:spcPts val="0"/>
              </a:spcAft>
              <a:buClr>
                <a:srgbClr val="173962"/>
              </a:buClr>
              <a:buFont typeface="Arial"/>
              <a:buChar char="»"/>
              <a:defRPr/>
            </a:lvl6pPr>
            <a:lvl7pPr marL="2971800" indent="-101600" algn="l" rtl="0">
              <a:spcBef>
                <a:spcPts val="400"/>
              </a:spcBef>
              <a:spcAft>
                <a:spcPts val="0"/>
              </a:spcAft>
              <a:buClr>
                <a:srgbClr val="173962"/>
              </a:buClr>
              <a:buFont typeface="Arial"/>
              <a:buChar char="»"/>
              <a:defRPr/>
            </a:lvl7pPr>
            <a:lvl8pPr marL="3429000" indent="-101600" algn="l" rtl="0">
              <a:spcBef>
                <a:spcPts val="400"/>
              </a:spcBef>
              <a:spcAft>
                <a:spcPts val="0"/>
              </a:spcAft>
              <a:buClr>
                <a:srgbClr val="173962"/>
              </a:buClr>
              <a:buFont typeface="Arial"/>
              <a:buChar char="»"/>
              <a:defRPr/>
            </a:lvl8pPr>
            <a:lvl9pPr marL="3886200" indent="-101600" algn="l" rtl="0">
              <a:spcBef>
                <a:spcPts val="400"/>
              </a:spcBef>
              <a:spcAft>
                <a:spcPts val="0"/>
              </a:spcAft>
              <a:buClr>
                <a:srgbClr val="173962"/>
              </a:buClr>
              <a:buFont typeface="Arial"/>
              <a:buChar char="»"/>
              <a:defRPr/>
            </a:lvl9pPr>
          </a:lstStyle>
          <a:p>
            <a:endParaRPr/>
          </a:p>
        </p:txBody>
      </p:sp>
      <p:sp>
        <p:nvSpPr>
          <p:cNvPr id="86" name="Shape 86"/>
          <p:cNvSpPr txBox="1">
            <a:spLocks noGrp="1"/>
          </p:cNvSpPr>
          <p:nvPr>
            <p:ph type="body" idx="2"/>
          </p:nvPr>
        </p:nvSpPr>
        <p:spPr>
          <a:xfrm>
            <a:off x="685800" y="3924300"/>
            <a:ext cx="7772400" cy="2171700"/>
          </a:xfrm>
          <a:prstGeom prst="rect">
            <a:avLst/>
          </a:prstGeom>
          <a:noFill/>
          <a:ln>
            <a:noFill/>
          </a:ln>
        </p:spPr>
        <p:txBody>
          <a:bodyPr lIns="91425" tIns="91425" rIns="91425" bIns="91425" anchor="t" anchorCtr="0"/>
          <a:lstStyle>
            <a:lvl1pPr marL="342900" indent="-139700" algn="l" rtl="0">
              <a:spcBef>
                <a:spcPts val="1920"/>
              </a:spcBef>
              <a:spcAft>
                <a:spcPts val="0"/>
              </a:spcAft>
              <a:buClr>
                <a:srgbClr val="173962"/>
              </a:buClr>
              <a:buFont typeface="Arial"/>
              <a:buChar char="•"/>
              <a:defRPr/>
            </a:lvl1pPr>
            <a:lvl2pPr marL="742950" indent="-107950" algn="l" rtl="0">
              <a:spcBef>
                <a:spcPts val="1680"/>
              </a:spcBef>
              <a:spcAft>
                <a:spcPts val="0"/>
              </a:spcAft>
              <a:buClr>
                <a:srgbClr val="173962"/>
              </a:buClr>
              <a:buFont typeface="Arial"/>
              <a:buChar char="–"/>
              <a:defRPr/>
            </a:lvl2pPr>
            <a:lvl3pPr marL="1085850" indent="-82550" algn="l" rtl="0">
              <a:spcBef>
                <a:spcPts val="1440"/>
              </a:spcBef>
              <a:spcAft>
                <a:spcPts val="0"/>
              </a:spcAft>
              <a:buClr>
                <a:srgbClr val="173962"/>
              </a:buClr>
              <a:buFont typeface="Arial"/>
              <a:buChar char="•"/>
              <a:defRPr/>
            </a:lvl3pPr>
            <a:lvl4pPr marL="1428750" indent="-107950" algn="l" rtl="0">
              <a:spcBef>
                <a:spcPts val="1200"/>
              </a:spcBef>
              <a:spcAft>
                <a:spcPts val="0"/>
              </a:spcAft>
              <a:buClr>
                <a:srgbClr val="173962"/>
              </a:buClr>
              <a:buFont typeface="Arial"/>
              <a:buChar char="–"/>
              <a:defRPr/>
            </a:lvl4pPr>
            <a:lvl5pPr marL="1771650" indent="-107950" algn="l" rtl="0">
              <a:spcBef>
                <a:spcPts val="1200"/>
              </a:spcBef>
              <a:spcAft>
                <a:spcPts val="0"/>
              </a:spcAft>
              <a:buClr>
                <a:srgbClr val="173962"/>
              </a:buClr>
              <a:buFont typeface="Arial"/>
              <a:buChar char="»"/>
              <a:defRPr/>
            </a:lvl5pPr>
            <a:lvl6pPr marL="2514600" indent="-101600" algn="l" rtl="0">
              <a:spcBef>
                <a:spcPts val="400"/>
              </a:spcBef>
              <a:spcAft>
                <a:spcPts val="0"/>
              </a:spcAft>
              <a:buClr>
                <a:srgbClr val="173962"/>
              </a:buClr>
              <a:buFont typeface="Arial"/>
              <a:buChar char="»"/>
              <a:defRPr/>
            </a:lvl6pPr>
            <a:lvl7pPr marL="2971800" indent="-101600" algn="l" rtl="0">
              <a:spcBef>
                <a:spcPts val="400"/>
              </a:spcBef>
              <a:spcAft>
                <a:spcPts val="0"/>
              </a:spcAft>
              <a:buClr>
                <a:srgbClr val="173962"/>
              </a:buClr>
              <a:buFont typeface="Arial"/>
              <a:buChar char="»"/>
              <a:defRPr/>
            </a:lvl7pPr>
            <a:lvl8pPr marL="3429000" indent="-101600" algn="l" rtl="0">
              <a:spcBef>
                <a:spcPts val="400"/>
              </a:spcBef>
              <a:spcAft>
                <a:spcPts val="0"/>
              </a:spcAft>
              <a:buClr>
                <a:srgbClr val="173962"/>
              </a:buClr>
              <a:buFont typeface="Arial"/>
              <a:buChar char="»"/>
              <a:defRPr/>
            </a:lvl8pPr>
            <a:lvl9pPr marL="3886200" indent="-101600" algn="l" rtl="0">
              <a:spcBef>
                <a:spcPts val="400"/>
              </a:spcBef>
              <a:spcAft>
                <a:spcPts val="0"/>
              </a:spcAft>
              <a:buClr>
                <a:srgbClr val="173962"/>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a:spLocks noGrp="1"/>
          </p:cNvSpPr>
          <p:nvPr>
            <p:ph type="pic" idx="2"/>
          </p:nvPr>
        </p:nvSpPr>
        <p:spPr>
          <a:xfrm>
            <a:off x="1792288" y="612775"/>
            <a:ext cx="5486399" cy="4114800"/>
          </a:xfrm>
          <a:prstGeom prst="rect">
            <a:avLst/>
          </a:prstGeom>
          <a:noFill/>
          <a:ln>
            <a:noFill/>
          </a:ln>
        </p:spPr>
      </p:sp>
      <p:sp>
        <p:nvSpPr>
          <p:cNvPr id="20" name="Shape 2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533400" y="533400"/>
            <a:ext cx="8077199" cy="1524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1" name="Shape 3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3" name="Shape 3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533400" y="533400"/>
            <a:ext cx="8077199" cy="1524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6" name="Shape 36"/>
          <p:cNvSpPr txBox="1">
            <a:spLocks noGrp="1"/>
          </p:cNvSpPr>
          <p:nvPr>
            <p:ph type="body" idx="1"/>
          </p:nvPr>
        </p:nvSpPr>
        <p:spPr>
          <a:xfrm>
            <a:off x="533400" y="1981200"/>
            <a:ext cx="8077199" cy="3809999"/>
          </a:xfrm>
          <a:prstGeom prst="rect">
            <a:avLst/>
          </a:prstGeom>
          <a:noFill/>
          <a:ln>
            <a:noFill/>
          </a:ln>
        </p:spPr>
        <p:txBody>
          <a:bodyPr lIns="91425" tIns="91425" rIns="91425" bIns="91425" anchor="t" anchorCtr="0"/>
          <a:lstStyle>
            <a:lvl1pPr marL="342900" indent="-139700" algn="l" rtl="0">
              <a:spcBef>
                <a:spcPts val="1920"/>
              </a:spcBef>
              <a:spcAft>
                <a:spcPts val="0"/>
              </a:spcAft>
              <a:buClr>
                <a:srgbClr val="173962"/>
              </a:buClr>
              <a:buFont typeface="Arial"/>
              <a:buChar char="•"/>
              <a:defRPr/>
            </a:lvl1pPr>
            <a:lvl2pPr marL="742950" indent="-107950" algn="l" rtl="0">
              <a:spcBef>
                <a:spcPts val="1680"/>
              </a:spcBef>
              <a:spcAft>
                <a:spcPts val="0"/>
              </a:spcAft>
              <a:buClr>
                <a:srgbClr val="173962"/>
              </a:buClr>
              <a:buFont typeface="Arial"/>
              <a:buChar char="–"/>
              <a:defRPr/>
            </a:lvl2pPr>
            <a:lvl3pPr marL="1085850" indent="-82550" algn="l" rtl="0">
              <a:spcBef>
                <a:spcPts val="1440"/>
              </a:spcBef>
              <a:spcAft>
                <a:spcPts val="0"/>
              </a:spcAft>
              <a:buClr>
                <a:srgbClr val="173962"/>
              </a:buClr>
              <a:buFont typeface="Arial"/>
              <a:buChar char="•"/>
              <a:defRPr/>
            </a:lvl3pPr>
            <a:lvl4pPr marL="1428750" indent="-107950" algn="l" rtl="0">
              <a:spcBef>
                <a:spcPts val="1200"/>
              </a:spcBef>
              <a:spcAft>
                <a:spcPts val="0"/>
              </a:spcAft>
              <a:buClr>
                <a:srgbClr val="173962"/>
              </a:buClr>
              <a:buFont typeface="Arial"/>
              <a:buChar char="–"/>
              <a:defRPr/>
            </a:lvl4pPr>
            <a:lvl5pPr marL="1771650" indent="-107950" algn="l" rtl="0">
              <a:spcBef>
                <a:spcPts val="1200"/>
              </a:spcBef>
              <a:spcAft>
                <a:spcPts val="0"/>
              </a:spcAft>
              <a:buClr>
                <a:srgbClr val="173962"/>
              </a:buClr>
              <a:buFont typeface="Arial"/>
              <a:buChar char="»"/>
              <a:defRPr/>
            </a:lvl5pPr>
            <a:lvl6pPr marL="2514600" indent="-101600" algn="l" rtl="0">
              <a:spcBef>
                <a:spcPts val="400"/>
              </a:spcBef>
              <a:spcAft>
                <a:spcPts val="0"/>
              </a:spcAft>
              <a:buClr>
                <a:srgbClr val="173962"/>
              </a:buClr>
              <a:buFont typeface="Arial"/>
              <a:buChar char="»"/>
              <a:defRPr/>
            </a:lvl6pPr>
            <a:lvl7pPr marL="2971800" indent="-101600" algn="l" rtl="0">
              <a:spcBef>
                <a:spcPts val="400"/>
              </a:spcBef>
              <a:spcAft>
                <a:spcPts val="0"/>
              </a:spcAft>
              <a:buClr>
                <a:srgbClr val="173962"/>
              </a:buClr>
              <a:buFont typeface="Arial"/>
              <a:buChar char="»"/>
              <a:defRPr/>
            </a:lvl7pPr>
            <a:lvl8pPr marL="3429000" indent="-101600" algn="l" rtl="0">
              <a:spcBef>
                <a:spcPts val="400"/>
              </a:spcBef>
              <a:spcAft>
                <a:spcPts val="0"/>
              </a:spcAft>
              <a:buClr>
                <a:srgbClr val="173962"/>
              </a:buClr>
              <a:buFont typeface="Arial"/>
              <a:buChar char="»"/>
              <a:defRPr/>
            </a:lvl8pPr>
            <a:lvl9pPr marL="3886200" indent="-101600" algn="l" rtl="0">
              <a:spcBef>
                <a:spcPts val="400"/>
              </a:spcBef>
              <a:spcAft>
                <a:spcPts val="0"/>
              </a:spcAft>
              <a:buClr>
                <a:srgbClr val="173962"/>
              </a:buClr>
              <a:buFont typeface="Arial"/>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304800" y="2130425"/>
            <a:ext cx="8839199" cy="1470024"/>
          </a:xfrm>
          <a:prstGeom prst="rect">
            <a:avLst/>
          </a:prstGeom>
          <a:noFill/>
          <a:ln>
            <a:noFill/>
          </a:ln>
        </p:spPr>
        <p:txBody>
          <a:bodyPr lIns="91425" tIns="91425" rIns="91425" bIns="91425" anchor="t"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5" name="Shape 45"/>
          <p:cNvSpPr txBox="1">
            <a:spLocks noGrp="1"/>
          </p:cNvSpPr>
          <p:nvPr>
            <p:ph type="subTitle" idx="1"/>
          </p:nvPr>
        </p:nvSpPr>
        <p:spPr>
          <a:xfrm>
            <a:off x="1371600" y="48006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FFFFFF"/>
              </a:buClr>
              <a:buFont typeface="Calibri"/>
              <a:buNone/>
              <a:defRPr/>
            </a:lvl1pPr>
            <a:lvl2pPr marL="457200" marR="0" indent="0" algn="ctr" rtl="0">
              <a:spcBef>
                <a:spcPts val="560"/>
              </a:spcBef>
              <a:spcAft>
                <a:spcPts val="0"/>
              </a:spcAft>
              <a:buClr>
                <a:srgbClr val="888888"/>
              </a:buClr>
              <a:buFont typeface="Calibri"/>
              <a:buNone/>
              <a:defRPr/>
            </a:lvl2pPr>
            <a:lvl3pPr marL="914400" marR="0" indent="0" algn="ctr" rtl="0">
              <a:spcBef>
                <a:spcPts val="480"/>
              </a:spcBef>
              <a:spcAft>
                <a:spcPts val="0"/>
              </a:spcAft>
              <a:buClr>
                <a:srgbClr val="888888"/>
              </a:buClr>
              <a:buFont typeface="Calibri"/>
              <a:buNone/>
              <a:defRPr/>
            </a:lvl3pPr>
            <a:lvl4pPr marL="1371600" marR="0" indent="0" algn="ctr" rtl="0">
              <a:spcBef>
                <a:spcPts val="400"/>
              </a:spcBef>
              <a:spcAft>
                <a:spcPts val="0"/>
              </a:spcAft>
              <a:buClr>
                <a:srgbClr val="888888"/>
              </a:buClr>
              <a:buFont typeface="Calibri"/>
              <a:buNone/>
              <a:defRPr/>
            </a:lvl4pPr>
            <a:lvl5pPr marL="1828800" marR="0" indent="0" algn="ctr" rtl="0">
              <a:spcBef>
                <a:spcPts val="400"/>
              </a:spcBef>
              <a:spcAft>
                <a:spcPts val="0"/>
              </a:spcAft>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304800" y="2130425"/>
            <a:ext cx="8839199" cy="1470024"/>
          </a:xfrm>
          <a:prstGeom prst="rect">
            <a:avLst/>
          </a:prstGeom>
          <a:noFill/>
          <a:ln>
            <a:noFill/>
          </a:ln>
        </p:spPr>
        <p:txBody>
          <a:bodyPr lIns="91425" tIns="91425" rIns="91425" bIns="91425" anchor="t"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54" name="Shape 54"/>
          <p:cNvSpPr txBox="1">
            <a:spLocks noGrp="1"/>
          </p:cNvSpPr>
          <p:nvPr>
            <p:ph type="subTitle" idx="1"/>
          </p:nvPr>
        </p:nvSpPr>
        <p:spPr>
          <a:xfrm>
            <a:off x="1371600" y="48006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FFFFFF"/>
              </a:buClr>
              <a:buFont typeface="Calibri"/>
              <a:buNone/>
              <a:defRPr/>
            </a:lvl1pPr>
            <a:lvl2pPr marL="457200" marR="0" indent="0" algn="ctr" rtl="0">
              <a:spcBef>
                <a:spcPts val="560"/>
              </a:spcBef>
              <a:spcAft>
                <a:spcPts val="0"/>
              </a:spcAft>
              <a:buClr>
                <a:srgbClr val="888888"/>
              </a:buClr>
              <a:buFont typeface="Calibri"/>
              <a:buNone/>
              <a:defRPr/>
            </a:lvl2pPr>
            <a:lvl3pPr marL="914400" marR="0" indent="0" algn="ctr" rtl="0">
              <a:spcBef>
                <a:spcPts val="480"/>
              </a:spcBef>
              <a:spcAft>
                <a:spcPts val="0"/>
              </a:spcAft>
              <a:buClr>
                <a:srgbClr val="888888"/>
              </a:buClr>
              <a:buFont typeface="Calibri"/>
              <a:buNone/>
              <a:defRPr/>
            </a:lvl3pPr>
            <a:lvl4pPr marL="1371600" marR="0" indent="0" algn="ctr" rtl="0">
              <a:spcBef>
                <a:spcPts val="400"/>
              </a:spcBef>
              <a:spcAft>
                <a:spcPts val="0"/>
              </a:spcAft>
              <a:buClr>
                <a:srgbClr val="888888"/>
              </a:buClr>
              <a:buFont typeface="Calibri"/>
              <a:buNone/>
              <a:defRPr/>
            </a:lvl4pPr>
            <a:lvl5pPr marL="1828800" marR="0" indent="0" algn="ctr" rtl="0">
              <a:spcBef>
                <a:spcPts val="400"/>
              </a:spcBef>
              <a:spcAft>
                <a:spcPts val="0"/>
              </a:spcAft>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pic>
        <p:nvPicPr>
          <p:cNvPr id="11" name="Shape 11"/>
          <p:cNvPicPr preferRelativeResize="0"/>
          <p:nvPr/>
        </p:nvPicPr>
        <p:blipFill rotWithShape="1">
          <a:blip r:embed="rId9">
            <a:alphaModFix/>
          </a:blip>
          <a:srcRect/>
          <a:stretch/>
        </p:blipFill>
        <p:spPr>
          <a:xfrm>
            <a:off x="0" y="0"/>
            <a:ext cx="9144000" cy="6858000"/>
          </a:xfrm>
          <a:prstGeom prst="rect">
            <a:avLst/>
          </a:prstGeom>
          <a:noFill/>
          <a:ln>
            <a:noFill/>
          </a:ln>
        </p:spPr>
      </p:pic>
      <p:sp>
        <p:nvSpPr>
          <p:cNvPr id="12" name="Shape 12"/>
          <p:cNvSpPr txBox="1">
            <a:spLocks noGrp="1"/>
          </p:cNvSpPr>
          <p:nvPr>
            <p:ph type="title"/>
          </p:nvPr>
        </p:nvSpPr>
        <p:spPr>
          <a:xfrm>
            <a:off x="533400" y="533400"/>
            <a:ext cx="8077199" cy="1524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 name="Shape 13"/>
          <p:cNvSpPr txBox="1">
            <a:spLocks noGrp="1"/>
          </p:cNvSpPr>
          <p:nvPr>
            <p:ph type="body" idx="1"/>
          </p:nvPr>
        </p:nvSpPr>
        <p:spPr>
          <a:xfrm>
            <a:off x="533400" y="1981200"/>
            <a:ext cx="8077199" cy="3809999"/>
          </a:xfrm>
          <a:prstGeom prst="rect">
            <a:avLst/>
          </a:prstGeom>
          <a:noFill/>
          <a:ln>
            <a:noFill/>
          </a:ln>
        </p:spPr>
        <p:txBody>
          <a:bodyPr lIns="91425" tIns="91425" rIns="91425" bIns="91425" anchor="t" anchorCtr="0"/>
          <a:lstStyle>
            <a:lvl1pPr marL="342900" marR="0" indent="-139700" algn="l" rtl="0">
              <a:spcBef>
                <a:spcPts val="1920"/>
              </a:spcBef>
              <a:spcAft>
                <a:spcPts val="0"/>
              </a:spcAft>
              <a:buClr>
                <a:srgbClr val="173962"/>
              </a:buClr>
              <a:buFont typeface="Arial"/>
              <a:buChar char="•"/>
              <a:defRPr/>
            </a:lvl1pPr>
            <a:lvl2pPr marL="742950" marR="0" indent="-107950" algn="l" rtl="0">
              <a:spcBef>
                <a:spcPts val="1680"/>
              </a:spcBef>
              <a:spcAft>
                <a:spcPts val="0"/>
              </a:spcAft>
              <a:buClr>
                <a:srgbClr val="173962"/>
              </a:buClr>
              <a:buFont typeface="Arial"/>
              <a:buChar char="–"/>
              <a:defRPr/>
            </a:lvl2pPr>
            <a:lvl3pPr marL="1085850" marR="0" indent="-82550" algn="l" rtl="0">
              <a:spcBef>
                <a:spcPts val="1440"/>
              </a:spcBef>
              <a:spcAft>
                <a:spcPts val="0"/>
              </a:spcAft>
              <a:buClr>
                <a:srgbClr val="173962"/>
              </a:buClr>
              <a:buFont typeface="Arial"/>
              <a:buChar char="•"/>
              <a:defRPr/>
            </a:lvl3pPr>
            <a:lvl4pPr marL="1428750" marR="0" indent="-107950" algn="l" rtl="0">
              <a:spcBef>
                <a:spcPts val="1200"/>
              </a:spcBef>
              <a:spcAft>
                <a:spcPts val="0"/>
              </a:spcAft>
              <a:buClr>
                <a:srgbClr val="173962"/>
              </a:buClr>
              <a:buFont typeface="Arial"/>
              <a:buChar char="–"/>
              <a:defRPr/>
            </a:lvl4pPr>
            <a:lvl5pPr marL="1771650" marR="0" indent="-107950" algn="l" rtl="0">
              <a:spcBef>
                <a:spcPts val="1200"/>
              </a:spcBef>
              <a:spcAft>
                <a:spcPts val="0"/>
              </a:spcAft>
              <a:buClr>
                <a:srgbClr val="173962"/>
              </a:buClr>
              <a:buFont typeface="Arial"/>
              <a:buChar char="»"/>
              <a:defRPr/>
            </a:lvl5pPr>
            <a:lvl6pPr marL="2514600" marR="0" indent="-101600" algn="l" rtl="0">
              <a:spcBef>
                <a:spcPts val="400"/>
              </a:spcBef>
              <a:spcAft>
                <a:spcPts val="0"/>
              </a:spcAft>
              <a:buClr>
                <a:srgbClr val="173962"/>
              </a:buClr>
              <a:buFont typeface="Arial"/>
              <a:buChar char="»"/>
              <a:defRPr/>
            </a:lvl6pPr>
            <a:lvl7pPr marL="2971800" marR="0" indent="-101600" algn="l" rtl="0">
              <a:spcBef>
                <a:spcPts val="400"/>
              </a:spcBef>
              <a:spcAft>
                <a:spcPts val="0"/>
              </a:spcAft>
              <a:buClr>
                <a:srgbClr val="173962"/>
              </a:buClr>
              <a:buFont typeface="Arial"/>
              <a:buChar char="»"/>
              <a:defRPr/>
            </a:lvl7pPr>
            <a:lvl8pPr marL="3429000" marR="0" indent="-101600" algn="l" rtl="0">
              <a:spcBef>
                <a:spcPts val="400"/>
              </a:spcBef>
              <a:spcAft>
                <a:spcPts val="0"/>
              </a:spcAft>
              <a:buClr>
                <a:srgbClr val="173962"/>
              </a:buClr>
              <a:buFont typeface="Arial"/>
              <a:buChar char="»"/>
              <a:defRPr/>
            </a:lvl8pPr>
            <a:lvl9pPr marL="3886200" marR="0" indent="-101600" algn="l" rtl="0">
              <a:spcBef>
                <a:spcPts val="400"/>
              </a:spcBef>
              <a:spcAft>
                <a:spcPts val="0"/>
              </a:spcAft>
              <a:buClr>
                <a:srgbClr val="173962"/>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457E">
            <a:alpha val="64705"/>
          </a:srgbClr>
        </a:solidFill>
        <a:effectLst/>
      </p:bgPr>
    </p:bg>
    <p:spTree>
      <p:nvGrpSpPr>
        <p:cNvPr id="1" name="Shape 37"/>
        <p:cNvGrpSpPr/>
        <p:nvPr/>
      </p:nvGrpSpPr>
      <p:grpSpPr>
        <a:xfrm>
          <a:off x="0" y="0"/>
          <a:ext cx="0" cy="0"/>
          <a:chOff x="0" y="0"/>
          <a:chExt cx="0" cy="0"/>
        </a:xfrm>
      </p:grpSpPr>
      <p:sp>
        <p:nvSpPr>
          <p:cNvPr id="38" name="Shape 38"/>
          <p:cNvSpPr txBox="1"/>
          <p:nvPr/>
        </p:nvSpPr>
        <p:spPr>
          <a:xfrm>
            <a:off x="0" y="0"/>
            <a:ext cx="9144000" cy="18288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39" name="Shape 39"/>
          <p:cNvPicPr preferRelativeResize="0"/>
          <p:nvPr/>
        </p:nvPicPr>
        <p:blipFill rotWithShape="1">
          <a:blip r:embed="rId3">
            <a:alphaModFix/>
          </a:blip>
          <a:srcRect/>
          <a:stretch/>
        </p:blipFill>
        <p:spPr>
          <a:xfrm>
            <a:off x="274637" y="228600"/>
            <a:ext cx="1849436" cy="1379536"/>
          </a:xfrm>
          <a:prstGeom prst="rect">
            <a:avLst/>
          </a:prstGeom>
          <a:noFill/>
          <a:ln>
            <a:noFill/>
          </a:ln>
        </p:spPr>
      </p:pic>
      <p:pic>
        <p:nvPicPr>
          <p:cNvPr id="40" name="Shape 40"/>
          <p:cNvPicPr preferRelativeResize="0"/>
          <p:nvPr/>
        </p:nvPicPr>
        <p:blipFill rotWithShape="1">
          <a:blip r:embed="rId4">
            <a:alphaModFix/>
          </a:blip>
          <a:srcRect/>
          <a:stretch/>
        </p:blipFill>
        <p:spPr>
          <a:xfrm>
            <a:off x="2362200" y="304800"/>
            <a:ext cx="6553200" cy="1255712"/>
          </a:xfrm>
          <a:prstGeom prst="rect">
            <a:avLst/>
          </a:prstGeom>
          <a:noFill/>
          <a:ln>
            <a:noFill/>
          </a:ln>
        </p:spPr>
      </p:pic>
      <p:cxnSp>
        <p:nvCxnSpPr>
          <p:cNvPr id="41" name="Shape 41"/>
          <p:cNvCxnSpPr/>
          <p:nvPr/>
        </p:nvCxnSpPr>
        <p:spPr>
          <a:xfrm>
            <a:off x="2235200" y="152400"/>
            <a:ext cx="0" cy="1447800"/>
          </a:xfrm>
          <a:prstGeom prst="straightConnector1">
            <a:avLst/>
          </a:prstGeom>
          <a:noFill/>
          <a:ln w="25400" cap="rnd">
            <a:solidFill>
              <a:srgbClr val="00457E"/>
            </a:solidFill>
            <a:prstDash val="solid"/>
            <a:miter/>
            <a:headEnd type="none" w="med" len="med"/>
            <a:tailEnd type="none" w="med" len="med"/>
          </a:ln>
        </p:spPr>
      </p:cxnSp>
      <p:sp>
        <p:nvSpPr>
          <p:cNvPr id="42" name="Shape 42"/>
          <p:cNvSpPr txBox="1"/>
          <p:nvPr/>
        </p:nvSpPr>
        <p:spPr>
          <a:xfrm>
            <a:off x="0" y="1773236"/>
            <a:ext cx="9144000" cy="147636"/>
          </a:xfrm>
          <a:prstGeom prst="rect">
            <a:avLst/>
          </a:prstGeom>
          <a:solidFill>
            <a:srgbClr val="00457E"/>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457E">
            <a:alpha val="64705"/>
          </a:srgbClr>
        </a:solidFill>
        <a:effectLst/>
      </p:bgPr>
    </p:bg>
    <p:spTree>
      <p:nvGrpSpPr>
        <p:cNvPr id="1" name="Shape 46"/>
        <p:cNvGrpSpPr/>
        <p:nvPr/>
      </p:nvGrpSpPr>
      <p:grpSpPr>
        <a:xfrm>
          <a:off x="0" y="0"/>
          <a:ext cx="0" cy="0"/>
          <a:chOff x="0" y="0"/>
          <a:chExt cx="0" cy="0"/>
        </a:xfrm>
      </p:grpSpPr>
      <p:sp>
        <p:nvSpPr>
          <p:cNvPr id="47" name="Shape 47"/>
          <p:cNvSpPr txBox="1"/>
          <p:nvPr/>
        </p:nvSpPr>
        <p:spPr>
          <a:xfrm>
            <a:off x="0" y="0"/>
            <a:ext cx="9144000" cy="18288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48" name="Shape 48"/>
          <p:cNvPicPr preferRelativeResize="0"/>
          <p:nvPr/>
        </p:nvPicPr>
        <p:blipFill rotWithShape="1">
          <a:blip r:embed="rId3">
            <a:alphaModFix/>
          </a:blip>
          <a:srcRect/>
          <a:stretch/>
        </p:blipFill>
        <p:spPr>
          <a:xfrm>
            <a:off x="274637" y="228600"/>
            <a:ext cx="1849436" cy="1379536"/>
          </a:xfrm>
          <a:prstGeom prst="rect">
            <a:avLst/>
          </a:prstGeom>
          <a:noFill/>
          <a:ln>
            <a:noFill/>
          </a:ln>
        </p:spPr>
      </p:pic>
      <p:pic>
        <p:nvPicPr>
          <p:cNvPr id="49" name="Shape 49"/>
          <p:cNvPicPr preferRelativeResize="0"/>
          <p:nvPr/>
        </p:nvPicPr>
        <p:blipFill rotWithShape="1">
          <a:blip r:embed="rId4">
            <a:alphaModFix/>
          </a:blip>
          <a:srcRect/>
          <a:stretch/>
        </p:blipFill>
        <p:spPr>
          <a:xfrm>
            <a:off x="2362200" y="304800"/>
            <a:ext cx="6553200" cy="1255712"/>
          </a:xfrm>
          <a:prstGeom prst="rect">
            <a:avLst/>
          </a:prstGeom>
          <a:noFill/>
          <a:ln>
            <a:noFill/>
          </a:ln>
        </p:spPr>
      </p:pic>
      <p:cxnSp>
        <p:nvCxnSpPr>
          <p:cNvPr id="50" name="Shape 50"/>
          <p:cNvCxnSpPr/>
          <p:nvPr/>
        </p:nvCxnSpPr>
        <p:spPr>
          <a:xfrm>
            <a:off x="2235200" y="152400"/>
            <a:ext cx="0" cy="1447800"/>
          </a:xfrm>
          <a:prstGeom prst="straightConnector1">
            <a:avLst/>
          </a:prstGeom>
          <a:noFill/>
          <a:ln w="25400" cap="rnd">
            <a:solidFill>
              <a:srgbClr val="00457E"/>
            </a:solidFill>
            <a:prstDash val="solid"/>
            <a:miter/>
            <a:headEnd type="none" w="med" len="med"/>
            <a:tailEnd type="none" w="med" len="med"/>
          </a:ln>
        </p:spPr>
      </p:cxnSp>
      <p:sp>
        <p:nvSpPr>
          <p:cNvPr id="51" name="Shape 51"/>
          <p:cNvSpPr txBox="1"/>
          <p:nvPr/>
        </p:nvSpPr>
        <p:spPr>
          <a:xfrm>
            <a:off x="0" y="1773236"/>
            <a:ext cx="9144000" cy="147636"/>
          </a:xfrm>
          <a:prstGeom prst="rect">
            <a:avLst/>
          </a:prstGeom>
          <a:solidFill>
            <a:srgbClr val="00457E"/>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2" name="Shape 62"/>
          <p:cNvSpPr txBox="1">
            <a:spLocks noGrp="1"/>
          </p:cNvSpPr>
          <p:nvPr>
            <p:ph type="title"/>
          </p:nvPr>
        </p:nvSpPr>
        <p:spPr>
          <a:xfrm>
            <a:off x="533400" y="533400"/>
            <a:ext cx="8077199" cy="1524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63" name="Shape 63"/>
          <p:cNvSpPr txBox="1">
            <a:spLocks noGrp="1"/>
          </p:cNvSpPr>
          <p:nvPr>
            <p:ph type="body" idx="1"/>
          </p:nvPr>
        </p:nvSpPr>
        <p:spPr>
          <a:xfrm>
            <a:off x="533400" y="1981200"/>
            <a:ext cx="8077199" cy="3809999"/>
          </a:xfrm>
          <a:prstGeom prst="rect">
            <a:avLst/>
          </a:prstGeom>
          <a:noFill/>
          <a:ln>
            <a:noFill/>
          </a:ln>
        </p:spPr>
        <p:txBody>
          <a:bodyPr lIns="91425" tIns="91425" rIns="91425" bIns="91425" anchor="t" anchorCtr="0"/>
          <a:lstStyle>
            <a:lvl1pPr marL="342900" marR="0" indent="-139700" algn="l" rtl="0">
              <a:spcBef>
                <a:spcPts val="1920"/>
              </a:spcBef>
              <a:spcAft>
                <a:spcPts val="0"/>
              </a:spcAft>
              <a:buClr>
                <a:srgbClr val="173962"/>
              </a:buClr>
              <a:buFont typeface="Arial"/>
              <a:buChar char="•"/>
              <a:defRPr/>
            </a:lvl1pPr>
            <a:lvl2pPr marL="742950" marR="0" indent="-107950" algn="l" rtl="0">
              <a:spcBef>
                <a:spcPts val="1680"/>
              </a:spcBef>
              <a:spcAft>
                <a:spcPts val="0"/>
              </a:spcAft>
              <a:buClr>
                <a:srgbClr val="173962"/>
              </a:buClr>
              <a:buFont typeface="Arial"/>
              <a:buChar char="–"/>
              <a:defRPr/>
            </a:lvl2pPr>
            <a:lvl3pPr marL="1085850" marR="0" indent="-82550" algn="l" rtl="0">
              <a:spcBef>
                <a:spcPts val="1440"/>
              </a:spcBef>
              <a:spcAft>
                <a:spcPts val="0"/>
              </a:spcAft>
              <a:buClr>
                <a:srgbClr val="173962"/>
              </a:buClr>
              <a:buFont typeface="Arial"/>
              <a:buChar char="•"/>
              <a:defRPr/>
            </a:lvl3pPr>
            <a:lvl4pPr marL="1428750" marR="0" indent="-107950" algn="l" rtl="0">
              <a:spcBef>
                <a:spcPts val="1200"/>
              </a:spcBef>
              <a:spcAft>
                <a:spcPts val="0"/>
              </a:spcAft>
              <a:buClr>
                <a:srgbClr val="173962"/>
              </a:buClr>
              <a:buFont typeface="Arial"/>
              <a:buChar char="–"/>
              <a:defRPr/>
            </a:lvl4pPr>
            <a:lvl5pPr marL="1771650" marR="0" indent="-107950" algn="l" rtl="0">
              <a:spcBef>
                <a:spcPts val="1200"/>
              </a:spcBef>
              <a:spcAft>
                <a:spcPts val="0"/>
              </a:spcAft>
              <a:buClr>
                <a:srgbClr val="173962"/>
              </a:buClr>
              <a:buFont typeface="Arial"/>
              <a:buChar char="»"/>
              <a:defRPr/>
            </a:lvl5pPr>
            <a:lvl6pPr marL="2514600" marR="0" indent="-101600" algn="l" rtl="0">
              <a:spcBef>
                <a:spcPts val="400"/>
              </a:spcBef>
              <a:spcAft>
                <a:spcPts val="0"/>
              </a:spcAft>
              <a:buClr>
                <a:srgbClr val="173962"/>
              </a:buClr>
              <a:buFont typeface="Arial"/>
              <a:buChar char="»"/>
              <a:defRPr/>
            </a:lvl6pPr>
            <a:lvl7pPr marL="2971800" marR="0" indent="-101600" algn="l" rtl="0">
              <a:spcBef>
                <a:spcPts val="400"/>
              </a:spcBef>
              <a:spcAft>
                <a:spcPts val="0"/>
              </a:spcAft>
              <a:buClr>
                <a:srgbClr val="173962"/>
              </a:buClr>
              <a:buFont typeface="Arial"/>
              <a:buChar char="»"/>
              <a:defRPr/>
            </a:lvl7pPr>
            <a:lvl8pPr marL="3429000" marR="0" indent="-101600" algn="l" rtl="0">
              <a:spcBef>
                <a:spcPts val="400"/>
              </a:spcBef>
              <a:spcAft>
                <a:spcPts val="0"/>
              </a:spcAft>
              <a:buClr>
                <a:srgbClr val="173962"/>
              </a:buClr>
              <a:buFont typeface="Arial"/>
              <a:buChar char="»"/>
              <a:defRPr/>
            </a:lvl8pPr>
            <a:lvl9pPr marL="3886200" marR="0" indent="-101600" algn="l" rtl="0">
              <a:spcBef>
                <a:spcPts val="400"/>
              </a:spcBef>
              <a:spcAft>
                <a:spcPts val="0"/>
              </a:spcAft>
              <a:buClr>
                <a:srgbClr val="173962"/>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68" name="Shape 6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9" name="Shape 69"/>
          <p:cNvSpPr txBox="1">
            <a:spLocks noGrp="1"/>
          </p:cNvSpPr>
          <p:nvPr>
            <p:ph type="title"/>
          </p:nvPr>
        </p:nvSpPr>
        <p:spPr>
          <a:xfrm>
            <a:off x="533400" y="533400"/>
            <a:ext cx="8077199" cy="1524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70" name="Shape 70"/>
          <p:cNvSpPr txBox="1">
            <a:spLocks noGrp="1"/>
          </p:cNvSpPr>
          <p:nvPr>
            <p:ph type="body" idx="1"/>
          </p:nvPr>
        </p:nvSpPr>
        <p:spPr>
          <a:xfrm>
            <a:off x="533400" y="1981200"/>
            <a:ext cx="8077199" cy="3809999"/>
          </a:xfrm>
          <a:prstGeom prst="rect">
            <a:avLst/>
          </a:prstGeom>
          <a:noFill/>
          <a:ln>
            <a:noFill/>
          </a:ln>
        </p:spPr>
        <p:txBody>
          <a:bodyPr lIns="91425" tIns="91425" rIns="91425" bIns="91425" anchor="t" anchorCtr="0"/>
          <a:lstStyle>
            <a:lvl1pPr marL="342900" marR="0" indent="-139700" algn="l" rtl="0">
              <a:spcBef>
                <a:spcPts val="1920"/>
              </a:spcBef>
              <a:spcAft>
                <a:spcPts val="0"/>
              </a:spcAft>
              <a:buClr>
                <a:srgbClr val="173962"/>
              </a:buClr>
              <a:buFont typeface="Arial"/>
              <a:buChar char="•"/>
              <a:defRPr/>
            </a:lvl1pPr>
            <a:lvl2pPr marL="742950" marR="0" indent="-107950" algn="l" rtl="0">
              <a:spcBef>
                <a:spcPts val="1680"/>
              </a:spcBef>
              <a:spcAft>
                <a:spcPts val="0"/>
              </a:spcAft>
              <a:buClr>
                <a:srgbClr val="173962"/>
              </a:buClr>
              <a:buFont typeface="Arial"/>
              <a:buChar char="–"/>
              <a:defRPr/>
            </a:lvl2pPr>
            <a:lvl3pPr marL="1085850" marR="0" indent="-82550" algn="l" rtl="0">
              <a:spcBef>
                <a:spcPts val="1440"/>
              </a:spcBef>
              <a:spcAft>
                <a:spcPts val="0"/>
              </a:spcAft>
              <a:buClr>
                <a:srgbClr val="173962"/>
              </a:buClr>
              <a:buFont typeface="Arial"/>
              <a:buChar char="•"/>
              <a:defRPr/>
            </a:lvl3pPr>
            <a:lvl4pPr marL="1428750" marR="0" indent="-107950" algn="l" rtl="0">
              <a:spcBef>
                <a:spcPts val="1200"/>
              </a:spcBef>
              <a:spcAft>
                <a:spcPts val="0"/>
              </a:spcAft>
              <a:buClr>
                <a:srgbClr val="173962"/>
              </a:buClr>
              <a:buFont typeface="Arial"/>
              <a:buChar char="–"/>
              <a:defRPr/>
            </a:lvl4pPr>
            <a:lvl5pPr marL="1771650" marR="0" indent="-107950" algn="l" rtl="0">
              <a:spcBef>
                <a:spcPts val="1200"/>
              </a:spcBef>
              <a:spcAft>
                <a:spcPts val="0"/>
              </a:spcAft>
              <a:buClr>
                <a:srgbClr val="173962"/>
              </a:buClr>
              <a:buFont typeface="Arial"/>
              <a:buChar char="»"/>
              <a:defRPr/>
            </a:lvl5pPr>
            <a:lvl6pPr marL="2514600" marR="0" indent="-101600" algn="l" rtl="0">
              <a:spcBef>
                <a:spcPts val="400"/>
              </a:spcBef>
              <a:spcAft>
                <a:spcPts val="0"/>
              </a:spcAft>
              <a:buClr>
                <a:srgbClr val="173962"/>
              </a:buClr>
              <a:buFont typeface="Arial"/>
              <a:buChar char="»"/>
              <a:defRPr/>
            </a:lvl6pPr>
            <a:lvl7pPr marL="2971800" marR="0" indent="-101600" algn="l" rtl="0">
              <a:spcBef>
                <a:spcPts val="400"/>
              </a:spcBef>
              <a:spcAft>
                <a:spcPts val="0"/>
              </a:spcAft>
              <a:buClr>
                <a:srgbClr val="173962"/>
              </a:buClr>
              <a:buFont typeface="Arial"/>
              <a:buChar char="»"/>
              <a:defRPr/>
            </a:lvl7pPr>
            <a:lvl8pPr marL="3429000" marR="0" indent="-101600" algn="l" rtl="0">
              <a:spcBef>
                <a:spcPts val="400"/>
              </a:spcBef>
              <a:spcAft>
                <a:spcPts val="0"/>
              </a:spcAft>
              <a:buClr>
                <a:srgbClr val="173962"/>
              </a:buClr>
              <a:buFont typeface="Arial"/>
              <a:buChar char="»"/>
              <a:defRPr/>
            </a:lvl8pPr>
            <a:lvl9pPr marL="3886200" marR="0" indent="-101600" algn="l" rtl="0">
              <a:spcBef>
                <a:spcPts val="400"/>
              </a:spcBef>
              <a:spcAft>
                <a:spcPts val="0"/>
              </a:spcAft>
              <a:buClr>
                <a:srgbClr val="173962"/>
              </a:buClr>
              <a:buFont typeface="Arial"/>
              <a:buChar char="»"/>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pic>
        <p:nvPicPr>
          <p:cNvPr id="79" name="Shape 7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0" name="Shape 80"/>
          <p:cNvSpPr txBox="1">
            <a:spLocks noGrp="1"/>
          </p:cNvSpPr>
          <p:nvPr>
            <p:ph type="title"/>
          </p:nvPr>
        </p:nvSpPr>
        <p:spPr>
          <a:xfrm>
            <a:off x="533400" y="533400"/>
            <a:ext cx="8077199" cy="1524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81" name="Shape 81"/>
          <p:cNvSpPr txBox="1">
            <a:spLocks noGrp="1"/>
          </p:cNvSpPr>
          <p:nvPr>
            <p:ph type="body" idx="1"/>
          </p:nvPr>
        </p:nvSpPr>
        <p:spPr>
          <a:xfrm>
            <a:off x="533400" y="1981200"/>
            <a:ext cx="8077199" cy="3809999"/>
          </a:xfrm>
          <a:prstGeom prst="rect">
            <a:avLst/>
          </a:prstGeom>
          <a:noFill/>
          <a:ln>
            <a:noFill/>
          </a:ln>
        </p:spPr>
        <p:txBody>
          <a:bodyPr lIns="91425" tIns="91425" rIns="91425" bIns="91425" anchor="t" anchorCtr="0"/>
          <a:lstStyle>
            <a:lvl1pPr marL="342900" marR="0" indent="-139700" algn="l" rtl="0">
              <a:spcBef>
                <a:spcPts val="1920"/>
              </a:spcBef>
              <a:spcAft>
                <a:spcPts val="0"/>
              </a:spcAft>
              <a:buClr>
                <a:srgbClr val="173962"/>
              </a:buClr>
              <a:buFont typeface="Arial"/>
              <a:buChar char="•"/>
              <a:defRPr/>
            </a:lvl1pPr>
            <a:lvl2pPr marL="742950" marR="0" indent="-107950" algn="l" rtl="0">
              <a:spcBef>
                <a:spcPts val="1680"/>
              </a:spcBef>
              <a:spcAft>
                <a:spcPts val="0"/>
              </a:spcAft>
              <a:buClr>
                <a:srgbClr val="173962"/>
              </a:buClr>
              <a:buFont typeface="Arial"/>
              <a:buChar char="–"/>
              <a:defRPr/>
            </a:lvl2pPr>
            <a:lvl3pPr marL="1085850" marR="0" indent="-82550" algn="l" rtl="0">
              <a:spcBef>
                <a:spcPts val="1440"/>
              </a:spcBef>
              <a:spcAft>
                <a:spcPts val="0"/>
              </a:spcAft>
              <a:buClr>
                <a:srgbClr val="173962"/>
              </a:buClr>
              <a:buFont typeface="Arial"/>
              <a:buChar char="•"/>
              <a:defRPr/>
            </a:lvl3pPr>
            <a:lvl4pPr marL="1428750" marR="0" indent="-107950" algn="l" rtl="0">
              <a:spcBef>
                <a:spcPts val="1200"/>
              </a:spcBef>
              <a:spcAft>
                <a:spcPts val="0"/>
              </a:spcAft>
              <a:buClr>
                <a:srgbClr val="173962"/>
              </a:buClr>
              <a:buFont typeface="Arial"/>
              <a:buChar char="–"/>
              <a:defRPr/>
            </a:lvl4pPr>
            <a:lvl5pPr marL="1771650" marR="0" indent="-107950" algn="l" rtl="0">
              <a:spcBef>
                <a:spcPts val="1200"/>
              </a:spcBef>
              <a:spcAft>
                <a:spcPts val="0"/>
              </a:spcAft>
              <a:buClr>
                <a:srgbClr val="173962"/>
              </a:buClr>
              <a:buFont typeface="Arial"/>
              <a:buChar char="»"/>
              <a:defRPr/>
            </a:lvl5pPr>
            <a:lvl6pPr marL="2514600" marR="0" indent="-101600" algn="l" rtl="0">
              <a:spcBef>
                <a:spcPts val="400"/>
              </a:spcBef>
              <a:spcAft>
                <a:spcPts val="0"/>
              </a:spcAft>
              <a:buClr>
                <a:srgbClr val="173962"/>
              </a:buClr>
              <a:buFont typeface="Arial"/>
              <a:buChar char="»"/>
              <a:defRPr/>
            </a:lvl6pPr>
            <a:lvl7pPr marL="2971800" marR="0" indent="-101600" algn="l" rtl="0">
              <a:spcBef>
                <a:spcPts val="400"/>
              </a:spcBef>
              <a:spcAft>
                <a:spcPts val="0"/>
              </a:spcAft>
              <a:buClr>
                <a:srgbClr val="173962"/>
              </a:buClr>
              <a:buFont typeface="Arial"/>
              <a:buChar char="»"/>
              <a:defRPr/>
            </a:lvl7pPr>
            <a:lvl8pPr marL="3429000" marR="0" indent="-101600" algn="l" rtl="0">
              <a:spcBef>
                <a:spcPts val="400"/>
              </a:spcBef>
              <a:spcAft>
                <a:spcPts val="0"/>
              </a:spcAft>
              <a:buClr>
                <a:srgbClr val="173962"/>
              </a:buClr>
              <a:buFont typeface="Arial"/>
              <a:buChar char="»"/>
              <a:defRPr/>
            </a:lvl8pPr>
            <a:lvl9pPr marL="3886200" marR="0" indent="-101600" algn="l" rtl="0">
              <a:spcBef>
                <a:spcPts val="400"/>
              </a:spcBef>
              <a:spcAft>
                <a:spcPts val="0"/>
              </a:spcAft>
              <a:buClr>
                <a:srgbClr val="173962"/>
              </a:buClr>
              <a:buFont typeface="Arial"/>
              <a:buChar char="»"/>
              <a:defRPr/>
            </a:lvl9pPr>
          </a:lstStyle>
          <a:p>
            <a:endParaRPr/>
          </a:p>
        </p:txBody>
      </p:sp>
      <p:sp>
        <p:nvSpPr>
          <p:cNvPr id="82" name="Shape 82"/>
          <p:cNvSpPr txBox="1">
            <a:spLocks noGrp="1"/>
          </p:cNvSpPr>
          <p:nvPr>
            <p:ph type="sldNum" idx="12"/>
          </p:nvPr>
        </p:nvSpPr>
        <p:spPr>
          <a:xfrm>
            <a:off x="6553200" y="6248400"/>
            <a:ext cx="1904999" cy="457200"/>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ncees.ncdpi.wikispaces.net/NC+Teacher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wikicentral.ncdpi.wikispaces.net/NCDPI+WikiCentral+Pag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teachingchannel.org/videos/managing-transitions"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bDvKnY0g6e4&amp;noredirect=1"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hyperlink" Target="http://www.udlcenter.org/resource_library/videos/udlcenter/udl" TargetMode="External"/><Relationship Id="rId5" Type="http://schemas.openxmlformats.org/officeDocument/2006/relationships/image" Target="../media/image36.jp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hyperlink" Target="http://goo.gl/Vb2g8"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www.ncpublicschools.org/acr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41.png"/><Relationship Id="rId4" Type="http://schemas.openxmlformats.org/officeDocument/2006/relationships/image" Target="../media/image40.jpg"/></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teachingchannel.org/videos/unique-class-culture" TargetMode="External"/><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mailto:educatoreffectiveness@dpi.nc.gov" TargetMode="Externa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hyperlink" Target="http://www.ncpublicschools.org/effectiveness-mode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hyperlink" Target="http://ncees.ncdpi.wikispaces.net/Reflective+Questions+SI+2012"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mailto:srinehart@ecps.k12.nc.us"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ncees.ncdpi.wikispaces.net/NCEES+Wiki"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2590800"/>
            <a:ext cx="7772400" cy="3124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4000" b="1" i="0" u="none" strike="noStrike" cap="none" baseline="0">
                <a:solidFill>
                  <a:schemeClr val="folHlink"/>
                </a:solidFill>
                <a:latin typeface="Arial"/>
                <a:ea typeface="Arial"/>
                <a:cs typeface="Arial"/>
                <a:sym typeface="Arial"/>
              </a:rPr>
              <a:t>NORTH CAROLINA TEACHER  EVALUATION PROCESS TRAINING</a:t>
            </a:r>
            <a:r>
              <a:rPr lang="en-US" sz="4200" b="1" i="0" u="none" strike="noStrike" cap="none" baseline="0">
                <a:solidFill>
                  <a:schemeClr val="folHlink"/>
                </a:solidFill>
                <a:latin typeface="Arial"/>
                <a:ea typeface="Arial"/>
                <a:cs typeface="Arial"/>
                <a:sym typeface="Arial"/>
              </a:rPr>
              <a:t/>
            </a:r>
            <a:br>
              <a:rPr lang="en-US" sz="4200" b="1" i="0" u="none" strike="noStrike" cap="none" baseline="0">
                <a:solidFill>
                  <a:schemeClr val="folHlink"/>
                </a:solidFill>
                <a:latin typeface="Arial"/>
                <a:ea typeface="Arial"/>
                <a:cs typeface="Arial"/>
                <a:sym typeface="Arial"/>
              </a:rPr>
            </a:br>
            <a:r>
              <a:rPr lang="en-US" sz="4200" b="1" i="0" u="none" strike="noStrike" cap="none" baseline="0">
                <a:solidFill>
                  <a:schemeClr val="folHlink"/>
                </a:solidFill>
                <a:latin typeface="Arial"/>
                <a:ea typeface="Arial"/>
                <a:cs typeface="Arial"/>
                <a:sym typeface="Arial"/>
              </a:rPr>
              <a:t/>
            </a:r>
            <a:br>
              <a:rPr lang="en-US" sz="4200" b="1" i="0" u="none" strike="noStrike" cap="none" baseline="0">
                <a:solidFill>
                  <a:schemeClr val="folHlink"/>
                </a:solidFill>
                <a:latin typeface="Arial"/>
                <a:ea typeface="Arial"/>
                <a:cs typeface="Arial"/>
                <a:sym typeface="Arial"/>
              </a:rPr>
            </a:br>
            <a:endParaRPr lang="en-US" sz="4200" b="1" i="0" u="none" strike="noStrike" cap="none" baseline="0">
              <a:solidFill>
                <a:schemeClr val="folHlink"/>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533400" y="533400"/>
            <a:ext cx="8077199" cy="152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200" b="1" i="0" u="none" strike="noStrike" cap="none" baseline="0">
              <a:solidFill>
                <a:srgbClr val="173962"/>
              </a:solidFill>
              <a:latin typeface="Arial"/>
              <a:ea typeface="Arial"/>
              <a:cs typeface="Arial"/>
              <a:sym typeface="Arial"/>
            </a:endParaRPr>
          </a:p>
        </p:txBody>
      </p:sp>
      <p:pic>
        <p:nvPicPr>
          <p:cNvPr id="165" name="Shape 165"/>
          <p:cNvPicPr preferRelativeResize="0">
            <a:picLocks noGrp="1"/>
          </p:cNvPicPr>
          <p:nvPr>
            <p:ph type="body" idx="1"/>
          </p:nvPr>
        </p:nvPicPr>
        <p:blipFill rotWithShape="1">
          <a:blip r:embed="rId3">
            <a:alphaModFix/>
          </a:blip>
          <a:srcRect/>
          <a:stretch/>
        </p:blipFill>
        <p:spPr>
          <a:xfrm>
            <a:off x="304800" y="336550"/>
            <a:ext cx="8610599" cy="60197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p:nvPr/>
        </p:nvSpPr>
        <p:spPr>
          <a:xfrm>
            <a:off x="304800" y="3886200"/>
            <a:ext cx="3276600" cy="1384299"/>
          </a:xfrm>
          <a:prstGeom prst="rect">
            <a:avLst/>
          </a:prstGeom>
          <a:solidFill>
            <a:srgbClr val="C6F0E7"/>
          </a:solidFill>
          <a:ln w="38100"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Component 1: Training</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Before participating in the evaluation process, all  teachers, principals and peer evaluators must complete training on the evaluation process.</a:t>
            </a:r>
          </a:p>
          <a:p>
            <a:pPr marL="0" marR="0" lvl="0" indent="0" algn="l" rtl="0">
              <a:lnSpc>
                <a:spcPct val="100000"/>
              </a:lnSpc>
              <a:spcBef>
                <a:spcPts val="0"/>
              </a:spcBef>
              <a:spcAft>
                <a:spcPts val="0"/>
              </a:spcAft>
              <a:buNone/>
            </a:pPr>
            <a:endParaRPr sz="1400" b="0" i="0" u="none" strike="noStrike" cap="none" baseline="0">
              <a:solidFill>
                <a:schemeClr val="dk1"/>
              </a:solidFill>
              <a:latin typeface="Arial"/>
              <a:ea typeface="Arial"/>
              <a:cs typeface="Arial"/>
              <a:sym typeface="Arial"/>
            </a:endParaRPr>
          </a:p>
        </p:txBody>
      </p:sp>
      <p:sp>
        <p:nvSpPr>
          <p:cNvPr id="172" name="Shape 172"/>
          <p:cNvSpPr txBox="1">
            <a:spLocks noGrp="1"/>
          </p:cNvSpPr>
          <p:nvPr>
            <p:ph type="body" idx="1"/>
          </p:nvPr>
        </p:nvSpPr>
        <p:spPr>
          <a:xfrm>
            <a:off x="304800" y="1524000"/>
            <a:ext cx="5638800" cy="1752600"/>
          </a:xfrm>
          <a:prstGeom prst="rect">
            <a:avLst/>
          </a:prstGeom>
          <a:solidFill>
            <a:srgbClr val="C6F0E7"/>
          </a:solidFill>
          <a:ln w="38100" cap="rnd">
            <a:solidFill>
              <a:schemeClr val="dk1"/>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rgbClr val="173962"/>
              </a:buClr>
              <a:buSzPct val="25000"/>
              <a:buFont typeface="Arial"/>
              <a:buNone/>
            </a:pPr>
            <a:r>
              <a:rPr lang="en-US" sz="1400" b="1" i="0" u="sng" strike="noStrike" cap="none" baseline="0">
                <a:solidFill>
                  <a:srgbClr val="173962"/>
                </a:solidFill>
                <a:latin typeface="Arial"/>
                <a:ea typeface="Arial"/>
                <a:cs typeface="Arial"/>
                <a:sym typeface="Arial"/>
              </a:rPr>
              <a:t>Component 2: Orientation</a:t>
            </a:r>
          </a:p>
          <a:p>
            <a:pPr marL="342900" marR="0" lvl="0" indent="-342900" algn="l" rtl="0">
              <a:lnSpc>
                <a:spcPct val="100000"/>
              </a:lnSpc>
              <a:spcBef>
                <a:spcPts val="840"/>
              </a:spcBef>
              <a:spcAft>
                <a:spcPts val="0"/>
              </a:spcAft>
              <a:buClr>
                <a:srgbClr val="173962"/>
              </a:buClr>
              <a:buSzPct val="25000"/>
              <a:buFont typeface="Arial"/>
              <a:buNone/>
            </a:pPr>
            <a:r>
              <a:rPr lang="en-US" sz="1400" b="0" i="0" u="none" strike="noStrike" cap="none" baseline="0">
                <a:solidFill>
                  <a:srgbClr val="173962"/>
                </a:solidFill>
                <a:latin typeface="Arial"/>
                <a:ea typeface="Arial"/>
                <a:cs typeface="Arial"/>
                <a:sym typeface="Arial"/>
              </a:rPr>
              <a:t>Within </a:t>
            </a:r>
            <a:r>
              <a:rPr lang="en-US" sz="1400" b="0" i="0" u="sng" strike="noStrike" cap="none" baseline="0">
                <a:solidFill>
                  <a:srgbClr val="173962"/>
                </a:solidFill>
                <a:latin typeface="Arial"/>
                <a:ea typeface="Arial"/>
                <a:cs typeface="Arial"/>
                <a:sym typeface="Arial"/>
              </a:rPr>
              <a:t>two weeks </a:t>
            </a:r>
            <a:r>
              <a:rPr lang="en-US" sz="1400" b="0" i="0" u="none" strike="noStrike" cap="none" baseline="0">
                <a:solidFill>
                  <a:srgbClr val="173962"/>
                </a:solidFill>
                <a:latin typeface="Arial"/>
                <a:ea typeface="Arial"/>
                <a:cs typeface="Arial"/>
                <a:sym typeface="Arial"/>
              </a:rPr>
              <a:t>of teacher’s first day, the principal will provide:</a:t>
            </a:r>
          </a:p>
          <a:p>
            <a:pPr marL="342900" marR="0" lvl="0" indent="-342900" algn="l" rtl="0">
              <a:lnSpc>
                <a:spcPct val="100000"/>
              </a:lnSpc>
              <a:spcBef>
                <a:spcPts val="840"/>
              </a:spcBef>
              <a:spcAft>
                <a:spcPts val="0"/>
              </a:spcAft>
              <a:buClr>
                <a:srgbClr val="FF0000"/>
              </a:buClr>
              <a:buSzPct val="25000"/>
              <a:buFont typeface="Arial"/>
              <a:buNone/>
            </a:pPr>
            <a:r>
              <a:rPr lang="en-US" sz="1400" b="1" i="0" u="none" strike="noStrike" cap="none" baseline="0">
                <a:solidFill>
                  <a:srgbClr val="FF0000"/>
                </a:solidFill>
                <a:latin typeface="Arial"/>
                <a:ea typeface="Arial"/>
                <a:cs typeface="Arial"/>
                <a:sym typeface="Arial"/>
              </a:rPr>
              <a:t>A</a:t>
            </a:r>
            <a:r>
              <a:rPr lang="en-US" sz="1400" b="0" i="0" u="none" strike="noStrike" cap="none" baseline="0">
                <a:solidFill>
                  <a:srgbClr val="FF0000"/>
                </a:solidFill>
                <a:latin typeface="Arial"/>
                <a:ea typeface="Arial"/>
                <a:cs typeface="Arial"/>
                <a:sym typeface="Arial"/>
              </a:rPr>
              <a:t>. The Rubric for Evaluating North Carolina Teachers;</a:t>
            </a:r>
          </a:p>
          <a:p>
            <a:pPr marL="342900" marR="0" lvl="0" indent="-342900" algn="l" rtl="0">
              <a:lnSpc>
                <a:spcPct val="100000"/>
              </a:lnSpc>
              <a:spcBef>
                <a:spcPts val="840"/>
              </a:spcBef>
              <a:spcAft>
                <a:spcPts val="0"/>
              </a:spcAft>
              <a:buClr>
                <a:srgbClr val="FF0000"/>
              </a:buClr>
              <a:buSzPct val="25000"/>
              <a:buFont typeface="Arial"/>
              <a:buNone/>
            </a:pPr>
            <a:r>
              <a:rPr lang="en-US" sz="1400" b="1" i="0" u="none" strike="noStrike" cap="none" baseline="0">
                <a:solidFill>
                  <a:srgbClr val="FF0000"/>
                </a:solidFill>
                <a:latin typeface="Arial"/>
                <a:ea typeface="Arial"/>
                <a:cs typeface="Arial"/>
                <a:sym typeface="Arial"/>
              </a:rPr>
              <a:t>B.</a:t>
            </a:r>
            <a:r>
              <a:rPr lang="en-US" sz="1400" b="0" i="0" u="none" strike="noStrike" cap="none" baseline="0">
                <a:solidFill>
                  <a:srgbClr val="FF0000"/>
                </a:solidFill>
                <a:latin typeface="Arial"/>
                <a:ea typeface="Arial"/>
                <a:cs typeface="Arial"/>
                <a:sym typeface="Arial"/>
              </a:rPr>
              <a:t> Teacher Evaluation  Policy </a:t>
            </a:r>
            <a:r>
              <a:rPr lang="en-US" sz="1400" b="1" i="0" u="none" strike="noStrike" cap="none" baseline="0">
                <a:solidFill>
                  <a:srgbClr val="FF0000"/>
                </a:solidFill>
                <a:latin typeface="Arial"/>
                <a:ea typeface="Arial"/>
                <a:cs typeface="Arial"/>
                <a:sym typeface="Arial"/>
              </a:rPr>
              <a:t>ID Number: TCP-C-004 </a:t>
            </a:r>
          </a:p>
          <a:p>
            <a:pPr marL="342900" marR="0" lvl="0" indent="-342900" algn="l" rtl="0">
              <a:lnSpc>
                <a:spcPct val="100000"/>
              </a:lnSpc>
              <a:spcBef>
                <a:spcPts val="840"/>
              </a:spcBef>
              <a:spcAft>
                <a:spcPts val="0"/>
              </a:spcAft>
              <a:buClr>
                <a:srgbClr val="FF0000"/>
              </a:buClr>
              <a:buSzPct val="25000"/>
              <a:buFont typeface="Arial"/>
              <a:buNone/>
            </a:pPr>
            <a:r>
              <a:rPr lang="en-US" sz="1400" b="1" i="0" u="none" strike="noStrike" cap="none" baseline="0">
                <a:solidFill>
                  <a:srgbClr val="FF0000"/>
                </a:solidFill>
                <a:latin typeface="Arial"/>
                <a:ea typeface="Arial"/>
                <a:cs typeface="Arial"/>
                <a:sym typeface="Arial"/>
              </a:rPr>
              <a:t>C.</a:t>
            </a:r>
            <a:r>
              <a:rPr lang="en-US" sz="1400" b="0" i="0" u="none" strike="noStrike" cap="none" baseline="0">
                <a:solidFill>
                  <a:srgbClr val="FF0000"/>
                </a:solidFill>
                <a:latin typeface="Arial"/>
                <a:ea typeface="Arial"/>
                <a:cs typeface="Arial"/>
                <a:sym typeface="Arial"/>
              </a:rPr>
              <a:t> A schedule for completing evaluation process.</a:t>
            </a:r>
          </a:p>
          <a:p>
            <a:pPr marL="342900" marR="0" lvl="0" indent="-342900" algn="l" rtl="0">
              <a:lnSpc>
                <a:spcPct val="100000"/>
              </a:lnSpc>
              <a:spcBef>
                <a:spcPts val="840"/>
              </a:spcBef>
              <a:spcAft>
                <a:spcPts val="0"/>
              </a:spcAft>
              <a:buClr>
                <a:schemeClr val="dk1"/>
              </a:buClr>
              <a:buFont typeface="Arial"/>
              <a:buNone/>
            </a:pPr>
            <a:endParaRPr sz="1400" b="0" i="0" u="none" strike="noStrike" cap="none" baseline="0">
              <a:solidFill>
                <a:srgbClr val="173962"/>
              </a:solidFill>
              <a:latin typeface="Arial"/>
              <a:ea typeface="Arial"/>
              <a:cs typeface="Arial"/>
              <a:sym typeface="Arial"/>
            </a:endParaRPr>
          </a:p>
          <a:p>
            <a:pPr marL="0" marR="0" lvl="0" indent="0" algn="l" rtl="0">
              <a:spcBef>
                <a:spcPts val="0"/>
              </a:spcBef>
              <a:buNone/>
            </a:pPr>
            <a:endParaRPr sz="1400" b="0" i="0" u="none" strike="noStrike" cap="none" baseline="0">
              <a:solidFill>
                <a:srgbClr val="173962"/>
              </a:solidFill>
              <a:latin typeface="Arial"/>
              <a:ea typeface="Arial"/>
              <a:cs typeface="Arial"/>
              <a:sym typeface="Arial"/>
            </a:endParaRPr>
          </a:p>
        </p:txBody>
      </p:sp>
      <p:sp>
        <p:nvSpPr>
          <p:cNvPr id="173" name="Shape 173"/>
          <p:cNvSpPr txBox="1">
            <a:spLocks noGrp="1"/>
          </p:cNvSpPr>
          <p:nvPr>
            <p:ph type="title"/>
          </p:nvPr>
        </p:nvSpPr>
        <p:spPr>
          <a:xfrm>
            <a:off x="533400" y="0"/>
            <a:ext cx="8077199" cy="1524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Before Week 3 of School Year</a:t>
            </a:r>
          </a:p>
        </p:txBody>
      </p:sp>
      <p:grpSp>
        <p:nvGrpSpPr>
          <p:cNvPr id="174" name="Shape 174"/>
          <p:cNvGrpSpPr/>
          <p:nvPr/>
        </p:nvGrpSpPr>
        <p:grpSpPr>
          <a:xfrm>
            <a:off x="3474720" y="1414271"/>
            <a:ext cx="5273038" cy="4724400"/>
            <a:chOff x="0" y="0"/>
            <a:chExt cx="2147483647" cy="2147483647"/>
          </a:xfrm>
        </p:grpSpPr>
        <p:grpSp>
          <p:nvGrpSpPr>
            <p:cNvPr id="175" name="Shape 175"/>
            <p:cNvGrpSpPr/>
            <p:nvPr/>
          </p:nvGrpSpPr>
          <p:grpSpPr>
            <a:xfrm>
              <a:off x="0" y="0"/>
              <a:ext cx="2147483647" cy="2147483647"/>
              <a:chOff x="0" y="0"/>
              <a:chExt cx="2147483647" cy="2147483647"/>
            </a:xfrm>
          </p:grpSpPr>
          <p:pic>
            <p:nvPicPr>
              <p:cNvPr id="176" name="Shape 176"/>
              <p:cNvPicPr preferRelativeResize="0"/>
              <p:nvPr/>
            </p:nvPicPr>
            <p:blipFill rotWithShape="1">
              <a:blip r:embed="rId3">
                <a:alphaModFix/>
              </a:blip>
              <a:srcRect/>
              <a:stretch/>
            </p:blipFill>
            <p:spPr>
              <a:xfrm>
                <a:off x="0" y="0"/>
                <a:ext cx="2147483647" cy="2147483647"/>
              </a:xfrm>
              <a:prstGeom prst="rect">
                <a:avLst/>
              </a:prstGeom>
              <a:solidFill>
                <a:srgbClr val="FFFFFF"/>
              </a:solidFill>
              <a:ln>
                <a:noFill/>
              </a:ln>
            </p:spPr>
          </p:pic>
          <p:sp>
            <p:nvSpPr>
              <p:cNvPr id="177" name="Shape 177"/>
              <p:cNvSpPr/>
              <p:nvPr/>
            </p:nvSpPr>
            <p:spPr>
              <a:xfrm>
                <a:off x="634467224" y="636824061"/>
                <a:ext cx="1501765997" cy="150064258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grpSp>
        <p:grpSp>
          <p:nvGrpSpPr>
            <p:cNvPr id="178" name="Shape 178"/>
            <p:cNvGrpSpPr/>
            <p:nvPr/>
          </p:nvGrpSpPr>
          <p:grpSpPr>
            <a:xfrm>
              <a:off x="158888341" y="80357393"/>
              <a:ext cx="1981146733" cy="2061583359"/>
              <a:chOff x="0" y="0"/>
              <a:chExt cx="2147483647" cy="2147483647"/>
            </a:xfrm>
          </p:grpSpPr>
          <p:pic>
            <p:nvPicPr>
              <p:cNvPr id="179" name="Shape 179"/>
              <p:cNvPicPr preferRelativeResize="0"/>
              <p:nvPr/>
            </p:nvPicPr>
            <p:blipFill rotWithShape="1">
              <a:blip r:embed="rId4">
                <a:alphaModFix/>
              </a:blip>
              <a:srcRect/>
              <a:stretch/>
            </p:blipFill>
            <p:spPr>
              <a:xfrm>
                <a:off x="0" y="0"/>
                <a:ext cx="2147483647" cy="2147483647"/>
              </a:xfrm>
              <a:prstGeom prst="rect">
                <a:avLst/>
              </a:prstGeom>
              <a:solidFill>
                <a:srgbClr val="FFFFFF"/>
              </a:solidFill>
              <a:ln>
                <a:noFill/>
              </a:ln>
            </p:spPr>
          </p:pic>
          <p:sp>
            <p:nvSpPr>
              <p:cNvPr id="180" name="Shape 180"/>
              <p:cNvSpPr txBox="1"/>
              <p:nvPr/>
            </p:nvSpPr>
            <p:spPr>
              <a:xfrm>
                <a:off x="9035121" y="7693316"/>
                <a:ext cx="2134327914" cy="2135130304"/>
              </a:xfrm>
              <a:prstGeom prst="rect">
                <a:avLst/>
              </a:prstGeom>
              <a:noFill/>
              <a:ln>
                <a:noFill/>
              </a:ln>
            </p:spPr>
            <p:txBody>
              <a:bodyPr lIns="71100" tIns="71100" rIns="71100" bIns="71100" anchor="ctr" anchorCtr="0">
                <a:noAutofit/>
              </a:bodyPr>
              <a:lstStyle/>
              <a:p>
                <a:pPr marL="0" marR="0" lvl="0" indent="0" algn="ctr" rtl="0">
                  <a:lnSpc>
                    <a:spcPct val="90000"/>
                  </a:lnSpc>
                  <a:spcBef>
                    <a:spcPts val="0"/>
                  </a:spcBef>
                  <a:spcAft>
                    <a:spcPts val="0"/>
                  </a:spcAft>
                  <a:buClr>
                    <a:srgbClr val="DEF6F1"/>
                  </a:buClr>
                  <a:buSzPct val="25000"/>
                  <a:buFont typeface="Arial"/>
                  <a:buNone/>
                </a:pPr>
                <a:r>
                  <a:rPr lang="en-US" sz="2800" b="1" i="0" u="none" strike="noStrike" cap="none" baseline="0">
                    <a:solidFill>
                      <a:srgbClr val="DEF6F1"/>
                    </a:solidFill>
                    <a:latin typeface="Arial"/>
                    <a:ea typeface="Arial"/>
                    <a:cs typeface="Arial"/>
                    <a:sym typeface="Arial"/>
                  </a:rPr>
                  <a:t>STEP 1:</a:t>
                </a:r>
              </a:p>
              <a:p>
                <a:pPr marL="0" marR="0" lvl="0" indent="0" algn="ctr" rtl="0">
                  <a:lnSpc>
                    <a:spcPct val="90000"/>
                  </a:lnSpc>
                  <a:spcBef>
                    <a:spcPts val="980"/>
                  </a:spcBef>
                  <a:spcAft>
                    <a:spcPts val="980"/>
                  </a:spcAft>
                  <a:buClr>
                    <a:srgbClr val="DEF6F1"/>
                  </a:buClr>
                  <a:buSzPct val="25000"/>
                  <a:buFont typeface="Arial"/>
                  <a:buNone/>
                </a:pPr>
                <a:r>
                  <a:rPr lang="en-US" sz="2800" b="1" i="0" u="none" strike="noStrike" cap="none" baseline="0">
                    <a:solidFill>
                      <a:srgbClr val="DEF6F1"/>
                    </a:solidFill>
                    <a:latin typeface="Arial"/>
                    <a:ea typeface="Arial"/>
                    <a:cs typeface="Arial"/>
                    <a:sym typeface="Arial"/>
                  </a:rPr>
                  <a:t>Training and Orientation</a:t>
                </a:r>
              </a:p>
            </p:txBody>
          </p:sp>
        </p:grpSp>
      </p:grpSp>
      <p:sp>
        <p:nvSpPr>
          <p:cNvPr id="181" name="Shape 181"/>
          <p:cNvSpPr txBox="1"/>
          <p:nvPr/>
        </p:nvSpPr>
        <p:spPr>
          <a:xfrm>
            <a:off x="381000" y="1524000"/>
            <a:ext cx="2209799"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p:nvPr/>
        </p:nvSpPr>
        <p:spPr>
          <a:xfrm>
            <a:off x="5715000" y="2514600"/>
            <a:ext cx="2895600" cy="2892425"/>
          </a:xfrm>
          <a:prstGeom prst="rect">
            <a:avLst/>
          </a:prstGeom>
          <a:solidFill>
            <a:srgbClr val="CCCCFF"/>
          </a:solidFill>
          <a:ln w="38100" cap="rnd">
            <a:solidFill>
              <a:schemeClr val="dk2"/>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Component 4: Pre-Observation </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               </a:t>
            </a:r>
            <a:r>
              <a:rPr lang="en-US" sz="1400" b="1" i="0" u="sng" strike="noStrike" cap="none" baseline="0">
                <a:solidFill>
                  <a:schemeClr val="dk1"/>
                </a:solidFill>
                <a:latin typeface="Arial"/>
                <a:ea typeface="Arial"/>
                <a:cs typeface="Arial"/>
                <a:sym typeface="Arial"/>
              </a:rPr>
              <a:t>Conference</a:t>
            </a:r>
            <a:r>
              <a:rPr lang="en-US" sz="1400" b="0" i="0" u="none" strike="noStrike" cap="none" baseline="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Before the first formal observation,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 the principal meets with the teacher  to discuss: </a:t>
            </a:r>
            <a:r>
              <a:rPr lang="en-US" sz="1400" b="0" i="0" u="none" strike="noStrike" cap="none" baseline="0">
                <a:solidFill>
                  <a:srgbClr val="FF0000"/>
                </a:solidFill>
                <a:latin typeface="Arial"/>
                <a:ea typeface="Arial"/>
                <a:cs typeface="Arial"/>
                <a:sym typeface="Arial"/>
              </a:rPr>
              <a:t>self assessment,   professional development plan</a:t>
            </a:r>
            <a:r>
              <a:rPr lang="en-US" sz="1400" b="0" i="0" u="none" strike="noStrike" cap="none" baseline="0">
                <a:solidFill>
                  <a:schemeClr val="dk2"/>
                </a:solidFill>
                <a:latin typeface="Arial"/>
                <a:ea typeface="Arial"/>
                <a:cs typeface="Arial"/>
                <a:sym typeface="Arial"/>
              </a:rPr>
              <a:t>, and </a:t>
            </a:r>
            <a:r>
              <a:rPr lang="en-US" sz="1400" b="0" i="0" u="none" strike="noStrike" cap="none" baseline="0">
                <a:solidFill>
                  <a:schemeClr val="dk1"/>
                </a:solidFill>
                <a:latin typeface="Arial"/>
                <a:ea typeface="Arial"/>
                <a:cs typeface="Arial"/>
                <a:sym typeface="Arial"/>
              </a:rPr>
              <a:t>a written description of the </a:t>
            </a:r>
            <a:r>
              <a:rPr lang="en-US" sz="1400" b="0" i="0" u="none" strike="noStrike" cap="none" baseline="0">
                <a:solidFill>
                  <a:srgbClr val="FF0000"/>
                </a:solidFill>
                <a:latin typeface="Arial"/>
                <a:ea typeface="Arial"/>
                <a:cs typeface="Arial"/>
                <a:sym typeface="Arial"/>
              </a:rPr>
              <a:t>lesson(s)</a:t>
            </a:r>
            <a:r>
              <a:rPr lang="en-US" sz="1400" b="0" i="0" u="none" strike="noStrike" cap="none" baseline="0">
                <a:solidFill>
                  <a:schemeClr val="dk1"/>
                </a:solidFill>
                <a:latin typeface="Arial"/>
                <a:ea typeface="Arial"/>
                <a:cs typeface="Arial"/>
                <a:sym typeface="Arial"/>
              </a:rPr>
              <a:t> to be observed.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Goal:  To prepare principal for</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    the observation.                </a:t>
            </a:r>
          </a:p>
          <a:p>
            <a:pPr marL="0" marR="0" lvl="0" indent="0" algn="l" rtl="0">
              <a:lnSpc>
                <a:spcPct val="100000"/>
              </a:lnSpc>
              <a:spcBef>
                <a:spcPts val="0"/>
              </a:spcBef>
              <a:spcAft>
                <a:spcPts val="0"/>
              </a:spcAft>
              <a:buNone/>
            </a:pPr>
            <a:endParaRPr sz="1400" b="1" i="0" u="none" strike="noStrike" cap="none" baseline="0">
              <a:solidFill>
                <a:schemeClr val="dk1"/>
              </a:solidFill>
              <a:latin typeface="Arial"/>
              <a:ea typeface="Arial"/>
              <a:cs typeface="Arial"/>
              <a:sym typeface="Arial"/>
            </a:endParaRPr>
          </a:p>
        </p:txBody>
      </p:sp>
      <p:sp>
        <p:nvSpPr>
          <p:cNvPr id="188" name="Shape 188"/>
          <p:cNvSpPr txBox="1">
            <a:spLocks noGrp="1"/>
          </p:cNvSpPr>
          <p:nvPr>
            <p:ph type="title"/>
          </p:nvPr>
        </p:nvSpPr>
        <p:spPr>
          <a:xfrm>
            <a:off x="457200" y="228600"/>
            <a:ext cx="8458200" cy="1219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Before First Formal Observation</a:t>
            </a:r>
          </a:p>
        </p:txBody>
      </p:sp>
      <p:grpSp>
        <p:nvGrpSpPr>
          <p:cNvPr id="189" name="Shape 189"/>
          <p:cNvGrpSpPr/>
          <p:nvPr/>
        </p:nvGrpSpPr>
        <p:grpSpPr>
          <a:xfrm>
            <a:off x="274637" y="1493837"/>
            <a:ext cx="5540374" cy="4578349"/>
            <a:chOff x="274637" y="1493837"/>
            <a:chExt cx="5540374" cy="4578349"/>
          </a:xfrm>
        </p:grpSpPr>
        <p:pic>
          <p:nvPicPr>
            <p:cNvPr id="190" name="Shape 190"/>
            <p:cNvPicPr preferRelativeResize="0"/>
            <p:nvPr/>
          </p:nvPicPr>
          <p:blipFill rotWithShape="1">
            <a:blip r:embed="rId3">
              <a:alphaModFix/>
            </a:blip>
            <a:srcRect/>
            <a:stretch/>
          </p:blipFill>
          <p:spPr>
            <a:xfrm>
              <a:off x="274637" y="1493837"/>
              <a:ext cx="5540374" cy="4578349"/>
            </a:xfrm>
            <a:prstGeom prst="rect">
              <a:avLst/>
            </a:prstGeom>
            <a:solidFill>
              <a:srgbClr val="FFFFFF"/>
            </a:solidFill>
            <a:ln>
              <a:noFill/>
            </a:ln>
          </p:spPr>
        </p:pic>
        <p:sp>
          <p:nvSpPr>
            <p:cNvPr id="191" name="Shape 191"/>
            <p:cNvSpPr/>
            <p:nvPr/>
          </p:nvSpPr>
          <p:spPr>
            <a:xfrm rot="5400000">
              <a:off x="645317" y="2507456"/>
              <a:ext cx="3198812" cy="38798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grpSp>
      <p:sp>
        <p:nvSpPr>
          <p:cNvPr id="192" name="Shape 192"/>
          <p:cNvSpPr txBox="1">
            <a:spLocks noGrp="1"/>
          </p:cNvSpPr>
          <p:nvPr>
            <p:ph type="body" idx="1"/>
          </p:nvPr>
        </p:nvSpPr>
        <p:spPr>
          <a:xfrm>
            <a:off x="304800" y="2362200"/>
            <a:ext cx="3962399" cy="3733800"/>
          </a:xfrm>
          <a:prstGeom prst="rect">
            <a:avLst/>
          </a:prstGeom>
          <a:noFill/>
          <a:ln>
            <a:noFill/>
          </a:ln>
        </p:spPr>
        <p:txBody>
          <a:bodyPr lIns="91425" tIns="45700" rIns="91425" bIns="45700" anchor="t" anchorCtr="0">
            <a:noAutofit/>
          </a:bodyPr>
          <a:lstStyle/>
          <a:p>
            <a:pPr marL="342900" marR="0" lvl="0" indent="-342900" algn="ctr" rtl="0">
              <a:lnSpc>
                <a:spcPct val="90000"/>
              </a:lnSpc>
              <a:spcBef>
                <a:spcPts val="0"/>
              </a:spcBef>
              <a:spcAft>
                <a:spcPts val="0"/>
              </a:spcAft>
              <a:buClr>
                <a:schemeClr val="accent1"/>
              </a:buClr>
              <a:buSzPct val="25000"/>
              <a:buFont typeface="Arial"/>
              <a:buNone/>
            </a:pPr>
            <a:r>
              <a:rPr lang="en-US" sz="3200" b="1" i="0" u="none" strike="noStrike" cap="none" baseline="0">
                <a:solidFill>
                  <a:schemeClr val="accent1"/>
                </a:solidFill>
                <a:latin typeface="Arial"/>
                <a:ea typeface="Arial"/>
                <a:cs typeface="Arial"/>
                <a:sym typeface="Arial"/>
              </a:rPr>
              <a:t>STEP 2:</a:t>
            </a:r>
          </a:p>
          <a:p>
            <a:pPr marL="342900" marR="0" lvl="0" indent="-342900" algn="ctr" rtl="0">
              <a:lnSpc>
                <a:spcPct val="90000"/>
              </a:lnSpc>
              <a:spcBef>
                <a:spcPts val="3040"/>
              </a:spcBef>
              <a:spcAft>
                <a:spcPts val="1120"/>
              </a:spcAft>
              <a:buClr>
                <a:schemeClr val="accent1"/>
              </a:buClr>
              <a:buSzPct val="25000"/>
              <a:buFont typeface="Arial"/>
              <a:buNone/>
            </a:pPr>
            <a:r>
              <a:rPr lang="en-US" sz="3200" b="1" i="0" u="none" strike="noStrike" cap="none" baseline="0">
                <a:solidFill>
                  <a:schemeClr val="accent1"/>
                </a:solidFill>
                <a:latin typeface="Arial"/>
                <a:ea typeface="Arial"/>
                <a:cs typeface="Arial"/>
                <a:sym typeface="Arial"/>
              </a:rPr>
              <a:t>   Self-Assessment, Goal Setting and Pre-Conference</a:t>
            </a:r>
          </a:p>
        </p:txBody>
      </p:sp>
      <p:sp>
        <p:nvSpPr>
          <p:cNvPr id="193" name="Shape 193"/>
          <p:cNvSpPr txBox="1"/>
          <p:nvPr/>
        </p:nvSpPr>
        <p:spPr>
          <a:xfrm>
            <a:off x="4038600" y="1295400"/>
            <a:ext cx="4190999" cy="1077912"/>
          </a:xfrm>
          <a:prstGeom prst="rect">
            <a:avLst/>
          </a:prstGeom>
          <a:solidFill>
            <a:srgbClr val="CCCCFF"/>
          </a:solidFill>
          <a:ln w="38100" cap="rnd">
            <a:solidFill>
              <a:schemeClr val="dk2"/>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1" i="0" u="sng" strike="noStrike" cap="none" baseline="0">
                <a:solidFill>
                  <a:schemeClr val="dk1"/>
                </a:solidFill>
                <a:latin typeface="Arial"/>
                <a:ea typeface="Arial"/>
                <a:cs typeface="Arial"/>
                <a:sym typeface="Arial"/>
              </a:rPr>
              <a:t>Component 3: Teacher Self-Assessment</a:t>
            </a:r>
          </a:p>
          <a:p>
            <a:pPr marL="0" marR="0" lvl="0" indent="0" algn="l" rtl="0">
              <a:lnSpc>
                <a:spcPct val="100000"/>
              </a:lnSpc>
              <a:spcBef>
                <a:spcPts val="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Using the Rubric , the teacher shall rate  their performance and reflect  on his or her performance  throughout the year.</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533400" y="381000"/>
            <a:ext cx="8077199"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Self Assessment</a:t>
            </a:r>
          </a:p>
        </p:txBody>
      </p:sp>
      <p:sp>
        <p:nvSpPr>
          <p:cNvPr id="200" name="Shape 200"/>
          <p:cNvSpPr txBox="1">
            <a:spLocks noGrp="1"/>
          </p:cNvSpPr>
          <p:nvPr>
            <p:ph type="body" idx="1"/>
          </p:nvPr>
        </p:nvSpPr>
        <p:spPr>
          <a:xfrm>
            <a:off x="533400" y="1295400"/>
            <a:ext cx="8077199" cy="45720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173962"/>
              </a:buClr>
              <a:buSzPct val="25000"/>
              <a:buFont typeface="Arial"/>
              <a:buNone/>
            </a:pPr>
            <a:r>
              <a:rPr lang="en-US" sz="3200" b="0" i="0" u="none" strike="noStrike" cap="none" baseline="0">
                <a:solidFill>
                  <a:srgbClr val="173962"/>
                </a:solidFill>
                <a:latin typeface="Arial"/>
                <a:ea typeface="Arial"/>
                <a:cs typeface="Arial"/>
                <a:sym typeface="Arial"/>
              </a:rPr>
              <a:t>The purpose of the self assessment is allow educators to reflect on their practice, identifying their own professional strengths and areas of development. Your Self‐Assessment will lead directly into the development of your Professional Development Plan Goals.</a:t>
            </a:r>
          </a:p>
          <a:p>
            <a:pPr marL="342900" marR="0" lvl="0" indent="-342900" algn="l" rtl="0">
              <a:lnSpc>
                <a:spcPct val="100000"/>
              </a:lnSpc>
              <a:spcBef>
                <a:spcPts val="1200"/>
              </a:spcBef>
              <a:spcAft>
                <a:spcPts val="0"/>
              </a:spcAft>
              <a:buClr>
                <a:srgbClr val="173962"/>
              </a:buClr>
              <a:buSzPct val="25000"/>
              <a:buFont typeface="Arial"/>
              <a:buNone/>
            </a:pPr>
            <a:r>
              <a:rPr lang="en-US" sz="2000" b="1" i="0" u="none" strike="noStrike" cap="none" baseline="0">
                <a:solidFill>
                  <a:srgbClr val="173962"/>
                </a:solidFill>
                <a:latin typeface="Arial"/>
                <a:ea typeface="Arial"/>
                <a:cs typeface="Arial"/>
                <a:sym typeface="Arial"/>
              </a:rPr>
              <a:t>Lets Look at the Self Assessment.  Go to the on line manual:</a:t>
            </a:r>
          </a:p>
          <a:p>
            <a:pPr marL="342900" marR="0" lvl="0" indent="-342900" algn="ctr" rtl="0">
              <a:lnSpc>
                <a:spcPct val="100000"/>
              </a:lnSpc>
              <a:spcBef>
                <a:spcPts val="1440"/>
              </a:spcBef>
              <a:spcAft>
                <a:spcPts val="0"/>
              </a:spcAft>
              <a:buClr>
                <a:srgbClr val="FF0000"/>
              </a:buClr>
              <a:buSzPct val="25000"/>
              <a:buFont typeface="Arial"/>
              <a:buNone/>
            </a:pPr>
            <a:r>
              <a:rPr lang="en-US" sz="2400" b="0" i="0" u="sng" strike="noStrike" cap="none" baseline="0">
                <a:solidFill>
                  <a:schemeClr val="hlink"/>
                </a:solidFill>
                <a:latin typeface="Arial"/>
                <a:ea typeface="Arial"/>
                <a:cs typeface="Arial"/>
                <a:sym typeface="Arial"/>
                <a:hlinkClick r:id="rId3"/>
              </a:rPr>
              <a:t>http://ncees.ncdpi.wikispaces.net/NC+Teachers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rotWithShape="1">
          <a:blip r:embed="rId3">
            <a:alphaModFix/>
          </a:blip>
          <a:srcRect/>
          <a:stretch/>
        </p:blipFill>
        <p:spPr>
          <a:xfrm>
            <a:off x="304800" y="304800"/>
            <a:ext cx="8534399" cy="55626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533400" y="1295400"/>
            <a:ext cx="8229600" cy="6616699"/>
          </a:xfrm>
          <a:prstGeom prst="rect">
            <a:avLst/>
          </a:prstGeom>
          <a:noFill/>
          <a:ln>
            <a:noFill/>
          </a:ln>
        </p:spPr>
        <p:txBody>
          <a:bodyPr lIns="91425" tIns="45700" rIns="91425" bIns="45700" anchor="t" anchorCtr="0">
            <a:noAutofit/>
          </a:bodyPr>
          <a:lstStyle/>
          <a:p>
            <a:pPr marL="0" marR="0" lvl="0" indent="11430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The </a:t>
            </a:r>
            <a:r>
              <a:rPr lang="en-US" sz="2800" b="1" i="0" u="none" strike="noStrike" cap="none" baseline="0">
                <a:solidFill>
                  <a:srgbClr val="FF9900"/>
                </a:solidFill>
                <a:latin typeface="Arial"/>
                <a:ea typeface="Arial"/>
                <a:cs typeface="Arial"/>
                <a:sym typeface="Arial"/>
              </a:rPr>
              <a:t>New Preliminary Professional Development Plan</a:t>
            </a:r>
            <a:r>
              <a:rPr lang="en-US" sz="2800" b="0" i="0" u="none" strike="noStrike" cap="none" baseline="0">
                <a:solidFill>
                  <a:srgbClr val="FF9900"/>
                </a:solidFill>
                <a:latin typeface="Arial"/>
                <a:ea typeface="Arial"/>
                <a:cs typeface="Arial"/>
                <a:sym typeface="Arial"/>
              </a:rPr>
              <a:t> </a:t>
            </a:r>
            <a:r>
              <a:rPr lang="en-US" sz="2800" b="0" i="0" u="none" strike="noStrike" cap="none" baseline="0">
                <a:solidFill>
                  <a:schemeClr val="dk1"/>
                </a:solidFill>
                <a:latin typeface="Arial"/>
                <a:ea typeface="Arial"/>
                <a:cs typeface="Arial"/>
                <a:sym typeface="Arial"/>
              </a:rPr>
              <a:t>is created by the teacher. </a:t>
            </a:r>
          </a:p>
          <a:p>
            <a:pPr marL="0" marR="0" lvl="0" indent="17780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The teacher and the administrator have the ability to add content to the form.</a:t>
            </a:r>
          </a:p>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You will meet THREE times per year with your administrator and mentor to review your PDP goals and sign off (Beginning, Middle, and End of year)</a:t>
            </a: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12" name="Shape 212"/>
          <p:cNvSpPr txBox="1">
            <a:spLocks noGrp="1"/>
          </p:cNvSpPr>
          <p:nvPr>
            <p:ph type="title"/>
          </p:nvPr>
        </p:nvSpPr>
        <p:spPr>
          <a:xfrm>
            <a:off x="304800" y="533400"/>
            <a:ext cx="8610599" cy="5333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Professional Development Plans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304800"/>
            <a:ext cx="8077199"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1" i="0" u="none" strike="noStrike" cap="none" baseline="0">
                <a:solidFill>
                  <a:schemeClr val="dk1"/>
                </a:solidFill>
                <a:latin typeface="Arial"/>
                <a:ea typeface="Arial"/>
                <a:cs typeface="Arial"/>
                <a:sym typeface="Arial"/>
              </a:rPr>
              <a:t>Professional Development Plans</a:t>
            </a:r>
          </a:p>
        </p:txBody>
      </p:sp>
      <p:graphicFrame>
        <p:nvGraphicFramePr>
          <p:cNvPr id="219" name="Shape 219"/>
          <p:cNvGraphicFramePr/>
          <p:nvPr/>
        </p:nvGraphicFramePr>
        <p:xfrm>
          <a:off x="381000" y="1219200"/>
          <a:ext cx="3000000" cy="3000000"/>
        </p:xfrm>
        <a:graphic>
          <a:graphicData uri="http://schemas.openxmlformats.org/drawingml/2006/table">
            <a:tbl>
              <a:tblPr>
                <a:noFill/>
                <a:tableStyleId>{ECFF2CA3-3B05-44A6-ABD5-B35F6A7F4BF7}</a:tableStyleId>
              </a:tblPr>
              <a:tblGrid>
                <a:gridCol w="2768600"/>
                <a:gridCol w="2768600"/>
                <a:gridCol w="2768600"/>
              </a:tblGrid>
              <a:tr h="365125">
                <a:tc>
                  <a:txBody>
                    <a:bodyPr/>
                    <a:lstStyle/>
                    <a:p>
                      <a:pPr marL="0" marR="0" lvl="0" indent="0" algn="ctr" rtl="0">
                        <a:lnSpc>
                          <a:spcPct val="100000"/>
                        </a:lnSpc>
                        <a:spcBef>
                          <a:spcPts val="0"/>
                        </a:spcBef>
                        <a:spcAft>
                          <a:spcPts val="0"/>
                        </a:spcAft>
                        <a:buClr>
                          <a:srgbClr val="C00000"/>
                        </a:buClr>
                        <a:buSzPct val="25000"/>
                        <a:buFont typeface="Arial"/>
                        <a:buNone/>
                      </a:pPr>
                      <a:r>
                        <a:rPr lang="en-US" sz="1800" b="1" i="0" u="none" strike="noStrike" cap="none" baseline="0">
                          <a:solidFill>
                            <a:srgbClr val="C00000"/>
                          </a:solidFill>
                          <a:latin typeface="Arial"/>
                          <a:ea typeface="Arial"/>
                          <a:cs typeface="Arial"/>
                          <a:sym typeface="Arial"/>
                        </a:rPr>
                        <a:t>Individual PDP</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63C6"/>
                        </a:buClr>
                        <a:buSzPct val="25000"/>
                        <a:buFont typeface="Arial"/>
                        <a:buNone/>
                      </a:pPr>
                      <a:r>
                        <a:rPr lang="en-US" sz="1800" b="1" i="0" u="none" strike="noStrike" cap="none" baseline="0">
                          <a:solidFill>
                            <a:srgbClr val="0063C6"/>
                          </a:solidFill>
                          <a:latin typeface="Arial"/>
                          <a:ea typeface="Arial"/>
                          <a:cs typeface="Arial"/>
                          <a:sym typeface="Arial"/>
                        </a:rPr>
                        <a:t>Monitored PDP</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Directed PDP</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r>
              <a:tr h="1158875">
                <a:tc>
                  <a:txBody>
                    <a:bodyPr/>
                    <a:lstStyle/>
                    <a:p>
                      <a:pPr marL="0" marR="0" lvl="0" indent="0" algn="l" rtl="0">
                        <a:lnSpc>
                          <a:spcPct val="100000"/>
                        </a:lnSpc>
                        <a:spcBef>
                          <a:spcPts val="0"/>
                        </a:spcBef>
                        <a:spcAft>
                          <a:spcPts val="0"/>
                        </a:spcAft>
                        <a:buClr>
                          <a:srgbClr val="C00000"/>
                        </a:buClr>
                        <a:buSzPct val="25000"/>
                        <a:buFont typeface="Arial"/>
                        <a:buNone/>
                      </a:pPr>
                      <a:r>
                        <a:rPr lang="en-US" sz="1400" b="1" i="0" u="none" strike="noStrike" cap="none" baseline="0">
                          <a:solidFill>
                            <a:srgbClr val="C00000"/>
                          </a:solidFill>
                          <a:latin typeface="Arial"/>
                          <a:ea typeface="Arial"/>
                          <a:cs typeface="Arial"/>
                          <a:sym typeface="Arial"/>
                        </a:rPr>
                        <a:t>Rated “Proficient” or higher on all standards</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63C6"/>
                        </a:buClr>
                        <a:buSzPct val="25000"/>
                        <a:buFont typeface="Arial"/>
                        <a:buNone/>
                      </a:pPr>
                      <a:r>
                        <a:rPr lang="en-US" sz="1400" b="1" i="0" u="none" strike="noStrike" cap="none" baseline="0">
                          <a:solidFill>
                            <a:srgbClr val="0063C6"/>
                          </a:solidFill>
                          <a:latin typeface="Arial"/>
                          <a:ea typeface="Arial"/>
                          <a:cs typeface="Arial"/>
                          <a:sym typeface="Arial"/>
                        </a:rPr>
                        <a:t>Rated “Developing” on one or more standards</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000000"/>
                          </a:solidFill>
                          <a:latin typeface="Arial"/>
                          <a:ea typeface="Arial"/>
                          <a:cs typeface="Arial"/>
                          <a:sym typeface="Arial"/>
                        </a:rPr>
                        <a:t>Rated “Not Demonstrated” on any standard or</a:t>
                      </a:r>
                    </a:p>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000000"/>
                          </a:solidFill>
                          <a:latin typeface="Arial"/>
                          <a:ea typeface="Arial"/>
                          <a:cs typeface="Arial"/>
                          <a:sym typeface="Arial"/>
                        </a:rPr>
                        <a:t>Rated “Developing” on one or more standards for two consecutive years</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FFFFF"/>
                    </a:solidFill>
                  </a:tcPr>
                </a:tc>
              </a:tr>
              <a:tr h="731825">
                <a:tc>
                  <a:txBody>
                    <a:bodyPr/>
                    <a:lstStyle/>
                    <a:p>
                      <a:pPr marL="0" marR="0" lvl="0" indent="0" algn="l" rtl="0">
                        <a:lnSpc>
                          <a:spcPct val="100000"/>
                        </a:lnSpc>
                        <a:spcBef>
                          <a:spcPts val="0"/>
                        </a:spcBef>
                        <a:spcAft>
                          <a:spcPts val="0"/>
                        </a:spcAft>
                        <a:buClr>
                          <a:srgbClr val="C00000"/>
                        </a:buClr>
                        <a:buSzPct val="25000"/>
                        <a:buFont typeface="Arial"/>
                        <a:buNone/>
                      </a:pPr>
                      <a:r>
                        <a:rPr lang="en-US" sz="1400" b="1" i="0" u="none" strike="noStrike" cap="none" baseline="0">
                          <a:solidFill>
                            <a:srgbClr val="C00000"/>
                          </a:solidFill>
                          <a:latin typeface="Arial"/>
                          <a:ea typeface="Arial"/>
                          <a:cs typeface="Arial"/>
                          <a:sym typeface="Arial"/>
                        </a:rPr>
                        <a:t>Teacher sets individual goals for growth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63C6"/>
                        </a:buClr>
                        <a:buSzPct val="25000"/>
                        <a:buFont typeface="Arial"/>
                        <a:buNone/>
                      </a:pPr>
                      <a:r>
                        <a:rPr lang="en-US" sz="1400" b="1" i="0" u="none" strike="noStrike" cap="none" baseline="0">
                          <a:solidFill>
                            <a:srgbClr val="0063C6"/>
                          </a:solidFill>
                          <a:latin typeface="Arial"/>
                          <a:ea typeface="Arial"/>
                          <a:cs typeface="Arial"/>
                          <a:sym typeface="Arial"/>
                        </a:rPr>
                        <a:t>Not recommended for dismissal, demotion, or non-renewal at this time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000000"/>
                          </a:solidFill>
                          <a:latin typeface="Arial"/>
                          <a:ea typeface="Arial"/>
                          <a:cs typeface="Arial"/>
                          <a:sym typeface="Arial"/>
                        </a:rPr>
                        <a:t>Not recommended for dismissal, demotion, or non-renewal at this time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FFFFF"/>
                    </a:solidFill>
                  </a:tcPr>
                </a:tc>
              </a:tr>
              <a:tr h="1798625">
                <a:tc>
                  <a:txBody>
                    <a:bodyPr/>
                    <a:lstStyle/>
                    <a:p>
                      <a:pPr marL="0" marR="0" lvl="0" indent="0" algn="l" rtl="0">
                        <a:lnSpc>
                          <a:spcPct val="100000"/>
                        </a:lnSpc>
                        <a:spcBef>
                          <a:spcPts val="0"/>
                        </a:spcBef>
                        <a:spcAft>
                          <a:spcPts val="0"/>
                        </a:spcAft>
                        <a:buClr>
                          <a:srgbClr val="C00000"/>
                        </a:buClr>
                        <a:buSzPct val="25000"/>
                        <a:buFont typeface="Arial"/>
                        <a:buNone/>
                      </a:pPr>
                      <a:r>
                        <a:rPr lang="en-US" sz="1400" b="1" i="0" u="none" strike="noStrike" cap="none" baseline="0">
                          <a:solidFill>
                            <a:srgbClr val="C00000"/>
                          </a:solidFill>
                          <a:latin typeface="Arial"/>
                          <a:ea typeface="Arial"/>
                          <a:cs typeface="Arial"/>
                          <a:sym typeface="Arial"/>
                        </a:rPr>
                        <a:t>Administrator and teacher meet to discuss PDP 3 times – Beginning of the year, Mid-year, End-of-Year</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63C6"/>
                        </a:buClr>
                        <a:buSzPct val="25000"/>
                        <a:buFont typeface="Arial"/>
                        <a:buNone/>
                      </a:pPr>
                      <a:r>
                        <a:rPr lang="en-US" sz="1400" b="1" i="0" u="none" strike="noStrike" cap="none" baseline="0">
                          <a:solidFill>
                            <a:srgbClr val="0063C6"/>
                          </a:solidFill>
                          <a:latin typeface="Arial"/>
                          <a:ea typeface="Arial"/>
                          <a:cs typeface="Arial"/>
                          <a:sym typeface="Arial"/>
                        </a:rPr>
                        <a:t>Administrator and teacher meet to discuss and set goals together – Meet at least 3 times (beginning of the year, mid-year, and end-of-year to review progress)</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000000"/>
                          </a:solidFill>
                          <a:latin typeface="Arial"/>
                          <a:ea typeface="Arial"/>
                          <a:cs typeface="Arial"/>
                          <a:sym typeface="Arial"/>
                        </a:rPr>
                        <a:t>Administrator sets goals for teacher based on observations and documentation – meets with teacher to review the development plan. Meet at least 3 times to review progress.</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FFFFF"/>
                    </a:solidFill>
                  </a:tcPr>
                </a:tc>
              </a:tr>
              <a:tr h="731825">
                <a:tc>
                  <a:txBody>
                    <a:bodyPr/>
                    <a:lstStyle/>
                    <a:p>
                      <a:pPr marL="0" marR="0" lvl="0" indent="0" algn="l" rtl="0">
                        <a:spcBef>
                          <a:spcPts val="0"/>
                        </a:spcBef>
                        <a:buNone/>
                      </a:pPr>
                      <a:endParaRPr sz="1800" u="none" strike="noStrike" cap="none" baseline="0">
                        <a:solidFill>
                          <a:schemeClr val="dk1"/>
                        </a:solidFill>
                        <a:latin typeface="Arial"/>
                        <a:ea typeface="Arial"/>
                        <a:cs typeface="Arial"/>
                        <a:sym typeface="Arial"/>
                      </a:endParaRP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63C6"/>
                        </a:buClr>
                        <a:buSzPct val="25000"/>
                        <a:buFont typeface="Arial"/>
                        <a:buNone/>
                      </a:pPr>
                      <a:r>
                        <a:rPr lang="en-US" sz="1400" b="1" i="0" u="none" strike="noStrike" cap="none" baseline="0">
                          <a:solidFill>
                            <a:srgbClr val="0063C6"/>
                          </a:solidFill>
                          <a:latin typeface="Arial"/>
                          <a:ea typeface="Arial"/>
                          <a:cs typeface="Arial"/>
                          <a:sym typeface="Arial"/>
                        </a:rPr>
                        <a:t>One school year to reach proficiency</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000000"/>
                          </a:solidFill>
                          <a:latin typeface="Arial"/>
                          <a:ea typeface="Arial"/>
                          <a:cs typeface="Arial"/>
                          <a:sym typeface="Arial"/>
                        </a:rPr>
                        <a:t>One school year or less to reach proficiency (as determined by the LEA)</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FFFFF"/>
                    </a:solidFill>
                  </a:tcPr>
                </a:tc>
              </a:tr>
            </a:tbl>
          </a:graphicData>
        </a:graphic>
      </p:graphicFrame>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4267200" y="1524000"/>
            <a:ext cx="4572000" cy="2743199"/>
          </a:xfrm>
          <a:prstGeom prst="rect">
            <a:avLst/>
          </a:prstGeom>
          <a:solidFill>
            <a:srgbClr val="FFCCFF"/>
          </a:solidFill>
          <a:ln w="38100" cap="rnd">
            <a:solidFill>
              <a:schemeClr val="dk2"/>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rgbClr val="173962"/>
              </a:buClr>
              <a:buSzPct val="25000"/>
              <a:buFont typeface="Arial"/>
              <a:buNone/>
            </a:pPr>
            <a:r>
              <a:rPr lang="en-US" sz="1400" b="1" i="0" u="none" strike="noStrike" cap="none" baseline="0">
                <a:solidFill>
                  <a:srgbClr val="173962"/>
                </a:solidFill>
                <a:latin typeface="Arial"/>
                <a:ea typeface="Arial"/>
                <a:cs typeface="Arial"/>
                <a:sym typeface="Arial"/>
              </a:rPr>
              <a:t>             </a:t>
            </a:r>
            <a:r>
              <a:rPr lang="en-US" sz="1400" b="1" i="0" u="sng" strike="noStrike" cap="none" baseline="0">
                <a:solidFill>
                  <a:srgbClr val="173962"/>
                </a:solidFill>
                <a:latin typeface="Arial"/>
                <a:ea typeface="Arial"/>
                <a:cs typeface="Arial"/>
                <a:sym typeface="Arial"/>
              </a:rPr>
              <a:t>Component 5: Observations</a:t>
            </a:r>
          </a:p>
          <a:p>
            <a:pPr marL="342900" marR="0" lvl="0" indent="-342900" algn="l" rtl="0">
              <a:lnSpc>
                <a:spcPct val="100000"/>
              </a:lnSpc>
              <a:spcBef>
                <a:spcPts val="840"/>
              </a:spcBef>
              <a:spcAft>
                <a:spcPts val="0"/>
              </a:spcAft>
              <a:buClr>
                <a:srgbClr val="173962"/>
              </a:buClr>
              <a:buSzPct val="25000"/>
              <a:buFont typeface="Arial"/>
              <a:buNone/>
            </a:pPr>
            <a:r>
              <a:rPr lang="en-US" sz="1400" b="0" i="0" u="none" strike="noStrike" cap="none" baseline="0">
                <a:solidFill>
                  <a:srgbClr val="173962"/>
                </a:solidFill>
                <a:latin typeface="Arial"/>
                <a:ea typeface="Arial"/>
                <a:cs typeface="Arial"/>
                <a:sym typeface="Arial"/>
              </a:rPr>
              <a:t>      A. Formal observation: </a:t>
            </a:r>
          </a:p>
          <a:p>
            <a:pPr marL="342900" marR="0" lvl="0" indent="-342900" algn="l" rtl="0">
              <a:lnSpc>
                <a:spcPct val="100000"/>
              </a:lnSpc>
              <a:spcBef>
                <a:spcPts val="840"/>
              </a:spcBef>
              <a:spcAft>
                <a:spcPts val="0"/>
              </a:spcAft>
              <a:buClr>
                <a:srgbClr val="173962"/>
              </a:buClr>
              <a:buSzPct val="25000"/>
              <a:buFont typeface="Arial"/>
              <a:buNone/>
            </a:pPr>
            <a:r>
              <a:rPr lang="en-US" sz="1400" b="0" i="0" u="none" strike="noStrike" cap="none" baseline="0">
                <a:solidFill>
                  <a:srgbClr val="173962"/>
                </a:solidFill>
                <a:latin typeface="Arial"/>
                <a:ea typeface="Arial"/>
                <a:cs typeface="Arial"/>
                <a:sym typeface="Arial"/>
              </a:rPr>
              <a:t>          45  min. or entire class period </a:t>
            </a:r>
          </a:p>
          <a:p>
            <a:pPr marL="342900" marR="0" lvl="0" indent="-342900" algn="l" rtl="0">
              <a:lnSpc>
                <a:spcPct val="100000"/>
              </a:lnSpc>
              <a:spcBef>
                <a:spcPts val="840"/>
              </a:spcBef>
              <a:spcAft>
                <a:spcPts val="0"/>
              </a:spcAft>
              <a:buClr>
                <a:srgbClr val="173962"/>
              </a:buClr>
              <a:buSzPct val="25000"/>
              <a:buFont typeface="Arial"/>
              <a:buNone/>
            </a:pPr>
            <a:r>
              <a:rPr lang="en-US" sz="1400" b="0" i="0" u="none" strike="noStrike" cap="none" baseline="0">
                <a:solidFill>
                  <a:srgbClr val="173962"/>
                </a:solidFill>
                <a:latin typeface="Arial"/>
                <a:ea typeface="Arial"/>
                <a:cs typeface="Arial"/>
                <a:sym typeface="Arial"/>
              </a:rPr>
              <a:t>    B. Probationary Teachers: </a:t>
            </a:r>
          </a:p>
          <a:p>
            <a:pPr marL="342900" marR="0" lvl="0" indent="-342900" algn="l" rtl="0">
              <a:lnSpc>
                <a:spcPct val="100000"/>
              </a:lnSpc>
              <a:spcBef>
                <a:spcPts val="840"/>
              </a:spcBef>
              <a:spcAft>
                <a:spcPts val="0"/>
              </a:spcAft>
              <a:buClr>
                <a:srgbClr val="173962"/>
              </a:buClr>
              <a:buSzPct val="25000"/>
              <a:buFont typeface="Arial"/>
              <a:buNone/>
            </a:pPr>
            <a:r>
              <a:rPr lang="en-US" sz="1400" b="0" i="0" u="none" strike="noStrike" cap="none" baseline="0">
                <a:solidFill>
                  <a:srgbClr val="173962"/>
                </a:solidFill>
                <a:latin typeface="Arial"/>
                <a:ea typeface="Arial"/>
                <a:cs typeface="Arial"/>
                <a:sym typeface="Arial"/>
              </a:rPr>
              <a:t>        3 formal by principal and 1 formal by peer</a:t>
            </a:r>
          </a:p>
          <a:p>
            <a:pPr marL="342900" marR="0" lvl="0" indent="-342900" algn="l" rtl="0">
              <a:lnSpc>
                <a:spcPct val="100000"/>
              </a:lnSpc>
              <a:spcBef>
                <a:spcPts val="840"/>
              </a:spcBef>
              <a:spcAft>
                <a:spcPts val="0"/>
              </a:spcAft>
              <a:buClr>
                <a:srgbClr val="173962"/>
              </a:buClr>
              <a:buSzPct val="25000"/>
              <a:buFont typeface="Arial"/>
              <a:buNone/>
            </a:pPr>
            <a:r>
              <a:rPr lang="en-US" sz="1400" b="0" i="0" u="none" strike="noStrike" cap="none" baseline="0">
                <a:solidFill>
                  <a:srgbClr val="173962"/>
                </a:solidFill>
                <a:latin typeface="Arial"/>
                <a:ea typeface="Arial"/>
                <a:cs typeface="Arial"/>
                <a:sym typeface="Arial"/>
              </a:rPr>
              <a:t>C.  Career Status Teachers:  Evaluated  annually.  </a:t>
            </a:r>
          </a:p>
          <a:p>
            <a:pPr marL="342900" marR="0" lvl="0" indent="-342900" algn="l" rtl="0">
              <a:lnSpc>
                <a:spcPct val="100000"/>
              </a:lnSpc>
              <a:spcBef>
                <a:spcPts val="840"/>
              </a:spcBef>
              <a:spcAft>
                <a:spcPts val="0"/>
              </a:spcAft>
              <a:buClr>
                <a:srgbClr val="173962"/>
              </a:buClr>
              <a:buSzPct val="25000"/>
              <a:buFont typeface="Arial"/>
              <a:buNone/>
            </a:pPr>
            <a:r>
              <a:rPr lang="en-US" sz="1400" b="0" i="0" u="none" strike="noStrike" cap="none" baseline="0">
                <a:solidFill>
                  <a:srgbClr val="173962"/>
                </a:solidFill>
                <a:latin typeface="Arial"/>
                <a:ea typeface="Arial"/>
                <a:cs typeface="Arial"/>
                <a:sym typeface="Arial"/>
              </a:rPr>
              <a:t>    During the renewal year:  3 total- 1 must be formal</a:t>
            </a:r>
          </a:p>
          <a:p>
            <a:pPr marL="342900" marR="0" lvl="0" indent="-342900" algn="l" rtl="0">
              <a:lnSpc>
                <a:spcPct val="100000"/>
              </a:lnSpc>
              <a:spcBef>
                <a:spcPts val="840"/>
              </a:spcBef>
              <a:spcAft>
                <a:spcPts val="0"/>
              </a:spcAft>
              <a:buClr>
                <a:srgbClr val="173962"/>
              </a:buClr>
              <a:buSzPct val="25000"/>
              <a:buFont typeface="Arial"/>
              <a:buNone/>
            </a:pPr>
            <a:r>
              <a:rPr lang="en-US" sz="1400" b="0" i="0" u="none" strike="noStrike" cap="none" baseline="0">
                <a:solidFill>
                  <a:srgbClr val="173962"/>
                </a:solidFill>
                <a:latin typeface="Arial"/>
                <a:ea typeface="Arial"/>
                <a:cs typeface="Arial"/>
                <a:sym typeface="Arial"/>
              </a:rPr>
              <a:t>        Observations shall be noted using the Rubric.                                                </a:t>
            </a:r>
          </a:p>
        </p:txBody>
      </p:sp>
      <p:sp>
        <p:nvSpPr>
          <p:cNvPr id="225" name="Shape 225"/>
          <p:cNvSpPr txBox="1">
            <a:spLocks noGrp="1"/>
          </p:cNvSpPr>
          <p:nvPr>
            <p:ph type="title"/>
          </p:nvPr>
        </p:nvSpPr>
        <p:spPr>
          <a:xfrm>
            <a:off x="533400" y="304800"/>
            <a:ext cx="80771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Within the 1</a:t>
            </a:r>
            <a:r>
              <a:rPr lang="en-US" sz="4200" b="1" i="0" u="none" strike="noStrike" cap="none" baseline="30000">
                <a:solidFill>
                  <a:schemeClr val="dk1"/>
                </a:solidFill>
                <a:latin typeface="Arial"/>
                <a:ea typeface="Arial"/>
                <a:cs typeface="Arial"/>
                <a:sym typeface="Arial"/>
              </a:rPr>
              <a:t>st</a:t>
            </a:r>
            <a:r>
              <a:rPr lang="en-US" sz="4200" b="1" i="0" u="none" strike="noStrike" cap="none" baseline="0">
                <a:solidFill>
                  <a:schemeClr val="dk1"/>
                </a:solidFill>
                <a:latin typeface="Arial"/>
                <a:ea typeface="Arial"/>
                <a:cs typeface="Arial"/>
                <a:sym typeface="Arial"/>
              </a:rPr>
              <a:t> Nine Weeks</a:t>
            </a:r>
          </a:p>
        </p:txBody>
      </p:sp>
      <p:sp>
        <p:nvSpPr>
          <p:cNvPr id="226" name="Shape 226"/>
          <p:cNvSpPr txBox="1"/>
          <p:nvPr/>
        </p:nvSpPr>
        <p:spPr>
          <a:xfrm>
            <a:off x="6324600" y="4114800"/>
            <a:ext cx="184149"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grpSp>
        <p:nvGrpSpPr>
          <p:cNvPr id="227" name="Shape 227"/>
          <p:cNvGrpSpPr/>
          <p:nvPr/>
        </p:nvGrpSpPr>
        <p:grpSpPr>
          <a:xfrm>
            <a:off x="1200150" y="2114550"/>
            <a:ext cx="2195511" cy="1719262"/>
            <a:chOff x="1200150" y="2114550"/>
            <a:chExt cx="2195511" cy="1719262"/>
          </a:xfrm>
        </p:grpSpPr>
        <p:pic>
          <p:nvPicPr>
            <p:cNvPr id="228" name="Shape 228"/>
            <p:cNvPicPr preferRelativeResize="0"/>
            <p:nvPr/>
          </p:nvPicPr>
          <p:blipFill rotWithShape="1">
            <a:blip r:embed="rId3">
              <a:alphaModFix/>
            </a:blip>
            <a:srcRect/>
            <a:stretch/>
          </p:blipFill>
          <p:spPr>
            <a:xfrm>
              <a:off x="1200150" y="2114550"/>
              <a:ext cx="2195511" cy="1719262"/>
            </a:xfrm>
            <a:prstGeom prst="rect">
              <a:avLst/>
            </a:prstGeom>
            <a:solidFill>
              <a:srgbClr val="FFFFFF"/>
            </a:solidFill>
            <a:ln>
              <a:noFill/>
            </a:ln>
          </p:spPr>
        </p:pic>
        <p:sp>
          <p:nvSpPr>
            <p:cNvPr id="229" name="Shape 229"/>
            <p:cNvSpPr txBox="1"/>
            <p:nvPr/>
          </p:nvSpPr>
          <p:spPr>
            <a:xfrm>
              <a:off x="1219200" y="2133600"/>
              <a:ext cx="2163761" cy="1685925"/>
            </a:xfrm>
            <a:prstGeom prst="rect">
              <a:avLst/>
            </a:prstGeom>
            <a:noFill/>
            <a:ln>
              <a:noFill/>
            </a:ln>
          </p:spPr>
          <p:txBody>
            <a:bodyPr lIns="71100" tIns="71100" rIns="71100" bIns="71100" anchor="ctr" anchorCtr="0">
              <a:noAutofit/>
            </a:bodyPr>
            <a:lstStyle/>
            <a:p>
              <a:pPr marL="0" marR="0" lvl="0" indent="0" algn="ctr" rtl="0">
                <a:lnSpc>
                  <a:spcPct val="90000"/>
                </a:lnSpc>
                <a:spcBef>
                  <a:spcPts val="0"/>
                </a:spcBef>
                <a:spcAft>
                  <a:spcPts val="0"/>
                </a:spcAft>
                <a:buClr>
                  <a:schemeClr val="accent1"/>
                </a:buClr>
                <a:buSzPct val="25000"/>
                <a:buFont typeface="Arial"/>
                <a:buNone/>
              </a:pPr>
              <a:r>
                <a:rPr lang="en-US" sz="1800" b="1" i="0" u="none" strike="noStrike" cap="none" baseline="0">
                  <a:solidFill>
                    <a:schemeClr val="accent1"/>
                  </a:solidFill>
                  <a:latin typeface="Arial"/>
                  <a:ea typeface="Arial"/>
                  <a:cs typeface="Arial"/>
                  <a:sym typeface="Arial"/>
                </a:rPr>
                <a:t>STEP 3:</a:t>
              </a:r>
            </a:p>
            <a:p>
              <a:pPr marL="0" marR="0" lvl="0" indent="0" algn="ctr" rtl="0">
                <a:lnSpc>
                  <a:spcPct val="90000"/>
                </a:lnSpc>
                <a:spcBef>
                  <a:spcPts val="630"/>
                </a:spcBef>
                <a:spcAft>
                  <a:spcPts val="0"/>
                </a:spcAft>
                <a:buClr>
                  <a:schemeClr val="accent1"/>
                </a:buClr>
                <a:buSzPct val="25000"/>
                <a:buFont typeface="Arial"/>
                <a:buNone/>
              </a:pPr>
              <a:r>
                <a:rPr lang="en-US" sz="1800" b="1" i="0" u="none" strike="noStrike" cap="none" baseline="0">
                  <a:solidFill>
                    <a:schemeClr val="accent1"/>
                  </a:solidFill>
                  <a:latin typeface="Arial"/>
                  <a:ea typeface="Arial"/>
                  <a:cs typeface="Arial"/>
                  <a:sym typeface="Arial"/>
                </a:rPr>
                <a:t>Observation Cycle</a:t>
              </a:r>
            </a:p>
            <a:p>
              <a:pPr marL="0" marR="0" lvl="0" indent="0" algn="ctr" rtl="0">
                <a:lnSpc>
                  <a:spcPct val="90000"/>
                </a:lnSpc>
                <a:spcBef>
                  <a:spcPts val="630"/>
                </a:spcBef>
                <a:spcAft>
                  <a:spcPts val="630"/>
                </a:spcAft>
                <a:buClr>
                  <a:schemeClr val="accent1"/>
                </a:buClr>
                <a:buSzPct val="25000"/>
                <a:buFont typeface="Arial"/>
                <a:buNone/>
              </a:pPr>
              <a:r>
                <a:rPr lang="en-US" sz="1800" b="1" i="0" u="none" strike="noStrike" cap="none" baseline="0">
                  <a:solidFill>
                    <a:schemeClr val="accent1"/>
                  </a:solidFill>
                  <a:latin typeface="Arial"/>
                  <a:ea typeface="Arial"/>
                  <a:cs typeface="Arial"/>
                  <a:sym typeface="Arial"/>
                </a:rPr>
                <a:t>(Administrative and Peer)</a:t>
              </a:r>
            </a:p>
          </p:txBody>
        </p:sp>
      </p:grpSp>
      <p:grpSp>
        <p:nvGrpSpPr>
          <p:cNvPr id="230" name="Shape 230"/>
          <p:cNvGrpSpPr/>
          <p:nvPr/>
        </p:nvGrpSpPr>
        <p:grpSpPr>
          <a:xfrm>
            <a:off x="-30161" y="1414462"/>
            <a:ext cx="4321174" cy="4632325"/>
            <a:chOff x="-30161" y="1414462"/>
            <a:chExt cx="4321174" cy="4632325"/>
          </a:xfrm>
        </p:grpSpPr>
        <p:pic>
          <p:nvPicPr>
            <p:cNvPr id="231" name="Shape 231"/>
            <p:cNvPicPr preferRelativeResize="0"/>
            <p:nvPr/>
          </p:nvPicPr>
          <p:blipFill rotWithShape="1">
            <a:blip r:embed="rId4">
              <a:alphaModFix/>
            </a:blip>
            <a:srcRect/>
            <a:stretch/>
          </p:blipFill>
          <p:spPr>
            <a:xfrm>
              <a:off x="-30161" y="1414462"/>
              <a:ext cx="4321174" cy="4632325"/>
            </a:xfrm>
            <a:prstGeom prst="rect">
              <a:avLst/>
            </a:prstGeom>
            <a:solidFill>
              <a:srgbClr val="FFFFFF"/>
            </a:solidFill>
            <a:ln>
              <a:noFill/>
            </a:ln>
          </p:spPr>
        </p:pic>
        <p:sp>
          <p:nvSpPr>
            <p:cNvPr id="232" name="Shape 232"/>
            <p:cNvSpPr/>
            <p:nvPr/>
          </p:nvSpPr>
          <p:spPr>
            <a:xfrm rot="10800000">
              <a:off x="0" y="1447800"/>
              <a:ext cx="3017837" cy="32321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grpSp>
      <p:sp>
        <p:nvSpPr>
          <p:cNvPr id="233" name="Shape 233"/>
          <p:cNvSpPr txBox="1"/>
          <p:nvPr/>
        </p:nvSpPr>
        <p:spPr>
          <a:xfrm>
            <a:off x="457200" y="1981200"/>
            <a:ext cx="3141662" cy="180975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accent1"/>
              </a:buClr>
              <a:buSzPct val="25000"/>
              <a:buFont typeface="Arial"/>
              <a:buNone/>
            </a:pPr>
            <a:r>
              <a:rPr lang="en-US" sz="1800" b="1" i="0" u="none" strike="noStrike" cap="none" baseline="0">
                <a:solidFill>
                  <a:schemeClr val="accent1"/>
                </a:solidFill>
                <a:latin typeface="Arial"/>
                <a:ea typeface="Arial"/>
                <a:cs typeface="Arial"/>
                <a:sym typeface="Arial"/>
              </a:rPr>
              <a:t>STEP 3:</a:t>
            </a:r>
          </a:p>
          <a:p>
            <a:pPr marL="0" marR="0" lvl="0" indent="0" algn="ctr" rtl="0">
              <a:lnSpc>
                <a:spcPct val="90000"/>
              </a:lnSpc>
              <a:spcBef>
                <a:spcPts val="630"/>
              </a:spcBef>
              <a:spcAft>
                <a:spcPts val="0"/>
              </a:spcAft>
              <a:buClr>
                <a:schemeClr val="accent1"/>
              </a:buClr>
              <a:buSzPct val="25000"/>
              <a:buFont typeface="Arial"/>
              <a:buNone/>
            </a:pPr>
            <a:r>
              <a:rPr lang="en-US" sz="1800" b="1" i="0" u="none" strike="noStrike" cap="none" baseline="0">
                <a:solidFill>
                  <a:schemeClr val="accent1"/>
                </a:solidFill>
                <a:latin typeface="Arial"/>
                <a:ea typeface="Arial"/>
                <a:cs typeface="Arial"/>
                <a:sym typeface="Arial"/>
              </a:rPr>
              <a:t>Observation Cycle</a:t>
            </a:r>
          </a:p>
          <a:p>
            <a:pPr marL="0" marR="0" lvl="0" indent="0" algn="ctr" rtl="0">
              <a:lnSpc>
                <a:spcPct val="90000"/>
              </a:lnSpc>
              <a:spcBef>
                <a:spcPts val="630"/>
              </a:spcBef>
              <a:spcAft>
                <a:spcPts val="0"/>
              </a:spcAft>
              <a:buClr>
                <a:schemeClr val="accent1"/>
              </a:buClr>
              <a:buSzPct val="25000"/>
              <a:buFont typeface="Arial"/>
              <a:buNone/>
            </a:pPr>
            <a:r>
              <a:rPr lang="en-US" sz="1800" b="1" i="0" u="none" strike="noStrike" cap="none" baseline="0">
                <a:solidFill>
                  <a:schemeClr val="accent1"/>
                </a:solidFill>
                <a:latin typeface="Arial"/>
                <a:ea typeface="Arial"/>
                <a:cs typeface="Arial"/>
                <a:sym typeface="Arial"/>
              </a:rPr>
              <a:t>(Administrative and </a:t>
            </a:r>
          </a:p>
          <a:p>
            <a:pPr marL="0" marR="0" lvl="0" indent="0" algn="ctr" rtl="0">
              <a:lnSpc>
                <a:spcPct val="90000"/>
              </a:lnSpc>
              <a:spcBef>
                <a:spcPts val="630"/>
              </a:spcBef>
              <a:spcAft>
                <a:spcPts val="630"/>
              </a:spcAft>
              <a:buClr>
                <a:schemeClr val="accent1"/>
              </a:buClr>
              <a:buSzPct val="25000"/>
              <a:buFont typeface="Arial"/>
              <a:buNone/>
            </a:pPr>
            <a:r>
              <a:rPr lang="en-US" sz="1800" b="1" i="0" u="none" strike="noStrike" cap="none" baseline="0">
                <a:solidFill>
                  <a:schemeClr val="accent1"/>
                </a:solidFill>
                <a:latin typeface="Arial"/>
                <a:ea typeface="Arial"/>
                <a:cs typeface="Arial"/>
                <a:sym typeface="Arial"/>
              </a:rPr>
              <a:t>Peer)</a:t>
            </a:r>
          </a:p>
        </p:txBody>
      </p:sp>
      <p:sp>
        <p:nvSpPr>
          <p:cNvPr id="234" name="Shape 234"/>
          <p:cNvSpPr txBox="1"/>
          <p:nvPr/>
        </p:nvSpPr>
        <p:spPr>
          <a:xfrm>
            <a:off x="3124200" y="4800600"/>
            <a:ext cx="5562600" cy="1169986"/>
          </a:xfrm>
          <a:prstGeom prst="rect">
            <a:avLst/>
          </a:prstGeom>
          <a:solidFill>
            <a:srgbClr val="FFCCFF"/>
          </a:solidFill>
          <a:ln w="38100"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Component 6: Post-Observation Conference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The principal shall conduct a post-observation conference </a:t>
            </a:r>
            <a:r>
              <a:rPr lang="en-US" sz="1400" b="1" i="0" u="none" strike="noStrike" cap="none" baseline="0">
                <a:solidFill>
                  <a:schemeClr val="dk1"/>
                </a:solidFill>
                <a:latin typeface="Arial"/>
                <a:ea typeface="Arial"/>
                <a:cs typeface="Arial"/>
                <a:sym typeface="Arial"/>
              </a:rPr>
              <a:t>no later </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than ten school days</a:t>
            </a:r>
            <a:r>
              <a:rPr lang="en-US" sz="1400" b="0" i="0" u="none" strike="noStrike" cap="none" baseline="0">
                <a:solidFill>
                  <a:schemeClr val="dk1"/>
                </a:solidFill>
                <a:latin typeface="Arial"/>
                <a:ea typeface="Arial"/>
                <a:cs typeface="Arial"/>
                <a:sym typeface="Arial"/>
              </a:rPr>
              <a:t> after each formal observation.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Discuss and Document strengths and weaknesses on the </a:t>
            </a:r>
            <a:r>
              <a:rPr lang="en-US" sz="1400" b="0" i="0" u="none" strike="noStrike" cap="none" baseline="0">
                <a:solidFill>
                  <a:srgbClr val="FF0000"/>
                </a:solidFill>
                <a:latin typeface="Arial"/>
                <a:ea typeface="Arial"/>
                <a:cs typeface="Arial"/>
                <a:sym typeface="Arial"/>
              </a:rPr>
              <a:t>Rubric</a:t>
            </a:r>
          </a:p>
          <a:p>
            <a:pPr marL="0" marR="0" lvl="0" indent="0" algn="l" rtl="0">
              <a:lnSpc>
                <a:spcPct val="100000"/>
              </a:lnSpc>
              <a:spcBef>
                <a:spcPts val="0"/>
              </a:spcBef>
              <a:spcAft>
                <a:spcPts val="0"/>
              </a:spcAft>
              <a:buNone/>
            </a:pPr>
            <a:endParaRPr sz="1400" b="0" i="0" u="none" strike="noStrike" cap="none" baseline="0">
              <a:solidFill>
                <a:srgbClr val="FF0000"/>
              </a:solidFill>
              <a:latin typeface="Arial"/>
              <a:ea typeface="Arial"/>
              <a:cs typeface="Arial"/>
              <a:sym typeface="Arial"/>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p:nvPr/>
        </p:nvSpPr>
        <p:spPr>
          <a:xfrm>
            <a:off x="152400" y="3352800"/>
            <a:ext cx="4953000" cy="2678112"/>
          </a:xfrm>
          <a:prstGeom prst="rect">
            <a:avLst/>
          </a:prstGeom>
          <a:solidFill>
            <a:srgbClr val="E8F4FF"/>
          </a:solidFill>
          <a:ln w="38100"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Component 7: Summary Evaluation Conference and </a:t>
            </a:r>
          </a:p>
          <a:p>
            <a:pPr marL="0" marR="0" lvl="0" indent="0" algn="l" rtl="0">
              <a:lnSpc>
                <a:spcPct val="100000"/>
              </a:lnSpc>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Scoring the Teacher </a:t>
            </a:r>
            <a:r>
              <a:rPr lang="en-US" sz="1400" b="1" i="0" u="sng" strike="noStrike" cap="none" baseline="0">
                <a:solidFill>
                  <a:srgbClr val="FF0000"/>
                </a:solidFill>
                <a:latin typeface="Arial"/>
                <a:ea typeface="Arial"/>
                <a:cs typeface="Arial"/>
                <a:sym typeface="Arial"/>
              </a:rPr>
              <a:t>Summary Rating Form</a:t>
            </a:r>
            <a:r>
              <a:rPr lang="en-US" sz="1400" b="1" i="0" u="sng" strike="noStrike" cap="none" baseline="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Font typeface="Arial"/>
              <a:buNone/>
            </a:pPr>
            <a:endParaRPr sz="1400" b="1"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A.</a:t>
            </a:r>
            <a:r>
              <a:rPr lang="en-US" sz="1400" b="0" i="0" u="none" strike="noStrike" cap="none" baseline="0">
                <a:solidFill>
                  <a:schemeClr val="dk1"/>
                </a:solidFill>
                <a:latin typeface="Arial"/>
                <a:ea typeface="Arial"/>
                <a:cs typeface="Arial"/>
                <a:sym typeface="Arial"/>
              </a:rPr>
              <a:t> Give rating for each Element in Rubric </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B.</a:t>
            </a:r>
            <a:r>
              <a:rPr lang="en-US" sz="1400" b="0" i="0" u="none" strike="noStrike" cap="none" baseline="0">
                <a:solidFill>
                  <a:schemeClr val="dk1"/>
                </a:solidFill>
                <a:latin typeface="Arial"/>
                <a:ea typeface="Arial"/>
                <a:cs typeface="Arial"/>
                <a:sym typeface="Arial"/>
              </a:rPr>
              <a:t> Comment on  “Not Demonstrated”  </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C.</a:t>
            </a:r>
            <a:r>
              <a:rPr lang="en-US" sz="1400" b="0" i="0" u="none" strike="noStrike" cap="none" baseline="0">
                <a:solidFill>
                  <a:schemeClr val="dk1"/>
                </a:solidFill>
                <a:latin typeface="Arial"/>
                <a:ea typeface="Arial"/>
                <a:cs typeface="Arial"/>
                <a:sym typeface="Arial"/>
              </a:rPr>
              <a:t> Overall rating of each Standard </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D</a:t>
            </a:r>
            <a:r>
              <a:rPr lang="en-US" sz="1400" b="0" i="0" u="none" strike="noStrike" cap="none" baseline="0">
                <a:solidFill>
                  <a:schemeClr val="dk1"/>
                </a:solidFill>
                <a:latin typeface="Arial"/>
                <a:ea typeface="Arial"/>
                <a:cs typeface="Arial"/>
                <a:sym typeface="Arial"/>
              </a:rPr>
              <a:t>. Provide teacher with opportunity to add comments to the Summary Rating Form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 </a:t>
            </a:r>
            <a:r>
              <a:rPr lang="en-US" sz="1400" b="1" i="0" u="none" strike="noStrike" cap="none" baseline="0">
                <a:solidFill>
                  <a:schemeClr val="dk1"/>
                </a:solidFill>
                <a:latin typeface="Arial"/>
                <a:ea typeface="Arial"/>
                <a:cs typeface="Arial"/>
                <a:sym typeface="Arial"/>
              </a:rPr>
              <a:t>E. </a:t>
            </a:r>
            <a:r>
              <a:rPr lang="en-US" sz="1400" b="0" i="0" u="none" strike="noStrike" cap="none" baseline="0">
                <a:solidFill>
                  <a:schemeClr val="dk1"/>
                </a:solidFill>
                <a:latin typeface="Arial"/>
                <a:ea typeface="Arial"/>
                <a:cs typeface="Arial"/>
                <a:sym typeface="Arial"/>
              </a:rPr>
              <a:t>Review completed Teacher Summary Rating Form with teacher and  </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F.</a:t>
            </a:r>
            <a:r>
              <a:rPr lang="en-US" sz="1400" b="0" i="0" u="none" strike="noStrike" cap="none" baseline="0">
                <a:solidFill>
                  <a:schemeClr val="dk1"/>
                </a:solidFill>
                <a:latin typeface="Arial"/>
                <a:ea typeface="Arial"/>
                <a:cs typeface="Arial"/>
                <a:sym typeface="Arial"/>
              </a:rPr>
              <a:t> Secure the teacher’s signature on the Record of Teacher Evaluation Activities and Teacher Summary Rating Form.</a:t>
            </a:r>
          </a:p>
        </p:txBody>
      </p:sp>
      <p:sp>
        <p:nvSpPr>
          <p:cNvPr id="240" name="Shape 240"/>
          <p:cNvSpPr txBox="1"/>
          <p:nvPr/>
        </p:nvSpPr>
        <p:spPr>
          <a:xfrm>
            <a:off x="152400" y="1524000"/>
            <a:ext cx="4572000" cy="1169986"/>
          </a:xfrm>
          <a:prstGeom prst="rect">
            <a:avLst/>
          </a:prstGeom>
          <a:solidFill>
            <a:srgbClr val="E8F4FF"/>
          </a:solidFill>
          <a:ln w="38100"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Component 8: </a:t>
            </a:r>
            <a:r>
              <a:rPr lang="en-US" sz="1400" b="1" i="0" u="sng" strike="noStrike" cap="none" baseline="0">
                <a:solidFill>
                  <a:srgbClr val="FF0000"/>
                </a:solidFill>
                <a:latin typeface="Arial"/>
                <a:ea typeface="Arial"/>
                <a:cs typeface="Arial"/>
                <a:sym typeface="Arial"/>
              </a:rPr>
              <a:t>PD Plans</a:t>
            </a:r>
          </a:p>
          <a:p>
            <a:pPr marL="0" marR="0" lvl="0" indent="0" algn="l" rtl="0">
              <a:lnSpc>
                <a:spcPct val="100000"/>
              </a:lnSpc>
              <a:spcBef>
                <a:spcPts val="0"/>
              </a:spcBef>
              <a:spcAft>
                <a:spcPts val="0"/>
              </a:spcAft>
              <a:buClr>
                <a:schemeClr val="dk1"/>
              </a:buClr>
              <a:buSzPct val="25000"/>
              <a:buFont typeface="Arial"/>
              <a:buNone/>
            </a:pPr>
            <a:r>
              <a:rPr lang="en-US" sz="1400" b="1" i="1" u="none" strike="noStrike" cap="none" baseline="0">
                <a:solidFill>
                  <a:schemeClr val="dk1"/>
                </a:solidFill>
                <a:latin typeface="Arial"/>
                <a:ea typeface="Arial"/>
                <a:cs typeface="Arial"/>
                <a:sym typeface="Arial"/>
              </a:rPr>
              <a:t>Individual Growth Plans</a:t>
            </a:r>
            <a:r>
              <a:rPr lang="en-US" sz="1400" b="0" i="0" u="none" strike="noStrike" cap="none" baseline="0">
                <a:solidFill>
                  <a:schemeClr val="dk1"/>
                </a:solidFill>
                <a:latin typeface="Arial"/>
                <a:ea typeface="Arial"/>
                <a:cs typeface="Arial"/>
                <a:sym typeface="Arial"/>
              </a:rPr>
              <a:t>-“Proficient” or better </a:t>
            </a:r>
          </a:p>
          <a:p>
            <a:pPr marL="0" marR="0" lvl="0" indent="0" algn="l" rtl="0">
              <a:lnSpc>
                <a:spcPct val="100000"/>
              </a:lnSpc>
              <a:spcBef>
                <a:spcPts val="0"/>
              </a:spcBef>
              <a:spcAft>
                <a:spcPts val="0"/>
              </a:spcAft>
              <a:buClr>
                <a:schemeClr val="dk1"/>
              </a:buClr>
              <a:buSzPct val="25000"/>
              <a:buFont typeface="Arial"/>
              <a:buNone/>
            </a:pPr>
            <a:r>
              <a:rPr lang="en-US" sz="1400" b="1" i="1" u="none" strike="noStrike" cap="none" baseline="0">
                <a:solidFill>
                  <a:schemeClr val="dk1"/>
                </a:solidFill>
                <a:latin typeface="Arial"/>
                <a:ea typeface="Arial"/>
                <a:cs typeface="Arial"/>
                <a:sym typeface="Arial"/>
              </a:rPr>
              <a:t>Monitored Growth Plans-</a:t>
            </a:r>
            <a:r>
              <a:rPr lang="en-US" sz="1400" b="0" i="1" u="none" strike="noStrike" cap="none" baseline="0">
                <a:solidFill>
                  <a:schemeClr val="dk1"/>
                </a:solidFill>
                <a:latin typeface="Arial"/>
                <a:ea typeface="Arial"/>
                <a:cs typeface="Arial"/>
                <a:sym typeface="Arial"/>
              </a:rPr>
              <a:t>At least 1 “Developing”  </a:t>
            </a:r>
          </a:p>
          <a:p>
            <a:pPr marL="0" marR="0" lvl="0" indent="0" algn="l" rtl="0">
              <a:lnSpc>
                <a:spcPct val="100000"/>
              </a:lnSpc>
              <a:spcBef>
                <a:spcPts val="0"/>
              </a:spcBef>
              <a:spcAft>
                <a:spcPts val="0"/>
              </a:spcAft>
              <a:buClr>
                <a:schemeClr val="dk1"/>
              </a:buClr>
              <a:buSzPct val="25000"/>
              <a:buFont typeface="Arial"/>
              <a:buNone/>
            </a:pPr>
            <a:r>
              <a:rPr lang="en-US" sz="1400" b="1" i="1" u="none" strike="noStrike" cap="none" baseline="0">
                <a:solidFill>
                  <a:schemeClr val="dk1"/>
                </a:solidFill>
                <a:latin typeface="Arial"/>
                <a:ea typeface="Arial"/>
                <a:cs typeface="Arial"/>
                <a:sym typeface="Arial"/>
              </a:rPr>
              <a:t>Directed Growth Plans-</a:t>
            </a:r>
            <a:r>
              <a:rPr lang="en-US" sz="1400" b="0" i="1" u="none" strike="noStrike" cap="none" baseline="0">
                <a:solidFill>
                  <a:schemeClr val="dk1"/>
                </a:solidFill>
                <a:latin typeface="Arial"/>
                <a:ea typeface="Arial"/>
                <a:cs typeface="Arial"/>
                <a:sym typeface="Arial"/>
              </a:rPr>
              <a:t>“not Demonstrated” or</a:t>
            </a:r>
          </a:p>
          <a:p>
            <a:pPr marL="0" marR="0" lvl="0" indent="0" algn="l" rtl="0">
              <a:lnSpc>
                <a:spcPct val="100000"/>
              </a:lnSpc>
              <a:spcBef>
                <a:spcPts val="0"/>
              </a:spcBef>
              <a:spcAft>
                <a:spcPts val="0"/>
              </a:spcAft>
              <a:buClr>
                <a:schemeClr val="dk1"/>
              </a:buClr>
              <a:buSzPct val="25000"/>
              <a:buFont typeface="Arial"/>
              <a:buNone/>
            </a:pPr>
            <a:r>
              <a:rPr lang="en-US" sz="1400" b="0" i="1" u="none" strike="noStrike" cap="none" baseline="0">
                <a:solidFill>
                  <a:schemeClr val="dk1"/>
                </a:solidFill>
                <a:latin typeface="Arial"/>
                <a:ea typeface="Arial"/>
                <a:cs typeface="Arial"/>
                <a:sym typeface="Arial"/>
              </a:rPr>
              <a:t>“Developing” rating for 2 sequential yrs</a:t>
            </a:r>
            <a:r>
              <a:rPr lang="en-US" sz="1400" b="1" i="1" u="none" strike="noStrike" cap="none" baseline="0">
                <a:solidFill>
                  <a:schemeClr val="dk1"/>
                </a:solidFill>
                <a:latin typeface="Arial"/>
                <a:ea typeface="Arial"/>
                <a:cs typeface="Arial"/>
                <a:sym typeface="Arial"/>
              </a:rPr>
              <a:t>.</a:t>
            </a:r>
          </a:p>
        </p:txBody>
      </p:sp>
      <p:sp>
        <p:nvSpPr>
          <p:cNvPr id="241" name="Shape 241"/>
          <p:cNvSpPr txBox="1">
            <a:spLocks noGrp="1"/>
          </p:cNvSpPr>
          <p:nvPr>
            <p:ph type="title"/>
          </p:nvPr>
        </p:nvSpPr>
        <p:spPr>
          <a:xfrm>
            <a:off x="228600" y="304800"/>
            <a:ext cx="8915400"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Before the End of the School Year</a:t>
            </a:r>
          </a:p>
        </p:txBody>
      </p:sp>
      <p:sp>
        <p:nvSpPr>
          <p:cNvPr id="242" name="Shape 242"/>
          <p:cNvSpPr txBox="1">
            <a:spLocks noGrp="1"/>
          </p:cNvSpPr>
          <p:nvPr>
            <p:ph type="body" idx="1"/>
          </p:nvPr>
        </p:nvSpPr>
        <p:spPr>
          <a:xfrm>
            <a:off x="2971800" y="4038600"/>
            <a:ext cx="2666999" cy="457200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chemeClr val="dk1"/>
              </a:buClr>
              <a:buFont typeface="Arial"/>
              <a:buNone/>
            </a:pPr>
            <a:endParaRPr sz="3200" b="0" i="0" u="none" strike="noStrike" cap="none" baseline="0">
              <a:solidFill>
                <a:srgbClr val="173962"/>
              </a:solidFill>
              <a:latin typeface="Arial"/>
              <a:ea typeface="Arial"/>
              <a:cs typeface="Arial"/>
              <a:sym typeface="Arial"/>
            </a:endParaRPr>
          </a:p>
          <a:p>
            <a:pPr marL="342900" marR="0" lvl="0" indent="-139700" algn="l" rtl="0">
              <a:lnSpc>
                <a:spcPct val="100000"/>
              </a:lnSpc>
              <a:spcBef>
                <a:spcPts val="1920"/>
              </a:spcBef>
              <a:spcAft>
                <a:spcPts val="0"/>
              </a:spcAft>
              <a:buClr>
                <a:schemeClr val="dk1"/>
              </a:buClr>
              <a:buFont typeface="Arial"/>
              <a:buNone/>
            </a:pPr>
            <a:endParaRPr sz="3200" b="0" i="0" u="none" strike="noStrike" cap="none" baseline="0">
              <a:solidFill>
                <a:srgbClr val="173962"/>
              </a:solidFill>
              <a:latin typeface="Arial"/>
              <a:ea typeface="Arial"/>
              <a:cs typeface="Arial"/>
              <a:sym typeface="Arial"/>
            </a:endParaRPr>
          </a:p>
          <a:p>
            <a:pPr marL="342900" marR="0" lvl="0" indent="-139700" algn="l" rtl="0">
              <a:lnSpc>
                <a:spcPct val="100000"/>
              </a:lnSpc>
              <a:spcBef>
                <a:spcPts val="1920"/>
              </a:spcBef>
              <a:spcAft>
                <a:spcPts val="0"/>
              </a:spcAft>
              <a:buClr>
                <a:schemeClr val="dk1"/>
              </a:buClr>
              <a:buFont typeface="Arial"/>
              <a:buNone/>
            </a:pPr>
            <a:endParaRPr sz="3200" b="0" i="0" u="none" strike="noStrike" cap="none" baseline="0">
              <a:solidFill>
                <a:srgbClr val="173962"/>
              </a:solidFill>
              <a:latin typeface="Arial"/>
              <a:ea typeface="Arial"/>
              <a:cs typeface="Arial"/>
              <a:sym typeface="Arial"/>
            </a:endParaRPr>
          </a:p>
          <a:p>
            <a:pPr marL="342900" marR="0" lvl="0" indent="-139700" algn="l" rtl="0">
              <a:lnSpc>
                <a:spcPct val="100000"/>
              </a:lnSpc>
              <a:spcBef>
                <a:spcPts val="1920"/>
              </a:spcBef>
              <a:spcAft>
                <a:spcPts val="0"/>
              </a:spcAft>
              <a:buClr>
                <a:schemeClr val="dk1"/>
              </a:buClr>
              <a:buFont typeface="Arial"/>
              <a:buNone/>
            </a:pPr>
            <a:endParaRPr sz="3200" b="0" i="0" u="none" strike="noStrike" cap="none" baseline="0">
              <a:solidFill>
                <a:srgbClr val="173962"/>
              </a:solidFill>
              <a:latin typeface="Arial"/>
              <a:ea typeface="Arial"/>
              <a:cs typeface="Arial"/>
              <a:sym typeface="Arial"/>
            </a:endParaRPr>
          </a:p>
          <a:p>
            <a:pPr marL="0" marR="0" lvl="0" indent="0" algn="l" rtl="0">
              <a:spcBef>
                <a:spcPts val="0"/>
              </a:spcBef>
              <a:buNone/>
            </a:pPr>
            <a:endParaRPr sz="3200" b="0" i="0" u="none" strike="noStrike" cap="none" baseline="0">
              <a:solidFill>
                <a:srgbClr val="173962"/>
              </a:solidFill>
              <a:latin typeface="Arial"/>
              <a:ea typeface="Arial"/>
              <a:cs typeface="Arial"/>
              <a:sym typeface="Arial"/>
            </a:endParaRPr>
          </a:p>
        </p:txBody>
      </p:sp>
      <p:grpSp>
        <p:nvGrpSpPr>
          <p:cNvPr id="243" name="Shape 243"/>
          <p:cNvGrpSpPr/>
          <p:nvPr/>
        </p:nvGrpSpPr>
        <p:grpSpPr>
          <a:xfrm>
            <a:off x="4565650" y="1414462"/>
            <a:ext cx="4602162" cy="4784725"/>
            <a:chOff x="4565650" y="1414462"/>
            <a:chExt cx="4602162" cy="4784725"/>
          </a:xfrm>
        </p:grpSpPr>
        <p:pic>
          <p:nvPicPr>
            <p:cNvPr id="244" name="Shape 244"/>
            <p:cNvPicPr preferRelativeResize="0"/>
            <p:nvPr/>
          </p:nvPicPr>
          <p:blipFill rotWithShape="1">
            <a:blip r:embed="rId3">
              <a:alphaModFix/>
            </a:blip>
            <a:srcRect/>
            <a:stretch/>
          </p:blipFill>
          <p:spPr>
            <a:xfrm>
              <a:off x="4565650" y="1414462"/>
              <a:ext cx="4602162" cy="4784725"/>
            </a:xfrm>
            <a:prstGeom prst="rect">
              <a:avLst/>
            </a:prstGeom>
            <a:solidFill>
              <a:srgbClr val="FFFFFF"/>
            </a:solidFill>
            <a:ln>
              <a:noFill/>
            </a:ln>
          </p:spPr>
        </p:pic>
        <p:sp>
          <p:nvSpPr>
            <p:cNvPr id="245" name="Shape 245"/>
            <p:cNvSpPr/>
            <p:nvPr/>
          </p:nvSpPr>
          <p:spPr>
            <a:xfrm rot="-5400000">
              <a:off x="5865812" y="1509711"/>
              <a:ext cx="3340100" cy="32162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grpSp>
      <p:sp>
        <p:nvSpPr>
          <p:cNvPr id="246" name="Shape 246"/>
          <p:cNvSpPr txBox="1"/>
          <p:nvPr/>
        </p:nvSpPr>
        <p:spPr>
          <a:xfrm>
            <a:off x="4876800" y="2057400"/>
            <a:ext cx="3657600" cy="12191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accent1"/>
              </a:buClr>
              <a:buSzPct val="25000"/>
              <a:buFont typeface="Arial"/>
              <a:buNone/>
            </a:pPr>
            <a:r>
              <a:rPr lang="en-US" sz="1800" b="1" i="0" u="none" strike="noStrike" cap="none" baseline="0">
                <a:solidFill>
                  <a:schemeClr val="accent1"/>
                </a:solidFill>
                <a:latin typeface="Arial"/>
                <a:ea typeface="Arial"/>
                <a:cs typeface="Arial"/>
                <a:sym typeface="Arial"/>
              </a:rPr>
              <a:t>STEP 4: </a:t>
            </a:r>
          </a:p>
          <a:p>
            <a:pPr marL="0" marR="0" lvl="0" indent="0" algn="ctr" rtl="0">
              <a:lnSpc>
                <a:spcPct val="90000"/>
              </a:lnSpc>
              <a:spcBef>
                <a:spcPts val="630"/>
              </a:spcBef>
              <a:spcAft>
                <a:spcPts val="630"/>
              </a:spcAft>
              <a:buClr>
                <a:schemeClr val="accent1"/>
              </a:buClr>
              <a:buSzPct val="25000"/>
              <a:buFont typeface="Arial"/>
              <a:buNone/>
            </a:pPr>
            <a:r>
              <a:rPr lang="en-US" sz="1800" b="1" i="0" u="none" strike="noStrike" cap="none" baseline="0">
                <a:solidFill>
                  <a:schemeClr val="accent1"/>
                </a:solidFill>
                <a:latin typeface="Arial"/>
                <a:ea typeface="Arial"/>
                <a:cs typeface="Arial"/>
                <a:sym typeface="Arial"/>
              </a:rPr>
              <a:t>Summary Evaluation and Goal Setting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28600"/>
            <a:ext cx="8077199" cy="1524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Rubric for Evaluating</a:t>
            </a:r>
            <a:br>
              <a:rPr lang="en-US" sz="4200" b="1" i="0" u="none" strike="noStrike" cap="none" baseline="0">
                <a:solidFill>
                  <a:schemeClr val="dk1"/>
                </a:solidFill>
                <a:latin typeface="Arial"/>
                <a:ea typeface="Arial"/>
                <a:cs typeface="Arial"/>
                <a:sym typeface="Arial"/>
              </a:rPr>
            </a:br>
            <a:r>
              <a:rPr lang="en-US" sz="4200" b="1" i="0" u="none" strike="noStrike" cap="none" baseline="0">
                <a:solidFill>
                  <a:schemeClr val="dk1"/>
                </a:solidFill>
                <a:latin typeface="Arial"/>
                <a:ea typeface="Arial"/>
                <a:cs typeface="Arial"/>
                <a:sym typeface="Arial"/>
              </a:rPr>
              <a:t> North Carolina Teachers</a:t>
            </a:r>
          </a:p>
        </p:txBody>
      </p:sp>
      <p:pic>
        <p:nvPicPr>
          <p:cNvPr id="253" name="Shape 253"/>
          <p:cNvPicPr preferRelativeResize="0">
            <a:picLocks noGrp="1"/>
          </p:cNvPicPr>
          <p:nvPr>
            <p:ph type="body" idx="1"/>
          </p:nvPr>
        </p:nvPicPr>
        <p:blipFill rotWithShape="1">
          <a:blip r:embed="rId3">
            <a:alphaModFix/>
          </a:blip>
          <a:srcRect t="-2604" b="-2604"/>
          <a:stretch/>
        </p:blipFill>
        <p:spPr>
          <a:xfrm>
            <a:off x="304800" y="1676400"/>
            <a:ext cx="8672512" cy="4876799"/>
          </a:xfrm>
          <a:prstGeom prst="rect">
            <a:avLst/>
          </a:prstGeom>
          <a:noFill/>
          <a:ln>
            <a:noFill/>
          </a:ln>
        </p:spPr>
      </p:pic>
      <p:pic>
        <p:nvPicPr>
          <p:cNvPr id="254" name="Shape 254"/>
          <p:cNvPicPr preferRelativeResize="0"/>
          <p:nvPr/>
        </p:nvPicPr>
        <p:blipFill rotWithShape="1">
          <a:blip r:embed="rId4">
            <a:alphaModFix/>
          </a:blip>
          <a:srcRect/>
          <a:stretch/>
        </p:blipFill>
        <p:spPr>
          <a:xfrm>
            <a:off x="3925887" y="2230436"/>
            <a:ext cx="1597024" cy="1792286"/>
          </a:xfrm>
          <a:prstGeom prst="rect">
            <a:avLst/>
          </a:prstGeom>
          <a:solidFill>
            <a:srgbClr val="FFFFFF"/>
          </a:solidFill>
          <a:ln>
            <a:noFill/>
          </a:ln>
        </p:spPr>
      </p:pic>
      <p:pic>
        <p:nvPicPr>
          <p:cNvPr id="255" name="Shape 255"/>
          <p:cNvPicPr preferRelativeResize="0"/>
          <p:nvPr/>
        </p:nvPicPr>
        <p:blipFill rotWithShape="1">
          <a:blip r:embed="rId5">
            <a:alphaModFix/>
          </a:blip>
          <a:srcRect/>
          <a:stretch/>
        </p:blipFill>
        <p:spPr>
          <a:xfrm>
            <a:off x="2133600" y="1768475"/>
            <a:ext cx="1597024" cy="1797049"/>
          </a:xfrm>
          <a:prstGeom prst="rect">
            <a:avLst/>
          </a:prstGeom>
          <a:solidFill>
            <a:srgbClr val="FFFFFF"/>
          </a:solidFill>
          <a:ln>
            <a:noFill/>
          </a:ln>
        </p:spPr>
      </p:pic>
      <p:pic>
        <p:nvPicPr>
          <p:cNvPr id="256" name="Shape 256"/>
          <p:cNvPicPr preferRelativeResize="0"/>
          <p:nvPr/>
        </p:nvPicPr>
        <p:blipFill rotWithShape="1">
          <a:blip r:embed="rId6">
            <a:alphaModFix/>
          </a:blip>
          <a:srcRect/>
          <a:stretch/>
        </p:blipFill>
        <p:spPr>
          <a:xfrm>
            <a:off x="6211887" y="4011612"/>
            <a:ext cx="1627186" cy="1876424"/>
          </a:xfrm>
          <a:prstGeom prst="rect">
            <a:avLst/>
          </a:prstGeom>
          <a:solidFill>
            <a:srgbClr val="FFFFFF"/>
          </a:solidFill>
          <a:ln>
            <a:noFill/>
          </a:ln>
        </p:spPr>
      </p:pic>
      <p:sp>
        <p:nvSpPr>
          <p:cNvPr id="257" name="Shape 257"/>
          <p:cNvSpPr/>
          <p:nvPr/>
        </p:nvSpPr>
        <p:spPr>
          <a:xfrm>
            <a:off x="1143000" y="4343400"/>
            <a:ext cx="5638800" cy="838199"/>
          </a:xfrm>
          <a:prstGeom prst="leftRightArrow">
            <a:avLst>
              <a:gd name="adj1" fmla="val 1605"/>
              <a:gd name="adj2" fmla="val 50000"/>
            </a:avLst>
          </a:prstGeom>
          <a:solidFill>
            <a:srgbClr val="FF9900"/>
          </a:solidFill>
          <a:ln w="9525" cap="rnd">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                     Rating Scale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3">
            <a:alphaModFix/>
          </a:blip>
          <a:srcRect/>
          <a:stretch/>
        </p:blipFill>
        <p:spPr>
          <a:xfrm>
            <a:off x="1295400" y="990600"/>
            <a:ext cx="6629400" cy="5046662"/>
          </a:xfrm>
          <a:prstGeom prst="rect">
            <a:avLst/>
          </a:prstGeom>
          <a:noFill/>
          <a:ln>
            <a:noFill/>
          </a:ln>
        </p:spPr>
      </p:pic>
      <p:sp>
        <p:nvSpPr>
          <p:cNvPr id="96" name="Shape 96"/>
          <p:cNvSpPr txBox="1"/>
          <p:nvPr/>
        </p:nvSpPr>
        <p:spPr>
          <a:xfrm>
            <a:off x="533400" y="457200"/>
            <a:ext cx="8305799"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0" i="0" u="sng" strike="noStrike" cap="none" baseline="0">
                <a:solidFill>
                  <a:schemeClr val="hlink"/>
                </a:solidFill>
                <a:latin typeface="Arial"/>
                <a:ea typeface="Arial"/>
                <a:cs typeface="Arial"/>
                <a:sym typeface="Arial"/>
                <a:hlinkClick r:id="rId4"/>
              </a:rPr>
              <a:t>http://wikicentral.ncdpi.wikispaces.net/NCDPI+WikiCentral+Page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2"/>
        <p:cNvGrpSpPr/>
        <p:nvPr/>
      </p:nvGrpSpPr>
      <p:grpSpPr>
        <a:xfrm>
          <a:off x="0" y="0"/>
          <a:ext cx="0" cy="0"/>
          <a:chOff x="0" y="0"/>
          <a:chExt cx="0" cy="0"/>
        </a:xfrm>
      </p:grpSpPr>
      <p:sp>
        <p:nvSpPr>
          <p:cNvPr id="263" name="Shape 263"/>
          <p:cNvSpPr txBox="1"/>
          <p:nvPr/>
        </p:nvSpPr>
        <p:spPr>
          <a:xfrm>
            <a:off x="7239000" y="6096000"/>
            <a:ext cx="19049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Times New Roman"/>
              <a:buNone/>
            </a:pPr>
            <a:r>
              <a:rPr lang="en-US" sz="1800" b="0" i="0" u="none" strike="noStrike" cap="none" baseline="0">
                <a:solidFill>
                  <a:srgbClr val="595959"/>
                </a:solidFill>
                <a:latin typeface="Times New Roman"/>
                <a:ea typeface="Times New Roman"/>
                <a:cs typeface="Times New Roman"/>
                <a:sym typeface="Times New Roman"/>
              </a:rPr>
              <a:t>*</a:t>
            </a:r>
          </a:p>
        </p:txBody>
      </p:sp>
      <p:sp>
        <p:nvSpPr>
          <p:cNvPr id="264" name="Shape 264"/>
          <p:cNvSpPr txBox="1"/>
          <p:nvPr/>
        </p:nvSpPr>
        <p:spPr>
          <a:xfrm>
            <a:off x="457200" y="152400"/>
            <a:ext cx="77724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Performance Rating Scale</a:t>
            </a:r>
          </a:p>
        </p:txBody>
      </p:sp>
      <p:sp>
        <p:nvSpPr>
          <p:cNvPr id="265" name="Shape 265"/>
          <p:cNvSpPr txBox="1"/>
          <p:nvPr/>
        </p:nvSpPr>
        <p:spPr>
          <a:xfrm>
            <a:off x="0" y="5099050"/>
            <a:ext cx="1731962"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1" i="0" u="none" strike="noStrike" cap="none" baseline="0">
                <a:solidFill>
                  <a:schemeClr val="dk1"/>
                </a:solidFill>
                <a:latin typeface="Times New Roman"/>
                <a:ea typeface="Times New Roman"/>
                <a:cs typeface="Times New Roman"/>
                <a:sym typeface="Times New Roman"/>
              </a:rPr>
              <a:t>Developing</a:t>
            </a:r>
            <a:r>
              <a:rPr lang="en-US" sz="2400" b="0" i="0" u="none" strike="noStrike" cap="none" baseline="0">
                <a:solidFill>
                  <a:schemeClr val="dk1"/>
                </a:solidFill>
                <a:latin typeface="Times New Roman"/>
                <a:ea typeface="Times New Roman"/>
                <a:cs typeface="Times New Roman"/>
                <a:sym typeface="Times New Roman"/>
              </a:rPr>
              <a:t> </a:t>
            </a:r>
          </a:p>
        </p:txBody>
      </p:sp>
      <p:sp>
        <p:nvSpPr>
          <p:cNvPr id="266" name="Shape 266"/>
          <p:cNvSpPr/>
          <p:nvPr/>
        </p:nvSpPr>
        <p:spPr>
          <a:xfrm>
            <a:off x="1981200" y="5045075"/>
            <a:ext cx="685799" cy="688975"/>
          </a:xfrm>
          <a:prstGeom prst="ellipse">
            <a:avLst/>
          </a:prstGeom>
          <a:solidFill>
            <a:srgbClr val="82DDCA"/>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67" name="Shape 267"/>
          <p:cNvSpPr/>
          <p:nvPr/>
        </p:nvSpPr>
        <p:spPr>
          <a:xfrm>
            <a:off x="1981200" y="1408112"/>
            <a:ext cx="685799" cy="688975"/>
          </a:xfrm>
          <a:prstGeom prst="ellipse">
            <a:avLst/>
          </a:prstGeom>
          <a:solidFill>
            <a:srgbClr val="82DDCA"/>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68" name="Shape 268"/>
          <p:cNvSpPr/>
          <p:nvPr/>
        </p:nvSpPr>
        <p:spPr>
          <a:xfrm>
            <a:off x="1981200" y="2606675"/>
            <a:ext cx="685799" cy="688975"/>
          </a:xfrm>
          <a:prstGeom prst="ellipse">
            <a:avLst/>
          </a:prstGeom>
          <a:solidFill>
            <a:srgbClr val="82DDCA"/>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69" name="Shape 269"/>
          <p:cNvSpPr/>
          <p:nvPr/>
        </p:nvSpPr>
        <p:spPr>
          <a:xfrm>
            <a:off x="1981200" y="3798887"/>
            <a:ext cx="685799" cy="688975"/>
          </a:xfrm>
          <a:prstGeom prst="ellipse">
            <a:avLst/>
          </a:prstGeom>
          <a:solidFill>
            <a:srgbClr val="82DDCA"/>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70" name="Shape 270"/>
          <p:cNvSpPr txBox="1"/>
          <p:nvPr/>
        </p:nvSpPr>
        <p:spPr>
          <a:xfrm>
            <a:off x="0" y="3884612"/>
            <a:ext cx="1552575" cy="4603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1" i="0" u="none" strike="noStrike" cap="none" baseline="0">
                <a:solidFill>
                  <a:schemeClr val="dk1"/>
                </a:solidFill>
                <a:latin typeface="Times New Roman"/>
                <a:ea typeface="Times New Roman"/>
                <a:cs typeface="Times New Roman"/>
                <a:sym typeface="Times New Roman"/>
              </a:rPr>
              <a:t>Proficient</a:t>
            </a:r>
            <a:r>
              <a:rPr lang="en-US" sz="2400" b="0" i="0" u="none" strike="noStrike" cap="none" baseline="0">
                <a:solidFill>
                  <a:schemeClr val="dk1"/>
                </a:solidFill>
                <a:latin typeface="Times New Roman"/>
                <a:ea typeface="Times New Roman"/>
                <a:cs typeface="Times New Roman"/>
                <a:sym typeface="Times New Roman"/>
              </a:rPr>
              <a:t> </a:t>
            </a:r>
          </a:p>
        </p:txBody>
      </p:sp>
      <p:sp>
        <p:nvSpPr>
          <p:cNvPr id="271" name="Shape 271"/>
          <p:cNvSpPr txBox="1"/>
          <p:nvPr/>
        </p:nvSpPr>
        <p:spPr>
          <a:xfrm>
            <a:off x="0" y="2678111"/>
            <a:ext cx="2108200"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1" i="0" u="none" strike="noStrike" cap="none" baseline="0">
                <a:solidFill>
                  <a:schemeClr val="dk1"/>
                </a:solidFill>
                <a:latin typeface="Times New Roman"/>
                <a:ea typeface="Times New Roman"/>
                <a:cs typeface="Times New Roman"/>
                <a:sym typeface="Times New Roman"/>
              </a:rPr>
              <a:t>Accomplished</a:t>
            </a:r>
            <a:r>
              <a:rPr lang="en-US" sz="2400" b="0" i="0" u="none" strike="noStrike" cap="none" baseline="0">
                <a:solidFill>
                  <a:schemeClr val="dk1"/>
                </a:solidFill>
                <a:latin typeface="Times New Roman"/>
                <a:ea typeface="Times New Roman"/>
                <a:cs typeface="Times New Roman"/>
                <a:sym typeface="Times New Roman"/>
              </a:rPr>
              <a:t> </a:t>
            </a:r>
          </a:p>
        </p:txBody>
      </p:sp>
      <p:sp>
        <p:nvSpPr>
          <p:cNvPr id="272" name="Shape 272"/>
          <p:cNvSpPr txBox="1"/>
          <p:nvPr/>
        </p:nvSpPr>
        <p:spPr>
          <a:xfrm>
            <a:off x="0" y="1463675"/>
            <a:ext cx="2058987" cy="4603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1" i="0" u="none" strike="noStrike" cap="none" baseline="0">
                <a:solidFill>
                  <a:schemeClr val="dk1"/>
                </a:solidFill>
                <a:latin typeface="Times New Roman"/>
                <a:ea typeface="Times New Roman"/>
                <a:cs typeface="Times New Roman"/>
                <a:sym typeface="Times New Roman"/>
              </a:rPr>
              <a:t>Distinguished</a:t>
            </a:r>
            <a:r>
              <a:rPr lang="en-US" sz="2400" b="0" i="0" u="none" strike="noStrike" cap="none" baseline="0">
                <a:solidFill>
                  <a:schemeClr val="dk1"/>
                </a:solidFill>
                <a:latin typeface="Times New Roman"/>
                <a:ea typeface="Times New Roman"/>
                <a:cs typeface="Times New Roman"/>
                <a:sym typeface="Times New Roman"/>
              </a:rPr>
              <a:t> </a:t>
            </a:r>
          </a:p>
        </p:txBody>
      </p:sp>
      <p:sp>
        <p:nvSpPr>
          <p:cNvPr id="273" name="Shape 273"/>
          <p:cNvSpPr/>
          <p:nvPr/>
        </p:nvSpPr>
        <p:spPr>
          <a:xfrm>
            <a:off x="2208211" y="1031875"/>
            <a:ext cx="228600" cy="4572000"/>
          </a:xfrm>
          <a:prstGeom prst="upArrow">
            <a:avLst>
              <a:gd name="adj1" fmla="val 625"/>
              <a:gd name="adj2" fmla="val 0"/>
            </a:avLst>
          </a:prstGeom>
          <a:solidFill>
            <a:srgbClr val="82DDCA"/>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74" name="Shape 274"/>
          <p:cNvSpPr txBox="1"/>
          <p:nvPr/>
        </p:nvSpPr>
        <p:spPr>
          <a:xfrm>
            <a:off x="2743200" y="4895850"/>
            <a:ext cx="4267199"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Demonstrated adequate growth during the period of performance, but did not demonstrate competence on standard(s) of performance  </a:t>
            </a:r>
          </a:p>
        </p:txBody>
      </p:sp>
      <p:sp>
        <p:nvSpPr>
          <p:cNvPr id="275" name="Shape 275"/>
          <p:cNvSpPr txBox="1"/>
          <p:nvPr/>
        </p:nvSpPr>
        <p:spPr>
          <a:xfrm>
            <a:off x="2743200" y="3732212"/>
            <a:ext cx="4190999"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Demonstrated basic competence on standards of performance</a:t>
            </a:r>
          </a:p>
        </p:txBody>
      </p:sp>
      <p:sp>
        <p:nvSpPr>
          <p:cNvPr id="276" name="Shape 276"/>
          <p:cNvSpPr txBox="1"/>
          <p:nvPr/>
        </p:nvSpPr>
        <p:spPr>
          <a:xfrm>
            <a:off x="2743200" y="2573336"/>
            <a:ext cx="4190999"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Exceeded basic competence on standards for performance most of the time</a:t>
            </a:r>
          </a:p>
        </p:txBody>
      </p:sp>
      <p:sp>
        <p:nvSpPr>
          <p:cNvPr id="277" name="Shape 277"/>
          <p:cNvSpPr txBox="1"/>
          <p:nvPr/>
        </p:nvSpPr>
        <p:spPr>
          <a:xfrm>
            <a:off x="2667000" y="1354137"/>
            <a:ext cx="4724400"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Consistently and significantly exceeded basic competence on standards of performance</a:t>
            </a:r>
          </a:p>
        </p:txBody>
      </p:sp>
      <p:sp>
        <p:nvSpPr>
          <p:cNvPr id="278" name="Shape 278"/>
          <p:cNvSpPr txBox="1"/>
          <p:nvPr/>
        </p:nvSpPr>
        <p:spPr>
          <a:xfrm>
            <a:off x="7010400" y="1828800"/>
            <a:ext cx="2057400" cy="3140074"/>
          </a:xfrm>
          <a:prstGeom prst="rect">
            <a:avLst/>
          </a:prstGeom>
          <a:noFill/>
          <a:ln w="38100" cap="rnd">
            <a:solidFill>
              <a:srgbClr val="FFC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Not Demonstrated </a:t>
            </a:r>
          </a:p>
          <a:p>
            <a:pPr marL="0" marR="0" lvl="0" indent="0" algn="ctr"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Did not demonstrate competence on, or adequate growth toward, achieving standard(s) of performance</a:t>
            </a: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*Requires documentation </a:t>
            </a:r>
          </a:p>
        </p:txBody>
      </p:sp>
      <p:sp>
        <p:nvSpPr>
          <p:cNvPr id="279" name="Shape 279"/>
          <p:cNvSpPr txBox="1"/>
          <p:nvPr/>
        </p:nvSpPr>
        <p:spPr>
          <a:xfrm>
            <a:off x="2743200" y="1981200"/>
            <a:ext cx="3500436" cy="6159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92984"/>
              </a:buClr>
              <a:buSzPct val="25000"/>
              <a:buFont typeface="Calibri"/>
              <a:buNone/>
            </a:pPr>
            <a:r>
              <a:rPr lang="en-US" sz="1700" b="1" i="1" u="none" strike="noStrike" cap="none" baseline="0">
                <a:solidFill>
                  <a:srgbClr val="892984"/>
                </a:solidFill>
                <a:latin typeface="Calibri"/>
                <a:ea typeface="Calibri"/>
                <a:cs typeface="Calibri"/>
                <a:sym typeface="Calibri"/>
              </a:rPr>
              <a:t>Knowledge and skills replicated</a:t>
            </a:r>
          </a:p>
          <a:p>
            <a:pPr marL="0" marR="0" lvl="0" indent="0" algn="l" rtl="0">
              <a:lnSpc>
                <a:spcPct val="100000"/>
              </a:lnSpc>
              <a:spcBef>
                <a:spcPts val="0"/>
              </a:spcBef>
              <a:spcAft>
                <a:spcPts val="0"/>
              </a:spcAft>
              <a:buClr>
                <a:srgbClr val="892984"/>
              </a:buClr>
              <a:buSzPct val="25000"/>
              <a:buFont typeface="Calibri"/>
              <a:buNone/>
            </a:pPr>
            <a:r>
              <a:rPr lang="en-US" sz="1700" b="1" i="1" u="none" strike="noStrike" cap="none" baseline="0">
                <a:solidFill>
                  <a:srgbClr val="892984"/>
                </a:solidFill>
                <a:latin typeface="Calibri"/>
                <a:ea typeface="Calibri"/>
                <a:cs typeface="Calibri"/>
                <a:sym typeface="Calibri"/>
              </a:rPr>
              <a:t>Exemplar of performance </a:t>
            </a:r>
          </a:p>
        </p:txBody>
      </p:sp>
      <p:sp>
        <p:nvSpPr>
          <p:cNvPr id="280" name="Shape 280"/>
          <p:cNvSpPr txBox="1"/>
          <p:nvPr/>
        </p:nvSpPr>
        <p:spPr>
          <a:xfrm>
            <a:off x="2743200" y="3276600"/>
            <a:ext cx="3602036"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000"/>
              </a:buClr>
              <a:buSzPct val="25000"/>
              <a:buFont typeface="Calibri"/>
              <a:buNone/>
            </a:pPr>
            <a:r>
              <a:rPr lang="en-US" sz="1800" b="1" i="1" u="none" strike="noStrike" cap="none" baseline="0">
                <a:solidFill>
                  <a:srgbClr val="FFC000"/>
                </a:solidFill>
                <a:latin typeface="Calibri"/>
                <a:ea typeface="Calibri"/>
                <a:cs typeface="Calibri"/>
                <a:sym typeface="Calibri"/>
              </a:rPr>
              <a:t>Innovation + High Performance</a:t>
            </a:r>
          </a:p>
        </p:txBody>
      </p:sp>
      <p:sp>
        <p:nvSpPr>
          <p:cNvPr id="281" name="Shape 281"/>
          <p:cNvSpPr txBox="1"/>
          <p:nvPr/>
        </p:nvSpPr>
        <p:spPr>
          <a:xfrm>
            <a:off x="2819400" y="6172200"/>
            <a:ext cx="3749674"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70C0"/>
              </a:buClr>
              <a:buSzPct val="25000"/>
              <a:buFont typeface="Calibri"/>
              <a:buNone/>
            </a:pPr>
            <a:r>
              <a:rPr lang="en-US" sz="1800" b="1" i="1" u="none" strike="noStrike" cap="none" baseline="0">
                <a:solidFill>
                  <a:srgbClr val="0070C0"/>
                </a:solidFill>
                <a:latin typeface="Calibri"/>
                <a:ea typeface="Calibri"/>
                <a:cs typeface="Calibri"/>
                <a:sym typeface="Calibri"/>
              </a:rPr>
              <a:t>Skill not mature or unsuccessful</a:t>
            </a:r>
          </a:p>
        </p:txBody>
      </p:sp>
      <p:sp>
        <p:nvSpPr>
          <p:cNvPr id="282" name="Shape 282"/>
          <p:cNvSpPr txBox="1"/>
          <p:nvPr/>
        </p:nvSpPr>
        <p:spPr>
          <a:xfrm>
            <a:off x="2743200" y="4419600"/>
            <a:ext cx="4265612"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2D050"/>
              </a:buClr>
              <a:buSzPct val="25000"/>
              <a:buFont typeface="Calibri"/>
              <a:buNone/>
            </a:pPr>
            <a:r>
              <a:rPr lang="en-US" sz="1800" b="1" i="1" u="none" strike="noStrike" cap="none" baseline="0">
                <a:solidFill>
                  <a:srgbClr val="92D050"/>
                </a:solidFill>
                <a:latin typeface="Calibri"/>
                <a:ea typeface="Calibri"/>
                <a:cs typeface="Calibri"/>
                <a:sym typeface="Calibri"/>
              </a:rPr>
              <a:t>Solid, effective application + success</a:t>
            </a:r>
          </a:p>
        </p:txBody>
      </p:sp>
      <p:sp>
        <p:nvSpPr>
          <p:cNvPr id="283" name="Shape 283"/>
          <p:cNvSpPr txBox="1"/>
          <p:nvPr/>
        </p:nvSpPr>
        <p:spPr>
          <a:xfrm>
            <a:off x="6716711" y="5105400"/>
            <a:ext cx="2416175"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1800" b="1" i="1" u="none" strike="noStrike" cap="none" baseline="0">
                <a:solidFill>
                  <a:srgbClr val="FF0000"/>
                </a:solidFill>
                <a:latin typeface="Calibri"/>
                <a:ea typeface="Calibri"/>
                <a:cs typeface="Calibri"/>
                <a:sym typeface="Calibri"/>
              </a:rPr>
              <a:t>Never demonstrated</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89"/>
        <p:cNvGrpSpPr/>
        <p:nvPr/>
      </p:nvGrpSpPr>
      <p:grpSpPr>
        <a:xfrm>
          <a:off x="0" y="0"/>
          <a:ext cx="0" cy="0"/>
          <a:chOff x="0" y="0"/>
          <a:chExt cx="0" cy="0"/>
        </a:xfrm>
      </p:grpSpPr>
      <p:pic>
        <p:nvPicPr>
          <p:cNvPr id="290" name="Shape 290"/>
          <p:cNvPicPr preferRelativeResize="0"/>
          <p:nvPr/>
        </p:nvPicPr>
        <p:blipFill rotWithShape="1">
          <a:blip r:embed="rId3">
            <a:alphaModFix/>
          </a:blip>
          <a:srcRect/>
          <a:stretch/>
        </p:blipFill>
        <p:spPr>
          <a:xfrm>
            <a:off x="285750" y="573087"/>
            <a:ext cx="8577261" cy="5632450"/>
          </a:xfrm>
          <a:prstGeom prst="rect">
            <a:avLst/>
          </a:prstGeom>
          <a:solidFill>
            <a:srgbClr val="FFFFFF"/>
          </a:solid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81000" y="838200"/>
            <a:ext cx="8305799" cy="5105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173962"/>
              </a:buClr>
              <a:buSzPct val="25000"/>
              <a:buFont typeface="Arial"/>
              <a:buNone/>
            </a:pPr>
            <a:r>
              <a:rPr lang="en-US" sz="2800" b="1" i="0" u="none" strike="noStrike" cap="none" baseline="0">
                <a:solidFill>
                  <a:srgbClr val="173962"/>
                </a:solidFill>
                <a:latin typeface="Arial"/>
                <a:ea typeface="Arial"/>
                <a:cs typeface="Arial"/>
                <a:sym typeface="Arial"/>
              </a:rPr>
              <a:t>The </a:t>
            </a:r>
            <a:r>
              <a:rPr lang="en-US" sz="2800" b="1" i="0" u="none" strike="noStrike" cap="none" baseline="0">
                <a:solidFill>
                  <a:srgbClr val="262626"/>
                </a:solidFill>
                <a:latin typeface="Arial"/>
                <a:ea typeface="Arial"/>
                <a:cs typeface="Arial"/>
                <a:sym typeface="Arial"/>
              </a:rPr>
              <a:t>developing</a:t>
            </a:r>
            <a:r>
              <a:rPr lang="en-US" sz="2800" b="1" i="0" u="none" strike="noStrike" cap="none" baseline="0">
                <a:solidFill>
                  <a:srgbClr val="173962"/>
                </a:solidFill>
                <a:latin typeface="Arial"/>
                <a:ea typeface="Arial"/>
                <a:cs typeface="Arial"/>
                <a:sym typeface="Arial"/>
              </a:rPr>
              <a:t> teacher</a:t>
            </a:r>
            <a:r>
              <a:rPr lang="en-US" sz="2800" b="1" i="0" u="none" strike="noStrike" cap="none" baseline="0">
                <a:solidFill>
                  <a:srgbClr val="FF0000"/>
                </a:solidFill>
                <a:latin typeface="Arial"/>
                <a:ea typeface="Arial"/>
                <a:cs typeface="Arial"/>
                <a:sym typeface="Arial"/>
              </a:rPr>
              <a:t> </a:t>
            </a:r>
            <a:r>
              <a:rPr lang="en-US" sz="2800" b="1" i="0" u="none" strike="noStrike" cap="none" baseline="0">
                <a:solidFill>
                  <a:srgbClr val="FF9900"/>
                </a:solidFill>
                <a:latin typeface="Arial"/>
                <a:ea typeface="Arial"/>
                <a:cs typeface="Arial"/>
                <a:sym typeface="Arial"/>
              </a:rPr>
              <a:t>tells</a:t>
            </a:r>
            <a:r>
              <a:rPr lang="en-US" sz="2800" b="1" i="0" u="none" strike="noStrike" cap="none" baseline="0">
                <a:solidFill>
                  <a:srgbClr val="173962"/>
                </a:solidFill>
                <a:latin typeface="Arial"/>
                <a:ea typeface="Arial"/>
                <a:cs typeface="Arial"/>
                <a:sym typeface="Arial"/>
              </a:rPr>
              <a:t/>
            </a:r>
            <a:br>
              <a:rPr lang="en-US" sz="2800" b="1" i="0" u="none" strike="noStrike" cap="none" baseline="0">
                <a:solidFill>
                  <a:srgbClr val="173962"/>
                </a:solidFill>
                <a:latin typeface="Arial"/>
                <a:ea typeface="Arial"/>
                <a:cs typeface="Arial"/>
                <a:sym typeface="Arial"/>
              </a:rPr>
            </a:br>
            <a:r>
              <a:rPr lang="en-US" sz="2800" b="1" i="0" u="none" strike="noStrike" cap="none" baseline="0">
                <a:solidFill>
                  <a:srgbClr val="173962"/>
                </a:solidFill>
                <a:latin typeface="Arial"/>
                <a:ea typeface="Arial"/>
                <a:cs typeface="Arial"/>
                <a:sym typeface="Arial"/>
              </a:rPr>
              <a:t/>
            </a:r>
            <a:br>
              <a:rPr lang="en-US" sz="2800" b="1" i="0" u="none" strike="noStrike" cap="none" baseline="0">
                <a:solidFill>
                  <a:srgbClr val="173962"/>
                </a:solidFill>
                <a:latin typeface="Arial"/>
                <a:ea typeface="Arial"/>
                <a:cs typeface="Arial"/>
                <a:sym typeface="Arial"/>
              </a:rPr>
            </a:br>
            <a:r>
              <a:rPr lang="en-US" sz="2800" b="1" i="0" u="none" strike="noStrike" cap="none" baseline="0">
                <a:solidFill>
                  <a:srgbClr val="173962"/>
                </a:solidFill>
                <a:latin typeface="Arial"/>
                <a:ea typeface="Arial"/>
                <a:cs typeface="Arial"/>
                <a:sym typeface="Arial"/>
              </a:rPr>
              <a:t>     The </a:t>
            </a:r>
            <a:r>
              <a:rPr lang="en-US" sz="2800" b="1" i="0" u="none" strike="noStrike" cap="none" baseline="0">
                <a:solidFill>
                  <a:srgbClr val="262626"/>
                </a:solidFill>
                <a:latin typeface="Arial"/>
                <a:ea typeface="Arial"/>
                <a:cs typeface="Arial"/>
                <a:sym typeface="Arial"/>
              </a:rPr>
              <a:t>proficient</a:t>
            </a:r>
            <a:r>
              <a:rPr lang="en-US" sz="2800" b="1" i="0" u="none" strike="noStrike" cap="none" baseline="0">
                <a:solidFill>
                  <a:srgbClr val="173962"/>
                </a:solidFill>
                <a:latin typeface="Arial"/>
                <a:ea typeface="Arial"/>
                <a:cs typeface="Arial"/>
                <a:sym typeface="Arial"/>
              </a:rPr>
              <a:t> teacher </a:t>
            </a:r>
            <a:r>
              <a:rPr lang="en-US" sz="2800" b="1" i="0" u="none" strike="noStrike" cap="none" baseline="0">
                <a:solidFill>
                  <a:srgbClr val="FF9900"/>
                </a:solidFill>
                <a:latin typeface="Arial"/>
                <a:ea typeface="Arial"/>
                <a:cs typeface="Arial"/>
                <a:sym typeface="Arial"/>
              </a:rPr>
              <a:t>explains</a:t>
            </a:r>
            <a:r>
              <a:rPr lang="en-US" sz="2800" b="1" i="0" u="none" strike="noStrike" cap="none" baseline="0">
                <a:solidFill>
                  <a:srgbClr val="173962"/>
                </a:solidFill>
                <a:latin typeface="Arial"/>
                <a:ea typeface="Arial"/>
                <a:cs typeface="Arial"/>
                <a:sym typeface="Arial"/>
              </a:rPr>
              <a:t/>
            </a:r>
            <a:br>
              <a:rPr lang="en-US" sz="2800" b="1" i="0" u="none" strike="noStrike" cap="none" baseline="0">
                <a:solidFill>
                  <a:srgbClr val="173962"/>
                </a:solidFill>
                <a:latin typeface="Arial"/>
                <a:ea typeface="Arial"/>
                <a:cs typeface="Arial"/>
                <a:sym typeface="Arial"/>
              </a:rPr>
            </a:br>
            <a:r>
              <a:rPr lang="en-US" sz="2800" b="1" i="0" u="none" strike="noStrike" cap="none" baseline="0">
                <a:solidFill>
                  <a:srgbClr val="173962"/>
                </a:solidFill>
                <a:latin typeface="Arial"/>
                <a:ea typeface="Arial"/>
                <a:cs typeface="Arial"/>
                <a:sym typeface="Arial"/>
              </a:rPr>
              <a:t/>
            </a:r>
            <a:br>
              <a:rPr lang="en-US" sz="2800" b="1" i="0" u="none" strike="noStrike" cap="none" baseline="0">
                <a:solidFill>
                  <a:srgbClr val="173962"/>
                </a:solidFill>
                <a:latin typeface="Arial"/>
                <a:ea typeface="Arial"/>
                <a:cs typeface="Arial"/>
                <a:sym typeface="Arial"/>
              </a:rPr>
            </a:br>
            <a:r>
              <a:rPr lang="en-US" sz="2800" b="1" i="0" u="none" strike="noStrike" cap="none" baseline="0">
                <a:solidFill>
                  <a:srgbClr val="173962"/>
                </a:solidFill>
                <a:latin typeface="Arial"/>
                <a:ea typeface="Arial"/>
                <a:cs typeface="Arial"/>
                <a:sym typeface="Arial"/>
              </a:rPr>
              <a:t> 	The </a:t>
            </a:r>
            <a:r>
              <a:rPr lang="en-US" sz="2800" b="1" i="0" u="none" strike="noStrike" cap="none" baseline="0">
                <a:solidFill>
                  <a:srgbClr val="262626"/>
                </a:solidFill>
                <a:latin typeface="Arial"/>
                <a:ea typeface="Arial"/>
                <a:cs typeface="Arial"/>
                <a:sym typeface="Arial"/>
              </a:rPr>
              <a:t>accomplished </a:t>
            </a:r>
            <a:r>
              <a:rPr lang="en-US" sz="2800" b="1" i="0" u="none" strike="noStrike" cap="none" baseline="0">
                <a:solidFill>
                  <a:srgbClr val="173962"/>
                </a:solidFill>
                <a:latin typeface="Arial"/>
                <a:ea typeface="Arial"/>
                <a:cs typeface="Arial"/>
                <a:sym typeface="Arial"/>
              </a:rPr>
              <a:t>teacher </a:t>
            </a:r>
            <a:r>
              <a:rPr lang="en-US" sz="2800" b="1" i="0" u="none" strike="noStrike" cap="none" baseline="0">
                <a:solidFill>
                  <a:srgbClr val="FF9900"/>
                </a:solidFill>
                <a:latin typeface="Arial"/>
                <a:ea typeface="Arial"/>
                <a:cs typeface="Arial"/>
                <a:sym typeface="Arial"/>
              </a:rPr>
              <a:t>demonstrates</a:t>
            </a:r>
            <a:r>
              <a:rPr lang="en-US" sz="2800" b="1" i="0" u="none" strike="noStrike" cap="none" baseline="0">
                <a:solidFill>
                  <a:srgbClr val="173962"/>
                </a:solidFill>
                <a:latin typeface="Arial"/>
                <a:ea typeface="Arial"/>
                <a:cs typeface="Arial"/>
                <a:sym typeface="Arial"/>
              </a:rPr>
              <a:t/>
            </a:r>
            <a:br>
              <a:rPr lang="en-US" sz="2800" b="1" i="0" u="none" strike="noStrike" cap="none" baseline="0">
                <a:solidFill>
                  <a:srgbClr val="173962"/>
                </a:solidFill>
                <a:latin typeface="Arial"/>
                <a:ea typeface="Arial"/>
                <a:cs typeface="Arial"/>
                <a:sym typeface="Arial"/>
              </a:rPr>
            </a:br>
            <a:r>
              <a:rPr lang="en-US" sz="2800" b="1" i="0" u="none" strike="noStrike" cap="none" baseline="0">
                <a:solidFill>
                  <a:srgbClr val="173962"/>
                </a:solidFill>
                <a:latin typeface="Arial"/>
                <a:ea typeface="Arial"/>
                <a:cs typeface="Arial"/>
                <a:sym typeface="Arial"/>
              </a:rPr>
              <a:t/>
            </a:r>
            <a:br>
              <a:rPr lang="en-US" sz="2800" b="1" i="0" u="none" strike="noStrike" cap="none" baseline="0">
                <a:solidFill>
                  <a:srgbClr val="173962"/>
                </a:solidFill>
                <a:latin typeface="Arial"/>
                <a:ea typeface="Arial"/>
                <a:cs typeface="Arial"/>
                <a:sym typeface="Arial"/>
              </a:rPr>
            </a:br>
            <a:r>
              <a:rPr lang="en-US" sz="2800" b="1" i="0" u="none" strike="noStrike" cap="none" baseline="0">
                <a:solidFill>
                  <a:srgbClr val="173962"/>
                </a:solidFill>
                <a:latin typeface="Arial"/>
                <a:ea typeface="Arial"/>
                <a:cs typeface="Arial"/>
                <a:sym typeface="Arial"/>
              </a:rPr>
              <a:t>	     The </a:t>
            </a:r>
            <a:r>
              <a:rPr lang="en-US" sz="2800" b="1" i="0" u="none" strike="noStrike" cap="none" baseline="0">
                <a:solidFill>
                  <a:srgbClr val="262626"/>
                </a:solidFill>
                <a:latin typeface="Arial"/>
                <a:ea typeface="Arial"/>
                <a:cs typeface="Arial"/>
                <a:sym typeface="Arial"/>
              </a:rPr>
              <a:t>distinguished</a:t>
            </a:r>
            <a:r>
              <a:rPr lang="en-US" sz="2800" b="1" i="0" u="none" strike="noStrike" cap="none" baseline="0">
                <a:solidFill>
                  <a:srgbClr val="173962"/>
                </a:solidFill>
                <a:latin typeface="Arial"/>
                <a:ea typeface="Arial"/>
                <a:cs typeface="Arial"/>
                <a:sym typeface="Arial"/>
              </a:rPr>
              <a:t> teacher</a:t>
            </a:r>
            <a:r>
              <a:rPr lang="en-US" sz="2800" b="1" i="0" u="none" strike="noStrike" cap="none" baseline="0">
                <a:solidFill>
                  <a:srgbClr val="FF0000"/>
                </a:solidFill>
                <a:latin typeface="Arial"/>
                <a:ea typeface="Arial"/>
                <a:cs typeface="Arial"/>
                <a:sym typeface="Arial"/>
              </a:rPr>
              <a:t> </a:t>
            </a:r>
            <a:r>
              <a:rPr lang="en-US" sz="2800" b="1" i="0" u="none" strike="noStrike" cap="none" baseline="0">
                <a:solidFill>
                  <a:srgbClr val="FF9900"/>
                </a:solidFill>
                <a:latin typeface="Arial"/>
                <a:ea typeface="Arial"/>
                <a:cs typeface="Arial"/>
                <a:sym typeface="Arial"/>
              </a:rPr>
              <a:t>inspires</a:t>
            </a:r>
          </a:p>
        </p:txBody>
      </p:sp>
      <p:sp>
        <p:nvSpPr>
          <p:cNvPr id="297" name="Shape 297"/>
          <p:cNvSpPr txBox="1"/>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t>
            </a:r>
          </a:p>
        </p:txBody>
      </p:sp>
      <p:pic>
        <p:nvPicPr>
          <p:cNvPr id="298" name="Shape 298"/>
          <p:cNvPicPr preferRelativeResize="0"/>
          <p:nvPr/>
        </p:nvPicPr>
        <p:blipFill rotWithShape="1">
          <a:blip r:embed="rId3">
            <a:alphaModFix/>
          </a:blip>
          <a:srcRect/>
          <a:stretch/>
        </p:blipFill>
        <p:spPr>
          <a:xfrm>
            <a:off x="5867400" y="990600"/>
            <a:ext cx="2481262" cy="16509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02"/>
        <p:cNvGrpSpPr/>
        <p:nvPr/>
      </p:nvGrpSpPr>
      <p:grpSpPr>
        <a:xfrm>
          <a:off x="0" y="0"/>
          <a:ext cx="0" cy="0"/>
          <a:chOff x="0" y="0"/>
          <a:chExt cx="0" cy="0"/>
        </a:xfrm>
      </p:grpSpPr>
      <p:pic>
        <p:nvPicPr>
          <p:cNvPr id="303" name="Shape 30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04" name="Shape 304"/>
          <p:cNvSpPr txBox="1"/>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304800"/>
            <a:ext cx="80771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0" i="0" u="none" strike="noStrike" cap="none" baseline="0">
                <a:solidFill>
                  <a:schemeClr val="dk1"/>
                </a:solidFill>
                <a:latin typeface="Arial"/>
                <a:ea typeface="Arial"/>
                <a:cs typeface="Arial"/>
                <a:sym typeface="Arial"/>
              </a:rPr>
              <a:t>Let’s Summarize</a:t>
            </a:r>
          </a:p>
        </p:txBody>
      </p:sp>
      <p:pic>
        <p:nvPicPr>
          <p:cNvPr id="311" name="Shape 311"/>
          <p:cNvPicPr preferRelativeResize="0">
            <a:picLocks noGrp="1"/>
          </p:cNvPicPr>
          <p:nvPr>
            <p:ph type="body" idx="1"/>
          </p:nvPr>
        </p:nvPicPr>
        <p:blipFill rotWithShape="1">
          <a:blip r:embed="rId3">
            <a:alphaModFix/>
          </a:blip>
          <a:srcRect/>
          <a:stretch/>
        </p:blipFill>
        <p:spPr>
          <a:xfrm>
            <a:off x="590550" y="1517650"/>
            <a:ext cx="7608886" cy="4206874"/>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6"/>
        <p:cNvGrpSpPr/>
        <p:nvPr/>
      </p:nvGrpSpPr>
      <p:grpSpPr>
        <a:xfrm>
          <a:off x="0" y="0"/>
          <a:ext cx="0" cy="0"/>
          <a:chOff x="0" y="0"/>
          <a:chExt cx="0" cy="0"/>
        </a:xfrm>
      </p:grpSpPr>
      <p:pic>
        <p:nvPicPr>
          <p:cNvPr id="317" name="Shape 317"/>
          <p:cNvPicPr preferRelativeResize="0"/>
          <p:nvPr/>
        </p:nvPicPr>
        <p:blipFill rotWithShape="1">
          <a:blip r:embed="rId3">
            <a:alphaModFix/>
          </a:blip>
          <a:srcRect/>
          <a:stretch/>
        </p:blipFill>
        <p:spPr>
          <a:xfrm>
            <a:off x="152400" y="152400"/>
            <a:ext cx="8940799" cy="6705599"/>
          </a:xfrm>
          <a:prstGeom prst="rect">
            <a:avLst/>
          </a:prstGeom>
          <a:noFill/>
          <a:ln>
            <a:noFill/>
          </a:ln>
        </p:spPr>
      </p:pic>
      <p:sp>
        <p:nvSpPr>
          <p:cNvPr id="318" name="Shape 318"/>
          <p:cNvSpPr txBox="1"/>
          <p:nvPr/>
        </p:nvSpPr>
        <p:spPr>
          <a:xfrm>
            <a:off x="2667000" y="2057400"/>
            <a:ext cx="914400" cy="381000"/>
          </a:xfrm>
          <a:prstGeom prst="rect">
            <a:avLst/>
          </a:prstGeom>
          <a:solidFill>
            <a:srgbClr val="FFC000"/>
          </a:solidFill>
          <a:ln w="9525" cap="rnd">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19" name="Shape 319"/>
          <p:cNvSpPr txBox="1"/>
          <p:nvPr/>
        </p:nvSpPr>
        <p:spPr>
          <a:xfrm>
            <a:off x="4724400" y="1447800"/>
            <a:ext cx="914400" cy="381000"/>
          </a:xfrm>
          <a:prstGeom prst="rect">
            <a:avLst/>
          </a:prstGeom>
          <a:solidFill>
            <a:srgbClr val="FFC000"/>
          </a:solidFill>
          <a:ln w="9525" cap="rnd">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20" name="Shape 320"/>
          <p:cNvSpPr txBox="1"/>
          <p:nvPr/>
        </p:nvSpPr>
        <p:spPr>
          <a:xfrm>
            <a:off x="4038600" y="2362200"/>
            <a:ext cx="1371599" cy="381000"/>
          </a:xfrm>
          <a:prstGeom prst="rect">
            <a:avLst/>
          </a:prstGeom>
          <a:solidFill>
            <a:srgbClr val="FFC000"/>
          </a:solidFill>
          <a:ln w="9525" cap="rnd">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21" name="Shape 321"/>
          <p:cNvSpPr txBox="1"/>
          <p:nvPr/>
        </p:nvSpPr>
        <p:spPr>
          <a:xfrm>
            <a:off x="5105400" y="1905000"/>
            <a:ext cx="1752600" cy="381000"/>
          </a:xfrm>
          <a:prstGeom prst="rect">
            <a:avLst/>
          </a:prstGeom>
          <a:solidFill>
            <a:srgbClr val="FFC000"/>
          </a:solidFill>
          <a:ln w="9525" cap="rnd">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22" name="Shape 322"/>
          <p:cNvSpPr txBox="1"/>
          <p:nvPr/>
        </p:nvSpPr>
        <p:spPr>
          <a:xfrm>
            <a:off x="2286000" y="3733800"/>
            <a:ext cx="1066799" cy="381000"/>
          </a:xfrm>
          <a:prstGeom prst="rect">
            <a:avLst/>
          </a:prstGeom>
          <a:solidFill>
            <a:srgbClr val="FFC000"/>
          </a:solidFill>
          <a:ln w="9525" cap="rnd">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23" name="Shape 323"/>
          <p:cNvSpPr txBox="1"/>
          <p:nvPr/>
        </p:nvSpPr>
        <p:spPr>
          <a:xfrm>
            <a:off x="3048000" y="4343400"/>
            <a:ext cx="1524000" cy="381000"/>
          </a:xfrm>
          <a:prstGeom prst="rect">
            <a:avLst/>
          </a:prstGeom>
          <a:solidFill>
            <a:srgbClr val="FFC000"/>
          </a:solidFill>
          <a:ln w="9525" cap="rnd">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24" name="Shape 324"/>
          <p:cNvSpPr txBox="1"/>
          <p:nvPr/>
        </p:nvSpPr>
        <p:spPr>
          <a:xfrm>
            <a:off x="4648200" y="3810000"/>
            <a:ext cx="1752600" cy="381000"/>
          </a:xfrm>
          <a:prstGeom prst="rect">
            <a:avLst/>
          </a:prstGeom>
          <a:solidFill>
            <a:srgbClr val="FFC000"/>
          </a:solidFill>
          <a:ln w="9525" cap="rnd">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25" name="Shape 325"/>
          <p:cNvSpPr txBox="1"/>
          <p:nvPr/>
        </p:nvSpPr>
        <p:spPr>
          <a:xfrm>
            <a:off x="4800600" y="4648200"/>
            <a:ext cx="1371599" cy="381000"/>
          </a:xfrm>
          <a:prstGeom prst="rect">
            <a:avLst/>
          </a:prstGeom>
          <a:solidFill>
            <a:srgbClr val="FFC000"/>
          </a:solidFill>
          <a:ln w="9525" cap="rnd">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326" name="Shape 326"/>
          <p:cNvPicPr preferRelativeResize="0"/>
          <p:nvPr/>
        </p:nvPicPr>
        <p:blipFill rotWithShape="1">
          <a:blip r:embed="rId4">
            <a:alphaModFix/>
          </a:blip>
          <a:srcRect/>
          <a:stretch/>
        </p:blipFill>
        <p:spPr>
          <a:xfrm>
            <a:off x="8458200" y="0"/>
            <a:ext cx="685799" cy="803275"/>
          </a:xfrm>
          <a:prstGeom prst="rect">
            <a:avLst/>
          </a:prstGeom>
          <a:noFill/>
          <a:ln w="9525" cap="rnd">
            <a:solidFill>
              <a:schemeClr val="dk1"/>
            </a:solidFill>
            <a:prstDash val="solid"/>
            <a:miter/>
            <a:headEnd type="none" w="med" len="med"/>
            <a:tailEnd type="none" w="med" len="med"/>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304800" y="381000"/>
            <a:ext cx="8839199" cy="9445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20</a:t>
            </a:r>
            <a:r>
              <a:rPr lang="en-US" sz="4200" b="1" i="0" u="none" strike="noStrike" cap="none" baseline="30000">
                <a:solidFill>
                  <a:schemeClr val="dk1"/>
                </a:solidFill>
                <a:latin typeface="Arial"/>
                <a:ea typeface="Arial"/>
                <a:cs typeface="Arial"/>
                <a:sym typeface="Arial"/>
              </a:rPr>
              <a:t>th</a:t>
            </a:r>
            <a:r>
              <a:rPr lang="en-US" sz="4200" b="1" i="0" u="none" strike="noStrike" cap="none" baseline="0">
                <a:solidFill>
                  <a:schemeClr val="dk1"/>
                </a:solidFill>
                <a:latin typeface="Arial"/>
                <a:ea typeface="Arial"/>
                <a:cs typeface="Arial"/>
                <a:sym typeface="Arial"/>
              </a:rPr>
              <a:t> Century </a:t>
            </a:r>
            <a:r>
              <a:rPr lang="en-US" sz="4200" b="1" i="0" u="none" strike="noStrike" cap="none" baseline="0">
                <a:solidFill>
                  <a:srgbClr val="FF9900"/>
                </a:solidFill>
                <a:latin typeface="Arial"/>
                <a:ea typeface="Arial"/>
                <a:cs typeface="Arial"/>
                <a:sym typeface="Arial"/>
              </a:rPr>
              <a:t>vs</a:t>
            </a:r>
            <a:r>
              <a:rPr lang="en-US" sz="4200" b="1" i="0" u="none" strike="noStrike" cap="none" baseline="0">
                <a:solidFill>
                  <a:schemeClr val="dk1"/>
                </a:solidFill>
                <a:latin typeface="Arial"/>
                <a:ea typeface="Arial"/>
                <a:cs typeface="Arial"/>
                <a:sym typeface="Arial"/>
              </a:rPr>
              <a:t>. 21</a:t>
            </a:r>
            <a:r>
              <a:rPr lang="en-US" sz="4200" b="1" i="0" u="none" strike="noStrike" cap="none" baseline="30000">
                <a:solidFill>
                  <a:schemeClr val="dk1"/>
                </a:solidFill>
                <a:latin typeface="Arial"/>
                <a:ea typeface="Arial"/>
                <a:cs typeface="Arial"/>
                <a:sym typeface="Arial"/>
              </a:rPr>
              <a:t>st</a:t>
            </a:r>
            <a:r>
              <a:rPr lang="en-US" sz="4200" b="1" i="0" u="none" strike="noStrike" cap="none" baseline="0">
                <a:solidFill>
                  <a:schemeClr val="dk1"/>
                </a:solidFill>
                <a:latin typeface="Arial"/>
                <a:ea typeface="Arial"/>
                <a:cs typeface="Arial"/>
                <a:sym typeface="Arial"/>
              </a:rPr>
              <a:t> Century </a:t>
            </a:r>
            <a:r>
              <a:rPr lang="en-US" sz="2800" b="1" i="0" u="none" strike="noStrike" cap="none" baseline="0">
                <a:solidFill>
                  <a:schemeClr val="dk1"/>
                </a:solidFill>
                <a:latin typeface="Arial"/>
                <a:ea typeface="Arial"/>
                <a:cs typeface="Arial"/>
                <a:sym typeface="Arial"/>
              </a:rPr>
              <a:t/>
            </a:r>
            <a:br>
              <a:rPr lang="en-US" sz="2800" b="1" i="0" u="none" strike="noStrike" cap="none" baseline="0">
                <a:solidFill>
                  <a:schemeClr val="dk1"/>
                </a:solidFill>
                <a:latin typeface="Arial"/>
                <a:ea typeface="Arial"/>
                <a:cs typeface="Arial"/>
                <a:sym typeface="Arial"/>
              </a:rPr>
            </a:br>
            <a:endParaRPr lang="en-US" sz="2800" b="1" i="0" u="none" strike="noStrike" cap="none" baseline="0">
              <a:solidFill>
                <a:schemeClr val="dk1"/>
              </a:solidFill>
              <a:latin typeface="Arial"/>
              <a:ea typeface="Arial"/>
              <a:cs typeface="Arial"/>
              <a:sym typeface="Arial"/>
            </a:endParaRPr>
          </a:p>
        </p:txBody>
      </p:sp>
      <p:sp>
        <p:nvSpPr>
          <p:cNvPr id="332" name="Shape 332"/>
          <p:cNvSpPr txBox="1">
            <a:spLocks noGrp="1"/>
          </p:cNvSpPr>
          <p:nvPr>
            <p:ph type="body" idx="1"/>
          </p:nvPr>
        </p:nvSpPr>
        <p:spPr>
          <a:xfrm>
            <a:off x="381000" y="3505200"/>
            <a:ext cx="3962399" cy="2438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Teacher Centered</a:t>
            </a:r>
          </a:p>
          <a:p>
            <a:pPr marL="342900" marR="0" lvl="0" indent="-342900" algn="l" rtl="0">
              <a:lnSpc>
                <a:spcPct val="10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Students work in isolation</a:t>
            </a:r>
          </a:p>
          <a:p>
            <a:pPr marL="342900" marR="0" lvl="0" indent="-342900" algn="l" rtl="0">
              <a:lnSpc>
                <a:spcPct val="10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Memorizing facts</a:t>
            </a:r>
          </a:p>
          <a:p>
            <a:pPr marL="342900" marR="0" lvl="0" indent="-342900" algn="l" rtl="0">
              <a:lnSpc>
                <a:spcPct val="10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Textbook Driven</a:t>
            </a:r>
          </a:p>
        </p:txBody>
      </p:sp>
      <p:sp>
        <p:nvSpPr>
          <p:cNvPr id="333" name="Shape 333"/>
          <p:cNvSpPr txBox="1">
            <a:spLocks noGrp="1"/>
          </p:cNvSpPr>
          <p:nvPr>
            <p:ph type="body" idx="2"/>
          </p:nvPr>
        </p:nvSpPr>
        <p:spPr>
          <a:xfrm>
            <a:off x="4572000" y="3581400"/>
            <a:ext cx="4190999" cy="25447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Student Centered</a:t>
            </a:r>
          </a:p>
          <a:p>
            <a:pPr marL="342900" marR="0" lvl="0" indent="-342900" algn="l" rtl="0">
              <a:lnSpc>
                <a:spcPct val="10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Students work collaboratively</a:t>
            </a:r>
          </a:p>
          <a:p>
            <a:pPr marL="342900" marR="0" lvl="0" indent="-342900" algn="l" rtl="0">
              <a:lnSpc>
                <a:spcPct val="10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Solving Problems</a:t>
            </a:r>
          </a:p>
          <a:p>
            <a:pPr marL="342900" marR="0" lvl="0" indent="-342900" algn="l" rtl="0">
              <a:lnSpc>
                <a:spcPct val="10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Research Driven</a:t>
            </a:r>
          </a:p>
          <a:p>
            <a:pPr marL="0" marR="0" lvl="0" indent="0" algn="l" rtl="0">
              <a:spcBef>
                <a:spcPts val="0"/>
              </a:spcBef>
              <a:buNone/>
            </a:pPr>
            <a:endParaRPr sz="2800" b="0" i="0" u="none" strike="noStrike" cap="none" baseline="0">
              <a:solidFill>
                <a:schemeClr val="dk1"/>
              </a:solidFill>
              <a:latin typeface="Arial"/>
              <a:ea typeface="Arial"/>
              <a:cs typeface="Arial"/>
              <a:sym typeface="Arial"/>
            </a:endParaRPr>
          </a:p>
        </p:txBody>
      </p:sp>
      <p:sp>
        <p:nvSpPr>
          <p:cNvPr id="334" name="Shape 334"/>
          <p:cNvSpPr txBox="1"/>
          <p:nvPr/>
        </p:nvSpPr>
        <p:spPr>
          <a:xfrm>
            <a:off x="7239000" y="6248400"/>
            <a:ext cx="19049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t>
            </a:r>
          </a:p>
        </p:txBody>
      </p:sp>
      <p:pic>
        <p:nvPicPr>
          <p:cNvPr id="335" name="Shape 335"/>
          <p:cNvPicPr preferRelativeResize="0"/>
          <p:nvPr/>
        </p:nvPicPr>
        <p:blipFill rotWithShape="1">
          <a:blip r:embed="rId3">
            <a:alphaModFix/>
          </a:blip>
          <a:srcRect/>
          <a:stretch/>
        </p:blipFill>
        <p:spPr>
          <a:xfrm>
            <a:off x="381000" y="1219200"/>
            <a:ext cx="3971924" cy="2286000"/>
          </a:xfrm>
          <a:prstGeom prst="rect">
            <a:avLst/>
          </a:prstGeom>
          <a:noFill/>
          <a:ln w="9525" cap="rnd">
            <a:solidFill>
              <a:schemeClr val="dk1"/>
            </a:solidFill>
            <a:prstDash val="solid"/>
            <a:miter/>
            <a:headEnd type="none" w="med" len="med"/>
            <a:tailEnd type="none" w="med" len="med"/>
          </a:ln>
        </p:spPr>
      </p:pic>
      <p:pic>
        <p:nvPicPr>
          <p:cNvPr id="336" name="Shape 336"/>
          <p:cNvPicPr preferRelativeResize="0"/>
          <p:nvPr/>
        </p:nvPicPr>
        <p:blipFill rotWithShape="1">
          <a:blip r:embed="rId4">
            <a:alphaModFix/>
          </a:blip>
          <a:srcRect/>
          <a:stretch/>
        </p:blipFill>
        <p:spPr>
          <a:xfrm>
            <a:off x="4572000" y="1219200"/>
            <a:ext cx="4190999" cy="2286000"/>
          </a:xfrm>
          <a:prstGeom prst="rect">
            <a:avLst/>
          </a:prstGeom>
          <a:noFill/>
          <a:ln w="9525" cap="rnd">
            <a:solidFill>
              <a:schemeClr val="dk2"/>
            </a:solidFill>
            <a:prstDash val="solid"/>
            <a:miter/>
            <a:headEnd type="none" w="med" len="med"/>
            <a:tailEnd type="none" w="med" len="med"/>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533400" y="533400"/>
            <a:ext cx="80771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North Carolina Professional Teaching Standards</a:t>
            </a:r>
          </a:p>
        </p:txBody>
      </p:sp>
      <p:pic>
        <p:nvPicPr>
          <p:cNvPr id="343" name="Shape 343"/>
          <p:cNvPicPr preferRelativeResize="0">
            <a:picLocks noGrp="1"/>
          </p:cNvPicPr>
          <p:nvPr>
            <p:ph type="body" idx="1"/>
          </p:nvPr>
        </p:nvPicPr>
        <p:blipFill rotWithShape="1">
          <a:blip r:embed="rId3">
            <a:alphaModFix/>
          </a:blip>
          <a:srcRect/>
          <a:stretch/>
        </p:blipFill>
        <p:spPr>
          <a:xfrm>
            <a:off x="463550" y="1901825"/>
            <a:ext cx="8210550" cy="3736974"/>
          </a:xfrm>
          <a:prstGeom prst="rect">
            <a:avLst/>
          </a:prstGeom>
          <a:noFill/>
          <a:ln>
            <a:noFill/>
          </a:ln>
        </p:spPr>
      </p:pic>
      <p:sp>
        <p:nvSpPr>
          <p:cNvPr id="344" name="Shape 344"/>
          <p:cNvSpPr txBox="1"/>
          <p:nvPr/>
        </p:nvSpPr>
        <p:spPr>
          <a:xfrm>
            <a:off x="0" y="6356350"/>
            <a:ext cx="21335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9CC00"/>
              </a:buClr>
              <a:buSzPct val="25000"/>
              <a:buFont typeface="Arial"/>
              <a:buNone/>
            </a:pPr>
            <a:r>
              <a:rPr lang="en-US" sz="1800" b="0" i="0" u="none" strike="noStrike" cap="none" baseline="0">
                <a:solidFill>
                  <a:srgbClr val="99CC00"/>
                </a:solidFill>
                <a:latin typeface="Arial"/>
                <a:ea typeface="Arial"/>
                <a:cs typeface="Arial"/>
                <a:sym typeface="Arial"/>
              </a:rPr>
              <a:t>*</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609600" y="304800"/>
            <a:ext cx="8077199" cy="1219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453A35"/>
              </a:buClr>
              <a:buSzPct val="25000"/>
              <a:buFont typeface="Arial"/>
              <a:buNone/>
            </a:pPr>
            <a:r>
              <a:rPr lang="en-US" sz="4200" b="1" i="0" u="none" strike="noStrike" cap="none" baseline="0">
                <a:solidFill>
                  <a:srgbClr val="453A35"/>
                </a:solidFill>
                <a:latin typeface="Arial"/>
                <a:ea typeface="Arial"/>
                <a:cs typeface="Arial"/>
                <a:sym typeface="Arial"/>
              </a:rPr>
              <a:t>Focusing on the “Why”</a:t>
            </a:r>
          </a:p>
        </p:txBody>
      </p:sp>
      <p:sp>
        <p:nvSpPr>
          <p:cNvPr id="351" name="Shape 351"/>
          <p:cNvSpPr txBox="1">
            <a:spLocks noGrp="1"/>
          </p:cNvSpPr>
          <p:nvPr>
            <p:ph type="body" idx="1"/>
          </p:nvPr>
        </p:nvSpPr>
        <p:spPr>
          <a:xfrm>
            <a:off x="304800" y="3276600"/>
            <a:ext cx="8534399" cy="1524000"/>
          </a:xfrm>
          <a:prstGeom prst="rect">
            <a:avLst/>
          </a:prstGeom>
          <a:solidFill>
            <a:srgbClr val="FF6600"/>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Arial"/>
              <a:buNone/>
            </a:pPr>
            <a:r>
              <a:rPr lang="en-US" sz="3200" b="0" i="0" u="none" strike="noStrike" cap="none" baseline="0">
                <a:solidFill>
                  <a:schemeClr val="accent1"/>
                </a:solidFill>
                <a:latin typeface="Arial"/>
                <a:ea typeface="Arial"/>
                <a:cs typeface="Arial"/>
                <a:sym typeface="Arial"/>
              </a:rPr>
              <a:t>So why is the State focusing on educator effectiveness in the face of so many other changes?</a:t>
            </a:r>
          </a:p>
        </p:txBody>
      </p:sp>
      <p:sp>
        <p:nvSpPr>
          <p:cNvPr id="352" name="Shape 352"/>
          <p:cNvSpPr txBox="1"/>
          <p:nvPr/>
        </p:nvSpPr>
        <p:spPr>
          <a:xfrm>
            <a:off x="304800" y="1752600"/>
            <a:ext cx="8534399" cy="1295400"/>
          </a:xfrm>
          <a:prstGeom prst="rect">
            <a:avLst/>
          </a:prstGeom>
          <a:solidFill>
            <a:schemeClr val="accen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53A35"/>
              </a:buClr>
              <a:buSzPct val="25000"/>
              <a:buFont typeface="Arial"/>
              <a:buNone/>
            </a:pPr>
            <a:r>
              <a:rPr lang="en-US" sz="2200" b="0" i="0" u="none" strike="noStrike" cap="none" baseline="0">
                <a:solidFill>
                  <a:srgbClr val="453A35"/>
                </a:solidFill>
                <a:latin typeface="Arial"/>
                <a:ea typeface="Arial"/>
                <a:cs typeface="Arial"/>
                <a:sym typeface="Arial"/>
              </a:rPr>
              <a:t>NC has implemented a new curriculum, new assessments, new technology tools to improve instruction, new ways of engaging students, and the list goes on</a:t>
            </a:r>
          </a:p>
        </p:txBody>
      </p:sp>
      <p:sp>
        <p:nvSpPr>
          <p:cNvPr id="353" name="Shape 353"/>
          <p:cNvSpPr txBox="1"/>
          <p:nvPr/>
        </p:nvSpPr>
        <p:spPr>
          <a:xfrm>
            <a:off x="304800" y="4800600"/>
            <a:ext cx="8458200" cy="1108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53A35"/>
              </a:buClr>
              <a:buSzPct val="25000"/>
              <a:buFont typeface="Arial"/>
              <a:buNone/>
            </a:pPr>
            <a:r>
              <a:rPr lang="en-US" sz="2200" b="0" i="0" u="none" strike="noStrike" cap="none" baseline="0">
                <a:solidFill>
                  <a:srgbClr val="453A35"/>
                </a:solidFill>
                <a:latin typeface="Arial"/>
                <a:ea typeface="Arial"/>
                <a:cs typeface="Arial"/>
                <a:sym typeface="Arial"/>
              </a:rPr>
              <a:t>Because all our efforts in other areas depend on an </a:t>
            </a:r>
            <a:r>
              <a:rPr lang="en-US" sz="2200" b="1" i="0" u="none" strike="noStrike" cap="none" baseline="0">
                <a:solidFill>
                  <a:srgbClr val="453A35"/>
                </a:solidFill>
                <a:latin typeface="Arial"/>
                <a:ea typeface="Arial"/>
                <a:cs typeface="Arial"/>
                <a:sym typeface="Arial"/>
              </a:rPr>
              <a:t>effective teacher in every classroom </a:t>
            </a:r>
            <a:r>
              <a:rPr lang="en-US" sz="2200" b="0" i="0" u="none" strike="noStrike" cap="none" baseline="0">
                <a:solidFill>
                  <a:srgbClr val="453A35"/>
                </a:solidFill>
                <a:latin typeface="Arial"/>
                <a:ea typeface="Arial"/>
                <a:cs typeface="Arial"/>
                <a:sym typeface="Arial"/>
              </a:rPr>
              <a:t>and an </a:t>
            </a:r>
            <a:r>
              <a:rPr lang="en-US" sz="2200" b="1" i="0" u="none" strike="noStrike" cap="none" baseline="0">
                <a:solidFill>
                  <a:srgbClr val="453A35"/>
                </a:solidFill>
                <a:latin typeface="Arial"/>
                <a:ea typeface="Arial"/>
                <a:cs typeface="Arial"/>
                <a:sym typeface="Arial"/>
              </a:rPr>
              <a:t>effective leader in every school building!</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Shape 359"/>
          <p:cNvPicPr preferRelativeResize="0">
            <a:picLocks noGrp="1"/>
          </p:cNvPicPr>
          <p:nvPr>
            <p:ph type="body" idx="1"/>
          </p:nvPr>
        </p:nvPicPr>
        <p:blipFill rotWithShape="1">
          <a:blip r:embed="rId3">
            <a:alphaModFix/>
          </a:blip>
          <a:srcRect/>
          <a:stretch/>
        </p:blipFill>
        <p:spPr>
          <a:xfrm>
            <a:off x="665162" y="1579562"/>
            <a:ext cx="7826374" cy="4913311"/>
          </a:xfrm>
          <a:prstGeom prst="rect">
            <a:avLst/>
          </a:prstGeom>
          <a:noFill/>
          <a:ln>
            <a:noFill/>
          </a:ln>
        </p:spPr>
      </p:pic>
      <p:sp>
        <p:nvSpPr>
          <p:cNvPr id="360" name="Shape 360"/>
          <p:cNvSpPr txBox="1"/>
          <p:nvPr/>
        </p:nvSpPr>
        <p:spPr>
          <a:xfrm>
            <a:off x="457200" y="6356350"/>
            <a:ext cx="21335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Times New Roman"/>
              <a:buNone/>
            </a:pPr>
            <a:r>
              <a:rPr lang="en-US" sz="1800" b="0" i="0" u="none" strike="noStrike" cap="none" baseline="0">
                <a:solidFill>
                  <a:srgbClr val="595959"/>
                </a:solidFill>
                <a:latin typeface="Times New Roman"/>
                <a:ea typeface="Times New Roman"/>
                <a:cs typeface="Times New Roman"/>
                <a:sym typeface="Times New Roman"/>
              </a:rPr>
              <a:t>*</a:t>
            </a:r>
          </a:p>
        </p:txBody>
      </p:sp>
      <p:sp>
        <p:nvSpPr>
          <p:cNvPr id="361" name="Shape 361"/>
          <p:cNvSpPr txBox="1"/>
          <p:nvPr/>
        </p:nvSpPr>
        <p:spPr>
          <a:xfrm>
            <a:off x="304800" y="228600"/>
            <a:ext cx="8839199" cy="1384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 The Standards and Evaluation System</a:t>
            </a:r>
          </a:p>
        </p:txBody>
      </p:sp>
      <p:sp>
        <p:nvSpPr>
          <p:cNvPr id="362" name="Shape 362"/>
          <p:cNvSpPr/>
          <p:nvPr/>
        </p:nvSpPr>
        <p:spPr>
          <a:xfrm>
            <a:off x="457200" y="1447800"/>
            <a:ext cx="2057400" cy="1066799"/>
          </a:xfrm>
          <a:prstGeom prst="ellipse">
            <a:avLst/>
          </a:prstGeom>
          <a:solidFill>
            <a:srgbClr val="FFFF00"/>
          </a:solidFill>
          <a:ln w="9525"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Formative, Growth</a:t>
            </a:r>
          </a:p>
        </p:txBody>
      </p:sp>
      <p:sp>
        <p:nvSpPr>
          <p:cNvPr id="363" name="Shape 363"/>
          <p:cNvSpPr/>
          <p:nvPr/>
        </p:nvSpPr>
        <p:spPr>
          <a:xfrm>
            <a:off x="2514600" y="1524000"/>
            <a:ext cx="1981199" cy="990599"/>
          </a:xfrm>
          <a:prstGeom prst="ellipse">
            <a:avLst/>
          </a:prstGeom>
          <a:solidFill>
            <a:srgbClr val="FFFF00"/>
          </a:solidFill>
          <a:ln w="9525"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Data-driven</a:t>
            </a:r>
          </a:p>
        </p:txBody>
      </p:sp>
      <p:sp>
        <p:nvSpPr>
          <p:cNvPr id="364" name="Shape 364"/>
          <p:cNvSpPr/>
          <p:nvPr/>
        </p:nvSpPr>
        <p:spPr>
          <a:xfrm>
            <a:off x="4572000" y="1524000"/>
            <a:ext cx="1981199" cy="914400"/>
          </a:xfrm>
          <a:prstGeom prst="ellipse">
            <a:avLst/>
          </a:prstGeom>
          <a:solidFill>
            <a:srgbClr val="FFFF00"/>
          </a:solidFill>
          <a:ln w="9525"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800" b="0" i="0" u="none" strike="noStrike" cap="none" baseline="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PD</a:t>
            </a:r>
          </a:p>
        </p:txBody>
      </p:sp>
      <p:sp>
        <p:nvSpPr>
          <p:cNvPr id="365" name="Shape 365"/>
          <p:cNvSpPr/>
          <p:nvPr/>
        </p:nvSpPr>
        <p:spPr>
          <a:xfrm>
            <a:off x="6629400" y="1524000"/>
            <a:ext cx="1981199" cy="990599"/>
          </a:xfrm>
          <a:prstGeom prst="ellipse">
            <a:avLst/>
          </a:prstGeom>
          <a:solidFill>
            <a:srgbClr val="FFFF00"/>
          </a:solidFill>
          <a:ln w="9525"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800" b="0" i="0" u="none" strike="noStrike" cap="none" baseline="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Alignment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304800" y="304800"/>
            <a:ext cx="7772400" cy="1143000"/>
          </a:xfrm>
          <a:prstGeom prst="rect">
            <a:avLst/>
          </a:prstGeom>
          <a:noFill/>
          <a:ln>
            <a:noFill/>
          </a:ln>
        </p:spPr>
        <p:txBody>
          <a:bodyPr lIns="109700" tIns="54850" rIns="109700" bIns="5485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5300" b="1" i="0" u="none" strike="noStrike" cap="none" baseline="0">
                <a:solidFill>
                  <a:schemeClr val="dk1"/>
                </a:solidFill>
                <a:latin typeface="Calibri"/>
                <a:ea typeface="Calibri"/>
                <a:cs typeface="Calibri"/>
                <a:sym typeface="Calibri"/>
              </a:rPr>
              <a:t>Norms</a:t>
            </a:r>
          </a:p>
        </p:txBody>
      </p:sp>
      <p:pic>
        <p:nvPicPr>
          <p:cNvPr id="103" name="Shape 103"/>
          <p:cNvPicPr preferRelativeResize="0"/>
          <p:nvPr/>
        </p:nvPicPr>
        <p:blipFill rotWithShape="1">
          <a:blip r:embed="rId3">
            <a:alphaModFix/>
          </a:blip>
          <a:srcRect l="7649" r="19376"/>
          <a:stretch/>
        </p:blipFill>
        <p:spPr>
          <a:xfrm>
            <a:off x="533400" y="1371600"/>
            <a:ext cx="3402011" cy="3962399"/>
          </a:xfrm>
          <a:prstGeom prst="rect">
            <a:avLst/>
          </a:prstGeom>
          <a:noFill/>
          <a:ln>
            <a:noFill/>
          </a:ln>
        </p:spPr>
      </p:pic>
      <p:sp>
        <p:nvSpPr>
          <p:cNvPr id="104" name="Shape 104"/>
          <p:cNvSpPr txBox="1"/>
          <p:nvPr/>
        </p:nvSpPr>
        <p:spPr>
          <a:xfrm>
            <a:off x="3962400" y="457200"/>
            <a:ext cx="4953000" cy="510857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b="1" i="0" u="none" strike="noStrike" cap="none" baseline="0">
                <a:solidFill>
                  <a:schemeClr val="dk1"/>
                </a:solidFill>
                <a:latin typeface="Arial"/>
                <a:ea typeface="Arial"/>
                <a:cs typeface="Arial"/>
                <a:sym typeface="Arial"/>
              </a:rPr>
              <a:t>To be actively involved</a:t>
            </a:r>
          </a:p>
          <a:p>
            <a:pPr marL="342900" marR="0" lvl="0" indent="-342900" algn="l" rtl="0">
              <a:lnSpc>
                <a:spcPct val="100000"/>
              </a:lnSpc>
              <a:spcBef>
                <a:spcPts val="0"/>
              </a:spcBef>
              <a:spcAft>
                <a:spcPts val="0"/>
              </a:spcAft>
              <a:buClr>
                <a:srgbClr val="FF6600"/>
              </a:buClr>
              <a:buSzPct val="100000"/>
              <a:buFont typeface="Arial"/>
              <a:buChar char="•"/>
            </a:pPr>
            <a:r>
              <a:rPr lang="en-US" sz="2800" b="1" i="0" u="none" strike="noStrike" cap="none" baseline="0">
                <a:solidFill>
                  <a:srgbClr val="FF6600"/>
                </a:solidFill>
                <a:latin typeface="Arial"/>
                <a:ea typeface="Arial"/>
                <a:cs typeface="Arial"/>
                <a:sym typeface="Arial"/>
              </a:rPr>
              <a:t>Value differences</a:t>
            </a:r>
          </a:p>
          <a:p>
            <a:pPr marL="342900" marR="0" lvl="0" indent="-342900" algn="l" rtl="0">
              <a:lnSpc>
                <a:spcPct val="100000"/>
              </a:lnSpc>
              <a:spcBef>
                <a:spcPts val="0"/>
              </a:spcBef>
              <a:spcAft>
                <a:spcPts val="0"/>
              </a:spcAft>
              <a:buClr>
                <a:schemeClr val="dk1"/>
              </a:buClr>
              <a:buSzPct val="100000"/>
              <a:buFont typeface="Arial"/>
              <a:buChar char="•"/>
            </a:pPr>
            <a:r>
              <a:rPr lang="en-US" sz="2800" b="1" i="0" u="none" strike="noStrike" cap="none" baseline="0">
                <a:solidFill>
                  <a:schemeClr val="dk1"/>
                </a:solidFill>
                <a:latin typeface="Arial"/>
                <a:ea typeface="Arial"/>
                <a:cs typeface="Arial"/>
                <a:sym typeface="Arial"/>
              </a:rPr>
              <a:t>Agree to disagree</a:t>
            </a:r>
          </a:p>
          <a:p>
            <a:pPr marL="342900" marR="0" lvl="0" indent="-342900" algn="l" rtl="0">
              <a:lnSpc>
                <a:spcPct val="100000"/>
              </a:lnSpc>
              <a:spcBef>
                <a:spcPts val="0"/>
              </a:spcBef>
              <a:spcAft>
                <a:spcPts val="0"/>
              </a:spcAft>
              <a:buClr>
                <a:srgbClr val="FF6600"/>
              </a:buClr>
              <a:buSzPct val="100000"/>
              <a:buFont typeface="Arial"/>
              <a:buChar char="•"/>
            </a:pPr>
            <a:r>
              <a:rPr lang="en-US" sz="2800" b="1" i="0" u="none" strike="noStrike" cap="none" baseline="0">
                <a:solidFill>
                  <a:srgbClr val="FF6600"/>
                </a:solidFill>
                <a:latin typeface="Arial"/>
                <a:ea typeface="Arial"/>
                <a:cs typeface="Arial"/>
                <a:sym typeface="Arial"/>
              </a:rPr>
              <a:t>Listen</a:t>
            </a:r>
          </a:p>
          <a:p>
            <a:pPr marL="342900" marR="0" lvl="0" indent="-342900" algn="l" rtl="0">
              <a:lnSpc>
                <a:spcPct val="100000"/>
              </a:lnSpc>
              <a:spcBef>
                <a:spcPts val="0"/>
              </a:spcBef>
              <a:spcAft>
                <a:spcPts val="0"/>
              </a:spcAft>
              <a:buClr>
                <a:schemeClr val="dk1"/>
              </a:buClr>
              <a:buSzPct val="100000"/>
              <a:buFont typeface="Arial"/>
              <a:buChar char="•"/>
            </a:pPr>
            <a:r>
              <a:rPr lang="en-US" sz="2800" b="1" i="0" u="none" strike="noStrike" cap="none" baseline="0">
                <a:solidFill>
                  <a:schemeClr val="dk1"/>
                </a:solidFill>
                <a:latin typeface="Arial"/>
                <a:ea typeface="Arial"/>
                <a:cs typeface="Arial"/>
                <a:sym typeface="Arial"/>
              </a:rPr>
              <a:t>Don’t take it personally</a:t>
            </a:r>
          </a:p>
          <a:p>
            <a:pPr marL="342900" marR="0" lvl="0" indent="-342900" algn="l" rtl="0">
              <a:lnSpc>
                <a:spcPct val="100000"/>
              </a:lnSpc>
              <a:spcBef>
                <a:spcPts val="0"/>
              </a:spcBef>
              <a:spcAft>
                <a:spcPts val="0"/>
              </a:spcAft>
              <a:buClr>
                <a:srgbClr val="FF6600"/>
              </a:buClr>
              <a:buSzPct val="100000"/>
              <a:buFont typeface="Arial"/>
              <a:buChar char="•"/>
            </a:pPr>
            <a:r>
              <a:rPr lang="en-US" sz="2800" b="1" i="0" u="none" strike="noStrike" cap="none" baseline="0">
                <a:solidFill>
                  <a:srgbClr val="FF6600"/>
                </a:solidFill>
                <a:latin typeface="Arial"/>
                <a:ea typeface="Arial"/>
                <a:cs typeface="Arial"/>
                <a:sym typeface="Arial"/>
              </a:rPr>
              <a:t>Be honest</a:t>
            </a:r>
          </a:p>
          <a:p>
            <a:pPr marL="342900" marR="0" lvl="0" indent="-342900" algn="l" rtl="0">
              <a:lnSpc>
                <a:spcPct val="100000"/>
              </a:lnSpc>
              <a:spcBef>
                <a:spcPts val="0"/>
              </a:spcBef>
              <a:spcAft>
                <a:spcPts val="0"/>
              </a:spcAft>
              <a:buClr>
                <a:schemeClr val="dk1"/>
              </a:buClr>
              <a:buSzPct val="100000"/>
              <a:buFont typeface="Arial"/>
              <a:buChar char="•"/>
            </a:pPr>
            <a:r>
              <a:rPr lang="en-US" sz="2800" b="1" i="0" u="none" strike="noStrike" cap="none" baseline="0">
                <a:solidFill>
                  <a:schemeClr val="dk1"/>
                </a:solidFill>
                <a:latin typeface="Arial"/>
                <a:ea typeface="Arial"/>
                <a:cs typeface="Arial"/>
                <a:sym typeface="Arial"/>
              </a:rPr>
              <a:t>Stay focused on established purpose and goals</a:t>
            </a:r>
          </a:p>
          <a:p>
            <a:pPr marL="342900" marR="0" lvl="0" indent="-342900" algn="l" rtl="0">
              <a:lnSpc>
                <a:spcPct val="100000"/>
              </a:lnSpc>
              <a:spcBef>
                <a:spcPts val="0"/>
              </a:spcBef>
              <a:spcAft>
                <a:spcPts val="0"/>
              </a:spcAft>
              <a:buClr>
                <a:srgbClr val="FF6600"/>
              </a:buClr>
              <a:buSzPct val="100000"/>
              <a:buFont typeface="Arial"/>
              <a:buChar char="•"/>
            </a:pPr>
            <a:r>
              <a:rPr lang="en-US" sz="2800" b="1" i="0" u="none" strike="noStrike" cap="none" baseline="0">
                <a:solidFill>
                  <a:srgbClr val="FF6600"/>
                </a:solidFill>
                <a:latin typeface="Arial"/>
                <a:ea typeface="Arial"/>
                <a:cs typeface="Arial"/>
                <a:sym typeface="Arial"/>
              </a:rPr>
              <a:t>Refrain from conducting ‘sidebar’ conversations</a:t>
            </a:r>
          </a:p>
          <a:p>
            <a:pPr marL="0" marR="0" lvl="0" indent="0" algn="l" rtl="0">
              <a:lnSpc>
                <a:spcPct val="100000"/>
              </a:lnSpc>
              <a:spcBef>
                <a:spcPts val="0"/>
              </a:spcBef>
              <a:spcAft>
                <a:spcPts val="0"/>
              </a:spcAft>
              <a:buNone/>
            </a:pPr>
            <a:endParaRPr sz="2800" b="1" i="0" u="none" strike="noStrike" cap="none" baseline="0">
              <a:solidFill>
                <a:srgbClr val="FF6600"/>
              </a:solidFill>
              <a:latin typeface="Arial"/>
              <a:ea typeface="Arial"/>
              <a:cs typeface="Arial"/>
              <a:sym typeface="Arial"/>
            </a:endParaRPr>
          </a:p>
        </p:txBody>
      </p:sp>
      <p:sp>
        <p:nvSpPr>
          <p:cNvPr id="105" name="Shape 105"/>
          <p:cNvSpPr txBox="1"/>
          <p:nvPr/>
        </p:nvSpPr>
        <p:spPr>
          <a:xfrm>
            <a:off x="7010400" y="6356350"/>
            <a:ext cx="21335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98989"/>
              </a:buClr>
              <a:buSzPct val="25000"/>
              <a:buFont typeface="Arial"/>
              <a:buNone/>
            </a:pPr>
            <a:r>
              <a:rPr lang="en-US" sz="1800" b="0" i="0" u="none" strike="noStrike" cap="none" baseline="0">
                <a:solidFill>
                  <a:srgbClr val="898989"/>
                </a:solidFill>
                <a:latin typeface="Arial"/>
                <a:ea typeface="Arial"/>
                <a:cs typeface="Arial"/>
                <a:sym typeface="Arial"/>
              </a:rPr>
              <a:t>*</a:t>
            </a:r>
          </a:p>
        </p:txBody>
      </p:sp>
      <p:sp>
        <p:nvSpPr>
          <p:cNvPr id="106" name="Shape 106"/>
          <p:cNvSpPr txBox="1"/>
          <p:nvPr/>
        </p:nvSpPr>
        <p:spPr>
          <a:xfrm>
            <a:off x="517525" y="5562600"/>
            <a:ext cx="3402011" cy="215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 b="0" i="0" u="none" strike="noStrike" cap="none" baseline="0">
                <a:solidFill>
                  <a:schemeClr val="dk1"/>
                </a:solidFill>
                <a:latin typeface="Calibri"/>
                <a:ea typeface="Calibri"/>
                <a:cs typeface="Calibri"/>
                <a:sym typeface="Calibri"/>
              </a:rPr>
              <a:t>www.peoplequiz.com/norm_perterson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ctrTitle"/>
          </p:nvPr>
        </p:nvSpPr>
        <p:spPr>
          <a:xfrm>
            <a:off x="381000" y="2819400"/>
            <a:ext cx="8381999" cy="2362200"/>
          </a:xfrm>
          <a:prstGeom prst="rect">
            <a:avLst/>
          </a:prstGeom>
          <a:noFill/>
          <a:ln w="15875"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800" b="1" i="0" u="none" strike="noStrike" cap="none" baseline="0">
                <a:solidFill>
                  <a:schemeClr val="dk1"/>
                </a:solidFill>
                <a:latin typeface="Arial"/>
                <a:ea typeface="Arial"/>
                <a:cs typeface="Arial"/>
                <a:sym typeface="Arial"/>
              </a:rPr>
              <a:t>Standard I</a:t>
            </a:r>
            <a:r>
              <a:rPr lang="en-US" sz="4400" b="1" i="0" u="none" strike="noStrike" cap="none" baseline="0">
                <a:solidFill>
                  <a:srgbClr val="FF9900"/>
                </a:solidFill>
                <a:latin typeface="Arial"/>
                <a:ea typeface="Arial"/>
                <a:cs typeface="Arial"/>
                <a:sym typeface="Arial"/>
              </a:rPr>
              <a:t/>
            </a:r>
            <a:br>
              <a:rPr lang="en-US" sz="4400" b="1" i="0" u="none" strike="noStrike" cap="none" baseline="0">
                <a:solidFill>
                  <a:srgbClr val="FF9900"/>
                </a:solidFill>
                <a:latin typeface="Arial"/>
                <a:ea typeface="Arial"/>
                <a:cs typeface="Arial"/>
                <a:sym typeface="Arial"/>
              </a:rPr>
            </a:br>
            <a:r>
              <a:rPr lang="en-US" sz="4200" b="1" i="0" u="none" strike="noStrike" cap="none" baseline="0">
                <a:solidFill>
                  <a:srgbClr val="FF9900"/>
                </a:solidFill>
                <a:latin typeface="Arial"/>
                <a:ea typeface="Arial"/>
                <a:cs typeface="Arial"/>
                <a:sym typeface="Arial"/>
              </a:rPr>
              <a:t>  </a:t>
            </a:r>
            <a:r>
              <a:rPr lang="en-US" sz="4200" b="0" i="0" u="none" strike="noStrike" cap="none" baseline="0">
                <a:solidFill>
                  <a:srgbClr val="FF9900"/>
                </a:solidFill>
                <a:latin typeface="Arial"/>
                <a:ea typeface="Arial"/>
                <a:cs typeface="Arial"/>
                <a:sym typeface="Arial"/>
              </a:rPr>
              <a:t>Teachers Demonstrate Leadership</a:t>
            </a:r>
            <a:r>
              <a:rPr lang="en-US" sz="4400" b="1" i="0" u="none" strike="noStrike" cap="none" baseline="0">
                <a:solidFill>
                  <a:srgbClr val="FF9900"/>
                </a:solidFill>
                <a:latin typeface="Arial"/>
                <a:ea typeface="Arial"/>
                <a:cs typeface="Arial"/>
                <a:sym typeface="Arial"/>
              </a:rPr>
              <a:t/>
            </a:r>
            <a:br>
              <a:rPr lang="en-US" sz="4400" b="1" i="0" u="none" strike="noStrike" cap="none" baseline="0">
                <a:solidFill>
                  <a:srgbClr val="FF9900"/>
                </a:solidFill>
                <a:latin typeface="Arial"/>
                <a:ea typeface="Arial"/>
                <a:cs typeface="Arial"/>
                <a:sym typeface="Arial"/>
              </a:rPr>
            </a:br>
            <a:endParaRPr lang="en-US" sz="4400" b="1" i="0" u="none" strike="noStrike" cap="none" baseline="0">
              <a:solidFill>
                <a:srgbClr val="FF9900"/>
              </a:solidFill>
              <a:latin typeface="Arial"/>
              <a:ea typeface="Arial"/>
              <a:cs typeface="Arial"/>
              <a:sym typeface="Aria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381000" y="1752600"/>
            <a:ext cx="7696199"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5 Elements</a:t>
            </a:r>
          </a:p>
          <a:p>
            <a:pPr marL="342900" marR="0" lvl="0" indent="-342900" algn="l" rtl="0">
              <a:lnSpc>
                <a:spcPct val="100000"/>
              </a:lnSpc>
              <a:spcBef>
                <a:spcPts val="168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Teachers lead in the </a:t>
            </a:r>
            <a:r>
              <a:rPr lang="en-US" sz="2800" b="0" i="0" u="none" strike="noStrike" cap="none" baseline="0">
                <a:solidFill>
                  <a:srgbClr val="73B632"/>
                </a:solidFill>
                <a:latin typeface="Arial"/>
                <a:ea typeface="Arial"/>
                <a:cs typeface="Arial"/>
                <a:sym typeface="Arial"/>
              </a:rPr>
              <a:t>classroom</a:t>
            </a:r>
          </a:p>
          <a:p>
            <a:pPr marL="342900" marR="0" lvl="0" indent="-342900" algn="l" rtl="0">
              <a:lnSpc>
                <a:spcPct val="100000"/>
              </a:lnSpc>
              <a:spcBef>
                <a:spcPts val="168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Teachers lead in the </a:t>
            </a:r>
            <a:r>
              <a:rPr lang="en-US" sz="2800" b="0" i="0" u="none" strike="noStrike" cap="none" baseline="0">
                <a:solidFill>
                  <a:srgbClr val="73B632"/>
                </a:solidFill>
                <a:latin typeface="Arial"/>
                <a:ea typeface="Arial"/>
                <a:cs typeface="Arial"/>
                <a:sym typeface="Arial"/>
              </a:rPr>
              <a:t>school</a:t>
            </a:r>
          </a:p>
          <a:p>
            <a:pPr marL="342900" marR="0" lvl="0" indent="-342900" algn="l" rtl="0">
              <a:lnSpc>
                <a:spcPct val="100000"/>
              </a:lnSpc>
              <a:spcBef>
                <a:spcPts val="168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Teachers lead in the </a:t>
            </a:r>
            <a:r>
              <a:rPr lang="en-US" sz="2800" b="0" i="0" u="none" strike="noStrike" cap="none" baseline="0">
                <a:solidFill>
                  <a:srgbClr val="73B632"/>
                </a:solidFill>
                <a:latin typeface="Arial"/>
                <a:ea typeface="Arial"/>
                <a:cs typeface="Arial"/>
                <a:sym typeface="Arial"/>
              </a:rPr>
              <a:t>profession</a:t>
            </a:r>
          </a:p>
          <a:p>
            <a:pPr marL="342900" marR="0" lvl="0" indent="-342900" algn="l" rtl="0">
              <a:lnSpc>
                <a:spcPct val="100000"/>
              </a:lnSpc>
              <a:spcBef>
                <a:spcPts val="168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Teachers</a:t>
            </a:r>
            <a:r>
              <a:rPr lang="en-US" sz="2800" b="0" i="0" u="none" strike="noStrike" cap="none" baseline="0">
                <a:solidFill>
                  <a:srgbClr val="73B632"/>
                </a:solidFill>
                <a:latin typeface="Arial"/>
                <a:ea typeface="Arial"/>
                <a:cs typeface="Arial"/>
                <a:sym typeface="Arial"/>
              </a:rPr>
              <a:t> advocate </a:t>
            </a:r>
            <a:r>
              <a:rPr lang="en-US" sz="2800" b="0" i="0" u="none" strike="noStrike" cap="none" baseline="0">
                <a:solidFill>
                  <a:schemeClr val="dk1"/>
                </a:solidFill>
                <a:latin typeface="Arial"/>
                <a:ea typeface="Arial"/>
                <a:cs typeface="Arial"/>
                <a:sym typeface="Arial"/>
              </a:rPr>
              <a:t>for school and students</a:t>
            </a:r>
          </a:p>
          <a:p>
            <a:pPr marL="342900" marR="0" lvl="0" indent="-342900" algn="l" rtl="0">
              <a:lnSpc>
                <a:spcPct val="100000"/>
              </a:lnSpc>
              <a:spcBef>
                <a:spcPts val="168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Teachers demonstrate high </a:t>
            </a:r>
            <a:r>
              <a:rPr lang="en-US" sz="2800" b="0" i="0" u="none" strike="noStrike" cap="none" baseline="0">
                <a:solidFill>
                  <a:srgbClr val="73B632"/>
                </a:solidFill>
                <a:latin typeface="Arial"/>
                <a:ea typeface="Arial"/>
                <a:cs typeface="Arial"/>
                <a:sym typeface="Arial"/>
              </a:rPr>
              <a:t>ethical </a:t>
            </a:r>
            <a:r>
              <a:rPr lang="en-US" sz="2800" b="0" i="0" u="none" strike="noStrike" cap="none" baseline="0">
                <a:solidFill>
                  <a:schemeClr val="dk1"/>
                </a:solidFill>
                <a:latin typeface="Arial"/>
                <a:ea typeface="Arial"/>
                <a:cs typeface="Arial"/>
                <a:sym typeface="Arial"/>
              </a:rPr>
              <a:t>standards</a:t>
            </a:r>
          </a:p>
          <a:p>
            <a:pPr marL="0" marR="0" lvl="0" indent="0" algn="l" rtl="0">
              <a:spcBef>
                <a:spcPts val="0"/>
              </a:spcBef>
              <a:buNone/>
            </a:pPr>
            <a:endParaRPr sz="2800" b="0" i="0" u="none" strike="noStrike" cap="none" baseline="0">
              <a:solidFill>
                <a:schemeClr val="dk1"/>
              </a:solidFill>
              <a:latin typeface="Arial"/>
              <a:ea typeface="Arial"/>
              <a:cs typeface="Arial"/>
              <a:sym typeface="Arial"/>
            </a:endParaRPr>
          </a:p>
        </p:txBody>
      </p:sp>
      <p:sp>
        <p:nvSpPr>
          <p:cNvPr id="377" name="Shape 377"/>
          <p:cNvSpPr txBox="1">
            <a:spLocks noGrp="1"/>
          </p:cNvSpPr>
          <p:nvPr>
            <p:ph type="title"/>
          </p:nvPr>
        </p:nvSpPr>
        <p:spPr>
          <a:xfrm>
            <a:off x="152400" y="609600"/>
            <a:ext cx="8991600" cy="57943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Standard 1 </a:t>
            </a:r>
            <a:br>
              <a:rPr lang="en-US" sz="4200" b="1" i="0" u="none" strike="noStrike" cap="none" baseline="0">
                <a:solidFill>
                  <a:schemeClr val="dk1"/>
                </a:solidFill>
                <a:latin typeface="Arial"/>
                <a:ea typeface="Arial"/>
                <a:cs typeface="Arial"/>
                <a:sym typeface="Arial"/>
              </a:rPr>
            </a:br>
            <a:r>
              <a:rPr lang="en-US" sz="4000" b="0" i="0" u="none" strike="noStrike" cap="none" baseline="0">
                <a:solidFill>
                  <a:srgbClr val="FF9900"/>
                </a:solidFill>
                <a:latin typeface="Arial"/>
                <a:ea typeface="Arial"/>
                <a:cs typeface="Arial"/>
                <a:sym typeface="Arial"/>
              </a:rPr>
              <a:t>Teachers Demonstrate Leadership</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a:t>
            </a:r>
          </a:p>
        </p:txBody>
      </p:sp>
      <p:sp>
        <p:nvSpPr>
          <p:cNvPr id="384" name="Shape 384"/>
          <p:cNvSpPr txBox="1"/>
          <p:nvPr/>
        </p:nvSpPr>
        <p:spPr>
          <a:xfrm>
            <a:off x="6781800" y="6248400"/>
            <a:ext cx="19049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85" name="Shape 385"/>
          <p:cNvSpPr txBox="1"/>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Carousel Assessment</a:t>
            </a:r>
          </a:p>
        </p:txBody>
      </p:sp>
      <p:sp>
        <p:nvSpPr>
          <p:cNvPr id="386" name="Shape 386"/>
          <p:cNvSpPr txBox="1"/>
          <p:nvPr/>
        </p:nvSpPr>
        <p:spPr>
          <a:xfrm>
            <a:off x="381000" y="1524000"/>
            <a:ext cx="8305799" cy="4038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folHlink"/>
              </a:buClr>
              <a:buSzPct val="25000"/>
              <a:buFont typeface="Arial"/>
              <a:buNone/>
            </a:pPr>
            <a:r>
              <a:rPr lang="en-US" sz="2800" b="0" i="0" u="none" strike="noStrike" cap="none" baseline="0">
                <a:solidFill>
                  <a:schemeClr val="folHlink"/>
                </a:solidFill>
                <a:latin typeface="Arial"/>
                <a:ea typeface="Arial"/>
                <a:cs typeface="Arial"/>
                <a:sym typeface="Arial"/>
              </a:rPr>
              <a:t>In what ways can a teacher model or demonstrate teacher leadership in the </a:t>
            </a:r>
            <a:r>
              <a:rPr lang="en-US" sz="2800" b="1" i="0" u="none" strike="noStrike" cap="none" baseline="0">
                <a:solidFill>
                  <a:srgbClr val="58C86D"/>
                </a:solidFill>
                <a:latin typeface="Arial"/>
                <a:ea typeface="Arial"/>
                <a:cs typeface="Arial"/>
                <a:sym typeface="Arial"/>
              </a:rPr>
              <a:t>classroom</a:t>
            </a:r>
            <a:r>
              <a:rPr lang="en-US" sz="2800" b="0" i="0" u="none" strike="noStrike" cap="none" baseline="0">
                <a:solidFill>
                  <a:srgbClr val="58C86D"/>
                </a:solidFill>
                <a:latin typeface="Arial"/>
                <a:ea typeface="Arial"/>
                <a:cs typeface="Arial"/>
                <a:sym typeface="Arial"/>
              </a:rPr>
              <a:t>, </a:t>
            </a:r>
            <a:r>
              <a:rPr lang="en-US" sz="2800" b="1" i="0" u="none" strike="noStrike" cap="none" baseline="0">
                <a:solidFill>
                  <a:srgbClr val="58C86D"/>
                </a:solidFill>
                <a:latin typeface="Arial"/>
                <a:ea typeface="Arial"/>
                <a:cs typeface="Arial"/>
                <a:sym typeface="Arial"/>
              </a:rPr>
              <a:t>school</a:t>
            </a:r>
            <a:r>
              <a:rPr lang="en-US" sz="2800" b="0" i="0" u="none" strike="noStrike" cap="none" baseline="0">
                <a:solidFill>
                  <a:schemeClr val="dk1"/>
                </a:solidFill>
                <a:latin typeface="Arial"/>
                <a:ea typeface="Arial"/>
                <a:cs typeface="Arial"/>
                <a:sym typeface="Arial"/>
              </a:rPr>
              <a:t> </a:t>
            </a:r>
            <a:r>
              <a:rPr lang="en-US" sz="2800" b="0" i="0" u="none" strike="noStrike" cap="none" baseline="0">
                <a:solidFill>
                  <a:schemeClr val="folHlink"/>
                </a:solidFill>
                <a:latin typeface="Arial"/>
                <a:ea typeface="Arial"/>
                <a:cs typeface="Arial"/>
                <a:sym typeface="Arial"/>
              </a:rPr>
              <a:t>and the </a:t>
            </a:r>
            <a:r>
              <a:rPr lang="en-US" sz="2800" b="1" i="0" u="none" strike="noStrike" cap="none" baseline="0">
                <a:solidFill>
                  <a:srgbClr val="58C86D"/>
                </a:solidFill>
                <a:latin typeface="Arial"/>
                <a:ea typeface="Arial"/>
                <a:cs typeface="Arial"/>
                <a:sym typeface="Arial"/>
              </a:rPr>
              <a:t>teaching profession</a:t>
            </a:r>
            <a:r>
              <a:rPr lang="en-US" sz="2800" b="0" i="0" u="none" strike="noStrike" cap="none" baseline="0">
                <a:solidFill>
                  <a:schemeClr val="folHlink"/>
                </a:solidFill>
                <a:latin typeface="Arial"/>
                <a:ea typeface="Arial"/>
                <a:cs typeface="Arial"/>
                <a:sym typeface="Arial"/>
              </a:rPr>
              <a:t>?</a:t>
            </a:r>
          </a:p>
          <a:p>
            <a:pPr marL="0" marR="0" lvl="0" indent="0" algn="l" rtl="0">
              <a:lnSpc>
                <a:spcPct val="100000"/>
              </a:lnSpc>
              <a:spcBef>
                <a:spcPts val="0"/>
              </a:spcBef>
              <a:spcAft>
                <a:spcPts val="0"/>
              </a:spcAft>
              <a:buClr>
                <a:schemeClr val="dk1"/>
              </a:buClr>
              <a:buFont typeface="Arial"/>
              <a:buNone/>
            </a:pPr>
            <a:endParaRPr sz="2800" b="0" i="0" u="none" strike="noStrike" cap="none" baseline="0">
              <a:solidFill>
                <a:srgbClr val="FF9900"/>
              </a:solidFill>
              <a:latin typeface="Arial"/>
              <a:ea typeface="Arial"/>
              <a:cs typeface="Arial"/>
              <a:sym typeface="Arial"/>
            </a:endParaRPr>
          </a:p>
          <a:p>
            <a:pPr marL="0" marR="0" lvl="0" indent="0" algn="l" rtl="0">
              <a:lnSpc>
                <a:spcPct val="100000"/>
              </a:lnSpc>
              <a:spcBef>
                <a:spcPts val="0"/>
              </a:spcBef>
              <a:spcAft>
                <a:spcPts val="0"/>
              </a:spcAft>
              <a:buClr>
                <a:schemeClr val="folHlink"/>
              </a:buClr>
              <a:buSzPct val="90000"/>
              <a:buFont typeface="Arial"/>
              <a:buChar char="➢"/>
            </a:pPr>
            <a:r>
              <a:rPr lang="en-US" sz="2800" b="0" i="0" u="none" strike="noStrike" cap="none" baseline="0">
                <a:solidFill>
                  <a:srgbClr val="FF9900"/>
                </a:solidFill>
                <a:latin typeface="Arial"/>
                <a:ea typeface="Arial"/>
                <a:cs typeface="Arial"/>
                <a:sym typeface="Arial"/>
              </a:rPr>
              <a:t>Go to the numbered poster</a:t>
            </a:r>
          </a:p>
          <a:p>
            <a:pPr marL="0" marR="0" lvl="0" indent="0" algn="l" rtl="0">
              <a:lnSpc>
                <a:spcPct val="100000"/>
              </a:lnSpc>
              <a:spcBef>
                <a:spcPts val="0"/>
              </a:spcBef>
              <a:spcAft>
                <a:spcPts val="0"/>
              </a:spcAft>
              <a:buClr>
                <a:schemeClr val="folHlink"/>
              </a:buClr>
              <a:buSzPct val="90000"/>
              <a:buFont typeface="Arial"/>
              <a:buChar char="➢"/>
            </a:pPr>
            <a:r>
              <a:rPr lang="en-US" sz="2800" b="0" i="0" u="none" strike="noStrike" cap="none" baseline="0">
                <a:solidFill>
                  <a:srgbClr val="FF9900"/>
                </a:solidFill>
                <a:latin typeface="Arial"/>
                <a:ea typeface="Arial"/>
                <a:cs typeface="Arial"/>
                <a:sym typeface="Arial"/>
              </a:rPr>
              <a:t>Identify a recorder </a:t>
            </a:r>
          </a:p>
          <a:p>
            <a:pPr marL="0" marR="0" lvl="0" indent="0" algn="l" rtl="0">
              <a:lnSpc>
                <a:spcPct val="100000"/>
              </a:lnSpc>
              <a:spcBef>
                <a:spcPts val="0"/>
              </a:spcBef>
              <a:spcAft>
                <a:spcPts val="0"/>
              </a:spcAft>
              <a:buClr>
                <a:schemeClr val="folHlink"/>
              </a:buClr>
              <a:buSzPct val="90000"/>
              <a:buFont typeface="Arial"/>
              <a:buChar char="➢"/>
            </a:pPr>
            <a:r>
              <a:rPr lang="en-US" sz="2800" b="0" i="0" u="none" strike="noStrike" cap="none" baseline="0">
                <a:solidFill>
                  <a:srgbClr val="FF9900"/>
                </a:solidFill>
                <a:latin typeface="Arial"/>
                <a:ea typeface="Arial"/>
                <a:cs typeface="Arial"/>
                <a:sym typeface="Arial"/>
              </a:rPr>
              <a:t>Record your answer to the question above</a:t>
            </a:r>
          </a:p>
          <a:p>
            <a:pPr marL="0" marR="0" lvl="0" indent="0" algn="l" rtl="0">
              <a:lnSpc>
                <a:spcPct val="100000"/>
              </a:lnSpc>
              <a:spcBef>
                <a:spcPts val="0"/>
              </a:spcBef>
              <a:spcAft>
                <a:spcPts val="0"/>
              </a:spcAft>
              <a:buClr>
                <a:schemeClr val="folHlink"/>
              </a:buClr>
              <a:buSzPct val="90000"/>
              <a:buFont typeface="Arial"/>
              <a:buChar char="➢"/>
            </a:pPr>
            <a:r>
              <a:rPr lang="en-US" sz="2800" b="0" i="0" u="none" strike="noStrike" cap="none" baseline="0">
                <a:solidFill>
                  <a:srgbClr val="FF9900"/>
                </a:solidFill>
                <a:latin typeface="Arial"/>
                <a:ea typeface="Arial"/>
                <a:cs typeface="Arial"/>
                <a:sym typeface="Arial"/>
              </a:rPr>
              <a:t>Move to the next poster when you hear the signal</a:t>
            </a:r>
          </a:p>
          <a:p>
            <a:pPr marL="0" marR="0" lvl="0" indent="0" algn="l" rtl="0">
              <a:lnSpc>
                <a:spcPct val="100000"/>
              </a:lnSpc>
              <a:spcBef>
                <a:spcPts val="0"/>
              </a:spcBef>
              <a:spcAft>
                <a:spcPts val="0"/>
              </a:spcAft>
              <a:buClr>
                <a:srgbClr val="FF9900"/>
              </a:buClr>
              <a:buSzPct val="25000"/>
              <a:buFont typeface="Arial"/>
              <a:buNone/>
            </a:pPr>
            <a:r>
              <a:rPr lang="en-US" sz="2400" b="0" i="0" u="none" strike="noStrike" cap="none" baseline="0">
                <a:solidFill>
                  <a:srgbClr val="FF9900"/>
                </a:solidFill>
                <a:latin typeface="Arial"/>
                <a:ea typeface="Arial"/>
                <a:cs typeface="Arial"/>
                <a:sym typeface="Arial"/>
              </a:rPr>
              <a:t> </a:t>
            </a:r>
          </a:p>
        </p:txBody>
      </p:sp>
      <p:pic>
        <p:nvPicPr>
          <p:cNvPr id="387" name="Shape 387"/>
          <p:cNvPicPr preferRelativeResize="0"/>
          <p:nvPr/>
        </p:nvPicPr>
        <p:blipFill rotWithShape="1">
          <a:blip r:embed="rId3">
            <a:alphaModFix/>
          </a:blip>
          <a:srcRect/>
          <a:stretch/>
        </p:blipFill>
        <p:spPr>
          <a:xfrm>
            <a:off x="8458200" y="0"/>
            <a:ext cx="685799" cy="803275"/>
          </a:xfrm>
          <a:prstGeom prst="rect">
            <a:avLst/>
          </a:prstGeom>
          <a:noFill/>
          <a:ln w="9525" cap="rnd">
            <a:solidFill>
              <a:schemeClr val="dk1"/>
            </a:solidFill>
            <a:prstDash val="solid"/>
            <a:miter/>
            <a:headEnd type="none" w="med" len="med"/>
            <a:tailEnd type="none" w="med" len="med"/>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p:nvPr/>
        </p:nvSpPr>
        <p:spPr>
          <a:xfrm>
            <a:off x="1447800" y="304800"/>
            <a:ext cx="5718174" cy="19383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t>
            </a:r>
            <a:r>
              <a:rPr lang="en-US" sz="4200" b="0" i="0" u="none" strike="noStrike" cap="none" baseline="0">
                <a:solidFill>
                  <a:schemeClr val="dk1"/>
                </a:solidFill>
                <a:latin typeface="Arial"/>
                <a:ea typeface="Arial"/>
                <a:cs typeface="Arial"/>
                <a:sym typeface="Arial"/>
              </a:rPr>
              <a:t>Ms. Noonan</a:t>
            </a:r>
          </a:p>
          <a:p>
            <a:pPr marL="0" marR="0" lvl="0" indent="0" algn="l" rtl="0">
              <a:lnSpc>
                <a:spcPct val="100000"/>
              </a:lnSpc>
              <a:spcBef>
                <a:spcPts val="0"/>
              </a:spcBef>
              <a:spcAft>
                <a:spcPts val="0"/>
              </a:spcAft>
              <a:buClr>
                <a:schemeClr val="dk1"/>
              </a:buClr>
              <a:buSzPct val="25000"/>
              <a:buFont typeface="Arial"/>
              <a:buNone/>
            </a:pPr>
            <a:r>
              <a:rPr lang="en-US" sz="4200" b="0" i="0" u="none" strike="noStrike" cap="none" baseline="0">
                <a:solidFill>
                  <a:schemeClr val="dk1"/>
                </a:solidFill>
                <a:latin typeface="Arial"/>
                <a:ea typeface="Arial"/>
                <a:cs typeface="Arial"/>
                <a:sym typeface="Arial"/>
              </a:rPr>
              <a:t>Managing Transitions</a:t>
            </a: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395" name="Shape 395"/>
          <p:cNvPicPr preferRelativeResize="0"/>
          <p:nvPr/>
        </p:nvPicPr>
        <p:blipFill/>
        <p:spPr>
          <a:xfrm>
            <a:off x="1219200" y="1828800"/>
            <a:ext cx="6419850" cy="3657600"/>
          </a:xfrm>
          <a:prstGeom prst="rect">
            <a:avLst/>
          </a:prstGeom>
          <a:solidFill>
            <a:srgbClr val="FFFFFF"/>
          </a:solidFill>
          <a:ln>
            <a:noFill/>
          </a:ln>
        </p:spPr>
      </p:pic>
      <p:sp>
        <p:nvSpPr>
          <p:cNvPr id="396" name="Shape 396"/>
          <p:cNvSpPr txBox="1"/>
          <p:nvPr/>
        </p:nvSpPr>
        <p:spPr>
          <a:xfrm>
            <a:off x="1219200" y="5638800"/>
            <a:ext cx="65532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sng" strike="noStrike" cap="none" baseline="0">
                <a:solidFill>
                  <a:schemeClr val="hlink"/>
                </a:solidFill>
                <a:latin typeface="Arial"/>
                <a:ea typeface="Arial"/>
                <a:cs typeface="Arial"/>
                <a:sym typeface="Arial"/>
                <a:hlinkClick r:id="rId3"/>
              </a:rPr>
              <a:t>https://www.teachingchannel.org/videos/managing-transitions</a:t>
            </a:r>
          </a:p>
        </p:txBody>
      </p:sp>
      <p:pic>
        <p:nvPicPr>
          <p:cNvPr id="397" name="Shape 397"/>
          <p:cNvPicPr preferRelativeResize="0"/>
          <p:nvPr/>
        </p:nvPicPr>
        <p:blipFill rotWithShape="1">
          <a:blip r:embed="rId4">
            <a:alphaModFix/>
          </a:blip>
          <a:srcRect/>
          <a:stretch/>
        </p:blipFill>
        <p:spPr>
          <a:xfrm>
            <a:off x="8077200" y="0"/>
            <a:ext cx="1066799" cy="1066799"/>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ctrTitle"/>
          </p:nvPr>
        </p:nvSpPr>
        <p:spPr>
          <a:xfrm>
            <a:off x="381000" y="2819400"/>
            <a:ext cx="8381999" cy="2819400"/>
          </a:xfrm>
          <a:prstGeom prst="rect">
            <a:avLst/>
          </a:prstGeom>
          <a:noFill/>
          <a:ln w="15875"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800" b="1" i="0" u="none" strike="noStrike" cap="none" baseline="0">
                <a:solidFill>
                  <a:schemeClr val="dk1"/>
                </a:solidFill>
                <a:latin typeface="Arial"/>
                <a:ea typeface="Arial"/>
                <a:cs typeface="Arial"/>
                <a:sym typeface="Arial"/>
              </a:rPr>
              <a:t>Standard II</a:t>
            </a:r>
            <a:r>
              <a:rPr lang="en-US" sz="4000" b="1" i="0" u="none" strike="noStrike" cap="none" baseline="0">
                <a:solidFill>
                  <a:srgbClr val="FF9900"/>
                </a:solidFill>
                <a:latin typeface="Arial"/>
                <a:ea typeface="Arial"/>
                <a:cs typeface="Arial"/>
                <a:sym typeface="Arial"/>
              </a:rPr>
              <a:t/>
            </a:r>
            <a:br>
              <a:rPr lang="en-US" sz="4000" b="1" i="0" u="none" strike="noStrike" cap="none" baseline="0">
                <a:solidFill>
                  <a:srgbClr val="FF9900"/>
                </a:solidFill>
                <a:latin typeface="Arial"/>
                <a:ea typeface="Arial"/>
                <a:cs typeface="Arial"/>
                <a:sym typeface="Arial"/>
              </a:rPr>
            </a:br>
            <a:r>
              <a:rPr lang="en-US" sz="4000" b="1" i="0" u="none" strike="noStrike" cap="none" baseline="0">
                <a:solidFill>
                  <a:srgbClr val="FF9900"/>
                </a:solidFill>
                <a:latin typeface="Arial"/>
                <a:ea typeface="Arial"/>
                <a:cs typeface="Arial"/>
                <a:sym typeface="Arial"/>
              </a:rPr>
              <a:t>  </a:t>
            </a:r>
            <a:r>
              <a:rPr lang="en-US" sz="4200" b="0" i="0" u="none" strike="noStrike" cap="none" baseline="0">
                <a:solidFill>
                  <a:srgbClr val="FF9900"/>
                </a:solidFill>
                <a:latin typeface="Arial"/>
                <a:ea typeface="Arial"/>
                <a:cs typeface="Arial"/>
                <a:sym typeface="Arial"/>
              </a:rPr>
              <a:t>Teachers Establish a Respectful Environment for a Diverse Population of Students </a:t>
            </a:r>
            <a:r>
              <a:rPr lang="en-US" sz="4400" b="1" i="0" u="none" strike="noStrike" cap="none" baseline="0">
                <a:solidFill>
                  <a:srgbClr val="00457E"/>
                </a:solidFill>
                <a:latin typeface="Arial"/>
                <a:ea typeface="Arial"/>
                <a:cs typeface="Arial"/>
                <a:sym typeface="Arial"/>
              </a:rPr>
              <a:t/>
            </a:r>
            <a:br>
              <a:rPr lang="en-US" sz="4400" b="1" i="0" u="none" strike="noStrike" cap="none" baseline="0">
                <a:solidFill>
                  <a:srgbClr val="00457E"/>
                </a:solidFill>
                <a:latin typeface="Arial"/>
                <a:ea typeface="Arial"/>
                <a:cs typeface="Arial"/>
                <a:sym typeface="Arial"/>
              </a:rPr>
            </a:br>
            <a:endParaRPr lang="en-US" sz="4400" b="1" i="0" u="none" strike="noStrike" cap="none" baseline="0">
              <a:solidFill>
                <a:srgbClr val="00457E"/>
              </a:solidFill>
              <a:latin typeface="Arial"/>
              <a:ea typeface="Arial"/>
              <a:cs typeface="Arial"/>
              <a:sym typeface="Arial"/>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381000" y="1752600"/>
            <a:ext cx="77724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173962"/>
              </a:buClr>
              <a:buSzPct val="25000"/>
              <a:buFont typeface="Arial"/>
              <a:buNone/>
            </a:pPr>
            <a:r>
              <a:rPr lang="en-US" sz="3200" b="0" i="0" u="none" strike="noStrike" cap="none" baseline="0">
                <a:solidFill>
                  <a:srgbClr val="173962"/>
                </a:solidFill>
                <a:latin typeface="Arial"/>
                <a:ea typeface="Arial"/>
                <a:cs typeface="Arial"/>
                <a:sym typeface="Arial"/>
              </a:rPr>
              <a:t>5 Elements</a:t>
            </a:r>
          </a:p>
          <a:p>
            <a:pPr marL="342900" marR="0" lvl="0" indent="-342900" algn="l" rtl="0">
              <a:lnSpc>
                <a:spcPct val="100000"/>
              </a:lnSpc>
              <a:spcBef>
                <a:spcPts val="144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Teachers provide an environment with a positive, nurturing </a:t>
            </a:r>
            <a:r>
              <a:rPr lang="en-US" sz="2400" b="0" i="0" u="none" strike="noStrike" cap="none" baseline="0">
                <a:solidFill>
                  <a:srgbClr val="73B632"/>
                </a:solidFill>
                <a:latin typeface="Arial"/>
                <a:ea typeface="Arial"/>
                <a:cs typeface="Arial"/>
                <a:sym typeface="Arial"/>
              </a:rPr>
              <a:t>relationship</a:t>
            </a:r>
          </a:p>
          <a:p>
            <a:pPr marL="342900" marR="0" lvl="0" indent="-342900" algn="l" rtl="0">
              <a:lnSpc>
                <a:spcPct val="100000"/>
              </a:lnSpc>
              <a:spcBef>
                <a:spcPts val="144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Teachers</a:t>
            </a:r>
            <a:r>
              <a:rPr lang="en-US" sz="2400" b="0" i="0" u="none" strike="noStrike" cap="none" baseline="0">
                <a:solidFill>
                  <a:srgbClr val="73B632"/>
                </a:solidFill>
                <a:latin typeface="Arial"/>
                <a:ea typeface="Arial"/>
                <a:cs typeface="Arial"/>
                <a:sym typeface="Arial"/>
              </a:rPr>
              <a:t> embrace diversity </a:t>
            </a:r>
            <a:r>
              <a:rPr lang="en-US" sz="2400" b="0" i="0" u="none" strike="noStrike" cap="none" baseline="0">
                <a:solidFill>
                  <a:schemeClr val="dk1"/>
                </a:solidFill>
                <a:latin typeface="Arial"/>
                <a:ea typeface="Arial"/>
                <a:cs typeface="Arial"/>
                <a:sym typeface="Arial"/>
              </a:rPr>
              <a:t>in school and world</a:t>
            </a:r>
          </a:p>
          <a:p>
            <a:pPr marL="342900" marR="0" lvl="0" indent="-342900" algn="l" rtl="0">
              <a:lnSpc>
                <a:spcPct val="100000"/>
              </a:lnSpc>
              <a:spcBef>
                <a:spcPts val="144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Teachers treat students as</a:t>
            </a:r>
            <a:r>
              <a:rPr lang="en-US" sz="2400" b="0" i="0" u="none" strike="noStrike" cap="none" baseline="0">
                <a:solidFill>
                  <a:srgbClr val="73B632"/>
                </a:solidFill>
                <a:latin typeface="Arial"/>
                <a:ea typeface="Arial"/>
                <a:cs typeface="Arial"/>
                <a:sym typeface="Arial"/>
              </a:rPr>
              <a:t> individuals</a:t>
            </a:r>
          </a:p>
          <a:p>
            <a:pPr marL="342900" marR="0" lvl="0" indent="-342900" algn="l" rtl="0">
              <a:lnSpc>
                <a:spcPct val="100000"/>
              </a:lnSpc>
              <a:spcBef>
                <a:spcPts val="144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Teachers</a:t>
            </a:r>
            <a:r>
              <a:rPr lang="en-US" sz="2400" b="0" i="0" u="none" strike="noStrike" cap="none" baseline="0">
                <a:solidFill>
                  <a:srgbClr val="73B632"/>
                </a:solidFill>
                <a:latin typeface="Arial"/>
                <a:ea typeface="Arial"/>
                <a:cs typeface="Arial"/>
                <a:sym typeface="Arial"/>
              </a:rPr>
              <a:t> adapt </a:t>
            </a:r>
            <a:r>
              <a:rPr lang="en-US" sz="2400" b="0" i="0" u="none" strike="noStrike" cap="none" baseline="0">
                <a:solidFill>
                  <a:schemeClr val="dk1"/>
                </a:solidFill>
                <a:latin typeface="Arial"/>
                <a:ea typeface="Arial"/>
                <a:cs typeface="Arial"/>
                <a:sym typeface="Arial"/>
              </a:rPr>
              <a:t>their teaching for the benefit of students with special needs</a:t>
            </a:r>
          </a:p>
          <a:p>
            <a:pPr marL="342900" marR="0" lvl="0" indent="-342900" algn="l" rtl="0">
              <a:lnSpc>
                <a:spcPct val="100000"/>
              </a:lnSpc>
              <a:spcBef>
                <a:spcPts val="144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Teachers work </a:t>
            </a:r>
            <a:r>
              <a:rPr lang="en-US" sz="2400" b="0" i="0" u="none" strike="noStrike" cap="none" baseline="0">
                <a:solidFill>
                  <a:srgbClr val="73B632"/>
                </a:solidFill>
                <a:latin typeface="Arial"/>
                <a:ea typeface="Arial"/>
                <a:cs typeface="Arial"/>
                <a:sym typeface="Arial"/>
              </a:rPr>
              <a:t>collaboratively with families</a:t>
            </a:r>
          </a:p>
        </p:txBody>
      </p:sp>
      <p:sp>
        <p:nvSpPr>
          <p:cNvPr id="408" name="Shape 408"/>
          <p:cNvSpPr txBox="1">
            <a:spLocks noGrp="1"/>
          </p:cNvSpPr>
          <p:nvPr>
            <p:ph type="title"/>
          </p:nvPr>
        </p:nvSpPr>
        <p:spPr>
          <a:xfrm>
            <a:off x="0" y="457200"/>
            <a:ext cx="86868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962"/>
              </a:buClr>
              <a:buSzPct val="25000"/>
              <a:buFont typeface="Arial"/>
              <a:buNone/>
            </a:pPr>
            <a:r>
              <a:rPr lang="en-US" sz="2800" b="1" i="0" u="none" strike="noStrike" cap="none" baseline="0">
                <a:solidFill>
                  <a:srgbClr val="173962"/>
                </a:solidFill>
                <a:latin typeface="Arial"/>
                <a:ea typeface="Arial"/>
                <a:cs typeface="Arial"/>
                <a:sym typeface="Arial"/>
              </a:rPr>
              <a:t>  </a:t>
            </a:r>
            <a:r>
              <a:rPr lang="en-US" sz="4200" b="1" i="0" u="none" strike="noStrike" cap="none" baseline="0">
                <a:solidFill>
                  <a:schemeClr val="dk1"/>
                </a:solidFill>
                <a:latin typeface="Arial"/>
                <a:ea typeface="Arial"/>
                <a:cs typeface="Arial"/>
                <a:sym typeface="Arial"/>
              </a:rPr>
              <a:t>Standard 2 </a:t>
            </a:r>
            <a:r>
              <a:rPr lang="en-US" sz="2800" b="1" i="0" u="none" strike="noStrike" cap="none" baseline="0">
                <a:solidFill>
                  <a:srgbClr val="173962"/>
                </a:solidFill>
                <a:latin typeface="Arial"/>
                <a:ea typeface="Arial"/>
                <a:cs typeface="Arial"/>
                <a:sym typeface="Arial"/>
              </a:rPr>
              <a:t/>
            </a:r>
            <a:br>
              <a:rPr lang="en-US" sz="2800" b="1" i="0" u="none" strike="noStrike" cap="none" baseline="0">
                <a:solidFill>
                  <a:srgbClr val="173962"/>
                </a:solidFill>
                <a:latin typeface="Arial"/>
                <a:ea typeface="Arial"/>
                <a:cs typeface="Arial"/>
                <a:sym typeface="Arial"/>
              </a:rPr>
            </a:br>
            <a:r>
              <a:rPr lang="en-US" sz="2800" b="1" i="0" u="none" strike="noStrike" cap="none" baseline="0">
                <a:solidFill>
                  <a:srgbClr val="173962"/>
                </a:solidFill>
                <a:latin typeface="Arial"/>
                <a:ea typeface="Arial"/>
                <a:cs typeface="Arial"/>
                <a:sym typeface="Arial"/>
              </a:rPr>
              <a:t>  </a:t>
            </a:r>
            <a:r>
              <a:rPr lang="en-US" sz="3200" b="0" i="0" u="none" strike="noStrike" cap="none" baseline="0">
                <a:solidFill>
                  <a:srgbClr val="FF9900"/>
                </a:solidFill>
                <a:latin typeface="Arial"/>
                <a:ea typeface="Arial"/>
                <a:cs typeface="Arial"/>
                <a:sym typeface="Arial"/>
              </a:rPr>
              <a:t>Teachers Establish a Respectful Environment </a:t>
            </a:r>
            <a:br>
              <a:rPr lang="en-US" sz="3200" b="0" i="0" u="none" strike="noStrike" cap="none" baseline="0">
                <a:solidFill>
                  <a:srgbClr val="FF9900"/>
                </a:solidFill>
                <a:latin typeface="Arial"/>
                <a:ea typeface="Arial"/>
                <a:cs typeface="Arial"/>
                <a:sym typeface="Arial"/>
              </a:rPr>
            </a:br>
            <a:r>
              <a:rPr lang="en-US" sz="3200" b="0" i="0" u="none" strike="noStrike" cap="none" baseline="0">
                <a:solidFill>
                  <a:srgbClr val="FF9900"/>
                </a:solidFill>
                <a:latin typeface="Arial"/>
                <a:ea typeface="Arial"/>
                <a:cs typeface="Arial"/>
                <a:sym typeface="Arial"/>
              </a:rPr>
              <a:t>  for a Diverse Population of Students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0" y="381000"/>
            <a:ext cx="8305799" cy="1524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 Universal Design for Learning at a Glance</a:t>
            </a:r>
            <a:br>
              <a:rPr lang="en-US" sz="4200" b="1" i="0" u="none" strike="noStrike" cap="none" baseline="0">
                <a:solidFill>
                  <a:schemeClr val="dk1"/>
                </a:solidFill>
                <a:latin typeface="Arial"/>
                <a:ea typeface="Arial"/>
                <a:cs typeface="Arial"/>
                <a:sym typeface="Arial"/>
              </a:rPr>
            </a:br>
            <a:r>
              <a:rPr lang="en-US" sz="1800" b="1" i="0" u="sng" strike="noStrike" cap="none" baseline="0">
                <a:solidFill>
                  <a:schemeClr val="hlink"/>
                </a:solidFill>
                <a:latin typeface="Arial"/>
                <a:ea typeface="Arial"/>
                <a:cs typeface="Arial"/>
                <a:sym typeface="Arial"/>
                <a:hlinkClick r:id="rId3"/>
              </a:rPr>
              <a:t>https://www.youtube.com/watch?v=bDvKnY0g6e4&amp;noredirect=1</a:t>
            </a:r>
          </a:p>
        </p:txBody>
      </p:sp>
      <p:pic>
        <p:nvPicPr>
          <p:cNvPr id="414" name="Shape 414"/>
          <p:cNvPicPr preferRelativeResize="0">
            <a:picLocks noGrp="1"/>
          </p:cNvPicPr>
          <p:nvPr>
            <p:ph type="body" idx="1"/>
          </p:nvPr>
        </p:nvPicPr>
        <p:blipFill rotWithShape="1">
          <a:blip r:embed="rId4">
            <a:alphaModFix/>
          </a:blip>
          <a:srcRect/>
          <a:stretch/>
        </p:blipFill>
        <p:spPr>
          <a:xfrm>
            <a:off x="8077200" y="0"/>
            <a:ext cx="1066799" cy="1066799"/>
          </a:xfrm>
          <a:prstGeom prst="rect">
            <a:avLst/>
          </a:prstGeom>
          <a:noFill/>
          <a:ln>
            <a:noFill/>
          </a:ln>
        </p:spPr>
      </p:pic>
      <p:pic>
        <p:nvPicPr>
          <p:cNvPr id="415" name="Shape 415"/>
          <p:cNvPicPr preferRelativeResize="0"/>
          <p:nvPr/>
        </p:nvPicPr>
        <p:blipFill rotWithShape="1">
          <a:blip r:embed="rId5">
            <a:alphaModFix/>
          </a:blip>
          <a:srcRect/>
          <a:stretch/>
        </p:blipFill>
        <p:spPr>
          <a:xfrm>
            <a:off x="1981200" y="2133600"/>
            <a:ext cx="4953000" cy="3355974"/>
          </a:xfrm>
          <a:prstGeom prst="rect">
            <a:avLst/>
          </a:prstGeom>
          <a:noFill/>
          <a:ln w="19050" cap="rnd">
            <a:solidFill>
              <a:schemeClr val="dk1"/>
            </a:solidFill>
            <a:prstDash val="solid"/>
            <a:miter/>
            <a:headEnd type="none" w="med" len="med"/>
            <a:tailEnd type="none" w="med" len="med"/>
          </a:ln>
        </p:spPr>
      </p:pic>
      <p:sp>
        <p:nvSpPr>
          <p:cNvPr id="416" name="Shape 416"/>
          <p:cNvSpPr txBox="1"/>
          <p:nvPr/>
        </p:nvSpPr>
        <p:spPr>
          <a:xfrm>
            <a:off x="533400" y="5562600"/>
            <a:ext cx="66294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sng" strike="noStrike" cap="none" baseline="0">
                <a:solidFill>
                  <a:schemeClr val="hlink"/>
                </a:solidFill>
                <a:latin typeface="Arial"/>
                <a:ea typeface="Arial"/>
                <a:cs typeface="Arial"/>
                <a:sym typeface="Arial"/>
                <a:hlinkClick r:id="rId6"/>
              </a:rPr>
              <a:t>http://www.udlcenter.org/resource_library/videos/udlcenter/udl</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0" y="381000"/>
            <a:ext cx="8305799" cy="1524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 How will YOU build the Culture of your classroom?</a:t>
            </a:r>
            <a:br>
              <a:rPr lang="en-US" sz="4200" b="1" i="0" u="none" strike="noStrike" cap="none" baseline="0">
                <a:solidFill>
                  <a:schemeClr val="dk1"/>
                </a:solidFill>
                <a:latin typeface="Arial"/>
                <a:ea typeface="Arial"/>
                <a:cs typeface="Arial"/>
                <a:sym typeface="Arial"/>
              </a:rPr>
            </a:br>
            <a:endParaRPr lang="en-US" sz="4200" b="1" i="0" u="none" strike="noStrike" cap="none" baseline="0">
              <a:solidFill>
                <a:schemeClr val="dk1"/>
              </a:solidFill>
              <a:latin typeface="Arial"/>
              <a:ea typeface="Arial"/>
              <a:cs typeface="Arial"/>
              <a:sym typeface="Arial"/>
            </a:endParaRPr>
          </a:p>
        </p:txBody>
      </p:sp>
      <p:pic>
        <p:nvPicPr>
          <p:cNvPr id="423" name="Shape 423"/>
          <p:cNvPicPr preferRelativeResize="0">
            <a:picLocks noGrp="1"/>
          </p:cNvPicPr>
          <p:nvPr>
            <p:ph type="body" idx="1"/>
          </p:nvPr>
        </p:nvPicPr>
        <p:blipFill rotWithShape="1">
          <a:blip r:embed="rId3">
            <a:alphaModFix/>
          </a:blip>
          <a:srcRect/>
          <a:stretch/>
        </p:blipFill>
        <p:spPr>
          <a:xfrm>
            <a:off x="8077200" y="0"/>
            <a:ext cx="1066799" cy="1066799"/>
          </a:xfrm>
          <a:prstGeom prst="rect">
            <a:avLst/>
          </a:prstGeom>
          <a:noFill/>
          <a:ln>
            <a:noFill/>
          </a:ln>
        </p:spPr>
      </p:pic>
      <p:sp>
        <p:nvSpPr>
          <p:cNvPr id="424" name="Shape 424"/>
          <p:cNvSpPr txBox="1"/>
          <p:nvPr/>
        </p:nvSpPr>
        <p:spPr>
          <a:xfrm>
            <a:off x="533400" y="1676400"/>
            <a:ext cx="7619999" cy="440055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Arial"/>
              <a:buAutoNum type="alphaUcPeriod"/>
            </a:pPr>
            <a:r>
              <a:rPr lang="en-US" sz="2000" b="0" i="0" u="none" strike="noStrike" cap="none" baseline="0">
                <a:solidFill>
                  <a:schemeClr val="dk1"/>
                </a:solidFill>
                <a:latin typeface="Arial"/>
                <a:ea typeface="Arial"/>
                <a:cs typeface="Arial"/>
                <a:sym typeface="Arial"/>
              </a:rPr>
              <a:t>How will you collaborate with others to create a classroom culture that is positive and safe for all students?</a:t>
            </a:r>
          </a:p>
          <a:p>
            <a:pPr marL="457200" marR="0" lvl="0" indent="-330200" algn="l" rtl="0">
              <a:lnSpc>
                <a:spcPct val="100000"/>
              </a:lnSpc>
              <a:spcBef>
                <a:spcPts val="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ct val="100000"/>
              <a:buFont typeface="Arial"/>
              <a:buAutoNum type="alphaUcPeriod"/>
            </a:pPr>
            <a:r>
              <a:rPr lang="en-US" sz="2000" b="0" i="0" u="none" strike="noStrike" cap="none" baseline="0">
                <a:solidFill>
                  <a:schemeClr val="dk1"/>
                </a:solidFill>
                <a:latin typeface="Arial"/>
                <a:ea typeface="Arial"/>
                <a:cs typeface="Arial"/>
                <a:sym typeface="Arial"/>
              </a:rPr>
              <a:t>How will you adapt your classroom design to accommodate students’ learning, social, and physical needs?</a:t>
            </a:r>
          </a:p>
          <a:p>
            <a:pPr marL="457200" marR="0" lvl="0" indent="-330200" algn="l" rtl="0">
              <a:lnSpc>
                <a:spcPct val="100000"/>
              </a:lnSpc>
              <a:spcBef>
                <a:spcPts val="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ct val="100000"/>
              <a:buFont typeface="Arial"/>
              <a:buAutoNum type="alphaUcPeriod"/>
            </a:pPr>
            <a:r>
              <a:rPr lang="en-US" sz="2000" b="0" i="0" u="none" strike="noStrike" cap="none" baseline="0">
                <a:solidFill>
                  <a:schemeClr val="dk1"/>
                </a:solidFill>
                <a:latin typeface="Arial"/>
                <a:ea typeface="Arial"/>
                <a:cs typeface="Arial"/>
                <a:sym typeface="Arial"/>
              </a:rPr>
              <a:t>Will a token/ reward system be effective in your room? Explain</a:t>
            </a:r>
          </a:p>
          <a:p>
            <a:pPr marL="457200" marR="0" lvl="0" indent="-330200" algn="l" rtl="0">
              <a:lnSpc>
                <a:spcPct val="100000"/>
              </a:lnSpc>
              <a:spcBef>
                <a:spcPts val="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ct val="100000"/>
              <a:buFont typeface="Arial"/>
              <a:buAutoNum type="alphaUcPeriod"/>
            </a:pPr>
            <a:r>
              <a:rPr lang="en-US" sz="2000" b="0" i="0" u="none" strike="noStrike" cap="none" baseline="0">
                <a:solidFill>
                  <a:schemeClr val="dk1"/>
                </a:solidFill>
                <a:latin typeface="Arial"/>
                <a:ea typeface="Arial"/>
                <a:cs typeface="Arial"/>
                <a:sym typeface="Arial"/>
              </a:rPr>
              <a:t>How do you plan to build meaningful, positive relationships with your students and parents?</a:t>
            </a:r>
          </a:p>
          <a:p>
            <a:pPr marL="457200" marR="0" lvl="0" indent="-330200" algn="l" rtl="0">
              <a:lnSpc>
                <a:spcPct val="100000"/>
              </a:lnSpc>
              <a:spcBef>
                <a:spcPts val="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ct val="100000"/>
              <a:buFont typeface="Arial"/>
              <a:buAutoNum type="alphaUcPeriod"/>
            </a:pPr>
            <a:r>
              <a:rPr lang="en-US" sz="2000" b="0" i="0" u="none" strike="noStrike" cap="none" baseline="0">
                <a:solidFill>
                  <a:schemeClr val="dk1"/>
                </a:solidFill>
                <a:latin typeface="Arial"/>
                <a:ea typeface="Arial"/>
                <a:cs typeface="Arial"/>
                <a:sym typeface="Arial"/>
              </a:rPr>
              <a:t>What will be your plan for intolerant behaviors or derogatory language?</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Shape 430"/>
          <p:cNvPicPr preferRelativeResize="0"/>
          <p:nvPr/>
        </p:nvPicPr>
        <p:blipFill rotWithShape="1">
          <a:blip r:embed="rId3">
            <a:alphaModFix/>
          </a:blip>
          <a:srcRect l="36327" t="-2970" r="36327" b="-2970"/>
          <a:stretch/>
        </p:blipFill>
        <p:spPr>
          <a:xfrm rot="1980000">
            <a:off x="1609724" y="1092200"/>
            <a:ext cx="981075" cy="5076824"/>
          </a:xfrm>
          <a:prstGeom prst="rect">
            <a:avLst/>
          </a:prstGeom>
          <a:noFill/>
          <a:ln>
            <a:noFill/>
          </a:ln>
        </p:spPr>
      </p:pic>
      <p:sp>
        <p:nvSpPr>
          <p:cNvPr id="431" name="Shape 4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Six-Step Partner Share</a:t>
            </a:r>
          </a:p>
        </p:txBody>
      </p:sp>
      <p:sp>
        <p:nvSpPr>
          <p:cNvPr id="432" name="Shape 432"/>
          <p:cNvSpPr txBox="1">
            <a:spLocks noGrp="1"/>
          </p:cNvSpPr>
          <p:nvPr>
            <p:ph type="body" idx="1"/>
          </p:nvPr>
        </p:nvSpPr>
        <p:spPr>
          <a:xfrm>
            <a:off x="3657600" y="1600200"/>
            <a:ext cx="4953000" cy="41909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2"/>
              </a:buClr>
              <a:buSzPct val="100000"/>
              <a:buFont typeface="Arial"/>
              <a:buChar char="•"/>
            </a:pPr>
            <a:r>
              <a:rPr lang="en-US" sz="2400" b="0" i="0" u="none" strike="noStrike" cap="none" baseline="0">
                <a:solidFill>
                  <a:schemeClr val="dk2"/>
                </a:solidFill>
                <a:latin typeface="Arial"/>
                <a:ea typeface="Arial"/>
                <a:cs typeface="Arial"/>
                <a:sym typeface="Arial"/>
              </a:rPr>
              <a:t>Walk 6 steps, find a colleague:</a:t>
            </a:r>
            <a:r>
              <a:rPr lang="en-US" sz="2400" b="0" i="0" u="none" strike="noStrike" cap="none" baseline="0">
                <a:solidFill>
                  <a:srgbClr val="173962"/>
                </a:solidFill>
                <a:latin typeface="Arial"/>
                <a:ea typeface="Arial"/>
                <a:cs typeface="Arial"/>
                <a:sym typeface="Arial"/>
              </a:rPr>
              <a:t> </a:t>
            </a:r>
          </a:p>
          <a:p>
            <a:pPr marL="742950" marR="0" lvl="1" indent="-285750" algn="l" rtl="0">
              <a:lnSpc>
                <a:spcPct val="90000"/>
              </a:lnSpc>
              <a:spcBef>
                <a:spcPts val="1200"/>
              </a:spcBef>
              <a:spcAft>
                <a:spcPts val="0"/>
              </a:spcAft>
              <a:buClr>
                <a:srgbClr val="0063C6"/>
              </a:buClr>
              <a:buSzPct val="100000"/>
              <a:buFont typeface="Arial"/>
              <a:buChar char="➢"/>
            </a:pPr>
            <a:r>
              <a:rPr lang="en-US" sz="2000" b="1" i="0" u="none" strike="noStrike" cap="none" baseline="0">
                <a:solidFill>
                  <a:srgbClr val="0063C6"/>
                </a:solidFill>
                <a:latin typeface="Arial"/>
                <a:ea typeface="Arial"/>
                <a:cs typeface="Arial"/>
                <a:sym typeface="Arial"/>
              </a:rPr>
              <a:t>Share one strategy you have seen or done that models an environment that is inviting, respectful, supportive, inclusive and flexible.</a:t>
            </a:r>
          </a:p>
          <a:p>
            <a:pPr marL="342900" marR="0" lvl="0" indent="-342900" algn="l" rtl="0">
              <a:lnSpc>
                <a:spcPct val="90000"/>
              </a:lnSpc>
              <a:spcBef>
                <a:spcPts val="1440"/>
              </a:spcBef>
              <a:spcAft>
                <a:spcPts val="0"/>
              </a:spcAft>
              <a:buClr>
                <a:schemeClr val="dk2"/>
              </a:buClr>
              <a:buSzPct val="100000"/>
              <a:buFont typeface="Arial"/>
              <a:buChar char="•"/>
            </a:pPr>
            <a:r>
              <a:rPr lang="en-US" sz="2400" b="0" i="0" u="none" strike="noStrike" cap="none" baseline="0">
                <a:solidFill>
                  <a:schemeClr val="dk2"/>
                </a:solidFill>
                <a:latin typeface="Arial"/>
                <a:ea typeface="Arial"/>
                <a:cs typeface="Arial"/>
                <a:sym typeface="Arial"/>
              </a:rPr>
              <a:t>When time is called, go to a second person:</a:t>
            </a:r>
          </a:p>
          <a:p>
            <a:pPr marL="742950" marR="0" lvl="1" indent="-285750" algn="l" rtl="0">
              <a:lnSpc>
                <a:spcPct val="90000"/>
              </a:lnSpc>
              <a:spcBef>
                <a:spcPts val="1200"/>
              </a:spcBef>
              <a:spcAft>
                <a:spcPts val="0"/>
              </a:spcAft>
              <a:buClr>
                <a:srgbClr val="0063C6"/>
              </a:buClr>
              <a:buSzPct val="100000"/>
              <a:buFont typeface="Arial"/>
              <a:buChar char="➢"/>
            </a:pPr>
            <a:r>
              <a:rPr lang="en-US" sz="2000" b="1" i="0" u="none" strike="noStrike" cap="none" baseline="0">
                <a:solidFill>
                  <a:srgbClr val="0063C6"/>
                </a:solidFill>
                <a:latin typeface="Arial"/>
                <a:ea typeface="Arial"/>
                <a:cs typeface="Arial"/>
                <a:sym typeface="Arial"/>
              </a:rPr>
              <a:t>Share one strategy for maintaining high expectations for students.</a:t>
            </a:r>
          </a:p>
          <a:p>
            <a:pPr marL="742950" marR="0" lvl="1" indent="-285750" algn="l" rtl="0">
              <a:lnSpc>
                <a:spcPct val="90000"/>
              </a:lnSpc>
              <a:spcBef>
                <a:spcPts val="1200"/>
              </a:spcBef>
              <a:spcAft>
                <a:spcPts val="0"/>
              </a:spcAft>
              <a:buClr>
                <a:schemeClr val="dk1"/>
              </a:buClr>
              <a:buFont typeface="Arial"/>
              <a:buNone/>
            </a:pPr>
            <a:endParaRPr sz="2000" b="1" i="0" u="none" strike="noStrike" cap="none" baseline="0">
              <a:solidFill>
                <a:srgbClr val="0063C6"/>
              </a:solidFill>
              <a:latin typeface="Arial"/>
              <a:ea typeface="Arial"/>
              <a:cs typeface="Arial"/>
              <a:sym typeface="Arial"/>
            </a:endParaRPr>
          </a:p>
          <a:p>
            <a:pPr marL="0" marR="0" lvl="0" indent="0" algn="l" rtl="0">
              <a:spcBef>
                <a:spcPts val="0"/>
              </a:spcBef>
              <a:buNone/>
            </a:pPr>
            <a:endParaRPr sz="2000" b="1" i="0" u="none" strike="noStrike" cap="none" baseline="0">
              <a:solidFill>
                <a:srgbClr val="0063C6"/>
              </a:solidFill>
              <a:latin typeface="Arial"/>
              <a:ea typeface="Arial"/>
              <a:cs typeface="Arial"/>
              <a:sym typeface="Arial"/>
            </a:endParaRPr>
          </a:p>
        </p:txBody>
      </p:sp>
      <p:sp>
        <p:nvSpPr>
          <p:cNvPr id="433" name="Shape 433"/>
          <p:cNvSpPr txBox="1"/>
          <p:nvPr/>
        </p:nvSpPr>
        <p:spPr>
          <a:xfrm>
            <a:off x="533400" y="5638800"/>
            <a:ext cx="1981199" cy="2460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sng" strike="noStrike" cap="none" baseline="0">
                <a:solidFill>
                  <a:schemeClr val="hlink"/>
                </a:solidFill>
                <a:latin typeface="Arial"/>
                <a:ea typeface="Arial"/>
                <a:cs typeface="Arial"/>
                <a:sym typeface="Arial"/>
                <a:hlinkClick r:id="rId4"/>
              </a:rPr>
              <a:t>http://goo.gl/Vb2g8</a:t>
            </a:r>
            <a:r>
              <a:rPr lang="en-US" sz="1000" b="0" i="0" u="none" strike="noStrike" cap="none" baseline="0">
                <a:solidFill>
                  <a:schemeClr val="dk1"/>
                </a:solidFill>
                <a:latin typeface="Arial"/>
                <a:ea typeface="Arial"/>
                <a:cs typeface="Arial"/>
                <a:sym typeface="Arial"/>
              </a:rPr>
              <a:t> </a:t>
            </a:r>
          </a:p>
        </p:txBody>
      </p:sp>
      <p:pic>
        <p:nvPicPr>
          <p:cNvPr id="434" name="Shape 434"/>
          <p:cNvPicPr preferRelativeResize="0"/>
          <p:nvPr/>
        </p:nvPicPr>
        <p:blipFill rotWithShape="1">
          <a:blip r:embed="rId5">
            <a:alphaModFix/>
          </a:blip>
          <a:srcRect/>
          <a:stretch/>
        </p:blipFill>
        <p:spPr>
          <a:xfrm>
            <a:off x="8458200" y="0"/>
            <a:ext cx="685799" cy="803275"/>
          </a:xfrm>
          <a:prstGeom prst="rect">
            <a:avLst/>
          </a:prstGeom>
          <a:noFill/>
          <a:ln w="9525" cap="rnd">
            <a:solidFill>
              <a:schemeClr val="dk1"/>
            </a:solidFill>
            <a:prstDash val="solid"/>
            <a:miter/>
            <a:headEnd type="none" w="med" len="med"/>
            <a:tailEnd type="none" w="med" len="med"/>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3810000" y="457200"/>
            <a:ext cx="4495800" cy="18288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1" i="0" u="none" strike="noStrike" cap="none" baseline="0">
                <a:solidFill>
                  <a:schemeClr val="dk1"/>
                </a:solidFill>
                <a:latin typeface="Arial"/>
                <a:ea typeface="Arial"/>
                <a:cs typeface="Arial"/>
                <a:sym typeface="Arial"/>
              </a:rPr>
              <a:t>Standard 2</a:t>
            </a:r>
            <a:r>
              <a:rPr lang="en-US" sz="4000" b="1" i="0" u="none" strike="noStrike" cap="none" baseline="0">
                <a:solidFill>
                  <a:srgbClr val="173962"/>
                </a:solidFill>
                <a:latin typeface="Arial"/>
                <a:ea typeface="Arial"/>
                <a:cs typeface="Arial"/>
                <a:sym typeface="Arial"/>
              </a:rPr>
              <a:t/>
            </a:r>
            <a:br>
              <a:rPr lang="en-US" sz="4000" b="1" i="0" u="none" strike="noStrike" cap="none" baseline="0">
                <a:solidFill>
                  <a:srgbClr val="173962"/>
                </a:solidFill>
                <a:latin typeface="Arial"/>
                <a:ea typeface="Arial"/>
                <a:cs typeface="Arial"/>
                <a:sym typeface="Arial"/>
              </a:rPr>
            </a:br>
            <a:r>
              <a:rPr lang="en-US" sz="2200" b="1" i="0" u="none" strike="noStrike" cap="none" baseline="0">
                <a:solidFill>
                  <a:srgbClr val="FF9900"/>
                </a:solidFill>
                <a:latin typeface="Arial"/>
                <a:ea typeface="Arial"/>
                <a:cs typeface="Arial"/>
                <a:sym typeface="Arial"/>
              </a:rPr>
              <a:t>Teachers establish a respectful environment for a diverse population of students</a:t>
            </a:r>
          </a:p>
        </p:txBody>
      </p:sp>
      <p:sp>
        <p:nvSpPr>
          <p:cNvPr id="441" name="Shape 441"/>
          <p:cNvSpPr txBox="1"/>
          <p:nvPr/>
        </p:nvSpPr>
        <p:spPr>
          <a:xfrm>
            <a:off x="0" y="0"/>
            <a:ext cx="3581399" cy="4246562"/>
          </a:xfrm>
          <a:prstGeom prst="rect">
            <a:avLst/>
          </a:prstGeom>
          <a:solidFill>
            <a:srgbClr val="FFCC99"/>
          </a:solidFill>
          <a:ln w="57150" cap="rnd">
            <a:solidFill>
              <a:srgbClr val="FF99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Element:</a:t>
            </a:r>
          </a:p>
          <a:p>
            <a:pPr marL="0" marR="0" lvl="0" indent="0" algn="l" rtl="0">
              <a:lnSpc>
                <a:spcPct val="100000"/>
              </a:lnSpc>
              <a:spcBef>
                <a:spcPts val="0"/>
              </a:spcBef>
              <a:spcAft>
                <a:spcPts val="0"/>
              </a:spcAft>
              <a:buClr>
                <a:schemeClr val="dk1"/>
              </a:buClr>
              <a:buSzPct val="100000"/>
              <a:buFont typeface="Arial"/>
              <a:buAutoNum type="alphaUcPeriod"/>
            </a:pPr>
            <a:r>
              <a:rPr lang="en-US" sz="1800" b="0" i="0" u="none" strike="noStrike" cap="none" baseline="0">
                <a:solidFill>
                  <a:schemeClr val="dk1"/>
                </a:solidFill>
                <a:latin typeface="Arial"/>
                <a:ea typeface="Arial"/>
                <a:cs typeface="Arial"/>
                <a:sym typeface="Arial"/>
              </a:rPr>
              <a:t>Provide an environment in which each child has a positive nurturing relationship with caring adults</a:t>
            </a:r>
          </a:p>
          <a:p>
            <a:pPr marL="0" marR="0" lvl="0" indent="0" algn="l" rtl="0">
              <a:lnSpc>
                <a:spcPct val="100000"/>
              </a:lnSpc>
              <a:spcBef>
                <a:spcPts val="0"/>
              </a:spcBef>
              <a:spcAft>
                <a:spcPts val="0"/>
              </a:spcAft>
              <a:buClr>
                <a:schemeClr val="dk1"/>
              </a:buClr>
              <a:buSzPct val="100000"/>
              <a:buFont typeface="Arial"/>
              <a:buAutoNum type="alphaUcPeriod"/>
            </a:pPr>
            <a:r>
              <a:rPr lang="en-US" sz="1800" b="0" i="0" u="none" strike="noStrike" cap="none" baseline="0">
                <a:solidFill>
                  <a:schemeClr val="dk1"/>
                </a:solidFill>
                <a:latin typeface="Arial"/>
                <a:ea typeface="Arial"/>
                <a:cs typeface="Arial"/>
                <a:sym typeface="Arial"/>
              </a:rPr>
              <a:t>Embrace  diversity in the school community and in the world</a:t>
            </a:r>
          </a:p>
          <a:p>
            <a:pPr marL="0" marR="0" lvl="0" indent="0" algn="l" rtl="0">
              <a:lnSpc>
                <a:spcPct val="100000"/>
              </a:lnSpc>
              <a:spcBef>
                <a:spcPts val="0"/>
              </a:spcBef>
              <a:spcAft>
                <a:spcPts val="0"/>
              </a:spcAft>
              <a:buClr>
                <a:schemeClr val="dk1"/>
              </a:buClr>
              <a:buSzPct val="100000"/>
              <a:buFont typeface="Arial"/>
              <a:buAutoNum type="alphaUcPeriod"/>
            </a:pPr>
            <a:r>
              <a:rPr lang="en-US" sz="1800" b="0" i="0" u="none" strike="noStrike" cap="none" baseline="0">
                <a:solidFill>
                  <a:schemeClr val="dk1"/>
                </a:solidFill>
                <a:latin typeface="Arial"/>
                <a:ea typeface="Arial"/>
                <a:cs typeface="Arial"/>
                <a:sym typeface="Arial"/>
              </a:rPr>
              <a:t>Treat students as individuals</a:t>
            </a:r>
          </a:p>
          <a:p>
            <a:pPr marL="0" marR="0" lvl="0" indent="0" algn="l" rtl="0">
              <a:lnSpc>
                <a:spcPct val="100000"/>
              </a:lnSpc>
              <a:spcBef>
                <a:spcPts val="0"/>
              </a:spcBef>
              <a:spcAft>
                <a:spcPts val="0"/>
              </a:spcAft>
              <a:buClr>
                <a:schemeClr val="dk1"/>
              </a:buClr>
              <a:buSzPct val="100000"/>
              <a:buFont typeface="Arial"/>
              <a:buAutoNum type="alphaUcPeriod"/>
            </a:pPr>
            <a:r>
              <a:rPr lang="en-US" sz="1800" b="0" i="0" u="none" strike="noStrike" cap="none" baseline="0">
                <a:solidFill>
                  <a:schemeClr val="dk1"/>
                </a:solidFill>
                <a:latin typeface="Arial"/>
                <a:ea typeface="Arial"/>
                <a:cs typeface="Arial"/>
                <a:sym typeface="Arial"/>
              </a:rPr>
              <a:t>Adapt their teaching for the benefit of students with special needs</a:t>
            </a:r>
          </a:p>
          <a:p>
            <a:pPr marL="0" marR="0" lvl="0" indent="0" algn="l" rtl="0">
              <a:lnSpc>
                <a:spcPct val="100000"/>
              </a:lnSpc>
              <a:spcBef>
                <a:spcPts val="0"/>
              </a:spcBef>
              <a:spcAft>
                <a:spcPts val="0"/>
              </a:spcAft>
              <a:buClr>
                <a:schemeClr val="dk1"/>
              </a:buClr>
              <a:buSzPct val="100000"/>
              <a:buFont typeface="Arial"/>
              <a:buAutoNum type="alphaUcPeriod"/>
            </a:pPr>
            <a:r>
              <a:rPr lang="en-US" sz="1800" b="0" i="0" u="none" strike="noStrike" cap="none" baseline="0">
                <a:solidFill>
                  <a:schemeClr val="dk1"/>
                </a:solidFill>
                <a:latin typeface="Arial"/>
                <a:ea typeface="Arial"/>
                <a:cs typeface="Arial"/>
                <a:sym typeface="Arial"/>
              </a:rPr>
              <a:t>Work collaboratively with the families and significant adults in the lives of their students</a:t>
            </a:r>
          </a:p>
        </p:txBody>
      </p:sp>
      <p:sp>
        <p:nvSpPr>
          <p:cNvPr id="442" name="Shape 442"/>
          <p:cNvSpPr txBox="1"/>
          <p:nvPr/>
        </p:nvSpPr>
        <p:spPr>
          <a:xfrm>
            <a:off x="3657600" y="2514600"/>
            <a:ext cx="5029199" cy="34782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Reflective Question:  </a:t>
            </a:r>
          </a:p>
          <a:p>
            <a:pPr marL="0" marR="0" lvl="0" indent="0" algn="l" rtl="0">
              <a:lnSpc>
                <a:spcPct val="100000"/>
              </a:lnSpc>
              <a:spcBef>
                <a:spcPts val="0"/>
              </a:spcBef>
              <a:spcAft>
                <a:spcPts val="0"/>
              </a:spcAft>
              <a:buClr>
                <a:srgbClr val="FF9900"/>
              </a:buClr>
              <a:buSzPct val="25000"/>
              <a:buFont typeface="Arial"/>
              <a:buNone/>
            </a:pPr>
            <a:r>
              <a:rPr lang="en-US" sz="2400" b="0" i="0" u="none" strike="noStrike" cap="none" baseline="0">
                <a:solidFill>
                  <a:srgbClr val="FF9900"/>
                </a:solidFill>
                <a:latin typeface="Arial"/>
                <a:ea typeface="Arial"/>
                <a:cs typeface="Arial"/>
                <a:sym typeface="Arial"/>
              </a:rPr>
              <a:t>Record your answer in your Penzu or turn to a table buddy and discuss.</a:t>
            </a:r>
          </a:p>
          <a:p>
            <a:pPr marL="0" marR="0" lvl="0" indent="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443" name="Shape 443"/>
          <p:cNvSpPr txBox="1"/>
          <p:nvPr/>
        </p:nvSpPr>
        <p:spPr>
          <a:xfrm>
            <a:off x="363537" y="4267200"/>
            <a:ext cx="8323262" cy="175418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1" i="0" u="none" strike="noStrike" cap="none" baseline="0">
                <a:solidFill>
                  <a:schemeClr val="dk1"/>
                </a:solidFill>
                <a:latin typeface="Arial"/>
                <a:ea typeface="Arial"/>
                <a:cs typeface="Arial"/>
                <a:sym typeface="Arial"/>
              </a:rPr>
              <a:t>Do you have any ideas for involving those hard to get parents in a project with your class?</a:t>
            </a:r>
          </a:p>
        </p:txBody>
      </p:sp>
      <p:pic>
        <p:nvPicPr>
          <p:cNvPr id="444" name="Shape 444"/>
          <p:cNvPicPr preferRelativeResize="0"/>
          <p:nvPr/>
        </p:nvPicPr>
        <p:blipFill rotWithShape="1">
          <a:blip r:embed="rId3">
            <a:alphaModFix/>
          </a:blip>
          <a:srcRect/>
          <a:stretch/>
        </p:blipFill>
        <p:spPr>
          <a:xfrm>
            <a:off x="8458200" y="0"/>
            <a:ext cx="685799" cy="803275"/>
          </a:xfrm>
          <a:prstGeom prst="rect">
            <a:avLst/>
          </a:prstGeom>
          <a:noFill/>
          <a:ln w="9525" cap="rnd">
            <a:solidFill>
              <a:schemeClr val="dk1"/>
            </a:solidFill>
            <a:prstDash val="solid"/>
            <a:miter/>
            <a:headEnd type="none" w="med" len="med"/>
            <a:tailEnd type="none" w="med" len="med"/>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762000" y="457200"/>
            <a:ext cx="77724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Introductions</a:t>
            </a:r>
          </a:p>
        </p:txBody>
      </p:sp>
      <p:sp>
        <p:nvSpPr>
          <p:cNvPr id="113" name="Shape 113"/>
          <p:cNvSpPr/>
          <p:nvPr/>
        </p:nvSpPr>
        <p:spPr>
          <a:xfrm>
            <a:off x="295275" y="457200"/>
            <a:ext cx="609599" cy="685799"/>
          </a:xfrm>
          <a:prstGeom prst="star4">
            <a:avLst>
              <a:gd name="adj" fmla="val 12500"/>
            </a:avLst>
          </a:prstGeom>
          <a:solidFill>
            <a:srgbClr val="FFC000"/>
          </a:solidFill>
          <a:ln w="25400" cap="rnd">
            <a:solidFill>
              <a:srgbClr val="BCBCBC"/>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4" name="Shape 114"/>
          <p:cNvSpPr txBox="1"/>
          <p:nvPr/>
        </p:nvSpPr>
        <p:spPr>
          <a:xfrm>
            <a:off x="4800600" y="1981200"/>
            <a:ext cx="4114800" cy="437038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1" i="0" u="none" strike="noStrike" cap="none" baseline="0">
                <a:solidFill>
                  <a:schemeClr val="dk1"/>
                </a:solidFill>
                <a:latin typeface="Arial"/>
                <a:ea typeface="Arial"/>
                <a:cs typeface="Arial"/>
                <a:sym typeface="Arial"/>
              </a:rPr>
              <a:t>Your Name</a:t>
            </a:r>
          </a:p>
          <a:p>
            <a:pPr marL="342900" marR="0" lvl="0" indent="-342900" algn="l" rtl="0">
              <a:lnSpc>
                <a:spcPct val="100000"/>
              </a:lnSpc>
              <a:spcBef>
                <a:spcPts val="0"/>
              </a:spcBef>
              <a:spcAft>
                <a:spcPts val="0"/>
              </a:spcAft>
              <a:buClr>
                <a:schemeClr val="dk1"/>
              </a:buClr>
              <a:buFont typeface="Arial"/>
              <a:buNone/>
            </a:pPr>
            <a:endParaRPr sz="1200" b="1" i="0" u="none" strike="noStrike" cap="none" baseline="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ct val="100000"/>
              <a:buFont typeface="Arial"/>
              <a:buChar char="•"/>
            </a:pPr>
            <a:r>
              <a:rPr lang="en-US" sz="3200" b="1" i="0" u="none" strike="noStrike" cap="none" baseline="0">
                <a:solidFill>
                  <a:schemeClr val="dk1"/>
                </a:solidFill>
                <a:latin typeface="Arial"/>
                <a:ea typeface="Arial"/>
                <a:cs typeface="Arial"/>
                <a:sym typeface="Arial"/>
              </a:rPr>
              <a:t>School </a:t>
            </a:r>
          </a:p>
          <a:p>
            <a:pPr marL="342900" marR="0" lvl="0" indent="-342900" algn="l" rtl="0">
              <a:lnSpc>
                <a:spcPct val="100000"/>
              </a:lnSpc>
              <a:spcBef>
                <a:spcPts val="0"/>
              </a:spcBef>
              <a:spcAft>
                <a:spcPts val="0"/>
              </a:spcAft>
              <a:buClr>
                <a:schemeClr val="dk1"/>
              </a:buClr>
              <a:buFont typeface="Arial"/>
              <a:buNone/>
            </a:pPr>
            <a:endParaRPr sz="1200" b="1" i="0" u="none" strike="noStrike" cap="none" baseline="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ct val="100000"/>
              <a:buFont typeface="Arial"/>
              <a:buChar char="•"/>
            </a:pPr>
            <a:r>
              <a:rPr lang="en-US" sz="3200" b="1" i="0" u="none" strike="noStrike" cap="none" baseline="0">
                <a:solidFill>
                  <a:schemeClr val="dk1"/>
                </a:solidFill>
                <a:latin typeface="Arial"/>
                <a:ea typeface="Arial"/>
                <a:cs typeface="Arial"/>
                <a:sym typeface="Arial"/>
              </a:rPr>
              <a:t>Your Role</a:t>
            </a:r>
          </a:p>
          <a:p>
            <a:pPr marL="342900" marR="0" lvl="0" indent="-342900" algn="l" rtl="0">
              <a:lnSpc>
                <a:spcPct val="100000"/>
              </a:lnSpc>
              <a:spcBef>
                <a:spcPts val="0"/>
              </a:spcBef>
              <a:spcAft>
                <a:spcPts val="0"/>
              </a:spcAft>
              <a:buClr>
                <a:schemeClr val="dk1"/>
              </a:buClr>
              <a:buFont typeface="Arial"/>
              <a:buNone/>
            </a:pPr>
            <a:endParaRPr sz="1200" b="1" i="0" u="none" strike="noStrike" cap="none" baseline="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ct val="100000"/>
              <a:buFont typeface="Arial"/>
              <a:buChar char="•"/>
            </a:pPr>
            <a:r>
              <a:rPr lang="en-US" sz="3200" b="1" i="0" u="none" strike="noStrike" cap="none" baseline="0">
                <a:solidFill>
                  <a:schemeClr val="dk1"/>
                </a:solidFill>
                <a:latin typeface="Arial"/>
                <a:ea typeface="Arial"/>
                <a:cs typeface="Arial"/>
                <a:sym typeface="Arial"/>
              </a:rPr>
              <a:t>Identify 1 Professional Learning Goal for</a:t>
            </a:r>
          </a:p>
          <a:p>
            <a:pPr marL="342900" marR="0" lvl="0" indent="-34290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this Session</a:t>
            </a:r>
          </a:p>
          <a:p>
            <a:pPr marL="0" marR="0" lvl="0" indent="0" algn="l" rtl="0">
              <a:lnSpc>
                <a:spcPct val="100000"/>
              </a:lnSpc>
              <a:spcBef>
                <a:spcPts val="0"/>
              </a:spcBef>
              <a:spcAft>
                <a:spcPts val="0"/>
              </a:spcAft>
              <a:buNone/>
            </a:pPr>
            <a:endParaRPr sz="3200" b="1" i="0" u="none" strike="noStrike" cap="none" baseline="0">
              <a:solidFill>
                <a:schemeClr val="dk1"/>
              </a:solidFill>
              <a:latin typeface="Arial"/>
              <a:ea typeface="Arial"/>
              <a:cs typeface="Arial"/>
              <a:sym typeface="Arial"/>
            </a:endParaRPr>
          </a:p>
        </p:txBody>
      </p:sp>
      <p:pic>
        <p:nvPicPr>
          <p:cNvPr id="115" name="Shape 115"/>
          <p:cNvPicPr preferRelativeResize="0"/>
          <p:nvPr/>
        </p:nvPicPr>
        <p:blipFill rotWithShape="1">
          <a:blip r:embed="rId3">
            <a:alphaModFix/>
          </a:blip>
          <a:srcRect l="5949" t="7823" r="5949" b="7823"/>
          <a:stretch/>
        </p:blipFill>
        <p:spPr>
          <a:xfrm rot="-599999">
            <a:off x="869949" y="1833561"/>
            <a:ext cx="3863974" cy="3343274"/>
          </a:xfrm>
          <a:prstGeom prst="rect">
            <a:avLst/>
          </a:prstGeom>
          <a:noFill/>
          <a:ln>
            <a:noFill/>
          </a:ln>
        </p:spPr>
      </p:pic>
      <p:pic>
        <p:nvPicPr>
          <p:cNvPr id="116" name="Shape 116"/>
          <p:cNvPicPr preferRelativeResize="0"/>
          <p:nvPr/>
        </p:nvPicPr>
        <p:blipFill rotWithShape="1">
          <a:blip r:embed="rId4">
            <a:alphaModFix/>
          </a:blip>
          <a:srcRect/>
          <a:stretch/>
        </p:blipFill>
        <p:spPr>
          <a:xfrm>
            <a:off x="8458200" y="0"/>
            <a:ext cx="685799" cy="803275"/>
          </a:xfrm>
          <a:prstGeom prst="rect">
            <a:avLst/>
          </a:prstGeom>
          <a:noFill/>
          <a:ln w="9525" cap="rnd">
            <a:solidFill>
              <a:schemeClr val="dk1"/>
            </a:solidFill>
            <a:prstDash val="solid"/>
            <a:miter/>
            <a:headEnd type="none" w="med" len="med"/>
            <a:tailEnd type="none" w="med" len="med"/>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ctrTitle"/>
          </p:nvPr>
        </p:nvSpPr>
        <p:spPr>
          <a:xfrm>
            <a:off x="533400" y="2895600"/>
            <a:ext cx="7848599" cy="2438399"/>
          </a:xfrm>
          <a:prstGeom prst="rect">
            <a:avLst/>
          </a:prstGeom>
          <a:noFill/>
          <a:ln w="15875"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800" b="1" i="0" u="none" strike="noStrike" cap="none" baseline="0">
                <a:solidFill>
                  <a:schemeClr val="dk1"/>
                </a:solidFill>
                <a:latin typeface="Arial"/>
                <a:ea typeface="Arial"/>
                <a:cs typeface="Arial"/>
                <a:sym typeface="Arial"/>
              </a:rPr>
              <a:t>Standard III</a:t>
            </a:r>
            <a:r>
              <a:rPr lang="en-US" sz="4000" b="1" i="0" u="none" strike="noStrike" cap="none" baseline="0">
                <a:solidFill>
                  <a:srgbClr val="FF9900"/>
                </a:solidFill>
                <a:latin typeface="Arial"/>
                <a:ea typeface="Arial"/>
                <a:cs typeface="Arial"/>
                <a:sym typeface="Arial"/>
              </a:rPr>
              <a:t/>
            </a:r>
            <a:br>
              <a:rPr lang="en-US" sz="4000" b="1" i="0" u="none" strike="noStrike" cap="none" baseline="0">
                <a:solidFill>
                  <a:srgbClr val="FF9900"/>
                </a:solidFill>
                <a:latin typeface="Arial"/>
                <a:ea typeface="Arial"/>
                <a:cs typeface="Arial"/>
                <a:sym typeface="Arial"/>
              </a:rPr>
            </a:br>
            <a:r>
              <a:rPr lang="en-US" sz="4200" b="0" i="0" u="none" strike="noStrike" cap="none" baseline="0">
                <a:solidFill>
                  <a:srgbClr val="FF9900"/>
                </a:solidFill>
                <a:latin typeface="Arial"/>
                <a:ea typeface="Arial"/>
                <a:cs typeface="Arial"/>
                <a:sym typeface="Arial"/>
              </a:rPr>
              <a:t>  Teachers know the content they teach</a:t>
            </a:r>
            <a:r>
              <a:rPr lang="en-US" sz="4400" b="1" i="0" u="none" strike="noStrike" cap="none" baseline="0">
                <a:solidFill>
                  <a:srgbClr val="00457E"/>
                </a:solidFill>
                <a:latin typeface="Arial"/>
                <a:ea typeface="Arial"/>
                <a:cs typeface="Arial"/>
                <a:sym typeface="Arial"/>
              </a:rPr>
              <a:t/>
            </a:r>
            <a:br>
              <a:rPr lang="en-US" sz="4400" b="1" i="0" u="none" strike="noStrike" cap="none" baseline="0">
                <a:solidFill>
                  <a:srgbClr val="00457E"/>
                </a:solidFill>
                <a:latin typeface="Arial"/>
                <a:ea typeface="Arial"/>
                <a:cs typeface="Arial"/>
                <a:sym typeface="Arial"/>
              </a:rPr>
            </a:br>
            <a:endParaRPr lang="en-US" sz="4400" b="1" i="0" u="none" strike="noStrike" cap="none" baseline="0">
              <a:solidFill>
                <a:srgbClr val="00457E"/>
              </a:solidFill>
              <a:latin typeface="Arial"/>
              <a:ea typeface="Arial"/>
              <a:cs typeface="Arial"/>
              <a:sym typeface="Arial"/>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533400" y="1828800"/>
            <a:ext cx="7772400" cy="4648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4 Elements</a:t>
            </a:r>
          </a:p>
          <a:p>
            <a:pPr marL="342900" marR="0" lvl="0" indent="-342900" algn="l" rtl="0">
              <a:lnSpc>
                <a:spcPct val="100000"/>
              </a:lnSpc>
              <a:spcBef>
                <a:spcPts val="144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Teachers</a:t>
            </a:r>
            <a:r>
              <a:rPr lang="en-US" sz="2400" b="0" i="0" u="none" strike="noStrike" cap="none" baseline="0">
                <a:solidFill>
                  <a:srgbClr val="73B632"/>
                </a:solidFill>
                <a:latin typeface="Arial"/>
                <a:ea typeface="Arial"/>
                <a:cs typeface="Arial"/>
                <a:sym typeface="Arial"/>
              </a:rPr>
              <a:t> </a:t>
            </a:r>
            <a:r>
              <a:rPr lang="en-US" sz="2400" b="1" i="0" u="sng" strike="noStrike" cap="none" baseline="0">
                <a:solidFill>
                  <a:srgbClr val="73B632"/>
                </a:solidFill>
                <a:latin typeface="Arial"/>
                <a:ea typeface="Arial"/>
                <a:cs typeface="Arial"/>
                <a:sym typeface="Arial"/>
              </a:rPr>
              <a:t>align</a:t>
            </a:r>
            <a:r>
              <a:rPr lang="en-US" sz="2400" b="0" i="0" u="none" strike="noStrike" cap="none" baseline="0">
                <a:solidFill>
                  <a:schemeClr val="dk1"/>
                </a:solidFill>
                <a:latin typeface="Arial"/>
                <a:ea typeface="Arial"/>
                <a:cs typeface="Arial"/>
                <a:sym typeface="Arial"/>
              </a:rPr>
              <a:t> their instruction with the NCSCS</a:t>
            </a:r>
          </a:p>
          <a:p>
            <a:pPr marL="342900" marR="0" lvl="0" indent="-342900" algn="l" rtl="0">
              <a:lnSpc>
                <a:spcPct val="100000"/>
              </a:lnSpc>
              <a:spcBef>
                <a:spcPts val="144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Teachers know the content </a:t>
            </a:r>
            <a:r>
              <a:rPr lang="en-US" sz="2400" b="1" i="0" u="sng" strike="noStrike" cap="none" baseline="0">
                <a:solidFill>
                  <a:srgbClr val="73B632"/>
                </a:solidFill>
                <a:latin typeface="Arial"/>
                <a:ea typeface="Arial"/>
                <a:cs typeface="Arial"/>
                <a:sym typeface="Arial"/>
              </a:rPr>
              <a:t>appropriate</a:t>
            </a:r>
            <a:r>
              <a:rPr lang="en-US" sz="2400" b="0" i="0" u="none" strike="noStrike" cap="none" baseline="0">
                <a:solidFill>
                  <a:srgbClr val="73B632"/>
                </a:solidFill>
                <a:latin typeface="Arial"/>
                <a:ea typeface="Arial"/>
                <a:cs typeface="Arial"/>
                <a:sym typeface="Arial"/>
              </a:rPr>
              <a:t> </a:t>
            </a:r>
            <a:r>
              <a:rPr lang="en-US" sz="2400" b="0" i="0" u="none" strike="noStrike" cap="none" baseline="0">
                <a:solidFill>
                  <a:schemeClr val="dk1"/>
                </a:solidFill>
                <a:latin typeface="Arial"/>
                <a:ea typeface="Arial"/>
                <a:cs typeface="Arial"/>
                <a:sym typeface="Arial"/>
              </a:rPr>
              <a:t>to their teaching specialty</a:t>
            </a:r>
          </a:p>
          <a:p>
            <a:pPr marL="342900" marR="0" lvl="0" indent="-342900" algn="l" rtl="0">
              <a:lnSpc>
                <a:spcPct val="100000"/>
              </a:lnSpc>
              <a:spcBef>
                <a:spcPts val="144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Teachers recognize the</a:t>
            </a:r>
            <a:r>
              <a:rPr lang="en-US" sz="2400" b="0" i="0" u="none" strike="noStrike" cap="none" baseline="0">
                <a:solidFill>
                  <a:srgbClr val="73B632"/>
                </a:solidFill>
                <a:latin typeface="Arial"/>
                <a:ea typeface="Arial"/>
                <a:cs typeface="Arial"/>
                <a:sym typeface="Arial"/>
              </a:rPr>
              <a:t> </a:t>
            </a:r>
            <a:r>
              <a:rPr lang="en-US" sz="2400" b="1" i="0" u="sng" strike="noStrike" cap="none" baseline="0">
                <a:solidFill>
                  <a:srgbClr val="73B632"/>
                </a:solidFill>
                <a:latin typeface="Arial"/>
                <a:ea typeface="Arial"/>
                <a:cs typeface="Arial"/>
                <a:sym typeface="Arial"/>
              </a:rPr>
              <a:t>interconnectedness </a:t>
            </a:r>
            <a:r>
              <a:rPr lang="en-US" sz="2400" b="1" i="0" u="none" strike="noStrike" cap="none" baseline="0">
                <a:solidFill>
                  <a:srgbClr val="73B632"/>
                </a:solidFill>
                <a:latin typeface="Arial"/>
                <a:ea typeface="Arial"/>
                <a:cs typeface="Arial"/>
                <a:sym typeface="Arial"/>
              </a:rPr>
              <a:t>of content areas/ disciplines</a:t>
            </a:r>
          </a:p>
          <a:p>
            <a:pPr marL="342900" marR="0" lvl="0" indent="-342900" algn="l" rtl="0">
              <a:lnSpc>
                <a:spcPct val="100000"/>
              </a:lnSpc>
              <a:spcBef>
                <a:spcPts val="144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Teachers make instruction </a:t>
            </a:r>
            <a:r>
              <a:rPr lang="en-US" sz="2400" b="1" i="0" u="sng" strike="noStrike" cap="none" baseline="0">
                <a:solidFill>
                  <a:srgbClr val="73B632"/>
                </a:solidFill>
                <a:latin typeface="Arial"/>
                <a:ea typeface="Arial"/>
                <a:cs typeface="Arial"/>
                <a:sym typeface="Arial"/>
              </a:rPr>
              <a:t>relevant</a:t>
            </a:r>
            <a:r>
              <a:rPr lang="en-US" sz="2400" b="0" i="0" u="none" strike="noStrike" cap="none" baseline="0">
                <a:solidFill>
                  <a:srgbClr val="73B632"/>
                </a:solidFill>
                <a:latin typeface="Arial"/>
                <a:ea typeface="Arial"/>
                <a:cs typeface="Arial"/>
                <a:sym typeface="Arial"/>
              </a:rPr>
              <a:t> </a:t>
            </a:r>
            <a:r>
              <a:rPr lang="en-US" sz="2400" b="0" i="0" u="none" strike="noStrike" cap="none" baseline="0">
                <a:solidFill>
                  <a:schemeClr val="dk1"/>
                </a:solidFill>
                <a:latin typeface="Arial"/>
                <a:ea typeface="Arial"/>
                <a:cs typeface="Arial"/>
                <a:sym typeface="Arial"/>
              </a:rPr>
              <a:t>to students</a:t>
            </a:r>
          </a:p>
        </p:txBody>
      </p:sp>
      <p:sp>
        <p:nvSpPr>
          <p:cNvPr id="456" name="Shape 456"/>
          <p:cNvSpPr txBox="1">
            <a:spLocks noGrp="1"/>
          </p:cNvSpPr>
          <p:nvPr>
            <p:ph type="title"/>
          </p:nvPr>
        </p:nvSpPr>
        <p:spPr>
          <a:xfrm>
            <a:off x="0" y="381000"/>
            <a:ext cx="9144000" cy="1371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800" b="1" i="0" u="none" strike="noStrike" cap="none" baseline="0">
                <a:solidFill>
                  <a:schemeClr val="dk1"/>
                </a:solidFill>
                <a:latin typeface="Arial"/>
                <a:ea typeface="Arial"/>
                <a:cs typeface="Arial"/>
                <a:sym typeface="Arial"/>
              </a:rPr>
              <a:t>  Standard 3 </a:t>
            </a:r>
            <a:r>
              <a:rPr lang="en-US" sz="2800" b="1" i="0" u="none" strike="noStrike" cap="none" baseline="0">
                <a:solidFill>
                  <a:srgbClr val="173962"/>
                </a:solidFill>
                <a:latin typeface="Arial"/>
                <a:ea typeface="Arial"/>
                <a:cs typeface="Arial"/>
                <a:sym typeface="Arial"/>
              </a:rPr>
              <a:t/>
            </a:r>
            <a:br>
              <a:rPr lang="en-US" sz="2800" b="1" i="0" u="none" strike="noStrike" cap="none" baseline="0">
                <a:solidFill>
                  <a:srgbClr val="173962"/>
                </a:solidFill>
                <a:latin typeface="Arial"/>
                <a:ea typeface="Arial"/>
                <a:cs typeface="Arial"/>
                <a:sym typeface="Arial"/>
              </a:rPr>
            </a:br>
            <a:r>
              <a:rPr lang="en-US" sz="3600" b="1" i="0" u="none" strike="noStrike" cap="none" baseline="0">
                <a:solidFill>
                  <a:srgbClr val="FF9900"/>
                </a:solidFill>
                <a:latin typeface="Arial"/>
                <a:ea typeface="Arial"/>
                <a:cs typeface="Arial"/>
                <a:sym typeface="Arial"/>
              </a:rPr>
              <a:t>  </a:t>
            </a:r>
            <a:r>
              <a:rPr lang="en-US" sz="3600" b="0" i="0" u="none" strike="noStrike" cap="none" baseline="0">
                <a:solidFill>
                  <a:srgbClr val="FF9900"/>
                </a:solidFill>
                <a:latin typeface="Arial"/>
                <a:ea typeface="Arial"/>
                <a:cs typeface="Arial"/>
                <a:sym typeface="Arial"/>
              </a:rPr>
              <a:t>Teachers Know the Content they Teach</a:t>
            </a:r>
          </a:p>
        </p:txBody>
      </p:sp>
      <p:pic>
        <p:nvPicPr>
          <p:cNvPr id="457" name="Shape 457"/>
          <p:cNvPicPr preferRelativeResize="0"/>
          <p:nvPr/>
        </p:nvPicPr>
        <p:blipFill rotWithShape="1">
          <a:blip r:embed="rId3">
            <a:alphaModFix/>
          </a:blip>
          <a:srcRect/>
          <a:stretch/>
        </p:blipFill>
        <p:spPr>
          <a:xfrm>
            <a:off x="8458200" y="0"/>
            <a:ext cx="685799" cy="803275"/>
          </a:xfrm>
          <a:prstGeom prst="rect">
            <a:avLst/>
          </a:prstGeom>
          <a:noFill/>
          <a:ln w="9525" cap="rnd">
            <a:solidFill>
              <a:schemeClr val="dk1"/>
            </a:solidFill>
            <a:prstDash val="solid"/>
            <a:miter/>
            <a:headEnd type="none" w="med" len="med"/>
            <a:tailEnd type="none" w="med" len="med"/>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61"/>
        <p:cNvGrpSpPr/>
        <p:nvPr/>
      </p:nvGrpSpPr>
      <p:grpSpPr>
        <a:xfrm>
          <a:off x="0" y="0"/>
          <a:ext cx="0" cy="0"/>
          <a:chOff x="0" y="0"/>
          <a:chExt cx="0" cy="0"/>
        </a:xfrm>
      </p:grpSpPr>
      <p:pic>
        <p:nvPicPr>
          <p:cNvPr id="462" name="Shape 462"/>
          <p:cNvPicPr preferRelativeResize="0"/>
          <p:nvPr/>
        </p:nvPicPr>
        <p:blipFill rotWithShape="1">
          <a:blip r:embed="rId3">
            <a:alphaModFix/>
          </a:blip>
          <a:srcRect/>
          <a:stretch/>
        </p:blipFill>
        <p:spPr>
          <a:xfrm>
            <a:off x="0" y="0"/>
            <a:ext cx="9144000" cy="6248399"/>
          </a:xfrm>
          <a:prstGeom prst="rect">
            <a:avLst/>
          </a:prstGeom>
          <a:noFill/>
          <a:ln>
            <a:noFill/>
          </a:ln>
        </p:spPr>
      </p:pic>
      <p:sp>
        <p:nvSpPr>
          <p:cNvPr id="463" name="Shape 463"/>
          <p:cNvSpPr txBox="1"/>
          <p:nvPr/>
        </p:nvSpPr>
        <p:spPr>
          <a:xfrm>
            <a:off x="1981200" y="6324600"/>
            <a:ext cx="5927724"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0" i="0" u="sng" strike="noStrike" cap="none" baseline="0">
                <a:solidFill>
                  <a:schemeClr val="hlink"/>
                </a:solidFill>
                <a:latin typeface="Arial"/>
                <a:ea typeface="Arial"/>
                <a:cs typeface="Arial"/>
                <a:sym typeface="Arial"/>
                <a:hlinkClick r:id="rId4"/>
              </a:rPr>
              <a:t>http://www.ncpublicschools.org/acre/</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3810000" y="381000"/>
            <a:ext cx="4495800" cy="18288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1" i="0" u="none" strike="noStrike" cap="none" baseline="0">
                <a:solidFill>
                  <a:schemeClr val="dk1"/>
                </a:solidFill>
                <a:latin typeface="Arial"/>
                <a:ea typeface="Arial"/>
                <a:cs typeface="Arial"/>
                <a:sym typeface="Arial"/>
              </a:rPr>
              <a:t>Standard 3 </a:t>
            </a:r>
            <a:r>
              <a:rPr lang="en-US" sz="4400" b="1" i="0" u="none" strike="noStrike" cap="none" baseline="0">
                <a:solidFill>
                  <a:srgbClr val="173962"/>
                </a:solidFill>
                <a:latin typeface="Arial"/>
                <a:ea typeface="Arial"/>
                <a:cs typeface="Arial"/>
                <a:sym typeface="Arial"/>
              </a:rPr>
              <a:t/>
            </a:r>
            <a:br>
              <a:rPr lang="en-US" sz="4400" b="1" i="0" u="none" strike="noStrike" cap="none" baseline="0">
                <a:solidFill>
                  <a:srgbClr val="173962"/>
                </a:solidFill>
                <a:latin typeface="Arial"/>
                <a:ea typeface="Arial"/>
                <a:cs typeface="Arial"/>
                <a:sym typeface="Arial"/>
              </a:rPr>
            </a:br>
            <a:r>
              <a:rPr lang="en-US" sz="2400" b="1" i="0" u="none" strike="noStrike" cap="none" baseline="0">
                <a:solidFill>
                  <a:srgbClr val="FF9900"/>
                </a:solidFill>
                <a:latin typeface="Arial"/>
                <a:ea typeface="Arial"/>
                <a:cs typeface="Arial"/>
                <a:sym typeface="Arial"/>
              </a:rPr>
              <a:t>Teachers know the content they teach</a:t>
            </a:r>
          </a:p>
        </p:txBody>
      </p:sp>
      <p:sp>
        <p:nvSpPr>
          <p:cNvPr id="470" name="Shape 470"/>
          <p:cNvSpPr txBox="1"/>
          <p:nvPr/>
        </p:nvSpPr>
        <p:spPr>
          <a:xfrm>
            <a:off x="0" y="0"/>
            <a:ext cx="3657600" cy="2862261"/>
          </a:xfrm>
          <a:prstGeom prst="rect">
            <a:avLst/>
          </a:prstGeom>
          <a:solidFill>
            <a:srgbClr val="FFCC99"/>
          </a:solidFill>
          <a:ln w="57150" cap="rnd">
            <a:solidFill>
              <a:srgbClr val="FF99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Element:</a:t>
            </a:r>
          </a:p>
          <a:p>
            <a:pPr marL="0" marR="0" lvl="0" indent="0" algn="l" rtl="0">
              <a:lnSpc>
                <a:spcPct val="100000"/>
              </a:lnSpc>
              <a:spcBef>
                <a:spcPts val="0"/>
              </a:spcBef>
              <a:spcAft>
                <a:spcPts val="0"/>
              </a:spcAft>
              <a:buClr>
                <a:schemeClr val="dk1"/>
              </a:buClr>
              <a:buSzPct val="100000"/>
              <a:buFont typeface="Arial"/>
              <a:buAutoNum type="alphaUcPeriod"/>
            </a:pPr>
            <a:r>
              <a:rPr lang="en-US" sz="1800" b="0" i="0" u="none" strike="noStrike" cap="none" baseline="0">
                <a:solidFill>
                  <a:schemeClr val="dk1"/>
                </a:solidFill>
                <a:latin typeface="Arial"/>
                <a:ea typeface="Arial"/>
                <a:cs typeface="Arial"/>
                <a:sym typeface="Arial"/>
              </a:rPr>
              <a:t>Align their instruction with the NCSCS</a:t>
            </a:r>
          </a:p>
          <a:p>
            <a:pPr marL="0" marR="0" lvl="0" indent="0" algn="l" rtl="0">
              <a:lnSpc>
                <a:spcPct val="100000"/>
              </a:lnSpc>
              <a:spcBef>
                <a:spcPts val="0"/>
              </a:spcBef>
              <a:spcAft>
                <a:spcPts val="0"/>
              </a:spcAft>
              <a:buClr>
                <a:schemeClr val="dk1"/>
              </a:buClr>
              <a:buSzPct val="100000"/>
              <a:buFont typeface="Arial"/>
              <a:buAutoNum type="alphaUcPeriod"/>
            </a:pPr>
            <a:r>
              <a:rPr lang="en-US" sz="1800" b="0" i="0" u="none" strike="noStrike" cap="none" baseline="0">
                <a:solidFill>
                  <a:schemeClr val="dk1"/>
                </a:solidFill>
                <a:latin typeface="Arial"/>
                <a:ea typeface="Arial"/>
                <a:cs typeface="Arial"/>
                <a:sym typeface="Arial"/>
              </a:rPr>
              <a:t>Know the content appropriate to their teaching specialty</a:t>
            </a:r>
          </a:p>
          <a:p>
            <a:pPr marL="0" marR="0" lvl="0" indent="0" algn="l" rtl="0">
              <a:lnSpc>
                <a:spcPct val="100000"/>
              </a:lnSpc>
              <a:spcBef>
                <a:spcPts val="0"/>
              </a:spcBef>
              <a:spcAft>
                <a:spcPts val="0"/>
              </a:spcAft>
              <a:buClr>
                <a:schemeClr val="dk1"/>
              </a:buClr>
              <a:buSzPct val="100000"/>
              <a:buFont typeface="Arial"/>
              <a:buAutoNum type="alphaUcPeriod"/>
            </a:pPr>
            <a:r>
              <a:rPr lang="en-US" sz="1800" b="0" i="0" u="none" strike="noStrike" cap="none" baseline="0">
                <a:solidFill>
                  <a:schemeClr val="dk1"/>
                </a:solidFill>
                <a:latin typeface="Arial"/>
                <a:ea typeface="Arial"/>
                <a:cs typeface="Arial"/>
                <a:sym typeface="Arial"/>
              </a:rPr>
              <a:t>Recognize the interconnectedness of content areas/ disciplines</a:t>
            </a:r>
          </a:p>
          <a:p>
            <a:pPr marL="0" marR="0" lvl="0" indent="0" algn="l" rtl="0">
              <a:lnSpc>
                <a:spcPct val="100000"/>
              </a:lnSpc>
              <a:spcBef>
                <a:spcPts val="0"/>
              </a:spcBef>
              <a:spcAft>
                <a:spcPts val="0"/>
              </a:spcAft>
              <a:buClr>
                <a:schemeClr val="dk1"/>
              </a:buClr>
              <a:buSzPct val="100000"/>
              <a:buFont typeface="Arial"/>
              <a:buAutoNum type="alphaUcPeriod"/>
            </a:pPr>
            <a:r>
              <a:rPr lang="en-US" sz="1800" b="0" i="0" u="none" strike="noStrike" cap="none" baseline="0">
                <a:solidFill>
                  <a:schemeClr val="dk1"/>
                </a:solidFill>
                <a:latin typeface="Arial"/>
                <a:ea typeface="Arial"/>
                <a:cs typeface="Arial"/>
                <a:sym typeface="Arial"/>
              </a:rPr>
              <a:t>Make instruction relevant to students</a:t>
            </a:r>
          </a:p>
        </p:txBody>
      </p:sp>
      <p:sp>
        <p:nvSpPr>
          <p:cNvPr id="471" name="Shape 471"/>
          <p:cNvSpPr txBox="1"/>
          <p:nvPr/>
        </p:nvSpPr>
        <p:spPr>
          <a:xfrm>
            <a:off x="457200" y="3429000"/>
            <a:ext cx="8229600" cy="19383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472" name="Shape 472"/>
          <p:cNvSpPr txBox="1"/>
          <p:nvPr/>
        </p:nvSpPr>
        <p:spPr>
          <a:xfrm>
            <a:off x="685800" y="4419600"/>
            <a:ext cx="7696199" cy="17541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i="0" u="none" strike="noStrike" cap="none" baseline="0">
                <a:solidFill>
                  <a:schemeClr val="dk1"/>
                </a:solidFill>
                <a:latin typeface="Arial"/>
                <a:ea typeface="Arial"/>
                <a:cs typeface="Arial"/>
                <a:sym typeface="Arial"/>
              </a:rPr>
              <a:t>How will you integrate literacy and technology skills into all content areas?</a:t>
            </a:r>
          </a:p>
        </p:txBody>
      </p:sp>
      <p:sp>
        <p:nvSpPr>
          <p:cNvPr id="473" name="Shape 473"/>
          <p:cNvSpPr txBox="1"/>
          <p:nvPr/>
        </p:nvSpPr>
        <p:spPr>
          <a:xfrm>
            <a:off x="3733800" y="2209800"/>
            <a:ext cx="6907211" cy="16319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Reflective Question:  </a:t>
            </a:r>
          </a:p>
          <a:p>
            <a:pPr marL="0" marR="0" lvl="0" indent="0" algn="l" rtl="0">
              <a:lnSpc>
                <a:spcPct val="100000"/>
              </a:lnSpc>
              <a:spcBef>
                <a:spcPts val="0"/>
              </a:spcBef>
              <a:spcAft>
                <a:spcPts val="0"/>
              </a:spcAft>
              <a:buClr>
                <a:srgbClr val="FF9900"/>
              </a:buClr>
              <a:buSzPct val="25000"/>
              <a:buFont typeface="Arial"/>
              <a:buNone/>
            </a:pPr>
            <a:r>
              <a:rPr lang="en-US" sz="2400" b="0" i="0" u="none" strike="noStrike" cap="none" baseline="0">
                <a:solidFill>
                  <a:srgbClr val="FF9900"/>
                </a:solidFill>
                <a:latin typeface="Arial"/>
                <a:ea typeface="Arial"/>
                <a:cs typeface="Arial"/>
                <a:sym typeface="Arial"/>
              </a:rPr>
              <a:t>Record your answer in your </a:t>
            </a:r>
          </a:p>
          <a:p>
            <a:pPr marL="0" marR="0" lvl="0" indent="0" algn="l" rtl="0">
              <a:lnSpc>
                <a:spcPct val="100000"/>
              </a:lnSpc>
              <a:spcBef>
                <a:spcPts val="0"/>
              </a:spcBef>
              <a:spcAft>
                <a:spcPts val="0"/>
              </a:spcAft>
              <a:buClr>
                <a:srgbClr val="FF9900"/>
              </a:buClr>
              <a:buSzPct val="25000"/>
              <a:buFont typeface="Arial"/>
              <a:buNone/>
            </a:pPr>
            <a:r>
              <a:rPr lang="en-US" sz="2400" b="0" i="0" u="none" strike="noStrike" cap="none" baseline="0">
                <a:solidFill>
                  <a:srgbClr val="FF9900"/>
                </a:solidFill>
                <a:latin typeface="Arial"/>
                <a:ea typeface="Arial"/>
                <a:cs typeface="Arial"/>
                <a:sym typeface="Arial"/>
              </a:rPr>
              <a:t>Penzu or turn to a table buddy </a:t>
            </a:r>
          </a:p>
          <a:p>
            <a:pPr marL="0" marR="0" lvl="0" indent="0" algn="l" rtl="0">
              <a:lnSpc>
                <a:spcPct val="100000"/>
              </a:lnSpc>
              <a:spcBef>
                <a:spcPts val="0"/>
              </a:spcBef>
              <a:spcAft>
                <a:spcPts val="0"/>
              </a:spcAft>
              <a:buClr>
                <a:srgbClr val="FF9900"/>
              </a:buClr>
              <a:buSzPct val="25000"/>
              <a:buFont typeface="Arial"/>
              <a:buNone/>
            </a:pPr>
            <a:r>
              <a:rPr lang="en-US" sz="2400" b="0" i="0" u="none" strike="noStrike" cap="none" baseline="0">
                <a:solidFill>
                  <a:srgbClr val="FF9900"/>
                </a:solidFill>
                <a:latin typeface="Arial"/>
                <a:ea typeface="Arial"/>
                <a:cs typeface="Arial"/>
                <a:sym typeface="Arial"/>
              </a:rPr>
              <a:t>and discuss.</a:t>
            </a:r>
          </a:p>
        </p:txBody>
      </p:sp>
      <p:pic>
        <p:nvPicPr>
          <p:cNvPr id="474" name="Shape 474"/>
          <p:cNvPicPr preferRelativeResize="0"/>
          <p:nvPr/>
        </p:nvPicPr>
        <p:blipFill rotWithShape="1">
          <a:blip r:embed="rId3">
            <a:alphaModFix/>
          </a:blip>
          <a:srcRect/>
          <a:stretch/>
        </p:blipFill>
        <p:spPr>
          <a:xfrm>
            <a:off x="8458200" y="0"/>
            <a:ext cx="685799" cy="803275"/>
          </a:xfrm>
          <a:prstGeom prst="rect">
            <a:avLst/>
          </a:prstGeom>
          <a:noFill/>
          <a:ln w="9525" cap="rnd">
            <a:solidFill>
              <a:schemeClr val="dk1"/>
            </a:solidFill>
            <a:prstDash val="solid"/>
            <a:miter/>
            <a:headEnd type="none" w="med" len="med"/>
            <a:tailEnd type="none" w="med" len="med"/>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ctrTitle"/>
          </p:nvPr>
        </p:nvSpPr>
        <p:spPr>
          <a:xfrm>
            <a:off x="381000" y="2819400"/>
            <a:ext cx="8381999" cy="2362200"/>
          </a:xfrm>
          <a:prstGeom prst="rect">
            <a:avLst/>
          </a:prstGeom>
          <a:noFill/>
          <a:ln w="15875"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800" b="1" i="0" u="none" strike="noStrike" cap="none" baseline="0">
                <a:solidFill>
                  <a:schemeClr val="dk1"/>
                </a:solidFill>
                <a:latin typeface="Arial"/>
                <a:ea typeface="Arial"/>
                <a:cs typeface="Arial"/>
                <a:sym typeface="Arial"/>
              </a:rPr>
              <a:t>Standard IV</a:t>
            </a:r>
            <a:r>
              <a:rPr lang="en-US" sz="4400" b="1" i="0" u="none" strike="noStrike" cap="none" baseline="0">
                <a:solidFill>
                  <a:srgbClr val="00457E"/>
                </a:solidFill>
                <a:latin typeface="Arial"/>
                <a:ea typeface="Arial"/>
                <a:cs typeface="Arial"/>
                <a:sym typeface="Arial"/>
              </a:rPr>
              <a:t/>
            </a:r>
            <a:br>
              <a:rPr lang="en-US" sz="4400" b="1" i="0" u="none" strike="noStrike" cap="none" baseline="0">
                <a:solidFill>
                  <a:srgbClr val="00457E"/>
                </a:solidFill>
                <a:latin typeface="Arial"/>
                <a:ea typeface="Arial"/>
                <a:cs typeface="Arial"/>
                <a:sym typeface="Arial"/>
              </a:rPr>
            </a:br>
            <a:r>
              <a:rPr lang="en-US" sz="4400" b="1" i="0" u="none" strike="noStrike" cap="none" baseline="0">
                <a:solidFill>
                  <a:srgbClr val="FF9900"/>
                </a:solidFill>
                <a:latin typeface="Arial"/>
                <a:ea typeface="Arial"/>
                <a:cs typeface="Arial"/>
                <a:sym typeface="Arial"/>
              </a:rPr>
              <a:t>  </a:t>
            </a:r>
            <a:r>
              <a:rPr lang="en-US" sz="4200" b="0" i="0" u="none" strike="noStrike" cap="none" baseline="0">
                <a:solidFill>
                  <a:srgbClr val="FF9900"/>
                </a:solidFill>
                <a:latin typeface="Arial"/>
                <a:ea typeface="Arial"/>
                <a:cs typeface="Arial"/>
                <a:sym typeface="Arial"/>
              </a:rPr>
              <a:t>Teachers Facilitate Learning for their Students</a:t>
            </a:r>
            <a:r>
              <a:rPr lang="en-US" sz="4400" b="1" i="0" u="none" strike="noStrike" cap="none" baseline="0">
                <a:solidFill>
                  <a:srgbClr val="00457E"/>
                </a:solidFill>
                <a:latin typeface="Arial"/>
                <a:ea typeface="Arial"/>
                <a:cs typeface="Arial"/>
                <a:sym typeface="Arial"/>
              </a:rPr>
              <a:t/>
            </a:r>
            <a:br>
              <a:rPr lang="en-US" sz="4400" b="1" i="0" u="none" strike="noStrike" cap="none" baseline="0">
                <a:solidFill>
                  <a:srgbClr val="00457E"/>
                </a:solidFill>
                <a:latin typeface="Arial"/>
                <a:ea typeface="Arial"/>
                <a:cs typeface="Arial"/>
                <a:sym typeface="Arial"/>
              </a:rPr>
            </a:br>
            <a:endParaRPr lang="en-US" sz="4400" b="1" i="0" u="none" strike="noStrike" cap="none" baseline="0">
              <a:solidFill>
                <a:srgbClr val="00457E"/>
              </a:solidFill>
              <a:latin typeface="Arial"/>
              <a:ea typeface="Arial"/>
              <a:cs typeface="Arial"/>
              <a:sym typeface="Arial"/>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228600" y="1066800"/>
            <a:ext cx="8534399" cy="2286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962"/>
              </a:buClr>
              <a:buSzPct val="25000"/>
              <a:buFont typeface="Arial"/>
              <a:buNone/>
            </a:pPr>
            <a:r>
              <a:rPr lang="en-US" sz="4200" b="1" i="0" u="none" strike="noStrike" cap="none" baseline="0">
                <a:solidFill>
                  <a:srgbClr val="173962"/>
                </a:solidFill>
                <a:latin typeface="Arial"/>
                <a:ea typeface="Arial"/>
                <a:cs typeface="Arial"/>
                <a:sym typeface="Arial"/>
              </a:rPr>
              <a:t>Standard 4 </a:t>
            </a:r>
            <a:r>
              <a:rPr lang="en-US" sz="2800" b="1" i="0" u="none" strike="noStrike" cap="none" baseline="0">
                <a:solidFill>
                  <a:srgbClr val="173962"/>
                </a:solidFill>
                <a:latin typeface="Arial"/>
                <a:ea typeface="Arial"/>
                <a:cs typeface="Arial"/>
                <a:sym typeface="Arial"/>
              </a:rPr>
              <a:t/>
            </a:r>
            <a:br>
              <a:rPr lang="en-US" sz="2800" b="1" i="0" u="none" strike="noStrike" cap="none" baseline="0">
                <a:solidFill>
                  <a:srgbClr val="173962"/>
                </a:solidFill>
                <a:latin typeface="Arial"/>
                <a:ea typeface="Arial"/>
                <a:cs typeface="Arial"/>
                <a:sym typeface="Arial"/>
              </a:rPr>
            </a:br>
            <a:r>
              <a:rPr lang="en-US" sz="3600" b="1" i="0" u="none" strike="noStrike" cap="none" baseline="0">
                <a:solidFill>
                  <a:srgbClr val="FF9900"/>
                </a:solidFill>
                <a:latin typeface="Arial"/>
                <a:ea typeface="Arial"/>
                <a:cs typeface="Arial"/>
                <a:sym typeface="Arial"/>
              </a:rPr>
              <a:t>Teachers Facilitate Learning for their Students</a:t>
            </a:r>
          </a:p>
        </p:txBody>
      </p:sp>
      <p:sp>
        <p:nvSpPr>
          <p:cNvPr id="486" name="Shape 486"/>
          <p:cNvSpPr txBox="1">
            <a:spLocks noGrp="1"/>
          </p:cNvSpPr>
          <p:nvPr>
            <p:ph type="body" idx="1"/>
          </p:nvPr>
        </p:nvSpPr>
        <p:spPr>
          <a:xfrm>
            <a:off x="381000" y="1600200"/>
            <a:ext cx="81533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2800" b="1" i="0" u="none" strike="noStrike" cap="none" baseline="0">
                <a:solidFill>
                  <a:schemeClr val="dk1"/>
                </a:solidFill>
                <a:latin typeface="Arial"/>
                <a:ea typeface="Arial"/>
                <a:cs typeface="Arial"/>
                <a:sym typeface="Arial"/>
              </a:rPr>
              <a:t>8 Elements</a:t>
            </a:r>
          </a:p>
          <a:p>
            <a:pPr marL="342900" marR="0" lvl="0" indent="-342900" algn="l" rtl="0">
              <a:lnSpc>
                <a:spcPct val="100000"/>
              </a:lnSpc>
              <a:spcBef>
                <a:spcPts val="1440"/>
              </a:spcBef>
              <a:spcAft>
                <a:spcPts val="0"/>
              </a:spcAft>
              <a:buClr>
                <a:srgbClr val="173962"/>
              </a:buClr>
              <a:buSzPct val="100000"/>
              <a:buFont typeface="Arial"/>
              <a:buChar char="•"/>
            </a:pPr>
            <a:r>
              <a:rPr lang="en-US" sz="2400" b="0" i="0" u="none" strike="noStrike" cap="none" baseline="0">
                <a:solidFill>
                  <a:srgbClr val="173962"/>
                </a:solidFill>
                <a:latin typeface="Arial"/>
                <a:ea typeface="Arial"/>
                <a:cs typeface="Arial"/>
                <a:sym typeface="Arial"/>
              </a:rPr>
              <a:t>Teachers know the ways in which learning takes place, and they know the appropriate levels of </a:t>
            </a:r>
            <a:r>
              <a:rPr lang="en-US" sz="2400" b="0" i="0" u="none" strike="noStrike" cap="none" baseline="0">
                <a:solidFill>
                  <a:srgbClr val="73B632"/>
                </a:solidFill>
                <a:latin typeface="Arial"/>
                <a:ea typeface="Arial"/>
                <a:cs typeface="Arial"/>
                <a:sym typeface="Arial"/>
              </a:rPr>
              <a:t>intellectual, physical, social, and emotional development</a:t>
            </a:r>
            <a:r>
              <a:rPr lang="en-US" sz="2400" b="0" i="0" u="none" strike="noStrike" cap="none" baseline="0">
                <a:solidFill>
                  <a:srgbClr val="173962"/>
                </a:solidFill>
                <a:latin typeface="Arial"/>
                <a:ea typeface="Arial"/>
                <a:cs typeface="Arial"/>
                <a:sym typeface="Arial"/>
              </a:rPr>
              <a:t> of their students</a:t>
            </a:r>
          </a:p>
          <a:p>
            <a:pPr marL="342900" marR="0" lvl="0" indent="-342900" algn="l" rtl="0">
              <a:lnSpc>
                <a:spcPct val="100000"/>
              </a:lnSpc>
              <a:spcBef>
                <a:spcPts val="1440"/>
              </a:spcBef>
              <a:spcAft>
                <a:spcPts val="0"/>
              </a:spcAft>
              <a:buClr>
                <a:srgbClr val="173962"/>
              </a:buClr>
              <a:buSzPct val="100000"/>
              <a:buFont typeface="Arial"/>
              <a:buChar char="•"/>
            </a:pPr>
            <a:r>
              <a:rPr lang="en-US" sz="2400" b="0" i="0" u="none" strike="noStrike" cap="none" baseline="0">
                <a:solidFill>
                  <a:srgbClr val="173962"/>
                </a:solidFill>
                <a:latin typeface="Arial"/>
                <a:ea typeface="Arial"/>
                <a:cs typeface="Arial"/>
                <a:sym typeface="Arial"/>
              </a:rPr>
              <a:t>Teachers plan instruction </a:t>
            </a:r>
            <a:r>
              <a:rPr lang="en-US" sz="2400" b="0" i="0" u="none" strike="noStrike" cap="none" baseline="0">
                <a:solidFill>
                  <a:srgbClr val="73B632"/>
                </a:solidFill>
                <a:latin typeface="Arial"/>
                <a:ea typeface="Arial"/>
                <a:cs typeface="Arial"/>
                <a:sym typeface="Arial"/>
              </a:rPr>
              <a:t>appropriate</a:t>
            </a:r>
            <a:r>
              <a:rPr lang="en-US" sz="2400" b="0" i="0" u="none" strike="noStrike" cap="none" baseline="0">
                <a:solidFill>
                  <a:srgbClr val="173962"/>
                </a:solidFill>
                <a:latin typeface="Arial"/>
                <a:ea typeface="Arial"/>
                <a:cs typeface="Arial"/>
                <a:sym typeface="Arial"/>
              </a:rPr>
              <a:t> for their students</a:t>
            </a:r>
          </a:p>
          <a:p>
            <a:pPr marL="342900" marR="0" lvl="0" indent="-342900" algn="l" rtl="0">
              <a:lnSpc>
                <a:spcPct val="100000"/>
              </a:lnSpc>
              <a:spcBef>
                <a:spcPts val="1440"/>
              </a:spcBef>
              <a:spcAft>
                <a:spcPts val="0"/>
              </a:spcAft>
              <a:buClr>
                <a:srgbClr val="173962"/>
              </a:buClr>
              <a:buSzPct val="100000"/>
              <a:buFont typeface="Arial"/>
              <a:buChar char="•"/>
            </a:pPr>
            <a:r>
              <a:rPr lang="en-US" sz="2400" b="0" i="0" u="none" strike="noStrike" cap="none" baseline="0">
                <a:solidFill>
                  <a:srgbClr val="173962"/>
                </a:solidFill>
                <a:latin typeface="Arial"/>
                <a:ea typeface="Arial"/>
                <a:cs typeface="Arial"/>
                <a:sym typeface="Arial"/>
              </a:rPr>
              <a:t>Teachers use a </a:t>
            </a:r>
            <a:r>
              <a:rPr lang="en-US" sz="2400" b="0" i="0" u="none" strike="noStrike" cap="none" baseline="0">
                <a:solidFill>
                  <a:srgbClr val="73B632"/>
                </a:solidFill>
                <a:latin typeface="Arial"/>
                <a:ea typeface="Arial"/>
                <a:cs typeface="Arial"/>
                <a:sym typeface="Arial"/>
              </a:rPr>
              <a:t>variety of instructional methods</a:t>
            </a:r>
          </a:p>
          <a:p>
            <a:pPr marL="342900" marR="0" lvl="0" indent="-342900" algn="l" rtl="0">
              <a:lnSpc>
                <a:spcPct val="100000"/>
              </a:lnSpc>
              <a:spcBef>
                <a:spcPts val="1440"/>
              </a:spcBef>
              <a:spcAft>
                <a:spcPts val="0"/>
              </a:spcAft>
              <a:buClr>
                <a:srgbClr val="173962"/>
              </a:buClr>
              <a:buSzPct val="100000"/>
              <a:buFont typeface="Arial"/>
              <a:buChar char="•"/>
            </a:pPr>
            <a:r>
              <a:rPr lang="en-US" sz="2400" b="0" i="0" u="none" strike="noStrike" cap="none" baseline="0">
                <a:solidFill>
                  <a:srgbClr val="173962"/>
                </a:solidFill>
                <a:latin typeface="Arial"/>
                <a:ea typeface="Arial"/>
                <a:cs typeface="Arial"/>
                <a:sym typeface="Arial"/>
              </a:rPr>
              <a:t>Teachers integrate and utilize </a:t>
            </a:r>
            <a:r>
              <a:rPr lang="en-US" sz="2400" b="0" i="0" u="none" strike="noStrike" cap="none" baseline="0">
                <a:solidFill>
                  <a:srgbClr val="73B632"/>
                </a:solidFill>
                <a:latin typeface="Arial"/>
                <a:ea typeface="Arial"/>
                <a:cs typeface="Arial"/>
                <a:sym typeface="Arial"/>
              </a:rPr>
              <a:t>technology</a:t>
            </a:r>
            <a:r>
              <a:rPr lang="en-US" sz="2400" b="0" i="0" u="none" strike="noStrike" cap="none" baseline="0">
                <a:solidFill>
                  <a:srgbClr val="173962"/>
                </a:solidFill>
                <a:latin typeface="Arial"/>
                <a:ea typeface="Arial"/>
                <a:cs typeface="Arial"/>
                <a:sym typeface="Arial"/>
              </a:rPr>
              <a:t> in their instruction</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381000" y="304800"/>
            <a:ext cx="8077199" cy="1524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Continued Standard 4</a:t>
            </a:r>
          </a:p>
        </p:txBody>
      </p:sp>
      <p:sp>
        <p:nvSpPr>
          <p:cNvPr id="492" name="Shape 492"/>
          <p:cNvSpPr txBox="1">
            <a:spLocks noGrp="1"/>
          </p:cNvSpPr>
          <p:nvPr>
            <p:ph type="body" idx="1"/>
          </p:nvPr>
        </p:nvSpPr>
        <p:spPr>
          <a:xfrm>
            <a:off x="533400" y="1828800"/>
            <a:ext cx="7696199" cy="3809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173962"/>
              </a:buClr>
              <a:buSzPct val="100000"/>
              <a:buFont typeface="Arial"/>
              <a:buChar char="•"/>
            </a:pPr>
            <a:r>
              <a:rPr lang="en-US" sz="2400" b="0" i="0" u="none" strike="noStrike" cap="none" baseline="0">
                <a:solidFill>
                  <a:srgbClr val="173962"/>
                </a:solidFill>
                <a:latin typeface="Arial"/>
                <a:ea typeface="Arial"/>
                <a:cs typeface="Arial"/>
                <a:sym typeface="Arial"/>
              </a:rPr>
              <a:t>Teachers help students develop </a:t>
            </a:r>
            <a:r>
              <a:rPr lang="en-US" sz="2400" b="0" i="0" u="none" strike="noStrike" cap="none" baseline="0">
                <a:solidFill>
                  <a:srgbClr val="73B632"/>
                </a:solidFill>
                <a:latin typeface="Arial"/>
                <a:ea typeface="Arial"/>
                <a:cs typeface="Arial"/>
                <a:sym typeface="Arial"/>
              </a:rPr>
              <a:t>critical thinking and problem solving skills</a:t>
            </a:r>
          </a:p>
          <a:p>
            <a:pPr marL="342900" marR="0" lvl="0" indent="-342900" algn="l" rtl="0">
              <a:lnSpc>
                <a:spcPct val="100000"/>
              </a:lnSpc>
              <a:spcBef>
                <a:spcPts val="1440"/>
              </a:spcBef>
              <a:spcAft>
                <a:spcPts val="0"/>
              </a:spcAft>
              <a:buClr>
                <a:srgbClr val="173962"/>
              </a:buClr>
              <a:buSzPct val="100000"/>
              <a:buFont typeface="Arial"/>
              <a:buChar char="•"/>
            </a:pPr>
            <a:r>
              <a:rPr lang="en-US" sz="2400" b="0" i="0" u="none" strike="noStrike" cap="none" baseline="0">
                <a:solidFill>
                  <a:srgbClr val="173962"/>
                </a:solidFill>
                <a:latin typeface="Arial"/>
                <a:ea typeface="Arial"/>
                <a:cs typeface="Arial"/>
                <a:sym typeface="Arial"/>
              </a:rPr>
              <a:t>Teachers help students work in teams and develop </a:t>
            </a:r>
            <a:r>
              <a:rPr lang="en-US" sz="2400" b="0" i="0" u="none" strike="noStrike" cap="none" baseline="0">
                <a:solidFill>
                  <a:srgbClr val="73B632"/>
                </a:solidFill>
                <a:latin typeface="Arial"/>
                <a:ea typeface="Arial"/>
                <a:cs typeface="Arial"/>
                <a:sym typeface="Arial"/>
              </a:rPr>
              <a:t>leadership qualities</a:t>
            </a:r>
          </a:p>
          <a:p>
            <a:pPr marL="342900" marR="0" lvl="0" indent="-342900" algn="l" rtl="0">
              <a:lnSpc>
                <a:spcPct val="100000"/>
              </a:lnSpc>
              <a:spcBef>
                <a:spcPts val="1440"/>
              </a:spcBef>
              <a:spcAft>
                <a:spcPts val="0"/>
              </a:spcAft>
              <a:buClr>
                <a:srgbClr val="173962"/>
              </a:buClr>
              <a:buSzPct val="100000"/>
              <a:buFont typeface="Arial"/>
              <a:buChar char="•"/>
            </a:pPr>
            <a:r>
              <a:rPr lang="en-US" sz="2400" b="0" i="0" u="none" strike="noStrike" cap="none" baseline="0">
                <a:solidFill>
                  <a:srgbClr val="173962"/>
                </a:solidFill>
                <a:latin typeface="Arial"/>
                <a:ea typeface="Arial"/>
                <a:cs typeface="Arial"/>
                <a:sym typeface="Arial"/>
              </a:rPr>
              <a:t>Teachers </a:t>
            </a:r>
            <a:r>
              <a:rPr lang="en-US" sz="2400" b="0" i="0" u="none" strike="noStrike" cap="none" baseline="0">
                <a:solidFill>
                  <a:srgbClr val="73B632"/>
                </a:solidFill>
                <a:latin typeface="Arial"/>
                <a:ea typeface="Arial"/>
                <a:cs typeface="Arial"/>
                <a:sym typeface="Arial"/>
              </a:rPr>
              <a:t>communicate effectively</a:t>
            </a:r>
          </a:p>
          <a:p>
            <a:pPr marL="342900" marR="0" lvl="0" indent="-342900" algn="l" rtl="0">
              <a:lnSpc>
                <a:spcPct val="100000"/>
              </a:lnSpc>
              <a:spcBef>
                <a:spcPts val="1440"/>
              </a:spcBef>
              <a:spcAft>
                <a:spcPts val="0"/>
              </a:spcAft>
              <a:buClr>
                <a:srgbClr val="173962"/>
              </a:buClr>
              <a:buSzPct val="100000"/>
              <a:buFont typeface="Arial"/>
              <a:buChar char="•"/>
            </a:pPr>
            <a:r>
              <a:rPr lang="en-US" sz="2400" b="0" i="0" u="none" strike="noStrike" cap="none" baseline="0">
                <a:solidFill>
                  <a:srgbClr val="173962"/>
                </a:solidFill>
                <a:latin typeface="Arial"/>
                <a:ea typeface="Arial"/>
                <a:cs typeface="Arial"/>
                <a:sym typeface="Arial"/>
              </a:rPr>
              <a:t>Teachers use a </a:t>
            </a:r>
            <a:r>
              <a:rPr lang="en-US" sz="2400" b="0" i="0" u="none" strike="noStrike" cap="none" baseline="0">
                <a:solidFill>
                  <a:srgbClr val="73B632"/>
                </a:solidFill>
                <a:latin typeface="Arial"/>
                <a:ea typeface="Arial"/>
                <a:cs typeface="Arial"/>
                <a:sym typeface="Arial"/>
              </a:rPr>
              <a:t>variety of methods to assess </a:t>
            </a:r>
            <a:r>
              <a:rPr lang="en-US" sz="2400" b="0" i="0" u="none" strike="noStrike" cap="none" baseline="0">
                <a:solidFill>
                  <a:srgbClr val="173962"/>
                </a:solidFill>
                <a:latin typeface="Arial"/>
                <a:ea typeface="Arial"/>
                <a:cs typeface="Arial"/>
                <a:sym typeface="Arial"/>
              </a:rPr>
              <a:t>what each student has learned</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2286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Exploring 21</a:t>
            </a:r>
            <a:r>
              <a:rPr lang="en-US" sz="4200" b="1" i="0" u="none" strike="noStrike" cap="none" baseline="30000">
                <a:solidFill>
                  <a:schemeClr val="dk1"/>
                </a:solidFill>
                <a:latin typeface="Arial"/>
                <a:ea typeface="Arial"/>
                <a:cs typeface="Arial"/>
                <a:sym typeface="Arial"/>
              </a:rPr>
              <a:t>st</a:t>
            </a:r>
            <a:r>
              <a:rPr lang="en-US" sz="4200" b="1" i="0" u="none" strike="noStrike" cap="none" baseline="0">
                <a:solidFill>
                  <a:schemeClr val="dk1"/>
                </a:solidFill>
                <a:latin typeface="Arial"/>
                <a:ea typeface="Arial"/>
                <a:cs typeface="Arial"/>
                <a:sym typeface="Arial"/>
              </a:rPr>
              <a:t> Century Student Attributes</a:t>
            </a:r>
          </a:p>
        </p:txBody>
      </p:sp>
      <p:sp>
        <p:nvSpPr>
          <p:cNvPr id="498" name="Shape 498"/>
          <p:cNvSpPr txBox="1">
            <a:spLocks noGrp="1"/>
          </p:cNvSpPr>
          <p:nvPr>
            <p:ph type="body" idx="1"/>
          </p:nvPr>
        </p:nvSpPr>
        <p:spPr>
          <a:xfrm>
            <a:off x="457200" y="1524000"/>
            <a:ext cx="6400799" cy="4343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9900"/>
              </a:buClr>
              <a:buSzPct val="100000"/>
              <a:buFont typeface="Arial"/>
              <a:buChar char="•"/>
            </a:pPr>
            <a:r>
              <a:rPr lang="en-US" sz="2000" b="0" i="0" u="none" strike="noStrike" cap="none" baseline="0">
                <a:solidFill>
                  <a:srgbClr val="FF9900"/>
                </a:solidFill>
                <a:latin typeface="Arial"/>
                <a:ea typeface="Arial"/>
                <a:cs typeface="Arial"/>
                <a:sym typeface="Arial"/>
              </a:rPr>
              <a:t>Sit with your preferred level</a:t>
            </a:r>
          </a:p>
          <a:p>
            <a:pPr marL="742950" marR="0" lvl="1" indent="-285750" algn="l" rtl="0">
              <a:lnSpc>
                <a:spcPct val="100000"/>
              </a:lnSpc>
              <a:spcBef>
                <a:spcPts val="600"/>
              </a:spcBef>
              <a:spcAft>
                <a:spcPts val="0"/>
              </a:spcAft>
              <a:buClr>
                <a:srgbClr val="9900CC"/>
              </a:buClr>
              <a:buSzPct val="100000"/>
              <a:buFont typeface="Arial"/>
              <a:buChar char="–"/>
            </a:pPr>
            <a:r>
              <a:rPr lang="en-US" sz="2000" b="0" i="0" u="none" strike="noStrike" cap="none" baseline="0">
                <a:solidFill>
                  <a:srgbClr val="9900CC"/>
                </a:solidFill>
                <a:latin typeface="Arial"/>
                <a:ea typeface="Arial"/>
                <a:cs typeface="Arial"/>
                <a:sym typeface="Arial"/>
              </a:rPr>
              <a:t>Elementary </a:t>
            </a:r>
          </a:p>
          <a:p>
            <a:pPr marL="742950" marR="0" lvl="1" indent="-285750" algn="l" rtl="0">
              <a:lnSpc>
                <a:spcPct val="100000"/>
              </a:lnSpc>
              <a:spcBef>
                <a:spcPts val="600"/>
              </a:spcBef>
              <a:spcAft>
                <a:spcPts val="0"/>
              </a:spcAft>
              <a:buClr>
                <a:srgbClr val="9900CC"/>
              </a:buClr>
              <a:buSzPct val="25000"/>
              <a:buFont typeface="Arial"/>
              <a:buNone/>
            </a:pPr>
            <a:r>
              <a:rPr lang="en-US" sz="2000" b="0" i="0" u="none" strike="noStrike" cap="none" baseline="0">
                <a:solidFill>
                  <a:srgbClr val="9900CC"/>
                </a:solidFill>
                <a:latin typeface="Arial"/>
                <a:ea typeface="Arial"/>
                <a:cs typeface="Arial"/>
                <a:sym typeface="Arial"/>
              </a:rPr>
              <a:t>	</a:t>
            </a:r>
            <a:r>
              <a:rPr lang="en-US" sz="2000" b="0" i="0" u="none" strike="noStrike" cap="none" baseline="0">
                <a:solidFill>
                  <a:schemeClr val="dk1"/>
                </a:solidFill>
                <a:latin typeface="Arial"/>
                <a:ea typeface="Arial"/>
                <a:cs typeface="Arial"/>
                <a:sym typeface="Arial"/>
              </a:rPr>
              <a:t>Future Ready Elementary Student “Nicky”</a:t>
            </a:r>
          </a:p>
          <a:p>
            <a:pPr marL="742950" marR="0" lvl="1" indent="-285750" algn="l" rtl="0">
              <a:lnSpc>
                <a:spcPct val="100000"/>
              </a:lnSpc>
              <a:spcBef>
                <a:spcPts val="600"/>
              </a:spcBef>
              <a:spcAft>
                <a:spcPts val="0"/>
              </a:spcAft>
              <a:buClr>
                <a:srgbClr val="9900CC"/>
              </a:buClr>
              <a:buSzPct val="100000"/>
              <a:buFont typeface="Arial"/>
              <a:buChar char="–"/>
            </a:pPr>
            <a:r>
              <a:rPr lang="en-US" sz="2000" b="0" i="0" u="none" strike="noStrike" cap="none" baseline="0">
                <a:solidFill>
                  <a:srgbClr val="9900CC"/>
                </a:solidFill>
                <a:latin typeface="Arial"/>
                <a:ea typeface="Arial"/>
                <a:cs typeface="Arial"/>
                <a:sym typeface="Arial"/>
              </a:rPr>
              <a:t>Middle </a:t>
            </a:r>
          </a:p>
          <a:p>
            <a:pPr marL="742950" marR="0" lvl="1" indent="-285750" algn="l" rtl="0">
              <a:lnSpc>
                <a:spcPct val="100000"/>
              </a:lnSpc>
              <a:spcBef>
                <a:spcPts val="600"/>
              </a:spcBef>
              <a:spcAft>
                <a:spcPts val="0"/>
              </a:spcAft>
              <a:buClr>
                <a:srgbClr val="9900CC"/>
              </a:buClr>
              <a:buSzPct val="25000"/>
              <a:buFont typeface="Arial"/>
              <a:buNone/>
            </a:pPr>
            <a:r>
              <a:rPr lang="en-US" sz="2000" b="0" i="0" u="none" strike="noStrike" cap="none" baseline="0">
                <a:solidFill>
                  <a:srgbClr val="9900CC"/>
                </a:solidFill>
                <a:latin typeface="Arial"/>
                <a:ea typeface="Arial"/>
                <a:cs typeface="Arial"/>
                <a:sym typeface="Arial"/>
              </a:rPr>
              <a:t>	</a:t>
            </a:r>
            <a:r>
              <a:rPr lang="en-US" sz="2000" b="0" i="0" u="none" strike="noStrike" cap="none" baseline="0">
                <a:solidFill>
                  <a:schemeClr val="dk1"/>
                </a:solidFill>
                <a:latin typeface="Arial"/>
                <a:ea typeface="Arial"/>
                <a:cs typeface="Arial"/>
                <a:sym typeface="Arial"/>
              </a:rPr>
              <a:t>Future Ready Middle  School Student</a:t>
            </a:r>
          </a:p>
          <a:p>
            <a:pPr marL="742950" marR="0" lvl="1" indent="-285750" algn="l" rtl="0">
              <a:lnSpc>
                <a:spcPct val="100000"/>
              </a:lnSpc>
              <a:spcBef>
                <a:spcPts val="600"/>
              </a:spcBef>
              <a:spcAft>
                <a:spcPts val="0"/>
              </a:spcAft>
              <a:buClr>
                <a:srgbClr val="9900CC"/>
              </a:buClr>
              <a:buSzPct val="100000"/>
              <a:buFont typeface="Arial"/>
              <a:buChar char="–"/>
            </a:pPr>
            <a:r>
              <a:rPr lang="en-US" sz="2000" b="0" i="0" u="none" strike="noStrike" cap="none" baseline="0">
                <a:solidFill>
                  <a:srgbClr val="9900CC"/>
                </a:solidFill>
                <a:latin typeface="Arial"/>
                <a:ea typeface="Arial"/>
                <a:cs typeface="Arial"/>
                <a:sym typeface="Arial"/>
              </a:rPr>
              <a:t>High</a:t>
            </a:r>
          </a:p>
          <a:p>
            <a:pPr marL="742950" marR="0" lvl="1" indent="-285750" algn="l" rtl="0">
              <a:lnSpc>
                <a:spcPct val="100000"/>
              </a:lnSpc>
              <a:spcBef>
                <a:spcPts val="600"/>
              </a:spcBef>
              <a:spcAft>
                <a:spcPts val="0"/>
              </a:spcAft>
              <a:buClr>
                <a:srgbClr val="9900CC"/>
              </a:buClr>
              <a:buSzPct val="25000"/>
              <a:buFont typeface="Arial"/>
              <a:buNone/>
            </a:pPr>
            <a:r>
              <a:rPr lang="en-US" sz="2000" b="0" i="0" u="none" strike="noStrike" cap="none" baseline="0">
                <a:solidFill>
                  <a:srgbClr val="9900CC"/>
                </a:solidFill>
                <a:latin typeface="Arial"/>
                <a:ea typeface="Arial"/>
                <a:cs typeface="Arial"/>
                <a:sym typeface="Arial"/>
              </a:rPr>
              <a:t>	</a:t>
            </a:r>
            <a:r>
              <a:rPr lang="en-US" sz="2000" b="0" i="0" u="none" strike="noStrike" cap="none" baseline="0">
                <a:solidFill>
                  <a:schemeClr val="dk1"/>
                </a:solidFill>
                <a:latin typeface="Arial"/>
                <a:ea typeface="Arial"/>
                <a:cs typeface="Arial"/>
                <a:sym typeface="Arial"/>
              </a:rPr>
              <a:t> Future Read Graduate</a:t>
            </a:r>
          </a:p>
          <a:p>
            <a:pPr marL="342900" marR="0" lvl="0" indent="-342900" algn="l" rtl="0">
              <a:lnSpc>
                <a:spcPct val="100000"/>
              </a:lnSpc>
              <a:spcBef>
                <a:spcPts val="600"/>
              </a:spcBef>
              <a:spcAft>
                <a:spcPts val="0"/>
              </a:spcAft>
              <a:buClr>
                <a:srgbClr val="FF9900"/>
              </a:buClr>
              <a:buSzPct val="100000"/>
              <a:buFont typeface="Arial"/>
              <a:buChar char="•"/>
            </a:pPr>
            <a:r>
              <a:rPr lang="en-US" sz="1800" b="0" i="0" u="none" strike="noStrike" cap="none" baseline="0">
                <a:solidFill>
                  <a:srgbClr val="FF9900"/>
                </a:solidFill>
                <a:latin typeface="Arial"/>
                <a:ea typeface="Arial"/>
                <a:cs typeface="Arial"/>
                <a:sym typeface="Arial"/>
              </a:rPr>
              <a:t>Choose at least 3 attributes found on your 21</a:t>
            </a:r>
            <a:r>
              <a:rPr lang="en-US" sz="1800" b="0" i="0" u="none" strike="noStrike" cap="none" baseline="30000">
                <a:solidFill>
                  <a:srgbClr val="FF9900"/>
                </a:solidFill>
                <a:latin typeface="Arial"/>
                <a:ea typeface="Arial"/>
                <a:cs typeface="Arial"/>
                <a:sym typeface="Arial"/>
              </a:rPr>
              <a:t>st</a:t>
            </a:r>
            <a:r>
              <a:rPr lang="en-US" sz="1800" b="0" i="0" u="none" strike="noStrike" cap="none" baseline="0">
                <a:solidFill>
                  <a:srgbClr val="FF9900"/>
                </a:solidFill>
                <a:latin typeface="Arial"/>
                <a:ea typeface="Arial"/>
                <a:cs typeface="Arial"/>
                <a:sym typeface="Arial"/>
              </a:rPr>
              <a:t> Century Learner</a:t>
            </a:r>
          </a:p>
          <a:p>
            <a:pPr marL="342900" marR="0" lvl="0" indent="-342900" algn="l" rtl="0">
              <a:lnSpc>
                <a:spcPct val="100000"/>
              </a:lnSpc>
              <a:spcBef>
                <a:spcPts val="600"/>
              </a:spcBef>
              <a:spcAft>
                <a:spcPts val="0"/>
              </a:spcAft>
              <a:buClr>
                <a:srgbClr val="FF9900"/>
              </a:buClr>
              <a:buSzPct val="100000"/>
              <a:buFont typeface="Arial"/>
              <a:buChar char="•"/>
            </a:pPr>
            <a:r>
              <a:rPr lang="en-US" sz="1800" b="0" i="0" u="none" strike="noStrike" cap="none" baseline="0">
                <a:solidFill>
                  <a:srgbClr val="FF9900"/>
                </a:solidFill>
                <a:latin typeface="Arial"/>
                <a:ea typeface="Arial"/>
                <a:cs typeface="Arial"/>
                <a:sym typeface="Arial"/>
              </a:rPr>
              <a:t>Discuss the “teaching” necessary to develop each attribute (What would you see in the classroom?)</a:t>
            </a:r>
          </a:p>
          <a:p>
            <a:pPr marL="342900" marR="0" lvl="0" indent="-342900" algn="l" rtl="0">
              <a:lnSpc>
                <a:spcPct val="100000"/>
              </a:lnSpc>
              <a:spcBef>
                <a:spcPts val="600"/>
              </a:spcBef>
              <a:spcAft>
                <a:spcPts val="0"/>
              </a:spcAft>
              <a:buClr>
                <a:srgbClr val="FF9900"/>
              </a:buClr>
              <a:buSzPct val="100000"/>
              <a:buFont typeface="Arial"/>
              <a:buChar char="•"/>
            </a:pPr>
            <a:r>
              <a:rPr lang="en-US" sz="1800" b="0" i="0" u="none" strike="noStrike" cap="none" baseline="0">
                <a:solidFill>
                  <a:srgbClr val="FF9900"/>
                </a:solidFill>
                <a:latin typeface="Arial"/>
                <a:ea typeface="Arial"/>
                <a:cs typeface="Arial"/>
                <a:sym typeface="Arial"/>
              </a:rPr>
              <a:t>Creatively Chart your response.</a:t>
            </a:r>
          </a:p>
          <a:p>
            <a:pPr marL="0" marR="0" lvl="0" indent="0" algn="l" rtl="0">
              <a:spcBef>
                <a:spcPts val="0"/>
              </a:spcBef>
              <a:buNone/>
            </a:pPr>
            <a:endParaRPr sz="1800" b="0" i="0" u="none" strike="noStrike" cap="none" baseline="0">
              <a:solidFill>
                <a:srgbClr val="FF9900"/>
              </a:solidFill>
              <a:latin typeface="Arial"/>
              <a:ea typeface="Arial"/>
              <a:cs typeface="Arial"/>
              <a:sym typeface="Arial"/>
            </a:endParaRPr>
          </a:p>
        </p:txBody>
      </p:sp>
      <p:pic>
        <p:nvPicPr>
          <p:cNvPr id="499" name="Shape 499"/>
          <p:cNvPicPr preferRelativeResize="0"/>
          <p:nvPr/>
        </p:nvPicPr>
        <p:blipFill rotWithShape="1">
          <a:blip r:embed="rId3">
            <a:alphaModFix/>
          </a:blip>
          <a:srcRect/>
          <a:stretch/>
        </p:blipFill>
        <p:spPr>
          <a:xfrm>
            <a:off x="6096000" y="1524000"/>
            <a:ext cx="1119187" cy="2057400"/>
          </a:xfrm>
          <a:prstGeom prst="rect">
            <a:avLst/>
          </a:prstGeom>
          <a:noFill/>
          <a:ln>
            <a:noFill/>
          </a:ln>
        </p:spPr>
      </p:pic>
      <p:pic>
        <p:nvPicPr>
          <p:cNvPr id="500" name="Shape 500"/>
          <p:cNvPicPr preferRelativeResize="0"/>
          <p:nvPr/>
        </p:nvPicPr>
        <p:blipFill rotWithShape="1">
          <a:blip r:embed="rId4">
            <a:alphaModFix/>
          </a:blip>
          <a:srcRect/>
          <a:stretch/>
        </p:blipFill>
        <p:spPr>
          <a:xfrm>
            <a:off x="7315200" y="990600"/>
            <a:ext cx="1371599" cy="1952624"/>
          </a:xfrm>
          <a:prstGeom prst="rect">
            <a:avLst/>
          </a:prstGeom>
          <a:noFill/>
          <a:ln>
            <a:noFill/>
          </a:ln>
        </p:spPr>
      </p:pic>
      <p:pic>
        <p:nvPicPr>
          <p:cNvPr id="501" name="Shape 501"/>
          <p:cNvPicPr preferRelativeResize="0"/>
          <p:nvPr/>
        </p:nvPicPr>
        <p:blipFill rotWithShape="1">
          <a:blip r:embed="rId5">
            <a:alphaModFix/>
          </a:blip>
          <a:srcRect/>
          <a:stretch/>
        </p:blipFill>
        <p:spPr>
          <a:xfrm>
            <a:off x="7162800" y="3200400"/>
            <a:ext cx="1447800" cy="2057400"/>
          </a:xfrm>
          <a:prstGeom prst="rect">
            <a:avLst/>
          </a:prstGeom>
          <a:noFill/>
          <a:ln>
            <a:noFill/>
          </a:ln>
        </p:spPr>
      </p:pic>
      <p:pic>
        <p:nvPicPr>
          <p:cNvPr id="502" name="Shape 502"/>
          <p:cNvPicPr preferRelativeResize="0"/>
          <p:nvPr/>
        </p:nvPicPr>
        <p:blipFill rotWithShape="1">
          <a:blip r:embed="rId6">
            <a:alphaModFix/>
          </a:blip>
          <a:srcRect/>
          <a:stretch/>
        </p:blipFill>
        <p:spPr>
          <a:xfrm>
            <a:off x="8458200" y="0"/>
            <a:ext cx="685799" cy="803275"/>
          </a:xfrm>
          <a:prstGeom prst="rect">
            <a:avLst/>
          </a:prstGeom>
          <a:noFill/>
          <a:ln w="9525" cap="rnd">
            <a:solidFill>
              <a:schemeClr val="dk1"/>
            </a:solidFill>
            <a:prstDash val="solid"/>
            <a:miter/>
            <a:headEnd type="none" w="med" len="med"/>
            <a:tailEnd type="none" w="med" len="med"/>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533400" y="381000"/>
            <a:ext cx="8381999" cy="762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Standard IV: Group Activity</a:t>
            </a:r>
          </a:p>
        </p:txBody>
      </p:sp>
      <p:sp>
        <p:nvSpPr>
          <p:cNvPr id="509" name="Shape 509"/>
          <p:cNvSpPr txBox="1">
            <a:spLocks noGrp="1"/>
          </p:cNvSpPr>
          <p:nvPr>
            <p:ph type="body" idx="1"/>
          </p:nvPr>
        </p:nvSpPr>
        <p:spPr>
          <a:xfrm>
            <a:off x="381000" y="1295400"/>
            <a:ext cx="7315200" cy="4267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Count off a-h  </a:t>
            </a:r>
          </a:p>
          <a:p>
            <a:pPr marL="342900" marR="0" lvl="0" indent="-342900" algn="l" rtl="0">
              <a:lnSpc>
                <a:spcPct val="90000"/>
              </a:lnSpc>
              <a:spcBef>
                <a:spcPts val="1440"/>
              </a:spcBef>
              <a:spcAft>
                <a:spcPts val="0"/>
              </a:spcAft>
              <a:buClr>
                <a:srgbClr val="FF9900"/>
              </a:buClr>
              <a:buSzPct val="100000"/>
              <a:buFont typeface="Arial"/>
              <a:buChar char="•"/>
            </a:pPr>
            <a:r>
              <a:rPr lang="en-US" sz="2400" b="0" i="0" u="none" strike="noStrike" cap="none" baseline="0">
                <a:solidFill>
                  <a:srgbClr val="FF9900"/>
                </a:solidFill>
                <a:latin typeface="Arial"/>
                <a:ea typeface="Arial"/>
                <a:cs typeface="Arial"/>
                <a:sym typeface="Arial"/>
              </a:rPr>
              <a:t>Meet with your element partners</a:t>
            </a:r>
          </a:p>
          <a:p>
            <a:pPr marL="342900" marR="0" lvl="0" indent="-342900" algn="l" rtl="0">
              <a:lnSpc>
                <a:spcPct val="90000"/>
              </a:lnSpc>
              <a:spcBef>
                <a:spcPts val="144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Using your corresponding element (a - h) for your group, select 2 of the indicators under your element (page 9 or 10 in your manual)</a:t>
            </a:r>
          </a:p>
          <a:p>
            <a:pPr marL="342900" marR="0" lvl="0" indent="-342900" algn="l" rtl="0">
              <a:lnSpc>
                <a:spcPct val="90000"/>
              </a:lnSpc>
              <a:spcBef>
                <a:spcPts val="1440"/>
              </a:spcBef>
              <a:spcAft>
                <a:spcPts val="0"/>
              </a:spcAft>
              <a:buClr>
                <a:srgbClr val="FF9900"/>
              </a:buClr>
              <a:buSzPct val="100000"/>
              <a:buFont typeface="Arial"/>
              <a:buChar char="•"/>
            </a:pPr>
            <a:r>
              <a:rPr lang="en-US" sz="2400" b="0" i="0" u="none" strike="noStrike" cap="none" baseline="0">
                <a:solidFill>
                  <a:srgbClr val="FF9900"/>
                </a:solidFill>
                <a:latin typeface="Arial"/>
                <a:ea typeface="Arial"/>
                <a:cs typeface="Arial"/>
                <a:sym typeface="Arial"/>
              </a:rPr>
              <a:t>Brainstorm 2-3 specific behaviors a teacher might use to demonstrate each of the items selected  (What would the students be doing?)</a:t>
            </a:r>
          </a:p>
          <a:p>
            <a:pPr marL="342900" marR="0" lvl="0" indent="-342900" algn="l" rtl="0">
              <a:lnSpc>
                <a:spcPct val="90000"/>
              </a:lnSpc>
              <a:spcBef>
                <a:spcPts val="144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Pick one of the two items and be prepared to report out to the group</a:t>
            </a:r>
          </a:p>
        </p:txBody>
      </p:sp>
      <p:sp>
        <p:nvSpPr>
          <p:cNvPr id="510" name="Shape 510"/>
          <p:cNvSpPr txBox="1"/>
          <p:nvPr/>
        </p:nvSpPr>
        <p:spPr>
          <a:xfrm>
            <a:off x="7239000" y="6248400"/>
            <a:ext cx="19049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t>
            </a:r>
          </a:p>
        </p:txBody>
      </p:sp>
      <p:pic>
        <p:nvPicPr>
          <p:cNvPr id="511" name="Shape 511"/>
          <p:cNvPicPr preferRelativeResize="0"/>
          <p:nvPr/>
        </p:nvPicPr>
        <p:blipFill rotWithShape="1">
          <a:blip r:embed="rId3">
            <a:alphaModFix/>
          </a:blip>
          <a:srcRect/>
          <a:stretch/>
        </p:blipFill>
        <p:spPr>
          <a:xfrm>
            <a:off x="8458200" y="0"/>
            <a:ext cx="685799" cy="803275"/>
          </a:xfrm>
          <a:prstGeom prst="rect">
            <a:avLst/>
          </a:prstGeom>
          <a:noFill/>
          <a:ln w="9525" cap="rnd">
            <a:solidFill>
              <a:schemeClr val="dk1"/>
            </a:solidFill>
            <a:prstDash val="solid"/>
            <a:miter/>
            <a:headEnd type="none" w="med" len="med"/>
            <a:tailEnd type="none" w="med" len="med"/>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ctrTitle"/>
          </p:nvPr>
        </p:nvSpPr>
        <p:spPr>
          <a:xfrm>
            <a:off x="457200" y="3124200"/>
            <a:ext cx="8381999" cy="2743199"/>
          </a:xfrm>
          <a:prstGeom prst="rect">
            <a:avLst/>
          </a:prstGeom>
          <a:noFill/>
          <a:ln w="15875"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800" b="1" i="0" u="none" strike="noStrike" cap="none" baseline="0">
                <a:solidFill>
                  <a:schemeClr val="dk1"/>
                </a:solidFill>
                <a:latin typeface="Arial"/>
                <a:ea typeface="Arial"/>
                <a:cs typeface="Arial"/>
                <a:sym typeface="Arial"/>
              </a:rPr>
              <a:t>Standard V</a:t>
            </a:r>
            <a:r>
              <a:rPr lang="en-US" sz="4400" b="1" i="0" u="none" strike="noStrike" cap="none" baseline="0">
                <a:solidFill>
                  <a:srgbClr val="6600FF"/>
                </a:solidFill>
                <a:latin typeface="Arial"/>
                <a:ea typeface="Arial"/>
                <a:cs typeface="Arial"/>
                <a:sym typeface="Arial"/>
              </a:rPr>
              <a:t/>
            </a:r>
            <a:br>
              <a:rPr lang="en-US" sz="4400" b="1" i="0" u="none" strike="noStrike" cap="none" baseline="0">
                <a:solidFill>
                  <a:srgbClr val="6600FF"/>
                </a:solidFill>
                <a:latin typeface="Arial"/>
                <a:ea typeface="Arial"/>
                <a:cs typeface="Arial"/>
                <a:sym typeface="Arial"/>
              </a:rPr>
            </a:br>
            <a:r>
              <a:rPr lang="en-US" sz="4400" b="1" i="0" u="none" strike="noStrike" cap="none" baseline="0">
                <a:solidFill>
                  <a:srgbClr val="FF9900"/>
                </a:solidFill>
                <a:latin typeface="Arial"/>
                <a:ea typeface="Arial"/>
                <a:cs typeface="Arial"/>
                <a:sym typeface="Arial"/>
              </a:rPr>
              <a:t> </a:t>
            </a:r>
            <a:r>
              <a:rPr lang="en-US" sz="4200" b="0" i="0" u="none" strike="noStrike" cap="none" baseline="0">
                <a:solidFill>
                  <a:srgbClr val="FF9900"/>
                </a:solidFill>
                <a:latin typeface="Arial"/>
                <a:ea typeface="Arial"/>
                <a:cs typeface="Arial"/>
                <a:sym typeface="Arial"/>
              </a:rPr>
              <a:t>Teachers Reflect on their Practice</a:t>
            </a:r>
            <a:r>
              <a:rPr lang="en-US" sz="2400" b="0" i="0" u="none" strike="noStrike" cap="none" baseline="0">
                <a:solidFill>
                  <a:srgbClr val="FF9900"/>
                </a:solidFill>
                <a:latin typeface="Arial"/>
                <a:ea typeface="Arial"/>
                <a:cs typeface="Arial"/>
                <a:sym typeface="Arial"/>
              </a:rPr>
              <a:t/>
            </a:r>
            <a:br>
              <a:rPr lang="en-US" sz="2400" b="0" i="0" u="none" strike="noStrike" cap="none" baseline="0">
                <a:solidFill>
                  <a:srgbClr val="FF9900"/>
                </a:solidFill>
                <a:latin typeface="Arial"/>
                <a:ea typeface="Arial"/>
                <a:cs typeface="Arial"/>
                <a:sym typeface="Arial"/>
              </a:rPr>
            </a:br>
            <a:r>
              <a:rPr lang="en-US" sz="4400" b="1" i="0" u="sng" strike="noStrike" cap="none" baseline="0">
                <a:solidFill>
                  <a:schemeClr val="hlink"/>
                </a:solidFill>
                <a:latin typeface="Arial"/>
                <a:ea typeface="Arial"/>
                <a:cs typeface="Arial"/>
                <a:sym typeface="Arial"/>
                <a:hlinkClick r:id="rId3"/>
              </a:rPr>
              <a:t> </a:t>
            </a:r>
            <a:r>
              <a:rPr lang="en-US" sz="2400" b="1" i="0" u="sng" strike="noStrike" cap="none" baseline="0">
                <a:solidFill>
                  <a:schemeClr val="hlink"/>
                </a:solidFill>
                <a:latin typeface="Arial"/>
                <a:ea typeface="Arial"/>
                <a:cs typeface="Arial"/>
                <a:sym typeface="Arial"/>
                <a:hlinkClick r:id="rId3"/>
              </a:rPr>
              <a:t>https://www.teachingchannel.org/videos/unique-class-culture </a:t>
            </a:r>
            <a:r>
              <a:rPr lang="en-US" sz="4200" b="0" i="0" u="none" strike="noStrike" cap="none" baseline="0">
                <a:solidFill>
                  <a:srgbClr val="FF9900"/>
                </a:solidFill>
                <a:latin typeface="Arial"/>
                <a:ea typeface="Arial"/>
                <a:cs typeface="Arial"/>
                <a:sym typeface="Arial"/>
              </a:rPr>
              <a:t/>
            </a:r>
            <a:br>
              <a:rPr lang="en-US" sz="4200" b="0" i="0" u="none" strike="noStrike" cap="none" baseline="0">
                <a:solidFill>
                  <a:srgbClr val="FF9900"/>
                </a:solidFill>
                <a:latin typeface="Arial"/>
                <a:ea typeface="Arial"/>
                <a:cs typeface="Arial"/>
                <a:sym typeface="Arial"/>
              </a:rPr>
            </a:br>
            <a:r>
              <a:rPr lang="en-US" sz="4200" b="0" i="0" u="none" strike="noStrike" cap="none" baseline="0">
                <a:solidFill>
                  <a:srgbClr val="FF9900"/>
                </a:solidFill>
                <a:latin typeface="Arial"/>
                <a:ea typeface="Arial"/>
                <a:cs typeface="Arial"/>
                <a:sym typeface="Arial"/>
              </a:rPr>
              <a:t> </a:t>
            </a:r>
            <a:r>
              <a:rPr lang="en-US" sz="4400" b="1" i="0" u="none" strike="noStrike" cap="none" baseline="0">
                <a:solidFill>
                  <a:srgbClr val="000000"/>
                </a:solidFill>
                <a:latin typeface="Times New Roman"/>
                <a:ea typeface="Times New Roman"/>
                <a:cs typeface="Times New Roman"/>
                <a:sym typeface="Times New Roman"/>
              </a:rPr>
              <a:t/>
            </a:r>
            <a:br>
              <a:rPr lang="en-US" sz="4400" b="1" i="0" u="none" strike="noStrike" cap="none" baseline="0">
                <a:solidFill>
                  <a:srgbClr val="000000"/>
                </a:solidFill>
                <a:latin typeface="Times New Roman"/>
                <a:ea typeface="Times New Roman"/>
                <a:cs typeface="Times New Roman"/>
                <a:sym typeface="Times New Roman"/>
              </a:rPr>
            </a:br>
            <a:endParaRPr lang="en-US" sz="4400" b="1"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990600" y="414337"/>
            <a:ext cx="4648199" cy="8381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400" b="1" i="0" u="none" strike="noStrike" cap="none" baseline="0">
                <a:solidFill>
                  <a:schemeClr val="dk1"/>
                </a:solidFill>
                <a:latin typeface="Arial"/>
                <a:ea typeface="Arial"/>
                <a:cs typeface="Arial"/>
                <a:sym typeface="Arial"/>
              </a:rPr>
              <a:t>Housekeeping</a:t>
            </a:r>
          </a:p>
        </p:txBody>
      </p:sp>
      <p:sp>
        <p:nvSpPr>
          <p:cNvPr id="123" name="Shape 123"/>
          <p:cNvSpPr txBox="1">
            <a:spLocks noGrp="1"/>
          </p:cNvSpPr>
          <p:nvPr>
            <p:ph type="body" idx="1"/>
          </p:nvPr>
        </p:nvSpPr>
        <p:spPr>
          <a:xfrm>
            <a:off x="533400" y="1676400"/>
            <a:ext cx="8153399" cy="4572000"/>
          </a:xfrm>
          <a:prstGeom prst="rect">
            <a:avLst/>
          </a:prstGeom>
          <a:solidFill>
            <a:schemeClr val="accent1"/>
          </a:solid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Parking Lot</a:t>
            </a:r>
          </a:p>
          <a:p>
            <a:pPr marL="342900" marR="0" lvl="0" indent="-342900" algn="l" rtl="0">
              <a:lnSpc>
                <a:spcPct val="100000"/>
              </a:lnSpc>
              <a:spcBef>
                <a:spcPts val="192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Penzu.com</a:t>
            </a:r>
          </a:p>
          <a:p>
            <a:pPr marL="342900" marR="0" lvl="0" indent="-342900" algn="l" rtl="0">
              <a:lnSpc>
                <a:spcPct val="100000"/>
              </a:lnSpc>
              <a:spcBef>
                <a:spcPts val="192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Breaks</a:t>
            </a:r>
          </a:p>
          <a:p>
            <a:pPr marL="342900" marR="0" lvl="0" indent="-342900" algn="l" rtl="0">
              <a:lnSpc>
                <a:spcPct val="100000"/>
              </a:lnSpc>
              <a:spcBef>
                <a:spcPts val="192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Reflection</a:t>
            </a:r>
            <a:br>
              <a:rPr lang="en-US" sz="3200" b="0" i="0" u="none" strike="noStrike" cap="none" baseline="0">
                <a:solidFill>
                  <a:schemeClr val="dk1"/>
                </a:solidFill>
                <a:latin typeface="Arial"/>
                <a:ea typeface="Arial"/>
                <a:cs typeface="Arial"/>
                <a:sym typeface="Arial"/>
              </a:rPr>
            </a:br>
            <a:r>
              <a:rPr lang="en-US" sz="3200" b="0" i="0" u="none" strike="noStrike" cap="none" baseline="0">
                <a:solidFill>
                  <a:schemeClr val="dk1"/>
                </a:solidFill>
                <a:latin typeface="Arial"/>
                <a:ea typeface="Arial"/>
                <a:cs typeface="Arial"/>
                <a:sym typeface="Arial"/>
              </a:rPr>
              <a:t> - Your input is essential and valued!</a:t>
            </a:r>
          </a:p>
        </p:txBody>
      </p:sp>
      <p:sp>
        <p:nvSpPr>
          <p:cNvPr id="124" name="Shape 124"/>
          <p:cNvSpPr/>
          <p:nvPr/>
        </p:nvSpPr>
        <p:spPr>
          <a:xfrm>
            <a:off x="381000" y="457200"/>
            <a:ext cx="609599" cy="685799"/>
          </a:xfrm>
          <a:prstGeom prst="star4">
            <a:avLst>
              <a:gd name="adj" fmla="val 12500"/>
            </a:avLst>
          </a:prstGeom>
          <a:solidFill>
            <a:srgbClr val="FFC000"/>
          </a:solidFill>
          <a:ln w="25400" cap="rnd">
            <a:solidFill>
              <a:srgbClr val="BCBCBC"/>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125" name="Shape 125"/>
          <p:cNvPicPr preferRelativeResize="0"/>
          <p:nvPr/>
        </p:nvPicPr>
        <p:blipFill rotWithShape="1">
          <a:blip r:embed="rId3">
            <a:alphaModFix/>
          </a:blip>
          <a:srcRect/>
          <a:stretch/>
        </p:blipFill>
        <p:spPr>
          <a:xfrm>
            <a:off x="5867400" y="609600"/>
            <a:ext cx="2419350" cy="3657600"/>
          </a:xfrm>
          <a:prstGeom prst="rect">
            <a:avLst/>
          </a:prstGeom>
          <a:noFill/>
          <a:ln w="25400" cap="rnd">
            <a:solidFill>
              <a:srgbClr val="000000"/>
            </a:solidFill>
            <a:prstDash val="solid"/>
            <a:miter/>
            <a:headEnd type="none" w="med" len="med"/>
            <a:tailEnd type="none" w="med" len="med"/>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457200" y="381000"/>
            <a:ext cx="8077199" cy="1524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Standard 5</a:t>
            </a:r>
            <a:r>
              <a:rPr lang="en-US" sz="4200" b="1" i="0" u="none" strike="noStrike" cap="none" baseline="0">
                <a:solidFill>
                  <a:srgbClr val="173962"/>
                </a:solidFill>
                <a:latin typeface="Arial"/>
                <a:ea typeface="Arial"/>
                <a:cs typeface="Arial"/>
                <a:sym typeface="Arial"/>
              </a:rPr>
              <a:t/>
            </a:r>
            <a:br>
              <a:rPr lang="en-US" sz="4200" b="1" i="0" u="none" strike="noStrike" cap="none" baseline="0">
                <a:solidFill>
                  <a:srgbClr val="173962"/>
                </a:solidFill>
                <a:latin typeface="Arial"/>
                <a:ea typeface="Arial"/>
                <a:cs typeface="Arial"/>
                <a:sym typeface="Arial"/>
              </a:rPr>
            </a:br>
            <a:r>
              <a:rPr lang="en-US" sz="4200" b="1" i="0" u="none" strike="noStrike" cap="none" baseline="0">
                <a:solidFill>
                  <a:srgbClr val="173962"/>
                </a:solidFill>
                <a:latin typeface="Arial"/>
                <a:ea typeface="Arial"/>
                <a:cs typeface="Arial"/>
                <a:sym typeface="Arial"/>
              </a:rPr>
              <a:t> </a:t>
            </a:r>
            <a:r>
              <a:rPr lang="en-US" sz="3600" b="1" i="0" u="none" strike="noStrike" cap="none" baseline="0">
                <a:solidFill>
                  <a:srgbClr val="FF9900"/>
                </a:solidFill>
                <a:latin typeface="Arial"/>
                <a:ea typeface="Arial"/>
                <a:cs typeface="Arial"/>
                <a:sym typeface="Arial"/>
              </a:rPr>
              <a:t>Teachers Reflect on Their Practice </a:t>
            </a:r>
          </a:p>
        </p:txBody>
      </p:sp>
      <p:sp>
        <p:nvSpPr>
          <p:cNvPr id="523" name="Shape 523"/>
          <p:cNvSpPr txBox="1">
            <a:spLocks noGrp="1"/>
          </p:cNvSpPr>
          <p:nvPr>
            <p:ph type="body" idx="1"/>
          </p:nvPr>
        </p:nvSpPr>
        <p:spPr>
          <a:xfrm>
            <a:off x="609600" y="1981200"/>
            <a:ext cx="7619999" cy="3809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3 Elements</a:t>
            </a:r>
          </a:p>
          <a:p>
            <a:pPr marL="342900" marR="0" lvl="0" indent="-342900" algn="l" rtl="0">
              <a:lnSpc>
                <a:spcPct val="100000"/>
              </a:lnSpc>
              <a:spcBef>
                <a:spcPts val="1680"/>
              </a:spcBef>
              <a:spcAft>
                <a:spcPts val="0"/>
              </a:spcAft>
              <a:buClr>
                <a:srgbClr val="173962"/>
              </a:buClr>
              <a:buSzPct val="100000"/>
              <a:buFont typeface="Arial"/>
              <a:buChar char="•"/>
            </a:pPr>
            <a:r>
              <a:rPr lang="en-US" sz="2800" b="0" i="0" u="none" strike="noStrike" cap="none" baseline="0">
                <a:solidFill>
                  <a:srgbClr val="173962"/>
                </a:solidFill>
                <a:latin typeface="Arial"/>
                <a:ea typeface="Arial"/>
                <a:cs typeface="Arial"/>
                <a:sym typeface="Arial"/>
              </a:rPr>
              <a:t>Teachers </a:t>
            </a:r>
            <a:r>
              <a:rPr lang="en-US" sz="2800" b="0" i="0" u="none" strike="noStrike" cap="none" baseline="0">
                <a:solidFill>
                  <a:srgbClr val="73B632"/>
                </a:solidFill>
                <a:latin typeface="Arial"/>
                <a:ea typeface="Arial"/>
                <a:cs typeface="Arial"/>
                <a:sym typeface="Arial"/>
              </a:rPr>
              <a:t>analyze student learning</a:t>
            </a:r>
          </a:p>
          <a:p>
            <a:pPr marL="342900" marR="0" lvl="0" indent="-342900" algn="l" rtl="0">
              <a:lnSpc>
                <a:spcPct val="100000"/>
              </a:lnSpc>
              <a:spcBef>
                <a:spcPts val="1680"/>
              </a:spcBef>
              <a:spcAft>
                <a:spcPts val="0"/>
              </a:spcAft>
              <a:buClr>
                <a:srgbClr val="173962"/>
              </a:buClr>
              <a:buSzPct val="100000"/>
              <a:buFont typeface="Arial"/>
              <a:buChar char="•"/>
            </a:pPr>
            <a:r>
              <a:rPr lang="en-US" sz="2800" b="0" i="0" u="none" strike="noStrike" cap="none" baseline="0">
                <a:solidFill>
                  <a:srgbClr val="173962"/>
                </a:solidFill>
                <a:latin typeface="Arial"/>
                <a:ea typeface="Arial"/>
                <a:cs typeface="Arial"/>
                <a:sym typeface="Arial"/>
              </a:rPr>
              <a:t>Teachers </a:t>
            </a:r>
            <a:r>
              <a:rPr lang="en-US" sz="2800" b="0" i="0" u="none" strike="noStrike" cap="none" baseline="0">
                <a:solidFill>
                  <a:srgbClr val="73B632"/>
                </a:solidFill>
                <a:latin typeface="Arial"/>
                <a:ea typeface="Arial"/>
                <a:cs typeface="Arial"/>
                <a:sym typeface="Arial"/>
              </a:rPr>
              <a:t>link professional growth </a:t>
            </a:r>
            <a:r>
              <a:rPr lang="en-US" sz="2800" b="0" i="0" u="none" strike="noStrike" cap="none" baseline="0">
                <a:solidFill>
                  <a:srgbClr val="173962"/>
                </a:solidFill>
                <a:latin typeface="Arial"/>
                <a:ea typeface="Arial"/>
                <a:cs typeface="Arial"/>
                <a:sym typeface="Arial"/>
              </a:rPr>
              <a:t>to their professional goals</a:t>
            </a:r>
          </a:p>
          <a:p>
            <a:pPr marL="342900" marR="0" lvl="0" indent="-342900" algn="l" rtl="0">
              <a:lnSpc>
                <a:spcPct val="100000"/>
              </a:lnSpc>
              <a:spcBef>
                <a:spcPts val="1680"/>
              </a:spcBef>
              <a:spcAft>
                <a:spcPts val="0"/>
              </a:spcAft>
              <a:buClr>
                <a:srgbClr val="173962"/>
              </a:buClr>
              <a:buSzPct val="100000"/>
              <a:buFont typeface="Arial"/>
              <a:buChar char="•"/>
            </a:pPr>
            <a:r>
              <a:rPr lang="en-US" sz="2800" b="0" i="0" u="none" strike="noStrike" cap="none" baseline="0">
                <a:solidFill>
                  <a:srgbClr val="173962"/>
                </a:solidFill>
                <a:latin typeface="Arial"/>
                <a:ea typeface="Arial"/>
                <a:cs typeface="Arial"/>
                <a:sym typeface="Arial"/>
              </a:rPr>
              <a:t>Teachers </a:t>
            </a:r>
            <a:r>
              <a:rPr lang="en-US" sz="2800" b="0" i="0" u="none" strike="noStrike" cap="none" baseline="0">
                <a:solidFill>
                  <a:srgbClr val="73B632"/>
                </a:solidFill>
                <a:latin typeface="Arial"/>
                <a:ea typeface="Arial"/>
                <a:cs typeface="Arial"/>
                <a:sym typeface="Arial"/>
              </a:rPr>
              <a:t>function effectively </a:t>
            </a:r>
            <a:r>
              <a:rPr lang="en-US" sz="2800" b="0" i="0" u="none" strike="noStrike" cap="none" baseline="0">
                <a:solidFill>
                  <a:srgbClr val="173962"/>
                </a:solidFill>
                <a:latin typeface="Arial"/>
                <a:ea typeface="Arial"/>
                <a:cs typeface="Arial"/>
                <a:sym typeface="Arial"/>
              </a:rPr>
              <a:t>in a complex, dynamic environment</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533400" y="228600"/>
            <a:ext cx="8153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4 Questions to Think About</a:t>
            </a:r>
          </a:p>
        </p:txBody>
      </p:sp>
      <p:sp>
        <p:nvSpPr>
          <p:cNvPr id="530" name="Shape 530"/>
          <p:cNvSpPr txBox="1">
            <a:spLocks noGrp="1"/>
          </p:cNvSpPr>
          <p:nvPr>
            <p:ph type="body" idx="1"/>
          </p:nvPr>
        </p:nvSpPr>
        <p:spPr>
          <a:xfrm>
            <a:off x="609600" y="1295400"/>
            <a:ext cx="7848599" cy="4724400"/>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rgbClr val="FF9900"/>
              </a:buClr>
              <a:buSzPct val="100000"/>
              <a:buFont typeface="Arial"/>
              <a:buAutoNum type="arabicPeriod"/>
            </a:pPr>
            <a:r>
              <a:rPr lang="en-US" sz="3200" b="0" i="0" u="none" strike="noStrike" cap="none" baseline="0">
                <a:solidFill>
                  <a:srgbClr val="FF9900"/>
                </a:solidFill>
                <a:latin typeface="Arial"/>
                <a:ea typeface="Arial"/>
                <a:cs typeface="Arial"/>
                <a:sym typeface="Arial"/>
              </a:rPr>
              <a:t>What do we want students to learn? </a:t>
            </a:r>
          </a:p>
          <a:p>
            <a:pPr marL="514350" marR="0" lvl="0" indent="-514350" algn="l" rtl="0">
              <a:lnSpc>
                <a:spcPct val="100000"/>
              </a:lnSpc>
              <a:spcBef>
                <a:spcPts val="600"/>
              </a:spcBef>
              <a:spcAft>
                <a:spcPts val="0"/>
              </a:spcAft>
              <a:buClr>
                <a:srgbClr val="FF9900"/>
              </a:buClr>
              <a:buSzPct val="100000"/>
              <a:buFont typeface="Arial"/>
              <a:buAutoNum type="arabicPeriod"/>
            </a:pPr>
            <a:r>
              <a:rPr lang="en-US" sz="3200" b="0" i="0" u="none" strike="noStrike" cap="none" baseline="0">
                <a:solidFill>
                  <a:srgbClr val="FF9900"/>
                </a:solidFill>
                <a:latin typeface="Arial"/>
                <a:ea typeface="Arial"/>
                <a:cs typeface="Arial"/>
                <a:sym typeface="Arial"/>
              </a:rPr>
              <a:t>How will we know if they have learned it? </a:t>
            </a:r>
          </a:p>
          <a:p>
            <a:pPr marL="514350" marR="0" lvl="0" indent="-514350" algn="l" rtl="0">
              <a:lnSpc>
                <a:spcPct val="100000"/>
              </a:lnSpc>
              <a:spcBef>
                <a:spcPts val="600"/>
              </a:spcBef>
              <a:spcAft>
                <a:spcPts val="0"/>
              </a:spcAft>
              <a:buClr>
                <a:srgbClr val="FF9900"/>
              </a:buClr>
              <a:buSzPct val="100000"/>
              <a:buFont typeface="Arial"/>
              <a:buAutoNum type="arabicPeriod"/>
            </a:pPr>
            <a:r>
              <a:rPr lang="en-US" sz="3200" b="0" i="0" u="none" strike="noStrike" cap="none" baseline="0">
                <a:solidFill>
                  <a:srgbClr val="FF9900"/>
                </a:solidFill>
                <a:latin typeface="Arial"/>
                <a:ea typeface="Arial"/>
                <a:cs typeface="Arial"/>
                <a:sym typeface="Arial"/>
              </a:rPr>
              <a:t>How will we respond when they don’t learn it? </a:t>
            </a:r>
          </a:p>
          <a:p>
            <a:pPr marL="514350" marR="0" lvl="0" indent="-514350" algn="l" rtl="0">
              <a:lnSpc>
                <a:spcPct val="100000"/>
              </a:lnSpc>
              <a:spcBef>
                <a:spcPts val="600"/>
              </a:spcBef>
              <a:spcAft>
                <a:spcPts val="0"/>
              </a:spcAft>
              <a:buClr>
                <a:srgbClr val="FF9900"/>
              </a:buClr>
              <a:buSzPct val="100000"/>
              <a:buFont typeface="Arial"/>
              <a:buAutoNum type="arabicPeriod"/>
            </a:pPr>
            <a:r>
              <a:rPr lang="en-US" sz="3200" b="0" i="0" u="none" strike="noStrike" cap="none" baseline="0">
                <a:solidFill>
                  <a:srgbClr val="FF9900"/>
                </a:solidFill>
                <a:latin typeface="Arial"/>
                <a:ea typeface="Arial"/>
                <a:cs typeface="Arial"/>
                <a:sym typeface="Arial"/>
              </a:rPr>
              <a:t>How will we respond when they already know it?</a:t>
            </a:r>
            <a:r>
              <a:rPr lang="en-US" sz="3200" b="0" i="0" u="none" strike="noStrike" cap="none" baseline="0">
                <a:solidFill>
                  <a:schemeClr val="dk1"/>
                </a:solidFill>
                <a:latin typeface="Arial"/>
                <a:ea typeface="Arial"/>
                <a:cs typeface="Arial"/>
                <a:sym typeface="Arial"/>
              </a:rPr>
              <a:t> </a:t>
            </a:r>
          </a:p>
          <a:p>
            <a:pPr marL="514350" marR="0" lvl="0" indent="-514350" algn="l" rtl="0">
              <a:lnSpc>
                <a:spcPct val="100000"/>
              </a:lnSpc>
              <a:spcBef>
                <a:spcPts val="96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Summer Institute 2011-2012  Rebecca DuFour</a:t>
            </a:r>
          </a:p>
          <a:p>
            <a:pPr marL="514350" marR="0" lvl="0" indent="-514350" algn="l" rtl="0">
              <a:lnSpc>
                <a:spcPct val="100000"/>
              </a:lnSpc>
              <a:spcBef>
                <a:spcPts val="720"/>
              </a:spcBef>
              <a:spcAft>
                <a:spcPts val="0"/>
              </a:spcAft>
              <a:buClr>
                <a:srgbClr val="173962"/>
              </a:buClr>
              <a:buSzPct val="25000"/>
              <a:buFont typeface="Arial"/>
              <a:buNone/>
            </a:pPr>
            <a:r>
              <a:rPr lang="en-US" sz="1200" b="0" i="0" u="none" strike="noStrike" cap="none" baseline="0">
                <a:solidFill>
                  <a:srgbClr val="173962"/>
                </a:solidFill>
                <a:latin typeface="Arial"/>
                <a:ea typeface="Arial"/>
                <a:cs typeface="Arial"/>
                <a:sym typeface="Arial"/>
              </a:rPr>
              <a:t>http://www.youtube.com/embed/Ds7fmtamZ5w?rel=0%22%20frameborder=%220%22%20allowfullscreen</a:t>
            </a:r>
          </a:p>
        </p:txBody>
      </p:sp>
      <p:pic>
        <p:nvPicPr>
          <p:cNvPr id="531" name="Shape 531"/>
          <p:cNvPicPr preferRelativeResize="0"/>
          <p:nvPr/>
        </p:nvPicPr>
        <p:blipFill rotWithShape="1">
          <a:blip r:embed="rId3">
            <a:alphaModFix/>
          </a:blip>
          <a:srcRect/>
          <a:stretch/>
        </p:blipFill>
        <p:spPr>
          <a:xfrm>
            <a:off x="8229600" y="-228600"/>
            <a:ext cx="914400" cy="1244599"/>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457200" y="228600"/>
            <a:ext cx="8077199" cy="1524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Reflection</a:t>
            </a:r>
          </a:p>
        </p:txBody>
      </p:sp>
      <p:sp>
        <p:nvSpPr>
          <p:cNvPr id="538" name="Shape 538"/>
          <p:cNvSpPr txBox="1">
            <a:spLocks noGrp="1"/>
          </p:cNvSpPr>
          <p:nvPr>
            <p:ph type="body" idx="1"/>
          </p:nvPr>
        </p:nvSpPr>
        <p:spPr>
          <a:xfrm>
            <a:off x="685800" y="1676400"/>
            <a:ext cx="84582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a:buNone/>
            </a:pPr>
            <a:endParaRPr sz="3200" b="0" i="0" u="none" strike="noStrike" cap="none" baseline="0">
              <a:solidFill>
                <a:srgbClr val="FF9900"/>
              </a:solidFill>
              <a:latin typeface="Arial"/>
              <a:ea typeface="Arial"/>
              <a:cs typeface="Arial"/>
              <a:sym typeface="Arial"/>
            </a:endParaRPr>
          </a:p>
          <a:p>
            <a:pPr marL="342900" marR="0" lvl="0" indent="-342900" algn="l" rtl="0">
              <a:lnSpc>
                <a:spcPct val="100000"/>
              </a:lnSpc>
              <a:spcBef>
                <a:spcPts val="600"/>
              </a:spcBef>
              <a:spcAft>
                <a:spcPts val="0"/>
              </a:spcAft>
              <a:buClr>
                <a:srgbClr val="FF9900"/>
              </a:buClr>
              <a:buSzPct val="25000"/>
              <a:buFont typeface="Arial"/>
              <a:buNone/>
            </a:pPr>
            <a:r>
              <a:rPr lang="en-US" sz="3200" b="0" i="0" u="none" strike="noStrike" cap="none" baseline="0">
                <a:solidFill>
                  <a:srgbClr val="FF9900"/>
                </a:solidFill>
                <a:latin typeface="Arial"/>
                <a:ea typeface="Arial"/>
                <a:cs typeface="Arial"/>
                <a:sym typeface="Arial"/>
              </a:rPr>
              <a:t>Answer each question using your Penzu journal</a:t>
            </a:r>
          </a:p>
          <a:p>
            <a:pPr marL="342900" marR="0" lvl="0" indent="-342900" algn="l" rtl="0">
              <a:lnSpc>
                <a:spcPct val="100000"/>
              </a:lnSpc>
              <a:spcBef>
                <a:spcPts val="60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How will you use feedback from your observations to improve your practice?</a:t>
            </a:r>
          </a:p>
          <a:p>
            <a:pPr marL="342900" marR="0" lvl="0" indent="-342900" algn="l" rtl="0">
              <a:lnSpc>
                <a:spcPct val="100000"/>
              </a:lnSpc>
              <a:spcBef>
                <a:spcPts val="60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What artifacts demonstrate the ways you are a reflective practitioner?</a:t>
            </a:r>
          </a:p>
          <a:p>
            <a:pPr marL="342900" marR="0" lvl="0" indent="-342900" algn="l" rtl="0">
              <a:lnSpc>
                <a:spcPct val="100000"/>
              </a:lnSpc>
              <a:spcBef>
                <a:spcPts val="1200"/>
              </a:spcBef>
              <a:spcAft>
                <a:spcPts val="0"/>
              </a:spcAft>
              <a:buClr>
                <a:schemeClr val="dk1"/>
              </a:buClr>
              <a:buFont typeface="Arial"/>
              <a:buNone/>
            </a:pPr>
            <a:endParaRPr sz="2000" b="0" i="0" u="none" strike="noStrike" cap="none" baseline="0">
              <a:solidFill>
                <a:srgbClr val="173962"/>
              </a:solidFill>
              <a:latin typeface="Arial"/>
              <a:ea typeface="Arial"/>
              <a:cs typeface="Arial"/>
              <a:sym typeface="Arial"/>
            </a:endParaRPr>
          </a:p>
          <a:p>
            <a:pPr marL="0" marR="0" lvl="0" indent="0" algn="l" rtl="0">
              <a:spcBef>
                <a:spcPts val="0"/>
              </a:spcBef>
              <a:buNone/>
            </a:pPr>
            <a:endParaRPr sz="2000" b="0" i="0" u="none" strike="noStrike" cap="none" baseline="0">
              <a:solidFill>
                <a:srgbClr val="173962"/>
              </a:solidFill>
              <a:latin typeface="Arial"/>
              <a:ea typeface="Arial"/>
              <a:cs typeface="Arial"/>
              <a:sym typeface="Arial"/>
            </a:endParaRPr>
          </a:p>
        </p:txBody>
      </p:sp>
      <p:pic>
        <p:nvPicPr>
          <p:cNvPr id="539" name="Shape 539"/>
          <p:cNvPicPr preferRelativeResize="0">
            <a:picLocks noGrp="1"/>
          </p:cNvPicPr>
          <p:nvPr>
            <p:ph type="body" idx="2"/>
          </p:nvPr>
        </p:nvPicPr>
        <p:blipFill rotWithShape="1">
          <a:blip r:embed="rId3">
            <a:alphaModFix/>
          </a:blip>
          <a:srcRect l="-616" r="-616"/>
          <a:stretch/>
        </p:blipFill>
        <p:spPr>
          <a:xfrm>
            <a:off x="762000" y="228600"/>
            <a:ext cx="1766886" cy="2084387"/>
          </a:xfrm>
          <a:prstGeom prst="rect">
            <a:avLst/>
          </a:prstGeom>
          <a:noFill/>
          <a:ln>
            <a:noFill/>
          </a:ln>
        </p:spPr>
      </p:pic>
      <p:pic>
        <p:nvPicPr>
          <p:cNvPr id="540" name="Shape 540"/>
          <p:cNvPicPr preferRelativeResize="0"/>
          <p:nvPr/>
        </p:nvPicPr>
        <p:blipFill rotWithShape="1">
          <a:blip r:embed="rId4">
            <a:alphaModFix/>
          </a:blip>
          <a:srcRect l="-26445" r="-26445"/>
          <a:stretch/>
        </p:blipFill>
        <p:spPr>
          <a:xfrm>
            <a:off x="914400" y="533400"/>
            <a:ext cx="1447800" cy="1143000"/>
          </a:xfrm>
          <a:prstGeom prst="rect">
            <a:avLst/>
          </a:prstGeom>
          <a:noFill/>
          <a:ln>
            <a:noFill/>
          </a:ln>
        </p:spPr>
      </p:pic>
      <p:pic>
        <p:nvPicPr>
          <p:cNvPr id="541" name="Shape 541"/>
          <p:cNvPicPr preferRelativeResize="0"/>
          <p:nvPr/>
        </p:nvPicPr>
        <p:blipFill rotWithShape="1">
          <a:blip r:embed="rId5">
            <a:alphaModFix/>
          </a:blip>
          <a:srcRect/>
          <a:stretch/>
        </p:blipFill>
        <p:spPr>
          <a:xfrm>
            <a:off x="8305800" y="0"/>
            <a:ext cx="685799" cy="803275"/>
          </a:xfrm>
          <a:prstGeom prst="rect">
            <a:avLst/>
          </a:prstGeom>
          <a:noFill/>
          <a:ln w="9525" cap="rnd">
            <a:solidFill>
              <a:schemeClr val="dk1"/>
            </a:solidFill>
            <a:prstDash val="solid"/>
            <a:miter/>
            <a:headEnd type="none" w="med" len="med"/>
            <a:tailEnd type="none" w="med" len="med"/>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ctrTitle"/>
          </p:nvPr>
        </p:nvSpPr>
        <p:spPr>
          <a:xfrm>
            <a:off x="381000" y="2819400"/>
            <a:ext cx="8381999" cy="2438399"/>
          </a:xfrm>
          <a:prstGeom prst="rect">
            <a:avLst/>
          </a:prstGeom>
          <a:noFill/>
          <a:ln w="15875"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800" b="1" i="0" u="none" strike="noStrike" cap="none" baseline="0">
                <a:solidFill>
                  <a:schemeClr val="dk1"/>
                </a:solidFill>
                <a:latin typeface="Arial"/>
                <a:ea typeface="Arial"/>
                <a:cs typeface="Arial"/>
                <a:sym typeface="Arial"/>
              </a:rPr>
              <a:t>Standard VI</a:t>
            </a:r>
            <a:r>
              <a:rPr lang="en-US" sz="4400" b="1" i="0" u="none" strike="noStrike" cap="none" baseline="0">
                <a:solidFill>
                  <a:srgbClr val="00457E"/>
                </a:solidFill>
                <a:latin typeface="Arial"/>
                <a:ea typeface="Arial"/>
                <a:cs typeface="Arial"/>
                <a:sym typeface="Arial"/>
              </a:rPr>
              <a:t/>
            </a:r>
            <a:br>
              <a:rPr lang="en-US" sz="4400" b="1" i="0" u="none" strike="noStrike" cap="none" baseline="0">
                <a:solidFill>
                  <a:srgbClr val="00457E"/>
                </a:solidFill>
                <a:latin typeface="Arial"/>
                <a:ea typeface="Arial"/>
                <a:cs typeface="Arial"/>
                <a:sym typeface="Arial"/>
              </a:rPr>
            </a:br>
            <a:r>
              <a:rPr lang="en-US" sz="4200" b="1" i="0" u="none" strike="noStrike" cap="none" baseline="0">
                <a:solidFill>
                  <a:srgbClr val="00457E"/>
                </a:solidFill>
                <a:latin typeface="Arial"/>
                <a:ea typeface="Arial"/>
                <a:cs typeface="Arial"/>
                <a:sym typeface="Arial"/>
              </a:rPr>
              <a:t>  </a:t>
            </a:r>
            <a:r>
              <a:rPr lang="en-US" sz="4200" b="1" i="0" u="none" strike="noStrike" cap="none" baseline="0">
                <a:solidFill>
                  <a:srgbClr val="FF9900"/>
                </a:solidFill>
                <a:latin typeface="Arial"/>
                <a:ea typeface="Arial"/>
                <a:cs typeface="Arial"/>
                <a:sym typeface="Arial"/>
              </a:rPr>
              <a:t>Teachers Contribute to the Academic Success of Students</a:t>
            </a:r>
            <a:r>
              <a:rPr lang="en-US" sz="4400" b="1" i="0" u="none" strike="noStrike" cap="none" baseline="0">
                <a:solidFill>
                  <a:srgbClr val="00457E"/>
                </a:solidFill>
                <a:latin typeface="Arial"/>
                <a:ea typeface="Arial"/>
                <a:cs typeface="Arial"/>
                <a:sym typeface="Arial"/>
              </a:rPr>
              <a:t/>
            </a:r>
            <a:br>
              <a:rPr lang="en-US" sz="4400" b="1" i="0" u="none" strike="noStrike" cap="none" baseline="0">
                <a:solidFill>
                  <a:srgbClr val="00457E"/>
                </a:solidFill>
                <a:latin typeface="Arial"/>
                <a:ea typeface="Arial"/>
                <a:cs typeface="Arial"/>
                <a:sym typeface="Arial"/>
              </a:rPr>
            </a:br>
            <a:endParaRPr lang="en-US" sz="4400" b="1" i="0" u="none" strike="noStrike" cap="none" baseline="0">
              <a:solidFill>
                <a:srgbClr val="00457E"/>
              </a:solidFill>
              <a:latin typeface="Arial"/>
              <a:ea typeface="Arial"/>
              <a:cs typeface="Arial"/>
              <a:sym typeface="Arial"/>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533400" y="533400"/>
            <a:ext cx="8077199" cy="152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200" b="1" i="0" u="none" strike="noStrike" cap="none" baseline="0">
              <a:solidFill>
                <a:srgbClr val="173962"/>
              </a:solidFill>
              <a:latin typeface="Arial"/>
              <a:ea typeface="Arial"/>
              <a:cs typeface="Arial"/>
              <a:sym typeface="Arial"/>
            </a:endParaRPr>
          </a:p>
        </p:txBody>
      </p:sp>
      <p:sp>
        <p:nvSpPr>
          <p:cNvPr id="553" name="Shape 553"/>
          <p:cNvSpPr txBox="1">
            <a:spLocks noGrp="1"/>
          </p:cNvSpPr>
          <p:nvPr>
            <p:ph type="body" idx="1"/>
          </p:nvPr>
        </p:nvSpPr>
        <p:spPr>
          <a:xfrm>
            <a:off x="533400" y="1981200"/>
            <a:ext cx="8077199" cy="3809999"/>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chemeClr val="dk1"/>
              </a:buClr>
              <a:buFont typeface="Arial"/>
              <a:buNone/>
            </a:pPr>
            <a:endParaRPr sz="3200" b="0" i="0" u="none" strike="noStrike" cap="none" baseline="0">
              <a:solidFill>
                <a:srgbClr val="173962"/>
              </a:solidFill>
              <a:latin typeface="Arial"/>
              <a:ea typeface="Arial"/>
              <a:cs typeface="Arial"/>
              <a:sym typeface="Arial"/>
            </a:endParaRPr>
          </a:p>
          <a:p>
            <a:pPr marL="342900" marR="0" lvl="0" indent="-342900" algn="ctr" rtl="0">
              <a:lnSpc>
                <a:spcPct val="100000"/>
              </a:lnSpc>
              <a:spcBef>
                <a:spcPts val="3960"/>
              </a:spcBef>
              <a:spcAft>
                <a:spcPts val="0"/>
              </a:spcAft>
              <a:buClr>
                <a:srgbClr val="453A35"/>
              </a:buClr>
              <a:buSzPct val="25000"/>
              <a:buFont typeface="Arial"/>
              <a:buNone/>
            </a:pPr>
            <a:r>
              <a:rPr lang="en-US" sz="4000" b="0" i="0" u="none" strike="noStrike" cap="none" baseline="0">
                <a:solidFill>
                  <a:srgbClr val="453A35"/>
                </a:solidFill>
                <a:latin typeface="Arial"/>
                <a:ea typeface="Arial"/>
                <a:cs typeface="Arial"/>
                <a:sym typeface="Arial"/>
              </a:rPr>
              <a:t>Standard 6 is a measure of </a:t>
            </a:r>
            <a:r>
              <a:rPr lang="en-US" sz="6600" b="1" i="0" u="none" strike="noStrike" cap="none" baseline="0">
                <a:solidFill>
                  <a:srgbClr val="453A35"/>
                </a:solidFill>
                <a:latin typeface="Arial"/>
                <a:ea typeface="Arial"/>
                <a:cs typeface="Arial"/>
                <a:sym typeface="Arial"/>
              </a:rPr>
              <a:t>Growth</a:t>
            </a:r>
          </a:p>
          <a:p>
            <a:pPr marL="0" marR="0" lvl="0" indent="0" algn="l" rtl="0">
              <a:spcBef>
                <a:spcPts val="0"/>
              </a:spcBef>
              <a:buNone/>
            </a:pPr>
            <a:endParaRPr sz="6600" b="0" i="0" u="none" strike="noStrike" cap="none" baseline="0">
              <a:solidFill>
                <a:srgbClr val="453A35"/>
              </a:solidFill>
              <a:latin typeface="Arial"/>
              <a:ea typeface="Arial"/>
              <a:cs typeface="Arial"/>
              <a:sym typeface="Arial"/>
            </a:endParaRPr>
          </a:p>
        </p:txBody>
      </p:sp>
      <p:pic>
        <p:nvPicPr>
          <p:cNvPr id="554" name="Shape 554"/>
          <p:cNvPicPr preferRelativeResize="0"/>
          <p:nvPr/>
        </p:nvPicPr>
        <p:blipFill rotWithShape="1">
          <a:blip r:embed="rId3">
            <a:alphaModFix/>
          </a:blip>
          <a:srcRect/>
          <a:stretch/>
        </p:blipFill>
        <p:spPr>
          <a:xfrm>
            <a:off x="304800" y="0"/>
            <a:ext cx="7391399" cy="2209799"/>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Shape 559"/>
          <p:cNvPicPr preferRelativeResize="0"/>
          <p:nvPr/>
        </p:nvPicPr>
        <p:blipFill rotWithShape="1">
          <a:blip r:embed="rId3">
            <a:alphaModFix/>
          </a:blip>
          <a:srcRect/>
          <a:stretch/>
        </p:blipFill>
        <p:spPr>
          <a:xfrm>
            <a:off x="457200" y="808037"/>
            <a:ext cx="8278811" cy="4525961"/>
          </a:xfrm>
          <a:prstGeom prst="rect">
            <a:avLst/>
          </a:prstGeom>
          <a:noFill/>
          <a:ln>
            <a:noFill/>
          </a:ln>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p:nvPr/>
        </p:nvSpPr>
        <p:spPr>
          <a:xfrm>
            <a:off x="457200" y="457200"/>
            <a:ext cx="8305799"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63554C"/>
              </a:buClr>
              <a:buSzPct val="25000"/>
              <a:buFont typeface="Arial"/>
              <a:buNone/>
            </a:pPr>
            <a:r>
              <a:rPr lang="en-US" sz="3600" b="1" i="0" u="none" strike="noStrike" cap="none" baseline="0">
                <a:solidFill>
                  <a:srgbClr val="63554C"/>
                </a:solidFill>
                <a:latin typeface="Arial"/>
                <a:ea typeface="Arial"/>
                <a:cs typeface="Arial"/>
                <a:sym typeface="Arial"/>
              </a:rPr>
              <a:t>Teacher Ratings Categories</a:t>
            </a:r>
            <a:br>
              <a:rPr lang="en-US" sz="3600" b="1" i="0" u="none" strike="noStrike" cap="none" baseline="0">
                <a:solidFill>
                  <a:srgbClr val="63554C"/>
                </a:solidFill>
                <a:latin typeface="Arial"/>
                <a:ea typeface="Arial"/>
                <a:cs typeface="Arial"/>
                <a:sym typeface="Arial"/>
              </a:rPr>
            </a:br>
            <a:endParaRPr lang="en-US" sz="3600" b="1" i="0" u="none" strike="noStrike" cap="none" baseline="0">
              <a:solidFill>
                <a:srgbClr val="63554C"/>
              </a:solidFill>
              <a:latin typeface="Arial"/>
              <a:ea typeface="Arial"/>
              <a:cs typeface="Arial"/>
              <a:sym typeface="Arial"/>
            </a:endParaRPr>
          </a:p>
        </p:txBody>
      </p:sp>
      <p:sp>
        <p:nvSpPr>
          <p:cNvPr id="565" name="Shape 565"/>
          <p:cNvSpPr txBox="1"/>
          <p:nvPr/>
        </p:nvSpPr>
        <p:spPr>
          <a:xfrm>
            <a:off x="381000" y="1447800"/>
            <a:ext cx="23812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53A35"/>
              </a:buClr>
              <a:buSzPct val="25000"/>
              <a:buFont typeface="Arial"/>
              <a:buNone/>
            </a:pPr>
            <a:r>
              <a:rPr lang="en-US" sz="2800" b="1" i="0" u="none" strike="noStrike" cap="none" baseline="0">
                <a:solidFill>
                  <a:srgbClr val="453A35"/>
                </a:solidFill>
                <a:latin typeface="Arial"/>
                <a:ea typeface="Arial"/>
                <a:cs typeface="Arial"/>
                <a:sym typeface="Arial"/>
              </a:rPr>
              <a:t>Teachers</a:t>
            </a:r>
          </a:p>
          <a:p>
            <a:pPr marL="0" marR="0" lvl="0" indent="0" algn="l" rtl="0">
              <a:lnSpc>
                <a:spcPct val="100000"/>
              </a:lnSpc>
              <a:spcBef>
                <a:spcPts val="0"/>
              </a:spcBef>
              <a:spcAft>
                <a:spcPts val="0"/>
              </a:spcAft>
              <a:buNone/>
            </a:pPr>
            <a:endParaRPr sz="2800" b="1" i="0" u="none" strike="noStrike" cap="none" baseline="0">
              <a:solidFill>
                <a:srgbClr val="453A35"/>
              </a:solidFill>
              <a:latin typeface="Arial"/>
              <a:ea typeface="Arial"/>
              <a:cs typeface="Arial"/>
              <a:sym typeface="Arial"/>
            </a:endParaRPr>
          </a:p>
        </p:txBody>
      </p:sp>
      <p:sp>
        <p:nvSpPr>
          <p:cNvPr id="566" name="Shape 566"/>
          <p:cNvSpPr txBox="1"/>
          <p:nvPr/>
        </p:nvSpPr>
        <p:spPr>
          <a:xfrm>
            <a:off x="58736" y="1941511"/>
            <a:ext cx="1176337" cy="1152525"/>
          </a:xfrm>
          <a:prstGeom prst="rect">
            <a:avLst/>
          </a:prstGeom>
          <a:solidFill>
            <a:srgbClr val="63554C"/>
          </a:solidFill>
          <a:ln w="25400" cap="rnd">
            <a:solidFill>
              <a:srgbClr val="453A35"/>
            </a:solidFill>
            <a:prstDash val="solid"/>
            <a:round/>
            <a:headEnd type="none" w="med" len="med"/>
            <a:tailEnd type="none" w="med" len="med"/>
          </a:ln>
        </p:spPr>
        <p:txBody>
          <a:bodyPr lIns="91425" tIns="45700" rIns="91425" bIns="45700" anchor="b" anchorCtr="0">
            <a:noAutofit/>
          </a:bodyPr>
          <a:lstStyle/>
          <a:p>
            <a:pPr marL="0" marR="0" lvl="0" indent="0" algn="r" rtl="0">
              <a:lnSpc>
                <a:spcPct val="100000"/>
              </a:lnSpc>
              <a:spcBef>
                <a:spcPts val="0"/>
              </a:spcBef>
              <a:spcAft>
                <a:spcPts val="0"/>
              </a:spcAft>
              <a:buClr>
                <a:srgbClr val="453A35"/>
              </a:buClr>
              <a:buSzPct val="25000"/>
              <a:buFont typeface="Arial"/>
              <a:buNone/>
            </a:pPr>
            <a:r>
              <a:rPr lang="en-US" sz="7200" b="1" i="0" u="none" strike="noStrike" cap="none" baseline="0">
                <a:solidFill>
                  <a:srgbClr val="453A35"/>
                </a:solidFill>
                <a:latin typeface="Arial"/>
                <a:ea typeface="Arial"/>
                <a:cs typeface="Arial"/>
                <a:sym typeface="Arial"/>
              </a:rPr>
              <a:t>1</a:t>
            </a:r>
          </a:p>
        </p:txBody>
      </p:sp>
      <p:sp>
        <p:nvSpPr>
          <p:cNvPr id="567" name="Shape 567"/>
          <p:cNvSpPr txBox="1"/>
          <p:nvPr/>
        </p:nvSpPr>
        <p:spPr>
          <a:xfrm>
            <a:off x="6477000" y="1941511"/>
            <a:ext cx="1174749" cy="1152525"/>
          </a:xfrm>
          <a:prstGeom prst="rect">
            <a:avLst/>
          </a:prstGeom>
          <a:solidFill>
            <a:srgbClr val="73B632"/>
          </a:solidFill>
          <a:ln w="25400" cap="rnd">
            <a:solidFill>
              <a:srgbClr val="453A35"/>
            </a:solidFill>
            <a:prstDash val="solid"/>
            <a:round/>
            <a:headEnd type="none" w="med" len="med"/>
            <a:tailEnd type="none" w="med" len="med"/>
          </a:ln>
        </p:spPr>
        <p:txBody>
          <a:bodyPr lIns="91425" tIns="45700" rIns="91425" bIns="45700" anchor="b" anchorCtr="0">
            <a:noAutofit/>
          </a:bodyPr>
          <a:lstStyle/>
          <a:p>
            <a:pPr marL="0" marR="0" lvl="0" indent="0" algn="r" rtl="0">
              <a:lnSpc>
                <a:spcPct val="100000"/>
              </a:lnSpc>
              <a:spcBef>
                <a:spcPts val="0"/>
              </a:spcBef>
              <a:spcAft>
                <a:spcPts val="0"/>
              </a:spcAft>
              <a:buClr>
                <a:schemeClr val="accent1"/>
              </a:buClr>
              <a:buSzPct val="25000"/>
              <a:buFont typeface="Arial"/>
              <a:buNone/>
            </a:pPr>
            <a:r>
              <a:rPr lang="en-US" sz="7200" b="1" i="0" u="none" strike="noStrike" cap="none" baseline="0">
                <a:solidFill>
                  <a:schemeClr val="accent1"/>
                </a:solidFill>
                <a:latin typeface="Arial"/>
                <a:ea typeface="Arial"/>
                <a:cs typeface="Arial"/>
                <a:sym typeface="Arial"/>
              </a:rPr>
              <a:t>6</a:t>
            </a:r>
          </a:p>
        </p:txBody>
      </p:sp>
      <p:sp>
        <p:nvSpPr>
          <p:cNvPr id="568" name="Shape 568"/>
          <p:cNvSpPr txBox="1"/>
          <p:nvPr/>
        </p:nvSpPr>
        <p:spPr>
          <a:xfrm>
            <a:off x="4759325" y="1941511"/>
            <a:ext cx="1176337" cy="1152525"/>
          </a:xfrm>
          <a:prstGeom prst="rect">
            <a:avLst/>
          </a:prstGeom>
          <a:solidFill>
            <a:srgbClr val="63554C"/>
          </a:solidFill>
          <a:ln w="25400" cap="rnd">
            <a:solidFill>
              <a:srgbClr val="453A35"/>
            </a:solidFill>
            <a:prstDash val="solid"/>
            <a:round/>
            <a:headEnd type="none" w="med" len="med"/>
            <a:tailEnd type="none" w="med" len="med"/>
          </a:ln>
        </p:spPr>
        <p:txBody>
          <a:bodyPr lIns="91425" tIns="45700" rIns="91425" bIns="45700" anchor="b" anchorCtr="0">
            <a:noAutofit/>
          </a:bodyPr>
          <a:lstStyle/>
          <a:p>
            <a:pPr marL="0" marR="0" lvl="0" indent="0" algn="r" rtl="0">
              <a:lnSpc>
                <a:spcPct val="100000"/>
              </a:lnSpc>
              <a:spcBef>
                <a:spcPts val="0"/>
              </a:spcBef>
              <a:spcAft>
                <a:spcPts val="0"/>
              </a:spcAft>
              <a:buClr>
                <a:srgbClr val="453A35"/>
              </a:buClr>
              <a:buSzPct val="25000"/>
              <a:buFont typeface="Arial"/>
              <a:buNone/>
            </a:pPr>
            <a:r>
              <a:rPr lang="en-US" sz="7200" b="1" i="0" u="none" strike="noStrike" cap="none" baseline="0">
                <a:solidFill>
                  <a:srgbClr val="453A35"/>
                </a:solidFill>
                <a:latin typeface="Arial"/>
                <a:ea typeface="Arial"/>
                <a:cs typeface="Arial"/>
                <a:sym typeface="Arial"/>
              </a:rPr>
              <a:t>5</a:t>
            </a:r>
          </a:p>
        </p:txBody>
      </p:sp>
      <p:sp>
        <p:nvSpPr>
          <p:cNvPr id="569" name="Shape 569"/>
          <p:cNvSpPr txBox="1"/>
          <p:nvPr/>
        </p:nvSpPr>
        <p:spPr>
          <a:xfrm>
            <a:off x="3584575" y="1941511"/>
            <a:ext cx="1174749" cy="1152525"/>
          </a:xfrm>
          <a:prstGeom prst="rect">
            <a:avLst/>
          </a:prstGeom>
          <a:solidFill>
            <a:srgbClr val="63554C"/>
          </a:solidFill>
          <a:ln w="25400" cap="rnd">
            <a:solidFill>
              <a:srgbClr val="453A35"/>
            </a:solidFill>
            <a:prstDash val="solid"/>
            <a:round/>
            <a:headEnd type="none" w="med" len="med"/>
            <a:tailEnd type="none" w="med" len="med"/>
          </a:ln>
        </p:spPr>
        <p:txBody>
          <a:bodyPr lIns="91425" tIns="45700" rIns="91425" bIns="45700" anchor="b" anchorCtr="0">
            <a:noAutofit/>
          </a:bodyPr>
          <a:lstStyle/>
          <a:p>
            <a:pPr marL="0" marR="0" lvl="0" indent="0" algn="r" rtl="0">
              <a:lnSpc>
                <a:spcPct val="100000"/>
              </a:lnSpc>
              <a:spcBef>
                <a:spcPts val="0"/>
              </a:spcBef>
              <a:spcAft>
                <a:spcPts val="0"/>
              </a:spcAft>
              <a:buClr>
                <a:srgbClr val="453A35"/>
              </a:buClr>
              <a:buSzPct val="25000"/>
              <a:buFont typeface="Arial"/>
              <a:buNone/>
            </a:pPr>
            <a:r>
              <a:rPr lang="en-US" sz="7200" b="1" i="0" u="none" strike="noStrike" cap="none" baseline="0">
                <a:solidFill>
                  <a:srgbClr val="453A35"/>
                </a:solidFill>
                <a:latin typeface="Arial"/>
                <a:ea typeface="Arial"/>
                <a:cs typeface="Arial"/>
                <a:sym typeface="Arial"/>
              </a:rPr>
              <a:t>4</a:t>
            </a:r>
          </a:p>
        </p:txBody>
      </p:sp>
      <p:sp>
        <p:nvSpPr>
          <p:cNvPr id="570" name="Shape 570"/>
          <p:cNvSpPr txBox="1"/>
          <p:nvPr/>
        </p:nvSpPr>
        <p:spPr>
          <a:xfrm>
            <a:off x="2409825" y="1941511"/>
            <a:ext cx="1174749" cy="1152525"/>
          </a:xfrm>
          <a:prstGeom prst="rect">
            <a:avLst/>
          </a:prstGeom>
          <a:solidFill>
            <a:srgbClr val="63554C"/>
          </a:solidFill>
          <a:ln w="25400" cap="rnd">
            <a:solidFill>
              <a:srgbClr val="453A35"/>
            </a:solidFill>
            <a:prstDash val="solid"/>
            <a:round/>
            <a:headEnd type="none" w="med" len="med"/>
            <a:tailEnd type="none" w="med" len="med"/>
          </a:ln>
        </p:spPr>
        <p:txBody>
          <a:bodyPr lIns="91425" tIns="45700" rIns="91425" bIns="45700" anchor="b" anchorCtr="0">
            <a:noAutofit/>
          </a:bodyPr>
          <a:lstStyle/>
          <a:p>
            <a:pPr marL="0" marR="0" lvl="0" indent="0" algn="r" rtl="0">
              <a:lnSpc>
                <a:spcPct val="100000"/>
              </a:lnSpc>
              <a:spcBef>
                <a:spcPts val="0"/>
              </a:spcBef>
              <a:spcAft>
                <a:spcPts val="0"/>
              </a:spcAft>
              <a:buClr>
                <a:srgbClr val="453A35"/>
              </a:buClr>
              <a:buSzPct val="25000"/>
              <a:buFont typeface="Arial"/>
              <a:buNone/>
            </a:pPr>
            <a:r>
              <a:rPr lang="en-US" sz="7200" b="1" i="0" u="none" strike="noStrike" cap="none" baseline="0">
                <a:solidFill>
                  <a:srgbClr val="453A35"/>
                </a:solidFill>
                <a:latin typeface="Arial"/>
                <a:ea typeface="Arial"/>
                <a:cs typeface="Arial"/>
                <a:sym typeface="Arial"/>
              </a:rPr>
              <a:t>3</a:t>
            </a:r>
          </a:p>
        </p:txBody>
      </p:sp>
      <p:sp>
        <p:nvSpPr>
          <p:cNvPr id="571" name="Shape 571"/>
          <p:cNvSpPr txBox="1"/>
          <p:nvPr/>
        </p:nvSpPr>
        <p:spPr>
          <a:xfrm>
            <a:off x="1235075" y="1941511"/>
            <a:ext cx="1174749" cy="1152525"/>
          </a:xfrm>
          <a:prstGeom prst="rect">
            <a:avLst/>
          </a:prstGeom>
          <a:solidFill>
            <a:srgbClr val="63554C"/>
          </a:solidFill>
          <a:ln w="25400" cap="rnd">
            <a:solidFill>
              <a:srgbClr val="453A35"/>
            </a:solidFill>
            <a:prstDash val="solid"/>
            <a:round/>
            <a:headEnd type="none" w="med" len="med"/>
            <a:tailEnd type="none" w="med" len="med"/>
          </a:ln>
        </p:spPr>
        <p:txBody>
          <a:bodyPr lIns="91425" tIns="45700" rIns="91425" bIns="45700" anchor="b" anchorCtr="0">
            <a:noAutofit/>
          </a:bodyPr>
          <a:lstStyle/>
          <a:p>
            <a:pPr marL="0" marR="0" lvl="0" indent="0" algn="r" rtl="0">
              <a:lnSpc>
                <a:spcPct val="100000"/>
              </a:lnSpc>
              <a:spcBef>
                <a:spcPts val="0"/>
              </a:spcBef>
              <a:spcAft>
                <a:spcPts val="0"/>
              </a:spcAft>
              <a:buClr>
                <a:srgbClr val="453A35"/>
              </a:buClr>
              <a:buSzPct val="25000"/>
              <a:buFont typeface="Arial"/>
              <a:buNone/>
            </a:pPr>
            <a:r>
              <a:rPr lang="en-US" sz="7200" b="1" i="0" u="none" strike="noStrike" cap="none" baseline="0">
                <a:solidFill>
                  <a:srgbClr val="453A35"/>
                </a:solidFill>
                <a:latin typeface="Arial"/>
                <a:ea typeface="Arial"/>
                <a:cs typeface="Arial"/>
                <a:sym typeface="Arial"/>
              </a:rPr>
              <a:t>2</a:t>
            </a:r>
          </a:p>
        </p:txBody>
      </p:sp>
      <p:sp>
        <p:nvSpPr>
          <p:cNvPr id="572" name="Shape 572"/>
          <p:cNvSpPr txBox="1"/>
          <p:nvPr/>
        </p:nvSpPr>
        <p:spPr>
          <a:xfrm>
            <a:off x="0" y="2232025"/>
            <a:ext cx="1231899" cy="46196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n-US" sz="1200" b="1" i="0" u="none" strike="noStrike" cap="none" baseline="0">
                <a:solidFill>
                  <a:srgbClr val="FFFFFF"/>
                </a:solidFill>
                <a:latin typeface="Arial"/>
                <a:ea typeface="Arial"/>
                <a:cs typeface="Arial"/>
                <a:sym typeface="Arial"/>
              </a:rPr>
              <a:t>Demonstrate Leadership</a:t>
            </a:r>
          </a:p>
        </p:txBody>
      </p:sp>
      <p:sp>
        <p:nvSpPr>
          <p:cNvPr id="573" name="Shape 573"/>
          <p:cNvSpPr txBox="1"/>
          <p:nvPr/>
        </p:nvSpPr>
        <p:spPr>
          <a:xfrm>
            <a:off x="822325" y="2232025"/>
            <a:ext cx="1589087" cy="46196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n-US" sz="1200" b="1" i="0" u="none" strike="noStrike" cap="none" baseline="0">
                <a:solidFill>
                  <a:srgbClr val="FFFFFF"/>
                </a:solidFill>
                <a:latin typeface="Arial"/>
                <a:ea typeface="Arial"/>
                <a:cs typeface="Arial"/>
                <a:sym typeface="Arial"/>
              </a:rPr>
              <a:t>Establish  Environment</a:t>
            </a:r>
          </a:p>
        </p:txBody>
      </p:sp>
      <p:sp>
        <p:nvSpPr>
          <p:cNvPr id="574" name="Shape 574"/>
          <p:cNvSpPr txBox="1"/>
          <p:nvPr/>
        </p:nvSpPr>
        <p:spPr>
          <a:xfrm>
            <a:off x="1979611" y="2232025"/>
            <a:ext cx="1589087" cy="46196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n-US" sz="1200" b="1" i="0" u="none" strike="noStrike" cap="none" baseline="0">
                <a:solidFill>
                  <a:srgbClr val="FFFFFF"/>
                </a:solidFill>
                <a:latin typeface="Arial"/>
                <a:ea typeface="Arial"/>
                <a:cs typeface="Arial"/>
                <a:sym typeface="Arial"/>
              </a:rPr>
              <a:t>Know</a:t>
            </a:r>
            <a:br>
              <a:rPr lang="en-US" sz="1200" b="1" i="0" u="none" strike="noStrike" cap="none" baseline="0">
                <a:solidFill>
                  <a:srgbClr val="FFFFFF"/>
                </a:solidFill>
                <a:latin typeface="Arial"/>
                <a:ea typeface="Arial"/>
                <a:cs typeface="Arial"/>
                <a:sym typeface="Arial"/>
              </a:rPr>
            </a:br>
            <a:r>
              <a:rPr lang="en-US" sz="1200" b="1" i="0" u="none" strike="noStrike" cap="none" baseline="0">
                <a:solidFill>
                  <a:srgbClr val="FFFFFF"/>
                </a:solidFill>
                <a:latin typeface="Arial"/>
                <a:ea typeface="Arial"/>
                <a:cs typeface="Arial"/>
                <a:sym typeface="Arial"/>
              </a:rPr>
              <a:t>Content</a:t>
            </a:r>
          </a:p>
        </p:txBody>
      </p:sp>
      <p:sp>
        <p:nvSpPr>
          <p:cNvPr id="575" name="Shape 575"/>
          <p:cNvSpPr txBox="1"/>
          <p:nvPr/>
        </p:nvSpPr>
        <p:spPr>
          <a:xfrm>
            <a:off x="3171825" y="2232025"/>
            <a:ext cx="1587499" cy="46196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n-US" sz="1200" b="1" i="0" u="none" strike="noStrike" cap="none" baseline="0">
                <a:solidFill>
                  <a:srgbClr val="FFFFFF"/>
                </a:solidFill>
                <a:latin typeface="Arial"/>
                <a:ea typeface="Arial"/>
                <a:cs typeface="Arial"/>
                <a:sym typeface="Arial"/>
              </a:rPr>
              <a:t>Facilitate </a:t>
            </a:r>
            <a:br>
              <a:rPr lang="en-US" sz="1200" b="1" i="0" u="none" strike="noStrike" cap="none" baseline="0">
                <a:solidFill>
                  <a:srgbClr val="FFFFFF"/>
                </a:solidFill>
                <a:latin typeface="Arial"/>
                <a:ea typeface="Arial"/>
                <a:cs typeface="Arial"/>
                <a:sym typeface="Arial"/>
              </a:rPr>
            </a:br>
            <a:r>
              <a:rPr lang="en-US" sz="1200" b="1" i="0" u="none" strike="noStrike" cap="none" baseline="0">
                <a:solidFill>
                  <a:srgbClr val="FFFFFF"/>
                </a:solidFill>
                <a:latin typeface="Arial"/>
                <a:ea typeface="Arial"/>
                <a:cs typeface="Arial"/>
                <a:sym typeface="Arial"/>
              </a:rPr>
              <a:t>Learning</a:t>
            </a:r>
          </a:p>
        </p:txBody>
      </p:sp>
      <p:sp>
        <p:nvSpPr>
          <p:cNvPr id="576" name="Shape 576"/>
          <p:cNvSpPr txBox="1"/>
          <p:nvPr/>
        </p:nvSpPr>
        <p:spPr>
          <a:xfrm>
            <a:off x="4346575" y="2244725"/>
            <a:ext cx="1589087" cy="46196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n-US" sz="1200" b="1" i="0" u="none" strike="noStrike" cap="none" baseline="0">
                <a:solidFill>
                  <a:srgbClr val="FFFFFF"/>
                </a:solidFill>
                <a:latin typeface="Arial"/>
                <a:ea typeface="Arial"/>
                <a:cs typeface="Arial"/>
                <a:sym typeface="Arial"/>
              </a:rPr>
              <a:t>Reflect on </a:t>
            </a:r>
            <a:br>
              <a:rPr lang="en-US" sz="1200" b="1" i="0" u="none" strike="noStrike" cap="none" baseline="0">
                <a:solidFill>
                  <a:srgbClr val="FFFFFF"/>
                </a:solidFill>
                <a:latin typeface="Arial"/>
                <a:ea typeface="Arial"/>
                <a:cs typeface="Arial"/>
                <a:sym typeface="Arial"/>
              </a:rPr>
            </a:br>
            <a:r>
              <a:rPr lang="en-US" sz="1200" b="1" i="0" u="none" strike="noStrike" cap="none" baseline="0">
                <a:solidFill>
                  <a:srgbClr val="FFFFFF"/>
                </a:solidFill>
                <a:latin typeface="Arial"/>
                <a:ea typeface="Arial"/>
                <a:cs typeface="Arial"/>
                <a:sym typeface="Arial"/>
              </a:rPr>
              <a:t>Practice</a:t>
            </a:r>
          </a:p>
        </p:txBody>
      </p:sp>
      <p:sp>
        <p:nvSpPr>
          <p:cNvPr id="577" name="Shape 577"/>
          <p:cNvSpPr txBox="1"/>
          <p:nvPr/>
        </p:nvSpPr>
        <p:spPr>
          <a:xfrm>
            <a:off x="6096000" y="2182811"/>
            <a:ext cx="1589087" cy="738187"/>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493D36"/>
              </a:buClr>
              <a:buSzPct val="25000"/>
              <a:buFont typeface="Arial"/>
              <a:buNone/>
            </a:pPr>
            <a:r>
              <a:rPr lang="en-US" sz="1400" b="1" i="0" u="none" strike="noStrike" cap="none" baseline="0">
                <a:solidFill>
                  <a:srgbClr val="493D36"/>
                </a:solidFill>
                <a:latin typeface="Arial"/>
                <a:ea typeface="Arial"/>
                <a:cs typeface="Arial"/>
                <a:sym typeface="Arial"/>
              </a:rPr>
              <a:t>Contribute </a:t>
            </a:r>
            <a:br>
              <a:rPr lang="en-US" sz="1400" b="1" i="0" u="none" strike="noStrike" cap="none" baseline="0">
                <a:solidFill>
                  <a:srgbClr val="493D36"/>
                </a:solidFill>
                <a:latin typeface="Arial"/>
                <a:ea typeface="Arial"/>
                <a:cs typeface="Arial"/>
                <a:sym typeface="Arial"/>
              </a:rPr>
            </a:br>
            <a:r>
              <a:rPr lang="en-US" sz="1400" b="1" i="0" u="none" strike="noStrike" cap="none" baseline="0">
                <a:solidFill>
                  <a:srgbClr val="493D36"/>
                </a:solidFill>
                <a:latin typeface="Arial"/>
                <a:ea typeface="Arial"/>
                <a:cs typeface="Arial"/>
                <a:sym typeface="Arial"/>
              </a:rPr>
              <a:t>to Academic </a:t>
            </a:r>
            <a:br>
              <a:rPr lang="en-US" sz="1400" b="1" i="0" u="none" strike="noStrike" cap="none" baseline="0">
                <a:solidFill>
                  <a:srgbClr val="493D36"/>
                </a:solidFill>
                <a:latin typeface="Arial"/>
                <a:ea typeface="Arial"/>
                <a:cs typeface="Arial"/>
                <a:sym typeface="Arial"/>
              </a:rPr>
            </a:br>
            <a:r>
              <a:rPr lang="en-US" sz="1400" b="1" i="0" u="none" strike="noStrike" cap="none" baseline="0">
                <a:solidFill>
                  <a:srgbClr val="493D36"/>
                </a:solidFill>
                <a:latin typeface="Arial"/>
                <a:ea typeface="Arial"/>
                <a:cs typeface="Arial"/>
                <a:sym typeface="Arial"/>
              </a:rPr>
              <a:t>Success</a:t>
            </a:r>
          </a:p>
        </p:txBody>
      </p:sp>
      <p:sp>
        <p:nvSpPr>
          <p:cNvPr id="578" name="Shape 578"/>
          <p:cNvSpPr txBox="1"/>
          <p:nvPr/>
        </p:nvSpPr>
        <p:spPr>
          <a:xfrm>
            <a:off x="-857250" y="3505200"/>
            <a:ext cx="603884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53A35"/>
              </a:buClr>
              <a:buSzPct val="25000"/>
              <a:buFont typeface="Arial"/>
              <a:buNone/>
            </a:pPr>
            <a:r>
              <a:rPr lang="en-US" sz="2800" b="1" i="0" u="none" strike="noStrike" cap="none" baseline="0">
                <a:solidFill>
                  <a:srgbClr val="453A35"/>
                </a:solidFill>
                <a:latin typeface="Arial"/>
                <a:ea typeface="Arial"/>
                <a:cs typeface="Arial"/>
                <a:sym typeface="Arial"/>
              </a:rPr>
              <a:t>5 Rating Categories</a:t>
            </a:r>
          </a:p>
          <a:p>
            <a:pPr marL="0" marR="0" lvl="0" indent="0" algn="l" rtl="0">
              <a:lnSpc>
                <a:spcPct val="100000"/>
              </a:lnSpc>
              <a:spcBef>
                <a:spcPts val="0"/>
              </a:spcBef>
              <a:spcAft>
                <a:spcPts val="0"/>
              </a:spcAft>
              <a:buNone/>
            </a:pPr>
            <a:endParaRPr sz="2800" b="1" i="0" u="none" strike="noStrike" cap="none" baseline="0">
              <a:solidFill>
                <a:srgbClr val="453A35"/>
              </a:solidFill>
              <a:latin typeface="Arial"/>
              <a:ea typeface="Arial"/>
              <a:cs typeface="Arial"/>
              <a:sym typeface="Arial"/>
            </a:endParaRPr>
          </a:p>
        </p:txBody>
      </p:sp>
      <p:sp>
        <p:nvSpPr>
          <p:cNvPr id="579" name="Shape 579"/>
          <p:cNvSpPr/>
          <p:nvPr/>
        </p:nvSpPr>
        <p:spPr>
          <a:xfrm rot="5400000">
            <a:off x="2720181" y="319880"/>
            <a:ext cx="571500" cy="5875337"/>
          </a:xfrm>
          <a:prstGeom prst="rightBrace">
            <a:avLst>
              <a:gd name="adj1" fmla="val 175"/>
              <a:gd name="adj2" fmla="val 13881"/>
            </a:avLst>
          </a:prstGeom>
          <a:noFill/>
          <a:ln w="25400" cap="rnd">
            <a:solidFill>
              <a:srgbClr val="63554C"/>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580" name="Shape 580"/>
          <p:cNvSpPr txBox="1"/>
          <p:nvPr/>
        </p:nvSpPr>
        <p:spPr>
          <a:xfrm>
            <a:off x="723900" y="4038600"/>
            <a:ext cx="2762250" cy="2819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53A35"/>
              </a:buClr>
              <a:buSzPct val="25000"/>
              <a:buFont typeface="Arial"/>
              <a:buNone/>
            </a:pPr>
            <a:r>
              <a:rPr lang="en-US" sz="2000" b="0" i="0" u="none" strike="noStrike" cap="none" baseline="0">
                <a:solidFill>
                  <a:srgbClr val="453A35"/>
                </a:solidFill>
                <a:latin typeface="Arial"/>
                <a:ea typeface="Arial"/>
                <a:cs typeface="Arial"/>
                <a:sym typeface="Arial"/>
              </a:rPr>
              <a:t>Not Demonstrated</a:t>
            </a:r>
          </a:p>
          <a:p>
            <a:pPr marL="0" marR="0" lvl="0" indent="0" algn="ctr" rtl="0">
              <a:lnSpc>
                <a:spcPct val="100000"/>
              </a:lnSpc>
              <a:spcBef>
                <a:spcPts val="600"/>
              </a:spcBef>
              <a:spcAft>
                <a:spcPts val="0"/>
              </a:spcAft>
              <a:buClr>
                <a:srgbClr val="453A35"/>
              </a:buClr>
              <a:buSzPct val="25000"/>
              <a:buFont typeface="Arial"/>
              <a:buNone/>
            </a:pPr>
            <a:r>
              <a:rPr lang="en-US" sz="2000" b="0" i="0" u="none" strike="noStrike" cap="none" baseline="0">
                <a:solidFill>
                  <a:srgbClr val="453A35"/>
                </a:solidFill>
                <a:latin typeface="Arial"/>
                <a:ea typeface="Arial"/>
                <a:cs typeface="Arial"/>
                <a:sym typeface="Arial"/>
              </a:rPr>
              <a:t>Developing</a:t>
            </a:r>
          </a:p>
          <a:p>
            <a:pPr marL="0" marR="0" lvl="0" indent="0" algn="ctr" rtl="0">
              <a:lnSpc>
                <a:spcPct val="100000"/>
              </a:lnSpc>
              <a:spcBef>
                <a:spcPts val="600"/>
              </a:spcBef>
              <a:spcAft>
                <a:spcPts val="0"/>
              </a:spcAft>
              <a:buClr>
                <a:srgbClr val="453A35"/>
              </a:buClr>
              <a:buSzPct val="25000"/>
              <a:buFont typeface="Arial"/>
              <a:buNone/>
            </a:pPr>
            <a:r>
              <a:rPr lang="en-US" sz="2000" b="0" i="0" u="none" strike="noStrike" cap="none" baseline="0">
                <a:solidFill>
                  <a:srgbClr val="453A35"/>
                </a:solidFill>
                <a:latin typeface="Arial"/>
                <a:ea typeface="Arial"/>
                <a:cs typeface="Arial"/>
                <a:sym typeface="Arial"/>
              </a:rPr>
              <a:t>Proficient</a:t>
            </a:r>
          </a:p>
          <a:p>
            <a:pPr marL="0" marR="0" lvl="0" indent="0" algn="ctr" rtl="0">
              <a:lnSpc>
                <a:spcPct val="100000"/>
              </a:lnSpc>
              <a:spcBef>
                <a:spcPts val="600"/>
              </a:spcBef>
              <a:spcAft>
                <a:spcPts val="0"/>
              </a:spcAft>
              <a:buClr>
                <a:srgbClr val="453A35"/>
              </a:buClr>
              <a:buSzPct val="25000"/>
              <a:buFont typeface="Arial"/>
              <a:buNone/>
            </a:pPr>
            <a:r>
              <a:rPr lang="en-US" sz="2000" b="0" i="0" u="none" strike="noStrike" cap="none" baseline="0">
                <a:solidFill>
                  <a:srgbClr val="453A35"/>
                </a:solidFill>
                <a:latin typeface="Arial"/>
                <a:ea typeface="Arial"/>
                <a:cs typeface="Arial"/>
                <a:sym typeface="Arial"/>
              </a:rPr>
              <a:t>Accomplished</a:t>
            </a:r>
          </a:p>
          <a:p>
            <a:pPr marL="0" marR="0" lvl="0" indent="0" algn="ctr" rtl="0">
              <a:lnSpc>
                <a:spcPct val="100000"/>
              </a:lnSpc>
              <a:spcBef>
                <a:spcPts val="600"/>
              </a:spcBef>
              <a:spcAft>
                <a:spcPts val="0"/>
              </a:spcAft>
              <a:buClr>
                <a:srgbClr val="453A35"/>
              </a:buClr>
              <a:buSzPct val="25000"/>
              <a:buFont typeface="Arial"/>
              <a:buNone/>
            </a:pPr>
            <a:r>
              <a:rPr lang="en-US" sz="2000" b="0" i="0" u="none" strike="noStrike" cap="none" baseline="0">
                <a:solidFill>
                  <a:srgbClr val="453A35"/>
                </a:solidFill>
                <a:latin typeface="Arial"/>
                <a:ea typeface="Arial"/>
                <a:cs typeface="Arial"/>
                <a:sym typeface="Arial"/>
              </a:rPr>
              <a:t>Distinguished</a:t>
            </a:r>
          </a:p>
        </p:txBody>
      </p:sp>
      <p:sp>
        <p:nvSpPr>
          <p:cNvPr id="581" name="Shape 581"/>
          <p:cNvSpPr txBox="1"/>
          <p:nvPr/>
        </p:nvSpPr>
        <p:spPr>
          <a:xfrm>
            <a:off x="4889500" y="3505200"/>
            <a:ext cx="443865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53A35"/>
              </a:buClr>
              <a:buSzPct val="25000"/>
              <a:buFont typeface="Arial"/>
              <a:buNone/>
            </a:pPr>
            <a:r>
              <a:rPr lang="en-US" sz="2800" b="1" i="0" u="none" strike="noStrike" cap="none" baseline="0">
                <a:solidFill>
                  <a:srgbClr val="453A35"/>
                </a:solidFill>
                <a:latin typeface="Arial"/>
                <a:ea typeface="Arial"/>
                <a:cs typeface="Arial"/>
                <a:sym typeface="Arial"/>
              </a:rPr>
              <a:t>3 Rating Categories</a:t>
            </a:r>
          </a:p>
          <a:p>
            <a:pPr marL="0" marR="0" lvl="0" indent="0" algn="l" rtl="0">
              <a:lnSpc>
                <a:spcPct val="100000"/>
              </a:lnSpc>
              <a:spcBef>
                <a:spcPts val="0"/>
              </a:spcBef>
              <a:spcAft>
                <a:spcPts val="0"/>
              </a:spcAft>
              <a:buNone/>
            </a:pPr>
            <a:endParaRPr sz="2800" b="1" i="0" u="none" strike="noStrike" cap="none" baseline="0">
              <a:solidFill>
                <a:srgbClr val="453A35"/>
              </a:solidFill>
              <a:latin typeface="Arial"/>
              <a:ea typeface="Arial"/>
              <a:cs typeface="Arial"/>
              <a:sym typeface="Arial"/>
            </a:endParaRPr>
          </a:p>
        </p:txBody>
      </p:sp>
      <p:sp>
        <p:nvSpPr>
          <p:cNvPr id="582" name="Shape 582"/>
          <p:cNvSpPr/>
          <p:nvPr/>
        </p:nvSpPr>
        <p:spPr>
          <a:xfrm rot="5400000">
            <a:off x="6778625" y="2670175"/>
            <a:ext cx="571500" cy="1174749"/>
          </a:xfrm>
          <a:prstGeom prst="rightBrace">
            <a:avLst>
              <a:gd name="adj1" fmla="val 875"/>
              <a:gd name="adj2" fmla="val 10567"/>
            </a:avLst>
          </a:prstGeom>
          <a:noFill/>
          <a:ln w="25400" cap="rnd">
            <a:solidFill>
              <a:srgbClr val="63554C"/>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583" name="Shape 583"/>
          <p:cNvSpPr txBox="1"/>
          <p:nvPr/>
        </p:nvSpPr>
        <p:spPr>
          <a:xfrm>
            <a:off x="4876800" y="4038600"/>
            <a:ext cx="4284661" cy="2819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53A35"/>
              </a:buClr>
              <a:buSzPct val="25000"/>
              <a:buFont typeface="Arial"/>
              <a:buNone/>
            </a:pPr>
            <a:r>
              <a:rPr lang="en-US" sz="2000" b="0" i="0" u="none" strike="noStrike" cap="none" baseline="0">
                <a:solidFill>
                  <a:srgbClr val="453A35"/>
                </a:solidFill>
                <a:latin typeface="Arial"/>
                <a:ea typeface="Arial"/>
                <a:cs typeface="Arial"/>
                <a:sym typeface="Arial"/>
              </a:rPr>
              <a:t>Does Not Meet Expected Growth</a:t>
            </a:r>
          </a:p>
          <a:p>
            <a:pPr marL="0" marR="0" lvl="0" indent="0" algn="ctr" rtl="0">
              <a:lnSpc>
                <a:spcPct val="100000"/>
              </a:lnSpc>
              <a:spcBef>
                <a:spcPts val="600"/>
              </a:spcBef>
              <a:spcAft>
                <a:spcPts val="0"/>
              </a:spcAft>
              <a:buClr>
                <a:srgbClr val="453A35"/>
              </a:buClr>
              <a:buSzPct val="25000"/>
              <a:buFont typeface="Arial"/>
              <a:buNone/>
            </a:pPr>
            <a:r>
              <a:rPr lang="en-US" sz="2000" b="0" i="0" u="none" strike="noStrike" cap="none" baseline="0">
                <a:solidFill>
                  <a:srgbClr val="453A35"/>
                </a:solidFill>
                <a:latin typeface="Arial"/>
                <a:ea typeface="Arial"/>
                <a:cs typeface="Arial"/>
                <a:sym typeface="Arial"/>
              </a:rPr>
              <a:t>Meets Expected Growth </a:t>
            </a:r>
          </a:p>
          <a:p>
            <a:pPr marL="0" marR="0" lvl="0" indent="0" algn="ctr" rtl="0">
              <a:lnSpc>
                <a:spcPct val="100000"/>
              </a:lnSpc>
              <a:spcBef>
                <a:spcPts val="600"/>
              </a:spcBef>
              <a:spcAft>
                <a:spcPts val="0"/>
              </a:spcAft>
              <a:buClr>
                <a:srgbClr val="453A35"/>
              </a:buClr>
              <a:buSzPct val="25000"/>
              <a:buFont typeface="Arial"/>
              <a:buNone/>
            </a:pPr>
            <a:r>
              <a:rPr lang="en-US" sz="2000" b="0" i="0" u="none" strike="noStrike" cap="none" baseline="0">
                <a:solidFill>
                  <a:srgbClr val="453A35"/>
                </a:solidFill>
                <a:latin typeface="Arial"/>
                <a:ea typeface="Arial"/>
                <a:cs typeface="Arial"/>
                <a:sym typeface="Arial"/>
              </a:rPr>
              <a:t>Exceeds Expected Growth</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Shape 589"/>
          <p:cNvPicPr preferRelativeResize="0"/>
          <p:nvPr/>
        </p:nvPicPr>
        <p:blipFill rotWithShape="1">
          <a:blip r:embed="rId3">
            <a:alphaModFix/>
          </a:blip>
          <a:srcRect/>
          <a:stretch/>
        </p:blipFill>
        <p:spPr>
          <a:xfrm>
            <a:off x="457200" y="990600"/>
            <a:ext cx="8153399" cy="4343400"/>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Shape 594"/>
          <p:cNvPicPr preferRelativeResize="0"/>
          <p:nvPr/>
        </p:nvPicPr>
        <p:blipFill rotWithShape="1">
          <a:blip r:embed="rId3">
            <a:alphaModFix/>
          </a:blip>
          <a:srcRect/>
          <a:stretch/>
        </p:blipFill>
        <p:spPr>
          <a:xfrm>
            <a:off x="609600" y="1676400"/>
            <a:ext cx="7924799" cy="3705224"/>
          </a:xfrm>
          <a:prstGeom prst="rect">
            <a:avLst/>
          </a:prstGeom>
          <a:noFill/>
          <a:ln>
            <a:noFill/>
          </a:ln>
        </p:spPr>
      </p:pic>
      <p:sp>
        <p:nvSpPr>
          <p:cNvPr id="595" name="Shape 595"/>
          <p:cNvSpPr txBox="1">
            <a:spLocks noGrp="1"/>
          </p:cNvSpPr>
          <p:nvPr>
            <p:ph type="title"/>
          </p:nvPr>
        </p:nvSpPr>
        <p:spPr>
          <a:xfrm>
            <a:off x="533400" y="533400"/>
            <a:ext cx="8077199" cy="1524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173962"/>
              </a:buClr>
              <a:buSzPct val="25000"/>
              <a:buFont typeface="Arial"/>
              <a:buNone/>
            </a:pPr>
            <a:r>
              <a:rPr lang="en-US" sz="4200" b="1" i="0" u="none" strike="noStrike" cap="none" baseline="0">
                <a:solidFill>
                  <a:srgbClr val="173962"/>
                </a:solidFill>
                <a:latin typeface="Arial"/>
                <a:ea typeface="Arial"/>
                <a:cs typeface="Arial"/>
                <a:sym typeface="Arial"/>
              </a:rPr>
              <a:t>Key Notes</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ctrTitle"/>
          </p:nvPr>
        </p:nvSpPr>
        <p:spPr>
          <a:xfrm>
            <a:off x="381000" y="2743200"/>
            <a:ext cx="8381999"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173962"/>
              </a:buClr>
              <a:buSzPct val="25000"/>
              <a:buFont typeface="Arial"/>
              <a:buNone/>
            </a:pPr>
            <a:r>
              <a:rPr lang="en-US" sz="4200" b="1" i="0" u="none" strike="noStrike" cap="none" baseline="0">
                <a:solidFill>
                  <a:srgbClr val="173962"/>
                </a:solidFill>
                <a:latin typeface="Arial"/>
                <a:ea typeface="Arial"/>
                <a:cs typeface="Arial"/>
                <a:sym typeface="Arial"/>
              </a:rPr>
              <a:t>What is the difference between ratings and a status?</a:t>
            </a:r>
          </a:p>
        </p:txBody>
      </p:sp>
      <p:pic>
        <p:nvPicPr>
          <p:cNvPr id="601" name="Shape 601"/>
          <p:cNvPicPr preferRelativeResize="0"/>
          <p:nvPr/>
        </p:nvPicPr>
        <p:blipFill rotWithShape="1">
          <a:blip r:embed="rId3">
            <a:alphaModFix/>
          </a:blip>
          <a:srcRect/>
          <a:stretch/>
        </p:blipFill>
        <p:spPr>
          <a:xfrm>
            <a:off x="3886200" y="4267200"/>
            <a:ext cx="1600199" cy="17526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09600" y="381000"/>
            <a:ext cx="8077199"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Our Agenda </a:t>
            </a:r>
          </a:p>
        </p:txBody>
      </p:sp>
      <p:sp>
        <p:nvSpPr>
          <p:cNvPr id="132" name="Shape 132"/>
          <p:cNvSpPr txBox="1">
            <a:spLocks noGrp="1"/>
          </p:cNvSpPr>
          <p:nvPr>
            <p:ph type="body" idx="1"/>
          </p:nvPr>
        </p:nvSpPr>
        <p:spPr>
          <a:xfrm>
            <a:off x="685800" y="1143000"/>
            <a:ext cx="8229600" cy="5105399"/>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chemeClr val="dk1"/>
              </a:buClr>
              <a:buFont typeface="Arial"/>
              <a:buNone/>
            </a:pPr>
            <a:endParaRPr sz="2800" b="0" i="0" u="none" strike="noStrike" cap="none" baseline="0">
              <a:solidFill>
                <a:srgbClr val="FF9900"/>
              </a:solidFill>
              <a:latin typeface="Arial"/>
              <a:ea typeface="Arial"/>
              <a:cs typeface="Arial"/>
              <a:sym typeface="Arial"/>
            </a:endParaRPr>
          </a:p>
          <a:p>
            <a:pPr marL="514350" marR="0" lvl="0" indent="-514350" algn="l" rtl="0">
              <a:lnSpc>
                <a:spcPct val="100000"/>
              </a:lnSpc>
              <a:spcBef>
                <a:spcPts val="1920"/>
              </a:spcBef>
              <a:spcAft>
                <a:spcPts val="0"/>
              </a:spcAft>
              <a:buClr>
                <a:srgbClr val="FF9900"/>
              </a:buClr>
              <a:buSzPct val="100000"/>
              <a:buFont typeface="Arial"/>
              <a:buChar char="•"/>
            </a:pPr>
            <a:r>
              <a:rPr lang="en-US" sz="3200" b="0" i="0" u="none" strike="noStrike" cap="none" baseline="0">
                <a:solidFill>
                  <a:srgbClr val="FF9900"/>
                </a:solidFill>
                <a:latin typeface="Arial"/>
                <a:ea typeface="Arial"/>
                <a:cs typeface="Arial"/>
                <a:sym typeface="Arial"/>
              </a:rPr>
              <a:t>Our State School Board’s Mission </a:t>
            </a:r>
          </a:p>
          <a:p>
            <a:pPr marL="514350" marR="0" lvl="0" indent="-514350" algn="l" rtl="0">
              <a:lnSpc>
                <a:spcPct val="100000"/>
              </a:lnSpc>
              <a:spcBef>
                <a:spcPts val="1920"/>
              </a:spcBef>
              <a:spcAft>
                <a:spcPts val="0"/>
              </a:spcAft>
              <a:buClr>
                <a:srgbClr val="FF9900"/>
              </a:buClr>
              <a:buSzPct val="100000"/>
              <a:buFont typeface="Arial"/>
              <a:buChar char="•"/>
            </a:pPr>
            <a:r>
              <a:rPr lang="en-US" sz="3200" b="0" i="0" u="none" strike="noStrike" cap="none" baseline="0">
                <a:solidFill>
                  <a:srgbClr val="FF9900"/>
                </a:solidFill>
                <a:latin typeface="Arial"/>
                <a:ea typeface="Arial"/>
                <a:cs typeface="Arial"/>
                <a:sym typeface="Arial"/>
              </a:rPr>
              <a:t>Teacher Evaluation Process</a:t>
            </a:r>
          </a:p>
          <a:p>
            <a:pPr marL="514350" marR="0" lvl="0" indent="-514350" algn="l" rtl="0">
              <a:lnSpc>
                <a:spcPct val="100000"/>
              </a:lnSpc>
              <a:spcBef>
                <a:spcPts val="1920"/>
              </a:spcBef>
              <a:spcAft>
                <a:spcPts val="0"/>
              </a:spcAft>
              <a:buClr>
                <a:srgbClr val="FF9900"/>
              </a:buClr>
              <a:buSzPct val="100000"/>
              <a:buFont typeface="Arial"/>
              <a:buChar char="•"/>
            </a:pPr>
            <a:r>
              <a:rPr lang="en-US" sz="3200" b="0" i="0" u="none" strike="noStrike" cap="none" baseline="0">
                <a:solidFill>
                  <a:srgbClr val="FF9900"/>
                </a:solidFill>
                <a:latin typeface="Arial"/>
                <a:ea typeface="Arial"/>
                <a:cs typeface="Arial"/>
                <a:sym typeface="Arial"/>
              </a:rPr>
              <a:t>A Look at the Standards</a:t>
            </a:r>
          </a:p>
          <a:p>
            <a:pPr marL="514350" marR="0" lvl="0" indent="-514350" algn="l" rtl="0">
              <a:lnSpc>
                <a:spcPct val="100000"/>
              </a:lnSpc>
              <a:spcBef>
                <a:spcPts val="1920"/>
              </a:spcBef>
              <a:spcAft>
                <a:spcPts val="0"/>
              </a:spcAft>
              <a:buClr>
                <a:srgbClr val="FF9900"/>
              </a:buClr>
              <a:buSzPct val="100000"/>
              <a:buFont typeface="Arial"/>
              <a:buChar char="•"/>
            </a:pPr>
            <a:r>
              <a:rPr lang="en-US" sz="3200" b="0" i="0" u="none" strike="noStrike" cap="none" baseline="0">
                <a:solidFill>
                  <a:srgbClr val="FF9900"/>
                </a:solidFill>
                <a:latin typeface="Arial"/>
                <a:ea typeface="Arial"/>
                <a:cs typeface="Arial"/>
                <a:sym typeface="Arial"/>
              </a:rPr>
              <a:t>Answer Questions</a:t>
            </a:r>
          </a:p>
          <a:p>
            <a:pPr marL="514350" marR="0" lvl="0" indent="-514350" algn="l" rtl="0">
              <a:lnSpc>
                <a:spcPct val="100000"/>
              </a:lnSpc>
              <a:spcBef>
                <a:spcPts val="1920"/>
              </a:spcBef>
              <a:spcAft>
                <a:spcPts val="0"/>
              </a:spcAft>
              <a:buClr>
                <a:srgbClr val="FF9900"/>
              </a:buClr>
              <a:buSzPct val="100000"/>
              <a:buFont typeface="Arial"/>
              <a:buChar char="•"/>
            </a:pPr>
            <a:r>
              <a:rPr lang="en-US" sz="3200" b="0" i="0" u="none" strike="noStrike" cap="none" baseline="0">
                <a:solidFill>
                  <a:srgbClr val="FF9900"/>
                </a:solidFill>
                <a:latin typeface="Arial"/>
                <a:ea typeface="Arial"/>
                <a:cs typeface="Arial"/>
                <a:sym typeface="Arial"/>
              </a:rPr>
              <a:t>Reflection</a:t>
            </a:r>
          </a:p>
          <a:p>
            <a:pPr marL="0" marR="0" lvl="0" indent="0" algn="l" rtl="0">
              <a:spcBef>
                <a:spcPts val="0"/>
              </a:spcBef>
              <a:buNone/>
            </a:pPr>
            <a:endParaRPr sz="3200" b="0" i="0" u="none" strike="noStrike" cap="none" baseline="0">
              <a:solidFill>
                <a:srgbClr val="FF9900"/>
              </a:solidFill>
              <a:latin typeface="Arial"/>
              <a:ea typeface="Arial"/>
              <a:cs typeface="Arial"/>
              <a:sym typeface="Arial"/>
            </a:endParaRPr>
          </a:p>
        </p:txBody>
      </p:sp>
      <p:sp>
        <p:nvSpPr>
          <p:cNvPr id="133" name="Shape 133"/>
          <p:cNvSpPr txBox="1"/>
          <p:nvPr/>
        </p:nvSpPr>
        <p:spPr>
          <a:xfrm>
            <a:off x="7010400" y="6356350"/>
            <a:ext cx="21335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t>
            </a:r>
          </a:p>
        </p:txBody>
      </p:sp>
      <p:pic>
        <p:nvPicPr>
          <p:cNvPr id="134" name="Shape 134"/>
          <p:cNvPicPr preferRelativeResize="0"/>
          <p:nvPr/>
        </p:nvPicPr>
        <p:blipFill rotWithShape="1">
          <a:blip r:embed="rId3">
            <a:alphaModFix/>
          </a:blip>
          <a:srcRect/>
          <a:stretch/>
        </p:blipFill>
        <p:spPr>
          <a:xfrm>
            <a:off x="5791200" y="3352800"/>
            <a:ext cx="2651125" cy="2057400"/>
          </a:xfrm>
          <a:prstGeom prst="rect">
            <a:avLst/>
          </a:prstGeom>
          <a:noFill/>
          <a:ln>
            <a:noFill/>
          </a:ln>
        </p:spPr>
      </p:pic>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457200" y="914400"/>
            <a:ext cx="4040187" cy="639762"/>
          </a:xfrm>
          <a:prstGeom prst="rect">
            <a:avLst/>
          </a:prstGeom>
          <a:solidFill>
            <a:srgbClr val="00B050"/>
          </a:solidFill>
          <a:ln w="9525" cap="rnd">
            <a:solidFill>
              <a:srgbClr val="1C5A97"/>
            </a:solidFill>
            <a:prstDash val="solid"/>
            <a:miter/>
            <a:headEnd type="none" w="med" len="med"/>
            <a:tailEnd type="none" w="med" len="med"/>
          </a:ln>
        </p:spPr>
        <p:txBody>
          <a:bodyPr lIns="91425" tIns="45700" rIns="91425" bIns="45700" anchor="b" anchorCtr="0">
            <a:noAutofit/>
          </a:bodyPr>
          <a:lstStyle/>
          <a:p>
            <a:pPr marL="0" marR="0" lvl="0" indent="0" algn="ctr" rtl="0">
              <a:lnSpc>
                <a:spcPct val="100000"/>
              </a:lnSpc>
              <a:spcBef>
                <a:spcPts val="0"/>
              </a:spcBef>
              <a:spcAft>
                <a:spcPts val="0"/>
              </a:spcAft>
              <a:buClr>
                <a:schemeClr val="accent1"/>
              </a:buClr>
              <a:buSzPct val="25000"/>
              <a:buFont typeface="Arial"/>
              <a:buNone/>
            </a:pPr>
            <a:r>
              <a:rPr lang="en-US" sz="4400" b="1" i="0" u="none" strike="noStrike" cap="none" baseline="0">
                <a:solidFill>
                  <a:schemeClr val="accent1"/>
                </a:solidFill>
                <a:latin typeface="Arial"/>
                <a:ea typeface="Arial"/>
                <a:cs typeface="Arial"/>
                <a:sym typeface="Arial"/>
              </a:rPr>
              <a:t>Rating</a:t>
            </a:r>
          </a:p>
        </p:txBody>
      </p:sp>
      <p:sp>
        <p:nvSpPr>
          <p:cNvPr id="607" name="Shape 607"/>
          <p:cNvSpPr txBox="1">
            <a:spLocks noGrp="1"/>
          </p:cNvSpPr>
          <p:nvPr>
            <p:ph type="body" idx="2"/>
          </p:nvPr>
        </p:nvSpPr>
        <p:spPr>
          <a:xfrm>
            <a:off x="4648200" y="914400"/>
            <a:ext cx="4041774" cy="639762"/>
          </a:xfrm>
          <a:prstGeom prst="rect">
            <a:avLst/>
          </a:prstGeom>
          <a:solidFill>
            <a:srgbClr val="00B050"/>
          </a:solidFill>
          <a:ln w="9525" cap="rnd">
            <a:solidFill>
              <a:srgbClr val="1C5A97"/>
            </a:solidFill>
            <a:prstDash val="solid"/>
            <a:miter/>
            <a:headEnd type="none" w="med" len="med"/>
            <a:tailEnd type="none" w="med" len="med"/>
          </a:ln>
        </p:spPr>
        <p:txBody>
          <a:bodyPr lIns="91425" tIns="45700" rIns="91425" bIns="45700" anchor="b" anchorCtr="0">
            <a:noAutofit/>
          </a:bodyPr>
          <a:lstStyle/>
          <a:p>
            <a:pPr marL="0" marR="0" lvl="0" indent="0" algn="ctr" rtl="0">
              <a:lnSpc>
                <a:spcPct val="100000"/>
              </a:lnSpc>
              <a:spcBef>
                <a:spcPts val="0"/>
              </a:spcBef>
              <a:spcAft>
                <a:spcPts val="0"/>
              </a:spcAft>
              <a:buClr>
                <a:schemeClr val="accent1"/>
              </a:buClr>
              <a:buSzPct val="25000"/>
              <a:buFont typeface="Arial"/>
              <a:buNone/>
            </a:pPr>
            <a:r>
              <a:rPr lang="en-US" sz="4400" b="1" i="0" u="none" strike="noStrike" cap="none" baseline="0">
                <a:solidFill>
                  <a:schemeClr val="accent1"/>
                </a:solidFill>
                <a:latin typeface="Arial"/>
                <a:ea typeface="Arial"/>
                <a:cs typeface="Arial"/>
                <a:sym typeface="Arial"/>
              </a:rPr>
              <a:t>Status</a:t>
            </a:r>
          </a:p>
        </p:txBody>
      </p:sp>
      <p:pic>
        <p:nvPicPr>
          <p:cNvPr id="608" name="Shape 608"/>
          <p:cNvPicPr preferRelativeResize="0">
            <a:picLocks noGrp="1"/>
          </p:cNvPicPr>
          <p:nvPr>
            <p:ph type="body" idx="3"/>
          </p:nvPr>
        </p:nvPicPr>
        <p:blipFill rotWithShape="1">
          <a:blip r:embed="rId3">
            <a:alphaModFix/>
          </a:blip>
          <a:srcRect/>
          <a:stretch/>
        </p:blipFill>
        <p:spPr>
          <a:xfrm>
            <a:off x="685800" y="1905000"/>
            <a:ext cx="3657600" cy="3429000"/>
          </a:xfrm>
          <a:prstGeom prst="rect">
            <a:avLst/>
          </a:prstGeom>
          <a:solidFill>
            <a:srgbClr val="B2D1F1"/>
          </a:solidFill>
          <a:ln>
            <a:noFill/>
          </a:ln>
        </p:spPr>
      </p:pic>
      <p:pic>
        <p:nvPicPr>
          <p:cNvPr id="609" name="Shape 609"/>
          <p:cNvPicPr preferRelativeResize="0">
            <a:picLocks noGrp="1"/>
          </p:cNvPicPr>
          <p:nvPr>
            <p:ph type="body" idx="4"/>
          </p:nvPr>
        </p:nvPicPr>
        <p:blipFill rotWithShape="1">
          <a:blip r:embed="rId4">
            <a:alphaModFix/>
          </a:blip>
          <a:srcRect/>
          <a:stretch/>
        </p:blipFill>
        <p:spPr>
          <a:xfrm>
            <a:off x="4724400" y="1828800"/>
            <a:ext cx="3733800" cy="3505200"/>
          </a:xfrm>
          <a:prstGeom prst="rect">
            <a:avLst/>
          </a:prstGeom>
          <a:noFill/>
          <a:ln>
            <a:noFill/>
          </a:ln>
        </p:spPr>
      </p:pic>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Shape 614"/>
          <p:cNvPicPr preferRelativeResize="0">
            <a:picLocks noGrp="1"/>
          </p:cNvPicPr>
          <p:nvPr>
            <p:ph type="body" idx="1"/>
          </p:nvPr>
        </p:nvPicPr>
        <p:blipFill rotWithShape="1">
          <a:blip r:embed="rId3">
            <a:alphaModFix/>
          </a:blip>
          <a:srcRect/>
          <a:stretch/>
        </p:blipFill>
        <p:spPr>
          <a:xfrm>
            <a:off x="609600" y="685800"/>
            <a:ext cx="7696199" cy="2819400"/>
          </a:xfrm>
          <a:prstGeom prst="rect">
            <a:avLst/>
          </a:prstGeom>
          <a:noFill/>
          <a:ln>
            <a:noFill/>
          </a:ln>
        </p:spPr>
      </p:pic>
      <p:pic>
        <p:nvPicPr>
          <p:cNvPr id="615" name="Shape 615"/>
          <p:cNvPicPr preferRelativeResize="0">
            <a:picLocks noGrp="1"/>
          </p:cNvPicPr>
          <p:nvPr>
            <p:ph type="body" idx="2"/>
          </p:nvPr>
        </p:nvPicPr>
        <p:blipFill rotWithShape="1">
          <a:blip r:embed="rId4">
            <a:alphaModFix/>
          </a:blip>
          <a:srcRect/>
          <a:stretch/>
        </p:blipFill>
        <p:spPr>
          <a:xfrm>
            <a:off x="1295400" y="3505200"/>
            <a:ext cx="5943599" cy="2417761"/>
          </a:xfrm>
          <a:prstGeom prst="rect">
            <a:avLst/>
          </a:prstGeom>
          <a:noFill/>
          <a:ln>
            <a:noFill/>
          </a:ln>
        </p:spPr>
      </p:pic>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Shape 620"/>
          <p:cNvPicPr preferRelativeResize="0"/>
          <p:nvPr/>
        </p:nvPicPr>
        <p:blipFill rotWithShape="1">
          <a:blip r:embed="rId3">
            <a:alphaModFix/>
          </a:blip>
          <a:srcRect/>
          <a:stretch/>
        </p:blipFill>
        <p:spPr>
          <a:xfrm>
            <a:off x="533400" y="1066800"/>
            <a:ext cx="7467600" cy="4479924"/>
          </a:xfrm>
          <a:prstGeom prst="rect">
            <a:avLst/>
          </a:prstGeom>
          <a:noFill/>
          <a:ln>
            <a:noFill/>
          </a:ln>
        </p:spPr>
      </p:pic>
      <p:sp>
        <p:nvSpPr>
          <p:cNvPr id="621" name="Shape 621"/>
          <p:cNvSpPr txBox="1">
            <a:spLocks noGrp="1"/>
          </p:cNvSpPr>
          <p:nvPr>
            <p:ph type="title"/>
          </p:nvPr>
        </p:nvSpPr>
        <p:spPr>
          <a:xfrm>
            <a:off x="533400" y="533400"/>
            <a:ext cx="8077199"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173962"/>
              </a:buClr>
              <a:buSzPct val="25000"/>
              <a:buFont typeface="Arial"/>
              <a:buNone/>
            </a:pPr>
            <a:r>
              <a:rPr lang="en-US" sz="4200" b="1" i="0" u="none" strike="noStrike" cap="none" baseline="0">
                <a:solidFill>
                  <a:srgbClr val="173962"/>
                </a:solidFill>
                <a:latin typeface="Arial"/>
                <a:ea typeface="Arial"/>
                <a:cs typeface="Arial"/>
                <a:sym typeface="Arial"/>
              </a:rPr>
              <a:t>Teachers</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533400" y="533400"/>
            <a:ext cx="8077199" cy="1524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173962"/>
              </a:buClr>
              <a:buSzPct val="25000"/>
              <a:buFont typeface="Arial"/>
              <a:buNone/>
            </a:pPr>
            <a:r>
              <a:rPr lang="en-US" sz="4200" b="1" i="0" u="none" strike="noStrike" cap="none" baseline="0">
                <a:solidFill>
                  <a:srgbClr val="173962"/>
                </a:solidFill>
                <a:latin typeface="Arial"/>
                <a:ea typeface="Arial"/>
                <a:cs typeface="Arial"/>
                <a:sym typeface="Arial"/>
              </a:rPr>
              <a:t>What will teachers see?</a:t>
            </a:r>
          </a:p>
        </p:txBody>
      </p:sp>
      <p:pic>
        <p:nvPicPr>
          <p:cNvPr id="627" name="Shape 627"/>
          <p:cNvPicPr preferRelativeResize="0"/>
          <p:nvPr/>
        </p:nvPicPr>
        <p:blipFill rotWithShape="1">
          <a:blip r:embed="rId3">
            <a:alphaModFix/>
          </a:blip>
          <a:srcRect/>
          <a:stretch/>
        </p:blipFill>
        <p:spPr>
          <a:xfrm>
            <a:off x="457200" y="1752600"/>
            <a:ext cx="8037511" cy="3614736"/>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533400" y="533400"/>
            <a:ext cx="8077199" cy="152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200" b="1" i="0" u="none" strike="noStrike" cap="none" baseline="0">
              <a:solidFill>
                <a:srgbClr val="173962"/>
              </a:solidFill>
              <a:latin typeface="Arial"/>
              <a:ea typeface="Arial"/>
              <a:cs typeface="Arial"/>
              <a:sym typeface="Arial"/>
            </a:endParaRPr>
          </a:p>
        </p:txBody>
      </p:sp>
      <p:sp>
        <p:nvSpPr>
          <p:cNvPr id="633" name="Shape 633"/>
          <p:cNvSpPr txBox="1">
            <a:spLocks noGrp="1"/>
          </p:cNvSpPr>
          <p:nvPr>
            <p:ph type="body" idx="1"/>
          </p:nvPr>
        </p:nvSpPr>
        <p:spPr>
          <a:xfrm>
            <a:off x="533400" y="1981200"/>
            <a:ext cx="8077199" cy="38099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pic>
        <p:nvPicPr>
          <p:cNvPr id="634" name="Shape 634"/>
          <p:cNvPicPr preferRelativeResize="0"/>
          <p:nvPr/>
        </p:nvPicPr>
        <p:blipFill rotWithShape="1">
          <a:blip r:embed="rId3">
            <a:alphaModFix/>
          </a:blip>
          <a:srcRect/>
          <a:stretch/>
        </p:blipFill>
        <p:spPr>
          <a:xfrm>
            <a:off x="0" y="88900"/>
            <a:ext cx="9144000" cy="6738937"/>
          </a:xfrm>
          <a:prstGeom prst="rect">
            <a:avLst/>
          </a:prstGeom>
          <a:noFill/>
          <a:ln>
            <a:noFill/>
          </a:ln>
        </p:spPr>
      </p:pic>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533400" y="533400"/>
            <a:ext cx="8077199" cy="152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200" b="1" i="0" u="none" strike="noStrike" cap="none" baseline="0">
              <a:solidFill>
                <a:srgbClr val="173962"/>
              </a:solidFill>
              <a:latin typeface="Arial"/>
              <a:ea typeface="Arial"/>
              <a:cs typeface="Arial"/>
              <a:sym typeface="Arial"/>
            </a:endParaRPr>
          </a:p>
        </p:txBody>
      </p:sp>
      <p:sp>
        <p:nvSpPr>
          <p:cNvPr id="641" name="Shape 641"/>
          <p:cNvSpPr txBox="1">
            <a:spLocks noGrp="1"/>
          </p:cNvSpPr>
          <p:nvPr>
            <p:ph type="body" idx="1"/>
          </p:nvPr>
        </p:nvSpPr>
        <p:spPr>
          <a:xfrm>
            <a:off x="533400" y="1981200"/>
            <a:ext cx="8077199" cy="38099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pic>
        <p:nvPicPr>
          <p:cNvPr id="642" name="Shape 642"/>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533400" y="533400"/>
            <a:ext cx="8077199" cy="1524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200" b="1" i="0" u="none" strike="noStrike" cap="none" baseline="0">
              <a:solidFill>
                <a:srgbClr val="173962"/>
              </a:solidFill>
              <a:latin typeface="Arial"/>
              <a:ea typeface="Arial"/>
              <a:cs typeface="Arial"/>
              <a:sym typeface="Arial"/>
            </a:endParaRPr>
          </a:p>
        </p:txBody>
      </p:sp>
      <p:sp>
        <p:nvSpPr>
          <p:cNvPr id="649" name="Shape 649"/>
          <p:cNvSpPr txBox="1">
            <a:spLocks noGrp="1"/>
          </p:cNvSpPr>
          <p:nvPr>
            <p:ph type="body" idx="1"/>
          </p:nvPr>
        </p:nvSpPr>
        <p:spPr>
          <a:xfrm>
            <a:off x="533400" y="1981200"/>
            <a:ext cx="8077199" cy="38099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pic>
        <p:nvPicPr>
          <p:cNvPr id="650" name="Shape 650"/>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p:nvPr/>
        </p:nvSpPr>
        <p:spPr>
          <a:xfrm>
            <a:off x="304800" y="304800"/>
            <a:ext cx="8458200" cy="1066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63554C"/>
              </a:buClr>
              <a:buSzPct val="25000"/>
              <a:buFont typeface="Arial"/>
              <a:buNone/>
            </a:pPr>
            <a:r>
              <a:rPr lang="en-US" sz="2800" b="1" i="0" u="none" strike="noStrike" cap="none" baseline="0">
                <a:solidFill>
                  <a:srgbClr val="63554C"/>
                </a:solidFill>
                <a:latin typeface="Arial"/>
                <a:ea typeface="Arial"/>
                <a:cs typeface="Arial"/>
                <a:sym typeface="Arial"/>
              </a:rPr>
              <a:t>Four Buckets of Assessments for Growth</a:t>
            </a:r>
          </a:p>
        </p:txBody>
      </p:sp>
      <p:sp>
        <p:nvSpPr>
          <p:cNvPr id="657" name="Shape 657"/>
          <p:cNvSpPr/>
          <p:nvPr/>
        </p:nvSpPr>
        <p:spPr>
          <a:xfrm rot="5400000">
            <a:off x="876299" y="1285874"/>
            <a:ext cx="990599" cy="1524000"/>
          </a:xfrm>
          <a:prstGeom prst="flowChartDelay">
            <a:avLst/>
          </a:prstGeom>
          <a:solidFill>
            <a:srgbClr val="E7832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658" name="Shape 658"/>
          <p:cNvSpPr/>
          <p:nvPr/>
        </p:nvSpPr>
        <p:spPr>
          <a:xfrm rot="5400000">
            <a:off x="2857499" y="1285874"/>
            <a:ext cx="990599" cy="1524000"/>
          </a:xfrm>
          <a:prstGeom prst="flowChartDelay">
            <a:avLst/>
          </a:prstGeom>
          <a:solidFill>
            <a:srgbClr val="E7832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659" name="Shape 659"/>
          <p:cNvSpPr/>
          <p:nvPr/>
        </p:nvSpPr>
        <p:spPr>
          <a:xfrm rot="5400000">
            <a:off x="5067299" y="1285874"/>
            <a:ext cx="990599" cy="1524000"/>
          </a:xfrm>
          <a:prstGeom prst="flowChartDelay">
            <a:avLst/>
          </a:prstGeom>
          <a:solidFill>
            <a:srgbClr val="E7832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660" name="Shape 660"/>
          <p:cNvSpPr/>
          <p:nvPr/>
        </p:nvSpPr>
        <p:spPr>
          <a:xfrm rot="5400000">
            <a:off x="7200899" y="1285874"/>
            <a:ext cx="990599" cy="1524000"/>
          </a:xfrm>
          <a:prstGeom prst="flowChartDelay">
            <a:avLst/>
          </a:prstGeom>
          <a:solidFill>
            <a:srgbClr val="E7832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661" name="Shape 661"/>
          <p:cNvCxnSpPr/>
          <p:nvPr/>
        </p:nvCxnSpPr>
        <p:spPr>
          <a:xfrm rot="-5400000">
            <a:off x="1205706" y="2399505"/>
            <a:ext cx="304799" cy="1587"/>
          </a:xfrm>
          <a:prstGeom prst="straightConnector1">
            <a:avLst/>
          </a:prstGeom>
          <a:noFill/>
          <a:ln w="9525" cap="rnd">
            <a:solidFill>
              <a:srgbClr val="FFC000"/>
            </a:solidFill>
            <a:prstDash val="solid"/>
            <a:miter/>
            <a:headEnd type="none" w="med" len="med"/>
            <a:tailEnd type="stealth" w="lg" len="lg"/>
          </a:ln>
        </p:spPr>
      </p:cxnSp>
      <p:cxnSp>
        <p:nvCxnSpPr>
          <p:cNvPr id="662" name="Shape 662"/>
          <p:cNvCxnSpPr/>
          <p:nvPr/>
        </p:nvCxnSpPr>
        <p:spPr>
          <a:xfrm rot="-5400000">
            <a:off x="3228181" y="2394743"/>
            <a:ext cx="304799" cy="1587"/>
          </a:xfrm>
          <a:prstGeom prst="straightConnector1">
            <a:avLst/>
          </a:prstGeom>
          <a:noFill/>
          <a:ln w="9525" cap="rnd">
            <a:solidFill>
              <a:srgbClr val="FFC000"/>
            </a:solidFill>
            <a:prstDash val="solid"/>
            <a:miter/>
            <a:headEnd type="none" w="med" len="med"/>
            <a:tailEnd type="stealth" w="lg" len="lg"/>
          </a:ln>
        </p:spPr>
      </p:cxnSp>
      <p:cxnSp>
        <p:nvCxnSpPr>
          <p:cNvPr id="663" name="Shape 663"/>
          <p:cNvCxnSpPr/>
          <p:nvPr/>
        </p:nvCxnSpPr>
        <p:spPr>
          <a:xfrm rot="-5400000">
            <a:off x="5439568" y="2399505"/>
            <a:ext cx="304799" cy="1587"/>
          </a:xfrm>
          <a:prstGeom prst="straightConnector1">
            <a:avLst/>
          </a:prstGeom>
          <a:noFill/>
          <a:ln w="9525" cap="rnd">
            <a:solidFill>
              <a:srgbClr val="FFC000"/>
            </a:solidFill>
            <a:prstDash val="solid"/>
            <a:miter/>
            <a:headEnd type="none" w="med" len="med"/>
            <a:tailEnd type="stealth" w="lg" len="lg"/>
          </a:ln>
        </p:spPr>
      </p:cxnSp>
      <p:cxnSp>
        <p:nvCxnSpPr>
          <p:cNvPr id="664" name="Shape 664"/>
          <p:cNvCxnSpPr/>
          <p:nvPr/>
        </p:nvCxnSpPr>
        <p:spPr>
          <a:xfrm rot="-5400000">
            <a:off x="7576342" y="2399505"/>
            <a:ext cx="304799" cy="1587"/>
          </a:xfrm>
          <a:prstGeom prst="straightConnector1">
            <a:avLst/>
          </a:prstGeom>
          <a:noFill/>
          <a:ln w="9525" cap="rnd">
            <a:solidFill>
              <a:srgbClr val="FFC000"/>
            </a:solidFill>
            <a:prstDash val="solid"/>
            <a:miter/>
            <a:headEnd type="none" w="med" len="med"/>
            <a:tailEnd type="stealth" w="lg" len="lg"/>
          </a:ln>
        </p:spPr>
      </p:cxnSp>
      <p:sp>
        <p:nvSpPr>
          <p:cNvPr id="665" name="Shape 665"/>
          <p:cNvSpPr txBox="1"/>
          <p:nvPr/>
        </p:nvSpPr>
        <p:spPr>
          <a:xfrm>
            <a:off x="2378075" y="2651125"/>
            <a:ext cx="1968500" cy="1816099"/>
          </a:xfrm>
          <a:prstGeom prst="rect">
            <a:avLst/>
          </a:prstGeom>
          <a:noFill/>
          <a:ln w="9525" cap="rnd">
            <a:solidFill>
              <a:srgbClr val="FFC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463D35"/>
              </a:buClr>
              <a:buSzPct val="25000"/>
              <a:buFont typeface="Arial"/>
              <a:buNone/>
            </a:pPr>
            <a:r>
              <a:rPr lang="en-US" sz="2000" b="1" i="0" u="none" strike="noStrike" cap="none" baseline="0">
                <a:solidFill>
                  <a:srgbClr val="463D35"/>
                </a:solidFill>
                <a:latin typeface="Arial"/>
                <a:ea typeface="Arial"/>
                <a:cs typeface="Arial"/>
                <a:sym typeface="Arial"/>
              </a:rPr>
              <a:t>NC Final Exams</a:t>
            </a:r>
          </a:p>
        </p:txBody>
      </p:sp>
      <p:sp>
        <p:nvSpPr>
          <p:cNvPr id="666" name="Shape 666"/>
          <p:cNvSpPr txBox="1"/>
          <p:nvPr/>
        </p:nvSpPr>
        <p:spPr>
          <a:xfrm>
            <a:off x="4529137" y="2636836"/>
            <a:ext cx="1968500" cy="1830386"/>
          </a:xfrm>
          <a:prstGeom prst="rect">
            <a:avLst/>
          </a:prstGeom>
          <a:noFill/>
          <a:ln w="9525" cap="rnd">
            <a:solidFill>
              <a:srgbClr val="FFC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463D35"/>
              </a:buClr>
              <a:buSzPct val="25000"/>
              <a:buFont typeface="Arial"/>
              <a:buNone/>
            </a:pPr>
            <a:r>
              <a:rPr lang="en-US" sz="2000" b="1" i="0" u="none" strike="noStrike" cap="none" baseline="0">
                <a:solidFill>
                  <a:srgbClr val="463D35"/>
                </a:solidFill>
                <a:latin typeface="Arial"/>
                <a:ea typeface="Arial"/>
                <a:cs typeface="Arial"/>
                <a:sym typeface="Arial"/>
              </a:rPr>
              <a:t>Courses Focused on Performance</a:t>
            </a:r>
          </a:p>
          <a:p>
            <a:pPr marL="0" marR="0" lvl="0" indent="0" algn="ctr" rtl="0">
              <a:lnSpc>
                <a:spcPct val="100000"/>
              </a:lnSpc>
              <a:spcBef>
                <a:spcPts val="0"/>
              </a:spcBef>
              <a:spcAft>
                <a:spcPts val="0"/>
              </a:spcAft>
              <a:buClr>
                <a:srgbClr val="463D35"/>
              </a:buClr>
              <a:buSzPct val="25000"/>
              <a:buFont typeface="Arial"/>
              <a:buNone/>
            </a:pPr>
            <a:r>
              <a:rPr lang="en-US" sz="2000" b="1" i="0" u="none" strike="noStrike" cap="none" baseline="0">
                <a:solidFill>
                  <a:srgbClr val="463D35"/>
                </a:solidFill>
                <a:latin typeface="Arial"/>
                <a:ea typeface="Arial"/>
                <a:cs typeface="Arial"/>
                <a:sym typeface="Arial"/>
              </a:rPr>
              <a:t>(ASW)</a:t>
            </a:r>
          </a:p>
        </p:txBody>
      </p:sp>
      <p:sp>
        <p:nvSpPr>
          <p:cNvPr id="667" name="Shape 667"/>
          <p:cNvSpPr txBox="1"/>
          <p:nvPr/>
        </p:nvSpPr>
        <p:spPr>
          <a:xfrm>
            <a:off x="6594475" y="2643186"/>
            <a:ext cx="1968500" cy="1824036"/>
          </a:xfrm>
          <a:prstGeom prst="rect">
            <a:avLst/>
          </a:prstGeom>
          <a:noFill/>
          <a:ln w="9525" cap="rnd">
            <a:solidFill>
              <a:srgbClr val="FFC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463D35"/>
              </a:buClr>
              <a:buSzPct val="25000"/>
              <a:buFont typeface="Arial"/>
              <a:buNone/>
            </a:pPr>
            <a:r>
              <a:rPr lang="en-US" sz="2000" b="1" i="0" u="none" strike="noStrike" cap="none" baseline="0">
                <a:solidFill>
                  <a:srgbClr val="463D35"/>
                </a:solidFill>
                <a:latin typeface="Arial"/>
                <a:ea typeface="Arial"/>
                <a:cs typeface="Arial"/>
                <a:sym typeface="Arial"/>
              </a:rPr>
              <a:t>Locally Developed Courses</a:t>
            </a:r>
          </a:p>
        </p:txBody>
      </p:sp>
      <p:sp>
        <p:nvSpPr>
          <p:cNvPr id="668" name="Shape 668"/>
          <p:cNvSpPr txBox="1"/>
          <p:nvPr/>
        </p:nvSpPr>
        <p:spPr>
          <a:xfrm>
            <a:off x="1143000" y="1676400"/>
            <a:ext cx="838199" cy="58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200" b="1" i="0" u="none" strike="noStrike" cap="none" baseline="0">
                <a:solidFill>
                  <a:srgbClr val="FFFFFF"/>
                </a:solidFill>
                <a:latin typeface="Arial"/>
                <a:ea typeface="Arial"/>
                <a:cs typeface="Arial"/>
                <a:sym typeface="Arial"/>
              </a:rPr>
              <a:t>A</a:t>
            </a:r>
          </a:p>
        </p:txBody>
      </p:sp>
      <p:sp>
        <p:nvSpPr>
          <p:cNvPr id="669" name="Shape 669"/>
          <p:cNvSpPr txBox="1"/>
          <p:nvPr/>
        </p:nvSpPr>
        <p:spPr>
          <a:xfrm>
            <a:off x="3186111" y="1676400"/>
            <a:ext cx="838199" cy="58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200" b="1" i="0" u="none" strike="noStrike" cap="none" baseline="0">
                <a:solidFill>
                  <a:srgbClr val="FFFFFF"/>
                </a:solidFill>
                <a:latin typeface="Arial"/>
                <a:ea typeface="Arial"/>
                <a:cs typeface="Arial"/>
                <a:sym typeface="Arial"/>
              </a:rPr>
              <a:t>B</a:t>
            </a:r>
          </a:p>
        </p:txBody>
      </p:sp>
      <p:sp>
        <p:nvSpPr>
          <p:cNvPr id="670" name="Shape 670"/>
          <p:cNvSpPr txBox="1"/>
          <p:nvPr/>
        </p:nvSpPr>
        <p:spPr>
          <a:xfrm>
            <a:off x="5367337" y="1676400"/>
            <a:ext cx="838199" cy="58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200" b="1" i="0" u="none" strike="noStrike" cap="none" baseline="0">
                <a:solidFill>
                  <a:srgbClr val="FFFFFF"/>
                </a:solidFill>
                <a:latin typeface="Arial"/>
                <a:ea typeface="Arial"/>
                <a:cs typeface="Arial"/>
                <a:sym typeface="Arial"/>
              </a:rPr>
              <a:t>C</a:t>
            </a:r>
          </a:p>
        </p:txBody>
      </p:sp>
      <p:sp>
        <p:nvSpPr>
          <p:cNvPr id="671" name="Shape 671"/>
          <p:cNvSpPr txBox="1"/>
          <p:nvPr/>
        </p:nvSpPr>
        <p:spPr>
          <a:xfrm>
            <a:off x="7510461" y="1676400"/>
            <a:ext cx="838199" cy="58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200" b="1" i="0" u="none" strike="noStrike" cap="none" baseline="0">
                <a:solidFill>
                  <a:srgbClr val="FFFFFF"/>
                </a:solidFill>
                <a:latin typeface="Arial"/>
                <a:ea typeface="Arial"/>
                <a:cs typeface="Arial"/>
                <a:sym typeface="Arial"/>
              </a:rPr>
              <a:t>D</a:t>
            </a:r>
          </a:p>
        </p:txBody>
      </p:sp>
      <p:sp>
        <p:nvSpPr>
          <p:cNvPr id="672" name="Shape 672"/>
          <p:cNvSpPr/>
          <p:nvPr/>
        </p:nvSpPr>
        <p:spPr>
          <a:xfrm rot="5400000">
            <a:off x="2067717" y="2512218"/>
            <a:ext cx="515936" cy="4165600"/>
          </a:xfrm>
          <a:prstGeom prst="rightBrace">
            <a:avLst>
              <a:gd name="adj1" fmla="val 0"/>
              <a:gd name="adj2" fmla="val 50000"/>
            </a:avLst>
          </a:prstGeom>
          <a:noFill/>
          <a:ln w="9525"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673" name="Shape 673"/>
          <p:cNvSpPr txBox="1">
            <a:spLocks noGrp="1"/>
          </p:cNvSpPr>
          <p:nvPr>
            <p:ph type="body" idx="1"/>
          </p:nvPr>
        </p:nvSpPr>
        <p:spPr>
          <a:xfrm>
            <a:off x="0" y="4800600"/>
            <a:ext cx="4957761" cy="1676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463D35"/>
              </a:buClr>
              <a:buSzPct val="100000"/>
              <a:buFont typeface="Arial"/>
              <a:buChar char="•"/>
            </a:pPr>
            <a:r>
              <a:rPr lang="en-US" sz="2000" b="1" i="0" u="none" strike="noStrike" cap="none" baseline="0">
                <a:solidFill>
                  <a:srgbClr val="463D35"/>
                </a:solidFill>
                <a:latin typeface="Arial"/>
                <a:ea typeface="Arial"/>
                <a:cs typeface="Arial"/>
                <a:sym typeface="Arial"/>
              </a:rPr>
              <a:t>Assessment Common </a:t>
            </a:r>
            <a:br>
              <a:rPr lang="en-US" sz="2000" b="1" i="0" u="none" strike="noStrike" cap="none" baseline="0">
                <a:solidFill>
                  <a:srgbClr val="463D35"/>
                </a:solidFill>
                <a:latin typeface="Arial"/>
                <a:ea typeface="Arial"/>
                <a:cs typeface="Arial"/>
                <a:sym typeface="Arial"/>
              </a:rPr>
            </a:br>
            <a:r>
              <a:rPr lang="en-US" sz="2000" b="1" i="0" u="none" strike="noStrike" cap="none" baseline="0">
                <a:solidFill>
                  <a:srgbClr val="463D35"/>
                </a:solidFill>
                <a:latin typeface="Arial"/>
                <a:ea typeface="Arial"/>
                <a:cs typeface="Arial"/>
                <a:sym typeface="Arial"/>
              </a:rPr>
              <a:t>Across Districts</a:t>
            </a:r>
          </a:p>
          <a:p>
            <a:pPr marL="342900" marR="0" lvl="0" indent="-342900" algn="l" rtl="0">
              <a:lnSpc>
                <a:spcPct val="100000"/>
              </a:lnSpc>
              <a:spcBef>
                <a:spcPts val="0"/>
              </a:spcBef>
              <a:spcAft>
                <a:spcPts val="0"/>
              </a:spcAft>
              <a:buClr>
                <a:srgbClr val="463D35"/>
              </a:buClr>
              <a:buSzPct val="100000"/>
              <a:buFont typeface="Arial"/>
              <a:buChar char="•"/>
            </a:pPr>
            <a:r>
              <a:rPr lang="en-US" sz="2000" b="1" i="0" u="none" strike="noStrike" cap="none" baseline="0">
                <a:solidFill>
                  <a:srgbClr val="463D35"/>
                </a:solidFill>
                <a:latin typeface="Arial"/>
                <a:ea typeface="Arial"/>
                <a:cs typeface="Arial"/>
                <a:sym typeface="Arial"/>
              </a:rPr>
              <a:t>Growth using EVAAS</a:t>
            </a:r>
          </a:p>
        </p:txBody>
      </p:sp>
      <p:sp>
        <p:nvSpPr>
          <p:cNvPr id="674" name="Shape 674"/>
          <p:cNvSpPr txBox="1"/>
          <p:nvPr/>
        </p:nvSpPr>
        <p:spPr>
          <a:xfrm>
            <a:off x="4572000" y="4724400"/>
            <a:ext cx="4495800" cy="13715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463D35"/>
              </a:buClr>
              <a:buSzPct val="100000"/>
              <a:buFont typeface="Arial"/>
              <a:buChar char="•"/>
            </a:pPr>
            <a:r>
              <a:rPr lang="en-US" sz="2000" b="1" i="0" u="none" strike="noStrike" cap="none" baseline="0">
                <a:solidFill>
                  <a:srgbClr val="463D35"/>
                </a:solidFill>
                <a:latin typeface="Arial"/>
                <a:ea typeface="Arial"/>
                <a:cs typeface="Arial"/>
                <a:sym typeface="Arial"/>
              </a:rPr>
              <a:t>Guidance from DPI with local implementation options</a:t>
            </a:r>
          </a:p>
          <a:p>
            <a:pPr marL="342900" marR="0" lvl="0" indent="-342900" algn="l" rtl="0">
              <a:lnSpc>
                <a:spcPct val="100000"/>
              </a:lnSpc>
              <a:spcBef>
                <a:spcPts val="0"/>
              </a:spcBef>
              <a:spcAft>
                <a:spcPts val="0"/>
              </a:spcAft>
              <a:buClr>
                <a:srgbClr val="463D35"/>
              </a:buClr>
              <a:buSzPct val="100000"/>
              <a:buFont typeface="Arial"/>
              <a:buChar char="•"/>
            </a:pPr>
            <a:r>
              <a:rPr lang="en-US" sz="2000" b="1" i="0" u="none" strike="noStrike" cap="none" baseline="0">
                <a:solidFill>
                  <a:srgbClr val="463D35"/>
                </a:solidFill>
                <a:latin typeface="Arial"/>
                <a:ea typeface="Arial"/>
                <a:cs typeface="Arial"/>
                <a:sym typeface="Arial"/>
              </a:rPr>
              <a:t>Growth determined by </a:t>
            </a:r>
          </a:p>
          <a:p>
            <a:pPr marL="342900" marR="0" lvl="0" indent="-342900" algn="l" rtl="0">
              <a:lnSpc>
                <a:spcPct val="100000"/>
              </a:lnSpc>
              <a:spcBef>
                <a:spcPts val="0"/>
              </a:spcBef>
              <a:spcAft>
                <a:spcPts val="0"/>
              </a:spcAft>
              <a:buClr>
                <a:srgbClr val="463D35"/>
              </a:buClr>
              <a:buSzPct val="25000"/>
              <a:buFont typeface="Arial"/>
              <a:buNone/>
            </a:pPr>
            <a:r>
              <a:rPr lang="en-US" sz="2000" b="1" i="0" u="none" strike="noStrike" cap="none" baseline="0">
                <a:solidFill>
                  <a:srgbClr val="463D35"/>
                </a:solidFill>
                <a:latin typeface="Arial"/>
                <a:ea typeface="Arial"/>
                <a:cs typeface="Arial"/>
                <a:sym typeface="Arial"/>
              </a:rPr>
              <a:t>	evaluator</a:t>
            </a:r>
          </a:p>
        </p:txBody>
      </p:sp>
      <p:sp>
        <p:nvSpPr>
          <p:cNvPr id="675" name="Shape 675"/>
          <p:cNvSpPr txBox="1"/>
          <p:nvPr/>
        </p:nvSpPr>
        <p:spPr>
          <a:xfrm>
            <a:off x="350837" y="2652711"/>
            <a:ext cx="1970086" cy="1816099"/>
          </a:xfrm>
          <a:prstGeom prst="rect">
            <a:avLst/>
          </a:prstGeom>
          <a:noFill/>
          <a:ln w="9525" cap="rnd">
            <a:solidFill>
              <a:srgbClr val="FFC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463D35"/>
              </a:buClr>
              <a:buSzPct val="25000"/>
              <a:buFont typeface="Arial"/>
              <a:buNone/>
            </a:pPr>
            <a:r>
              <a:rPr lang="en-US" sz="2000" b="1" i="0" u="none" strike="noStrike" cap="none" baseline="0">
                <a:solidFill>
                  <a:srgbClr val="463D35"/>
                </a:solidFill>
                <a:latin typeface="Arial"/>
                <a:ea typeface="Arial"/>
                <a:cs typeface="Arial"/>
                <a:sym typeface="Arial"/>
              </a:rPr>
              <a:t>EOCs,EOGs and VoCATS</a:t>
            </a:r>
          </a:p>
        </p:txBody>
      </p:sp>
      <p:sp>
        <p:nvSpPr>
          <p:cNvPr id="676" name="Shape 676"/>
          <p:cNvSpPr/>
          <p:nvPr/>
        </p:nvSpPr>
        <p:spPr>
          <a:xfrm rot="5400000">
            <a:off x="6296818" y="2512218"/>
            <a:ext cx="515936" cy="4165600"/>
          </a:xfrm>
          <a:prstGeom prst="rightBrace">
            <a:avLst>
              <a:gd name="adj1" fmla="val 0"/>
              <a:gd name="adj2" fmla="val 50000"/>
            </a:avLst>
          </a:prstGeom>
          <a:noFill/>
          <a:ln w="9525"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p:nvPr/>
        </p:nvSpPr>
        <p:spPr>
          <a:xfrm>
            <a:off x="533400" y="304800"/>
            <a:ext cx="8229600" cy="1066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63554C"/>
              </a:buClr>
              <a:buSzPct val="25000"/>
              <a:buFont typeface="Arial"/>
              <a:buNone/>
            </a:pPr>
            <a:r>
              <a:rPr lang="en-US" sz="3600" b="1" i="0" u="none" strike="noStrike" cap="none" baseline="0">
                <a:solidFill>
                  <a:srgbClr val="63554C"/>
                </a:solidFill>
                <a:latin typeface="Arial"/>
                <a:ea typeface="Arial"/>
                <a:cs typeface="Arial"/>
                <a:sym typeface="Arial"/>
              </a:rPr>
              <a:t>Remember Status and Standard VI  </a:t>
            </a:r>
          </a:p>
        </p:txBody>
      </p:sp>
      <p:sp>
        <p:nvSpPr>
          <p:cNvPr id="683" name="Shape 683"/>
          <p:cNvSpPr txBox="1"/>
          <p:nvPr/>
        </p:nvSpPr>
        <p:spPr>
          <a:xfrm>
            <a:off x="5181600" y="1114425"/>
            <a:ext cx="330200"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684" name="Shape 684"/>
          <p:cNvSpPr txBox="1"/>
          <p:nvPr/>
        </p:nvSpPr>
        <p:spPr>
          <a:xfrm>
            <a:off x="228600" y="1447800"/>
            <a:ext cx="8534399" cy="4462461"/>
          </a:xfrm>
          <a:prstGeom prst="rect">
            <a:avLst/>
          </a:prstGeom>
          <a:noFill/>
          <a:ln>
            <a:noFill/>
          </a:ln>
        </p:spPr>
        <p:txBody>
          <a:bodyPr lIns="91425" tIns="45700" rIns="91425" bIns="45700" anchor="t" anchorCtr="0">
            <a:noAutofit/>
          </a:bodyPr>
          <a:lstStyle/>
          <a:p>
            <a:pPr marL="285750" marR="0" lvl="0" indent="-184150" algn="l" rtl="0">
              <a:lnSpc>
                <a:spcPct val="100000"/>
              </a:lnSpc>
              <a:spcBef>
                <a:spcPts val="0"/>
              </a:spcBef>
              <a:spcAft>
                <a:spcPts val="0"/>
              </a:spcAft>
              <a:buClr>
                <a:schemeClr val="dk1"/>
              </a:buClr>
              <a:buFont typeface="Arial"/>
              <a:buNone/>
            </a:pPr>
            <a:endParaRPr sz="1600" b="1" i="0" u="none" strike="noStrike" cap="none" baseline="0">
              <a:solidFill>
                <a:srgbClr val="63554C"/>
              </a:solidFill>
              <a:latin typeface="Arial"/>
              <a:ea typeface="Arial"/>
              <a:cs typeface="Arial"/>
              <a:sym typeface="Arial"/>
            </a:endParaRPr>
          </a:p>
          <a:p>
            <a:pPr marL="800100" marR="0" lvl="1" indent="-342900" algn="l" rtl="0">
              <a:lnSpc>
                <a:spcPct val="100000"/>
              </a:lnSpc>
              <a:spcBef>
                <a:spcPts val="0"/>
              </a:spcBef>
              <a:spcAft>
                <a:spcPts val="0"/>
              </a:spcAft>
              <a:buClr>
                <a:srgbClr val="453A35"/>
              </a:buClr>
              <a:buSzPct val="100000"/>
              <a:buFont typeface="Arial"/>
              <a:buChar char="•"/>
            </a:pPr>
            <a:r>
              <a:rPr lang="en-US" sz="3600" b="0" i="0" u="none" strike="noStrike" cap="none" baseline="0">
                <a:solidFill>
                  <a:srgbClr val="453A35"/>
                </a:solidFill>
                <a:latin typeface="Arial"/>
                <a:ea typeface="Arial"/>
                <a:cs typeface="Arial"/>
                <a:sym typeface="Arial"/>
              </a:rPr>
              <a:t>An educator receives an effectiveness </a:t>
            </a:r>
            <a:r>
              <a:rPr lang="en-US" sz="3600" b="1" i="0" u="none" strike="noStrike" cap="none" baseline="0">
                <a:solidFill>
                  <a:srgbClr val="55234F"/>
                </a:solidFill>
                <a:latin typeface="Arial"/>
                <a:ea typeface="Arial"/>
                <a:cs typeface="Arial"/>
                <a:sym typeface="Arial"/>
              </a:rPr>
              <a:t>status </a:t>
            </a:r>
            <a:r>
              <a:rPr lang="en-US" sz="3600" b="0" i="0" u="none" strike="noStrike" cap="none" baseline="0">
                <a:solidFill>
                  <a:srgbClr val="453A35"/>
                </a:solidFill>
                <a:latin typeface="Arial"/>
                <a:ea typeface="Arial"/>
                <a:cs typeface="Arial"/>
                <a:sym typeface="Arial"/>
              </a:rPr>
              <a:t>only when he or she has </a:t>
            </a:r>
            <a:r>
              <a:rPr lang="en-US" sz="3600" b="1" i="0" u="none" strike="noStrike" cap="none" baseline="0">
                <a:solidFill>
                  <a:srgbClr val="453A35"/>
                </a:solidFill>
                <a:latin typeface="Arial"/>
                <a:ea typeface="Arial"/>
                <a:cs typeface="Arial"/>
                <a:sym typeface="Arial"/>
              </a:rPr>
              <a:t>3 years of data </a:t>
            </a:r>
            <a:r>
              <a:rPr lang="en-US" sz="3600" b="0" i="0" u="none" strike="noStrike" cap="none" baseline="0">
                <a:solidFill>
                  <a:srgbClr val="453A35"/>
                </a:solidFill>
                <a:latin typeface="Arial"/>
                <a:ea typeface="Arial"/>
                <a:cs typeface="Arial"/>
                <a:sym typeface="Arial"/>
              </a:rPr>
              <a:t>on </a:t>
            </a:r>
            <a:br>
              <a:rPr lang="en-US" sz="3600" b="0" i="0" u="none" strike="noStrike" cap="none" baseline="0">
                <a:solidFill>
                  <a:srgbClr val="453A35"/>
                </a:solidFill>
                <a:latin typeface="Arial"/>
                <a:ea typeface="Arial"/>
                <a:cs typeface="Arial"/>
                <a:sym typeface="Arial"/>
              </a:rPr>
            </a:br>
            <a:r>
              <a:rPr lang="en-US" sz="3600" b="0" i="0" u="none" strike="noStrike" cap="none" baseline="0">
                <a:solidFill>
                  <a:srgbClr val="453A35"/>
                </a:solidFill>
                <a:latin typeface="Arial"/>
                <a:ea typeface="Arial"/>
                <a:cs typeface="Arial"/>
                <a:sym typeface="Arial"/>
              </a:rPr>
              <a:t>standard 6</a:t>
            </a:r>
            <a:r>
              <a:rPr lang="en-US" sz="3600" b="1" i="0" u="none" strike="noStrike" cap="none" baseline="0">
                <a:solidFill>
                  <a:srgbClr val="63554C"/>
                </a:solidFill>
                <a:latin typeface="Arial"/>
                <a:ea typeface="Arial"/>
                <a:cs typeface="Arial"/>
                <a:sym typeface="Arial"/>
              </a:rPr>
              <a:t/>
            </a:r>
            <a:br>
              <a:rPr lang="en-US" sz="3600" b="1" i="0" u="none" strike="noStrike" cap="none" baseline="0">
                <a:solidFill>
                  <a:srgbClr val="63554C"/>
                </a:solidFill>
                <a:latin typeface="Arial"/>
                <a:ea typeface="Arial"/>
                <a:cs typeface="Arial"/>
                <a:sym typeface="Arial"/>
              </a:rPr>
            </a:br>
            <a:endParaRPr lang="en-US" sz="3600" b="1" i="0" u="none" strike="noStrike" cap="none" baseline="0">
              <a:solidFill>
                <a:srgbClr val="63554C"/>
              </a:solidFill>
              <a:latin typeface="Arial"/>
              <a:ea typeface="Arial"/>
              <a:cs typeface="Arial"/>
              <a:sym typeface="Arial"/>
            </a:endParaRPr>
          </a:p>
          <a:p>
            <a:pPr marL="800100" marR="0" lvl="1" indent="-342900" algn="l" rtl="0">
              <a:lnSpc>
                <a:spcPct val="100000"/>
              </a:lnSpc>
              <a:spcBef>
                <a:spcPts val="0"/>
              </a:spcBef>
              <a:spcAft>
                <a:spcPts val="0"/>
              </a:spcAft>
              <a:buClr>
                <a:srgbClr val="453A35"/>
              </a:buClr>
              <a:buSzPct val="100000"/>
              <a:buFont typeface="Arial"/>
              <a:buChar char="•"/>
            </a:pPr>
            <a:r>
              <a:rPr lang="en-US" sz="3600" b="0" i="0" u="none" strike="noStrike" cap="none" baseline="0">
                <a:solidFill>
                  <a:srgbClr val="453A35"/>
                </a:solidFill>
                <a:latin typeface="Arial"/>
                <a:ea typeface="Arial"/>
                <a:cs typeface="Arial"/>
                <a:sym typeface="Arial"/>
              </a:rPr>
              <a:t>A </a:t>
            </a:r>
            <a:r>
              <a:rPr lang="en-US" sz="3600" b="1" i="0" u="none" strike="noStrike" cap="none" baseline="0">
                <a:solidFill>
                  <a:srgbClr val="453A35"/>
                </a:solidFill>
                <a:latin typeface="Arial"/>
                <a:ea typeface="Arial"/>
                <a:cs typeface="Arial"/>
                <a:sym typeface="Arial"/>
              </a:rPr>
              <a:t>3-year rolling average </a:t>
            </a:r>
            <a:r>
              <a:rPr lang="en-US" sz="3600" b="0" i="0" u="none" strike="noStrike" cap="none" baseline="0">
                <a:solidFill>
                  <a:srgbClr val="453A35"/>
                </a:solidFill>
                <a:latin typeface="Arial"/>
                <a:ea typeface="Arial"/>
                <a:cs typeface="Arial"/>
                <a:sym typeface="Arial"/>
              </a:rPr>
              <a:t>of growth data from standard 6 is used as part of determining overall </a:t>
            </a:r>
            <a:r>
              <a:rPr lang="en-US" sz="3600" b="1" i="0" u="none" strike="noStrike" cap="none" baseline="0">
                <a:solidFill>
                  <a:srgbClr val="55234F"/>
                </a:solidFill>
                <a:latin typeface="Arial"/>
                <a:ea typeface="Arial"/>
                <a:cs typeface="Arial"/>
                <a:sym typeface="Arial"/>
              </a:rPr>
              <a:t>status</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533400" y="533400"/>
            <a:ext cx="8077199"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962"/>
              </a:buClr>
              <a:buSzPct val="25000"/>
              <a:buFont typeface="Arial"/>
              <a:buNone/>
            </a:pPr>
            <a:r>
              <a:rPr lang="en-US" sz="4000" b="1" i="0" u="none" strike="noStrike" cap="none" baseline="0">
                <a:solidFill>
                  <a:srgbClr val="173962"/>
                </a:solidFill>
                <a:latin typeface="Arial"/>
                <a:ea typeface="Arial"/>
                <a:cs typeface="Arial"/>
                <a:sym typeface="Arial"/>
              </a:rPr>
              <a:t>New Resources for Teacher Effectiveness</a:t>
            </a:r>
          </a:p>
        </p:txBody>
      </p:sp>
      <p:sp>
        <p:nvSpPr>
          <p:cNvPr id="691" name="Shape 691"/>
          <p:cNvSpPr txBox="1">
            <a:spLocks noGrp="1"/>
          </p:cNvSpPr>
          <p:nvPr>
            <p:ph type="body" idx="1"/>
          </p:nvPr>
        </p:nvSpPr>
        <p:spPr>
          <a:xfrm>
            <a:off x="381000" y="1828800"/>
            <a:ext cx="8381999" cy="4267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173962"/>
              </a:buClr>
              <a:buSzPct val="25000"/>
              <a:buFont typeface="Arial"/>
              <a:buNone/>
            </a:pPr>
            <a:r>
              <a:rPr lang="en-US" sz="3200" b="0" i="0" u="none" strike="noStrike" cap="none" baseline="0">
                <a:solidFill>
                  <a:srgbClr val="173962"/>
                </a:solidFill>
                <a:latin typeface="Arial"/>
                <a:ea typeface="Arial"/>
                <a:cs typeface="Arial"/>
                <a:sym typeface="Arial"/>
              </a:rPr>
              <a:t>“Rapid Response” Email Address:</a:t>
            </a:r>
          </a:p>
          <a:p>
            <a:pPr marL="342900" marR="0" lvl="0" indent="-342900" algn="ctr" rtl="0">
              <a:lnSpc>
                <a:spcPct val="100000"/>
              </a:lnSpc>
              <a:spcBef>
                <a:spcPts val="1920"/>
              </a:spcBef>
              <a:spcAft>
                <a:spcPts val="0"/>
              </a:spcAft>
              <a:buClr>
                <a:srgbClr val="173962"/>
              </a:buClr>
              <a:buSzPct val="25000"/>
              <a:buFont typeface="Arial"/>
              <a:buNone/>
            </a:pPr>
            <a:r>
              <a:rPr lang="en-US" sz="3200" b="0" i="0" u="sng" strike="noStrike" cap="none" baseline="0">
                <a:solidFill>
                  <a:schemeClr val="hlink"/>
                </a:solidFill>
                <a:latin typeface="Arial"/>
                <a:ea typeface="Arial"/>
                <a:cs typeface="Arial"/>
                <a:sym typeface="Arial"/>
                <a:hlinkClick r:id="rId3"/>
              </a:rPr>
              <a:t>educatoreffectiveness@dpi.nc.gov</a:t>
            </a:r>
          </a:p>
          <a:p>
            <a:pPr marL="342900" marR="0" lvl="0" indent="-342900" algn="l" rtl="0">
              <a:lnSpc>
                <a:spcPct val="100000"/>
              </a:lnSpc>
              <a:spcBef>
                <a:spcPts val="1920"/>
              </a:spcBef>
              <a:spcAft>
                <a:spcPts val="0"/>
              </a:spcAft>
              <a:buClr>
                <a:srgbClr val="173962"/>
              </a:buClr>
              <a:buSzPct val="25000"/>
              <a:buFont typeface="Arial"/>
              <a:buNone/>
            </a:pPr>
            <a:r>
              <a:rPr lang="en-US" sz="3200" b="0" i="0" u="none" strike="noStrike" cap="none" baseline="0">
                <a:solidFill>
                  <a:srgbClr val="173962"/>
                </a:solidFill>
                <a:latin typeface="Arial"/>
                <a:ea typeface="Arial"/>
                <a:cs typeface="Arial"/>
                <a:sym typeface="Arial"/>
              </a:rPr>
              <a:t>New Educator Effectiveness Website:</a:t>
            </a:r>
          </a:p>
          <a:p>
            <a:pPr marL="342900" marR="0" lvl="0" indent="-342900" algn="l" rtl="0">
              <a:lnSpc>
                <a:spcPct val="100000"/>
              </a:lnSpc>
              <a:spcBef>
                <a:spcPts val="1800"/>
              </a:spcBef>
              <a:spcAft>
                <a:spcPts val="0"/>
              </a:spcAft>
              <a:buClr>
                <a:srgbClr val="173962"/>
              </a:buClr>
              <a:buSzPct val="25000"/>
              <a:buFont typeface="Arial"/>
              <a:buNone/>
            </a:pPr>
            <a:r>
              <a:rPr lang="en-US" sz="3000" b="0" i="0" u="sng" strike="noStrike" cap="none" baseline="0">
                <a:solidFill>
                  <a:schemeClr val="hlink"/>
                </a:solidFill>
                <a:latin typeface="Arial"/>
                <a:ea typeface="Arial"/>
                <a:cs typeface="Arial"/>
                <a:sym typeface="Arial"/>
                <a:hlinkClick r:id="rId4"/>
              </a:rPr>
              <a:t>http://www.ncpublicschools.org/effectiveness-model/</a:t>
            </a:r>
          </a:p>
          <a:p>
            <a:pPr marL="342900" marR="0" lvl="0" indent="-342900" algn="l" rtl="0">
              <a:lnSpc>
                <a:spcPct val="100000"/>
              </a:lnSpc>
              <a:spcBef>
                <a:spcPts val="1800"/>
              </a:spcBef>
              <a:spcAft>
                <a:spcPts val="0"/>
              </a:spcAft>
              <a:buClr>
                <a:schemeClr val="dk1"/>
              </a:buClr>
              <a:buFont typeface="Arial"/>
              <a:buNone/>
            </a:pPr>
            <a:endParaRPr sz="3000" b="0" i="0" u="none" strike="noStrike" cap="none" baseline="0">
              <a:solidFill>
                <a:srgbClr val="173962"/>
              </a:solidFill>
              <a:latin typeface="Arial"/>
              <a:ea typeface="Arial"/>
              <a:cs typeface="Arial"/>
              <a:sym typeface="Arial"/>
            </a:endParaRPr>
          </a:p>
          <a:p>
            <a:pPr marL="0" marR="0" lvl="0" indent="0" algn="l" rtl="0">
              <a:spcBef>
                <a:spcPts val="0"/>
              </a:spcBef>
              <a:buNone/>
            </a:pPr>
            <a:endParaRPr sz="3000" b="0" i="0" u="none" strike="noStrike" cap="none" baseline="0">
              <a:solidFill>
                <a:srgbClr val="173962"/>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7239000" y="6248400"/>
            <a:ext cx="19049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1800" b="0" i="0" u="none" strike="noStrike" cap="none" baseline="0">
                <a:solidFill>
                  <a:srgbClr val="595959"/>
                </a:solidFill>
                <a:latin typeface="Arial"/>
                <a:ea typeface="Arial"/>
                <a:cs typeface="Arial"/>
                <a:sym typeface="Arial"/>
              </a:rPr>
              <a:t>*</a:t>
            </a:r>
          </a:p>
        </p:txBody>
      </p:sp>
      <p:sp>
        <p:nvSpPr>
          <p:cNvPr id="141" name="Shape 141"/>
          <p:cNvSpPr txBox="1"/>
          <p:nvPr/>
        </p:nvSpPr>
        <p:spPr>
          <a:xfrm>
            <a:off x="609600" y="381000"/>
            <a:ext cx="68580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4000" b="1" i="0" u="none" strike="noStrike" cap="none" baseline="0">
                <a:solidFill>
                  <a:srgbClr val="595959"/>
                </a:solidFill>
                <a:latin typeface="Arial"/>
                <a:ea typeface="Arial"/>
                <a:cs typeface="Arial"/>
                <a:sym typeface="Arial"/>
              </a:rPr>
              <a:t>State Board of Education’s </a:t>
            </a:r>
          </a:p>
          <a:p>
            <a:pPr marL="0" marR="0" lvl="0" indent="0" algn="l" rtl="0">
              <a:lnSpc>
                <a:spcPct val="100000"/>
              </a:lnSpc>
              <a:spcBef>
                <a:spcPts val="0"/>
              </a:spcBef>
              <a:spcAft>
                <a:spcPts val="0"/>
              </a:spcAft>
              <a:buClr>
                <a:srgbClr val="595959"/>
              </a:buClr>
              <a:buSzPct val="25000"/>
              <a:buFont typeface="Arial"/>
              <a:buNone/>
            </a:pPr>
            <a:r>
              <a:rPr lang="en-US" sz="4000" b="1" i="0" u="none" strike="noStrike" cap="none" baseline="0">
                <a:solidFill>
                  <a:srgbClr val="595959"/>
                </a:solidFill>
                <a:latin typeface="Arial"/>
                <a:ea typeface="Arial"/>
                <a:cs typeface="Arial"/>
                <a:sym typeface="Arial"/>
              </a:rPr>
              <a:t>Mission Statement</a:t>
            </a:r>
          </a:p>
        </p:txBody>
      </p:sp>
      <p:sp>
        <p:nvSpPr>
          <p:cNvPr id="142" name="Shape 142"/>
          <p:cNvSpPr txBox="1"/>
          <p:nvPr/>
        </p:nvSpPr>
        <p:spPr>
          <a:xfrm>
            <a:off x="609600" y="1676400"/>
            <a:ext cx="4800600" cy="23622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595959"/>
              </a:buClr>
              <a:buSzPct val="25000"/>
              <a:buFont typeface="Arial"/>
              <a:buNone/>
            </a:pPr>
            <a:r>
              <a:rPr lang="en-US" sz="2000" b="0" i="0" u="none" strike="noStrike" cap="none" baseline="0">
                <a:solidFill>
                  <a:srgbClr val="595959"/>
                </a:solidFill>
                <a:latin typeface="Arial"/>
                <a:ea typeface="Arial"/>
                <a:cs typeface="Arial"/>
                <a:sym typeface="Arial"/>
              </a:rPr>
              <a:t>     </a:t>
            </a:r>
            <a:r>
              <a:rPr lang="en-US" sz="2400" b="0" i="0" u="none" strike="noStrike" cap="none" baseline="0">
                <a:solidFill>
                  <a:srgbClr val="595959"/>
                </a:solidFill>
                <a:latin typeface="Times New Roman"/>
                <a:ea typeface="Times New Roman"/>
                <a:cs typeface="Times New Roman"/>
                <a:sym typeface="Times New Roman"/>
              </a:rPr>
              <a:t>The guiding mission of the North Carolina State Board of Education is that every public school student will graduate from high school, globally competitive for work</a:t>
            </a:r>
            <a:br>
              <a:rPr lang="en-US" sz="2400" b="0" i="0" u="none" strike="noStrike" cap="none" baseline="0">
                <a:solidFill>
                  <a:srgbClr val="595959"/>
                </a:solidFill>
                <a:latin typeface="Times New Roman"/>
                <a:ea typeface="Times New Roman"/>
                <a:cs typeface="Times New Roman"/>
                <a:sym typeface="Times New Roman"/>
              </a:rPr>
            </a:br>
            <a:r>
              <a:rPr lang="en-US" sz="2400" b="0" i="0" u="none" strike="noStrike" cap="none" baseline="0">
                <a:solidFill>
                  <a:srgbClr val="595959"/>
                </a:solidFill>
                <a:latin typeface="Times New Roman"/>
                <a:ea typeface="Times New Roman"/>
                <a:cs typeface="Times New Roman"/>
                <a:sym typeface="Times New Roman"/>
              </a:rPr>
              <a:t>and postsecondary education and prepared for life in the 21st Century.</a:t>
            </a:r>
            <a:r>
              <a:rPr lang="en-US" sz="2000" b="0" i="0" u="none" strike="noStrike" cap="none" baseline="0">
                <a:solidFill>
                  <a:srgbClr val="595959"/>
                </a:solidFill>
                <a:latin typeface="Arial"/>
                <a:ea typeface="Arial"/>
                <a:cs typeface="Arial"/>
                <a:sym typeface="Arial"/>
              </a:rPr>
              <a:t/>
            </a:r>
            <a:br>
              <a:rPr lang="en-US" sz="2000" b="0" i="0" u="none" strike="noStrike" cap="none" baseline="0">
                <a:solidFill>
                  <a:srgbClr val="595959"/>
                </a:solidFill>
                <a:latin typeface="Arial"/>
                <a:ea typeface="Arial"/>
                <a:cs typeface="Arial"/>
                <a:sym typeface="Arial"/>
              </a:rPr>
            </a:br>
            <a:endParaRPr lang="en-US" sz="2000" b="0" i="0" u="none" strike="noStrike" cap="none" baseline="0">
              <a:solidFill>
                <a:srgbClr val="595959"/>
              </a:solidFill>
              <a:latin typeface="Arial"/>
              <a:ea typeface="Arial"/>
              <a:cs typeface="Arial"/>
              <a:sym typeface="Arial"/>
            </a:endParaRPr>
          </a:p>
        </p:txBody>
      </p:sp>
      <p:sp>
        <p:nvSpPr>
          <p:cNvPr id="143" name="Shape 143"/>
          <p:cNvSpPr txBox="1"/>
          <p:nvPr/>
        </p:nvSpPr>
        <p:spPr>
          <a:xfrm>
            <a:off x="1066800" y="4191000"/>
            <a:ext cx="6019799" cy="1816099"/>
          </a:xfrm>
          <a:prstGeom prst="rect">
            <a:avLst/>
          </a:prstGeom>
          <a:gradFill>
            <a:gsLst>
              <a:gs pos="0">
                <a:srgbClr val="BCBCBC"/>
              </a:gs>
              <a:gs pos="35000">
                <a:srgbClr val="D0D0D0"/>
              </a:gs>
              <a:gs pos="100000">
                <a:srgbClr val="EDEDED"/>
              </a:gs>
            </a:gsLst>
            <a:lin ang="16200000" scaled="0"/>
          </a:gradFill>
          <a:ln w="9525" cap="rnd">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100000"/>
              <a:buFont typeface="Times New Roman"/>
              <a:buChar char="✓"/>
            </a:pPr>
            <a:r>
              <a:rPr lang="en-US" sz="2000" b="0" i="1" u="none" strike="noStrike" cap="none" baseline="0">
                <a:solidFill>
                  <a:srgbClr val="595959"/>
                </a:solidFill>
                <a:latin typeface="Times New Roman"/>
                <a:ea typeface="Times New Roman"/>
                <a:cs typeface="Times New Roman"/>
                <a:sym typeface="Times New Roman"/>
              </a:rPr>
              <a:t>Produce globally competitive students</a:t>
            </a:r>
          </a:p>
          <a:p>
            <a:pPr marL="0" marR="0" lvl="0" indent="127000" algn="l" rtl="0">
              <a:lnSpc>
                <a:spcPct val="100000"/>
              </a:lnSpc>
              <a:spcBef>
                <a:spcPts val="0"/>
              </a:spcBef>
              <a:spcAft>
                <a:spcPts val="0"/>
              </a:spcAft>
              <a:buClr>
                <a:schemeClr val="dk1"/>
              </a:buClr>
              <a:buFont typeface="Arial"/>
              <a:buNone/>
            </a:pPr>
            <a:endParaRPr sz="2000" b="0" i="1" u="none" strike="noStrike" cap="none" baseline="0">
              <a:solidFill>
                <a:srgbClr val="595959"/>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595959"/>
              </a:buClr>
              <a:buSzPct val="100000"/>
              <a:buFont typeface="Times New Roman"/>
              <a:buChar char="✓"/>
            </a:pPr>
            <a:r>
              <a:rPr lang="en-US" sz="2000" b="1" i="1" u="none" strike="noStrike" cap="none" baseline="0">
                <a:solidFill>
                  <a:srgbClr val="595959"/>
                </a:solidFill>
                <a:latin typeface="Times New Roman"/>
                <a:ea typeface="Times New Roman"/>
                <a:cs typeface="Times New Roman"/>
                <a:sym typeface="Times New Roman"/>
              </a:rPr>
              <a:t>Be led by 21st century professionals</a:t>
            </a:r>
          </a:p>
          <a:p>
            <a:pPr marL="0" marR="0" lvl="0" indent="127000" algn="l" rtl="0">
              <a:lnSpc>
                <a:spcPct val="100000"/>
              </a:lnSpc>
              <a:spcBef>
                <a:spcPts val="0"/>
              </a:spcBef>
              <a:spcAft>
                <a:spcPts val="0"/>
              </a:spcAft>
              <a:buClr>
                <a:schemeClr val="dk1"/>
              </a:buClr>
              <a:buFont typeface="Arial"/>
              <a:buNone/>
            </a:pPr>
            <a:endParaRPr sz="2000" b="0" i="1" u="none" strike="noStrike" cap="none" baseline="0">
              <a:solidFill>
                <a:srgbClr val="595959"/>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595959"/>
              </a:buClr>
              <a:buSzPct val="100000"/>
              <a:buFont typeface="Times New Roman"/>
              <a:buChar char="✓"/>
            </a:pPr>
            <a:r>
              <a:rPr lang="en-US" sz="2000" b="0" i="1" u="none" strike="noStrike" cap="none" baseline="0">
                <a:solidFill>
                  <a:srgbClr val="595959"/>
                </a:solidFill>
                <a:latin typeface="Times New Roman"/>
                <a:ea typeface="Times New Roman"/>
                <a:cs typeface="Times New Roman"/>
                <a:sym typeface="Times New Roman"/>
              </a:rPr>
              <a:t>Be governed and supported by 21st Century Systems</a:t>
            </a:r>
          </a:p>
          <a:p>
            <a:pPr marL="0" marR="0" lvl="0" indent="0" algn="l" rtl="0">
              <a:lnSpc>
                <a:spcPct val="100000"/>
              </a:lnSpc>
              <a:spcBef>
                <a:spcPts val="0"/>
              </a:spcBef>
              <a:spcAft>
                <a:spcPts val="0"/>
              </a:spcAft>
              <a:buNone/>
            </a:pPr>
            <a:endParaRPr sz="2000" b="0" i="1" u="none" strike="noStrike" cap="none" baseline="0">
              <a:solidFill>
                <a:srgbClr val="595959"/>
              </a:solidFill>
              <a:latin typeface="Times New Roman"/>
              <a:ea typeface="Times New Roman"/>
              <a:cs typeface="Times New Roman"/>
              <a:sym typeface="Times New Roman"/>
            </a:endParaRPr>
          </a:p>
        </p:txBody>
      </p:sp>
      <p:pic>
        <p:nvPicPr>
          <p:cNvPr id="144" name="Shape 144"/>
          <p:cNvPicPr preferRelativeResize="0"/>
          <p:nvPr/>
        </p:nvPicPr>
        <p:blipFill rotWithShape="1">
          <a:blip r:embed="rId3">
            <a:alphaModFix/>
          </a:blip>
          <a:srcRect/>
          <a:stretch/>
        </p:blipFill>
        <p:spPr>
          <a:xfrm>
            <a:off x="6858000" y="990600"/>
            <a:ext cx="1600199" cy="3076574"/>
          </a:xfrm>
          <a:prstGeom prst="rect">
            <a:avLst/>
          </a:prstGeom>
          <a:noFill/>
          <a:ln>
            <a:noFill/>
          </a:ln>
        </p:spPr>
      </p:pic>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p:nvPr/>
        </p:nvSpPr>
        <p:spPr>
          <a:xfrm>
            <a:off x="533400" y="609600"/>
            <a:ext cx="8077199" cy="4432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Beginning Teachers</a:t>
            </a:r>
          </a:p>
          <a:p>
            <a:pPr marL="0" marR="0" lvl="0" indent="0" algn="l" rtl="0">
              <a:lnSpc>
                <a:spcPct val="100000"/>
              </a:lnSpc>
              <a:spcBef>
                <a:spcPts val="1200"/>
              </a:spcBef>
              <a:spcAft>
                <a:spcPts val="0"/>
              </a:spcAft>
              <a:buClr>
                <a:schemeClr val="dk1"/>
              </a:buClr>
              <a:buFont typeface="Arial"/>
              <a:buNone/>
            </a:pPr>
            <a:endParaRPr sz="2800" b="1" i="0" u="none" strike="noStrike" cap="none" baseline="0">
              <a:solidFill>
                <a:schemeClr val="dk1"/>
              </a:solidFill>
              <a:latin typeface="Arial"/>
              <a:ea typeface="Arial"/>
              <a:cs typeface="Arial"/>
              <a:sym typeface="Arial"/>
            </a:endParaRPr>
          </a:p>
          <a:p>
            <a:pPr marL="0" marR="0" lvl="0" indent="0" algn="ctr" rtl="0">
              <a:lnSpc>
                <a:spcPct val="100000"/>
              </a:lnSpc>
              <a:spcBef>
                <a:spcPts val="1200"/>
              </a:spcBef>
              <a:spcAft>
                <a:spcPts val="0"/>
              </a:spcAft>
              <a:buClr>
                <a:srgbClr val="FF9900"/>
              </a:buClr>
              <a:buSzPct val="25000"/>
              <a:buFont typeface="Arial"/>
              <a:buNone/>
            </a:pPr>
            <a:r>
              <a:rPr lang="en-US" sz="3200" b="0" i="0" u="none" strike="noStrike" cap="none" baseline="0">
                <a:solidFill>
                  <a:srgbClr val="FF9900"/>
                </a:solidFill>
                <a:latin typeface="Arial"/>
                <a:ea typeface="Arial"/>
                <a:cs typeface="Arial"/>
                <a:sym typeface="Arial"/>
              </a:rPr>
              <a:t>Effective 2010–2011, beginning teachers must be rated “Proficient” on all five North Carolina Professional Teaching Standards on the most recent Teacher Summary Rating Form in order to be eligible for the Standard Professional 2 License</a:t>
            </a:r>
            <a:r>
              <a:rPr lang="en-US" sz="2800" b="0" i="0" u="none" strike="noStrike" cap="none" baseline="0">
                <a:solidFill>
                  <a:srgbClr val="FF9900"/>
                </a:solidFill>
                <a:latin typeface="Arial"/>
                <a:ea typeface="Arial"/>
                <a:cs typeface="Arial"/>
                <a:sym typeface="Arial"/>
              </a:rPr>
              <a:t>.</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2" name="Shape 702"/>
          <p:cNvPicPr preferRelativeResize="0"/>
          <p:nvPr/>
        </p:nvPicPr>
        <p:blipFill rotWithShape="1">
          <a:blip r:embed="rId3">
            <a:alphaModFix/>
          </a:blip>
          <a:srcRect/>
          <a:stretch/>
        </p:blipFill>
        <p:spPr>
          <a:xfrm>
            <a:off x="381000" y="1676400"/>
            <a:ext cx="7162799" cy="4419599"/>
          </a:xfrm>
          <a:prstGeom prst="rect">
            <a:avLst/>
          </a:prstGeom>
          <a:noFill/>
          <a:ln>
            <a:noFill/>
          </a:ln>
        </p:spPr>
      </p:pic>
      <p:sp>
        <p:nvSpPr>
          <p:cNvPr id="703" name="Shape 703"/>
          <p:cNvSpPr txBox="1"/>
          <p:nvPr/>
        </p:nvSpPr>
        <p:spPr>
          <a:xfrm>
            <a:off x="685800" y="1066800"/>
            <a:ext cx="7664450"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http://ncees.ncdpi.wikispaces.net/NCEES+Wiki</a:t>
            </a:r>
          </a:p>
        </p:txBody>
      </p:sp>
      <p:sp>
        <p:nvSpPr>
          <p:cNvPr id="704" name="Shape 704"/>
          <p:cNvSpPr txBox="1"/>
          <p:nvPr/>
        </p:nvSpPr>
        <p:spPr>
          <a:xfrm flipH="1">
            <a:off x="0" y="279400"/>
            <a:ext cx="9144000" cy="769937"/>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155CC"/>
              </a:buClr>
              <a:buSzPct val="25000"/>
              <a:buFont typeface="Arial"/>
              <a:buNone/>
            </a:pPr>
            <a:r>
              <a:rPr lang="en-US" sz="1800" b="0" i="0" u="sng" strike="noStrike" cap="none" baseline="0">
                <a:solidFill>
                  <a:schemeClr val="hlink"/>
                </a:solidFill>
                <a:latin typeface="Arial"/>
                <a:ea typeface="Arial"/>
                <a:cs typeface="Arial"/>
                <a:sym typeface="Arial"/>
                <a:hlinkClick r:id="rId4"/>
              </a:rPr>
              <a:t>http://ncees.ncdpi.wikispaces.net/Reflective+Questions+SI+2012</a:t>
            </a:r>
            <a:r>
              <a:rPr lang="en-US" sz="1800" b="0" i="0" u="none" strike="noStrike" cap="none" baseline="0">
                <a:solidFill>
                  <a:schemeClr val="dk1"/>
                </a:solidFill>
                <a:latin typeface="Arial"/>
                <a:ea typeface="Arial"/>
                <a:cs typeface="Arial"/>
                <a:sym typeface="Arial"/>
              </a:rPr>
              <a:t> </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p:nvPr/>
        </p:nvSpPr>
        <p:spPr>
          <a:xfrm>
            <a:off x="533400" y="609600"/>
            <a:ext cx="8077199" cy="52006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Follow Up</a:t>
            </a:r>
          </a:p>
          <a:p>
            <a:pPr marL="0" marR="0" lvl="0" indent="0" algn="l" rtl="0">
              <a:lnSpc>
                <a:spcPct val="100000"/>
              </a:lnSpc>
              <a:spcBef>
                <a:spcPts val="1200"/>
              </a:spcBef>
              <a:spcAft>
                <a:spcPts val="0"/>
              </a:spcAft>
              <a:buClr>
                <a:schemeClr val="dk1"/>
              </a:buClr>
              <a:buFont typeface="Arial"/>
              <a:buNone/>
            </a:pPr>
            <a:endParaRPr sz="2800" b="1" i="0" u="none" strike="noStrike" cap="none" baseline="0">
              <a:solidFill>
                <a:schemeClr val="dk1"/>
              </a:solidFill>
              <a:latin typeface="Arial"/>
              <a:ea typeface="Arial"/>
              <a:cs typeface="Arial"/>
              <a:sym typeface="Arial"/>
            </a:endParaRPr>
          </a:p>
          <a:p>
            <a:pPr marL="0" marR="0" lvl="0" indent="0" algn="ctr" rtl="0">
              <a:lnSpc>
                <a:spcPct val="100000"/>
              </a:lnSpc>
              <a:spcBef>
                <a:spcPts val="1200"/>
              </a:spcBef>
              <a:spcAft>
                <a:spcPts val="0"/>
              </a:spcAft>
              <a:buClr>
                <a:srgbClr val="FF9900"/>
              </a:buClr>
              <a:buSzPct val="25000"/>
              <a:buFont typeface="Arial"/>
              <a:buNone/>
            </a:pPr>
            <a:r>
              <a:rPr lang="en-US" sz="3200" b="0" i="0" u="none" strike="noStrike" cap="none" baseline="0">
                <a:solidFill>
                  <a:srgbClr val="FF9900"/>
                </a:solidFill>
                <a:latin typeface="Arial"/>
                <a:ea typeface="Arial"/>
                <a:cs typeface="Arial"/>
                <a:sym typeface="Arial"/>
              </a:rPr>
              <a:t>Questions?</a:t>
            </a:r>
          </a:p>
          <a:p>
            <a:pPr marL="0" marR="0" lvl="0" indent="0" algn="ctr" rtl="0">
              <a:lnSpc>
                <a:spcPct val="100000"/>
              </a:lnSpc>
              <a:spcBef>
                <a:spcPts val="1200"/>
              </a:spcBef>
              <a:spcAft>
                <a:spcPts val="0"/>
              </a:spcAft>
              <a:buClr>
                <a:srgbClr val="FF9900"/>
              </a:buClr>
              <a:buSzPct val="25000"/>
              <a:buFont typeface="Arial"/>
              <a:buNone/>
            </a:pPr>
            <a:r>
              <a:rPr lang="en-US" sz="3200" b="0" i="0" u="none" strike="noStrike" cap="none" baseline="0">
                <a:solidFill>
                  <a:srgbClr val="FF9900"/>
                </a:solidFill>
                <a:latin typeface="Arial"/>
                <a:ea typeface="Arial"/>
                <a:cs typeface="Arial"/>
                <a:sym typeface="Arial"/>
              </a:rPr>
              <a:t>Concerns?</a:t>
            </a:r>
          </a:p>
          <a:p>
            <a:pPr marL="0" marR="0" lvl="0" indent="0" algn="ctr" rtl="0">
              <a:lnSpc>
                <a:spcPct val="100000"/>
              </a:lnSpc>
              <a:spcBef>
                <a:spcPts val="1200"/>
              </a:spcBef>
              <a:spcAft>
                <a:spcPts val="0"/>
              </a:spcAft>
              <a:buClr>
                <a:schemeClr val="dk1"/>
              </a:buClr>
              <a:buFont typeface="Arial"/>
              <a:buNone/>
            </a:pPr>
            <a:endParaRPr sz="3200" b="0" i="0" u="none" strike="noStrike" cap="none" baseline="0">
              <a:solidFill>
                <a:srgbClr val="FF9900"/>
              </a:solidFill>
              <a:latin typeface="Arial"/>
              <a:ea typeface="Arial"/>
              <a:cs typeface="Arial"/>
              <a:sym typeface="Arial"/>
            </a:endParaRPr>
          </a:p>
          <a:p>
            <a:pPr marL="0" marR="0" lvl="0" indent="0" algn="ctr" rtl="0">
              <a:lnSpc>
                <a:spcPct val="100000"/>
              </a:lnSpc>
              <a:spcBef>
                <a:spcPts val="1200"/>
              </a:spcBef>
              <a:spcAft>
                <a:spcPts val="0"/>
              </a:spcAft>
              <a:buClr>
                <a:srgbClr val="FF9900"/>
              </a:buClr>
              <a:buSzPct val="25000"/>
              <a:buFont typeface="Arial"/>
              <a:buNone/>
            </a:pPr>
            <a:r>
              <a:rPr lang="en-US" sz="3200" b="0" i="0" u="none" strike="noStrike" cap="none" baseline="0">
                <a:solidFill>
                  <a:srgbClr val="FF9900"/>
                </a:solidFill>
                <a:latin typeface="Arial"/>
                <a:ea typeface="Arial"/>
                <a:cs typeface="Arial"/>
                <a:sym typeface="Arial"/>
              </a:rPr>
              <a:t>Sonya Rinehart: </a:t>
            </a:r>
            <a:r>
              <a:rPr lang="en-US" sz="3200" b="0" i="0" u="sng" strike="noStrike" cap="none" baseline="0">
                <a:solidFill>
                  <a:schemeClr val="hlink"/>
                </a:solidFill>
                <a:latin typeface="Arial"/>
                <a:ea typeface="Arial"/>
                <a:cs typeface="Arial"/>
                <a:sym typeface="Arial"/>
                <a:hlinkClick r:id="rId3"/>
              </a:rPr>
              <a:t>srinehart@ecps.k12.nc.us</a:t>
            </a:r>
          </a:p>
          <a:p>
            <a:pPr marL="0" marR="0" lvl="0" indent="0" algn="ctr" rtl="0">
              <a:lnSpc>
                <a:spcPct val="100000"/>
              </a:lnSpc>
              <a:spcBef>
                <a:spcPts val="1200"/>
              </a:spcBef>
              <a:spcAft>
                <a:spcPts val="0"/>
              </a:spcAft>
              <a:buClr>
                <a:srgbClr val="FF9900"/>
              </a:buClr>
              <a:buSzPct val="25000"/>
              <a:buFont typeface="Arial"/>
              <a:buNone/>
            </a:pPr>
            <a:r>
              <a:rPr lang="en-US" sz="3200" b="0" i="0" u="none" strike="noStrike" cap="none" baseline="0">
                <a:solidFill>
                  <a:srgbClr val="FF9900"/>
                </a:solidFill>
                <a:latin typeface="Arial"/>
                <a:ea typeface="Arial"/>
                <a:cs typeface="Arial"/>
                <a:sym typeface="Arial"/>
              </a:rPr>
              <a:t>Regional Education Facilitator</a:t>
            </a:r>
          </a:p>
          <a:p>
            <a:pPr marL="0" marR="0" lvl="0" indent="0" algn="l" rtl="0">
              <a:lnSpc>
                <a:spcPct val="100000"/>
              </a:lnSpc>
              <a:spcBef>
                <a:spcPts val="0"/>
              </a:spcBef>
              <a:spcAft>
                <a:spcPts val="0"/>
              </a:spcAft>
              <a:buNone/>
            </a:pPr>
            <a:endParaRPr sz="3200" b="0" i="0" u="none" strike="noStrike" cap="none" baseline="0">
              <a:solidFill>
                <a:srgbClr val="FF9900"/>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p:nvPr/>
        </p:nvPicPr>
        <p:blipFill rotWithShape="1">
          <a:blip r:embed="rId3">
            <a:alphaModFix/>
          </a:blip>
          <a:srcRect/>
          <a:stretch/>
        </p:blipFill>
        <p:spPr>
          <a:xfrm>
            <a:off x="381000" y="1066800"/>
            <a:ext cx="7162799" cy="5029199"/>
          </a:xfrm>
          <a:prstGeom prst="rect">
            <a:avLst/>
          </a:prstGeom>
          <a:noFill/>
          <a:ln>
            <a:noFill/>
          </a:ln>
        </p:spPr>
      </p:pic>
      <p:sp>
        <p:nvSpPr>
          <p:cNvPr id="151" name="Shape 151"/>
          <p:cNvSpPr txBox="1"/>
          <p:nvPr/>
        </p:nvSpPr>
        <p:spPr>
          <a:xfrm>
            <a:off x="685800" y="457200"/>
            <a:ext cx="7664450"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sng" strike="noStrike" cap="none" baseline="0">
                <a:solidFill>
                  <a:schemeClr val="hlink"/>
                </a:solidFill>
                <a:latin typeface="Arial"/>
                <a:ea typeface="Arial"/>
                <a:cs typeface="Arial"/>
                <a:sym typeface="Arial"/>
                <a:hlinkClick r:id="rId4"/>
              </a:rPr>
              <a:t>http://ncees.ncdpi.wikispaces.net/NCEES+Wiki</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533400" y="457200"/>
            <a:ext cx="8077199" cy="1219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200" b="1" i="0" u="none" strike="noStrike" cap="none" baseline="0">
                <a:solidFill>
                  <a:schemeClr val="dk1"/>
                </a:solidFill>
                <a:latin typeface="Arial"/>
                <a:ea typeface="Arial"/>
                <a:cs typeface="Arial"/>
                <a:sym typeface="Arial"/>
              </a:rPr>
              <a:t>   Let’s Review the Teacher Evaluation Process</a:t>
            </a:r>
          </a:p>
        </p:txBody>
      </p:sp>
      <p:pic>
        <p:nvPicPr>
          <p:cNvPr id="158" name="Shape 158"/>
          <p:cNvPicPr preferRelativeResize="0">
            <a:picLocks noGrp="1"/>
          </p:cNvPicPr>
          <p:nvPr>
            <p:ph type="body" idx="1"/>
          </p:nvPr>
        </p:nvPicPr>
        <p:blipFill/>
        <p:spPr>
          <a:xfrm>
            <a:off x="1981200" y="1752600"/>
            <a:ext cx="4972049" cy="4233861"/>
          </a:xfrm>
          <a:prstGeom prst="rect">
            <a:avLst/>
          </a:prstGeom>
          <a:solidFill>
            <a:srgbClr val="FFFFFF"/>
          </a:solidFill>
          <a:ln>
            <a:noFill/>
          </a:ln>
        </p:spPr>
      </p:pic>
    </p:spTree>
  </p:cSld>
  <p:clrMapOvr>
    <a:masterClrMapping/>
  </p:clrMapOvr>
  <p:transition spd="slow">
    <p:cut/>
  </p:transition>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Custom 2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lank Presentation">
  <a:themeElements>
    <a:clrScheme name="Custom 2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Blank Presentation">
  <a:themeElements>
    <a:clrScheme name="Custom 2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Blank Presentation">
  <a:themeElements>
    <a:clrScheme name="Custom 2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3982</Words>
  <Application>Microsoft Office PowerPoint</Application>
  <PresentationFormat>On-screen Show (4:3)</PresentationFormat>
  <Paragraphs>580</Paragraphs>
  <Slides>72</Slides>
  <Notes>72</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72</vt:i4>
      </vt:variant>
    </vt:vector>
  </HeadingPairs>
  <TitlesOfParts>
    <vt:vector size="87" baseType="lpstr">
      <vt:lpstr>Arial</vt:lpstr>
      <vt:lpstr>Calibri</vt:lpstr>
      <vt:lpstr>Courier New</vt:lpstr>
      <vt:lpstr>Noto Symbol</vt:lpstr>
      <vt:lpstr>Times New Roman</vt:lpstr>
      <vt:lpstr>Wingdings</vt:lpstr>
      <vt:lpstr>Custom Design</vt:lpstr>
      <vt:lpstr>1_Custom Design</vt:lpstr>
      <vt:lpstr>Blank Presentation</vt:lpstr>
      <vt:lpstr>2_Custom Design</vt:lpstr>
      <vt:lpstr>3_Custom Design</vt:lpstr>
      <vt:lpstr>4_Custom Design</vt:lpstr>
      <vt:lpstr>1_Blank Presentation</vt:lpstr>
      <vt:lpstr>2_Blank Presentation</vt:lpstr>
      <vt:lpstr>3_Blank Presentation</vt:lpstr>
      <vt:lpstr>NORTH CAROLINA TEACHER  EVALUATION PROCESS TRAINING  </vt:lpstr>
      <vt:lpstr>PowerPoint Presentation</vt:lpstr>
      <vt:lpstr>PowerPoint Presentation</vt:lpstr>
      <vt:lpstr>Introductions</vt:lpstr>
      <vt:lpstr>Housekeeping</vt:lpstr>
      <vt:lpstr>Our Agenda </vt:lpstr>
      <vt:lpstr>PowerPoint Presentation</vt:lpstr>
      <vt:lpstr>PowerPoint Presentation</vt:lpstr>
      <vt:lpstr>   Let’s Review the Teacher Evaluation Process</vt:lpstr>
      <vt:lpstr>PowerPoint Presentation</vt:lpstr>
      <vt:lpstr>Before Week 3 of School Year</vt:lpstr>
      <vt:lpstr>Before First Formal Observation</vt:lpstr>
      <vt:lpstr>Self Assessment</vt:lpstr>
      <vt:lpstr>PowerPoint Presentation</vt:lpstr>
      <vt:lpstr>Professional Development Plans</vt:lpstr>
      <vt:lpstr>Professional Development Plans</vt:lpstr>
      <vt:lpstr>Within the 1st Nine Weeks</vt:lpstr>
      <vt:lpstr>Before the End of the School Year</vt:lpstr>
      <vt:lpstr>Rubric for Evaluating  North Carolina Teachers</vt:lpstr>
      <vt:lpstr>PowerPoint Presentation</vt:lpstr>
      <vt:lpstr>PowerPoint Presentation</vt:lpstr>
      <vt:lpstr>The developing teacher tells       The proficient teacher explains    The accomplished teacher demonstrates        The distinguished teacher inspires</vt:lpstr>
      <vt:lpstr>PowerPoint Presentation</vt:lpstr>
      <vt:lpstr>Let’s Summarize</vt:lpstr>
      <vt:lpstr>PowerPoint Presentation</vt:lpstr>
      <vt:lpstr>20th Century vs. 21st Century  </vt:lpstr>
      <vt:lpstr>North Carolina Professional Teaching Standards</vt:lpstr>
      <vt:lpstr>Focusing on the “Why”</vt:lpstr>
      <vt:lpstr>PowerPoint Presentation</vt:lpstr>
      <vt:lpstr>Standard I   Teachers Demonstrate Leadership </vt:lpstr>
      <vt:lpstr>Standard 1  Teachers Demonstrate Leadership</vt:lpstr>
      <vt:lpstr>PowerPoint Presentation</vt:lpstr>
      <vt:lpstr>PowerPoint Presentation</vt:lpstr>
      <vt:lpstr>Standard II   Teachers Establish a Respectful Environment for a Diverse Population of Students  </vt:lpstr>
      <vt:lpstr>  Standard 2    Teachers Establish a Respectful Environment    for a Diverse Population of Students </vt:lpstr>
      <vt:lpstr> Universal Design for Learning at a Glance https://www.youtube.com/watch?v=bDvKnY0g6e4&amp;noredirect=1</vt:lpstr>
      <vt:lpstr> How will YOU build the Culture of your classroom? </vt:lpstr>
      <vt:lpstr>Six-Step Partner Share</vt:lpstr>
      <vt:lpstr>Standard 2 Teachers establish a respectful environment for a diverse population of students</vt:lpstr>
      <vt:lpstr>Standard III   Teachers know the content they teach </vt:lpstr>
      <vt:lpstr>  Standard 3    Teachers Know the Content they Teach</vt:lpstr>
      <vt:lpstr>PowerPoint Presentation</vt:lpstr>
      <vt:lpstr>Standard 3  Teachers know the content they teach</vt:lpstr>
      <vt:lpstr>Standard IV   Teachers Facilitate Learning for their Students </vt:lpstr>
      <vt:lpstr>Standard 4  Teachers Facilitate Learning for their Students</vt:lpstr>
      <vt:lpstr>Continued Standard 4</vt:lpstr>
      <vt:lpstr>Exploring 21st Century Student Attributes</vt:lpstr>
      <vt:lpstr>Standard IV: Group Activity</vt:lpstr>
      <vt:lpstr>Standard V  Teachers Reflect on their Practice  https://www.teachingchannel.org/videos/unique-class-culture    </vt:lpstr>
      <vt:lpstr>Standard 5  Teachers Reflect on Their Practice </vt:lpstr>
      <vt:lpstr>4 Questions to Think About</vt:lpstr>
      <vt:lpstr>Reflection</vt:lpstr>
      <vt:lpstr>Standard VI   Teachers Contribute to the Academic Success of Students </vt:lpstr>
      <vt:lpstr>PowerPoint Presentation</vt:lpstr>
      <vt:lpstr>PowerPoint Presentation</vt:lpstr>
      <vt:lpstr>PowerPoint Presentation</vt:lpstr>
      <vt:lpstr>PowerPoint Presentation</vt:lpstr>
      <vt:lpstr>Key Notes</vt:lpstr>
      <vt:lpstr>What is the difference between ratings and a status?</vt:lpstr>
      <vt:lpstr>PowerPoint Presentation</vt:lpstr>
      <vt:lpstr>PowerPoint Presentation</vt:lpstr>
      <vt:lpstr>Teachers</vt:lpstr>
      <vt:lpstr>What will teachers see?</vt:lpstr>
      <vt:lpstr>PowerPoint Presentation</vt:lpstr>
      <vt:lpstr>PowerPoint Presentation</vt:lpstr>
      <vt:lpstr>PowerPoint Presentation</vt:lpstr>
      <vt:lpstr>PowerPoint Presentation</vt:lpstr>
      <vt:lpstr>PowerPoint Presentation</vt:lpstr>
      <vt:lpstr>New Resources for Teacher Effectiveness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TEACHER  EVALUATION PROCESS TRAINING  </dc:title>
  <dc:creator>Rote, Elizabeth</dc:creator>
  <cp:lastModifiedBy>Rote, Elizabeth</cp:lastModifiedBy>
  <cp:revision>1</cp:revision>
  <dcterms:modified xsi:type="dcterms:W3CDTF">2016-07-13T16:39:29Z</dcterms:modified>
</cp:coreProperties>
</file>