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1" roundtripDataSignature="AMtx7miqMIL46ezehIdy0WE7arqJ46c5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7840" cy="46482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970938" y="0"/>
            <a:ext cx="3037840" cy="46482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829967"/>
            <a:ext cx="3037840" cy="46482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0: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10: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1200"/>
              <a:buFont typeface="Arial"/>
              <a:buNone/>
            </a:pPr>
            <a:r>
              <a:rPr lang="en-US"/>
              <a:t>Distribute the school’s Parental and Family Engagement Plan (the Parent and Family Engagement Section of the CIP).</a:t>
            </a:r>
            <a:endParaRPr/>
          </a:p>
          <a:p>
            <a:pPr indent="0" lvl="0" marL="0" rtl="0" algn="l">
              <a:spcBef>
                <a:spcPts val="0"/>
              </a:spcBef>
              <a:spcAft>
                <a:spcPts val="0"/>
              </a:spcAft>
              <a:buClr>
                <a:schemeClr val="dk1"/>
              </a:buClr>
              <a:buSzPts val="1200"/>
              <a:buFont typeface="Arial"/>
              <a:buNone/>
            </a:pPr>
            <a:r>
              <a:t/>
            </a:r>
            <a:endParaRPr/>
          </a:p>
          <a:p>
            <a:pPr indent="0" lvl="0" marL="0" rtl="0" algn="l">
              <a:spcBef>
                <a:spcPts val="0"/>
              </a:spcBef>
              <a:spcAft>
                <a:spcPts val="0"/>
              </a:spcAft>
              <a:buClr>
                <a:schemeClr val="dk1"/>
              </a:buClr>
              <a:buSzPts val="1200"/>
              <a:buFont typeface="Arial"/>
              <a:buNone/>
            </a:pPr>
            <a:r>
              <a:rPr lang="en-US"/>
              <a:t>Discuss:</a:t>
            </a:r>
            <a:endParaRPr/>
          </a:p>
          <a:p>
            <a:pPr indent="0" lvl="0" marL="0" rtl="0" algn="l">
              <a:spcBef>
                <a:spcPts val="0"/>
              </a:spcBef>
              <a:spcAft>
                <a:spcPts val="0"/>
              </a:spcAft>
              <a:buClr>
                <a:schemeClr val="dk1"/>
              </a:buClr>
              <a:buSzPts val="1200"/>
              <a:buFont typeface="Arial"/>
              <a:buNone/>
            </a:pPr>
            <a:r>
              <a:rPr lang="en-US"/>
              <a:t>-   The school’s parent and family engagement plan is a part of the CIP, designed to work with the other parts in increasing student achievement.</a:t>
            </a:r>
            <a:endParaRPr/>
          </a:p>
          <a:p>
            <a:pPr indent="-76200" lvl="0" marL="0" rtl="0" algn="l">
              <a:spcBef>
                <a:spcPts val="0"/>
              </a:spcBef>
              <a:spcAft>
                <a:spcPts val="0"/>
              </a:spcAft>
              <a:buClr>
                <a:schemeClr val="dk1"/>
              </a:buClr>
              <a:buSzPts val="1200"/>
              <a:buFont typeface="Arial"/>
              <a:buChar char="-"/>
            </a:pPr>
            <a:r>
              <a:rPr lang="en-US"/>
              <a:t>   Emphasize the Building Capacity component and discuss all of the opportunities that will be available for parents this year.  Discuss </a:t>
            </a:r>
            <a:r>
              <a:rPr lang="en-US" u="sng"/>
              <a:t>how</a:t>
            </a:r>
            <a:r>
              <a:rPr lang="en-US"/>
              <a:t> you will be implementing all of the “shalls,” as these are required by law to be implemented.</a:t>
            </a:r>
            <a:endParaRPr/>
          </a:p>
          <a:p>
            <a:pPr indent="0" lvl="0" marL="0" marR="0" rtl="0" algn="l">
              <a:lnSpc>
                <a:spcPct val="100000"/>
              </a:lnSpc>
              <a:spcBef>
                <a:spcPts val="0"/>
              </a:spcBef>
              <a:spcAft>
                <a:spcPts val="0"/>
              </a:spcAft>
              <a:buClr>
                <a:srgbClr val="205867"/>
              </a:buClr>
              <a:buSzPts val="1200"/>
              <a:buFont typeface="Arial"/>
              <a:buNone/>
            </a:pPr>
            <a:r>
              <a:rPr b="0" lang="en-US">
                <a:solidFill>
                  <a:srgbClr val="205867"/>
                </a:solidFill>
              </a:rPr>
              <a:t>-   </a:t>
            </a:r>
            <a:r>
              <a:rPr b="0" lang="en-US" u="sng">
                <a:solidFill>
                  <a:srgbClr val="205867"/>
                </a:solidFill>
              </a:rPr>
              <a:t>Title I parents have the right, by law, to be involved in the development of the school’s Parent and Family Engagement Plan.</a:t>
            </a:r>
            <a:endParaRPr/>
          </a:p>
          <a:p>
            <a:pPr indent="-76200" lvl="0" marL="0" rtl="0" algn="l">
              <a:spcBef>
                <a:spcPts val="0"/>
              </a:spcBef>
              <a:spcAft>
                <a:spcPts val="0"/>
              </a:spcAft>
              <a:buClr>
                <a:schemeClr val="dk1"/>
              </a:buClr>
              <a:buSzPts val="1200"/>
              <a:buFont typeface="Arial"/>
              <a:buChar char="-"/>
            </a:pPr>
            <a:r>
              <a:rPr lang="en-US"/>
              <a:t>  The process and timeline for the plan’s development and how parents can give input.</a:t>
            </a:r>
            <a:endParaRPr/>
          </a:p>
          <a:p>
            <a:pPr indent="-76200" lvl="0" marL="0" rtl="0" algn="l">
              <a:spcBef>
                <a:spcPts val="0"/>
              </a:spcBef>
              <a:spcAft>
                <a:spcPts val="0"/>
              </a:spcAft>
              <a:buClr>
                <a:schemeClr val="dk1"/>
              </a:buClr>
              <a:buSzPts val="1200"/>
              <a:buFont typeface="Arial"/>
              <a:buChar char="-"/>
            </a:pPr>
            <a:r>
              <a:rPr lang="en-US"/>
              <a:t>  Introduce parent representatives of appropriate committees</a:t>
            </a:r>
            <a:endParaRPr/>
          </a:p>
          <a:p>
            <a:pPr indent="-76200" lvl="0" marL="0" rtl="0" algn="l">
              <a:spcBef>
                <a:spcPts val="0"/>
              </a:spcBef>
              <a:spcAft>
                <a:spcPts val="0"/>
              </a:spcAft>
              <a:buClr>
                <a:schemeClr val="dk1"/>
              </a:buClr>
              <a:buSzPts val="1200"/>
              <a:buFont typeface="Arial"/>
              <a:buChar char="-"/>
            </a:pPr>
            <a:r>
              <a:rPr lang="en-US"/>
              <a:t>  Clearly state the process that is in place for </a:t>
            </a:r>
            <a:r>
              <a:rPr lang="en-US" u="sng"/>
              <a:t>all</a:t>
            </a:r>
            <a:r>
              <a:rPr lang="en-US" u="none"/>
              <a:t> Title I parents to have the opportunity for input on the plan.</a:t>
            </a:r>
            <a:endParaRPr/>
          </a:p>
          <a:p>
            <a:pPr indent="0" lvl="0" marL="0" rtl="0" algn="l">
              <a:spcBef>
                <a:spcPts val="0"/>
              </a:spcBef>
              <a:spcAft>
                <a:spcPts val="0"/>
              </a:spcAft>
              <a:buClr>
                <a:schemeClr val="dk1"/>
              </a:buClr>
              <a:buSzPts val="1200"/>
              <a:buFont typeface="Arial"/>
              <a:buNone/>
            </a:pPr>
            <a:r>
              <a:t/>
            </a:r>
            <a:endParaRPr u="none"/>
          </a:p>
          <a:p>
            <a:pPr indent="0" lvl="0" marL="0" rtl="0" algn="l">
              <a:spcBef>
                <a:spcPts val="0"/>
              </a:spcBef>
              <a:spcAft>
                <a:spcPts val="0"/>
              </a:spcAft>
              <a:buClr>
                <a:schemeClr val="dk1"/>
              </a:buClr>
              <a:buSzPts val="1200"/>
              <a:buFont typeface="Arial"/>
              <a:buNone/>
            </a:pPr>
            <a:r>
              <a:rPr lang="en-US" u="sng"/>
              <a:t>Important</a:t>
            </a:r>
            <a:r>
              <a:rPr lang="en-US" u="none"/>
              <a:t>:  Parents should leave the meeting being able to answer the following question:  </a:t>
            </a:r>
            <a:r>
              <a:rPr b="1" lang="en-US" u="none"/>
              <a:t>Did you receive a copy of your school’s Parent and Family Engagement Plan, and do you know how you can be involved in its development?  </a:t>
            </a:r>
            <a:r>
              <a:rPr b="0" lang="en-US" u="none"/>
              <a:t>(Parents should be able to discuss the process that is in place for their involvement in the development of their school’s Parent and Family Engagement Plan.)</a:t>
            </a:r>
            <a:endParaRPr b="1" u="sng"/>
          </a:p>
          <a:p>
            <a:pPr indent="0" lvl="0" marL="0" rtl="0" algn="l">
              <a:spcBef>
                <a:spcPts val="0"/>
              </a:spcBef>
              <a:spcAft>
                <a:spcPts val="0"/>
              </a:spcAft>
              <a:buClr>
                <a:schemeClr val="dk1"/>
              </a:buClr>
              <a:buSzPts val="1200"/>
              <a:buFont typeface="Arial"/>
              <a:buNone/>
            </a:pPr>
            <a:r>
              <a:t/>
            </a:r>
            <a:endParaRPr/>
          </a:p>
          <a:p>
            <a:pPr indent="0" lvl="0" marL="0" rtl="0" algn="l">
              <a:spcBef>
                <a:spcPts val="0"/>
              </a:spcBef>
              <a:spcAft>
                <a:spcPts val="0"/>
              </a:spcAft>
              <a:buClr>
                <a:schemeClr val="dk1"/>
              </a:buClr>
              <a:buSzPts val="1200"/>
              <a:buFont typeface="Arial"/>
              <a:buNone/>
            </a:pPr>
            <a:r>
              <a:t/>
            </a:r>
            <a:endParaRPr/>
          </a:p>
        </p:txBody>
      </p:sp>
      <p:sp>
        <p:nvSpPr>
          <p:cNvPr id="150" name="Google Shape;150;p10: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1: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11: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None/>
            </a:pPr>
            <a:r>
              <a:rPr lang="en-US"/>
              <a:t>Distribute the School-Parent Compact.</a:t>
            </a:r>
            <a:endParaRPr/>
          </a:p>
          <a:p>
            <a:pPr indent="0" lvl="0" marL="0" rtl="0" algn="l">
              <a:lnSpc>
                <a:spcPct val="90000"/>
              </a:lnSpc>
              <a:spcBef>
                <a:spcPts val="0"/>
              </a:spcBef>
              <a:spcAft>
                <a:spcPts val="0"/>
              </a:spcAft>
              <a:buNone/>
            </a:pPr>
            <a:r>
              <a:t/>
            </a:r>
            <a:endParaRPr/>
          </a:p>
          <a:p>
            <a:pPr indent="0" lvl="0" marL="0" rtl="0" algn="l">
              <a:lnSpc>
                <a:spcPct val="90000"/>
              </a:lnSpc>
              <a:spcBef>
                <a:spcPts val="0"/>
              </a:spcBef>
              <a:spcAft>
                <a:spcPts val="0"/>
              </a:spcAft>
              <a:buNone/>
            </a:pPr>
            <a:r>
              <a:rPr lang="en-US"/>
              <a:t>Discuss:</a:t>
            </a:r>
            <a:endParaRPr/>
          </a:p>
          <a:p>
            <a:pPr indent="0" lvl="0" marL="0" rtl="0" algn="l">
              <a:lnSpc>
                <a:spcPct val="90000"/>
              </a:lnSpc>
              <a:spcBef>
                <a:spcPts val="0"/>
              </a:spcBef>
              <a:spcAft>
                <a:spcPts val="0"/>
              </a:spcAft>
              <a:buNone/>
            </a:pPr>
            <a:r>
              <a:rPr lang="en-US"/>
              <a:t>-  The 3 sections of the compact in detail.  This is a great opportunity to continue the discussion on how we need to work as partners to address the school’s goals, building upon the earlier discussion about the CIP and the school’s goals.</a:t>
            </a:r>
            <a:endParaRPr/>
          </a:p>
          <a:p>
            <a:pPr indent="0" lvl="0" marL="0" marR="0" rtl="0" algn="l">
              <a:lnSpc>
                <a:spcPct val="90000"/>
              </a:lnSpc>
              <a:spcBef>
                <a:spcPts val="0"/>
              </a:spcBef>
              <a:spcAft>
                <a:spcPts val="0"/>
              </a:spcAft>
              <a:buClr>
                <a:srgbClr val="205867"/>
              </a:buClr>
              <a:buSzPts val="1200"/>
              <a:buFont typeface="Arial"/>
              <a:buNone/>
            </a:pPr>
            <a:r>
              <a:rPr b="0" lang="en-US">
                <a:solidFill>
                  <a:srgbClr val="205867"/>
                </a:solidFill>
              </a:rPr>
              <a:t>-  </a:t>
            </a:r>
            <a:r>
              <a:rPr b="0" lang="en-US" u="sng">
                <a:solidFill>
                  <a:srgbClr val="205867"/>
                </a:solidFill>
              </a:rPr>
              <a:t>Title I parents have the right, by law, to be involved in the development/revision of the School-Parent Compact.</a:t>
            </a:r>
            <a:endParaRPr/>
          </a:p>
          <a:p>
            <a:pPr indent="-76200" lvl="0" marL="0" rtl="0" algn="l">
              <a:lnSpc>
                <a:spcPct val="90000"/>
              </a:lnSpc>
              <a:spcBef>
                <a:spcPts val="0"/>
              </a:spcBef>
              <a:spcAft>
                <a:spcPts val="0"/>
              </a:spcAft>
              <a:buClr>
                <a:schemeClr val="dk1"/>
              </a:buClr>
              <a:buSzPts val="1200"/>
              <a:buFont typeface="Arial"/>
              <a:buChar char="-"/>
            </a:pPr>
            <a:r>
              <a:rPr lang="en-US"/>
              <a:t>  The timeline for the compact’s development/review/revision.</a:t>
            </a:r>
            <a:endParaRPr/>
          </a:p>
          <a:p>
            <a:pPr indent="-76200" lvl="0" marL="0" rtl="0" algn="l">
              <a:lnSpc>
                <a:spcPct val="90000"/>
              </a:lnSpc>
              <a:spcBef>
                <a:spcPts val="0"/>
              </a:spcBef>
              <a:spcAft>
                <a:spcPts val="0"/>
              </a:spcAft>
              <a:buClr>
                <a:schemeClr val="dk1"/>
              </a:buClr>
              <a:buSzPts val="1200"/>
              <a:buFont typeface="Arial"/>
              <a:buChar char="-"/>
            </a:pPr>
            <a:r>
              <a:rPr lang="en-US"/>
              <a:t>  Clearly state the process that is in place for </a:t>
            </a:r>
            <a:r>
              <a:rPr lang="en-US" u="sng"/>
              <a:t>all</a:t>
            </a:r>
            <a:r>
              <a:rPr lang="en-US" u="none"/>
              <a:t> Title I parents to have the opportunity for input on the compact.</a:t>
            </a:r>
            <a:endParaRPr/>
          </a:p>
          <a:p>
            <a:pPr indent="-76200" lvl="0" marL="0" rtl="0" algn="l">
              <a:lnSpc>
                <a:spcPct val="90000"/>
              </a:lnSpc>
              <a:spcBef>
                <a:spcPts val="0"/>
              </a:spcBef>
              <a:spcAft>
                <a:spcPts val="0"/>
              </a:spcAft>
              <a:buClr>
                <a:schemeClr val="dk1"/>
              </a:buClr>
              <a:buSzPts val="1200"/>
              <a:buFont typeface="Arial"/>
              <a:buChar char="-"/>
            </a:pPr>
            <a:r>
              <a:rPr b="1" lang="en-US" u="none"/>
              <a:t> School section- required 6 components:</a:t>
            </a:r>
            <a:endParaRPr/>
          </a:p>
          <a:p>
            <a:pPr indent="-76200" lvl="0" marL="0" rtl="0" algn="l">
              <a:lnSpc>
                <a:spcPct val="90000"/>
              </a:lnSpc>
              <a:spcBef>
                <a:spcPts val="0"/>
              </a:spcBef>
              <a:spcAft>
                <a:spcPts val="0"/>
              </a:spcAft>
              <a:buClr>
                <a:schemeClr val="dk1"/>
              </a:buClr>
              <a:buSzPts val="1200"/>
              <a:buFont typeface="Arial"/>
              <a:buChar char="-"/>
            </a:pPr>
            <a:r>
              <a:rPr b="1" lang="en-US" u="none"/>
              <a:t>1. Provide high-quality curriculum and instruction.</a:t>
            </a:r>
            <a:endParaRPr/>
          </a:p>
          <a:p>
            <a:pPr indent="-76200" lvl="0" marL="0" rtl="0" algn="l">
              <a:lnSpc>
                <a:spcPct val="90000"/>
              </a:lnSpc>
              <a:spcBef>
                <a:spcPts val="0"/>
              </a:spcBef>
              <a:spcAft>
                <a:spcPts val="0"/>
              </a:spcAft>
              <a:buClr>
                <a:schemeClr val="dk1"/>
              </a:buClr>
              <a:buSzPts val="1200"/>
              <a:buFont typeface="Arial"/>
              <a:buChar char="-"/>
            </a:pPr>
            <a:r>
              <a:rPr b="1" lang="en-US" u="none"/>
              <a:t>2. Hold parent-teacher conferences.</a:t>
            </a:r>
            <a:endParaRPr/>
          </a:p>
          <a:p>
            <a:pPr indent="-76200" lvl="0" marL="0" rtl="0" algn="l">
              <a:lnSpc>
                <a:spcPct val="90000"/>
              </a:lnSpc>
              <a:spcBef>
                <a:spcPts val="0"/>
              </a:spcBef>
              <a:spcAft>
                <a:spcPts val="0"/>
              </a:spcAft>
              <a:buClr>
                <a:schemeClr val="dk1"/>
              </a:buClr>
              <a:buSzPts val="1200"/>
              <a:buFont typeface="Arial"/>
              <a:buChar char="-"/>
            </a:pPr>
            <a:r>
              <a:rPr b="1" lang="en-US" u="none"/>
              <a:t>3. Provide parents with reports on their child’s progress.</a:t>
            </a:r>
            <a:endParaRPr/>
          </a:p>
          <a:p>
            <a:pPr indent="-76200" lvl="0" marL="0" rtl="0" algn="l">
              <a:lnSpc>
                <a:spcPct val="90000"/>
              </a:lnSpc>
              <a:spcBef>
                <a:spcPts val="0"/>
              </a:spcBef>
              <a:spcAft>
                <a:spcPts val="0"/>
              </a:spcAft>
              <a:buClr>
                <a:schemeClr val="dk1"/>
              </a:buClr>
              <a:buSzPts val="1200"/>
              <a:buFont typeface="Arial"/>
              <a:buChar char="-"/>
            </a:pPr>
            <a:r>
              <a:rPr b="1" lang="en-US" u="none"/>
              <a:t>4. Provide parents reasonable access to staff.</a:t>
            </a:r>
            <a:endParaRPr/>
          </a:p>
          <a:p>
            <a:pPr indent="-76200" lvl="0" marL="0" rtl="0" algn="l">
              <a:lnSpc>
                <a:spcPct val="90000"/>
              </a:lnSpc>
              <a:spcBef>
                <a:spcPts val="0"/>
              </a:spcBef>
              <a:spcAft>
                <a:spcPts val="0"/>
              </a:spcAft>
              <a:buClr>
                <a:schemeClr val="dk1"/>
              </a:buClr>
              <a:buSzPts val="1200"/>
              <a:buFont typeface="Arial"/>
              <a:buChar char="-"/>
            </a:pPr>
            <a:r>
              <a:rPr b="1" lang="en-US" u="none"/>
              <a:t>5. Provide parents opportunities to volunteer.</a:t>
            </a:r>
            <a:endParaRPr/>
          </a:p>
          <a:p>
            <a:pPr indent="-76200" lvl="0" marL="0" rtl="0" algn="l">
              <a:lnSpc>
                <a:spcPct val="90000"/>
              </a:lnSpc>
              <a:spcBef>
                <a:spcPts val="0"/>
              </a:spcBef>
              <a:spcAft>
                <a:spcPts val="0"/>
              </a:spcAft>
              <a:buClr>
                <a:schemeClr val="dk1"/>
              </a:buClr>
              <a:buSzPts val="1200"/>
              <a:buFont typeface="Arial"/>
              <a:buChar char="-"/>
            </a:pPr>
            <a:r>
              <a:rPr b="1" lang="en-US" u="none"/>
              <a:t>6. Ensure regular two-way meaningful communication between family members and staff, to the extent practicable, in a language family members can understand.</a:t>
            </a:r>
            <a:endParaRPr/>
          </a:p>
          <a:p>
            <a:pPr indent="0" lvl="0" marL="0" rtl="0" algn="l">
              <a:lnSpc>
                <a:spcPct val="90000"/>
              </a:lnSpc>
              <a:spcBef>
                <a:spcPts val="0"/>
              </a:spcBef>
              <a:spcAft>
                <a:spcPts val="0"/>
              </a:spcAft>
              <a:buClr>
                <a:schemeClr val="dk1"/>
              </a:buClr>
              <a:buSzPts val="1200"/>
              <a:buFont typeface="Arial"/>
              <a:buNone/>
            </a:pPr>
            <a:r>
              <a:t/>
            </a:r>
            <a:endParaRPr u="none"/>
          </a:p>
          <a:p>
            <a:pPr indent="0" lvl="0" marL="0" rtl="0" algn="l">
              <a:lnSpc>
                <a:spcPct val="90000"/>
              </a:lnSpc>
              <a:spcBef>
                <a:spcPts val="0"/>
              </a:spcBef>
              <a:spcAft>
                <a:spcPts val="0"/>
              </a:spcAft>
              <a:buClr>
                <a:schemeClr val="dk1"/>
              </a:buClr>
              <a:buSzPts val="1200"/>
              <a:buFont typeface="Arial"/>
              <a:buNone/>
            </a:pPr>
            <a:r>
              <a:t/>
            </a:r>
            <a:endParaRPr u="none"/>
          </a:p>
          <a:p>
            <a:pPr indent="0" lvl="0" marL="0" rtl="0" algn="l">
              <a:lnSpc>
                <a:spcPct val="90000"/>
              </a:lnSpc>
              <a:spcBef>
                <a:spcPts val="0"/>
              </a:spcBef>
              <a:spcAft>
                <a:spcPts val="0"/>
              </a:spcAft>
              <a:buClr>
                <a:schemeClr val="dk1"/>
              </a:buClr>
              <a:buSzPts val="1200"/>
              <a:buFont typeface="Arial"/>
              <a:buNone/>
            </a:pPr>
            <a:r>
              <a:rPr lang="en-US" u="sng"/>
              <a:t>Important</a:t>
            </a:r>
            <a:r>
              <a:rPr lang="en-US" u="none"/>
              <a:t>:  Parents should leave the meeting being able to answer the following question:  </a:t>
            </a:r>
            <a:r>
              <a:rPr b="1" lang="en-US" u="none"/>
              <a:t>What is the School-Parent Compact, and do you know how you can be involved in developing or revising the compact?  </a:t>
            </a:r>
            <a:r>
              <a:rPr b="0" lang="en-US" u="none"/>
              <a:t>(Parents should be able to discuss the process that is in place for their involvement in the development/revision of the School-Parent Compact.)</a:t>
            </a:r>
            <a:endParaRPr b="1" u="sng"/>
          </a:p>
          <a:p>
            <a:pPr indent="0" lvl="0" marL="0" rtl="0" algn="l">
              <a:lnSpc>
                <a:spcPct val="90000"/>
              </a:lnSpc>
              <a:spcBef>
                <a:spcPts val="0"/>
              </a:spcBef>
              <a:spcAft>
                <a:spcPts val="0"/>
              </a:spcAft>
              <a:buClr>
                <a:schemeClr val="dk1"/>
              </a:buClr>
              <a:buSzPts val="1200"/>
              <a:buFont typeface="Arial"/>
              <a:buNone/>
            </a:pPr>
            <a:r>
              <a:t/>
            </a:r>
            <a:endParaRPr/>
          </a:p>
          <a:p>
            <a:pPr indent="0" lvl="0" marL="0" rtl="0" algn="l">
              <a:lnSpc>
                <a:spcPct val="90000"/>
              </a:lnSpc>
              <a:spcBef>
                <a:spcPts val="0"/>
              </a:spcBef>
              <a:spcAft>
                <a:spcPts val="0"/>
              </a:spcAft>
              <a:buClr>
                <a:schemeClr val="dk1"/>
              </a:buClr>
              <a:buSzPts val="1200"/>
              <a:buFont typeface="Arial"/>
              <a:buNone/>
            </a:pPr>
            <a:r>
              <a:t/>
            </a:r>
            <a:endParaRPr/>
          </a:p>
          <a:p>
            <a:pPr indent="0" lvl="0" marL="0" rtl="0" algn="l">
              <a:lnSpc>
                <a:spcPct val="90000"/>
              </a:lnSpc>
              <a:spcBef>
                <a:spcPts val="0"/>
              </a:spcBef>
              <a:spcAft>
                <a:spcPts val="0"/>
              </a:spcAft>
              <a:buClr>
                <a:schemeClr val="dk1"/>
              </a:buClr>
              <a:buSzPts val="1200"/>
              <a:buFont typeface="Arial"/>
              <a:buNone/>
            </a:pPr>
            <a:r>
              <a:t/>
            </a:r>
            <a:endParaRPr/>
          </a:p>
        </p:txBody>
      </p:sp>
      <p:sp>
        <p:nvSpPr>
          <p:cNvPr id="157" name="Google Shape;157;p11: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2: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3" name="Google Shape;163;p12: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a:t>
            </a:r>
            <a:endParaRPr/>
          </a:p>
          <a:p>
            <a:pPr indent="0" lvl="0" marL="0" rtl="0" algn="l">
              <a:spcBef>
                <a:spcPts val="0"/>
              </a:spcBef>
              <a:spcAft>
                <a:spcPts val="0"/>
              </a:spcAft>
              <a:buNone/>
            </a:pPr>
            <a:r>
              <a:t/>
            </a:r>
            <a:endParaRPr/>
          </a:p>
          <a:p>
            <a:pPr indent="-76200" lvl="0" marL="0" rtl="0" algn="l">
              <a:spcBef>
                <a:spcPts val="0"/>
              </a:spcBef>
              <a:spcAft>
                <a:spcPts val="0"/>
              </a:spcAft>
              <a:buClr>
                <a:schemeClr val="dk1"/>
              </a:buClr>
              <a:buSzPts val="1200"/>
              <a:buFont typeface="Arial"/>
              <a:buChar char="-"/>
            </a:pPr>
            <a:r>
              <a:rPr lang="en-US"/>
              <a:t>  Explain that </a:t>
            </a:r>
            <a:r>
              <a:rPr lang="en-US" u="sng"/>
              <a:t>as Title I parents, they have the right, by law, to request the qualifications of their child’s teachers</a:t>
            </a:r>
            <a:r>
              <a:rPr lang="en-US"/>
              <a:t>.</a:t>
            </a:r>
            <a:endParaRPr/>
          </a:p>
          <a:p>
            <a:pPr indent="-76200" lvl="0" marL="0" rtl="0" algn="l">
              <a:spcBef>
                <a:spcPts val="0"/>
              </a:spcBef>
              <a:spcAft>
                <a:spcPts val="0"/>
              </a:spcAft>
              <a:buClr>
                <a:schemeClr val="dk1"/>
              </a:buClr>
              <a:buSzPts val="1200"/>
              <a:buFont typeface="Arial"/>
              <a:buChar char="-"/>
            </a:pPr>
            <a:r>
              <a:rPr lang="en-US"/>
              <a:t>  Explain the process/simple procedure for parents to make this request.</a:t>
            </a:r>
            <a:endParaRPr/>
          </a:p>
          <a:p>
            <a:pPr indent="-76200" lvl="0" marL="0" rtl="0" algn="l">
              <a:spcBef>
                <a:spcPts val="0"/>
              </a:spcBef>
              <a:spcAft>
                <a:spcPts val="0"/>
              </a:spcAft>
              <a:buClr>
                <a:schemeClr val="dk1"/>
              </a:buClr>
              <a:buSzPts val="1200"/>
              <a:buFont typeface="Arial"/>
              <a:buChar char="-"/>
            </a:pPr>
            <a:r>
              <a:rPr lang="en-US"/>
              <a:t>  Have extra copies of the request form available for all parents in attendance.  </a:t>
            </a:r>
            <a:endParaRPr/>
          </a:p>
          <a:p>
            <a:pPr indent="-76200" lvl="0" marL="0" rtl="0" algn="l">
              <a:spcBef>
                <a:spcPts val="0"/>
              </a:spcBef>
              <a:spcAft>
                <a:spcPts val="0"/>
              </a:spcAft>
              <a:buClr>
                <a:schemeClr val="dk1"/>
              </a:buClr>
              <a:buSzPts val="1200"/>
              <a:buFont typeface="Arial"/>
              <a:buChar char="-"/>
            </a:pPr>
            <a:r>
              <a:rPr lang="en-US"/>
              <a:t>  Give them a contact person in case they have any questions.</a:t>
            </a:r>
            <a:endParaRPr/>
          </a:p>
          <a:p>
            <a:pPr indent="0" lvl="0" marL="0" rtl="0" algn="l">
              <a:spcBef>
                <a:spcPts val="0"/>
              </a:spcBef>
              <a:spcAft>
                <a:spcPts val="0"/>
              </a:spcAft>
              <a:buClr>
                <a:schemeClr val="dk1"/>
              </a:buClr>
              <a:buSzPts val="1200"/>
              <a:buFont typeface="Arial"/>
              <a:buNone/>
            </a:pPr>
            <a:r>
              <a:t/>
            </a:r>
            <a:endParaRPr/>
          </a:p>
          <a:p>
            <a:pPr indent="-76200" lvl="0" marL="0" marR="0" rtl="0" algn="l">
              <a:lnSpc>
                <a:spcPct val="100000"/>
              </a:lnSpc>
              <a:spcBef>
                <a:spcPts val="0"/>
              </a:spcBef>
              <a:spcAft>
                <a:spcPts val="0"/>
              </a:spcAft>
              <a:buClr>
                <a:schemeClr val="dk1"/>
              </a:buClr>
              <a:buSzPts val="1200"/>
              <a:buFont typeface="Arial"/>
              <a:buChar char="-"/>
            </a:pPr>
            <a:r>
              <a:rPr lang="en-US" u="none"/>
              <a:t>  </a:t>
            </a:r>
            <a:r>
              <a:rPr lang="en-US" u="sng"/>
              <a:t>Important</a:t>
            </a:r>
            <a:r>
              <a:rPr lang="en-US" u="none"/>
              <a:t>:  Parents should leave the meeting being able to answer the following question:  </a:t>
            </a:r>
            <a:r>
              <a:rPr b="1" lang="en-US" u="none"/>
              <a:t>Do you know the process for requesting the qualifications of your child’s teachers?  </a:t>
            </a:r>
            <a:r>
              <a:rPr b="0" lang="en-US" u="none"/>
              <a:t>(Parents should be able to discuss the process that is in place for requesting teacher qualifications.)</a:t>
            </a:r>
            <a:endParaRPr b="1" u="sng"/>
          </a:p>
          <a:p>
            <a:pPr indent="0" lvl="0" marL="0" rtl="0" algn="l">
              <a:spcBef>
                <a:spcPts val="0"/>
              </a:spcBef>
              <a:spcAft>
                <a:spcPts val="0"/>
              </a:spcAft>
              <a:buClr>
                <a:schemeClr val="dk1"/>
              </a:buClr>
              <a:buSzPts val="1200"/>
              <a:buFont typeface="Arial"/>
              <a:buNone/>
            </a:pPr>
            <a:r>
              <a:t/>
            </a:r>
            <a:endParaRPr/>
          </a:p>
        </p:txBody>
      </p:sp>
      <p:sp>
        <p:nvSpPr>
          <p:cNvPr id="164" name="Google Shape;164;p12: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3: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13: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a:t>
            </a:r>
            <a:endParaRPr/>
          </a:p>
          <a:p>
            <a:pPr indent="0" lvl="0" marL="0" rtl="0" algn="l">
              <a:spcBef>
                <a:spcPts val="0"/>
              </a:spcBef>
              <a:spcAft>
                <a:spcPts val="0"/>
              </a:spcAft>
              <a:buNone/>
            </a:pPr>
            <a:r>
              <a:t/>
            </a:r>
            <a:endParaRPr/>
          </a:p>
          <a:p>
            <a:pPr indent="-76200" lvl="0" marL="0" rtl="0" algn="l">
              <a:spcBef>
                <a:spcPts val="0"/>
              </a:spcBef>
              <a:spcAft>
                <a:spcPts val="0"/>
              </a:spcAft>
              <a:buClr>
                <a:schemeClr val="dk1"/>
              </a:buClr>
              <a:buSzPts val="1200"/>
              <a:buFont typeface="Arial"/>
              <a:buChar char="-"/>
            </a:pPr>
            <a:r>
              <a:rPr lang="en-US"/>
              <a:t>   The annual evaluation of the Parent and Family Engagement plan is an ESSA requirement.</a:t>
            </a:r>
            <a:endParaRPr/>
          </a:p>
          <a:p>
            <a:pPr indent="-76200" lvl="0" marL="0" rtl="0" algn="l">
              <a:spcBef>
                <a:spcPts val="0"/>
              </a:spcBef>
              <a:spcAft>
                <a:spcPts val="0"/>
              </a:spcAft>
              <a:buClr>
                <a:schemeClr val="dk1"/>
              </a:buClr>
              <a:buSzPts val="1200"/>
              <a:buFont typeface="Arial"/>
              <a:buChar char="-"/>
            </a:pPr>
            <a:r>
              <a:rPr lang="en-US"/>
              <a:t>  The requirements for the evaluation.  Emphasize that the purpose of the evaluation is to ultimately improve the academic quality of the school.</a:t>
            </a:r>
            <a:endParaRPr/>
          </a:p>
          <a:p>
            <a:pPr indent="-76200" lvl="0" marL="0" rtl="0" algn="l">
              <a:spcBef>
                <a:spcPts val="0"/>
              </a:spcBef>
              <a:spcAft>
                <a:spcPts val="0"/>
              </a:spcAft>
              <a:buClr>
                <a:schemeClr val="dk1"/>
              </a:buClr>
              <a:buSzPts val="1200"/>
              <a:buFont typeface="Arial"/>
              <a:buChar char="-"/>
            </a:pPr>
            <a:r>
              <a:rPr lang="en-US"/>
              <a:t>  Clearly state the process and timeline that is in place for conducting the annual evaluation and how </a:t>
            </a:r>
            <a:r>
              <a:rPr lang="en-US" u="sng"/>
              <a:t>all</a:t>
            </a:r>
            <a:r>
              <a:rPr lang="en-US" u="none"/>
              <a:t> Title I parents have the opportunity for input and that their input is needed by the LEA and school.</a:t>
            </a:r>
            <a:endParaRPr/>
          </a:p>
          <a:p>
            <a:pPr indent="0" lvl="0" marL="0" rtl="0" algn="l">
              <a:spcBef>
                <a:spcPts val="0"/>
              </a:spcBef>
              <a:spcAft>
                <a:spcPts val="0"/>
              </a:spcAft>
              <a:buClr>
                <a:schemeClr val="dk1"/>
              </a:buClr>
              <a:buSzPts val="1200"/>
              <a:buFont typeface="Arial"/>
              <a:buNone/>
            </a:pPr>
            <a:r>
              <a:t/>
            </a:r>
            <a:endParaRPr u="none"/>
          </a:p>
          <a:p>
            <a:pPr indent="0" lvl="0" marL="0" rtl="0" algn="l">
              <a:spcBef>
                <a:spcPts val="0"/>
              </a:spcBef>
              <a:spcAft>
                <a:spcPts val="0"/>
              </a:spcAft>
              <a:buClr>
                <a:schemeClr val="dk1"/>
              </a:buClr>
              <a:buSzPts val="1200"/>
              <a:buFont typeface="Arial"/>
              <a:buNone/>
            </a:pPr>
            <a:r>
              <a:rPr lang="en-US" u="sng"/>
              <a:t>Important</a:t>
            </a:r>
            <a:r>
              <a:rPr lang="en-US" u="none"/>
              <a:t>:  Parents should leave the meeting being able to answer the following question:  </a:t>
            </a:r>
            <a:r>
              <a:rPr b="1" lang="en-US" u="none"/>
              <a:t>What is the process for you to be involved in the annual evaluation of your LEA’s Parent and Family Engagement Plan.  </a:t>
            </a:r>
            <a:r>
              <a:rPr b="0" lang="en-US" u="none"/>
              <a:t>(Parents should be able to discuss the process that is in place for their involvement.  </a:t>
            </a:r>
            <a:endParaRPr/>
          </a:p>
          <a:p>
            <a:pPr indent="0" lvl="0" marL="0" rtl="0" algn="l">
              <a:spcBef>
                <a:spcPts val="0"/>
              </a:spcBef>
              <a:spcAft>
                <a:spcPts val="0"/>
              </a:spcAft>
              <a:buClr>
                <a:schemeClr val="dk1"/>
              </a:buClr>
              <a:buSzPts val="1200"/>
              <a:buFont typeface="Arial"/>
              <a:buNone/>
            </a:pPr>
            <a:r>
              <a:t/>
            </a:r>
            <a:endParaRPr/>
          </a:p>
          <a:p>
            <a:pPr indent="0" lvl="0" marL="0" rtl="0" algn="l">
              <a:spcBef>
                <a:spcPts val="0"/>
              </a:spcBef>
              <a:spcAft>
                <a:spcPts val="0"/>
              </a:spcAft>
              <a:buNone/>
            </a:pPr>
            <a:r>
              <a:t/>
            </a:r>
            <a:endParaRPr/>
          </a:p>
        </p:txBody>
      </p:sp>
      <p:sp>
        <p:nvSpPr>
          <p:cNvPr id="171" name="Google Shape;171;p13: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4: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14: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178" name="Google Shape;178;p14: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5: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4" name="Google Shape;184;p15: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185" name="Google Shape;185;p15: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2: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t/>
            </a:r>
            <a:endParaRPr/>
          </a:p>
        </p:txBody>
      </p:sp>
      <p:sp>
        <p:nvSpPr>
          <p:cNvPr id="93" name="Google Shape;93;p2: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9" name="Google Shape;99;p3: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a:t>
            </a:r>
            <a:endParaRPr/>
          </a:p>
          <a:p>
            <a:pPr indent="0" lvl="0" marL="0" rtl="0" algn="l">
              <a:spcBef>
                <a:spcPts val="0"/>
              </a:spcBef>
              <a:spcAft>
                <a:spcPts val="0"/>
              </a:spcAft>
              <a:buNone/>
            </a:pPr>
            <a:r>
              <a:t/>
            </a:r>
            <a:endParaRPr/>
          </a:p>
          <a:p>
            <a:pPr indent="-76200" lvl="0" marL="0" rtl="0" algn="l">
              <a:spcBef>
                <a:spcPts val="0"/>
              </a:spcBef>
              <a:spcAft>
                <a:spcPts val="0"/>
              </a:spcAft>
              <a:buClr>
                <a:schemeClr val="dk1"/>
              </a:buClr>
              <a:buSzPts val="1200"/>
              <a:buFont typeface="Arial"/>
              <a:buChar char="-"/>
            </a:pPr>
            <a:r>
              <a:rPr lang="en-US"/>
              <a:t>  How you want them to walk away from the meeting with 9 key questions answered about Title I and Parent and Family Engagement .  (The 9 questions continue onto the next slide.) </a:t>
            </a:r>
            <a:endParaRPr/>
          </a:p>
          <a:p>
            <a:pPr indent="0" lvl="0" marL="0" rtl="0" algn="l">
              <a:spcBef>
                <a:spcPts val="0"/>
              </a:spcBef>
              <a:spcAft>
                <a:spcPts val="0"/>
              </a:spcAft>
              <a:buClr>
                <a:schemeClr val="dk1"/>
              </a:buClr>
              <a:buSzPts val="1200"/>
              <a:buFont typeface="Arial"/>
              <a:buNone/>
            </a:pPr>
            <a:r>
              <a:t/>
            </a:r>
            <a:endParaRPr/>
          </a:p>
        </p:txBody>
      </p:sp>
      <p:sp>
        <p:nvSpPr>
          <p:cNvPr id="100" name="Google Shape;100;p3: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4: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	</a:t>
            </a:r>
            <a:endParaRPr/>
          </a:p>
          <a:p>
            <a:pPr indent="0" lvl="0" marL="0" rtl="0" algn="l">
              <a:spcBef>
                <a:spcPts val="0"/>
              </a:spcBef>
              <a:spcAft>
                <a:spcPts val="0"/>
              </a:spcAft>
              <a:buClr>
                <a:schemeClr val="dk1"/>
              </a:buClr>
              <a:buSzPts val="1200"/>
              <a:buFont typeface="Arial"/>
              <a:buNone/>
            </a:pPr>
            <a:r>
              <a:t/>
            </a:r>
            <a:endParaRPr/>
          </a:p>
          <a:p>
            <a:pPr indent="0" lvl="0" marL="0" rtl="0" algn="l">
              <a:spcBef>
                <a:spcPts val="0"/>
              </a:spcBef>
              <a:spcAft>
                <a:spcPts val="0"/>
              </a:spcAft>
              <a:buNone/>
            </a:pPr>
            <a:r>
              <a:rPr lang="en-US"/>
              <a:t>-  The last question “</a:t>
            </a:r>
            <a:r>
              <a:rPr i="1" lang="en-US"/>
              <a:t>How can I be involved in all of these things I’m learning about</a:t>
            </a:r>
            <a:r>
              <a:rPr lang="en-US"/>
              <a:t>?” should be emphasized as a common theme which will be addressed throughout the meeting as each topic is discussed.  It is every Title I parent’s right to be involved in all Title I plans and activities.</a:t>
            </a:r>
            <a:endParaRPr/>
          </a:p>
          <a:p>
            <a:pPr indent="0" lvl="0" marL="0" rtl="0" algn="l">
              <a:spcBef>
                <a:spcPts val="0"/>
              </a:spcBef>
              <a:spcAft>
                <a:spcPts val="0"/>
              </a:spcAft>
              <a:buNone/>
            </a:pPr>
            <a:r>
              <a:rPr lang="en-US"/>
              <a:t>		</a:t>
            </a:r>
            <a:endParaRPr/>
          </a:p>
        </p:txBody>
      </p:sp>
      <p:sp>
        <p:nvSpPr>
          <p:cNvPr id="107" name="Google Shape;107;p4: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4" name="Google Shape;114;p5: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	</a:t>
            </a:r>
            <a:endParaRPr/>
          </a:p>
          <a:p>
            <a:pPr indent="0" lvl="0" marL="0" rtl="0" algn="l">
              <a:spcBef>
                <a:spcPts val="0"/>
              </a:spcBef>
              <a:spcAft>
                <a:spcPts val="0"/>
              </a:spcAft>
              <a:buNone/>
            </a:pPr>
            <a:r>
              <a:t/>
            </a:r>
            <a:endParaRPr/>
          </a:p>
          <a:p>
            <a:pPr indent="-76200" lvl="0" marL="0" rtl="0" algn="l">
              <a:spcBef>
                <a:spcPts val="0"/>
              </a:spcBef>
              <a:spcAft>
                <a:spcPts val="0"/>
              </a:spcAft>
              <a:buClr>
                <a:schemeClr val="dk1"/>
              </a:buClr>
              <a:buSzPts val="1200"/>
              <a:buFont typeface="Arial"/>
              <a:buChar char="-"/>
            </a:pPr>
            <a:r>
              <a:rPr lang="en-US"/>
              <a:t>  How being in a Title I school means more money to help students who are struggling in school</a:t>
            </a:r>
            <a:endParaRPr/>
          </a:p>
          <a:p>
            <a:pPr indent="0" lvl="0" marL="0" rtl="0" algn="l">
              <a:spcBef>
                <a:spcPts val="0"/>
              </a:spcBef>
              <a:spcAft>
                <a:spcPts val="0"/>
              </a:spcAft>
              <a:buNone/>
            </a:pPr>
            <a:r>
              <a:rPr lang="en-US"/>
              <a:t>-  Give examples of how Title I monies will be used to assist students at the school.</a:t>
            </a:r>
            <a:endParaRPr/>
          </a:p>
          <a:p>
            <a:pPr indent="-76200" lvl="0" marL="0" rtl="0" algn="l">
              <a:spcBef>
                <a:spcPts val="0"/>
              </a:spcBef>
              <a:spcAft>
                <a:spcPts val="0"/>
              </a:spcAft>
              <a:buClr>
                <a:schemeClr val="dk1"/>
              </a:buClr>
              <a:buSzPts val="1200"/>
              <a:buFont typeface="Arial"/>
              <a:buChar char="-"/>
            </a:pPr>
            <a:r>
              <a:rPr lang="en-US"/>
              <a:t>  Give examples of how Title I monies will be used to assist parents.</a:t>
            </a:r>
            <a:endParaRPr/>
          </a:p>
          <a:p>
            <a:pPr indent="-76200" lvl="0" marL="0" rtl="0" algn="l">
              <a:spcBef>
                <a:spcPts val="0"/>
              </a:spcBef>
              <a:spcAft>
                <a:spcPts val="0"/>
              </a:spcAft>
              <a:buClr>
                <a:schemeClr val="dk1"/>
              </a:buClr>
              <a:buSzPts val="1200"/>
              <a:buFont typeface="Arial"/>
              <a:buChar char="-"/>
            </a:pPr>
            <a:r>
              <a:rPr lang="en-US"/>
              <a:t>  (Consider giving demonstrations of programs used or allow parents to visit work stations and experience what the student experiences.)  </a:t>
            </a:r>
            <a:endParaRPr/>
          </a:p>
          <a:p>
            <a:pPr indent="0" lvl="0" marL="0" rtl="0" algn="l">
              <a:spcBef>
                <a:spcPts val="0"/>
              </a:spcBef>
              <a:spcAft>
                <a:spcPts val="0"/>
              </a:spcAft>
              <a:buNone/>
            </a:pPr>
            <a:r>
              <a:rPr lang="en-US"/>
              <a:t>-  Explain that </a:t>
            </a:r>
            <a:r>
              <a:rPr lang="en-US" u="sng"/>
              <a:t>a big part of Title I means parents’ rights, by law, to be involved in decisions made at the school level and at the LEA level</a:t>
            </a:r>
            <a:r>
              <a:rPr lang="en-US"/>
              <a:t>. (This will be discussed throughout the meeting.)</a:t>
            </a:r>
            <a:endParaRPr/>
          </a:p>
          <a:p>
            <a:pPr indent="0" lvl="0" marL="0" rtl="0" algn="l">
              <a:spcBef>
                <a:spcPts val="0"/>
              </a:spcBef>
              <a:spcAft>
                <a:spcPts val="0"/>
              </a:spcAft>
              <a:buNone/>
            </a:pPr>
            <a:r>
              <a:rPr lang="en-US"/>
              <a:t>	</a:t>
            </a:r>
            <a:endParaRPr/>
          </a:p>
          <a:p>
            <a:pPr indent="0" lvl="0" marL="0" rtl="0" algn="l">
              <a:spcBef>
                <a:spcPts val="0"/>
              </a:spcBef>
              <a:spcAft>
                <a:spcPts val="0"/>
              </a:spcAft>
              <a:buNone/>
            </a:pPr>
            <a:r>
              <a:rPr b="0" lang="en-US">
                <a:solidFill>
                  <a:srgbClr val="205867"/>
                </a:solidFill>
              </a:rPr>
              <a:t>Important:  Parents should leave the meeting being able to answer the following question:  </a:t>
            </a:r>
            <a:r>
              <a:rPr b="1" lang="en-US">
                <a:solidFill>
                  <a:srgbClr val="205867"/>
                </a:solidFill>
              </a:rPr>
              <a:t>What does it mean to be a Title I school? </a:t>
            </a:r>
            <a:r>
              <a:rPr b="0" lang="en-US">
                <a:solidFill>
                  <a:srgbClr val="205867"/>
                </a:solidFill>
              </a:rPr>
              <a:t>(They should be able to answer the question and give a couple of examples of how Title I funds are being used at their school.)</a:t>
            </a:r>
            <a:endParaRPr b="1">
              <a:solidFill>
                <a:srgbClr val="205867"/>
              </a:solidFill>
            </a:endParaRPr>
          </a:p>
          <a:p>
            <a:pPr indent="0" lvl="0" marL="0" rtl="0" algn="l">
              <a:spcBef>
                <a:spcPts val="0"/>
              </a:spcBef>
              <a:spcAft>
                <a:spcPts val="0"/>
              </a:spcAft>
              <a:buNone/>
            </a:pPr>
            <a:r>
              <a:rPr lang="en-US"/>
              <a:t>	</a:t>
            </a:r>
            <a:endParaRPr/>
          </a:p>
        </p:txBody>
      </p:sp>
      <p:sp>
        <p:nvSpPr>
          <p:cNvPr id="115" name="Google Shape;115;p5: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6: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6: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None/>
            </a:pPr>
            <a:r>
              <a:rPr lang="en-US" sz="1110"/>
              <a:t>Discuss:	</a:t>
            </a:r>
            <a:endParaRPr/>
          </a:p>
          <a:p>
            <a:pPr indent="0" lvl="0" marL="0" rtl="0" algn="l">
              <a:lnSpc>
                <a:spcPct val="90000"/>
              </a:lnSpc>
              <a:spcBef>
                <a:spcPts val="0"/>
              </a:spcBef>
              <a:spcAft>
                <a:spcPts val="0"/>
              </a:spcAft>
              <a:buNone/>
            </a:pPr>
            <a:r>
              <a:rPr lang="en-US" sz="1110"/>
              <a:t>-  What the LEA’s Title I allocation is.</a:t>
            </a:r>
            <a:endParaRPr/>
          </a:p>
          <a:p>
            <a:pPr indent="0" lvl="0" marL="0" rtl="0" algn="l">
              <a:lnSpc>
                <a:spcPct val="90000"/>
              </a:lnSpc>
              <a:spcBef>
                <a:spcPts val="0"/>
              </a:spcBef>
              <a:spcAft>
                <a:spcPts val="0"/>
              </a:spcAft>
              <a:buNone/>
            </a:pPr>
            <a:r>
              <a:rPr lang="en-US" sz="1110"/>
              <a:t>-  What the 1% amount is.</a:t>
            </a:r>
            <a:endParaRPr/>
          </a:p>
          <a:p>
            <a:pPr indent="-70485" lvl="0" marL="0" rtl="0" algn="l">
              <a:lnSpc>
                <a:spcPct val="90000"/>
              </a:lnSpc>
              <a:spcBef>
                <a:spcPts val="0"/>
              </a:spcBef>
              <a:spcAft>
                <a:spcPts val="0"/>
              </a:spcAft>
              <a:buClr>
                <a:schemeClr val="dk1"/>
              </a:buClr>
              <a:buSzPts val="1110"/>
              <a:buFont typeface="Arial"/>
              <a:buChar char="-"/>
            </a:pPr>
            <a:r>
              <a:rPr lang="en-US" sz="1110"/>
              <a:t>  How much of the 1% (Up to 10%) was reserved, off the top, at the LEA for System-wide initiatives.  Give examples of the system-wide initiatives.</a:t>
            </a:r>
            <a:endParaRPr sz="1110"/>
          </a:p>
          <a:p>
            <a:pPr indent="0" lvl="0" marL="0" rtl="0" algn="l">
              <a:lnSpc>
                <a:spcPct val="90000"/>
              </a:lnSpc>
              <a:spcBef>
                <a:spcPts val="0"/>
              </a:spcBef>
              <a:spcAft>
                <a:spcPts val="0"/>
              </a:spcAft>
              <a:buNone/>
            </a:pPr>
            <a:r>
              <a:rPr lang="en-US" sz="1110"/>
              <a:t>-  Give parents the amount (the 90% amount) that is shared by all the Title I schools in the school system.</a:t>
            </a:r>
            <a:endParaRPr/>
          </a:p>
          <a:p>
            <a:pPr indent="-70485" lvl="0" marL="0" rtl="0" algn="l">
              <a:lnSpc>
                <a:spcPct val="90000"/>
              </a:lnSpc>
              <a:spcBef>
                <a:spcPts val="0"/>
              </a:spcBef>
              <a:spcAft>
                <a:spcPts val="0"/>
              </a:spcAft>
              <a:buClr>
                <a:srgbClr val="205867"/>
              </a:buClr>
              <a:buSzPts val="1110"/>
              <a:buFont typeface="Arial"/>
              <a:buChar char="-"/>
            </a:pPr>
            <a:r>
              <a:rPr b="0" lang="en-US" sz="1110">
                <a:solidFill>
                  <a:srgbClr val="205867"/>
                </a:solidFill>
              </a:rPr>
              <a:t>  Give the amount your school received for parental and family engagement (Your school’s portion of the 90% of the 1%).</a:t>
            </a:r>
            <a:endParaRPr/>
          </a:p>
          <a:p>
            <a:pPr indent="-70485" lvl="0" marL="0" rtl="0" algn="l">
              <a:lnSpc>
                <a:spcPct val="90000"/>
              </a:lnSpc>
              <a:spcBef>
                <a:spcPts val="0"/>
              </a:spcBef>
              <a:spcAft>
                <a:spcPts val="0"/>
              </a:spcAft>
              <a:buClr>
                <a:srgbClr val="205867"/>
              </a:buClr>
              <a:buSzPts val="1110"/>
              <a:buFont typeface="Arial"/>
              <a:buChar char="-"/>
            </a:pPr>
            <a:r>
              <a:rPr b="0" lang="en-US" sz="1110">
                <a:solidFill>
                  <a:srgbClr val="205867"/>
                </a:solidFill>
              </a:rPr>
              <a:t>  How there is a committee (LEA Advisory Committee) that makes decisions on funds reserved and on funds allocated to the Title I schools.</a:t>
            </a:r>
            <a:endParaRPr/>
          </a:p>
          <a:p>
            <a:pPr indent="-70485" lvl="0" marL="0" rtl="0" algn="l">
              <a:lnSpc>
                <a:spcPct val="90000"/>
              </a:lnSpc>
              <a:spcBef>
                <a:spcPts val="0"/>
              </a:spcBef>
              <a:spcAft>
                <a:spcPts val="0"/>
              </a:spcAft>
              <a:buClr>
                <a:srgbClr val="205867"/>
              </a:buClr>
              <a:buSzPts val="1110"/>
              <a:buFont typeface="Arial"/>
              <a:buChar char="-"/>
            </a:pPr>
            <a:r>
              <a:rPr b="0" lang="en-US" sz="1110">
                <a:solidFill>
                  <a:srgbClr val="205867"/>
                </a:solidFill>
              </a:rPr>
              <a:t>  </a:t>
            </a:r>
            <a:r>
              <a:rPr b="0" lang="en-US" sz="1110" u="sng">
                <a:solidFill>
                  <a:srgbClr val="205867"/>
                </a:solidFill>
              </a:rPr>
              <a:t>Title I parents have the right, by law, to be involved in decisions on how the 1% set-aside is spent (both at the LEA and at their school)</a:t>
            </a:r>
            <a:endParaRPr/>
          </a:p>
          <a:p>
            <a:pPr indent="0" lvl="0" marL="0" rtl="0" algn="l">
              <a:lnSpc>
                <a:spcPct val="90000"/>
              </a:lnSpc>
              <a:spcBef>
                <a:spcPts val="0"/>
              </a:spcBef>
              <a:spcAft>
                <a:spcPts val="0"/>
              </a:spcAft>
              <a:buNone/>
            </a:pPr>
            <a:r>
              <a:rPr b="0" lang="en-US" sz="1110">
                <a:solidFill>
                  <a:srgbClr val="205867"/>
                </a:solidFill>
              </a:rPr>
              <a:t>-  The timeline for the LEA Advisory Committee’s work.  How parents will be reminded and informed of the committee’s work so they may give timely input.</a:t>
            </a:r>
            <a:endParaRPr/>
          </a:p>
          <a:p>
            <a:pPr indent="0" lvl="0" marL="0" rtl="0" algn="l">
              <a:lnSpc>
                <a:spcPct val="90000"/>
              </a:lnSpc>
              <a:spcBef>
                <a:spcPts val="0"/>
              </a:spcBef>
              <a:spcAft>
                <a:spcPts val="0"/>
              </a:spcAft>
              <a:buNone/>
            </a:pPr>
            <a:r>
              <a:rPr b="0" lang="en-US" sz="1110">
                <a:solidFill>
                  <a:srgbClr val="205867"/>
                </a:solidFill>
              </a:rPr>
              <a:t>-  Clearly state the process that is in place for </a:t>
            </a:r>
            <a:r>
              <a:rPr b="0" lang="en-US" sz="1110" u="sng">
                <a:solidFill>
                  <a:srgbClr val="205867"/>
                </a:solidFill>
              </a:rPr>
              <a:t>all</a:t>
            </a:r>
            <a:r>
              <a:rPr b="0" lang="en-US" sz="1110">
                <a:solidFill>
                  <a:srgbClr val="205867"/>
                </a:solidFill>
              </a:rPr>
              <a:t> Title I parents to have the opportunity for input on how the 1% funds are spent.</a:t>
            </a:r>
            <a:endParaRPr/>
          </a:p>
          <a:p>
            <a:pPr indent="0" lvl="0" marL="0" rtl="0" algn="l">
              <a:lnSpc>
                <a:spcPct val="90000"/>
              </a:lnSpc>
              <a:spcBef>
                <a:spcPts val="0"/>
              </a:spcBef>
              <a:spcAft>
                <a:spcPts val="0"/>
              </a:spcAft>
              <a:buNone/>
            </a:pPr>
            <a:r>
              <a:t/>
            </a:r>
            <a:endParaRPr b="0" sz="1110">
              <a:solidFill>
                <a:srgbClr val="205867"/>
              </a:solidFill>
            </a:endParaRPr>
          </a:p>
          <a:p>
            <a:pPr indent="0" lvl="0" marL="0" rtl="0" algn="l">
              <a:lnSpc>
                <a:spcPct val="90000"/>
              </a:lnSpc>
              <a:spcBef>
                <a:spcPts val="0"/>
              </a:spcBef>
              <a:spcAft>
                <a:spcPts val="0"/>
              </a:spcAft>
              <a:buNone/>
            </a:pPr>
            <a:r>
              <a:rPr b="0" lang="en-US" sz="1110" u="sng">
                <a:solidFill>
                  <a:srgbClr val="205867"/>
                </a:solidFill>
              </a:rPr>
              <a:t>Important</a:t>
            </a:r>
            <a:r>
              <a:rPr b="0" lang="en-US" sz="1110">
                <a:solidFill>
                  <a:srgbClr val="205867"/>
                </a:solidFill>
              </a:rPr>
              <a:t>:  Parents should leave the meeting being able to answer the following question:  </a:t>
            </a:r>
            <a:r>
              <a:rPr b="1" lang="en-US" sz="1110">
                <a:solidFill>
                  <a:srgbClr val="205867"/>
                </a:solidFill>
              </a:rPr>
              <a:t>What is the 1% set-aside, and how can you be involved in decisions regarding how the money is used? </a:t>
            </a:r>
            <a:endParaRPr/>
          </a:p>
          <a:p>
            <a:pPr indent="0" lvl="0" marL="0" rtl="0" algn="l">
              <a:lnSpc>
                <a:spcPct val="90000"/>
              </a:lnSpc>
              <a:spcBef>
                <a:spcPts val="0"/>
              </a:spcBef>
              <a:spcAft>
                <a:spcPts val="0"/>
              </a:spcAft>
              <a:buNone/>
            </a:pPr>
            <a:r>
              <a:rPr lang="en-US" sz="1110"/>
              <a:t>(Parents should be able to discuss the process that is in place for their involvement in decisions regarding the 1% set-aside, both for system-wide initiatives and school-level activities.)	</a:t>
            </a:r>
            <a:endParaRPr sz="1110"/>
          </a:p>
          <a:p>
            <a:pPr indent="0" lvl="0" marL="0" rtl="0" algn="l">
              <a:lnSpc>
                <a:spcPct val="90000"/>
              </a:lnSpc>
              <a:spcBef>
                <a:spcPts val="0"/>
              </a:spcBef>
              <a:spcAft>
                <a:spcPts val="0"/>
              </a:spcAft>
              <a:buNone/>
            </a:pPr>
            <a:r>
              <a:rPr lang="en-US" sz="1110"/>
              <a:t>	</a:t>
            </a:r>
            <a:endParaRPr sz="1110"/>
          </a:p>
        </p:txBody>
      </p:sp>
      <p:sp>
        <p:nvSpPr>
          <p:cNvPr id="122" name="Google Shape;122;p6: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7: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8" name="Google Shape;128;p7: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Discuss: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  The process and timeline for how the LEA Consolidated Plan is developed.</a:t>
            </a:r>
            <a:endParaRPr/>
          </a:p>
          <a:p>
            <a:pPr indent="0" lvl="0" marL="0" rtl="0" algn="l">
              <a:spcBef>
                <a:spcPts val="0"/>
              </a:spcBef>
              <a:spcAft>
                <a:spcPts val="0"/>
              </a:spcAft>
              <a:buNone/>
            </a:pPr>
            <a:r>
              <a:rPr b="0" lang="en-US">
                <a:solidFill>
                  <a:srgbClr val="205867"/>
                </a:solidFill>
              </a:rPr>
              <a:t>-  How parents will be informed of the plan’s progress, including draft plans for review.</a:t>
            </a:r>
            <a:endParaRPr/>
          </a:p>
          <a:p>
            <a:pPr indent="0" lvl="0" marL="0" rtl="0" algn="l">
              <a:spcBef>
                <a:spcPts val="0"/>
              </a:spcBef>
              <a:spcAft>
                <a:spcPts val="0"/>
              </a:spcAft>
              <a:buNone/>
            </a:pPr>
            <a:r>
              <a:rPr b="0" lang="en-US">
                <a:solidFill>
                  <a:srgbClr val="205867"/>
                </a:solidFill>
              </a:rPr>
              <a:t>-  </a:t>
            </a:r>
            <a:r>
              <a:rPr b="0" lang="en-US" u="sng">
                <a:solidFill>
                  <a:srgbClr val="205867"/>
                </a:solidFill>
              </a:rPr>
              <a:t>How parents have the right, by law, to be involved by giving input to the committee on the LEA Consolidated Plan.</a:t>
            </a:r>
            <a:endParaRPr b="0">
              <a:solidFill>
                <a:srgbClr val="205867"/>
              </a:solidFill>
            </a:endParaRPr>
          </a:p>
          <a:p>
            <a:pPr indent="-76200" lvl="0" marL="0" rtl="0" algn="l">
              <a:spcBef>
                <a:spcPts val="0"/>
              </a:spcBef>
              <a:spcAft>
                <a:spcPts val="0"/>
              </a:spcAft>
              <a:buClr>
                <a:srgbClr val="205867"/>
              </a:buClr>
              <a:buSzPts val="1200"/>
              <a:buFont typeface="Arial"/>
              <a:buChar char="-"/>
            </a:pPr>
            <a:r>
              <a:rPr b="0" lang="en-US">
                <a:solidFill>
                  <a:srgbClr val="205867"/>
                </a:solidFill>
              </a:rPr>
              <a:t>  Clearly state the process that is in place for </a:t>
            </a:r>
            <a:r>
              <a:rPr b="0" lang="en-US" u="sng">
                <a:solidFill>
                  <a:srgbClr val="205867"/>
                </a:solidFill>
              </a:rPr>
              <a:t>all</a:t>
            </a:r>
            <a:r>
              <a:rPr b="0" lang="en-US">
                <a:solidFill>
                  <a:srgbClr val="205867"/>
                </a:solidFill>
              </a:rPr>
              <a:t> Title I parents to have the opportunity for input.</a:t>
            </a:r>
            <a:endParaRPr/>
          </a:p>
          <a:p>
            <a:pPr indent="-76200" lvl="0" marL="0" rtl="0" algn="l">
              <a:spcBef>
                <a:spcPts val="0"/>
              </a:spcBef>
              <a:spcAft>
                <a:spcPts val="0"/>
              </a:spcAft>
              <a:buClr>
                <a:srgbClr val="205867"/>
              </a:buClr>
              <a:buSzPts val="1200"/>
              <a:buFont typeface="Arial"/>
              <a:buChar char="-"/>
            </a:pPr>
            <a:r>
              <a:rPr b="0" lang="en-US">
                <a:solidFill>
                  <a:srgbClr val="205867"/>
                </a:solidFill>
              </a:rPr>
              <a:t>  Where parents can access the final LEA Consolidated Plan anytime throughout the year.</a:t>
            </a:r>
            <a:endParaRPr/>
          </a:p>
          <a:p>
            <a:pPr indent="0" lvl="0" marL="0" rtl="0" algn="l">
              <a:spcBef>
                <a:spcPts val="0"/>
              </a:spcBef>
              <a:spcAft>
                <a:spcPts val="0"/>
              </a:spcAft>
              <a:buNone/>
            </a:pPr>
            <a:r>
              <a:rPr lang="en-US"/>
              <a:t>	 </a:t>
            </a:r>
            <a:endParaRPr b="0">
              <a:solidFill>
                <a:srgbClr val="205867"/>
              </a:solidFill>
            </a:endParaRPr>
          </a:p>
          <a:p>
            <a:pPr indent="0" lvl="0" marL="0" rtl="0" algn="l">
              <a:spcBef>
                <a:spcPts val="0"/>
              </a:spcBef>
              <a:spcAft>
                <a:spcPts val="0"/>
              </a:spcAft>
              <a:buNone/>
            </a:pPr>
            <a:r>
              <a:rPr b="1" lang="en-US">
                <a:solidFill>
                  <a:srgbClr val="205867"/>
                </a:solidFill>
              </a:rPr>
              <a:t>Important:  </a:t>
            </a:r>
            <a:endParaRPr/>
          </a:p>
          <a:p>
            <a:pPr indent="0" lvl="0" marL="0" rtl="0" algn="l">
              <a:spcBef>
                <a:spcPts val="0"/>
              </a:spcBef>
              <a:spcAft>
                <a:spcPts val="0"/>
              </a:spcAft>
              <a:buNone/>
            </a:pPr>
            <a:r>
              <a:rPr b="0" lang="en-US">
                <a:solidFill>
                  <a:srgbClr val="205867"/>
                </a:solidFill>
              </a:rPr>
              <a:t>Parents should leave the meeting being able to answer the following question:  </a:t>
            </a:r>
            <a:r>
              <a:rPr b="1" lang="en-US">
                <a:solidFill>
                  <a:srgbClr val="205867"/>
                </a:solidFill>
              </a:rPr>
              <a:t>What is the LEA Consolidated Plan, and how can you be involved in decisions regarding the plan?  </a:t>
            </a:r>
            <a:r>
              <a:rPr lang="en-US"/>
              <a:t>(Parents should be able to discuss the process that is in place for their involvement in decisions regarding the LEA Consolidated Plan.)	</a:t>
            </a:r>
            <a:endParaRPr/>
          </a:p>
          <a:p>
            <a:pPr indent="0" lvl="0" marL="0" rtl="0" algn="l">
              <a:spcBef>
                <a:spcPts val="0"/>
              </a:spcBef>
              <a:spcAft>
                <a:spcPts val="0"/>
              </a:spcAft>
              <a:buNone/>
            </a:pPr>
            <a:r>
              <a:rPr lang="en-US"/>
              <a:t>	</a:t>
            </a:r>
            <a:endParaRPr/>
          </a:p>
          <a:p>
            <a:pPr indent="0" lvl="0" marL="0" rtl="0" algn="l">
              <a:spcBef>
                <a:spcPts val="0"/>
              </a:spcBef>
              <a:spcAft>
                <a:spcPts val="0"/>
              </a:spcAft>
              <a:buNone/>
            </a:pPr>
            <a:r>
              <a:t/>
            </a:r>
            <a:endParaRPr/>
          </a:p>
        </p:txBody>
      </p:sp>
      <p:sp>
        <p:nvSpPr>
          <p:cNvPr id="129" name="Google Shape;129;p7: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8: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5" name="Google Shape;135;p8: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a:t>Distribute the LEA Parent and Family Engagement Plan.</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Discuss:	</a:t>
            </a:r>
            <a:endParaRPr/>
          </a:p>
          <a:p>
            <a:pPr indent="-76200" lvl="0" marL="0" rtl="0" algn="l">
              <a:spcBef>
                <a:spcPts val="0"/>
              </a:spcBef>
              <a:spcAft>
                <a:spcPts val="0"/>
              </a:spcAft>
              <a:buClr>
                <a:schemeClr val="dk1"/>
              </a:buClr>
              <a:buSzPts val="1200"/>
              <a:buFont typeface="Arial"/>
              <a:buChar char="-"/>
            </a:pPr>
            <a:r>
              <a:rPr lang="en-US"/>
              <a:t>  Key components of the plan. 	</a:t>
            </a:r>
            <a:endParaRPr b="0">
              <a:solidFill>
                <a:srgbClr val="205867"/>
              </a:solidFill>
            </a:endParaRPr>
          </a:p>
          <a:p>
            <a:pPr indent="0" lvl="0" marL="0" rtl="0" algn="l">
              <a:spcBef>
                <a:spcPts val="0"/>
              </a:spcBef>
              <a:spcAft>
                <a:spcPts val="0"/>
              </a:spcAft>
              <a:buNone/>
            </a:pPr>
            <a:r>
              <a:rPr b="0" lang="en-US">
                <a:solidFill>
                  <a:srgbClr val="205867"/>
                </a:solidFill>
              </a:rPr>
              <a:t>-  </a:t>
            </a:r>
            <a:r>
              <a:rPr b="0" lang="en-US" u="sng">
                <a:solidFill>
                  <a:srgbClr val="205867"/>
                </a:solidFill>
              </a:rPr>
              <a:t>Title I parents have the right, by law, to be involved in the development of the LEA Parental Involvement Plan</a:t>
            </a:r>
            <a:endParaRPr/>
          </a:p>
          <a:p>
            <a:pPr indent="0" lvl="0" marL="0" rtl="0" algn="l">
              <a:spcBef>
                <a:spcPts val="0"/>
              </a:spcBef>
              <a:spcAft>
                <a:spcPts val="0"/>
              </a:spcAft>
              <a:buNone/>
            </a:pPr>
            <a:r>
              <a:rPr b="0" lang="en-US">
                <a:solidFill>
                  <a:srgbClr val="205867"/>
                </a:solidFill>
              </a:rPr>
              <a:t>-  What collaborative committee(s) develops the plan.</a:t>
            </a:r>
            <a:endParaRPr/>
          </a:p>
          <a:p>
            <a:pPr indent="0" lvl="0" marL="0" rtl="0" algn="l">
              <a:spcBef>
                <a:spcPts val="0"/>
              </a:spcBef>
              <a:spcAft>
                <a:spcPts val="0"/>
              </a:spcAft>
              <a:buNone/>
            </a:pPr>
            <a:r>
              <a:rPr b="0" lang="en-US">
                <a:solidFill>
                  <a:srgbClr val="205867"/>
                </a:solidFill>
              </a:rPr>
              <a:t>-  The process and timeline for the committee’s work.  How parents will be reminded and informed of the committee’s work so they may give timely input.</a:t>
            </a:r>
            <a:endParaRPr/>
          </a:p>
          <a:p>
            <a:pPr indent="0" lvl="0" marL="0" rtl="0" algn="l">
              <a:spcBef>
                <a:spcPts val="0"/>
              </a:spcBef>
              <a:spcAft>
                <a:spcPts val="0"/>
              </a:spcAft>
              <a:buNone/>
            </a:pPr>
            <a:r>
              <a:rPr b="0" lang="en-US">
                <a:solidFill>
                  <a:srgbClr val="205867"/>
                </a:solidFill>
              </a:rPr>
              <a:t>-  Clearly state the process that is in place for </a:t>
            </a:r>
            <a:r>
              <a:rPr b="0" lang="en-US" u="sng">
                <a:solidFill>
                  <a:srgbClr val="205867"/>
                </a:solidFill>
              </a:rPr>
              <a:t>all</a:t>
            </a:r>
            <a:r>
              <a:rPr b="0" lang="en-US">
                <a:solidFill>
                  <a:srgbClr val="205867"/>
                </a:solidFill>
              </a:rPr>
              <a:t> Title I parents to have the opportunity for input on the LEA Parent and Family Engagement Plan.  Discuss any surveys, focus groups, parent representatives, etc. that are a part of that input.</a:t>
            </a:r>
            <a:endParaRPr/>
          </a:p>
          <a:p>
            <a:pPr indent="0" lvl="0" marL="0" rtl="0" algn="l">
              <a:spcBef>
                <a:spcPts val="0"/>
              </a:spcBef>
              <a:spcAft>
                <a:spcPts val="0"/>
              </a:spcAft>
              <a:buNone/>
            </a:pPr>
            <a:r>
              <a:t/>
            </a:r>
            <a:endParaRPr b="0">
              <a:solidFill>
                <a:srgbClr val="205867"/>
              </a:solidFill>
            </a:endParaRPr>
          </a:p>
          <a:p>
            <a:pPr indent="0" lvl="0" marL="0" rtl="0" algn="l">
              <a:spcBef>
                <a:spcPts val="0"/>
              </a:spcBef>
              <a:spcAft>
                <a:spcPts val="0"/>
              </a:spcAft>
              <a:buNone/>
            </a:pPr>
            <a:r>
              <a:rPr b="0" lang="en-US" u="sng">
                <a:solidFill>
                  <a:srgbClr val="205867"/>
                </a:solidFill>
              </a:rPr>
              <a:t>Important</a:t>
            </a:r>
            <a:r>
              <a:rPr b="0" lang="en-US">
                <a:solidFill>
                  <a:srgbClr val="205867"/>
                </a:solidFill>
              </a:rPr>
              <a:t>:  Parents should leave the meeting being able to answer the following question:  </a:t>
            </a:r>
            <a:r>
              <a:rPr b="1" lang="en-US">
                <a:solidFill>
                  <a:srgbClr val="205867"/>
                </a:solidFill>
              </a:rPr>
              <a:t>What is the LEA Parental and Family Engagement Plan, and how can you be involved in the development of the plan?  </a:t>
            </a:r>
            <a:r>
              <a:rPr lang="en-US"/>
              <a:t>(Parents should be able to discuss the process that is in place for their involvement in the development of the LEA Parent and Family Engagement Plan.)	</a:t>
            </a:r>
            <a:endParaRPr/>
          </a:p>
          <a:p>
            <a:pPr indent="0" lvl="0" marL="0" rtl="0" algn="l">
              <a:spcBef>
                <a:spcPts val="0"/>
              </a:spcBef>
              <a:spcAft>
                <a:spcPts val="0"/>
              </a:spcAft>
              <a:buNone/>
            </a:pPr>
            <a:r>
              <a:rPr lang="en-US"/>
              <a:t>	</a:t>
            </a:r>
            <a:endParaRPr/>
          </a:p>
        </p:txBody>
      </p:sp>
      <p:sp>
        <p:nvSpPr>
          <p:cNvPr id="136" name="Google Shape;136;p8: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9:notes"/>
          <p:cNvSpPr/>
          <p:nvPr>
            <p:ph idx="2" type="sldImg"/>
          </p:nvPr>
        </p:nvSpPr>
        <p:spPr>
          <a:xfrm>
            <a:off x="1181100" y="696913"/>
            <a:ext cx="4648200" cy="348615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2" name="Google Shape;142;p9:notes"/>
          <p:cNvSpPr txBox="1"/>
          <p:nvPr>
            <p:ph idx="1" type="body"/>
          </p:nvPr>
        </p:nvSpPr>
        <p:spPr>
          <a:xfrm>
            <a:off x="701040" y="4415790"/>
            <a:ext cx="5608320" cy="418338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1110"/>
              <a:t>-  Have copies of the complete CIP available for parents to refer to during this discussion (The CIP could very well still be in draft form at the time of this meeting, which presents an excellent opportunity for parent input while the CIP is under development.) Note:  The school’s Parental and Family Engagement Plan (which is the parental section of the CIP) will be addressed on the next slide.</a:t>
            </a:r>
            <a:endParaRPr/>
          </a:p>
          <a:p>
            <a:pPr indent="0" lvl="0" marL="0" rtl="0" algn="l">
              <a:spcBef>
                <a:spcPts val="0"/>
              </a:spcBef>
              <a:spcAft>
                <a:spcPts val="0"/>
              </a:spcAft>
              <a:buNone/>
            </a:pPr>
            <a:r>
              <a:rPr lang="en-US" sz="1110"/>
              <a:t>-  Consider having CIP committee representatives, particularly parent representatives, to share about the work of the committee during these two slides.</a:t>
            </a:r>
            <a:endParaRPr sz="1110"/>
          </a:p>
          <a:p>
            <a:pPr indent="0" lvl="0" marL="0" rtl="0" algn="l">
              <a:spcBef>
                <a:spcPts val="0"/>
              </a:spcBef>
              <a:spcAft>
                <a:spcPts val="0"/>
              </a:spcAft>
              <a:buNone/>
            </a:pPr>
            <a:r>
              <a:t/>
            </a:r>
            <a:endParaRPr sz="1110"/>
          </a:p>
          <a:p>
            <a:pPr indent="0" lvl="0" marL="0" rtl="0" algn="l">
              <a:spcBef>
                <a:spcPts val="0"/>
              </a:spcBef>
              <a:spcAft>
                <a:spcPts val="0"/>
              </a:spcAft>
              <a:buNone/>
            </a:pPr>
            <a:r>
              <a:rPr lang="en-US" sz="1110"/>
              <a:t>Discuss:	</a:t>
            </a:r>
            <a:endParaRPr/>
          </a:p>
          <a:p>
            <a:pPr indent="-70485" lvl="0" marL="0" rtl="0" algn="l">
              <a:spcBef>
                <a:spcPts val="0"/>
              </a:spcBef>
              <a:spcAft>
                <a:spcPts val="0"/>
              </a:spcAft>
              <a:buClr>
                <a:schemeClr val="dk1"/>
              </a:buClr>
              <a:buSzPts val="1110"/>
              <a:buFont typeface="Arial"/>
              <a:buChar char="-"/>
            </a:pPr>
            <a:r>
              <a:rPr lang="en-US" sz="1110"/>
              <a:t>  Key components of the plan.  This is an excellent time to share the school’s academic strengths &amp; weaknesses with parents &amp; how we will need to all work together as partners to meet certain goals, both for the school and for each individual                          -  child.</a:t>
            </a:r>
            <a:endParaRPr/>
          </a:p>
          <a:p>
            <a:pPr indent="0" lvl="0" marL="0" marR="0" rtl="0" algn="l">
              <a:lnSpc>
                <a:spcPct val="100000"/>
              </a:lnSpc>
              <a:spcBef>
                <a:spcPts val="0"/>
              </a:spcBef>
              <a:spcAft>
                <a:spcPts val="0"/>
              </a:spcAft>
              <a:buClr>
                <a:srgbClr val="205867"/>
              </a:buClr>
              <a:buSzPts val="1110"/>
              <a:buFont typeface="Arial"/>
              <a:buNone/>
            </a:pPr>
            <a:r>
              <a:rPr b="0" lang="en-US" sz="1110">
                <a:solidFill>
                  <a:srgbClr val="205867"/>
                </a:solidFill>
              </a:rPr>
              <a:t>-  </a:t>
            </a:r>
            <a:r>
              <a:rPr b="0" lang="en-US" sz="1110" u="sng">
                <a:solidFill>
                  <a:srgbClr val="205867"/>
                </a:solidFill>
              </a:rPr>
              <a:t>Title I parents have the right, by law, to be involved in the development of the CIP.</a:t>
            </a:r>
            <a:endParaRPr sz="1110"/>
          </a:p>
          <a:p>
            <a:pPr indent="-70485" lvl="0" marL="0" rtl="0" algn="l">
              <a:spcBef>
                <a:spcPts val="0"/>
              </a:spcBef>
              <a:spcAft>
                <a:spcPts val="0"/>
              </a:spcAft>
              <a:buClr>
                <a:schemeClr val="dk1"/>
              </a:buClr>
              <a:buSzPts val="1110"/>
              <a:buFont typeface="Arial"/>
              <a:buChar char="-"/>
            </a:pPr>
            <a:r>
              <a:rPr lang="en-US" sz="1110"/>
              <a:t>  The process and timeline for the CIP committee’s work and how parents can give input.</a:t>
            </a:r>
            <a:endParaRPr/>
          </a:p>
          <a:p>
            <a:pPr indent="-70485" lvl="0" marL="0" rtl="0" algn="l">
              <a:spcBef>
                <a:spcPts val="0"/>
              </a:spcBef>
              <a:spcAft>
                <a:spcPts val="0"/>
              </a:spcAft>
              <a:buClr>
                <a:schemeClr val="dk1"/>
              </a:buClr>
              <a:buSzPts val="1110"/>
              <a:buFont typeface="Arial"/>
              <a:buChar char="-"/>
            </a:pPr>
            <a:r>
              <a:rPr lang="en-US" sz="1110"/>
              <a:t>  Introduce parent representatives of the committee.</a:t>
            </a:r>
            <a:endParaRPr/>
          </a:p>
          <a:p>
            <a:pPr indent="-70485" lvl="0" marL="0" rtl="0" algn="l">
              <a:spcBef>
                <a:spcPts val="0"/>
              </a:spcBef>
              <a:spcAft>
                <a:spcPts val="0"/>
              </a:spcAft>
              <a:buClr>
                <a:schemeClr val="dk1"/>
              </a:buClr>
              <a:buSzPts val="1110"/>
              <a:buFont typeface="Arial"/>
              <a:buChar char="-"/>
            </a:pPr>
            <a:r>
              <a:rPr lang="en-US" sz="1110"/>
              <a:t>  Clearly state the process that is in place for </a:t>
            </a:r>
            <a:r>
              <a:rPr lang="en-US" sz="1110" u="sng"/>
              <a:t>all</a:t>
            </a:r>
            <a:r>
              <a:rPr lang="en-US" sz="1110" u="none"/>
              <a:t> Title I parents to have the opportunity  for input on the CIP.</a:t>
            </a:r>
            <a:endParaRPr/>
          </a:p>
          <a:p>
            <a:pPr indent="-70485" lvl="0" marL="0" rtl="0" algn="l">
              <a:spcBef>
                <a:spcPts val="0"/>
              </a:spcBef>
              <a:spcAft>
                <a:spcPts val="0"/>
              </a:spcAft>
              <a:buClr>
                <a:schemeClr val="dk1"/>
              </a:buClr>
              <a:buSzPts val="1110"/>
              <a:buFont typeface="Arial"/>
              <a:buChar char="-"/>
            </a:pPr>
            <a:r>
              <a:rPr lang="en-US" sz="1110" u="none"/>
              <a:t>  Where parents can find a complete copy of the CIP at any time during the year.</a:t>
            </a:r>
            <a:endParaRPr/>
          </a:p>
          <a:p>
            <a:pPr indent="0" lvl="0" marL="0" rtl="0" algn="l">
              <a:spcBef>
                <a:spcPts val="0"/>
              </a:spcBef>
              <a:spcAft>
                <a:spcPts val="0"/>
              </a:spcAft>
              <a:buClr>
                <a:schemeClr val="dk1"/>
              </a:buClr>
              <a:buSzPts val="1110"/>
              <a:buFont typeface="Arial"/>
              <a:buNone/>
            </a:pPr>
            <a:r>
              <a:t/>
            </a:r>
            <a:endParaRPr sz="1110" u="none"/>
          </a:p>
          <a:p>
            <a:pPr indent="0" lvl="0" marL="0" rtl="0" algn="l">
              <a:spcBef>
                <a:spcPts val="0"/>
              </a:spcBef>
              <a:spcAft>
                <a:spcPts val="0"/>
              </a:spcAft>
              <a:buClr>
                <a:schemeClr val="dk1"/>
              </a:buClr>
              <a:buSzPts val="1110"/>
              <a:buFont typeface="Arial"/>
              <a:buNone/>
            </a:pPr>
            <a:r>
              <a:rPr lang="en-US" sz="1110" u="sng"/>
              <a:t>Important</a:t>
            </a:r>
            <a:r>
              <a:rPr lang="en-US" sz="1110" u="none"/>
              <a:t>:  Parents should leave the meeting being able to answer the following question:  </a:t>
            </a:r>
            <a:r>
              <a:rPr b="1" lang="en-US" sz="1110" u="none"/>
              <a:t>What is the CIP, and how can you be involved in its development?  </a:t>
            </a:r>
            <a:r>
              <a:rPr b="0" lang="en-US" sz="1110" u="none"/>
              <a:t>(Parents should be able to discuss the process that is in place for their involvement in the development of the CIP.)</a:t>
            </a:r>
            <a:endParaRPr b="1" sz="1110" u="sng"/>
          </a:p>
        </p:txBody>
      </p:sp>
      <p:sp>
        <p:nvSpPr>
          <p:cNvPr id="143" name="Google Shape;143;p9:notes"/>
          <p:cNvSpPr txBox="1"/>
          <p:nvPr>
            <p:ph idx="12" type="sldNum"/>
          </p:nvPr>
        </p:nvSpPr>
        <p:spPr>
          <a:xfrm>
            <a:off x="3970938" y="8829967"/>
            <a:ext cx="3037840" cy="46482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17"/>
          <p:cNvSpPr txBox="1"/>
          <p:nvPr>
            <p:ph type="ctrTitle"/>
          </p:nvPr>
        </p:nvSpPr>
        <p:spPr>
          <a:xfrm>
            <a:off x="685800" y="4648200"/>
            <a:ext cx="77724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7"/>
          <p:cNvSpPr txBox="1"/>
          <p:nvPr>
            <p:ph idx="1" type="subTitle"/>
          </p:nvPr>
        </p:nvSpPr>
        <p:spPr>
          <a:xfrm>
            <a:off x="1371600" y="5595938"/>
            <a:ext cx="6400800" cy="609600"/>
          </a:xfrm>
          <a:prstGeom prst="rect">
            <a:avLst/>
          </a:prstGeom>
          <a:noFill/>
          <a:ln>
            <a:noFill/>
          </a:ln>
        </p:spPr>
        <p:txBody>
          <a:bodyPr anchorCtr="0" anchor="t" bIns="45700" lIns="91425" spcFirstLastPara="1" rIns="91425" wrap="square" tIns="45700">
            <a:noAutofit/>
          </a:bodyPr>
          <a:lstStyle>
            <a:lvl1pPr lvl="0" algn="ctr">
              <a:spcBef>
                <a:spcPts val="480"/>
              </a:spcBef>
              <a:spcAft>
                <a:spcPts val="0"/>
              </a:spcAft>
              <a:buClr>
                <a:schemeClr val="dk1"/>
              </a:buClr>
              <a:buSzPts val="2400"/>
              <a:buFont typeface="Arial"/>
              <a:buNone/>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p:txBody>
      </p:sp>
      <p:sp>
        <p:nvSpPr>
          <p:cNvPr id="18" name="Google Shape;18;p17"/>
          <p:cNvSpPr txBox="1"/>
          <p:nvPr>
            <p:ph idx="10" type="dt"/>
          </p:nvPr>
        </p:nvSpPr>
        <p:spPr>
          <a:xfrm>
            <a:off x="457200" y="6305550"/>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7"/>
          <p:cNvSpPr txBox="1"/>
          <p:nvPr>
            <p:ph idx="11" type="ftr"/>
          </p:nvPr>
        </p:nvSpPr>
        <p:spPr>
          <a:xfrm>
            <a:off x="3124200" y="6305550"/>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7"/>
          <p:cNvSpPr txBox="1"/>
          <p:nvPr>
            <p:ph idx="12" type="sldNum"/>
          </p:nvPr>
        </p:nvSpPr>
        <p:spPr>
          <a:xfrm>
            <a:off x="6553200" y="6305550"/>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6"/>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6"/>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7"/>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7"/>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8"/>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30" name="Google Shape;30;p1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0"/>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6" name="Google Shape;36;p2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37" name="Google Shape;37;p2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3" name="Google Shape;43;p2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4" name="Google Shape;44;p2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45" name="Google Shape;45;p2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46" name="Google Shape;46;p2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2"/>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61" name="Google Shape;61;p2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2" name="Google Shape;62;p2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5"/>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5"/>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8" name="Google Shape;68;p25"/>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69" name="Google Shape;69;p2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b="0" i="0" sz="1400" u="none" cap="none" strike="noStrike">
                <a:solidFill>
                  <a:schemeClr val="dk1"/>
                </a:solidFill>
                <a:latin typeface="Arial"/>
                <a:ea typeface="Arial"/>
                <a:cs typeface="Arial"/>
                <a:sym typeface="Arial"/>
              </a:defRPr>
            </a:lvl1pPr>
            <a:lvl2pPr indent="0" lvl="1" marL="0" algn="r">
              <a:spcBef>
                <a:spcPts val="0"/>
              </a:spcBef>
              <a:buNone/>
              <a:defRPr b="0" i="0" sz="1400" u="none" cap="none" strike="noStrike">
                <a:solidFill>
                  <a:schemeClr val="dk1"/>
                </a:solidFill>
                <a:latin typeface="Arial"/>
                <a:ea typeface="Arial"/>
                <a:cs typeface="Arial"/>
                <a:sym typeface="Arial"/>
              </a:defRPr>
            </a:lvl2pPr>
            <a:lvl3pPr indent="0" lvl="2" marL="0" algn="r">
              <a:spcBef>
                <a:spcPts val="0"/>
              </a:spcBef>
              <a:buNone/>
              <a:defRPr b="0" i="0" sz="1400" u="none" cap="none" strike="noStrike">
                <a:solidFill>
                  <a:schemeClr val="dk1"/>
                </a:solidFill>
                <a:latin typeface="Arial"/>
                <a:ea typeface="Arial"/>
                <a:cs typeface="Arial"/>
                <a:sym typeface="Arial"/>
              </a:defRPr>
            </a:lvl3pPr>
            <a:lvl4pPr indent="0" lvl="3" marL="0" algn="r">
              <a:spcBef>
                <a:spcPts val="0"/>
              </a:spcBef>
              <a:buNone/>
              <a:defRPr b="0" i="0" sz="1400" u="none" cap="none" strike="noStrike">
                <a:solidFill>
                  <a:schemeClr val="dk1"/>
                </a:solidFill>
                <a:latin typeface="Arial"/>
                <a:ea typeface="Arial"/>
                <a:cs typeface="Arial"/>
                <a:sym typeface="Arial"/>
              </a:defRPr>
            </a:lvl4pPr>
            <a:lvl5pPr indent="0" lvl="4" marL="0" algn="r">
              <a:spcBef>
                <a:spcPts val="0"/>
              </a:spcBef>
              <a:buNone/>
              <a:defRPr b="0" i="0" sz="1400" u="none" cap="none" strike="noStrike">
                <a:solidFill>
                  <a:schemeClr val="dk1"/>
                </a:solidFill>
                <a:latin typeface="Arial"/>
                <a:ea typeface="Arial"/>
                <a:cs typeface="Arial"/>
                <a:sym typeface="Arial"/>
              </a:defRPr>
            </a:lvl5pPr>
            <a:lvl6pPr indent="0" lvl="5" marL="0" algn="r">
              <a:spcBef>
                <a:spcPts val="0"/>
              </a:spcBef>
              <a:buNone/>
              <a:defRPr b="0" i="0" sz="1400" u="none" cap="none" strike="noStrike">
                <a:solidFill>
                  <a:schemeClr val="dk1"/>
                </a:solidFill>
                <a:latin typeface="Arial"/>
                <a:ea typeface="Arial"/>
                <a:cs typeface="Arial"/>
                <a:sym typeface="Arial"/>
              </a:defRPr>
            </a:lvl6pPr>
            <a:lvl7pPr indent="0" lvl="6" marL="0" algn="r">
              <a:spcBef>
                <a:spcPts val="0"/>
              </a:spcBef>
              <a:buNone/>
              <a:defRPr b="0" i="0" sz="1400" u="none" cap="none" strike="noStrike">
                <a:solidFill>
                  <a:schemeClr val="dk1"/>
                </a:solidFill>
                <a:latin typeface="Arial"/>
                <a:ea typeface="Arial"/>
                <a:cs typeface="Arial"/>
                <a:sym typeface="Arial"/>
              </a:defRPr>
            </a:lvl7pPr>
            <a:lvl8pPr indent="0" lvl="7" marL="0" algn="r">
              <a:spcBef>
                <a:spcPts val="0"/>
              </a:spcBef>
              <a:buNone/>
              <a:defRPr b="0" i="0" sz="1400" u="none" cap="none" strike="noStrike">
                <a:solidFill>
                  <a:schemeClr val="dk1"/>
                </a:solidFill>
                <a:latin typeface="Arial"/>
                <a:ea typeface="Arial"/>
                <a:cs typeface="Arial"/>
                <a:sym typeface="Arial"/>
              </a:defRPr>
            </a:lvl8pPr>
            <a:lvl9pPr indent="0" lvl="8" mar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6"/>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lt1"/>
                </a:solidFill>
                <a:latin typeface="Arial"/>
                <a:ea typeface="Arial"/>
                <a:cs typeface="Arial"/>
                <a:sym typeface="Arial"/>
              </a:defRPr>
            </a:lvl9pPr>
          </a:lstStyle>
          <a:p/>
        </p:txBody>
      </p:sp>
      <p:sp>
        <p:nvSpPr>
          <p:cNvPr id="11" name="Google Shape;11;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12" name="Google Shape;12;p1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1400" u="none" cap="none" strike="noStrike">
                <a:solidFill>
                  <a:schemeClr val="dk1"/>
                </a:solidFill>
                <a:latin typeface="Arial"/>
                <a:ea typeface="Arial"/>
                <a:cs typeface="Arial"/>
                <a:sym typeface="Arial"/>
              </a:defRPr>
            </a:lvl1pPr>
            <a:lvl2pPr indent="0" lvl="1" marL="0" marR="0" rtl="0" algn="r">
              <a:spcBef>
                <a:spcPts val="0"/>
              </a:spcBef>
              <a:buNone/>
              <a:defRPr b="0" i="0" sz="1400" u="none" cap="none" strike="noStrike">
                <a:solidFill>
                  <a:schemeClr val="dk1"/>
                </a:solidFill>
                <a:latin typeface="Arial"/>
                <a:ea typeface="Arial"/>
                <a:cs typeface="Arial"/>
                <a:sym typeface="Arial"/>
              </a:defRPr>
            </a:lvl2pPr>
            <a:lvl3pPr indent="0" lvl="2" marL="0" marR="0" rtl="0" algn="r">
              <a:spcBef>
                <a:spcPts val="0"/>
              </a:spcBef>
              <a:buNone/>
              <a:defRPr b="0" i="0" sz="1400" u="none" cap="none" strike="noStrike">
                <a:solidFill>
                  <a:schemeClr val="dk1"/>
                </a:solidFill>
                <a:latin typeface="Arial"/>
                <a:ea typeface="Arial"/>
                <a:cs typeface="Arial"/>
                <a:sym typeface="Arial"/>
              </a:defRPr>
            </a:lvl3pPr>
            <a:lvl4pPr indent="0" lvl="3" marL="0" marR="0" rtl="0" algn="r">
              <a:spcBef>
                <a:spcPts val="0"/>
              </a:spcBef>
              <a:buNone/>
              <a:defRPr b="0" i="0" sz="1400" u="none" cap="none" strike="noStrike">
                <a:solidFill>
                  <a:schemeClr val="dk1"/>
                </a:solidFill>
                <a:latin typeface="Arial"/>
                <a:ea typeface="Arial"/>
                <a:cs typeface="Arial"/>
                <a:sym typeface="Arial"/>
              </a:defRPr>
            </a:lvl4pPr>
            <a:lvl5pPr indent="0" lvl="4" marL="0" marR="0" rtl="0" algn="r">
              <a:spcBef>
                <a:spcPts val="0"/>
              </a:spcBef>
              <a:buNone/>
              <a:defRPr b="0" i="0" sz="1400" u="none" cap="none" strike="noStrike">
                <a:solidFill>
                  <a:schemeClr val="dk1"/>
                </a:solidFill>
                <a:latin typeface="Arial"/>
                <a:ea typeface="Arial"/>
                <a:cs typeface="Arial"/>
                <a:sym typeface="Arial"/>
              </a:defRPr>
            </a:lvl5pPr>
            <a:lvl6pPr indent="0" lvl="5" marL="0" marR="0" rtl="0" algn="r">
              <a:spcBef>
                <a:spcPts val="0"/>
              </a:spcBef>
              <a:buNone/>
              <a:defRPr b="0" i="0" sz="1400" u="none" cap="none" strike="noStrike">
                <a:solidFill>
                  <a:schemeClr val="dk1"/>
                </a:solidFill>
                <a:latin typeface="Arial"/>
                <a:ea typeface="Arial"/>
                <a:cs typeface="Arial"/>
                <a:sym typeface="Arial"/>
              </a:defRPr>
            </a:lvl6pPr>
            <a:lvl7pPr indent="0" lvl="6" marL="0" marR="0" rtl="0" algn="r">
              <a:spcBef>
                <a:spcPts val="0"/>
              </a:spcBef>
              <a:buNone/>
              <a:defRPr b="0" i="0" sz="1400" u="none" cap="none" strike="noStrike">
                <a:solidFill>
                  <a:schemeClr val="dk1"/>
                </a:solidFill>
                <a:latin typeface="Arial"/>
                <a:ea typeface="Arial"/>
                <a:cs typeface="Arial"/>
                <a:sym typeface="Arial"/>
              </a:defRPr>
            </a:lvl7pPr>
            <a:lvl8pPr indent="0" lvl="7" marL="0" marR="0" rtl="0" algn="r">
              <a:spcBef>
                <a:spcPts val="0"/>
              </a:spcBef>
              <a:buNone/>
              <a:defRPr b="0" i="0" sz="1400" u="none" cap="none" strike="noStrike">
                <a:solidFill>
                  <a:schemeClr val="dk1"/>
                </a:solidFill>
                <a:latin typeface="Arial"/>
                <a:ea typeface="Arial"/>
                <a:cs typeface="Arial"/>
                <a:sym typeface="Arial"/>
              </a:defRPr>
            </a:lvl8pPr>
            <a:lvl9pPr indent="0" lvl="8" marL="0" marR="0" rt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ctrTitle"/>
          </p:nvPr>
        </p:nvSpPr>
        <p:spPr>
          <a:xfrm>
            <a:off x="685800" y="4724400"/>
            <a:ext cx="77724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Welcome to the </a:t>
            </a:r>
            <a:br>
              <a:rPr lang="en-US" sz="3200"/>
            </a:br>
            <a:r>
              <a:rPr lang="en-US" sz="3200"/>
              <a:t>Annual Meeting of Title I Parents</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0"/>
          <p:cNvSpPr txBox="1"/>
          <p:nvPr>
            <p:ph type="title"/>
          </p:nvPr>
        </p:nvSpPr>
        <p:spPr>
          <a:xfrm>
            <a:off x="381000" y="4572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800"/>
              <a:t>What’s included in the school’s Parent and Family Engagement Plan</a:t>
            </a:r>
            <a:endParaRPr sz="2800"/>
          </a:p>
        </p:txBody>
      </p:sp>
      <p:sp>
        <p:nvSpPr>
          <p:cNvPr id="153" name="Google Shape;153;p10"/>
          <p:cNvSpPr txBox="1"/>
          <p:nvPr>
            <p:ph idx="1" type="body"/>
          </p:nvPr>
        </p:nvSpPr>
        <p:spPr>
          <a:xfrm>
            <a:off x="457200" y="2133600"/>
            <a:ext cx="8001000" cy="3962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This plan addresses how the school will implement the parent and family engagement requirements of Every Child Succeeds Act of 2015. </a:t>
            </a:r>
            <a:endParaRPr sz="2200"/>
          </a:p>
          <a:p>
            <a:pPr indent="-342900" lvl="0" marL="342900" rtl="0" algn="l">
              <a:spcBef>
                <a:spcPts val="440"/>
              </a:spcBef>
              <a:spcAft>
                <a:spcPts val="0"/>
              </a:spcAft>
              <a:buClr>
                <a:schemeClr val="dk1"/>
              </a:buClr>
              <a:buSzPts val="2200"/>
              <a:buFont typeface="Arial"/>
              <a:buChar char="•"/>
            </a:pPr>
            <a:r>
              <a:rPr i="1" lang="en-US" sz="2200"/>
              <a:t>  </a:t>
            </a:r>
            <a:r>
              <a:rPr lang="en-US" sz="2200"/>
              <a:t>Components include…</a:t>
            </a:r>
            <a:endParaRPr/>
          </a:p>
          <a:p>
            <a:pPr indent="-285750" lvl="1" marL="742950" rtl="0" algn="l">
              <a:spcBef>
                <a:spcPts val="360"/>
              </a:spcBef>
              <a:spcAft>
                <a:spcPts val="0"/>
              </a:spcAft>
              <a:buClr>
                <a:schemeClr val="dk1"/>
              </a:buClr>
              <a:buSzPts val="1800"/>
              <a:buFont typeface="Arial"/>
              <a:buChar char="–"/>
            </a:pPr>
            <a:r>
              <a:rPr lang="en-US" sz="1800"/>
              <a:t>How parents can be involved in decision-making and activities </a:t>
            </a:r>
            <a:endParaRPr/>
          </a:p>
          <a:p>
            <a:pPr indent="-285750" lvl="1" marL="742950" rtl="0" algn="l">
              <a:spcBef>
                <a:spcPts val="360"/>
              </a:spcBef>
              <a:spcAft>
                <a:spcPts val="0"/>
              </a:spcAft>
              <a:buClr>
                <a:schemeClr val="dk1"/>
              </a:buClr>
              <a:buSzPts val="1800"/>
              <a:buFont typeface="Arial"/>
              <a:buChar char="–"/>
            </a:pPr>
            <a:r>
              <a:rPr lang="en-US" sz="1800"/>
              <a:t>How parental and family engagement funds are being used</a:t>
            </a:r>
            <a:endParaRPr/>
          </a:p>
          <a:p>
            <a:pPr indent="-285750" lvl="1" marL="742950" rtl="0" algn="l">
              <a:spcBef>
                <a:spcPts val="360"/>
              </a:spcBef>
              <a:spcAft>
                <a:spcPts val="0"/>
              </a:spcAft>
              <a:buClr>
                <a:schemeClr val="dk1"/>
              </a:buClr>
              <a:buSzPts val="1800"/>
              <a:buFont typeface="Arial"/>
              <a:buChar char="–"/>
            </a:pPr>
            <a:r>
              <a:rPr lang="en-US" sz="1800"/>
              <a:t>How information and training will be provided to parents</a:t>
            </a:r>
            <a:endParaRPr/>
          </a:p>
          <a:p>
            <a:pPr indent="-285750" lvl="1" marL="742950" rtl="0" algn="l">
              <a:spcBef>
                <a:spcPts val="360"/>
              </a:spcBef>
              <a:spcAft>
                <a:spcPts val="0"/>
              </a:spcAft>
              <a:buClr>
                <a:schemeClr val="dk1"/>
              </a:buClr>
              <a:buSzPts val="1800"/>
              <a:buFont typeface="Arial"/>
              <a:buChar char="–"/>
            </a:pPr>
            <a:r>
              <a:rPr lang="en-US" sz="1800"/>
              <a:t>How the school will build capacity in parents and staff for strong parental and family engagement through “evidence based” strategies</a:t>
            </a:r>
            <a:endParaRPr/>
          </a:p>
          <a:p>
            <a:pPr indent="-285750" lvl="1" marL="742950" rtl="0" algn="l">
              <a:spcBef>
                <a:spcPts val="100"/>
              </a:spcBef>
              <a:spcAft>
                <a:spcPts val="0"/>
              </a:spcAft>
              <a:buClr>
                <a:schemeClr val="dk1"/>
              </a:buClr>
              <a:buSzPts val="500"/>
              <a:buFont typeface="Arial"/>
              <a:buNone/>
            </a:pPr>
            <a:r>
              <a:t/>
            </a:r>
            <a:endParaRPr sz="500"/>
          </a:p>
          <a:p>
            <a:pPr indent="-342900" lvl="0" marL="342900" rtl="0" algn="l">
              <a:spcBef>
                <a:spcPts val="360"/>
              </a:spcBef>
              <a:spcAft>
                <a:spcPts val="0"/>
              </a:spcAft>
              <a:buClr>
                <a:schemeClr val="dk1"/>
              </a:buClr>
              <a:buSzPts val="1800"/>
              <a:buFont typeface="Arial"/>
              <a:buChar char="•"/>
            </a:pPr>
            <a:r>
              <a:rPr lang="en-US" sz="1800"/>
              <a:t>You, as Title I parents, have the right to be involved in the development of your school’s Parent and Family Engagement  Plan.</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1"/>
          <p:cNvSpPr txBox="1"/>
          <p:nvPr>
            <p:ph type="title"/>
          </p:nvPr>
        </p:nvSpPr>
        <p:spPr>
          <a:xfrm>
            <a:off x="381000" y="457200"/>
            <a:ext cx="59436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800"/>
              <a:t>What is the School-Parent Compact?</a:t>
            </a:r>
            <a:endParaRPr sz="2800"/>
          </a:p>
        </p:txBody>
      </p:sp>
      <p:sp>
        <p:nvSpPr>
          <p:cNvPr id="160" name="Google Shape;160;p11"/>
          <p:cNvSpPr txBox="1"/>
          <p:nvPr>
            <p:ph idx="1" type="body"/>
          </p:nvPr>
        </p:nvSpPr>
        <p:spPr>
          <a:xfrm>
            <a:off x="457200" y="2133601"/>
            <a:ext cx="8001000" cy="3962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The compact is a commitment from the </a:t>
            </a:r>
            <a:r>
              <a:rPr b="1" lang="en-US" sz="2200"/>
              <a:t>schoo</a:t>
            </a:r>
            <a:r>
              <a:rPr lang="en-US" sz="2200"/>
              <a:t>l, the </a:t>
            </a:r>
            <a:r>
              <a:rPr b="1" lang="en-US" sz="2200"/>
              <a:t>parent</a:t>
            </a:r>
            <a:r>
              <a:rPr lang="en-US" sz="2200"/>
              <a:t>, and the </a:t>
            </a:r>
            <a:r>
              <a:rPr b="1" lang="en-US" sz="2200"/>
              <a:t>student</a:t>
            </a:r>
            <a:r>
              <a:rPr lang="en-US" sz="2200"/>
              <a:t> to share in the responsibility for improved academic achievement.</a:t>
            </a:r>
            <a:endParaRPr/>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You, as Title I Parents, have the right to be involved in the development of the School-Parent Compact.</a:t>
            </a:r>
            <a:endParaRPr/>
          </a:p>
          <a:p>
            <a:pPr indent="-342900" lvl="0" marL="342900" rtl="0" algn="l">
              <a:spcBef>
                <a:spcPts val="440"/>
              </a:spcBef>
              <a:spcAft>
                <a:spcPts val="0"/>
              </a:spcAft>
              <a:buClr>
                <a:schemeClr val="dk1"/>
              </a:buClr>
              <a:buSzPts val="2200"/>
              <a:buFont typeface="Arial"/>
              <a:buChar char="•"/>
            </a:pPr>
            <a:r>
              <a:rPr lang="en-US" sz="2200"/>
              <a:t>School section </a:t>
            </a:r>
            <a:r>
              <a:rPr b="1" lang="en-US" sz="2200" u="sng"/>
              <a:t>MUST</a:t>
            </a:r>
            <a:r>
              <a:rPr lang="en-US" sz="2200"/>
              <a:t> include the following 6 components</a:t>
            </a:r>
            <a:endParaRPr/>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Distribution of the Compact.</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2"/>
          <p:cNvSpPr txBox="1"/>
          <p:nvPr>
            <p:ph type="title"/>
          </p:nvPr>
        </p:nvSpPr>
        <p:spPr>
          <a:xfrm>
            <a:off x="381000" y="4572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800"/>
              <a:t>How do I request the qualifications of my child’s teachers?</a:t>
            </a:r>
            <a:endParaRPr sz="2800"/>
          </a:p>
        </p:txBody>
      </p:sp>
      <p:sp>
        <p:nvSpPr>
          <p:cNvPr id="167" name="Google Shape;167;p12"/>
          <p:cNvSpPr txBox="1"/>
          <p:nvPr>
            <p:ph idx="1" type="body"/>
          </p:nvPr>
        </p:nvSpPr>
        <p:spPr>
          <a:xfrm>
            <a:off x="457200" y="2667000"/>
            <a:ext cx="8001000" cy="2895599"/>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You, as Title I Parents, have the right to request the qualifications of your child’s teachers</a:t>
            </a:r>
            <a:endParaRPr/>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How you are notified of this right and the process for making such request.</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3"/>
          <p:cNvSpPr txBox="1"/>
          <p:nvPr>
            <p:ph type="title"/>
          </p:nvPr>
        </p:nvSpPr>
        <p:spPr>
          <a:xfrm>
            <a:off x="381000" y="4572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800"/>
              <a:t>How is the evaluation of the </a:t>
            </a:r>
            <a:br>
              <a:rPr lang="en-US" sz="2800"/>
            </a:br>
            <a:r>
              <a:rPr lang="en-US" sz="2800"/>
              <a:t>LEA Parent and Family Engagement Policy Conducted?</a:t>
            </a:r>
            <a:endParaRPr sz="2800"/>
          </a:p>
        </p:txBody>
      </p:sp>
      <p:sp>
        <p:nvSpPr>
          <p:cNvPr id="174" name="Google Shape;174;p13"/>
          <p:cNvSpPr txBox="1"/>
          <p:nvPr>
            <p:ph idx="1" type="body"/>
          </p:nvPr>
        </p:nvSpPr>
        <p:spPr>
          <a:xfrm>
            <a:off x="1143000" y="1981200"/>
            <a:ext cx="7162800" cy="4724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Evaluation Requirements</a:t>
            </a:r>
            <a:endParaRPr/>
          </a:p>
          <a:p>
            <a:pPr indent="-342900" lvl="0" marL="342900" rtl="0" algn="l">
              <a:spcBef>
                <a:spcPts val="360"/>
              </a:spcBef>
              <a:spcAft>
                <a:spcPts val="0"/>
              </a:spcAft>
              <a:buClr>
                <a:schemeClr val="dk1"/>
              </a:buClr>
              <a:buSzPts val="1800"/>
              <a:buFont typeface="Arial"/>
              <a:buChar char="•"/>
            </a:pPr>
            <a:r>
              <a:rPr lang="en-US" sz="1800"/>
              <a:t>LEAs and schools must actively outreach to all parents and families reaching beyond barriers of culture, language, disabilities, and poverty.</a:t>
            </a:r>
            <a:endParaRPr/>
          </a:p>
          <a:p>
            <a:pPr indent="-285750" lvl="1" marL="742950" rtl="0" algn="l">
              <a:spcBef>
                <a:spcPts val="360"/>
              </a:spcBef>
              <a:spcAft>
                <a:spcPts val="0"/>
              </a:spcAft>
              <a:buClr>
                <a:schemeClr val="dk1"/>
              </a:buClr>
              <a:buSzPts val="1800"/>
              <a:buFont typeface="Arial"/>
              <a:buChar char="–"/>
            </a:pPr>
            <a:r>
              <a:rPr lang="en-US" sz="1800"/>
              <a:t>Conduct annually</a:t>
            </a:r>
            <a:endParaRPr/>
          </a:p>
          <a:p>
            <a:pPr indent="-285750" lvl="1" marL="742950" rtl="0" algn="l">
              <a:spcBef>
                <a:spcPts val="360"/>
              </a:spcBef>
              <a:spcAft>
                <a:spcPts val="0"/>
              </a:spcAft>
              <a:buClr>
                <a:schemeClr val="dk1"/>
              </a:buClr>
              <a:buSzPts val="1800"/>
              <a:buFont typeface="Arial"/>
              <a:buChar char="–"/>
            </a:pPr>
            <a:r>
              <a:rPr lang="en-US" sz="1800"/>
              <a:t>Conduct with Title I parents</a:t>
            </a:r>
            <a:endParaRPr/>
          </a:p>
          <a:p>
            <a:pPr indent="-285750" lvl="1" marL="742950" rtl="0" algn="l">
              <a:spcBef>
                <a:spcPts val="360"/>
              </a:spcBef>
              <a:spcAft>
                <a:spcPts val="0"/>
              </a:spcAft>
              <a:buClr>
                <a:schemeClr val="dk1"/>
              </a:buClr>
              <a:buSzPts val="1800"/>
              <a:buFont typeface="Arial"/>
              <a:buChar char="–"/>
            </a:pPr>
            <a:r>
              <a:rPr lang="en-US" sz="1800"/>
              <a:t>Analyze Content and Effectiveness of the current plan</a:t>
            </a:r>
            <a:endParaRPr/>
          </a:p>
          <a:p>
            <a:pPr indent="-285750" lvl="1" marL="742950" rtl="0" algn="l">
              <a:spcBef>
                <a:spcPts val="360"/>
              </a:spcBef>
              <a:spcAft>
                <a:spcPts val="0"/>
              </a:spcAft>
              <a:buClr>
                <a:schemeClr val="dk1"/>
              </a:buClr>
              <a:buSzPts val="1800"/>
              <a:buFont typeface="Arial"/>
              <a:buChar char="–"/>
            </a:pPr>
            <a:r>
              <a:rPr lang="en-US" sz="1800"/>
              <a:t>Identify Barriers to parental and family engagement</a:t>
            </a:r>
            <a:endParaRPr/>
          </a:p>
          <a:p>
            <a:pPr indent="-285750" lvl="1" marL="742950" rtl="0" algn="l">
              <a:spcBef>
                <a:spcPts val="360"/>
              </a:spcBef>
              <a:spcAft>
                <a:spcPts val="0"/>
              </a:spcAft>
              <a:buClr>
                <a:schemeClr val="dk1"/>
              </a:buClr>
              <a:buSzPts val="1800"/>
              <a:buFont typeface="Arial"/>
              <a:buChar char="–"/>
            </a:pPr>
            <a:r>
              <a:rPr lang="en-US" sz="1800"/>
              <a:t>Data/Input may include…</a:t>
            </a:r>
            <a:endParaRPr/>
          </a:p>
          <a:p>
            <a:pPr indent="-228600" lvl="2" marL="1143000" rtl="0" algn="l">
              <a:spcBef>
                <a:spcPts val="320"/>
              </a:spcBef>
              <a:spcAft>
                <a:spcPts val="0"/>
              </a:spcAft>
              <a:buClr>
                <a:schemeClr val="dk1"/>
              </a:buClr>
              <a:buSzPts val="1600"/>
              <a:buFont typeface="Arial"/>
              <a:buChar char="•"/>
            </a:pPr>
            <a:r>
              <a:rPr lang="en-US" sz="1600"/>
              <a:t>Parent Survey (Required)</a:t>
            </a:r>
            <a:endParaRPr/>
          </a:p>
          <a:p>
            <a:pPr indent="-228600" lvl="2" marL="1143000" rtl="0" algn="l">
              <a:spcBef>
                <a:spcPts val="320"/>
              </a:spcBef>
              <a:spcAft>
                <a:spcPts val="0"/>
              </a:spcAft>
              <a:buClr>
                <a:schemeClr val="dk1"/>
              </a:buClr>
              <a:buSzPts val="1600"/>
              <a:buFont typeface="Arial"/>
              <a:buChar char="•"/>
            </a:pPr>
            <a:r>
              <a:rPr lang="en-US" sz="1600"/>
              <a:t>Focus Groups</a:t>
            </a:r>
            <a:endParaRPr/>
          </a:p>
          <a:p>
            <a:pPr indent="-228600" lvl="2" marL="1143000" rtl="0" algn="l">
              <a:spcBef>
                <a:spcPts val="320"/>
              </a:spcBef>
              <a:spcAft>
                <a:spcPts val="0"/>
              </a:spcAft>
              <a:buClr>
                <a:schemeClr val="dk1"/>
              </a:buClr>
              <a:buSzPts val="1600"/>
              <a:buFont typeface="Arial"/>
              <a:buChar char="•"/>
            </a:pPr>
            <a:r>
              <a:rPr lang="en-US" sz="1600"/>
              <a:t>Parent Advisory Committees</a:t>
            </a:r>
            <a:endParaRPr/>
          </a:p>
          <a:p>
            <a:pPr indent="-342900" lvl="0" marL="342900" rtl="0" algn="l">
              <a:spcBef>
                <a:spcPts val="480"/>
              </a:spcBef>
              <a:spcAft>
                <a:spcPts val="0"/>
              </a:spcAft>
              <a:buClr>
                <a:schemeClr val="dk1"/>
              </a:buClr>
              <a:buSzPts val="2400"/>
              <a:buFont typeface="Arial"/>
              <a:buChar char="•"/>
            </a:pPr>
            <a:r>
              <a:rPr lang="en-US"/>
              <a:t>Process and Timeline	</a:t>
            </a:r>
            <a:endParaRPr sz="500"/>
          </a:p>
          <a:p>
            <a:pPr indent="-285750" lvl="1" marL="74295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How the evaluation informs next year’s plan</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4"/>
          <p:cNvSpPr txBox="1"/>
          <p:nvPr>
            <p:ph type="title"/>
          </p:nvPr>
        </p:nvSpPr>
        <p:spPr>
          <a:xfrm>
            <a:off x="381000" y="457200"/>
            <a:ext cx="5791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200"/>
              <a:t>Who are the parent leaders at my school?</a:t>
            </a:r>
            <a:endParaRPr sz="3200"/>
          </a:p>
        </p:txBody>
      </p:sp>
      <p:sp>
        <p:nvSpPr>
          <p:cNvPr id="181" name="Google Shape;181;p14"/>
          <p:cNvSpPr txBox="1"/>
          <p:nvPr>
            <p:ph idx="1" type="body"/>
          </p:nvPr>
        </p:nvSpPr>
        <p:spPr>
          <a:xfrm>
            <a:off x="457200" y="2362200"/>
            <a:ext cx="8229600" cy="31242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rial"/>
              <a:buNone/>
            </a:pPr>
            <a:r>
              <a:rPr lang="en-US" sz="2000"/>
              <a:t>           </a:t>
            </a:r>
            <a:r>
              <a:rPr b="1" lang="en-US" sz="2000"/>
              <a:t>Name		          Phone		     e-mail address</a:t>
            </a:r>
            <a:endParaRPr/>
          </a:p>
          <a:p>
            <a:pPr indent="-342900" lvl="0" marL="342900" rtl="0" algn="l">
              <a:spcBef>
                <a:spcPts val="400"/>
              </a:spcBef>
              <a:spcAft>
                <a:spcPts val="0"/>
              </a:spcAft>
              <a:buClr>
                <a:schemeClr val="dk1"/>
              </a:buClr>
              <a:buSzPts val="2000"/>
              <a:buFont typeface="Arial"/>
              <a:buChar char="•"/>
            </a:pPr>
            <a:r>
              <a:rPr lang="en-US" sz="2000"/>
              <a:t>Contact 1</a:t>
            </a:r>
            <a:endParaRPr/>
          </a:p>
          <a:p>
            <a:pPr indent="-342900" lvl="0" marL="342900" rtl="0" algn="l">
              <a:spcBef>
                <a:spcPts val="400"/>
              </a:spcBef>
              <a:spcAft>
                <a:spcPts val="0"/>
              </a:spcAft>
              <a:buClr>
                <a:schemeClr val="dk1"/>
              </a:buClr>
              <a:buSzPts val="2000"/>
              <a:buFont typeface="Arial"/>
              <a:buChar char="•"/>
            </a:pPr>
            <a:r>
              <a:rPr lang="en-US" sz="2000"/>
              <a:t>Contact 2</a:t>
            </a:r>
            <a:endParaRPr/>
          </a:p>
          <a:p>
            <a:pPr indent="-342900" lvl="0" marL="342900" rtl="0" algn="l">
              <a:spcBef>
                <a:spcPts val="400"/>
              </a:spcBef>
              <a:spcAft>
                <a:spcPts val="0"/>
              </a:spcAft>
              <a:buClr>
                <a:schemeClr val="dk1"/>
              </a:buClr>
              <a:buSzPts val="2000"/>
              <a:buFont typeface="Arial"/>
              <a:buChar char="•"/>
            </a:pPr>
            <a:r>
              <a:rPr lang="en-US" sz="2000"/>
              <a:t>Contact 3</a:t>
            </a:r>
            <a:endParaRPr/>
          </a:p>
          <a:p>
            <a:pPr indent="-342900" lvl="0" marL="342900" rtl="0" algn="l">
              <a:spcBef>
                <a:spcPts val="400"/>
              </a:spcBef>
              <a:spcAft>
                <a:spcPts val="0"/>
              </a:spcAft>
              <a:buClr>
                <a:schemeClr val="dk1"/>
              </a:buClr>
              <a:buSzPts val="2000"/>
              <a:buFont typeface="Arial"/>
              <a:buChar char="•"/>
            </a:pPr>
            <a:r>
              <a:rPr lang="en-US" sz="2000"/>
              <a:t>Contact 4</a:t>
            </a:r>
            <a:endParaRPr/>
          </a:p>
          <a:p>
            <a:pPr indent="-342900" lvl="0" marL="342900" rtl="0" algn="l">
              <a:spcBef>
                <a:spcPts val="400"/>
              </a:spcBef>
              <a:spcAft>
                <a:spcPts val="0"/>
              </a:spcAft>
              <a:buClr>
                <a:schemeClr val="dk1"/>
              </a:buClr>
              <a:buSzPts val="2000"/>
              <a:buFont typeface="Arial"/>
              <a:buNone/>
            </a:pPr>
            <a:r>
              <a:t/>
            </a:r>
            <a:endParaRPr sz="2000"/>
          </a:p>
          <a:p>
            <a:pPr indent="-342900" lvl="0" marL="342900" rtl="0" algn="l">
              <a:spcBef>
                <a:spcPts val="400"/>
              </a:spcBef>
              <a:spcAft>
                <a:spcPts val="0"/>
              </a:spcAft>
              <a:buClr>
                <a:schemeClr val="dk1"/>
              </a:buClr>
              <a:buSzPts val="2000"/>
              <a:buFont typeface="Arial"/>
              <a:buNone/>
            </a:pPr>
            <a:r>
              <a:t/>
            </a:r>
            <a:endParaRPr sz="2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5"/>
          <p:cNvSpPr txBox="1"/>
          <p:nvPr>
            <p:ph idx="1" type="body"/>
          </p:nvPr>
        </p:nvSpPr>
        <p:spPr>
          <a:xfrm>
            <a:off x="457200" y="2667000"/>
            <a:ext cx="8229600" cy="1905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rial"/>
              <a:buNone/>
            </a:pPr>
            <a:r>
              <a:t/>
            </a:r>
            <a:endParaRPr sz="2000"/>
          </a:p>
          <a:p>
            <a:pPr indent="-342900" lvl="0" marL="342900" rtl="0" algn="ctr">
              <a:spcBef>
                <a:spcPts val="960"/>
              </a:spcBef>
              <a:spcAft>
                <a:spcPts val="0"/>
              </a:spcAft>
              <a:buClr>
                <a:schemeClr val="dk1"/>
              </a:buClr>
              <a:buSzPts val="4800"/>
              <a:buFont typeface="Arial"/>
              <a:buNone/>
            </a:pPr>
            <a:r>
              <a:rPr b="1" lang="en-US" sz="4800"/>
              <a:t>Questions?</a:t>
            </a:r>
            <a:endParaRPr b="1" sz="4800"/>
          </a:p>
        </p:txBody>
      </p:sp>
      <p:sp>
        <p:nvSpPr>
          <p:cNvPr id="188" name="Google Shape;188;p15"/>
          <p:cNvSpPr txBox="1"/>
          <p:nvPr>
            <p:ph type="title"/>
          </p:nvPr>
        </p:nvSpPr>
        <p:spPr>
          <a:xfrm>
            <a:off x="457200" y="274638"/>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title"/>
          </p:nvPr>
        </p:nvSpPr>
        <p:spPr>
          <a:xfrm>
            <a:off x="609600" y="609600"/>
            <a:ext cx="43434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Why are we here?</a:t>
            </a:r>
            <a:endParaRPr/>
          </a:p>
        </p:txBody>
      </p:sp>
      <p:sp>
        <p:nvSpPr>
          <p:cNvPr id="96" name="Google Shape;96;p2"/>
          <p:cNvSpPr txBox="1"/>
          <p:nvPr>
            <p:ph idx="1" type="body"/>
          </p:nvPr>
        </p:nvSpPr>
        <p:spPr>
          <a:xfrm>
            <a:off x="609600" y="2209800"/>
            <a:ext cx="7924800" cy="31242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Arial"/>
              <a:buChar char="•"/>
            </a:pPr>
            <a:r>
              <a:rPr lang="en-US"/>
              <a:t>The </a:t>
            </a:r>
            <a:r>
              <a:rPr i="1" lang="en-US"/>
              <a:t>Every Student Succeeds ACT of 2015 </a:t>
            </a:r>
            <a:r>
              <a:rPr lang="en-US"/>
              <a:t>requires that each Title I School hold an Annual Meeting of Title I parents for the purpose of…</a:t>
            </a:r>
            <a:endParaRPr/>
          </a:p>
          <a:p>
            <a:pPr indent="-342900" lvl="0" marL="342900" rtl="0" algn="l">
              <a:spcBef>
                <a:spcPts val="240"/>
              </a:spcBef>
              <a:spcAft>
                <a:spcPts val="0"/>
              </a:spcAft>
              <a:buClr>
                <a:schemeClr val="dk1"/>
              </a:buClr>
              <a:buSzPts val="1200"/>
              <a:buFont typeface="Arial"/>
              <a:buNone/>
            </a:pPr>
            <a:r>
              <a:t/>
            </a:r>
            <a:endParaRPr sz="1200"/>
          </a:p>
          <a:p>
            <a:pPr indent="-285750" lvl="1" marL="742950" rtl="0" algn="l">
              <a:spcBef>
                <a:spcPts val="480"/>
              </a:spcBef>
              <a:spcAft>
                <a:spcPts val="0"/>
              </a:spcAft>
              <a:buClr>
                <a:schemeClr val="dk1"/>
              </a:buClr>
              <a:buSzPts val="2400"/>
              <a:buFont typeface="Arial"/>
              <a:buChar char="–"/>
            </a:pPr>
            <a:r>
              <a:rPr lang="en-US" sz="2400"/>
              <a:t>Informing you of your school’s participation in Title I</a:t>
            </a:r>
            <a:endParaRPr/>
          </a:p>
          <a:p>
            <a:pPr indent="-285750" lvl="1" marL="742950" rtl="0" algn="l">
              <a:spcBef>
                <a:spcPts val="480"/>
              </a:spcBef>
              <a:spcAft>
                <a:spcPts val="0"/>
              </a:spcAft>
              <a:buClr>
                <a:schemeClr val="dk1"/>
              </a:buClr>
              <a:buSzPts val="2400"/>
              <a:buFont typeface="Arial"/>
              <a:buChar char="–"/>
            </a:pPr>
            <a:r>
              <a:rPr lang="en-US" sz="2400"/>
              <a:t>Explaining the requirements of Title I</a:t>
            </a:r>
            <a:endParaRPr/>
          </a:p>
          <a:p>
            <a:pPr indent="-285750" lvl="1" marL="742950" rtl="0" algn="l">
              <a:spcBef>
                <a:spcPts val="480"/>
              </a:spcBef>
              <a:spcAft>
                <a:spcPts val="0"/>
              </a:spcAft>
              <a:buClr>
                <a:schemeClr val="dk1"/>
              </a:buClr>
              <a:buSzPts val="2400"/>
              <a:buFont typeface="Arial"/>
              <a:buChar char="–"/>
            </a:pPr>
            <a:r>
              <a:rPr lang="en-US" sz="2400"/>
              <a:t>Explaining your rights as parents to be involved</a:t>
            </a:r>
            <a:endParaRPr/>
          </a:p>
          <a:p>
            <a:pPr indent="-285750" lvl="1" marL="742950" rtl="0" algn="l">
              <a:spcBef>
                <a:spcPts val="360"/>
              </a:spcBef>
              <a:spcAft>
                <a:spcPts val="0"/>
              </a:spcAft>
              <a:buClr>
                <a:schemeClr val="dk1"/>
              </a:buClr>
              <a:buSzPts val="1800"/>
              <a:buFont typeface="Arial"/>
              <a:buNone/>
            </a:pPr>
            <a:r>
              <a:t/>
            </a:r>
            <a:endParaRPr sz="1800"/>
          </a:p>
          <a:p>
            <a:pPr indent="-342900" lvl="0" marL="342900" rtl="0" algn="l">
              <a:spcBef>
                <a:spcPts val="440"/>
              </a:spcBef>
              <a:spcAft>
                <a:spcPts val="0"/>
              </a:spcAft>
              <a:buClr>
                <a:schemeClr val="dk1"/>
              </a:buClr>
              <a:buSzPts val="2200"/>
              <a:buFont typeface="Arial"/>
              <a:buNone/>
            </a:pPr>
            <a:r>
              <a:rPr lang="en-US" sz="2200"/>
              <a:t>		</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type="title"/>
          </p:nvPr>
        </p:nvSpPr>
        <p:spPr>
          <a:xfrm>
            <a:off x="381000" y="609600"/>
            <a:ext cx="55626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400"/>
              <a:t>What you will learn…</a:t>
            </a:r>
            <a:endParaRPr sz="3400"/>
          </a:p>
        </p:txBody>
      </p:sp>
      <p:sp>
        <p:nvSpPr>
          <p:cNvPr id="103" name="Google Shape;103;p3"/>
          <p:cNvSpPr txBox="1"/>
          <p:nvPr>
            <p:ph idx="1" type="body"/>
          </p:nvPr>
        </p:nvSpPr>
        <p:spPr>
          <a:xfrm>
            <a:off x="413657" y="1676400"/>
            <a:ext cx="8001000" cy="3657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rial"/>
              <a:buChar char="•"/>
            </a:pPr>
            <a:r>
              <a:rPr lang="en-US" sz="2000"/>
              <a:t>What does it mean to be a Title I school?</a:t>
            </a:r>
            <a:endParaRPr/>
          </a:p>
          <a:p>
            <a:pPr indent="-342900" lvl="0" marL="342900" rtl="0" algn="l">
              <a:spcBef>
                <a:spcPts val="400"/>
              </a:spcBef>
              <a:spcAft>
                <a:spcPts val="0"/>
              </a:spcAft>
              <a:buClr>
                <a:schemeClr val="dk1"/>
              </a:buClr>
              <a:buSzPts val="2000"/>
              <a:buFont typeface="Arial"/>
              <a:buChar char="•"/>
            </a:pPr>
            <a:r>
              <a:rPr lang="en-US" sz="2000"/>
              <a:t>What is the 1% Set-Aside for parent and family engagement?</a:t>
            </a:r>
            <a:endParaRPr/>
          </a:p>
          <a:p>
            <a:pPr indent="-342900" lvl="0" marL="342900" rtl="0" algn="l">
              <a:spcBef>
                <a:spcPts val="400"/>
              </a:spcBef>
              <a:spcAft>
                <a:spcPts val="0"/>
              </a:spcAft>
              <a:buClr>
                <a:schemeClr val="dk1"/>
              </a:buClr>
              <a:buSzPts val="2000"/>
              <a:buFont typeface="Arial"/>
              <a:buChar char="•"/>
            </a:pPr>
            <a:r>
              <a:rPr lang="en-US" sz="2000"/>
              <a:t>What is the LEA Title I Consolidated Plan?</a:t>
            </a:r>
            <a:endParaRPr/>
          </a:p>
          <a:p>
            <a:pPr indent="-342900" lvl="0" marL="342900" rtl="0" algn="l">
              <a:spcBef>
                <a:spcPts val="400"/>
              </a:spcBef>
              <a:spcAft>
                <a:spcPts val="0"/>
              </a:spcAft>
              <a:buClr>
                <a:schemeClr val="dk1"/>
              </a:buClr>
              <a:buSzPts val="2000"/>
              <a:buFont typeface="Arial"/>
              <a:buChar char="•"/>
            </a:pPr>
            <a:r>
              <a:rPr lang="en-US" sz="2000"/>
              <a:t>What is the LEA Parental and Family Engagement  Policy?</a:t>
            </a:r>
            <a:endParaRPr/>
          </a:p>
          <a:p>
            <a:pPr indent="-342900" lvl="0" marL="342900" rtl="0" algn="l">
              <a:spcBef>
                <a:spcPts val="400"/>
              </a:spcBef>
              <a:spcAft>
                <a:spcPts val="0"/>
              </a:spcAft>
              <a:buClr>
                <a:schemeClr val="dk1"/>
              </a:buClr>
              <a:buSzPts val="2000"/>
              <a:buFont typeface="Arial"/>
              <a:buChar char="•"/>
            </a:pPr>
            <a:r>
              <a:rPr lang="en-US" sz="2000"/>
              <a:t>What is a CIP?</a:t>
            </a:r>
            <a:endParaRPr/>
          </a:p>
          <a:p>
            <a:pPr indent="-342900" lvl="0" marL="342900" rtl="0" algn="l">
              <a:spcBef>
                <a:spcPts val="400"/>
              </a:spcBef>
              <a:spcAft>
                <a:spcPts val="0"/>
              </a:spcAft>
              <a:buClr>
                <a:schemeClr val="dk1"/>
              </a:buClr>
              <a:buSzPts val="2000"/>
              <a:buFont typeface="Arial"/>
              <a:buChar char="•"/>
            </a:pPr>
            <a:r>
              <a:rPr lang="en-US" sz="2000"/>
              <a:t>What is the School-Parent Compact?</a:t>
            </a:r>
            <a:endParaRPr/>
          </a:p>
          <a:p>
            <a:pPr indent="-342900" lvl="0" marL="342900" rtl="0" algn="l">
              <a:spcBef>
                <a:spcPts val="400"/>
              </a:spcBef>
              <a:spcAft>
                <a:spcPts val="0"/>
              </a:spcAft>
              <a:buClr>
                <a:schemeClr val="dk1"/>
              </a:buClr>
              <a:buSzPts val="2000"/>
              <a:buFont typeface="Arial"/>
              <a:buChar char="•"/>
            </a:pPr>
            <a:r>
              <a:rPr lang="en-US" sz="2000"/>
              <a:t>How do I request the qualifications of my child’s teacher(s)?</a:t>
            </a:r>
            <a:endParaRPr/>
          </a:p>
          <a:p>
            <a:pPr indent="-190500" lvl="0" marL="342900" rtl="0" algn="l">
              <a:spcBef>
                <a:spcPts val="480"/>
              </a:spcBef>
              <a:spcAft>
                <a:spcPts val="0"/>
              </a:spcAft>
              <a:buClr>
                <a:schemeClr val="dk1"/>
              </a:buClr>
              <a:buSzPts val="2400"/>
              <a:buFont typeface="Arial"/>
              <a:buNone/>
            </a:pPr>
            <a:r>
              <a:t/>
            </a:r>
            <a:endParaRPr/>
          </a:p>
          <a:p>
            <a:pPr indent="-342900" lvl="0" marL="342900" rtl="0" algn="l">
              <a:spcBef>
                <a:spcPts val="480"/>
              </a:spcBef>
              <a:spcAft>
                <a:spcPts val="0"/>
              </a:spcAft>
              <a:buClr>
                <a:schemeClr val="dk1"/>
              </a:buClr>
              <a:buSzPts val="2400"/>
              <a:buFont typeface="Arial"/>
              <a:buNone/>
            </a:pPr>
            <a:r>
              <a:t/>
            </a:r>
            <a:endParaRPr/>
          </a:p>
          <a:p>
            <a:pPr indent="-342900" lvl="0" marL="342900" rtl="0" algn="l">
              <a:spcBef>
                <a:spcPts val="480"/>
              </a:spcBef>
              <a:spcAft>
                <a:spcPts val="0"/>
              </a:spcAft>
              <a:buClr>
                <a:schemeClr val="dk1"/>
              </a:buClr>
              <a:buSzPts val="2400"/>
              <a:buFont typeface="Arial"/>
              <a:buNone/>
            </a:pPr>
            <a:r>
              <a:t/>
            </a:r>
            <a:endParaRPr/>
          </a:p>
          <a:p>
            <a:pPr indent="-342900" lvl="0" marL="342900" rtl="0" algn="l">
              <a:spcBef>
                <a:spcPts val="480"/>
              </a:spcBef>
              <a:spcAft>
                <a:spcPts val="0"/>
              </a:spcAft>
              <a:buClr>
                <a:schemeClr val="dk1"/>
              </a:buClr>
              <a:buSzPts val="2400"/>
              <a:buFont typeface="Arial"/>
              <a:buNone/>
            </a:pPr>
            <a:r>
              <a:t/>
            </a:r>
            <a:endParaRPr/>
          </a:p>
          <a:p>
            <a:pPr indent="-342900" lvl="0" marL="342900" rtl="0" algn="l">
              <a:spcBef>
                <a:spcPts val="480"/>
              </a:spcBef>
              <a:spcAft>
                <a:spcPts val="0"/>
              </a:spcAft>
              <a:buClr>
                <a:schemeClr val="dk1"/>
              </a:buClr>
              <a:buSzPts val="2400"/>
              <a:buFont typeface="Arial"/>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4"/>
          <p:cNvSpPr/>
          <p:nvPr/>
        </p:nvSpPr>
        <p:spPr>
          <a:xfrm>
            <a:off x="838200" y="4343400"/>
            <a:ext cx="7086600" cy="1143000"/>
          </a:xfrm>
          <a:prstGeom prst="roundRect">
            <a:avLst>
              <a:gd fmla="val 16667" name="adj"/>
            </a:avLst>
          </a:prstGeom>
          <a:solidFill>
            <a:srgbClr val="F9FB9B">
              <a:alpha val="32549"/>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10" name="Google Shape;110;p4"/>
          <p:cNvSpPr txBox="1"/>
          <p:nvPr>
            <p:ph type="title"/>
          </p:nvPr>
        </p:nvSpPr>
        <p:spPr>
          <a:xfrm>
            <a:off x="381000" y="609600"/>
            <a:ext cx="56388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400"/>
              <a:t>What you will learn…</a:t>
            </a:r>
            <a:br>
              <a:rPr lang="en-US" sz="3400"/>
            </a:br>
            <a:r>
              <a:rPr i="1" lang="en-US" sz="2400"/>
              <a:t>(Continued)</a:t>
            </a:r>
            <a:endParaRPr i="1" sz="2400"/>
          </a:p>
        </p:txBody>
      </p:sp>
      <p:sp>
        <p:nvSpPr>
          <p:cNvPr id="111" name="Google Shape;111;p4"/>
          <p:cNvSpPr txBox="1"/>
          <p:nvPr>
            <p:ph idx="1" type="body"/>
          </p:nvPr>
        </p:nvSpPr>
        <p:spPr>
          <a:xfrm>
            <a:off x="609600" y="2057400"/>
            <a:ext cx="7924800" cy="4038601"/>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500"/>
              <a:buFont typeface="Arial"/>
              <a:buNone/>
            </a:pPr>
            <a:r>
              <a:t/>
            </a:r>
            <a:endParaRPr sz="500"/>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80"/>
              </a:spcBef>
              <a:spcAft>
                <a:spcPts val="0"/>
              </a:spcAft>
              <a:buClr>
                <a:schemeClr val="dk1"/>
              </a:buClr>
              <a:buSzPts val="400"/>
              <a:buFont typeface="Arial"/>
              <a:buNone/>
            </a:pPr>
            <a:r>
              <a:t/>
            </a:r>
            <a:endParaRPr sz="400"/>
          </a:p>
          <a:p>
            <a:pPr indent="-342900" lvl="0" marL="342900" rtl="0" algn="l">
              <a:spcBef>
                <a:spcPts val="480"/>
              </a:spcBef>
              <a:spcAft>
                <a:spcPts val="0"/>
              </a:spcAft>
              <a:buClr>
                <a:schemeClr val="dk1"/>
              </a:buClr>
              <a:buSzPts val="2400"/>
              <a:buFont typeface="Arial"/>
              <a:buChar char="•"/>
            </a:pPr>
            <a:r>
              <a:rPr lang="en-US"/>
              <a:t>How is the Annual Evaluation of the Parent and Family Engagement policy conducted?</a:t>
            </a:r>
            <a:endParaRPr/>
          </a:p>
          <a:p>
            <a:pPr indent="-342900" lvl="0" marL="342900" rtl="0" algn="l">
              <a:spcBef>
                <a:spcPts val="480"/>
              </a:spcBef>
              <a:spcAft>
                <a:spcPts val="0"/>
              </a:spcAft>
              <a:buClr>
                <a:schemeClr val="dk1"/>
              </a:buClr>
              <a:buSzPts val="2400"/>
              <a:buFont typeface="Arial"/>
              <a:buChar char="•"/>
            </a:pPr>
            <a:r>
              <a:rPr lang="en-US"/>
              <a:t>Evaluations need to target 3 key components</a:t>
            </a:r>
            <a:endParaRPr/>
          </a:p>
          <a:p>
            <a:pPr indent="-342900" lvl="0" marL="342900" rtl="0" algn="l">
              <a:spcBef>
                <a:spcPts val="480"/>
              </a:spcBef>
              <a:spcAft>
                <a:spcPts val="0"/>
              </a:spcAft>
              <a:buClr>
                <a:schemeClr val="dk1"/>
              </a:buClr>
              <a:buSzPts val="2400"/>
              <a:buFont typeface="Arial"/>
              <a:buChar char="•"/>
            </a:pPr>
            <a:r>
              <a:rPr lang="en-US"/>
              <a:t>1. Barriers</a:t>
            </a:r>
            <a:endParaRPr/>
          </a:p>
          <a:p>
            <a:pPr indent="-342900" lvl="0" marL="342900" rtl="0" algn="l">
              <a:spcBef>
                <a:spcPts val="480"/>
              </a:spcBef>
              <a:spcAft>
                <a:spcPts val="0"/>
              </a:spcAft>
              <a:buClr>
                <a:schemeClr val="dk1"/>
              </a:buClr>
              <a:buSzPts val="2400"/>
              <a:buFont typeface="Arial"/>
              <a:buChar char="•"/>
            </a:pPr>
            <a:r>
              <a:rPr lang="en-US"/>
              <a:t>2. Ability to assist learning</a:t>
            </a:r>
            <a:endParaRPr/>
          </a:p>
          <a:p>
            <a:pPr indent="-342900" lvl="0" marL="342900" rtl="0" algn="l">
              <a:spcBef>
                <a:spcPts val="480"/>
              </a:spcBef>
              <a:spcAft>
                <a:spcPts val="0"/>
              </a:spcAft>
              <a:buClr>
                <a:schemeClr val="dk1"/>
              </a:buClr>
              <a:buSzPts val="2400"/>
              <a:buFont typeface="Arial"/>
              <a:buChar char="•"/>
            </a:pPr>
            <a:r>
              <a:rPr lang="en-US"/>
              <a:t>3. Successful interactions</a:t>
            </a:r>
            <a:endParaRPr/>
          </a:p>
          <a:p>
            <a:pPr indent="-342900" lvl="0" marL="342900" rtl="0" algn="l">
              <a:spcBef>
                <a:spcPts val="80"/>
              </a:spcBef>
              <a:spcAft>
                <a:spcPts val="0"/>
              </a:spcAft>
              <a:buClr>
                <a:schemeClr val="dk1"/>
              </a:buClr>
              <a:buSzPts val="400"/>
              <a:buFont typeface="Arial"/>
              <a:buNone/>
            </a:pPr>
            <a:r>
              <a:t/>
            </a:r>
            <a:endParaRPr sz="400"/>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80"/>
              </a:spcBef>
              <a:spcAft>
                <a:spcPts val="0"/>
              </a:spcAft>
              <a:buClr>
                <a:schemeClr val="dk1"/>
              </a:buClr>
              <a:buSzPts val="2400"/>
              <a:buFont typeface="Arial"/>
              <a:buChar char="•"/>
            </a:pPr>
            <a:r>
              <a:rPr lang="en-US"/>
              <a:t>How can I be involved in all of these things </a:t>
            </a:r>
            <a:endParaRPr/>
          </a:p>
          <a:p>
            <a:pPr indent="-342900" lvl="0" marL="342900" rtl="0" algn="l">
              <a:spcBef>
                <a:spcPts val="480"/>
              </a:spcBef>
              <a:spcAft>
                <a:spcPts val="0"/>
              </a:spcAft>
              <a:buClr>
                <a:schemeClr val="dk1"/>
              </a:buClr>
              <a:buSzPts val="2400"/>
              <a:buFont typeface="Arial"/>
              <a:buNone/>
            </a:pPr>
            <a:r>
              <a:rPr lang="en-US"/>
              <a:t>	I’m learning about?</a:t>
            </a:r>
            <a:endParaRPr/>
          </a:p>
          <a:p>
            <a:pPr indent="-342900" lvl="0" marL="342900" rtl="0" algn="l">
              <a:spcBef>
                <a:spcPts val="480"/>
              </a:spcBef>
              <a:spcAft>
                <a:spcPts val="0"/>
              </a:spcAft>
              <a:buClr>
                <a:schemeClr val="dk1"/>
              </a:buClr>
              <a:buSzPts val="2400"/>
              <a:buFont typeface="Arial"/>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5"/>
          <p:cNvSpPr txBox="1"/>
          <p:nvPr>
            <p:ph type="title"/>
          </p:nvPr>
        </p:nvSpPr>
        <p:spPr>
          <a:xfrm>
            <a:off x="381000" y="4572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200"/>
              <a:t>What does it mean to be a Title I School?</a:t>
            </a:r>
            <a:endParaRPr sz="3200"/>
          </a:p>
        </p:txBody>
      </p:sp>
      <p:sp>
        <p:nvSpPr>
          <p:cNvPr id="118" name="Google Shape;118;p5"/>
          <p:cNvSpPr txBox="1"/>
          <p:nvPr>
            <p:ph idx="1" type="body"/>
          </p:nvPr>
        </p:nvSpPr>
        <p:spPr>
          <a:xfrm>
            <a:off x="457200" y="1981200"/>
            <a:ext cx="76200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Being a Title I school means receiving federal funding (Title I dollars) to </a:t>
            </a:r>
            <a:r>
              <a:rPr lang="en-US" sz="2200" u="sng"/>
              <a:t>supplement</a:t>
            </a:r>
            <a:r>
              <a:rPr lang="en-US" sz="2200"/>
              <a:t> the school’s existing programs.  These dollars are used for…</a:t>
            </a:r>
            <a:endParaRPr/>
          </a:p>
          <a:p>
            <a:pPr indent="-285750" lvl="1" marL="742950" rtl="0" algn="l">
              <a:spcBef>
                <a:spcPts val="360"/>
              </a:spcBef>
              <a:spcAft>
                <a:spcPts val="0"/>
              </a:spcAft>
              <a:buClr>
                <a:schemeClr val="dk1"/>
              </a:buClr>
              <a:buSzPts val="1800"/>
              <a:buFont typeface="Arial"/>
              <a:buChar char="–"/>
            </a:pPr>
            <a:r>
              <a:rPr lang="en-US" sz="1800"/>
              <a:t>Identifying students experiencing academic difficulties and providing timely assistance to help these students meet the State’s challenging content standards.</a:t>
            </a:r>
            <a:endParaRPr/>
          </a:p>
          <a:p>
            <a:pPr indent="-285750" lvl="1" marL="742950" rtl="0" algn="l">
              <a:spcBef>
                <a:spcPts val="360"/>
              </a:spcBef>
              <a:spcAft>
                <a:spcPts val="0"/>
              </a:spcAft>
              <a:buClr>
                <a:schemeClr val="dk1"/>
              </a:buClr>
              <a:buSzPts val="1800"/>
              <a:buFont typeface="Arial"/>
              <a:buChar char="–"/>
            </a:pPr>
            <a:r>
              <a:rPr lang="en-US" sz="1800"/>
              <a:t>Purchasing supplemental staff/programs/materials/supplies</a:t>
            </a:r>
            <a:endParaRPr/>
          </a:p>
          <a:p>
            <a:pPr indent="-285750" lvl="1" marL="742950" rtl="0" algn="l">
              <a:spcBef>
                <a:spcPts val="360"/>
              </a:spcBef>
              <a:spcAft>
                <a:spcPts val="0"/>
              </a:spcAft>
              <a:buClr>
                <a:schemeClr val="dk1"/>
              </a:buClr>
              <a:buSzPts val="1800"/>
              <a:buFont typeface="Arial"/>
              <a:buChar char="–"/>
            </a:pPr>
            <a:r>
              <a:rPr lang="en-US" sz="1800"/>
              <a:t>Conducting parent and family engagement meetings/trainings/activities</a:t>
            </a:r>
            <a:endParaRPr/>
          </a:p>
          <a:p>
            <a:pPr indent="0" lvl="1" marL="457200" rtl="0" algn="l">
              <a:spcBef>
                <a:spcPts val="360"/>
              </a:spcBef>
              <a:spcAft>
                <a:spcPts val="0"/>
              </a:spcAft>
              <a:buClr>
                <a:schemeClr val="dk1"/>
              </a:buClr>
              <a:buSzPts val="1800"/>
              <a:buFont typeface="Arial"/>
              <a:buNone/>
            </a:pPr>
            <a:r>
              <a:t/>
            </a:r>
            <a:endParaRPr sz="1800"/>
          </a:p>
          <a:p>
            <a:pPr indent="-285750" lvl="1" marL="742950" rtl="0" algn="l">
              <a:spcBef>
                <a:spcPts val="200"/>
              </a:spcBef>
              <a:spcAft>
                <a:spcPts val="0"/>
              </a:spcAft>
              <a:buClr>
                <a:schemeClr val="dk1"/>
              </a:buClr>
              <a:buSzPts val="1000"/>
              <a:buFont typeface="Arial"/>
              <a:buNone/>
            </a:pPr>
            <a:r>
              <a:t/>
            </a:r>
            <a:endParaRPr sz="1000"/>
          </a:p>
          <a:p>
            <a:pPr indent="-342900" lvl="0" marL="342900" rtl="0" algn="l">
              <a:spcBef>
                <a:spcPts val="440"/>
              </a:spcBef>
              <a:spcAft>
                <a:spcPts val="0"/>
              </a:spcAft>
              <a:buClr>
                <a:schemeClr val="dk1"/>
              </a:buClr>
              <a:buSzPts val="2200"/>
              <a:buFont typeface="Arial"/>
              <a:buChar char="•"/>
            </a:pPr>
            <a:r>
              <a:rPr lang="en-US" sz="2200"/>
              <a:t>Being a Title I school also means parent and family involvement and knowing their rights under ESSA.  </a:t>
            </a:r>
            <a:endParaRPr/>
          </a:p>
          <a:p>
            <a:pPr indent="-2032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6"/>
          <p:cNvSpPr txBox="1"/>
          <p:nvPr>
            <p:ph type="title"/>
          </p:nvPr>
        </p:nvSpPr>
        <p:spPr>
          <a:xfrm>
            <a:off x="381000" y="5334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200"/>
              <a:t>What is the 1% set-aside and how are parents involved?</a:t>
            </a:r>
            <a:endParaRPr sz="3200"/>
          </a:p>
        </p:txBody>
      </p:sp>
      <p:sp>
        <p:nvSpPr>
          <p:cNvPr id="125" name="Google Shape;125;p6"/>
          <p:cNvSpPr txBox="1"/>
          <p:nvPr>
            <p:ph idx="1" type="body"/>
          </p:nvPr>
        </p:nvSpPr>
        <p:spPr>
          <a:xfrm>
            <a:off x="457200" y="2362200"/>
            <a:ext cx="8229600" cy="3810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rial"/>
              <a:buChar char="•"/>
            </a:pPr>
            <a:r>
              <a:rPr lang="en-US" sz="2000"/>
              <a:t>Any LEA with a Title I Allocation exceeding $500,000 is required by law to set aside 1% of its Title I allocation for parent and family engagement. </a:t>
            </a:r>
            <a:endParaRPr/>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00"/>
              </a:spcBef>
              <a:spcAft>
                <a:spcPts val="0"/>
              </a:spcAft>
              <a:buClr>
                <a:schemeClr val="dk1"/>
              </a:buClr>
              <a:buSzPts val="2000"/>
              <a:buFont typeface="Arial"/>
              <a:buChar char="•"/>
            </a:pPr>
            <a:r>
              <a:rPr lang="en-US" sz="2000"/>
              <a:t>Of that 1%, 10% may be reserved at the LEA for system-wide initiatives related to parent and family engagement.  The remaining 90% must be allocated to all Title I schools in the LEA.  Therefore each Title I school receives its portion of the 90% to implement school-level parent and family engagement with clear expectations and objectives for meaningful involvement. </a:t>
            </a:r>
            <a:endParaRPr/>
          </a:p>
          <a:p>
            <a:pPr indent="-342900" lvl="0" marL="342900" rtl="0" algn="l">
              <a:spcBef>
                <a:spcPts val="100"/>
              </a:spcBef>
              <a:spcAft>
                <a:spcPts val="0"/>
              </a:spcAft>
              <a:buClr>
                <a:schemeClr val="dk1"/>
              </a:buClr>
              <a:buSzPts val="500"/>
              <a:buFont typeface="Arial"/>
              <a:buNone/>
            </a:pPr>
            <a:r>
              <a:t/>
            </a:r>
            <a:endParaRPr sz="500"/>
          </a:p>
          <a:p>
            <a:pPr indent="-342900" lvl="0" marL="342900" rtl="0" algn="l">
              <a:spcBef>
                <a:spcPts val="400"/>
              </a:spcBef>
              <a:spcAft>
                <a:spcPts val="0"/>
              </a:spcAft>
              <a:buClr>
                <a:schemeClr val="dk1"/>
              </a:buClr>
              <a:buSzPts val="2000"/>
              <a:buFont typeface="Arial"/>
              <a:buChar char="•"/>
            </a:pPr>
            <a:r>
              <a:rPr lang="en-US" sz="2000"/>
              <a:t>You, as Title I parents, have the right to be involved in how this money is spent.</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7"/>
          <p:cNvSpPr txBox="1"/>
          <p:nvPr>
            <p:ph type="title"/>
          </p:nvPr>
        </p:nvSpPr>
        <p:spPr>
          <a:xfrm>
            <a:off x="381000" y="5334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200"/>
              <a:t>What is the LEA Consolidated Plan?</a:t>
            </a:r>
            <a:endParaRPr sz="3200"/>
          </a:p>
        </p:txBody>
      </p:sp>
      <p:sp>
        <p:nvSpPr>
          <p:cNvPr id="132" name="Google Shape;132;p7"/>
          <p:cNvSpPr txBox="1"/>
          <p:nvPr>
            <p:ph idx="1" type="body"/>
          </p:nvPr>
        </p:nvSpPr>
        <p:spPr>
          <a:xfrm>
            <a:off x="381000" y="1600200"/>
            <a:ext cx="8001000" cy="4800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The LEA Title I Consolidated Plan addresses how the LEA will use Title I funds throughout the school system .  Topics include:</a:t>
            </a:r>
            <a:endParaRPr/>
          </a:p>
          <a:p>
            <a:pPr indent="-285750" lvl="1" marL="742950" rtl="0" algn="l">
              <a:spcBef>
                <a:spcPts val="400"/>
              </a:spcBef>
              <a:spcAft>
                <a:spcPts val="0"/>
              </a:spcAft>
              <a:buClr>
                <a:schemeClr val="dk1"/>
              </a:buClr>
              <a:buSzPts val="2000"/>
              <a:buFont typeface="Arial"/>
              <a:buChar char="–"/>
            </a:pPr>
            <a:r>
              <a:rPr lang="en-US"/>
              <a:t>Student academic assessments </a:t>
            </a:r>
            <a:endParaRPr/>
          </a:p>
          <a:p>
            <a:pPr indent="-285750" lvl="1" marL="742950" rtl="0" algn="l">
              <a:spcBef>
                <a:spcPts val="400"/>
              </a:spcBef>
              <a:spcAft>
                <a:spcPts val="0"/>
              </a:spcAft>
              <a:buClr>
                <a:schemeClr val="dk1"/>
              </a:buClr>
              <a:buSzPts val="2000"/>
              <a:buFont typeface="Arial"/>
              <a:buChar char="–"/>
            </a:pPr>
            <a:r>
              <a:rPr lang="en-US"/>
              <a:t>Additional assistance provided struggling students</a:t>
            </a:r>
            <a:endParaRPr/>
          </a:p>
          <a:p>
            <a:pPr indent="-285750" lvl="1" marL="742950" rtl="0" algn="l">
              <a:spcBef>
                <a:spcPts val="400"/>
              </a:spcBef>
              <a:spcAft>
                <a:spcPts val="0"/>
              </a:spcAft>
              <a:buClr>
                <a:schemeClr val="dk1"/>
              </a:buClr>
              <a:buSzPts val="2000"/>
              <a:buFont typeface="Arial"/>
              <a:buChar char="–"/>
            </a:pPr>
            <a:r>
              <a:rPr lang="en-US"/>
              <a:t>Coordination and integration of federal funds and programs</a:t>
            </a:r>
            <a:endParaRPr/>
          </a:p>
          <a:p>
            <a:pPr indent="-285750" lvl="1" marL="742950" rtl="0" algn="l">
              <a:spcBef>
                <a:spcPts val="400"/>
              </a:spcBef>
              <a:spcAft>
                <a:spcPts val="0"/>
              </a:spcAft>
              <a:buClr>
                <a:schemeClr val="dk1"/>
              </a:buClr>
              <a:buSzPts val="2000"/>
              <a:buFont typeface="Arial"/>
              <a:buChar char="–"/>
            </a:pPr>
            <a:r>
              <a:rPr lang="en-US"/>
              <a:t>School programs including Migrant, Pre-School, EL, and Homeless, as applicable.</a:t>
            </a:r>
            <a:endParaRPr/>
          </a:p>
          <a:p>
            <a:pPr indent="-285750" lvl="1" marL="742950" rtl="0" algn="l">
              <a:spcBef>
                <a:spcPts val="400"/>
              </a:spcBef>
              <a:spcAft>
                <a:spcPts val="0"/>
              </a:spcAft>
              <a:buClr>
                <a:schemeClr val="dk1"/>
              </a:buClr>
              <a:buSzPts val="2000"/>
              <a:buFont typeface="Arial"/>
              <a:buChar char="–"/>
            </a:pPr>
            <a:r>
              <a:rPr lang="en-US"/>
              <a:t>Parent and Family Engagement Strategies, which is included in the Parent and Family Engagement Policy. </a:t>
            </a:r>
            <a:endParaRPr/>
          </a:p>
          <a:p>
            <a:pPr indent="-285750" lvl="1" marL="74295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You, as a Title I Parent, have a right to be involved in the development of the LEA Title I Consolidated Plan</a:t>
            </a:r>
            <a:endParaRPr/>
          </a:p>
          <a:p>
            <a:pPr indent="-3429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8"/>
          <p:cNvSpPr txBox="1"/>
          <p:nvPr>
            <p:ph type="title"/>
          </p:nvPr>
        </p:nvSpPr>
        <p:spPr>
          <a:xfrm>
            <a:off x="533400" y="685800"/>
            <a:ext cx="61722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2800"/>
              <a:t>What is the LEA Parent and Family Engagement Plan?</a:t>
            </a:r>
            <a:endParaRPr sz="2800"/>
          </a:p>
        </p:txBody>
      </p:sp>
      <p:sp>
        <p:nvSpPr>
          <p:cNvPr id="139" name="Google Shape;139;p8"/>
          <p:cNvSpPr txBox="1"/>
          <p:nvPr>
            <p:ph idx="1" type="body"/>
          </p:nvPr>
        </p:nvSpPr>
        <p:spPr>
          <a:xfrm>
            <a:off x="533400" y="2209800"/>
            <a:ext cx="8153400" cy="3962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This plan addresses how the LEA will implement the parent and family engagement requirements of Every Student Succeeds Act</a:t>
            </a:r>
            <a:r>
              <a:rPr i="1" lang="en-US" sz="2200"/>
              <a:t>.  </a:t>
            </a:r>
            <a:r>
              <a:rPr lang="en-US" sz="2200"/>
              <a:t>It includes…</a:t>
            </a:r>
            <a:endParaRPr/>
          </a:p>
          <a:p>
            <a:pPr indent="-311150" lvl="0" marL="342900" rtl="0" algn="l">
              <a:spcBef>
                <a:spcPts val="100"/>
              </a:spcBef>
              <a:spcAft>
                <a:spcPts val="0"/>
              </a:spcAft>
              <a:buClr>
                <a:schemeClr val="dk1"/>
              </a:buClr>
              <a:buSzPts val="500"/>
              <a:buFont typeface="Arial"/>
              <a:buNone/>
            </a:pPr>
            <a:r>
              <a:t/>
            </a:r>
            <a:endParaRPr i="1" sz="500"/>
          </a:p>
          <a:p>
            <a:pPr indent="-285750" lvl="1" marL="742950" rtl="0" algn="l">
              <a:spcBef>
                <a:spcPts val="360"/>
              </a:spcBef>
              <a:spcAft>
                <a:spcPts val="0"/>
              </a:spcAft>
              <a:buClr>
                <a:schemeClr val="dk1"/>
              </a:buClr>
              <a:buSzPts val="1800"/>
              <a:buFont typeface="Arial"/>
              <a:buChar char="–"/>
            </a:pPr>
            <a:r>
              <a:rPr lang="en-US" sz="1800"/>
              <a:t>The LEA’s expectations for parents and families</a:t>
            </a:r>
            <a:endParaRPr/>
          </a:p>
          <a:p>
            <a:pPr indent="-285750" lvl="1" marL="742950" rtl="0" algn="l">
              <a:spcBef>
                <a:spcPts val="100"/>
              </a:spcBef>
              <a:spcAft>
                <a:spcPts val="0"/>
              </a:spcAft>
              <a:buClr>
                <a:schemeClr val="dk1"/>
              </a:buClr>
              <a:buSzPts val="500"/>
              <a:buFont typeface="Arial"/>
              <a:buNone/>
            </a:pPr>
            <a:r>
              <a:t/>
            </a:r>
            <a:endParaRPr sz="500"/>
          </a:p>
          <a:p>
            <a:pPr indent="-285750" lvl="1" marL="742950" rtl="0" algn="l">
              <a:spcBef>
                <a:spcPts val="360"/>
              </a:spcBef>
              <a:spcAft>
                <a:spcPts val="0"/>
              </a:spcAft>
              <a:buClr>
                <a:schemeClr val="dk1"/>
              </a:buClr>
              <a:buSzPts val="1800"/>
              <a:buFont typeface="Arial"/>
              <a:buChar char="–"/>
            </a:pPr>
            <a:r>
              <a:rPr lang="en-US" sz="1800"/>
              <a:t>How the LEA will involve parents in decision-making</a:t>
            </a:r>
            <a:endParaRPr/>
          </a:p>
          <a:p>
            <a:pPr indent="-285750" lvl="1" marL="742950" rtl="0" algn="l">
              <a:spcBef>
                <a:spcPts val="100"/>
              </a:spcBef>
              <a:spcAft>
                <a:spcPts val="0"/>
              </a:spcAft>
              <a:buClr>
                <a:schemeClr val="dk1"/>
              </a:buClr>
              <a:buSzPts val="500"/>
              <a:buFont typeface="Arial"/>
              <a:buNone/>
            </a:pPr>
            <a:r>
              <a:t/>
            </a:r>
            <a:endParaRPr sz="500"/>
          </a:p>
          <a:p>
            <a:pPr indent="-285750" lvl="1" marL="742950" rtl="0" algn="l">
              <a:spcBef>
                <a:spcPts val="360"/>
              </a:spcBef>
              <a:spcAft>
                <a:spcPts val="0"/>
              </a:spcAft>
              <a:buClr>
                <a:schemeClr val="dk1"/>
              </a:buClr>
              <a:buSzPts val="1800"/>
              <a:buFont typeface="Arial"/>
              <a:buChar char="–"/>
            </a:pPr>
            <a:r>
              <a:rPr lang="en-US" sz="1800"/>
              <a:t>How the LEA will work to build the schools’ and parents’ capacity for strong parental involvement to improve student academic achievement</a:t>
            </a:r>
            <a:endParaRPr/>
          </a:p>
          <a:p>
            <a:pPr indent="-342900" lvl="0" marL="342900" rtl="0" algn="l">
              <a:spcBef>
                <a:spcPts val="440"/>
              </a:spcBef>
              <a:spcAft>
                <a:spcPts val="0"/>
              </a:spcAft>
              <a:buClr>
                <a:schemeClr val="dk1"/>
              </a:buClr>
              <a:buSzPts val="2200"/>
              <a:buFont typeface="Arial"/>
              <a:buChar char="•"/>
            </a:pPr>
            <a:r>
              <a:rPr lang="en-US" sz="2200"/>
              <a:t>You, as Title I parents, have the right to be involved in the development of this plan.</a:t>
            </a:r>
            <a:endParaRPr/>
          </a:p>
          <a:p>
            <a:pPr indent="-285750" lvl="1" marL="742950" rtl="0" algn="l">
              <a:spcBef>
                <a:spcPts val="360"/>
              </a:spcBef>
              <a:spcAft>
                <a:spcPts val="0"/>
              </a:spcAft>
              <a:buClr>
                <a:schemeClr val="dk1"/>
              </a:buClr>
              <a:buSzPts val="1800"/>
              <a:buFont typeface="Arial"/>
              <a:buNone/>
            </a:pPr>
            <a:r>
              <a:t/>
            </a:r>
            <a:endParaRPr sz="1800"/>
          </a:p>
          <a:p>
            <a:pPr indent="-203200" lvl="0" marL="34290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9"/>
          <p:cNvSpPr txBox="1"/>
          <p:nvPr>
            <p:ph type="title"/>
          </p:nvPr>
        </p:nvSpPr>
        <p:spPr>
          <a:xfrm>
            <a:off x="609600" y="609600"/>
            <a:ext cx="4495800" cy="11430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200"/>
              <a:t>What is a CIP?</a:t>
            </a:r>
            <a:endParaRPr sz="3200"/>
          </a:p>
        </p:txBody>
      </p:sp>
      <p:sp>
        <p:nvSpPr>
          <p:cNvPr id="146" name="Google Shape;146;p9"/>
          <p:cNvSpPr txBox="1"/>
          <p:nvPr>
            <p:ph idx="1" type="body"/>
          </p:nvPr>
        </p:nvSpPr>
        <p:spPr>
          <a:xfrm>
            <a:off x="457200" y="2332037"/>
            <a:ext cx="7696200" cy="36115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200"/>
              <a:buFont typeface="Arial"/>
              <a:buChar char="•"/>
            </a:pPr>
            <a:r>
              <a:rPr lang="en-US" sz="2200"/>
              <a:t>The CIP is your school’s Continuous Improvement Plan and includes:</a:t>
            </a:r>
            <a:endParaRPr/>
          </a:p>
          <a:p>
            <a:pPr indent="-285750" lvl="1" marL="742950" rtl="0" algn="l">
              <a:spcBef>
                <a:spcPts val="360"/>
              </a:spcBef>
              <a:spcAft>
                <a:spcPts val="0"/>
              </a:spcAft>
              <a:buClr>
                <a:schemeClr val="dk1"/>
              </a:buClr>
              <a:buSzPts val="1800"/>
              <a:buFont typeface="Arial"/>
              <a:buChar char="–"/>
            </a:pPr>
            <a:r>
              <a:rPr lang="en-US" sz="1800"/>
              <a:t>A Needs Assessment and Summary of Data</a:t>
            </a:r>
            <a:endParaRPr/>
          </a:p>
          <a:p>
            <a:pPr indent="-285750" lvl="1" marL="742950" rtl="0" algn="l">
              <a:spcBef>
                <a:spcPts val="360"/>
              </a:spcBef>
              <a:spcAft>
                <a:spcPts val="0"/>
              </a:spcAft>
              <a:buClr>
                <a:schemeClr val="dk1"/>
              </a:buClr>
              <a:buSzPts val="1800"/>
              <a:buFont typeface="Arial"/>
              <a:buChar char="–"/>
            </a:pPr>
            <a:r>
              <a:rPr lang="en-US" sz="1800"/>
              <a:t>Goals and Strategies to Address Academic Needs of Students</a:t>
            </a:r>
            <a:endParaRPr/>
          </a:p>
          <a:p>
            <a:pPr indent="-285750" lvl="1" marL="742950" rtl="0" algn="l">
              <a:spcBef>
                <a:spcPts val="360"/>
              </a:spcBef>
              <a:spcAft>
                <a:spcPts val="0"/>
              </a:spcAft>
              <a:buClr>
                <a:schemeClr val="dk1"/>
              </a:buClr>
              <a:buSzPts val="1800"/>
              <a:buFont typeface="Arial"/>
              <a:buChar char="–"/>
            </a:pPr>
            <a:r>
              <a:rPr lang="en-US" sz="1800"/>
              <a:t>Professional Development Needs</a:t>
            </a:r>
            <a:endParaRPr/>
          </a:p>
          <a:p>
            <a:pPr indent="-285750" lvl="1" marL="742950" rtl="0" algn="l">
              <a:spcBef>
                <a:spcPts val="360"/>
              </a:spcBef>
              <a:spcAft>
                <a:spcPts val="0"/>
              </a:spcAft>
              <a:buClr>
                <a:schemeClr val="dk1"/>
              </a:buClr>
              <a:buSzPts val="1800"/>
              <a:buFont typeface="Arial"/>
              <a:buChar char="–"/>
            </a:pPr>
            <a:r>
              <a:rPr lang="en-US" sz="1800"/>
              <a:t>Coordination of Resources/Comprehensive Budget</a:t>
            </a:r>
            <a:endParaRPr/>
          </a:p>
          <a:p>
            <a:pPr indent="-285750" lvl="1" marL="742950" rtl="0" algn="l">
              <a:spcBef>
                <a:spcPts val="360"/>
              </a:spcBef>
              <a:spcAft>
                <a:spcPts val="0"/>
              </a:spcAft>
              <a:buClr>
                <a:schemeClr val="dk1"/>
              </a:buClr>
              <a:buSzPts val="1800"/>
              <a:buFont typeface="Arial"/>
              <a:buChar char="–"/>
            </a:pPr>
            <a:r>
              <a:rPr lang="en-US" sz="1800"/>
              <a:t>The School’s Parent and Family Engagement policy.</a:t>
            </a:r>
            <a:endParaRPr/>
          </a:p>
          <a:p>
            <a:pPr indent="-285750" lvl="1" marL="742950" rtl="0" algn="l">
              <a:spcBef>
                <a:spcPts val="100"/>
              </a:spcBef>
              <a:spcAft>
                <a:spcPts val="0"/>
              </a:spcAft>
              <a:buClr>
                <a:schemeClr val="dk1"/>
              </a:buClr>
              <a:buSzPts val="500"/>
              <a:buFont typeface="Arial"/>
              <a:buNone/>
            </a:pPr>
            <a:r>
              <a:t/>
            </a:r>
            <a:endParaRPr sz="500"/>
          </a:p>
          <a:p>
            <a:pPr indent="-342900" lvl="0" marL="342900" rtl="0" algn="l">
              <a:spcBef>
                <a:spcPts val="440"/>
              </a:spcBef>
              <a:spcAft>
                <a:spcPts val="0"/>
              </a:spcAft>
              <a:buClr>
                <a:schemeClr val="dk1"/>
              </a:buClr>
              <a:buSzPts val="2200"/>
              <a:buFont typeface="Arial"/>
              <a:buChar char="•"/>
            </a:pPr>
            <a:r>
              <a:rPr lang="en-US" sz="2200"/>
              <a:t>You, as Title I parents, have the right to be involved in the development of this plan.</a:t>
            </a:r>
            <a:endParaRPr/>
          </a:p>
          <a:p>
            <a:pPr indent="-285750" lvl="1" marL="742950" rtl="0" algn="l">
              <a:spcBef>
                <a:spcPts val="440"/>
              </a:spcBef>
              <a:spcAft>
                <a:spcPts val="0"/>
              </a:spcAft>
              <a:buClr>
                <a:schemeClr val="dk1"/>
              </a:buClr>
              <a:buSzPts val="2200"/>
              <a:buFont typeface="Arial"/>
              <a:buNone/>
            </a:pPr>
            <a:r>
              <a:t/>
            </a:r>
            <a:endParaRPr sz="2200"/>
          </a:p>
          <a:p>
            <a:pPr indent="-342900" lvl="0" marL="342900" rtl="0" algn="l">
              <a:spcBef>
                <a:spcPts val="440"/>
              </a:spcBef>
              <a:spcAft>
                <a:spcPts val="0"/>
              </a:spcAft>
              <a:buClr>
                <a:schemeClr val="dk1"/>
              </a:buClr>
              <a:buSzPts val="2200"/>
              <a:buFont typeface="Arial"/>
              <a:buNone/>
            </a:pPr>
            <a:r>
              <a:t/>
            </a:r>
            <a:endParaRPr sz="22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ck to School">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2008-12-30T20:58:07Z</dcterms:created>
  <dc:creator>judybo</dc:creator>
</cp:coreProperties>
</file>