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  <p:sldMasterId id="2147483685" r:id="rId6"/>
  </p:sldMasterIdLst>
  <p:notesMasterIdLst>
    <p:notesMasterId r:id="rId38"/>
  </p:notesMasterIdLst>
  <p:sldIdLst>
    <p:sldId id="312" r:id="rId7"/>
    <p:sldId id="401" r:id="rId8"/>
    <p:sldId id="402" r:id="rId9"/>
    <p:sldId id="400" r:id="rId10"/>
    <p:sldId id="399" r:id="rId11"/>
    <p:sldId id="398" r:id="rId12"/>
    <p:sldId id="397" r:id="rId13"/>
    <p:sldId id="396" r:id="rId14"/>
    <p:sldId id="405" r:id="rId15"/>
    <p:sldId id="492" r:id="rId16"/>
    <p:sldId id="391" r:id="rId17"/>
    <p:sldId id="393" r:id="rId18"/>
    <p:sldId id="390" r:id="rId19"/>
    <p:sldId id="271" r:id="rId20"/>
    <p:sldId id="403" r:id="rId21"/>
    <p:sldId id="389" r:id="rId22"/>
    <p:sldId id="388" r:id="rId23"/>
    <p:sldId id="282" r:id="rId24"/>
    <p:sldId id="379" r:id="rId25"/>
    <p:sldId id="330" r:id="rId26"/>
    <p:sldId id="273" r:id="rId27"/>
    <p:sldId id="285" r:id="rId28"/>
    <p:sldId id="490" r:id="rId29"/>
    <p:sldId id="491" r:id="rId30"/>
    <p:sldId id="489" r:id="rId31"/>
    <p:sldId id="284" r:id="rId32"/>
    <p:sldId id="376" r:id="rId33"/>
    <p:sldId id="278" r:id="rId34"/>
    <p:sldId id="264" r:id="rId35"/>
    <p:sldId id="258" r:id="rId36"/>
    <p:sldId id="2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rza Morgan" initials="TM" lastIdx="1" clrIdx="0">
    <p:extLst>
      <p:ext uri="{19B8F6BF-5375-455C-9EA6-DF929625EA0E}">
        <p15:presenceInfo xmlns:p15="http://schemas.microsoft.com/office/powerpoint/2012/main" userId="S-1-5-21-1001487540-2767859298-2521491734-1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rza Morgan" userId="f0c9f8fd-b4d2-486f-8d5c-b0b856c13225" providerId="ADAL" clId="{9C49FEF7-E652-41B9-81D7-B2CA03CD38A3}"/>
    <pc:docChg chg="undo custSel addSld delSld modSld sldOrd">
      <pc:chgData name="Thirza Morgan" userId="f0c9f8fd-b4d2-486f-8d5c-b0b856c13225" providerId="ADAL" clId="{9C49FEF7-E652-41B9-81D7-B2CA03CD38A3}" dt="2023-11-16T21:10:49.677" v="120" actId="207"/>
      <pc:docMkLst>
        <pc:docMk/>
      </pc:docMkLst>
      <pc:sldChg chg="modTransition">
        <pc:chgData name="Thirza Morgan" userId="f0c9f8fd-b4d2-486f-8d5c-b0b856c13225" providerId="ADAL" clId="{9C49FEF7-E652-41B9-81D7-B2CA03CD38A3}" dt="2023-11-16T20:54:04.472" v="69"/>
        <pc:sldMkLst>
          <pc:docMk/>
          <pc:sldMk cId="3764648427" sldId="273"/>
        </pc:sldMkLst>
      </pc:sldChg>
      <pc:sldChg chg="modSp modTransition">
        <pc:chgData name="Thirza Morgan" userId="f0c9f8fd-b4d2-486f-8d5c-b0b856c13225" providerId="ADAL" clId="{9C49FEF7-E652-41B9-81D7-B2CA03CD38A3}" dt="2023-11-16T20:54:28.022" v="72"/>
        <pc:sldMkLst>
          <pc:docMk/>
          <pc:sldMk cId="3972703526" sldId="285"/>
        </pc:sldMkLst>
        <pc:spChg chg="mod">
          <ac:chgData name="Thirza Morgan" userId="f0c9f8fd-b4d2-486f-8d5c-b0b856c13225" providerId="ADAL" clId="{9C49FEF7-E652-41B9-81D7-B2CA03CD38A3}" dt="2023-11-16T20:54:23.544" v="71" actId="20577"/>
          <ac:spMkLst>
            <pc:docMk/>
            <pc:sldMk cId="3972703526" sldId="285"/>
            <ac:spMk id="3" creationId="{FA8E5950-E2CE-4DC0-9C68-FABF0E7E4D35}"/>
          </ac:spMkLst>
        </pc:spChg>
      </pc:sldChg>
      <pc:sldChg chg="modSp del">
        <pc:chgData name="Thirza Morgan" userId="f0c9f8fd-b4d2-486f-8d5c-b0b856c13225" providerId="ADAL" clId="{9C49FEF7-E652-41B9-81D7-B2CA03CD38A3}" dt="2023-11-16T21:08:05.385" v="111" actId="2696"/>
        <pc:sldMkLst>
          <pc:docMk/>
          <pc:sldMk cId="630508311" sldId="299"/>
        </pc:sldMkLst>
        <pc:spChg chg="mod">
          <ac:chgData name="Thirza Morgan" userId="f0c9f8fd-b4d2-486f-8d5c-b0b856c13225" providerId="ADAL" clId="{9C49FEF7-E652-41B9-81D7-B2CA03CD38A3}" dt="2023-11-16T21:07:39.935" v="110" actId="27636"/>
          <ac:spMkLst>
            <pc:docMk/>
            <pc:sldMk cId="630508311" sldId="299"/>
            <ac:spMk id="103426" creationId="{00000000-0000-0000-0000-000000000000}"/>
          </ac:spMkLst>
        </pc:spChg>
      </pc:sldChg>
      <pc:sldChg chg="addSp delSp modSp add del">
        <pc:chgData name="Thirza Morgan" userId="f0c9f8fd-b4d2-486f-8d5c-b0b856c13225" providerId="ADAL" clId="{9C49FEF7-E652-41B9-81D7-B2CA03CD38A3}" dt="2023-11-16T20:43:23.100" v="63" actId="2696"/>
        <pc:sldMkLst>
          <pc:docMk/>
          <pc:sldMk cId="883779761" sldId="306"/>
        </pc:sldMkLst>
        <pc:spChg chg="add del mod">
          <ac:chgData name="Thirza Morgan" userId="f0c9f8fd-b4d2-486f-8d5c-b0b856c13225" providerId="ADAL" clId="{9C49FEF7-E652-41B9-81D7-B2CA03CD38A3}" dt="2023-11-16T20:40:15.864" v="25"/>
          <ac:spMkLst>
            <pc:docMk/>
            <pc:sldMk cId="883779761" sldId="306"/>
            <ac:spMk id="2" creationId="{7E23FB8B-ED0A-4A78-B826-7B9D355F8BE8}"/>
          </ac:spMkLst>
        </pc:spChg>
        <pc:spChg chg="add mod">
          <ac:chgData name="Thirza Morgan" userId="f0c9f8fd-b4d2-486f-8d5c-b0b856c13225" providerId="ADAL" clId="{9C49FEF7-E652-41B9-81D7-B2CA03CD38A3}" dt="2023-11-16T20:40:42.694" v="53" actId="20577"/>
          <ac:spMkLst>
            <pc:docMk/>
            <pc:sldMk cId="883779761" sldId="306"/>
            <ac:spMk id="3" creationId="{9AE9582C-DA98-40FA-937C-3F01EBB9950E}"/>
          </ac:spMkLst>
        </pc:spChg>
        <pc:spChg chg="add mod">
          <ac:chgData name="Thirza Morgan" userId="f0c9f8fd-b4d2-486f-8d5c-b0b856c13225" providerId="ADAL" clId="{9C49FEF7-E652-41B9-81D7-B2CA03CD38A3}" dt="2023-11-16T20:40:29.189" v="26"/>
          <ac:spMkLst>
            <pc:docMk/>
            <pc:sldMk cId="883779761" sldId="306"/>
            <ac:spMk id="4" creationId="{481B35AF-628D-4132-838F-E17D71416B25}"/>
          </ac:spMkLst>
        </pc:spChg>
        <pc:spChg chg="del mod">
          <ac:chgData name="Thirza Morgan" userId="f0c9f8fd-b4d2-486f-8d5c-b0b856c13225" providerId="ADAL" clId="{9C49FEF7-E652-41B9-81D7-B2CA03CD38A3}" dt="2023-11-16T20:40:06.687" v="24" actId="478"/>
          <ac:spMkLst>
            <pc:docMk/>
            <pc:sldMk cId="883779761" sldId="306"/>
            <ac:spMk id="13" creationId="{CDBB8244-E54F-41B7-872F-11880F5BC007}"/>
          </ac:spMkLst>
        </pc:spChg>
        <pc:spChg chg="mod">
          <ac:chgData name="Thirza Morgan" userId="f0c9f8fd-b4d2-486f-8d5c-b0b856c13225" providerId="ADAL" clId="{9C49FEF7-E652-41B9-81D7-B2CA03CD38A3}" dt="2023-11-16T20:39:14.796" v="19" actId="1076"/>
          <ac:spMkLst>
            <pc:docMk/>
            <pc:sldMk cId="883779761" sldId="306"/>
            <ac:spMk id="24" creationId="{EA5284D6-EB8E-49A2-89BC-A534E14BD58B}"/>
          </ac:spMkLst>
        </pc:spChg>
        <pc:spChg chg="mod">
          <ac:chgData name="Thirza Morgan" userId="f0c9f8fd-b4d2-486f-8d5c-b0b856c13225" providerId="ADAL" clId="{9C49FEF7-E652-41B9-81D7-B2CA03CD38A3}" dt="2023-11-16T20:38:05.828" v="13" actId="207"/>
          <ac:spMkLst>
            <pc:docMk/>
            <pc:sldMk cId="883779761" sldId="306"/>
            <ac:spMk id="33" creationId="{3CB52162-430D-4D01-9AC6-6D30DCD6E2A1}"/>
          </ac:spMkLst>
        </pc:spChg>
        <pc:spChg chg="mod">
          <ac:chgData name="Thirza Morgan" userId="f0c9f8fd-b4d2-486f-8d5c-b0b856c13225" providerId="ADAL" clId="{9C49FEF7-E652-41B9-81D7-B2CA03CD38A3}" dt="2023-11-16T20:38:14.805" v="14" actId="207"/>
          <ac:spMkLst>
            <pc:docMk/>
            <pc:sldMk cId="883779761" sldId="306"/>
            <ac:spMk id="34" creationId="{6A534659-B095-4EA6-B9DB-1E822C700081}"/>
          </ac:spMkLst>
        </pc:spChg>
        <pc:spChg chg="mod">
          <ac:chgData name="Thirza Morgan" userId="f0c9f8fd-b4d2-486f-8d5c-b0b856c13225" providerId="ADAL" clId="{9C49FEF7-E652-41B9-81D7-B2CA03CD38A3}" dt="2023-11-16T20:38:22.363" v="15" actId="207"/>
          <ac:spMkLst>
            <pc:docMk/>
            <pc:sldMk cId="883779761" sldId="306"/>
            <ac:spMk id="35" creationId="{EDBE9B5D-146B-48A6-97DE-5B70C26389EA}"/>
          </ac:spMkLst>
        </pc:spChg>
        <pc:spChg chg="mod">
          <ac:chgData name="Thirza Morgan" userId="f0c9f8fd-b4d2-486f-8d5c-b0b856c13225" providerId="ADAL" clId="{9C49FEF7-E652-41B9-81D7-B2CA03CD38A3}" dt="2023-11-16T20:38:32.664" v="16" actId="207"/>
          <ac:spMkLst>
            <pc:docMk/>
            <pc:sldMk cId="883779761" sldId="306"/>
            <ac:spMk id="36" creationId="{55456A23-69BA-4151-9ABC-1A209A2A3136}"/>
          </ac:spMkLst>
        </pc:spChg>
        <pc:spChg chg="mod">
          <ac:chgData name="Thirza Morgan" userId="f0c9f8fd-b4d2-486f-8d5c-b0b856c13225" providerId="ADAL" clId="{9C49FEF7-E652-41B9-81D7-B2CA03CD38A3}" dt="2023-11-16T20:37:58.889" v="12" actId="207"/>
          <ac:spMkLst>
            <pc:docMk/>
            <pc:sldMk cId="883779761" sldId="306"/>
            <ac:spMk id="37" creationId="{C32B4D95-7685-4620-AEC0-212D76DB2883}"/>
          </ac:spMkLst>
        </pc:spChg>
      </pc:sldChg>
      <pc:sldChg chg="modSp">
        <pc:chgData name="Thirza Morgan" userId="f0c9f8fd-b4d2-486f-8d5c-b0b856c13225" providerId="ADAL" clId="{9C49FEF7-E652-41B9-81D7-B2CA03CD38A3}" dt="2023-11-16T21:10:49.677" v="120" actId="207"/>
        <pc:sldMkLst>
          <pc:docMk/>
          <pc:sldMk cId="2478246691" sldId="330"/>
        </pc:sldMkLst>
        <pc:spChg chg="mod">
          <ac:chgData name="Thirza Morgan" userId="f0c9f8fd-b4d2-486f-8d5c-b0b856c13225" providerId="ADAL" clId="{9C49FEF7-E652-41B9-81D7-B2CA03CD38A3}" dt="2023-11-16T21:08:57.442" v="114" actId="207"/>
          <ac:spMkLst>
            <pc:docMk/>
            <pc:sldMk cId="2478246691" sldId="330"/>
            <ac:spMk id="2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1:10:21.068" v="118" actId="207"/>
          <ac:spMkLst>
            <pc:docMk/>
            <pc:sldMk cId="2478246691" sldId="330"/>
            <ac:spMk id="3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1:09:18.314" v="116" actId="207"/>
          <ac:spMkLst>
            <pc:docMk/>
            <pc:sldMk cId="2478246691" sldId="330"/>
            <ac:spMk id="4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1:09:10.565" v="115" actId="207"/>
          <ac:spMkLst>
            <pc:docMk/>
            <pc:sldMk cId="2478246691" sldId="330"/>
            <ac:spMk id="5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1:08:20.643" v="112" actId="207"/>
          <ac:spMkLst>
            <pc:docMk/>
            <pc:sldMk cId="2478246691" sldId="330"/>
            <ac:spMk id="6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1:10:40.238" v="119" actId="207"/>
          <ac:spMkLst>
            <pc:docMk/>
            <pc:sldMk cId="2478246691" sldId="330"/>
            <ac:spMk id="10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1:10:49.677" v="120" actId="207"/>
          <ac:spMkLst>
            <pc:docMk/>
            <pc:sldMk cId="2478246691" sldId="330"/>
            <ac:spMk id="13" creationId="{EE24C4B0-9059-45CF-9809-117CEECA1176}"/>
          </ac:spMkLst>
        </pc:spChg>
      </pc:sldChg>
      <pc:sldChg chg="modSp">
        <pc:chgData name="Thirza Morgan" userId="f0c9f8fd-b4d2-486f-8d5c-b0b856c13225" providerId="ADAL" clId="{9C49FEF7-E652-41B9-81D7-B2CA03CD38A3}" dt="2023-11-16T20:59:16.737" v="108" actId="20577"/>
        <pc:sldMkLst>
          <pc:docMk/>
          <pc:sldMk cId="352416957" sldId="388"/>
        </pc:sldMkLst>
        <pc:spChg chg="mod">
          <ac:chgData name="Thirza Morgan" userId="f0c9f8fd-b4d2-486f-8d5c-b0b856c13225" providerId="ADAL" clId="{9C49FEF7-E652-41B9-81D7-B2CA03CD38A3}" dt="2023-11-16T20:59:16.737" v="108" actId="20577"/>
          <ac:spMkLst>
            <pc:docMk/>
            <pc:sldMk cId="352416957" sldId="388"/>
            <ac:spMk id="74754" creationId="{00000000-0000-0000-0000-000000000000}"/>
          </ac:spMkLst>
        </pc:spChg>
      </pc:sldChg>
      <pc:sldChg chg="modSp">
        <pc:chgData name="Thirza Morgan" userId="f0c9f8fd-b4d2-486f-8d5c-b0b856c13225" providerId="ADAL" clId="{9C49FEF7-E652-41B9-81D7-B2CA03CD38A3}" dt="2023-11-16T20:46:44.372" v="67" actId="207"/>
        <pc:sldMkLst>
          <pc:docMk/>
          <pc:sldMk cId="4205317681" sldId="393"/>
        </pc:sldMkLst>
        <pc:spChg chg="mod">
          <ac:chgData name="Thirza Morgan" userId="f0c9f8fd-b4d2-486f-8d5c-b0b856c13225" providerId="ADAL" clId="{9C49FEF7-E652-41B9-81D7-B2CA03CD38A3}" dt="2023-11-16T20:46:19.825" v="65"/>
          <ac:spMkLst>
            <pc:docMk/>
            <pc:sldMk cId="4205317681" sldId="393"/>
            <ac:spMk id="12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0:46:34.159" v="66" actId="207"/>
          <ac:spMkLst>
            <pc:docMk/>
            <pc:sldMk cId="4205317681" sldId="393"/>
            <ac:spMk id="13" creationId="{00000000-0000-0000-0000-000000000000}"/>
          </ac:spMkLst>
        </pc:spChg>
        <pc:spChg chg="mod">
          <ac:chgData name="Thirza Morgan" userId="f0c9f8fd-b4d2-486f-8d5c-b0b856c13225" providerId="ADAL" clId="{9C49FEF7-E652-41B9-81D7-B2CA03CD38A3}" dt="2023-11-16T20:46:44.372" v="67" actId="207"/>
          <ac:spMkLst>
            <pc:docMk/>
            <pc:sldMk cId="4205317681" sldId="393"/>
            <ac:spMk id="14" creationId="{00000000-0000-0000-0000-000000000000}"/>
          </ac:spMkLst>
        </pc:spChg>
      </pc:sldChg>
      <pc:sldChg chg="addSp delSp modSp del">
        <pc:chgData name="Thirza Morgan" userId="f0c9f8fd-b4d2-486f-8d5c-b0b856c13225" providerId="ADAL" clId="{9C49FEF7-E652-41B9-81D7-B2CA03CD38A3}" dt="2023-11-16T20:43:25.933" v="64" actId="2696"/>
        <pc:sldMkLst>
          <pc:docMk/>
          <pc:sldMk cId="3586294978" sldId="394"/>
        </pc:sldMkLst>
        <pc:spChg chg="mod">
          <ac:chgData name="Thirza Morgan" userId="f0c9f8fd-b4d2-486f-8d5c-b0b856c13225" providerId="ADAL" clId="{9C49FEF7-E652-41B9-81D7-B2CA03CD38A3}" dt="2023-11-16T20:30:55.308" v="9" actId="20577"/>
          <ac:spMkLst>
            <pc:docMk/>
            <pc:sldMk cId="3586294978" sldId="394"/>
            <ac:spMk id="4" creationId="{1AFDF09F-787A-468C-8059-BEA890A72C57}"/>
          </ac:spMkLst>
        </pc:spChg>
        <pc:picChg chg="add del">
          <ac:chgData name="Thirza Morgan" userId="f0c9f8fd-b4d2-486f-8d5c-b0b856c13225" providerId="ADAL" clId="{9C49FEF7-E652-41B9-81D7-B2CA03CD38A3}" dt="2023-11-16T20:30:51.744" v="8"/>
          <ac:picMkLst>
            <pc:docMk/>
            <pc:sldMk cId="3586294978" sldId="394"/>
            <ac:picMk id="3" creationId="{5AC5DA36-DE01-4299-86CD-23AC83D5F5A2}"/>
          </ac:picMkLst>
        </pc:picChg>
        <pc:picChg chg="add del">
          <ac:chgData name="Thirza Morgan" userId="f0c9f8fd-b4d2-486f-8d5c-b0b856c13225" providerId="ADAL" clId="{9C49FEF7-E652-41B9-81D7-B2CA03CD38A3}" dt="2023-11-16T20:30:55.962" v="10" actId="478"/>
          <ac:picMkLst>
            <pc:docMk/>
            <pc:sldMk cId="3586294978" sldId="394"/>
            <ac:picMk id="5" creationId="{6711B5DF-7F30-44C3-92F2-423C03F1A250}"/>
          </ac:picMkLst>
        </pc:picChg>
        <pc:picChg chg="add del">
          <ac:chgData name="Thirza Morgan" userId="f0c9f8fd-b4d2-486f-8d5c-b0b856c13225" providerId="ADAL" clId="{9C49FEF7-E652-41B9-81D7-B2CA03CD38A3}" dt="2023-11-16T20:30:50.279" v="6" actId="478"/>
          <ac:picMkLst>
            <pc:docMk/>
            <pc:sldMk cId="3586294978" sldId="394"/>
            <ac:picMk id="6" creationId="{C3B1F862-BA6A-49F1-9AE3-DD415174AA26}"/>
          </ac:picMkLst>
        </pc:picChg>
      </pc:sldChg>
      <pc:sldChg chg="ord modTransition">
        <pc:chgData name="Thirza Morgan" userId="f0c9f8fd-b4d2-486f-8d5c-b0b856c13225" providerId="ADAL" clId="{9C49FEF7-E652-41B9-81D7-B2CA03CD38A3}" dt="2023-11-16T21:00:33.120" v="109"/>
        <pc:sldMkLst>
          <pc:docMk/>
          <pc:sldMk cId="2837019957" sldId="403"/>
        </pc:sldMkLst>
      </pc:sldChg>
      <pc:sldChg chg="modSp add">
        <pc:chgData name="Thirza Morgan" userId="f0c9f8fd-b4d2-486f-8d5c-b0b856c13225" providerId="ADAL" clId="{9C49FEF7-E652-41B9-81D7-B2CA03CD38A3}" dt="2023-11-16T20:43:11.833" v="62" actId="207"/>
        <pc:sldMkLst>
          <pc:docMk/>
          <pc:sldMk cId="2794973535" sldId="492"/>
        </pc:sldMkLst>
        <pc:spChg chg="mod">
          <ac:chgData name="Thirza Morgan" userId="f0c9f8fd-b4d2-486f-8d5c-b0b856c13225" providerId="ADAL" clId="{9C49FEF7-E652-41B9-81D7-B2CA03CD38A3}" dt="2023-11-16T20:42:26.371" v="57" actId="207"/>
          <ac:spMkLst>
            <pc:docMk/>
            <pc:sldMk cId="2794973535" sldId="492"/>
            <ac:spMk id="13" creationId="{CDBB8244-E54F-41B7-872F-11880F5BC007}"/>
          </ac:spMkLst>
        </pc:spChg>
        <pc:spChg chg="mod">
          <ac:chgData name="Thirza Morgan" userId="f0c9f8fd-b4d2-486f-8d5c-b0b856c13225" providerId="ADAL" clId="{9C49FEF7-E652-41B9-81D7-B2CA03CD38A3}" dt="2023-11-16T20:42:49.109" v="59" actId="207"/>
          <ac:spMkLst>
            <pc:docMk/>
            <pc:sldMk cId="2794973535" sldId="492"/>
            <ac:spMk id="33" creationId="{3CB52162-430D-4D01-9AC6-6D30DCD6E2A1}"/>
          </ac:spMkLst>
        </pc:spChg>
        <pc:spChg chg="mod">
          <ac:chgData name="Thirza Morgan" userId="f0c9f8fd-b4d2-486f-8d5c-b0b856c13225" providerId="ADAL" clId="{9C49FEF7-E652-41B9-81D7-B2CA03CD38A3}" dt="2023-11-16T20:42:58.210" v="60" actId="207"/>
          <ac:spMkLst>
            <pc:docMk/>
            <pc:sldMk cId="2794973535" sldId="492"/>
            <ac:spMk id="34" creationId="{6A534659-B095-4EA6-B9DB-1E822C700081}"/>
          </ac:spMkLst>
        </pc:spChg>
        <pc:spChg chg="mod">
          <ac:chgData name="Thirza Morgan" userId="f0c9f8fd-b4d2-486f-8d5c-b0b856c13225" providerId="ADAL" clId="{9C49FEF7-E652-41B9-81D7-B2CA03CD38A3}" dt="2023-11-16T20:43:05.400" v="61" actId="207"/>
          <ac:spMkLst>
            <pc:docMk/>
            <pc:sldMk cId="2794973535" sldId="492"/>
            <ac:spMk id="35" creationId="{EDBE9B5D-146B-48A6-97DE-5B70C26389EA}"/>
          </ac:spMkLst>
        </pc:spChg>
        <pc:spChg chg="mod">
          <ac:chgData name="Thirza Morgan" userId="f0c9f8fd-b4d2-486f-8d5c-b0b856c13225" providerId="ADAL" clId="{9C49FEF7-E652-41B9-81D7-B2CA03CD38A3}" dt="2023-11-16T20:43:11.833" v="62" actId="207"/>
          <ac:spMkLst>
            <pc:docMk/>
            <pc:sldMk cId="2794973535" sldId="492"/>
            <ac:spMk id="36" creationId="{55456A23-69BA-4151-9ABC-1A209A2A3136}"/>
          </ac:spMkLst>
        </pc:spChg>
        <pc:spChg chg="mod">
          <ac:chgData name="Thirza Morgan" userId="f0c9f8fd-b4d2-486f-8d5c-b0b856c13225" providerId="ADAL" clId="{9C49FEF7-E652-41B9-81D7-B2CA03CD38A3}" dt="2023-11-16T20:42:38.722" v="58" actId="207"/>
          <ac:spMkLst>
            <pc:docMk/>
            <pc:sldMk cId="2794973535" sldId="492"/>
            <ac:spMk id="37" creationId="{C32B4D95-7685-4620-AEC0-212D76DB2883}"/>
          </ac:spMkLst>
        </pc:spChg>
      </pc:sldChg>
    </pc:docChg>
  </pc:docChgLst>
  <pc:docChgLst>
    <pc:chgData name="Thirza Morgan" userId="f0c9f8fd-b4d2-486f-8d5c-b0b856c13225" providerId="ADAL" clId="{4E65BE53-4E67-4734-975B-773F49F4B157}"/>
    <pc:docChg chg="custSel modSld">
      <pc:chgData name="Thirza Morgan" userId="f0c9f8fd-b4d2-486f-8d5c-b0b856c13225" providerId="ADAL" clId="{4E65BE53-4E67-4734-975B-773F49F4B157}" dt="2023-11-17T01:53:39.799" v="24" actId="20577"/>
      <pc:docMkLst>
        <pc:docMk/>
      </pc:docMkLst>
      <pc:sldChg chg="modSp mod">
        <pc:chgData name="Thirza Morgan" userId="f0c9f8fd-b4d2-486f-8d5c-b0b856c13225" providerId="ADAL" clId="{4E65BE53-4E67-4734-975B-773F49F4B157}" dt="2023-11-17T01:53:39.799" v="24" actId="20577"/>
        <pc:sldMkLst>
          <pc:docMk/>
          <pc:sldMk cId="2392108649" sldId="391"/>
        </pc:sldMkLst>
        <pc:graphicFrameChg chg="modGraphic">
          <ac:chgData name="Thirza Morgan" userId="f0c9f8fd-b4d2-486f-8d5c-b0b856c13225" providerId="ADAL" clId="{4E65BE53-4E67-4734-975B-773F49F4B157}" dt="2023-11-17T01:53:39.799" v="24" actId="20577"/>
          <ac:graphicFrameMkLst>
            <pc:docMk/>
            <pc:sldMk cId="2392108649" sldId="391"/>
            <ac:graphicFrameMk id="5" creationId="{00000000-0000-0000-0000-000000000000}"/>
          </ac:graphicFrameMkLst>
        </pc:graphicFrameChg>
      </pc:sldChg>
      <pc:sldChg chg="modSp mod">
        <pc:chgData name="Thirza Morgan" userId="f0c9f8fd-b4d2-486f-8d5c-b0b856c13225" providerId="ADAL" clId="{4E65BE53-4E67-4734-975B-773F49F4B157}" dt="2023-11-17T01:47:51.406" v="7" actId="20577"/>
        <pc:sldMkLst>
          <pc:docMk/>
          <pc:sldMk cId="3050837982" sldId="400"/>
        </pc:sldMkLst>
        <pc:spChg chg="mod">
          <ac:chgData name="Thirza Morgan" userId="f0c9f8fd-b4d2-486f-8d5c-b0b856c13225" providerId="ADAL" clId="{4E65BE53-4E67-4734-975B-773F49F4B157}" dt="2023-11-17T01:47:50.340" v="5" actId="27636"/>
          <ac:spMkLst>
            <pc:docMk/>
            <pc:sldMk cId="3050837982" sldId="400"/>
            <ac:spMk id="3" creationId="{00000000-0000-0000-0000-000000000000}"/>
          </ac:spMkLst>
        </pc:spChg>
        <pc:spChg chg="mod">
          <ac:chgData name="Thirza Morgan" userId="f0c9f8fd-b4d2-486f-8d5c-b0b856c13225" providerId="ADAL" clId="{4E65BE53-4E67-4734-975B-773F49F4B157}" dt="2023-11-17T01:47:51.406" v="7" actId="20577"/>
          <ac:spMkLst>
            <pc:docMk/>
            <pc:sldMk cId="3050837982" sldId="400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4A384-6946-436B-BD4F-5B483078D439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BD6D7-75BE-44FA-B91D-92E7A97AF78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Gift Aid</a:t>
          </a:r>
        </a:p>
      </dgm:t>
    </dgm:pt>
    <dgm:pt modelId="{8600EA68-AC1C-47EA-B200-39FCF5858BC6}" type="parTrans" cxnId="{679B2A48-F703-4EC9-8AD7-8582417116C7}">
      <dgm:prSet/>
      <dgm:spPr/>
      <dgm:t>
        <a:bodyPr/>
        <a:lstStyle/>
        <a:p>
          <a:endParaRPr lang="en-US"/>
        </a:p>
      </dgm:t>
    </dgm:pt>
    <dgm:pt modelId="{B7737768-DE04-4FFA-ACDF-55E8027EE0DE}" type="sibTrans" cxnId="{679B2A48-F703-4EC9-8AD7-8582417116C7}">
      <dgm:prSet/>
      <dgm:spPr/>
      <dgm:t>
        <a:bodyPr/>
        <a:lstStyle/>
        <a:p>
          <a:endParaRPr lang="en-US"/>
        </a:p>
      </dgm:t>
    </dgm:pt>
    <dgm:pt modelId="{D58330C7-03DB-44C2-AF93-1B429028F09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Scholarships</a:t>
          </a:r>
        </a:p>
      </dgm:t>
    </dgm:pt>
    <dgm:pt modelId="{077A052A-A22A-4636-A51C-60427EEE61DD}" type="parTrans" cxnId="{D9724D2C-D336-4D32-89A9-6B3B601DD1CE}">
      <dgm:prSet/>
      <dgm:spPr/>
      <dgm:t>
        <a:bodyPr/>
        <a:lstStyle/>
        <a:p>
          <a:endParaRPr lang="en-US"/>
        </a:p>
      </dgm:t>
    </dgm:pt>
    <dgm:pt modelId="{3318EA44-E142-4B24-B72C-F9697A0A76B2}" type="sibTrans" cxnId="{D9724D2C-D336-4D32-89A9-6B3B601DD1CE}">
      <dgm:prSet/>
      <dgm:spPr/>
      <dgm:t>
        <a:bodyPr/>
        <a:lstStyle/>
        <a:p>
          <a:endParaRPr lang="en-US"/>
        </a:p>
      </dgm:t>
    </dgm:pt>
    <dgm:pt modelId="{7A146CAD-E580-42EB-BD5A-9EF68231653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Grants</a:t>
          </a:r>
        </a:p>
      </dgm:t>
    </dgm:pt>
    <dgm:pt modelId="{3AF21775-3A68-4A96-8377-0CF9D335006C}" type="parTrans" cxnId="{B926C51F-AEEB-4C47-A5F8-5A797E0A5CF1}">
      <dgm:prSet/>
      <dgm:spPr/>
      <dgm:t>
        <a:bodyPr/>
        <a:lstStyle/>
        <a:p>
          <a:endParaRPr lang="en-US"/>
        </a:p>
      </dgm:t>
    </dgm:pt>
    <dgm:pt modelId="{64801437-1255-4223-8E2C-FBD1CAD78113}" type="sibTrans" cxnId="{B926C51F-AEEB-4C47-A5F8-5A797E0A5CF1}">
      <dgm:prSet/>
      <dgm:spPr/>
      <dgm:t>
        <a:bodyPr/>
        <a:lstStyle/>
        <a:p>
          <a:endParaRPr lang="en-US"/>
        </a:p>
      </dgm:t>
    </dgm:pt>
    <dgm:pt modelId="{7E91D9FA-18DB-43C4-807D-A36F8FAF91B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Self-Help</a:t>
          </a:r>
        </a:p>
      </dgm:t>
    </dgm:pt>
    <dgm:pt modelId="{3FA41085-7F04-4B41-99FF-9E63B26F086E}" type="parTrans" cxnId="{4F2E6B60-A656-465C-930C-8A740E9F6858}">
      <dgm:prSet/>
      <dgm:spPr/>
      <dgm:t>
        <a:bodyPr/>
        <a:lstStyle/>
        <a:p>
          <a:endParaRPr lang="en-US"/>
        </a:p>
      </dgm:t>
    </dgm:pt>
    <dgm:pt modelId="{F24EB772-7200-4A03-B41C-A6C8C9FD5405}" type="sibTrans" cxnId="{4F2E6B60-A656-465C-930C-8A740E9F6858}">
      <dgm:prSet/>
      <dgm:spPr/>
      <dgm:t>
        <a:bodyPr/>
        <a:lstStyle/>
        <a:p>
          <a:endParaRPr lang="en-US"/>
        </a:p>
      </dgm:t>
    </dgm:pt>
    <dgm:pt modelId="{FE7059F8-2509-49E3-8AEF-D0A7A1248F3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Loans</a:t>
          </a:r>
        </a:p>
      </dgm:t>
    </dgm:pt>
    <dgm:pt modelId="{03313661-E5CC-45A3-9DC9-55F6D0C02D06}" type="parTrans" cxnId="{2C16C912-9481-4777-810F-721A48FBF98B}">
      <dgm:prSet/>
      <dgm:spPr/>
      <dgm:t>
        <a:bodyPr/>
        <a:lstStyle/>
        <a:p>
          <a:endParaRPr lang="en-US"/>
        </a:p>
      </dgm:t>
    </dgm:pt>
    <dgm:pt modelId="{3CA27B71-4C35-4478-B21F-83F28FDA7BA3}" type="sibTrans" cxnId="{2C16C912-9481-4777-810F-721A48FBF98B}">
      <dgm:prSet/>
      <dgm:spPr/>
      <dgm:t>
        <a:bodyPr/>
        <a:lstStyle/>
        <a:p>
          <a:endParaRPr lang="en-US"/>
        </a:p>
      </dgm:t>
    </dgm:pt>
    <dgm:pt modelId="{92213349-5342-4236-B1ED-B8D5C8317B7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Work Study</a:t>
          </a:r>
        </a:p>
      </dgm:t>
    </dgm:pt>
    <dgm:pt modelId="{E833570F-4D0B-431A-A11E-66996358BE0E}" type="sibTrans" cxnId="{D46C16DC-F35E-434B-87DF-B4FB2DA21587}">
      <dgm:prSet/>
      <dgm:spPr/>
      <dgm:t>
        <a:bodyPr/>
        <a:lstStyle/>
        <a:p>
          <a:endParaRPr lang="en-US"/>
        </a:p>
      </dgm:t>
    </dgm:pt>
    <dgm:pt modelId="{E799B0A3-2FEF-4822-B842-43D739930346}" type="parTrans" cxnId="{D46C16DC-F35E-434B-87DF-B4FB2DA21587}">
      <dgm:prSet/>
      <dgm:spPr/>
      <dgm:t>
        <a:bodyPr/>
        <a:lstStyle/>
        <a:p>
          <a:endParaRPr lang="en-US"/>
        </a:p>
      </dgm:t>
    </dgm:pt>
    <dgm:pt modelId="{CC61B5F5-AD37-4978-B31C-BCB58B627A71}" type="pres">
      <dgm:prSet presAssocID="{F214A384-6946-436B-BD4F-5B483078D4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1B59CC-3E77-46EA-82E2-C80BD620CEB6}" type="pres">
      <dgm:prSet presAssocID="{013BD6D7-75BE-44FA-B91D-92E7A97AF789}" presName="vertOne" presStyleCnt="0"/>
      <dgm:spPr/>
    </dgm:pt>
    <dgm:pt modelId="{61CCE980-EF5C-40BF-8FF4-961538317CDC}" type="pres">
      <dgm:prSet presAssocID="{013BD6D7-75BE-44FA-B91D-92E7A97AF789}" presName="txOne" presStyleLbl="node0" presStyleIdx="0" presStyleCnt="2">
        <dgm:presLayoutVars>
          <dgm:chPref val="3"/>
        </dgm:presLayoutVars>
      </dgm:prSet>
      <dgm:spPr/>
    </dgm:pt>
    <dgm:pt modelId="{48E34DB3-3291-4FE4-9978-8CB7B4FFA0E1}" type="pres">
      <dgm:prSet presAssocID="{013BD6D7-75BE-44FA-B91D-92E7A97AF789}" presName="parTransOne" presStyleCnt="0"/>
      <dgm:spPr/>
    </dgm:pt>
    <dgm:pt modelId="{786DC7C5-662B-40FC-BD4E-A712D2B9DD62}" type="pres">
      <dgm:prSet presAssocID="{013BD6D7-75BE-44FA-B91D-92E7A97AF789}" presName="horzOne" presStyleCnt="0"/>
      <dgm:spPr/>
    </dgm:pt>
    <dgm:pt modelId="{E4FAE313-ECE6-4AEB-B2E2-8D61F874F5A0}" type="pres">
      <dgm:prSet presAssocID="{D58330C7-03DB-44C2-AF93-1B429028F09D}" presName="vertTwo" presStyleCnt="0"/>
      <dgm:spPr/>
    </dgm:pt>
    <dgm:pt modelId="{32200F5C-DC1E-4223-A870-BAD2A91ECEEE}" type="pres">
      <dgm:prSet presAssocID="{D58330C7-03DB-44C2-AF93-1B429028F09D}" presName="txTwo" presStyleLbl="node2" presStyleIdx="0" presStyleCnt="4">
        <dgm:presLayoutVars>
          <dgm:chPref val="3"/>
        </dgm:presLayoutVars>
      </dgm:prSet>
      <dgm:spPr/>
    </dgm:pt>
    <dgm:pt modelId="{0557C335-F6AC-42D4-95A0-CCD53A5D4402}" type="pres">
      <dgm:prSet presAssocID="{D58330C7-03DB-44C2-AF93-1B429028F09D}" presName="horzTwo" presStyleCnt="0"/>
      <dgm:spPr/>
    </dgm:pt>
    <dgm:pt modelId="{1AD1EB00-2734-48EC-9A5A-FC501D2C0078}" type="pres">
      <dgm:prSet presAssocID="{3318EA44-E142-4B24-B72C-F9697A0A76B2}" presName="sibSpaceTwo" presStyleCnt="0"/>
      <dgm:spPr/>
    </dgm:pt>
    <dgm:pt modelId="{6FA24414-EB92-48DC-AB07-9F7231DC0B85}" type="pres">
      <dgm:prSet presAssocID="{7A146CAD-E580-42EB-BD5A-9EF68231653F}" presName="vertTwo" presStyleCnt="0"/>
      <dgm:spPr/>
    </dgm:pt>
    <dgm:pt modelId="{91DC57CE-323C-44EA-A6B9-134AC64C9F0B}" type="pres">
      <dgm:prSet presAssocID="{7A146CAD-E580-42EB-BD5A-9EF68231653F}" presName="txTwo" presStyleLbl="node2" presStyleIdx="1" presStyleCnt="4">
        <dgm:presLayoutVars>
          <dgm:chPref val="3"/>
        </dgm:presLayoutVars>
      </dgm:prSet>
      <dgm:spPr/>
    </dgm:pt>
    <dgm:pt modelId="{FBC9FDCD-8B0D-499B-8815-EB7C6BD3A203}" type="pres">
      <dgm:prSet presAssocID="{7A146CAD-E580-42EB-BD5A-9EF68231653F}" presName="horzTwo" presStyleCnt="0"/>
      <dgm:spPr/>
    </dgm:pt>
    <dgm:pt modelId="{8D27A717-4207-4D8E-83B0-A8C0CB9A4F60}" type="pres">
      <dgm:prSet presAssocID="{B7737768-DE04-4FFA-ACDF-55E8027EE0DE}" presName="sibSpaceOne" presStyleCnt="0"/>
      <dgm:spPr/>
    </dgm:pt>
    <dgm:pt modelId="{A0803071-C1A3-4D77-B7C3-8DA140D3D667}" type="pres">
      <dgm:prSet presAssocID="{7E91D9FA-18DB-43C4-807D-A36F8FAF91B9}" presName="vertOne" presStyleCnt="0"/>
      <dgm:spPr/>
    </dgm:pt>
    <dgm:pt modelId="{921DEA34-93C5-415B-9450-67F7F3A432E9}" type="pres">
      <dgm:prSet presAssocID="{7E91D9FA-18DB-43C4-807D-A36F8FAF91B9}" presName="txOne" presStyleLbl="node0" presStyleIdx="1" presStyleCnt="2">
        <dgm:presLayoutVars>
          <dgm:chPref val="3"/>
        </dgm:presLayoutVars>
      </dgm:prSet>
      <dgm:spPr/>
    </dgm:pt>
    <dgm:pt modelId="{6DB4E9DA-0775-4163-9223-B067B6584048}" type="pres">
      <dgm:prSet presAssocID="{7E91D9FA-18DB-43C4-807D-A36F8FAF91B9}" presName="parTransOne" presStyleCnt="0"/>
      <dgm:spPr/>
    </dgm:pt>
    <dgm:pt modelId="{044FAE3F-6C95-4A0F-AAEA-60D047CBAC9D}" type="pres">
      <dgm:prSet presAssocID="{7E91D9FA-18DB-43C4-807D-A36F8FAF91B9}" presName="horzOne" presStyleCnt="0"/>
      <dgm:spPr/>
    </dgm:pt>
    <dgm:pt modelId="{6C1344D7-761E-44FC-8DE7-39E0F76808F1}" type="pres">
      <dgm:prSet presAssocID="{92213349-5342-4236-B1ED-B8D5C8317B77}" presName="vertTwo" presStyleCnt="0"/>
      <dgm:spPr/>
    </dgm:pt>
    <dgm:pt modelId="{46317B23-2147-48C5-8227-CF5769797D2E}" type="pres">
      <dgm:prSet presAssocID="{92213349-5342-4236-B1ED-B8D5C8317B77}" presName="txTwo" presStyleLbl="node2" presStyleIdx="2" presStyleCnt="4">
        <dgm:presLayoutVars>
          <dgm:chPref val="3"/>
        </dgm:presLayoutVars>
      </dgm:prSet>
      <dgm:spPr/>
    </dgm:pt>
    <dgm:pt modelId="{C5127A83-BA52-4E65-AEA6-E3996D423FD8}" type="pres">
      <dgm:prSet presAssocID="{92213349-5342-4236-B1ED-B8D5C8317B77}" presName="horzTwo" presStyleCnt="0"/>
      <dgm:spPr/>
    </dgm:pt>
    <dgm:pt modelId="{22749768-D2CB-459B-9F41-7C5614028F15}" type="pres">
      <dgm:prSet presAssocID="{E833570F-4D0B-431A-A11E-66996358BE0E}" presName="sibSpaceTwo" presStyleCnt="0"/>
      <dgm:spPr/>
    </dgm:pt>
    <dgm:pt modelId="{4526CF1B-B723-430F-BA13-FDB4055B315E}" type="pres">
      <dgm:prSet presAssocID="{FE7059F8-2509-49E3-8AEF-D0A7A1248F3F}" presName="vertTwo" presStyleCnt="0"/>
      <dgm:spPr/>
    </dgm:pt>
    <dgm:pt modelId="{47D20F40-E783-4581-9694-21543D73F2C3}" type="pres">
      <dgm:prSet presAssocID="{FE7059F8-2509-49E3-8AEF-D0A7A1248F3F}" presName="txTwo" presStyleLbl="node2" presStyleIdx="3" presStyleCnt="4">
        <dgm:presLayoutVars>
          <dgm:chPref val="3"/>
        </dgm:presLayoutVars>
      </dgm:prSet>
      <dgm:spPr/>
    </dgm:pt>
    <dgm:pt modelId="{F1AE1634-C361-47A6-9250-8EB075883FC3}" type="pres">
      <dgm:prSet presAssocID="{FE7059F8-2509-49E3-8AEF-D0A7A1248F3F}" presName="horzTwo" presStyleCnt="0"/>
      <dgm:spPr/>
    </dgm:pt>
  </dgm:ptLst>
  <dgm:cxnLst>
    <dgm:cxn modelId="{14F8EE0C-4C81-4C4E-8F58-5F57ADD49431}" type="presOf" srcId="{D58330C7-03DB-44C2-AF93-1B429028F09D}" destId="{32200F5C-DC1E-4223-A870-BAD2A91ECEEE}" srcOrd="0" destOrd="0" presId="urn:microsoft.com/office/officeart/2005/8/layout/hierarchy4"/>
    <dgm:cxn modelId="{2C16C912-9481-4777-810F-721A48FBF98B}" srcId="{7E91D9FA-18DB-43C4-807D-A36F8FAF91B9}" destId="{FE7059F8-2509-49E3-8AEF-D0A7A1248F3F}" srcOrd="1" destOrd="0" parTransId="{03313661-E5CC-45A3-9DC9-55F6D0C02D06}" sibTransId="{3CA27B71-4C35-4478-B21F-83F28FDA7BA3}"/>
    <dgm:cxn modelId="{9FDADC1D-5A08-474C-87AC-A8513466F3FF}" type="presOf" srcId="{FE7059F8-2509-49E3-8AEF-D0A7A1248F3F}" destId="{47D20F40-E783-4581-9694-21543D73F2C3}" srcOrd="0" destOrd="0" presId="urn:microsoft.com/office/officeart/2005/8/layout/hierarchy4"/>
    <dgm:cxn modelId="{B926C51F-AEEB-4C47-A5F8-5A797E0A5CF1}" srcId="{013BD6D7-75BE-44FA-B91D-92E7A97AF789}" destId="{7A146CAD-E580-42EB-BD5A-9EF68231653F}" srcOrd="1" destOrd="0" parTransId="{3AF21775-3A68-4A96-8377-0CF9D335006C}" sibTransId="{64801437-1255-4223-8E2C-FBD1CAD78113}"/>
    <dgm:cxn modelId="{D9724D2C-D336-4D32-89A9-6B3B601DD1CE}" srcId="{013BD6D7-75BE-44FA-B91D-92E7A97AF789}" destId="{D58330C7-03DB-44C2-AF93-1B429028F09D}" srcOrd="0" destOrd="0" parTransId="{077A052A-A22A-4636-A51C-60427EEE61DD}" sibTransId="{3318EA44-E142-4B24-B72C-F9697A0A76B2}"/>
    <dgm:cxn modelId="{4F2E6B60-A656-465C-930C-8A740E9F6858}" srcId="{F214A384-6946-436B-BD4F-5B483078D439}" destId="{7E91D9FA-18DB-43C4-807D-A36F8FAF91B9}" srcOrd="1" destOrd="0" parTransId="{3FA41085-7F04-4B41-99FF-9E63B26F086E}" sibTransId="{F24EB772-7200-4A03-B41C-A6C8C9FD5405}"/>
    <dgm:cxn modelId="{EEC00462-8CC8-420A-93FE-2321C1797415}" type="presOf" srcId="{92213349-5342-4236-B1ED-B8D5C8317B77}" destId="{46317B23-2147-48C5-8227-CF5769797D2E}" srcOrd="0" destOrd="0" presId="urn:microsoft.com/office/officeart/2005/8/layout/hierarchy4"/>
    <dgm:cxn modelId="{679B2A48-F703-4EC9-8AD7-8582417116C7}" srcId="{F214A384-6946-436B-BD4F-5B483078D439}" destId="{013BD6D7-75BE-44FA-B91D-92E7A97AF789}" srcOrd="0" destOrd="0" parTransId="{8600EA68-AC1C-47EA-B200-39FCF5858BC6}" sibTransId="{B7737768-DE04-4FFA-ACDF-55E8027EE0DE}"/>
    <dgm:cxn modelId="{5BAB4E78-9CAC-4973-81C4-BB63DB943ED1}" type="presOf" srcId="{F214A384-6946-436B-BD4F-5B483078D439}" destId="{CC61B5F5-AD37-4978-B31C-BCB58B627A71}" srcOrd="0" destOrd="0" presId="urn:microsoft.com/office/officeart/2005/8/layout/hierarchy4"/>
    <dgm:cxn modelId="{78D6A084-59E2-4D1F-9556-05A9B5EBA8F3}" type="presOf" srcId="{013BD6D7-75BE-44FA-B91D-92E7A97AF789}" destId="{61CCE980-EF5C-40BF-8FF4-961538317CDC}" srcOrd="0" destOrd="0" presId="urn:microsoft.com/office/officeart/2005/8/layout/hierarchy4"/>
    <dgm:cxn modelId="{D3448EAD-767E-4113-B4F7-2497FD1E2504}" type="presOf" srcId="{7A146CAD-E580-42EB-BD5A-9EF68231653F}" destId="{91DC57CE-323C-44EA-A6B9-134AC64C9F0B}" srcOrd="0" destOrd="0" presId="urn:microsoft.com/office/officeart/2005/8/layout/hierarchy4"/>
    <dgm:cxn modelId="{5E4998B8-6F8E-45BF-902D-1F72B88CF843}" type="presOf" srcId="{7E91D9FA-18DB-43C4-807D-A36F8FAF91B9}" destId="{921DEA34-93C5-415B-9450-67F7F3A432E9}" srcOrd="0" destOrd="0" presId="urn:microsoft.com/office/officeart/2005/8/layout/hierarchy4"/>
    <dgm:cxn modelId="{D46C16DC-F35E-434B-87DF-B4FB2DA21587}" srcId="{7E91D9FA-18DB-43C4-807D-A36F8FAF91B9}" destId="{92213349-5342-4236-B1ED-B8D5C8317B77}" srcOrd="0" destOrd="0" parTransId="{E799B0A3-2FEF-4822-B842-43D739930346}" sibTransId="{E833570F-4D0B-431A-A11E-66996358BE0E}"/>
    <dgm:cxn modelId="{8651F163-E562-4056-9F30-3708596ECA34}" type="presParOf" srcId="{CC61B5F5-AD37-4978-B31C-BCB58B627A71}" destId="{631B59CC-3E77-46EA-82E2-C80BD620CEB6}" srcOrd="0" destOrd="0" presId="urn:microsoft.com/office/officeart/2005/8/layout/hierarchy4"/>
    <dgm:cxn modelId="{181D3D86-AD63-4A5D-9852-1D7A27FCDD30}" type="presParOf" srcId="{631B59CC-3E77-46EA-82E2-C80BD620CEB6}" destId="{61CCE980-EF5C-40BF-8FF4-961538317CDC}" srcOrd="0" destOrd="0" presId="urn:microsoft.com/office/officeart/2005/8/layout/hierarchy4"/>
    <dgm:cxn modelId="{B75BBE51-355D-41FC-BFB5-EA0175AE3667}" type="presParOf" srcId="{631B59CC-3E77-46EA-82E2-C80BD620CEB6}" destId="{48E34DB3-3291-4FE4-9978-8CB7B4FFA0E1}" srcOrd="1" destOrd="0" presId="urn:microsoft.com/office/officeart/2005/8/layout/hierarchy4"/>
    <dgm:cxn modelId="{4DBCC072-E418-48D1-90F9-094FF02F22D2}" type="presParOf" srcId="{631B59CC-3E77-46EA-82E2-C80BD620CEB6}" destId="{786DC7C5-662B-40FC-BD4E-A712D2B9DD62}" srcOrd="2" destOrd="0" presId="urn:microsoft.com/office/officeart/2005/8/layout/hierarchy4"/>
    <dgm:cxn modelId="{6F9F0735-41AB-4D34-9A9C-CA80D5E812FB}" type="presParOf" srcId="{786DC7C5-662B-40FC-BD4E-A712D2B9DD62}" destId="{E4FAE313-ECE6-4AEB-B2E2-8D61F874F5A0}" srcOrd="0" destOrd="0" presId="urn:microsoft.com/office/officeart/2005/8/layout/hierarchy4"/>
    <dgm:cxn modelId="{01F637C4-2330-44BF-8538-11CBBD9B7133}" type="presParOf" srcId="{E4FAE313-ECE6-4AEB-B2E2-8D61F874F5A0}" destId="{32200F5C-DC1E-4223-A870-BAD2A91ECEEE}" srcOrd="0" destOrd="0" presId="urn:microsoft.com/office/officeart/2005/8/layout/hierarchy4"/>
    <dgm:cxn modelId="{A014AF03-D0AB-4EBF-AAEC-EC780E83FE36}" type="presParOf" srcId="{E4FAE313-ECE6-4AEB-B2E2-8D61F874F5A0}" destId="{0557C335-F6AC-42D4-95A0-CCD53A5D4402}" srcOrd="1" destOrd="0" presId="urn:microsoft.com/office/officeart/2005/8/layout/hierarchy4"/>
    <dgm:cxn modelId="{98224ECE-C563-49FE-B57C-1D76EAE6E572}" type="presParOf" srcId="{786DC7C5-662B-40FC-BD4E-A712D2B9DD62}" destId="{1AD1EB00-2734-48EC-9A5A-FC501D2C0078}" srcOrd="1" destOrd="0" presId="urn:microsoft.com/office/officeart/2005/8/layout/hierarchy4"/>
    <dgm:cxn modelId="{CF21A77F-5756-44B5-8690-720CF4E61038}" type="presParOf" srcId="{786DC7C5-662B-40FC-BD4E-A712D2B9DD62}" destId="{6FA24414-EB92-48DC-AB07-9F7231DC0B85}" srcOrd="2" destOrd="0" presId="urn:microsoft.com/office/officeart/2005/8/layout/hierarchy4"/>
    <dgm:cxn modelId="{AA5AF7D0-4EAF-4931-AC7E-840C59B24935}" type="presParOf" srcId="{6FA24414-EB92-48DC-AB07-9F7231DC0B85}" destId="{91DC57CE-323C-44EA-A6B9-134AC64C9F0B}" srcOrd="0" destOrd="0" presId="urn:microsoft.com/office/officeart/2005/8/layout/hierarchy4"/>
    <dgm:cxn modelId="{FF87891A-158B-43A7-A8A6-684C4E5636A7}" type="presParOf" srcId="{6FA24414-EB92-48DC-AB07-9F7231DC0B85}" destId="{FBC9FDCD-8B0D-499B-8815-EB7C6BD3A203}" srcOrd="1" destOrd="0" presId="urn:microsoft.com/office/officeart/2005/8/layout/hierarchy4"/>
    <dgm:cxn modelId="{89552FD7-F4A1-4160-AA2E-125443C28D38}" type="presParOf" srcId="{CC61B5F5-AD37-4978-B31C-BCB58B627A71}" destId="{8D27A717-4207-4D8E-83B0-A8C0CB9A4F60}" srcOrd="1" destOrd="0" presId="urn:microsoft.com/office/officeart/2005/8/layout/hierarchy4"/>
    <dgm:cxn modelId="{63C86C77-D8E3-40AE-B03D-D54D351CB41D}" type="presParOf" srcId="{CC61B5F5-AD37-4978-B31C-BCB58B627A71}" destId="{A0803071-C1A3-4D77-B7C3-8DA140D3D667}" srcOrd="2" destOrd="0" presId="urn:microsoft.com/office/officeart/2005/8/layout/hierarchy4"/>
    <dgm:cxn modelId="{F145EB0F-7BF5-4F55-8E0A-9C987F051284}" type="presParOf" srcId="{A0803071-C1A3-4D77-B7C3-8DA140D3D667}" destId="{921DEA34-93C5-415B-9450-67F7F3A432E9}" srcOrd="0" destOrd="0" presId="urn:microsoft.com/office/officeart/2005/8/layout/hierarchy4"/>
    <dgm:cxn modelId="{65EDC2DD-5836-4402-B20D-502A1EC4C8B5}" type="presParOf" srcId="{A0803071-C1A3-4D77-B7C3-8DA140D3D667}" destId="{6DB4E9DA-0775-4163-9223-B067B6584048}" srcOrd="1" destOrd="0" presId="urn:microsoft.com/office/officeart/2005/8/layout/hierarchy4"/>
    <dgm:cxn modelId="{15FE33EB-5A41-4D84-B66C-006465F3054A}" type="presParOf" srcId="{A0803071-C1A3-4D77-B7C3-8DA140D3D667}" destId="{044FAE3F-6C95-4A0F-AAEA-60D047CBAC9D}" srcOrd="2" destOrd="0" presId="urn:microsoft.com/office/officeart/2005/8/layout/hierarchy4"/>
    <dgm:cxn modelId="{85E13328-582E-4BBF-98AA-51792A52D1B7}" type="presParOf" srcId="{044FAE3F-6C95-4A0F-AAEA-60D047CBAC9D}" destId="{6C1344D7-761E-44FC-8DE7-39E0F76808F1}" srcOrd="0" destOrd="0" presId="urn:microsoft.com/office/officeart/2005/8/layout/hierarchy4"/>
    <dgm:cxn modelId="{B958F51B-6BA2-4D9B-9100-C8D571E7AED9}" type="presParOf" srcId="{6C1344D7-761E-44FC-8DE7-39E0F76808F1}" destId="{46317B23-2147-48C5-8227-CF5769797D2E}" srcOrd="0" destOrd="0" presId="urn:microsoft.com/office/officeart/2005/8/layout/hierarchy4"/>
    <dgm:cxn modelId="{1AD777CB-0240-44A1-8C91-4B124C78BD62}" type="presParOf" srcId="{6C1344D7-761E-44FC-8DE7-39E0F76808F1}" destId="{C5127A83-BA52-4E65-AEA6-E3996D423FD8}" srcOrd="1" destOrd="0" presId="urn:microsoft.com/office/officeart/2005/8/layout/hierarchy4"/>
    <dgm:cxn modelId="{FAAB31EC-D76B-4E9B-96A3-1144EBCB9B91}" type="presParOf" srcId="{044FAE3F-6C95-4A0F-AAEA-60D047CBAC9D}" destId="{22749768-D2CB-459B-9F41-7C5614028F15}" srcOrd="1" destOrd="0" presId="urn:microsoft.com/office/officeart/2005/8/layout/hierarchy4"/>
    <dgm:cxn modelId="{E70DC927-FBFE-4E84-8741-A7475AC394B5}" type="presParOf" srcId="{044FAE3F-6C95-4A0F-AAEA-60D047CBAC9D}" destId="{4526CF1B-B723-430F-BA13-FDB4055B315E}" srcOrd="2" destOrd="0" presId="urn:microsoft.com/office/officeart/2005/8/layout/hierarchy4"/>
    <dgm:cxn modelId="{757E49E4-4B99-47A1-BE90-6A2CB626DCC1}" type="presParOf" srcId="{4526CF1B-B723-430F-BA13-FDB4055B315E}" destId="{47D20F40-E783-4581-9694-21543D73F2C3}" srcOrd="0" destOrd="0" presId="urn:microsoft.com/office/officeart/2005/8/layout/hierarchy4"/>
    <dgm:cxn modelId="{5EF2EBF1-A275-4EB4-9D3C-B31823597098}" type="presParOf" srcId="{4526CF1B-B723-430F-BA13-FDB4055B315E}" destId="{F1AE1634-C361-47A6-9250-8EB075883F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CE980-EF5C-40BF-8FF4-961538317CDC}">
      <dsp:nvSpPr>
        <dsp:cNvPr id="0" name=""/>
        <dsp:cNvSpPr/>
      </dsp:nvSpPr>
      <dsp:spPr>
        <a:xfrm>
          <a:off x="3677" y="14"/>
          <a:ext cx="5138446" cy="96547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Gift Aid</a:t>
          </a:r>
        </a:p>
      </dsp:txBody>
      <dsp:txXfrm>
        <a:off x="31955" y="28292"/>
        <a:ext cx="5081890" cy="908921"/>
      </dsp:txXfrm>
    </dsp:sp>
    <dsp:sp modelId="{32200F5C-DC1E-4223-A870-BAD2A91ECEEE}">
      <dsp:nvSpPr>
        <dsp:cNvPr id="0" name=""/>
        <dsp:cNvSpPr/>
      </dsp:nvSpPr>
      <dsp:spPr>
        <a:xfrm>
          <a:off x="3677" y="1229067"/>
          <a:ext cx="2465665" cy="96547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Scholarships</a:t>
          </a:r>
        </a:p>
      </dsp:txBody>
      <dsp:txXfrm>
        <a:off x="31955" y="1257345"/>
        <a:ext cx="2409109" cy="908921"/>
      </dsp:txXfrm>
    </dsp:sp>
    <dsp:sp modelId="{91DC57CE-323C-44EA-A6B9-134AC64C9F0B}">
      <dsp:nvSpPr>
        <dsp:cNvPr id="0" name=""/>
        <dsp:cNvSpPr/>
      </dsp:nvSpPr>
      <dsp:spPr>
        <a:xfrm>
          <a:off x="2676458" y="1229067"/>
          <a:ext cx="2465665" cy="96547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Grants</a:t>
          </a:r>
        </a:p>
      </dsp:txBody>
      <dsp:txXfrm>
        <a:off x="2704736" y="1257345"/>
        <a:ext cx="2409109" cy="908921"/>
      </dsp:txXfrm>
    </dsp:sp>
    <dsp:sp modelId="{921DEA34-93C5-415B-9450-67F7F3A432E9}">
      <dsp:nvSpPr>
        <dsp:cNvPr id="0" name=""/>
        <dsp:cNvSpPr/>
      </dsp:nvSpPr>
      <dsp:spPr>
        <a:xfrm>
          <a:off x="5556355" y="14"/>
          <a:ext cx="5138446" cy="9654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Self-Help</a:t>
          </a:r>
        </a:p>
      </dsp:txBody>
      <dsp:txXfrm>
        <a:off x="5584633" y="28292"/>
        <a:ext cx="5081890" cy="908921"/>
      </dsp:txXfrm>
    </dsp:sp>
    <dsp:sp modelId="{46317B23-2147-48C5-8227-CF5769797D2E}">
      <dsp:nvSpPr>
        <dsp:cNvPr id="0" name=""/>
        <dsp:cNvSpPr/>
      </dsp:nvSpPr>
      <dsp:spPr>
        <a:xfrm>
          <a:off x="5556355" y="1229067"/>
          <a:ext cx="2465665" cy="9654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Work Study</a:t>
          </a:r>
        </a:p>
      </dsp:txBody>
      <dsp:txXfrm>
        <a:off x="5584633" y="1257345"/>
        <a:ext cx="2409109" cy="908921"/>
      </dsp:txXfrm>
    </dsp:sp>
    <dsp:sp modelId="{47D20F40-E783-4581-9694-21543D73F2C3}">
      <dsp:nvSpPr>
        <dsp:cNvPr id="0" name=""/>
        <dsp:cNvSpPr/>
      </dsp:nvSpPr>
      <dsp:spPr>
        <a:xfrm>
          <a:off x="8229137" y="1229067"/>
          <a:ext cx="2465665" cy="9654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Loans</a:t>
          </a:r>
        </a:p>
      </dsp:txBody>
      <dsp:txXfrm>
        <a:off x="8257415" y="1257345"/>
        <a:ext cx="2409109" cy="90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2FEE-1C10-4B71-B57C-F86EB3E891E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C4CE-A6E4-4E9F-B51F-A9A0F619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d.edu/CEAID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76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99825-8837-496C-8CA0-FBC663BCCC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6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51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1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99825-8837-496C-8CA0-FBC663BCCC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8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18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99825-8837-496C-8CA0-FBC663BCCC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6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99825-8837-496C-8CA0-FBC663BCC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1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99825-8837-496C-8CA0-FBC663BCCC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4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99825-8837-496C-8CA0-FBC663BCC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1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99825-8837-496C-8CA0-FBC663BCC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43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505980"/>
            <a:ext cx="5661660" cy="4008566"/>
          </a:xfrm>
        </p:spPr>
        <p:txBody>
          <a:bodyPr/>
          <a:lstStyle/>
          <a:p>
            <a:r>
              <a:rPr lang="en-US" sz="1000" dirty="0"/>
              <a:t>As mentioned on the previous slide, we offer various scholarships and financial assistance for select Workforce Development Training Programs</a:t>
            </a:r>
            <a:r>
              <a:rPr lang="en-US" sz="1000" b="1" dirty="0"/>
              <a:t>:</a:t>
            </a:r>
          </a:p>
          <a:p>
            <a:endParaRPr lang="en-US" sz="1000" b="1" dirty="0"/>
          </a:p>
          <a:p>
            <a:r>
              <a:rPr lang="en-US" sz="1000" dirty="0"/>
              <a:t>Some examples of what we offer includes our </a:t>
            </a:r>
            <a:r>
              <a:rPr lang="en-US" sz="1000" b="1" dirty="0"/>
              <a:t>Non-Credit Foundation Scholarships. </a:t>
            </a:r>
            <a:r>
              <a:rPr lang="en-US" sz="1000" dirty="0"/>
              <a:t>Applicants must meet financial eligibility requirements BUT we encourage everyone who has a need to apply. </a:t>
            </a:r>
          </a:p>
          <a:p>
            <a:endParaRPr lang="en-US" sz="1000" dirty="0"/>
          </a:p>
          <a:p>
            <a:r>
              <a:rPr lang="en-US" sz="1000" dirty="0"/>
              <a:t>We also offer two state funded </a:t>
            </a:r>
            <a:r>
              <a:rPr lang="en-US" sz="1000" b="1" dirty="0"/>
              <a:t>Maryland Higher Education Commission Scholarships:</a:t>
            </a:r>
          </a:p>
          <a:p>
            <a:pPr marL="176131" indent="-176131">
              <a:buFont typeface="Arial" panose="020B0604020202020204" pitchFamily="34" charset="0"/>
              <a:buChar char="•"/>
            </a:pPr>
            <a:r>
              <a:rPr lang="en-US" sz="1000" dirty="0"/>
              <a:t>The first one is the </a:t>
            </a:r>
            <a:r>
              <a:rPr lang="en-US" sz="1000" b="1" dirty="0"/>
              <a:t>Workforce Sequence Scholarship</a:t>
            </a:r>
          </a:p>
          <a:p>
            <a:pPr marL="645812" lvl="1" indent="-176131">
              <a:buFont typeface="Arial" panose="020B0604020202020204" pitchFamily="34" charset="0"/>
              <a:buChar char="•"/>
            </a:pPr>
            <a:r>
              <a:rPr lang="en-US" sz="1000" dirty="0"/>
              <a:t>For eligibility requirements and list of approved programs, please visit our website. </a:t>
            </a:r>
          </a:p>
          <a:p>
            <a:pPr marL="176131" indent="-176131">
              <a:buFont typeface="Arial" panose="020B0604020202020204" pitchFamily="34" charset="0"/>
              <a:buChar char="•"/>
            </a:pPr>
            <a:r>
              <a:rPr lang="en-US" sz="1000" dirty="0"/>
              <a:t>The second is </a:t>
            </a:r>
            <a:r>
              <a:rPr lang="en-US" sz="1000" b="1" dirty="0"/>
              <a:t>The Maryland Promise Scholarship</a:t>
            </a:r>
          </a:p>
          <a:p>
            <a:pPr marL="645812" lvl="1" indent="-176131">
              <a:buFont typeface="Arial" panose="020B0604020202020204" pitchFamily="34" charset="0"/>
              <a:buChar char="•"/>
            </a:pPr>
            <a:r>
              <a:rPr lang="en-US" sz="1000" dirty="0"/>
              <a:t>To apply for this scholarship, you will have to visit the </a:t>
            </a:r>
            <a:r>
              <a:rPr lang="en-US" sz="1000" b="1" dirty="0"/>
              <a:t>MD Higher Education Commission</a:t>
            </a:r>
            <a:r>
              <a:rPr lang="en-US" sz="1000" dirty="0"/>
              <a:t> webpage.</a:t>
            </a:r>
          </a:p>
          <a:p>
            <a:endParaRPr lang="en-US" sz="1000" dirty="0"/>
          </a:p>
          <a:p>
            <a:r>
              <a:rPr lang="en-US" sz="1000" dirty="0"/>
              <a:t>For our military and Veteran community, please contact our </a:t>
            </a:r>
            <a:r>
              <a:rPr lang="en-US" sz="1000" b="1" dirty="0"/>
              <a:t>VA Advisor </a:t>
            </a:r>
            <a:r>
              <a:rPr lang="en-US" sz="1000" dirty="0"/>
              <a:t>to discuss your VA Benefits eligibility and the list of approved programs.</a:t>
            </a:r>
          </a:p>
          <a:p>
            <a:endParaRPr lang="en-US" sz="1000" dirty="0"/>
          </a:p>
          <a:p>
            <a:r>
              <a:rPr lang="en-US" sz="1000" dirty="0"/>
              <a:t>Lastly, under the Southern Maryland Job Source, there may funds available for you through the </a:t>
            </a:r>
            <a:r>
              <a:rPr lang="en-US" sz="1000" b="1" dirty="0"/>
              <a:t>Workforce Innovation &amp; Opportunity Act (WIOA).</a:t>
            </a:r>
            <a:r>
              <a:rPr lang="en-US" sz="1000" dirty="0"/>
              <a:t>  Please visit their website for more information. </a:t>
            </a:r>
          </a:p>
          <a:p>
            <a:endParaRPr lang="en-US" sz="1000" dirty="0"/>
          </a:p>
          <a:p>
            <a:r>
              <a:rPr lang="en-US" sz="1000" dirty="0"/>
              <a:t>For additional information on all of these scholarships and financial assistance options, please visit our website at </a:t>
            </a:r>
            <a:r>
              <a:rPr lang="en-US" sz="1000" dirty="0">
                <a:hlinkClick r:id="rId3"/>
              </a:rPr>
              <a:t>www.csmd.edu/CEAID</a:t>
            </a:r>
            <a:r>
              <a:rPr lang="en-US" sz="1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F7D99-5C26-4CFE-802B-DC3BEC6D9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89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Everyone.  My name is Frances Raynes, Financial Aid Advisor specifically for Non-Credit Continuing Education Programs and Courses.  Now that you have heard about our wonderful Workforce Development Training Programs and Personal Enrichment courses, I will go over the Registration and Financial Assistance Options. </a:t>
            </a:r>
          </a:p>
          <a:p>
            <a:endParaRPr lang="en-US" dirty="0"/>
          </a:p>
          <a:p>
            <a:r>
              <a:rPr lang="en-US" dirty="0"/>
              <a:t>You may register in one of three ways.  </a:t>
            </a:r>
          </a:p>
          <a:p>
            <a:endParaRPr lang="en-US" dirty="0"/>
          </a:p>
          <a:p>
            <a:r>
              <a:rPr lang="en-US" dirty="0"/>
              <a:t>Your first option is to register online. You will be expected to pay in full with a credit card at the end. </a:t>
            </a:r>
          </a:p>
          <a:p>
            <a:endParaRPr lang="en-US" dirty="0"/>
          </a:p>
          <a:p>
            <a:r>
              <a:rPr lang="en-US" dirty="0"/>
              <a:t>Another option is you may register by mailing in your completed registration form along with a check or money order. </a:t>
            </a:r>
          </a:p>
          <a:p>
            <a:endParaRPr lang="en-US" dirty="0"/>
          </a:p>
          <a:p>
            <a:r>
              <a:rPr lang="en-US" dirty="0"/>
              <a:t>Or lastly, you may register in person BUT you must first make an appointment.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F7D99-5C26-4CFE-802B-DC3BEC6D9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22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several options to help you pay for your Non-Credit Continuing Education courses.</a:t>
            </a:r>
          </a:p>
          <a:p>
            <a:endParaRPr lang="en-US" dirty="0"/>
          </a:p>
          <a:p>
            <a:r>
              <a:rPr lang="en-US" dirty="0"/>
              <a:t>First, we offer a </a:t>
            </a:r>
            <a:r>
              <a:rPr lang="en-US" b="1" dirty="0"/>
              <a:t>Tuition Payment Plan </a:t>
            </a:r>
            <a:r>
              <a:rPr lang="en-US" dirty="0"/>
              <a:t>to allow you to spread out your payments.  We also offer a </a:t>
            </a:r>
            <a:r>
              <a:rPr lang="en-US" b="1" dirty="0"/>
              <a:t>Third-Party or Employer Paid </a:t>
            </a:r>
            <a:r>
              <a:rPr lang="en-US" dirty="0"/>
              <a:t>option</a:t>
            </a:r>
            <a:r>
              <a:rPr lang="en-US" b="1" dirty="0"/>
              <a:t> </a:t>
            </a:r>
            <a:r>
              <a:rPr lang="en-US" dirty="0"/>
              <a:t>if your employer is willing to pay for your courses. </a:t>
            </a:r>
          </a:p>
          <a:p>
            <a:endParaRPr lang="en-US" dirty="0"/>
          </a:p>
          <a:p>
            <a:r>
              <a:rPr lang="en-US" dirty="0"/>
              <a:t>We also offer various </a:t>
            </a:r>
            <a:r>
              <a:rPr lang="en-US" b="1" dirty="0"/>
              <a:t>Scholarships and Financial Assistance </a:t>
            </a:r>
            <a:r>
              <a:rPr lang="en-US" dirty="0"/>
              <a:t>opportunities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For more detailed information on these options, please visit our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F7D99-5C26-4CFE-802B-DC3BEC6D9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3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67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99825-8837-496C-8CA0-FBC663BCC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7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33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99825-8837-496C-8CA0-FBC663BCCC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99825-8837-496C-8CA0-FBC663BCCC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8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99825-8837-496C-8CA0-FBC663BCCC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2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36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7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30098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94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12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39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82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36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08000" y="0"/>
            <a:ext cx="1127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08000" y="1447800"/>
            <a:ext cx="5537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2"/>
          </p:nvPr>
        </p:nvSpPr>
        <p:spPr>
          <a:xfrm>
            <a:off x="6248400" y="1447800"/>
            <a:ext cx="5537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357593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32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46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791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53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275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005B-8705-4812-A923-301179E33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4B4E5-52CD-48BD-A771-AFECB7B93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28DD-D3C3-41CF-A37A-67EE6BAB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32155-5670-469F-92F0-4A26A235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B6961-BED3-4A1A-B2FF-A94E26AB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3A01-87D6-483E-9EE6-C1A45544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E0A5-9343-411B-A1CE-43E468776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8612-36A7-4928-9883-F6CD8C5F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9EF79-D7D0-4981-BD24-58BE4A67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B2741-46BF-4E5A-A37B-24FEE666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49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0AA8-4D3E-44C2-A5DC-424737E6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3B167-93E4-4F0C-8D7A-38A3ACCD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EC22A-6453-431B-8F81-964AF89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26454-015E-4403-9D76-1F9C4D8B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10730-FD5C-4C7A-B165-3A0A7729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30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ADB9-D8E2-47E7-94FF-265861E8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FE0E-B50B-4E88-A068-565A85A7B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3A816-F391-4220-BC6F-DEF999E34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EFBC4-DD64-4838-BA91-AC607D5B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D1829-4B53-486A-8EA8-435197A0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B473B-E775-4502-81CA-1984A8E7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0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A27E-FDB4-478C-98BD-E264DCD7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5C500-B687-46F2-B4AC-7A89F164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14BA0-EAC4-4025-BCB3-FDE23006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C128E-F973-4810-BB91-DE242D7B4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1210A-0740-446A-8686-87B1E1BE5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1C216-3092-43C1-A3D4-4EE5A3C1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8D825-7127-427E-86E3-C1DF47DB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1ADD9-8138-4E5F-B272-62FF7405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5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7B3D-2C1B-4672-B581-BA999CA0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B251D-7E42-4087-A4CA-5EBC0699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F99DE-15FB-41B3-9466-1E355B8B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22D77-6BD1-4CA3-A249-3358077F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7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00EBD-A610-4914-8A08-99CB5D66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CB59B-286A-441B-A546-306896C6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DA19-21D4-4EC7-B9AF-485282BA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25CB-DC65-4051-9B31-B39B87AD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AFF4-49CD-4445-B818-F487F528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9003F-1405-4C59-8C23-FFD8838B2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B57D9-51F7-4D13-918C-DEE33C48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15BD3-6851-4AC5-997B-96844B6E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F3A61-B022-4A12-8033-B89044E3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57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073C-2CDE-4F8F-BE7C-DA37DD76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BCF68-F9C9-4DB0-9367-8027DF328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BF203-88AC-4073-B15D-90325C068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2D92-6857-48E5-BD67-FB0EB679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4A862-2419-4F7F-A682-940A9C9D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86D08-F2EF-46BF-B8DB-F0319EA5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5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9104-EDB8-4311-9165-5C09196C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1C7D7-3365-4843-8665-772A5C910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42CFE-AB86-45B9-B1F0-BB29CB60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35E9-896C-404D-84C4-FF87B26D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D1707-19D0-42CE-9808-C7A5AC18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29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54C74-8247-4AC2-B44F-F82FBDDEE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04FC7-DB1D-49BE-8A2C-1F50EC972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1E119-23DB-4230-91E0-5BB2C6F5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735-132A-41EA-850A-F3031308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0868-BEF1-4756-BE9F-08B9F354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79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50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8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37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06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887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80249-7AE5-4A56-B9FF-4715E057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A8680-FF54-424A-9D6E-A7C93D194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C74C-7B41-4A39-AFC3-796943908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EAF8-DED0-48E6-9037-E3B21DC8682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1A863-CA72-43E7-ACC7-7E066E051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22E5-FA86-49C2-8C9D-48EE3708A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873D-4C9F-4EB4-B028-F7D24848C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studentaid.gov/understand-aid/types/scholarships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gfuture.collegeboard.org/scholarship-search" TargetMode="External"/><Relationship Id="rId5" Type="http://schemas.openxmlformats.org/officeDocument/2006/relationships/hyperlink" Target="https://www.scholarships.com/" TargetMode="External"/><Relationship Id="rId10" Type="http://schemas.openxmlformats.org/officeDocument/2006/relationships/image" Target="../media/image23.jpg"/><Relationship Id="rId4" Type="http://schemas.openxmlformats.org/officeDocument/2006/relationships/hyperlink" Target="http://www.fastweb.com/" TargetMode="External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d.edu/CEAid" TargetMode="External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dllr.state.md.us/county/smd/" TargetMode="External"/><Relationship Id="rId5" Type="http://schemas.openxmlformats.org/officeDocument/2006/relationships/hyperlink" Target="mailto:veterans@csmd.edu" TargetMode="External"/><Relationship Id="rId4" Type="http://schemas.openxmlformats.org/officeDocument/2006/relationships/hyperlink" Target="https://mhec.state.md.us/preparing/Pages/FinancialAid/ProgramDescriptions/prog_MDCommunityCollegePromiseScholarship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smd.augusoft.net/index.cfm?fuseaction=1999&amp;retURL=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webreg@csmd.edu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d.edu/CEAi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tap@csmd.edu" TargetMode="External"/><Relationship Id="rId5" Type="http://schemas.openxmlformats.org/officeDocument/2006/relationships/hyperlink" Target="http://www.csmd.edu/employerpaid" TargetMode="External"/><Relationship Id="rId4" Type="http://schemas.openxmlformats.org/officeDocument/2006/relationships/hyperlink" Target="mailto:finaid@csmd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eonardtown Campus">
            <a:extLst>
              <a:ext uri="{FF2B5EF4-FFF2-40B4-BE49-F238E27FC236}">
                <a16:creationId xmlns:a16="http://schemas.microsoft.com/office/drawing/2014/main" id="{47029595-E88E-46AB-A3C1-20FC3F33F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r="22847" b="-1"/>
          <a:stretch/>
        </p:blipFill>
        <p:spPr bwMode="auto">
          <a:xfrm>
            <a:off x="8255019" y="1690688"/>
            <a:ext cx="3905457" cy="359334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 Plata Campus">
            <a:extLst>
              <a:ext uri="{FF2B5EF4-FFF2-40B4-BE49-F238E27FC236}">
                <a16:creationId xmlns:a16="http://schemas.microsoft.com/office/drawing/2014/main" id="{EAF355C0-6A7B-42DE-9C77-14068ED02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-2568" r="16018" b="-2568"/>
          <a:stretch/>
        </p:blipFill>
        <p:spPr bwMode="auto">
          <a:xfrm>
            <a:off x="4158547" y="1573967"/>
            <a:ext cx="4099474" cy="383748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ince Frederick Campus">
            <a:extLst>
              <a:ext uri="{FF2B5EF4-FFF2-40B4-BE49-F238E27FC236}">
                <a16:creationId xmlns:a16="http://schemas.microsoft.com/office/drawing/2014/main" id="{8C362529-3BC0-4AFB-BDFA-011C8756B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0908" b="-1"/>
          <a:stretch/>
        </p:blipFill>
        <p:spPr bwMode="auto">
          <a:xfrm>
            <a:off x="135187" y="1690688"/>
            <a:ext cx="4023360" cy="359334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4C3AF3-CACD-418A-BC43-EA9FB66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of Southern Maryland</a:t>
            </a:r>
            <a:br>
              <a:rPr lang="en-US" dirty="0"/>
            </a:br>
            <a:r>
              <a:rPr lang="en-US" sz="3400" dirty="0"/>
              <a:t>Financial Assistance</a:t>
            </a:r>
          </a:p>
        </p:txBody>
      </p:sp>
    </p:spTree>
    <p:extLst>
      <p:ext uri="{BB962C8B-B14F-4D97-AF65-F5344CB8AC3E}">
        <p14:creationId xmlns:p14="http://schemas.microsoft.com/office/powerpoint/2010/main" val="33842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3"/>
    </mc:Choice>
    <mc:Fallback xmlns="">
      <p:transition spd="slow" advTm="190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903" y="4918948"/>
            <a:ext cx="1048296" cy="64365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74" y="4918948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904" y="4051581"/>
            <a:ext cx="1048296" cy="64365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3256" y="3166348"/>
            <a:ext cx="1040945" cy="64365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83256" y="2251948"/>
            <a:ext cx="1040945" cy="64365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12914" y="1320073"/>
            <a:ext cx="1011286" cy="64365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Franklin Gothic Demi" panose="020B0703020102020204" pitchFamily="34" charset="0"/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3174547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3221635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3221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3236875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3259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279497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Attendance - Examples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50452"/>
              </p:ext>
            </p:extLst>
          </p:nvPr>
        </p:nvGraphicFramePr>
        <p:xfrm>
          <a:off x="838200" y="1825625"/>
          <a:ext cx="10439400" cy="291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Tuition &amp; Mandatory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Housing and Food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Costs (2023-2024)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Georgetown </a:t>
                      </a:r>
                      <a:r>
                        <a:rPr lang="en-US" sz="1600" baseline="0" dirty="0"/>
                        <a:t>University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</a:t>
                      </a:r>
                      <a:r>
                        <a:rPr lang="en-US" sz="1600" baseline="0" dirty="0"/>
                        <a:t> 64,896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$ 19,831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$</a:t>
                      </a:r>
                      <a:r>
                        <a:rPr lang="en-US" sz="1600" b="0" baseline="0" dirty="0"/>
                        <a:t>84,727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Stevenson 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$ 39,648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$ 14,978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$ 54,626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U. Of Maryland</a:t>
                      </a:r>
                      <a:r>
                        <a:rPr lang="en-US" sz="1600" baseline="0" dirty="0"/>
                        <a:t> – College Park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$ 11,505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$ 15,416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$ 26,921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Salisbury 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$ 10,638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</a:t>
                      </a:r>
                      <a:r>
                        <a:rPr lang="en-US" sz="1600" baseline="0" dirty="0"/>
                        <a:t> 13,416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$ 24,054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College of Southern Maryland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$ 4,200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$ 4,637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</a:t>
                      </a:r>
                      <a:r>
                        <a:rPr lang="en-US" sz="1600" baseline="0" dirty="0"/>
                        <a:t> 8,837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1369" y="4682110"/>
            <a:ext cx="4123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Notes:  </a:t>
            </a:r>
          </a:p>
          <a:p>
            <a:r>
              <a:rPr lang="en-US" sz="1000" dirty="0"/>
              <a:t>All tuition &amp; fees based on in-state or in-county residency.</a:t>
            </a:r>
          </a:p>
          <a:p>
            <a:r>
              <a:rPr lang="en-US" sz="1000" dirty="0"/>
              <a:t>Costs do not include, books / supplies, personal expenses or transportation.</a:t>
            </a:r>
          </a:p>
          <a:p>
            <a:r>
              <a:rPr lang="en-US" sz="1000" dirty="0"/>
              <a:t>* Assumes student is living at home with parent.</a:t>
            </a:r>
          </a:p>
        </p:txBody>
      </p:sp>
    </p:spTree>
    <p:extLst>
      <p:ext uri="{BB962C8B-B14F-4D97-AF65-F5344CB8AC3E}">
        <p14:creationId xmlns:p14="http://schemas.microsoft.com/office/powerpoint/2010/main" val="239210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984442" y="1386966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for a student’s postsecondary education</a:t>
            </a:r>
          </a:p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Stays the same regardless of college</a:t>
            </a:r>
          </a:p>
        </p:txBody>
      </p:sp>
      <p:sp>
        <p:nvSpPr>
          <p:cNvPr id="13" name="Freeform 12"/>
          <p:cNvSpPr/>
          <p:nvPr/>
        </p:nvSpPr>
        <p:spPr>
          <a:xfrm>
            <a:off x="6705600" y="125488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6705600" y="4047010"/>
            <a:ext cx="3200400" cy="180515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5791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solidFill>
                <a:srgbClr val="005B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What is the Student Aid Index?</a:t>
            </a:r>
          </a:p>
        </p:txBody>
      </p:sp>
    </p:spTree>
    <p:extLst>
      <p:ext uri="{BB962C8B-B14F-4D97-AF65-F5344CB8AC3E}">
        <p14:creationId xmlns:p14="http://schemas.microsoft.com/office/powerpoint/2010/main" val="420531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Free Application for Federal Student Aid (FAFSA)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SzPct val="95000"/>
            </a:pPr>
            <a:r>
              <a:rPr lang="en-US" altLang="en-US" sz="2400" dirty="0"/>
              <a:t>A standard form that collects demographic and financial information about the student and family</a:t>
            </a:r>
          </a:p>
          <a:p>
            <a:pPr>
              <a:spcBef>
                <a:spcPct val="20000"/>
              </a:spcBef>
              <a:buSzPct val="95000"/>
            </a:pPr>
            <a:r>
              <a:rPr lang="en-US" altLang="en-US" sz="2400" dirty="0"/>
              <a:t>May be filed at any point during the academic year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Typically available October 1</a:t>
            </a:r>
            <a:r>
              <a:rPr lang="en-US" altLang="en-US" baseline="30000" dirty="0"/>
              <a:t>st</a:t>
            </a:r>
            <a:r>
              <a:rPr lang="en-US" altLang="en-US" dirty="0"/>
              <a:t> prior to the academic year for which the student requests aid using prior, prior, year information (late for 2024-25)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Complete the application every academic year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Academic year is Fall-Spring just like secondary school  (2024-2025 FAFSA is for Fall 2024 and Spring 2025)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Should be completed online </a:t>
            </a:r>
          </a:p>
          <a:p>
            <a:pPr marL="457200" lvl="1" indent="0">
              <a:spcBef>
                <a:spcPct val="20000"/>
              </a:spcBef>
              <a:buSzPct val="95000"/>
              <a:buNone/>
            </a:pPr>
            <a:endParaRPr lang="en-US" altLang="en-US" dirty="0"/>
          </a:p>
        </p:txBody>
      </p:sp>
      <p:pic>
        <p:nvPicPr>
          <p:cNvPr id="1026" name="Picture 2" descr="FAFSA: Free Application for Federal Student 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51" y="6176963"/>
            <a:ext cx="4233849" cy="6048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49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12"/>
    </mc:Choice>
    <mc:Fallback xmlns="">
      <p:transition spd="slow" advTm="6131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592441-75C7-4989-99C1-C3DE918D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29" y="153919"/>
            <a:ext cx="8596668" cy="1060201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When to Complete The FAFSA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FE85C-89B3-4DD7-B010-CCCB3BC1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349" y="1493933"/>
            <a:ext cx="8596668" cy="387013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FAFSA will be available sometime in December using “prior, prior” year tax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 2024-2025 FAFSA will be using 2022 income tax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FAFSA is completed every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Maryland State Priority Deadline is </a:t>
            </a:r>
            <a:r>
              <a:rPr lang="en-US" b="1" u="sng" dirty="0">
                <a:solidFill>
                  <a:schemeClr val="tx1"/>
                </a:solidFill>
              </a:rPr>
              <a:t>March 1, 2024, </a:t>
            </a:r>
            <a:r>
              <a:rPr lang="en-US" dirty="0">
                <a:solidFill>
                  <a:schemeClr val="tx1"/>
                </a:solidFill>
              </a:rPr>
              <a:t>but application remains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Schools may have their own deadlines</a:t>
            </a:r>
          </a:p>
        </p:txBody>
      </p:sp>
    </p:spTree>
    <p:extLst>
      <p:ext uri="{BB962C8B-B14F-4D97-AF65-F5344CB8AC3E}">
        <p14:creationId xmlns:p14="http://schemas.microsoft.com/office/powerpoint/2010/main" val="6916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045F-B97B-48B0-A654-5EEFD298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Completes the FAFSA?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17FD19-85C8-4426-966E-156F40AEB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69" y="1551997"/>
            <a:ext cx="859447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EFAFAF-3F09-48F3-A393-0815E9B0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09"/>
            <a:ext cx="10515600" cy="1013509"/>
          </a:xfrm>
        </p:spPr>
        <p:txBody>
          <a:bodyPr>
            <a:normAutofit/>
          </a:bodyPr>
          <a:lstStyle/>
          <a:p>
            <a:r>
              <a:rPr lang="en-US" dirty="0"/>
              <a:t>Free Application for Federal Student Aid</a:t>
            </a:r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6DBEDF5B-BDBF-4BA5-BA5F-CB01703B3B8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40068" y="1825424"/>
            <a:ext cx="7040880" cy="2452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4C2DFD-BE17-46E8-9603-4E18D1E417E1}"/>
              </a:ext>
            </a:extLst>
          </p:cNvPr>
          <p:cNvSpPr txBox="1"/>
          <p:nvPr/>
        </p:nvSpPr>
        <p:spPr>
          <a:xfrm>
            <a:off x="294468" y="4339525"/>
            <a:ext cx="743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FAFSA is accessed from the studentaid.gov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and parent log in with FSA ID</a:t>
            </a:r>
          </a:p>
        </p:txBody>
      </p:sp>
    </p:spTree>
    <p:extLst>
      <p:ext uri="{BB962C8B-B14F-4D97-AF65-F5344CB8AC3E}">
        <p14:creationId xmlns:p14="http://schemas.microsoft.com/office/powerpoint/2010/main" val="241636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610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latin typeface="Franklin Gothic Book" panose="020B0503020102020204" pitchFamily="34" charset="0"/>
              </a:rPr>
              <a:t>Federal Student Aid ID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76907" y="1066801"/>
            <a:ext cx="8409614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FSA ID is the </a:t>
            </a:r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</a:rPr>
              <a:t>electronic signature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the FAFSA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by students and parents throughout financial aid process, including subsequent school years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FAFSA Corrections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FAFSA Renewal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Student Loan Promissory Note Signatures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create an FSA ID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“contributors” must have their own FSA ID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2464" y="3567114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714" y="3414714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1695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federal aid can you receive?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40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en-US" sz="4200" dirty="0"/>
              <a:t>Example: First-year, dependent student in 2023-24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3800" dirty="0"/>
              <a:t>Maximum amounts allowed: </a:t>
            </a:r>
          </a:p>
          <a:p>
            <a:pPr>
              <a:lnSpc>
                <a:spcPct val="150000"/>
              </a:lnSpc>
              <a:spcBef>
                <a:spcPct val="15000"/>
              </a:spcBef>
              <a:defRPr/>
            </a:pPr>
            <a:r>
              <a:rPr lang="en-US" dirty="0"/>
              <a:t>Federal Pell Grant</a:t>
            </a:r>
            <a:r>
              <a:rPr lang="en-US"/>
              <a:t>: $7,395</a:t>
            </a:r>
            <a:endParaRPr lang="en-US" dirty="0"/>
          </a:p>
          <a:p>
            <a:pPr>
              <a:lnSpc>
                <a:spcPct val="150000"/>
              </a:lnSpc>
              <a:spcBef>
                <a:spcPct val="15000"/>
              </a:spcBef>
              <a:defRPr/>
            </a:pPr>
            <a:r>
              <a:rPr lang="en-US" dirty="0"/>
              <a:t>Federal Supplemental Educational Opportunity Grant: $4,000</a:t>
            </a:r>
          </a:p>
          <a:p>
            <a:pPr>
              <a:lnSpc>
                <a:spcPct val="150000"/>
              </a:lnSpc>
              <a:spcBef>
                <a:spcPct val="15000"/>
              </a:spcBef>
              <a:defRPr/>
            </a:pPr>
            <a:r>
              <a:rPr lang="en-US" dirty="0"/>
              <a:t>TEACH Grant: $4,000 *</a:t>
            </a:r>
          </a:p>
          <a:p>
            <a:pPr>
              <a:lnSpc>
                <a:spcPct val="150000"/>
              </a:lnSpc>
              <a:spcBef>
                <a:spcPct val="15000"/>
              </a:spcBef>
              <a:defRPr/>
            </a:pPr>
            <a:r>
              <a:rPr lang="en-US" dirty="0"/>
              <a:t>Federal Direct Stafford Loan: $5,500</a:t>
            </a:r>
          </a:p>
          <a:p>
            <a:pPr>
              <a:lnSpc>
                <a:spcPct val="150000"/>
              </a:lnSpc>
              <a:spcBef>
                <a:spcPct val="15000"/>
              </a:spcBef>
              <a:defRPr/>
            </a:pPr>
            <a:r>
              <a:rPr lang="en-US" dirty="0"/>
              <a:t>Federal Work-Study: determined by school *</a:t>
            </a:r>
          </a:p>
          <a:p>
            <a:pPr>
              <a:lnSpc>
                <a:spcPct val="150000"/>
              </a:lnSpc>
              <a:spcBef>
                <a:spcPct val="15000"/>
              </a:spcBef>
              <a:defRPr/>
            </a:pPr>
            <a:r>
              <a:rPr lang="en-US" dirty="0"/>
              <a:t>Federal Direct PLUS Loan (for parents): COA minus other aid received</a:t>
            </a:r>
          </a:p>
          <a:p>
            <a:pPr marL="0" indent="0">
              <a:lnSpc>
                <a:spcPct val="150000"/>
              </a:lnSpc>
              <a:spcBef>
                <a:spcPct val="15000"/>
              </a:spcBef>
              <a:buNone/>
              <a:defRPr/>
            </a:pPr>
            <a:r>
              <a:rPr lang="en-US" sz="2400" dirty="0"/>
              <a:t>* Not available at all post secondary educational institutions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Aid?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C425-2049-4EB2-8AD5-2E5D6BFE2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360" y="1825625"/>
            <a:ext cx="5181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alt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/>
              <a:t>Financial aid consists of funds provided to students and families to help pay for postsecondary educational expenses.</a:t>
            </a:r>
          </a:p>
          <a:p>
            <a:endParaRPr lang="en-US" dirty="0"/>
          </a:p>
        </p:txBody>
      </p:sp>
      <p:pic>
        <p:nvPicPr>
          <p:cNvPr id="1026" name="Picture 2" descr="Free College Clipart Pictures - Clipartix">
            <a:extLst>
              <a:ext uri="{FF2B5EF4-FFF2-40B4-BE49-F238E27FC236}">
                <a16:creationId xmlns:a16="http://schemas.microsoft.com/office/drawing/2014/main" id="{3EAF9CF5-186B-4438-B62D-A823D3B2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40" y="2148840"/>
            <a:ext cx="341815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4"/>
    </mc:Choice>
    <mc:Fallback xmlns="">
      <p:transition spd="slow" advTm="1544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00576" y="876192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rgbClr val="F0E776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7304489" y="2269572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592441-75C7-4989-99C1-C3DE918D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29" y="0"/>
            <a:ext cx="8596668" cy="1105921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Scholarship Finder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FE85C-89B3-4DD7-B010-CCCB3BC1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229" y="1520482"/>
            <a:ext cx="9033593" cy="519121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Scholarship Finder is a database that CSM students can use to find scholarships; scholarships are available for both credit and continuing education courses.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sign in to Scholarship Finder using your </a:t>
            </a:r>
            <a:r>
              <a:rPr lang="en-US" dirty="0" err="1">
                <a:solidFill>
                  <a:schemeClr val="tx1"/>
                </a:solidFill>
              </a:rPr>
              <a:t>my.CSMD</a:t>
            </a:r>
            <a:r>
              <a:rPr lang="en-US" dirty="0">
                <a:solidFill>
                  <a:schemeClr val="tx1"/>
                </a:solidFill>
              </a:rPr>
              <a:t> information once you receive your admissions letter via email (which will include your </a:t>
            </a:r>
            <a:r>
              <a:rPr lang="en-US" dirty="0" err="1">
                <a:solidFill>
                  <a:schemeClr val="tx1"/>
                </a:solidFill>
              </a:rPr>
              <a:t>my.CSMD</a:t>
            </a:r>
            <a:r>
              <a:rPr lang="en-US" dirty="0">
                <a:solidFill>
                  <a:schemeClr val="tx1"/>
                </a:solidFill>
              </a:rPr>
              <a:t> username and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 the General and Conditional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Once the applications are complete, check the opportunities page so you can complete any additional supplemental scholarship questions for  specific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45DF-C4EE-40D8-BDAE-3460C0E8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5950-E2CE-4DC0-9C68-FABF0E7E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3175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SzPct val="95000"/>
            </a:pPr>
            <a:r>
              <a:rPr lang="en-US" altLang="en-US" dirty="0"/>
              <a:t>STEM Scholarship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Up to $6,000 / year for 2 years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Funded by National Science Foundation</a:t>
            </a:r>
          </a:p>
          <a:p>
            <a:r>
              <a:rPr lang="en-US" dirty="0"/>
              <a:t>CSM Academic Excellence Scholarship</a:t>
            </a:r>
          </a:p>
          <a:p>
            <a:pPr lvl="1"/>
            <a:r>
              <a:rPr lang="en-US" dirty="0"/>
              <a:t>Scholarship is $1,000 / year for 2 years</a:t>
            </a:r>
          </a:p>
          <a:p>
            <a:pPr lvl="1"/>
            <a:r>
              <a:rPr lang="en-US" dirty="0"/>
              <a:t>Provided to high achieving students from tri-county public schools </a:t>
            </a:r>
          </a:p>
          <a:p>
            <a:r>
              <a:rPr lang="en-US" dirty="0"/>
              <a:t>CSM Scholarship Finder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CSM Foundation scholarships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Application available: Early March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03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 Now?</a:t>
            </a:r>
            <a:br>
              <a:rPr lang="en-US" dirty="0"/>
            </a:br>
            <a:r>
              <a:rPr lang="en-US" dirty="0"/>
              <a:t>Upperclassmen: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challenging courses</a:t>
            </a:r>
          </a:p>
          <a:p>
            <a:pPr lvl="1"/>
            <a:r>
              <a:rPr lang="en-US" dirty="0"/>
              <a:t>Avoid “senioritis”; second semester grades can affect scholarships</a:t>
            </a:r>
          </a:p>
          <a:p>
            <a:r>
              <a:rPr lang="en-US" dirty="0"/>
              <a:t>Gather information for admissions and financial aid deadlines for potential schools</a:t>
            </a:r>
          </a:p>
          <a:p>
            <a:r>
              <a:rPr lang="en-US" dirty="0"/>
              <a:t>Attend college fairs or schedule campus visits</a:t>
            </a:r>
          </a:p>
          <a:p>
            <a:r>
              <a:rPr lang="en-US" dirty="0"/>
              <a:t>Utilize the College Navigator</a:t>
            </a:r>
          </a:p>
        </p:txBody>
      </p:sp>
    </p:spTree>
    <p:extLst>
      <p:ext uri="{BB962C8B-B14F-4D97-AF65-F5344CB8AC3E}">
        <p14:creationId xmlns:p14="http://schemas.microsoft.com/office/powerpoint/2010/main" val="329922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ACC47-6009-49E7-ACF9-3B50AE61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Navigator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0B72E-3149-4FEC-B787-3B2C65C0B3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altLang="en-US" sz="2400" dirty="0">
                <a:solidFill>
                  <a:srgbClr val="000000"/>
                </a:solidFill>
              </a:rPr>
              <a:t>Available information:</a:t>
            </a:r>
          </a:p>
          <a:p>
            <a:pPr lvl="1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altLang="en-US" sz="2200" dirty="0">
                <a:solidFill>
                  <a:srgbClr val="000000"/>
                </a:solidFill>
              </a:rPr>
              <a:t>Search colleges by state, private or public</a:t>
            </a:r>
          </a:p>
          <a:p>
            <a:pPr lvl="1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altLang="en-US" sz="2200" dirty="0">
                <a:solidFill>
                  <a:srgbClr val="000000"/>
                </a:solidFill>
              </a:rPr>
              <a:t>View school statistics</a:t>
            </a:r>
          </a:p>
          <a:p>
            <a:pPr lvl="1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altLang="en-US" sz="2200" dirty="0">
                <a:solidFill>
                  <a:srgbClr val="000000"/>
                </a:solidFill>
              </a:rPr>
              <a:t>See list of available programs</a:t>
            </a:r>
          </a:p>
          <a:p>
            <a:pPr lvl="1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altLang="en-US" sz="2200" dirty="0">
                <a:solidFill>
                  <a:srgbClr val="000000"/>
                </a:solidFill>
              </a:rPr>
              <a:t>Create spreadsheet for side by side comparisons</a:t>
            </a:r>
          </a:p>
          <a:p>
            <a:pPr lvl="1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en-US" altLang="en-US" sz="2000" dirty="0">
                <a:solidFill>
                  <a:srgbClr val="000000"/>
                </a:solidFill>
              </a:rPr>
              <a:t>https://nces.ed.gov/collegenavigator/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7ED8A3-700D-457C-8610-3BB2B7662A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603" r="3044"/>
          <a:stretch/>
        </p:blipFill>
        <p:spPr>
          <a:xfrm>
            <a:off x="6172202" y="1550584"/>
            <a:ext cx="5181600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68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 Now?</a:t>
            </a:r>
            <a:br>
              <a:rPr lang="en-US" dirty="0"/>
            </a:br>
            <a:r>
              <a:rPr lang="en-US" dirty="0"/>
              <a:t>Underclassmen: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75" y="2071687"/>
            <a:ext cx="7715250" cy="3000376"/>
          </a:xfrm>
        </p:spPr>
        <p:txBody>
          <a:bodyPr>
            <a:normAutofit/>
          </a:bodyPr>
          <a:lstStyle/>
          <a:p>
            <a:r>
              <a:rPr lang="en-US" dirty="0"/>
              <a:t>Take challenging courses all four years of high school </a:t>
            </a:r>
          </a:p>
          <a:p>
            <a:pPr lvl="1"/>
            <a:r>
              <a:rPr lang="en-US" dirty="0"/>
              <a:t>Consider AP, Dual Enrollment, or Dual/Concurrent</a:t>
            </a:r>
          </a:p>
          <a:p>
            <a:r>
              <a:rPr lang="en-US" dirty="0"/>
              <a:t>Get involved in school and civic organizations</a:t>
            </a:r>
          </a:p>
          <a:p>
            <a:pPr lvl="1"/>
            <a:r>
              <a:rPr lang="en-US" dirty="0"/>
              <a:t> Remember quality over quantity</a:t>
            </a:r>
          </a:p>
          <a:p>
            <a:r>
              <a:rPr lang="en-US" dirty="0"/>
              <a:t>Start a record of awards and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86930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80F6-0EE4-4304-AABE-43BA2D91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Search Engines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0F5C5D8-D2EB-4214-8B99-8AE2D7EC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dirty="0"/>
              <a:t>Department of Education: </a:t>
            </a:r>
            <a:r>
              <a:rPr lang="en-US" sz="2000" dirty="0">
                <a:hlinkClick r:id="rId3"/>
              </a:rPr>
              <a:t>https://studentaid.gov/understand-aid/types/scholarships</a:t>
            </a:r>
            <a:r>
              <a:rPr lang="en-US" dirty="0"/>
              <a:t> </a:t>
            </a:r>
          </a:p>
          <a:p>
            <a:r>
              <a:rPr lang="en-US" dirty="0" err="1"/>
              <a:t>Fastweb</a:t>
            </a:r>
            <a:r>
              <a:rPr lang="en-US" dirty="0"/>
              <a:t>: </a:t>
            </a:r>
            <a:r>
              <a:rPr lang="en-US" sz="2000" dirty="0">
                <a:hlinkClick r:id="rId4"/>
              </a:rPr>
              <a:t>www.fastweb.com</a:t>
            </a:r>
            <a:r>
              <a:rPr lang="en-US" dirty="0"/>
              <a:t> </a:t>
            </a:r>
          </a:p>
          <a:p>
            <a:r>
              <a:rPr lang="en-US" dirty="0"/>
              <a:t>Scholarships.com: </a:t>
            </a:r>
            <a:r>
              <a:rPr lang="en-US" sz="2000" dirty="0">
                <a:hlinkClick r:id="rId5"/>
              </a:rPr>
              <a:t>https://www.scholarships.com</a:t>
            </a:r>
            <a:r>
              <a:rPr lang="en-US" sz="2000" dirty="0"/>
              <a:t> </a:t>
            </a:r>
          </a:p>
          <a:p>
            <a:r>
              <a:rPr lang="en-US" dirty="0"/>
              <a:t>College Board: </a:t>
            </a:r>
            <a:r>
              <a:rPr lang="en-US" sz="2000" dirty="0">
                <a:hlinkClick r:id="rId6"/>
              </a:rPr>
              <a:t>https://bigfuture.collegeboard.org/pay-for-college/scholarship-search</a:t>
            </a:r>
            <a:r>
              <a:rPr lang="en-US" sz="2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AC2AA-8501-4B1D-BB87-43D5EED34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3028950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0B969-944E-465E-BCC7-991263B59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24" y="3810000"/>
            <a:ext cx="2952750" cy="155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3BB6C-8EE5-43A4-ADCC-172936551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90187"/>
            <a:ext cx="3271928" cy="527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50264A-1E3E-4D8B-847E-DFCDB7A15B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4" y="4863507"/>
            <a:ext cx="32004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3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4" y="437256"/>
            <a:ext cx="10515600" cy="1325563"/>
          </a:xfrm>
        </p:spPr>
        <p:txBody>
          <a:bodyPr/>
          <a:lstStyle/>
          <a:p>
            <a:r>
              <a:rPr lang="en-US" dirty="0"/>
              <a:t>Helpful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24" y="1412387"/>
            <a:ext cx="52578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Federal Student Aid </a:t>
            </a:r>
          </a:p>
          <a:p>
            <a:pPr lvl="1"/>
            <a:r>
              <a:rPr lang="en-US" sz="2200" dirty="0"/>
              <a:t>Provides information on various financial aid programs</a:t>
            </a:r>
          </a:p>
          <a:p>
            <a:pPr marL="0" indent="0">
              <a:buNone/>
            </a:pPr>
            <a:r>
              <a:rPr lang="en-US" sz="2200"/>
              <a:t>studentaid</a:t>
            </a:r>
            <a:r>
              <a:rPr lang="en-US" sz="2200" dirty="0"/>
              <a:t>.gov</a:t>
            </a:r>
          </a:p>
          <a:p>
            <a:pPr lvl="1"/>
            <a:endParaRPr lang="en-US" sz="2200" dirty="0"/>
          </a:p>
          <a:p>
            <a:r>
              <a:rPr lang="en-US" sz="2200" dirty="0"/>
              <a:t>Maryland Higher Education Commission</a:t>
            </a:r>
          </a:p>
          <a:p>
            <a:pPr lvl="1"/>
            <a:r>
              <a:rPr lang="en-US" sz="2200" dirty="0"/>
              <a:t>Provides information on various Maryland state programs</a:t>
            </a:r>
          </a:p>
          <a:p>
            <a:pPr marL="0" indent="0">
              <a:buNone/>
            </a:pPr>
            <a:r>
              <a:rPr lang="en-US" sz="2200" dirty="0"/>
              <a:t>mhec.maryland.gov/preparing/pages/default.aspx</a:t>
            </a:r>
          </a:p>
        </p:txBody>
      </p:sp>
      <p:pic>
        <p:nvPicPr>
          <p:cNvPr id="5" name="Picture 4" descr="Maryland Higher Education Commission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12222" r="5918"/>
          <a:stretch/>
        </p:blipFill>
        <p:spPr>
          <a:xfrm>
            <a:off x="7620000" y="3402211"/>
            <a:ext cx="4412105" cy="3288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85C0EB-7432-4DFF-8DB9-FE784E7E82A7}"/>
              </a:ext>
            </a:extLst>
          </p:cNvPr>
          <p:cNvPicPr/>
          <p:nvPr/>
        </p:nvPicPr>
        <p:blipFill rotWithShape="1">
          <a:blip r:embed="rId4"/>
          <a:srcRect l="15002" t="17540" r="9278" b="-993"/>
          <a:stretch/>
        </p:blipFill>
        <p:spPr bwMode="auto">
          <a:xfrm>
            <a:off x="7696200" y="76200"/>
            <a:ext cx="429768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1283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Questions?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9A9859-DE47-403E-8EB1-C704658C9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question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70" y="1410709"/>
            <a:ext cx="3728966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46E8B8-7C63-4912-B43E-6E0C75AA13CE}"/>
              </a:ext>
            </a:extLst>
          </p:cNvPr>
          <p:cNvSpPr txBox="1"/>
          <p:nvPr/>
        </p:nvSpPr>
        <p:spPr>
          <a:xfrm>
            <a:off x="6634566" y="1690688"/>
            <a:ext cx="47192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Contact us at: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301-934-7531 or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Franklin Gothic Medium" panose="020B0603020102020204" pitchFamily="34" charset="0"/>
              </a:rPr>
              <a:t>finaid@csmd.edu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2"/>
    </mc:Choice>
    <mc:Fallback xmlns="">
      <p:transition spd="slow" advTm="686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8CC9-3AC2-4091-87D0-2CBA236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1" y="271819"/>
            <a:ext cx="10982131" cy="15756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Financial Assistance for Continuing Education Courses</a:t>
            </a:r>
            <a:br>
              <a:rPr lang="en-US" b="1" dirty="0"/>
            </a:br>
            <a:r>
              <a:rPr lang="en-US" u="sng" dirty="0">
                <a:hlinkClick r:id="rId3"/>
              </a:rPr>
              <a:t>www.csmd.edu/CEAid</a:t>
            </a:r>
            <a:endParaRPr lang="en-US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6156-2934-43D7-A81E-05E8338C9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7"/>
            <a:ext cx="5181600" cy="4351338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Non-Credit CSM Foundation</a:t>
            </a:r>
          </a:p>
          <a:p>
            <a:pPr lvl="1"/>
            <a:r>
              <a:rPr lang="en-US" sz="3200" dirty="0"/>
              <a:t>For select and approved eligible Workforce Development Programs. </a:t>
            </a:r>
          </a:p>
          <a:p>
            <a:pPr lvl="1"/>
            <a:endParaRPr lang="en-US" sz="3200" dirty="0"/>
          </a:p>
          <a:p>
            <a:r>
              <a:rPr lang="en-US" sz="3200" dirty="0"/>
              <a:t>Workforce Sequence Scholarship</a:t>
            </a:r>
          </a:p>
          <a:p>
            <a:pPr lvl="1"/>
            <a:r>
              <a:rPr lang="en-US" sz="3200" dirty="0"/>
              <a:t>Specific eligibility requirements and select approved sequenced Workforce Development Programs.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1BB05-0240-4219-A493-949537CE8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24407"/>
            <a:ext cx="5181600" cy="4351338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3300" dirty="0"/>
              <a:t>Maryland Promise Scholarship</a:t>
            </a:r>
          </a:p>
          <a:p>
            <a:pPr lvl="1"/>
            <a:r>
              <a:rPr lang="en-US" sz="3300" dirty="0"/>
              <a:t>For more information go to the </a:t>
            </a:r>
            <a:r>
              <a:rPr lang="en-US" sz="3300" b="1" dirty="0"/>
              <a:t>Maryland Higher Education Commission </a:t>
            </a:r>
            <a:r>
              <a:rPr lang="en-US" sz="3300" dirty="0"/>
              <a:t>website: </a:t>
            </a:r>
            <a:r>
              <a:rPr lang="en-US" sz="3300" u="sng" dirty="0">
                <a:hlinkClick r:id="rId4"/>
              </a:rPr>
              <a:t>https://mhec.state.md.us/preparing/Pages/FinancialAid/ProgramDescriptions/prog_MDCommunityCollegePromiseScholarship.aspx</a:t>
            </a:r>
            <a:r>
              <a:rPr lang="en-US" sz="3300" dirty="0"/>
              <a:t> </a:t>
            </a:r>
          </a:p>
          <a:p>
            <a:endParaRPr lang="en-US" sz="3300" dirty="0"/>
          </a:p>
          <a:p>
            <a:r>
              <a:rPr lang="en-US" sz="3300" dirty="0"/>
              <a:t>Veterans Benefits: </a:t>
            </a:r>
          </a:p>
          <a:p>
            <a:pPr lvl="1"/>
            <a:r>
              <a:rPr lang="en-US" sz="3300" dirty="0"/>
              <a:t>Please contact a VA advisor via email at: </a:t>
            </a:r>
            <a:r>
              <a:rPr lang="en-US" sz="3300" dirty="0">
                <a:hlinkClick r:id="rId5"/>
              </a:rPr>
              <a:t>veteransbenefits@csmd.edu</a:t>
            </a:r>
            <a:r>
              <a:rPr lang="en-US" sz="3300" dirty="0"/>
              <a:t> or 301-934-7656</a:t>
            </a:r>
          </a:p>
          <a:p>
            <a:endParaRPr lang="en-US" sz="3300" dirty="0"/>
          </a:p>
          <a:p>
            <a:r>
              <a:rPr lang="en-US" sz="3300" dirty="0"/>
              <a:t>Workforce Innovation &amp; Opportunity Act (WIOA)</a:t>
            </a:r>
          </a:p>
          <a:p>
            <a:pPr lvl="1"/>
            <a:r>
              <a:rPr lang="en-US" sz="3300" dirty="0"/>
              <a:t>Please visit the Southern Maryland Job Source website for your county’s Job Source Center location and contact information. </a:t>
            </a:r>
            <a:r>
              <a:rPr lang="en-US" sz="3300" dirty="0">
                <a:hlinkClick r:id="rId6"/>
              </a:rPr>
              <a:t>https://www.dllr.state.md.us/county/smd/</a:t>
            </a:r>
            <a:r>
              <a:rPr lang="en-US" sz="3300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F5D8B-8940-4044-8A16-F29475868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1" y="2105545"/>
            <a:ext cx="2867783" cy="17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5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4117942" y="1868765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5028415" y="1389887"/>
            <a:ext cx="2286000" cy="10972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7314415" y="2880360"/>
            <a:ext cx="2286000" cy="10972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6630579" y="4455028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3532696" y="4455028"/>
            <a:ext cx="2286000" cy="1097280"/>
          </a:xfrm>
          <a:prstGeom prst="roundRect">
            <a:avLst/>
          </a:prstGeom>
          <a:solidFill>
            <a:srgbClr val="4C9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2795441" y="2926491"/>
            <a:ext cx="2286000" cy="1097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3038788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461B-DB95-44F9-98C3-81624435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How to Register for a Non-Credit Course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E1CBC-16DE-411A-9BD2-C8CDE87C9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797" y="1732311"/>
            <a:ext cx="5157787" cy="823912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/>
          </a:p>
          <a:p>
            <a:r>
              <a:rPr lang="en-US" sz="2800" dirty="0"/>
              <a:t>Registration Options</a:t>
            </a:r>
          </a:p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EC3E0-E745-47DD-B0CB-8398FA7CCB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Register Online thru </a:t>
            </a:r>
            <a:r>
              <a:rPr lang="en-US" dirty="0">
                <a:hlinkClick r:id="rId3"/>
              </a:rPr>
              <a:t>Lumens Registration System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EB93C-85CD-472F-BBC0-2740A8D74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28" y="3942758"/>
            <a:ext cx="993236" cy="993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0B52F0-220C-48E2-89B2-92B371016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16" y="3829776"/>
            <a:ext cx="1219200" cy="12192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B8A1C22-4DAD-1026-B6C4-43EFB2864B13}"/>
              </a:ext>
            </a:extLst>
          </p:cNvPr>
          <p:cNvSpPr txBox="1">
            <a:spLocks/>
          </p:cNvSpPr>
          <p:nvPr/>
        </p:nvSpPr>
        <p:spPr>
          <a:xfrm>
            <a:off x="6301306" y="2530649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Registrar's Office: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webreg@csmd.edu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301-934-7588.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Building in La Plata Campus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Building in Prince Frederick Campus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Building in Leonardtown Campus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Hours of Appointments: 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 – Thursday between 9:00AM – 3:00PM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399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D5FE56-B471-4690-951B-FDC5855F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Websites and Contact Information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C7820C-B37A-4DCE-9D7E-841FCFE7F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8242"/>
            <a:ext cx="5587516" cy="4320016"/>
          </a:xfrm>
        </p:spPr>
        <p:txBody>
          <a:bodyPr>
            <a:normAutofit/>
          </a:bodyPr>
          <a:lstStyle/>
          <a:p>
            <a:r>
              <a:rPr lang="en-US" b="1" dirty="0"/>
              <a:t>Scholarships and Financial Aid</a:t>
            </a:r>
          </a:p>
          <a:p>
            <a:pPr lvl="1"/>
            <a:r>
              <a:rPr lang="en-US" u="sng" dirty="0">
                <a:hlinkClick r:id="rId3"/>
              </a:rPr>
              <a:t>www.csmd.edu/CEAid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finaid@csmd.edu</a:t>
            </a:r>
            <a:r>
              <a:rPr lang="en-US" dirty="0"/>
              <a:t> or 301-934-7531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Third-Party or Employer Paid</a:t>
            </a:r>
          </a:p>
          <a:p>
            <a:pPr lvl="1"/>
            <a:r>
              <a:rPr lang="en-US" dirty="0">
                <a:hlinkClick r:id="rId5"/>
              </a:rPr>
              <a:t>www.csmd.edu/employerpaid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Contact information: 301-934-7717 or </a:t>
            </a:r>
            <a:r>
              <a:rPr lang="en-US" dirty="0">
                <a:hlinkClick r:id="rId6"/>
              </a:rPr>
              <a:t>tap@csmd.edu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Financial Aid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561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3200" b="1" u="sng" dirty="0"/>
              <a:t>Federal Aid</a:t>
            </a:r>
          </a:p>
          <a:p>
            <a:r>
              <a:rPr lang="en-US" altLang="en-US" dirty="0"/>
              <a:t>U.S. citizen or permanent resident</a:t>
            </a:r>
          </a:p>
          <a:p>
            <a:endParaRPr lang="en-US" altLang="en-US" sz="1050" dirty="0"/>
          </a:p>
          <a:p>
            <a:r>
              <a:rPr lang="en-US" altLang="en-US" dirty="0"/>
              <a:t>High School graduate or equivalent</a:t>
            </a:r>
          </a:p>
          <a:p>
            <a:endParaRPr lang="en-US" altLang="en-US" sz="1050" dirty="0"/>
          </a:p>
          <a:p>
            <a:r>
              <a:rPr lang="en-US" altLang="en-US" dirty="0"/>
              <a:t>Must meet need eligibility criteria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4447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3200" b="1" u="sng" dirty="0"/>
              <a:t>State Aid</a:t>
            </a:r>
          </a:p>
          <a:p>
            <a:r>
              <a:rPr lang="en-US" altLang="en-US" dirty="0"/>
              <a:t>Residency requirement</a:t>
            </a:r>
          </a:p>
          <a:p>
            <a:endParaRPr lang="en-US" altLang="en-US" sz="1050" dirty="0"/>
          </a:p>
          <a:p>
            <a:r>
              <a:rPr lang="en-US" altLang="en-US" dirty="0"/>
              <a:t>Generally, must attend college in state</a:t>
            </a:r>
          </a:p>
          <a:p>
            <a:endParaRPr lang="en-US" altLang="en-US" sz="1050" dirty="0"/>
          </a:p>
          <a:p>
            <a:r>
              <a:rPr lang="en-US" altLang="en-US" dirty="0"/>
              <a:t>Application deadline</a:t>
            </a:r>
          </a:p>
          <a:p>
            <a:pPr marL="0" indent="0">
              <a:buNone/>
            </a:pPr>
            <a:endParaRPr lang="en-US" altLang="en-US" sz="3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019A2-2B27-4FBC-B015-98B02ED0922A}"/>
              </a:ext>
            </a:extLst>
          </p:cNvPr>
          <p:cNvSpPr txBox="1"/>
          <p:nvPr/>
        </p:nvSpPr>
        <p:spPr>
          <a:xfrm>
            <a:off x="3429000" y="4216743"/>
            <a:ext cx="4506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College or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Meet school’s criteria (G.P.A., test scores, etc.)</a:t>
            </a:r>
          </a:p>
        </p:txBody>
      </p:sp>
    </p:spTree>
    <p:extLst>
      <p:ext uri="{BB962C8B-B14F-4D97-AF65-F5344CB8AC3E}">
        <p14:creationId xmlns:p14="http://schemas.microsoft.com/office/powerpoint/2010/main" val="305083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78E8B-D71A-499F-AD8E-6C6BBFAD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Aid Are There?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E25D46-9759-4ECD-9B5E-4EF9631C45C3}"/>
              </a:ext>
            </a:extLst>
          </p:cNvPr>
          <p:cNvGraphicFramePr/>
          <p:nvPr/>
        </p:nvGraphicFramePr>
        <p:xfrm>
          <a:off x="956603" y="2321168"/>
          <a:ext cx="10698480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46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1ABAA7-CE95-4A42-8C59-B76BE3903D04}"/>
              </a:ext>
            </a:extLst>
          </p:cNvPr>
          <p:cNvSpPr/>
          <p:nvPr/>
        </p:nvSpPr>
        <p:spPr>
          <a:xfrm>
            <a:off x="264422" y="194645"/>
            <a:ext cx="11663156" cy="51517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Aid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4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Scholarships</a:t>
            </a:r>
          </a:p>
          <a:p>
            <a:r>
              <a:rPr lang="en-US" altLang="en-US" dirty="0"/>
              <a:t>Money that does not have to be paid back</a:t>
            </a:r>
          </a:p>
          <a:p>
            <a:r>
              <a:rPr lang="en-US" altLang="en-US" dirty="0"/>
              <a:t>Awarded on the basis of merit, skill or unique characteristic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3200" dirty="0"/>
              <a:t>Grants</a:t>
            </a:r>
          </a:p>
          <a:p>
            <a:r>
              <a:rPr lang="en-US" altLang="en-US" dirty="0"/>
              <a:t>Money that does not have to be paid back</a:t>
            </a:r>
          </a:p>
          <a:p>
            <a:r>
              <a:rPr lang="en-US" altLang="en-US" dirty="0"/>
              <a:t>Usually awarded on the basis of financial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7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858776-718F-4161-90FB-B49A65F4519F}"/>
              </a:ext>
            </a:extLst>
          </p:cNvPr>
          <p:cNvSpPr/>
          <p:nvPr/>
        </p:nvSpPr>
        <p:spPr>
          <a:xfrm>
            <a:off x="467360" y="589280"/>
            <a:ext cx="11023600" cy="46332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Help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/>
              <a:t>Loans</a:t>
            </a:r>
          </a:p>
          <a:p>
            <a:r>
              <a:rPr lang="en-US" altLang="en-US" dirty="0"/>
              <a:t>Money students and parents borrow to help pay college costs.   Repayment usually begins after education is finished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3200" dirty="0"/>
              <a:t>Work Study </a:t>
            </a:r>
          </a:p>
          <a:p>
            <a:r>
              <a:rPr lang="en-US" altLang="en-US" dirty="0"/>
              <a:t>Money earned to help pay college expenses via a paycheck or non-monetary compensation, such as room and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2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Aid from Maryland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38001" y="1124730"/>
            <a:ext cx="5181600" cy="4351338"/>
          </a:xfrm>
        </p:spPr>
        <p:txBody>
          <a:bodyPr/>
          <a:lstStyle/>
          <a:p>
            <a:pPr lvl="1">
              <a:spcBef>
                <a:spcPct val="20000"/>
              </a:spcBef>
              <a:buSzPct val="95000"/>
            </a:pPr>
            <a:endParaRPr lang="en-US" altLang="en-US" sz="800" dirty="0"/>
          </a:p>
          <a:p>
            <a:pPr marL="0" indent="0">
              <a:spcBef>
                <a:spcPct val="20000"/>
              </a:spcBef>
              <a:buSzPct val="95000"/>
              <a:buNone/>
            </a:pPr>
            <a:r>
              <a:rPr lang="en-US" altLang="en-US" dirty="0"/>
              <a:t>Legislative Scholarships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Delegate Scholarship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Senatorial Scholarship</a:t>
            </a:r>
          </a:p>
          <a:p>
            <a:pPr marL="457200" lvl="1" indent="0">
              <a:spcBef>
                <a:spcPct val="20000"/>
              </a:spcBef>
              <a:buSzPct val="95000"/>
              <a:buNone/>
            </a:pPr>
            <a:endParaRPr lang="en-US" altLang="en-US" dirty="0"/>
          </a:p>
          <a:p>
            <a:pPr marL="0" indent="0">
              <a:spcBef>
                <a:spcPct val="20000"/>
              </a:spcBef>
              <a:buClr>
                <a:srgbClr val="E7BC29"/>
              </a:buClr>
              <a:buSzPct val="95000"/>
              <a:buNone/>
            </a:pPr>
            <a:r>
              <a:rPr lang="en-US" altLang="en-US" dirty="0"/>
              <a:t>Need-based grants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Guaranteed Access Grant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Educational Assistance Grant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Part-Time Grant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600" y="130830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Unique Populations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Edward T. Conroy Memorial Award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Veterans of Afghanistan and Iraq Conflicts</a:t>
            </a:r>
          </a:p>
          <a:p>
            <a:pPr marL="0" indent="0">
              <a:buNone/>
            </a:pPr>
            <a:r>
              <a:rPr lang="en-US" dirty="0"/>
              <a:t>Tuition Waivers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Foster Care Recipients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Unaccompanied Homeless Youth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Maryland National Guard</a:t>
            </a:r>
          </a:p>
          <a:p>
            <a:pPr lvl="1">
              <a:spcBef>
                <a:spcPct val="20000"/>
              </a:spcBef>
              <a:buSzPct val="95000"/>
            </a:pPr>
            <a:r>
              <a:rPr lang="en-US" altLang="en-US" dirty="0"/>
              <a:t>Students with Disabilities</a:t>
            </a:r>
          </a:p>
          <a:p>
            <a:pPr marL="457200" lvl="1" indent="0">
              <a:spcBef>
                <a:spcPct val="20000"/>
              </a:spcBef>
              <a:buSzPct val="95000"/>
              <a:buNone/>
            </a:pPr>
            <a:endParaRPr lang="en-US" altLang="en-US" dirty="0"/>
          </a:p>
        </p:txBody>
      </p:sp>
      <p:pic>
        <p:nvPicPr>
          <p:cNvPr id="7" name="Picture 2" descr="http://www.mhec.state.md.us/images/page/MHEC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6096000"/>
            <a:ext cx="4762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9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410" y="1540812"/>
            <a:ext cx="75862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Cost of Attendance (COA)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Student Aid Index (SAI)* New for 2024-25</a:t>
            </a:r>
          </a:p>
          <a:p>
            <a:pPr marL="0" indent="0">
              <a:buNone/>
            </a:pPr>
            <a:r>
              <a:rPr lang="en-US" dirty="0"/>
              <a:t>________________________________</a:t>
            </a:r>
          </a:p>
          <a:p>
            <a:pPr marL="0" indent="0">
              <a:buNone/>
            </a:pPr>
            <a:r>
              <a:rPr lang="en-US" dirty="0"/>
              <a:t>= Financial Need</a:t>
            </a:r>
          </a:p>
        </p:txBody>
      </p:sp>
      <p:pic>
        <p:nvPicPr>
          <p:cNvPr id="2050" name="Picture 2" descr="Green, Symbol, Signs, Money, Free, Dollar - Dollar Sign Clip Art - Free  Transparent PNG Clipart Images Download">
            <a:extLst>
              <a:ext uri="{FF2B5EF4-FFF2-40B4-BE49-F238E27FC236}">
                <a16:creationId xmlns:a16="http://schemas.microsoft.com/office/drawing/2014/main" id="{4F54FD20-44A5-40E5-884F-FA8C6FFE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8" y="1540812"/>
            <a:ext cx="2328037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6"/>
    </mc:Choice>
    <mc:Fallback xmlns="">
      <p:transition spd="slow" advTm="22906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8CA776D619549A7220437400B8393" ma:contentTypeVersion="14" ma:contentTypeDescription="Create a new document." ma:contentTypeScope="" ma:versionID="428b48656eb50db7ad5f7ee2823214a2">
  <xsd:schema xmlns:xsd="http://www.w3.org/2001/XMLSchema" xmlns:xs="http://www.w3.org/2001/XMLSchema" xmlns:p="http://schemas.microsoft.com/office/2006/metadata/properties" xmlns:ns3="2535713b-50b6-485d-9bed-b22bb31d3fc6" xmlns:ns4="db3371ba-ba8f-4dcf-bec4-5092094cc392" targetNamespace="http://schemas.microsoft.com/office/2006/metadata/properties" ma:root="true" ma:fieldsID="d5a3bd05794d6775b5846caf496a9ea2" ns3:_="" ns4:_="">
    <xsd:import namespace="2535713b-50b6-485d-9bed-b22bb31d3fc6"/>
    <xsd:import namespace="db3371ba-ba8f-4dcf-bec4-5092094cc3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5713b-50b6-485d-9bed-b22bb31d3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371ba-ba8f-4dcf-bec4-5092094cc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35713b-50b6-485d-9bed-b22bb31d3fc6" xsi:nil="true"/>
  </documentManagement>
</p:properties>
</file>

<file path=customXml/itemProps1.xml><?xml version="1.0" encoding="utf-8"?>
<ds:datastoreItem xmlns:ds="http://schemas.openxmlformats.org/officeDocument/2006/customXml" ds:itemID="{B01D2B1D-2284-4749-905F-CA3D264DB6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F8DB4C-6FA8-498D-8B0D-5904B7D69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5713b-50b6-485d-9bed-b22bb31d3fc6"/>
    <ds:schemaRef ds:uri="db3371ba-ba8f-4dcf-bec4-5092094cc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042A9E-9F58-4BAD-9DEF-BA132C85DD3E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2535713b-50b6-485d-9bed-b22bb31d3fc6"/>
    <ds:schemaRef ds:uri="http://purl.org/dc/elements/1.1/"/>
    <ds:schemaRef ds:uri="db3371ba-ba8f-4dcf-bec4-5092094cc39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1847</Words>
  <Application>Microsoft Office PowerPoint</Application>
  <PresentationFormat>Widescreen</PresentationFormat>
  <Paragraphs>312</Paragraphs>
  <Slides>31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Franklin Gothic</vt:lpstr>
      <vt:lpstr>Franklin Gothic Book</vt:lpstr>
      <vt:lpstr>Franklin Gothic Demi</vt:lpstr>
      <vt:lpstr>Franklin Gothic Medium</vt:lpstr>
      <vt:lpstr>Libre Franklin</vt:lpstr>
      <vt:lpstr>Libre Franklin Medium</vt:lpstr>
      <vt:lpstr>Verdana</vt:lpstr>
      <vt:lpstr>1_Office Theme</vt:lpstr>
      <vt:lpstr>2_Office Theme</vt:lpstr>
      <vt:lpstr>Office Theme</vt:lpstr>
      <vt:lpstr>College of Southern Maryland Financial Assistance</vt:lpstr>
      <vt:lpstr>What is Financial Aid?</vt:lpstr>
      <vt:lpstr>Sources of Financial Aid</vt:lpstr>
      <vt:lpstr>Requirements for Financial Aid</vt:lpstr>
      <vt:lpstr>What Types of Aid Are There?</vt:lpstr>
      <vt:lpstr>Gift Aid</vt:lpstr>
      <vt:lpstr>Self Help Options</vt:lpstr>
      <vt:lpstr>Types of Aid from Maryland</vt:lpstr>
      <vt:lpstr>What is Financial Need?</vt:lpstr>
      <vt:lpstr>PowerPoint Presentation</vt:lpstr>
      <vt:lpstr>Cost of Attendance - Examples</vt:lpstr>
      <vt:lpstr>PowerPoint Presentation</vt:lpstr>
      <vt:lpstr>Free Application for Federal Student Aid (FAFSA)</vt:lpstr>
      <vt:lpstr>When to Complete The FAFSA ?</vt:lpstr>
      <vt:lpstr>Who Completes the FAFSA?</vt:lpstr>
      <vt:lpstr>Free Application for Federal Student Aid</vt:lpstr>
      <vt:lpstr>Federal Student Aid ID  </vt:lpstr>
      <vt:lpstr>FUTURE Act Direct Data Exchange (FA-DDX) </vt:lpstr>
      <vt:lpstr>How much federal aid can you receive?</vt:lpstr>
      <vt:lpstr>PowerPoint Presentation</vt:lpstr>
      <vt:lpstr>Scholarship Finder</vt:lpstr>
      <vt:lpstr>CSM Scholarships</vt:lpstr>
      <vt:lpstr>What Should You Do Now? Upperclassmen:</vt:lpstr>
      <vt:lpstr>College Navigator</vt:lpstr>
      <vt:lpstr>What Should You Do Now? Underclassmen:</vt:lpstr>
      <vt:lpstr>Scholarship Search Engines</vt:lpstr>
      <vt:lpstr>Helpful Websites</vt:lpstr>
      <vt:lpstr>Questions?</vt:lpstr>
      <vt:lpstr>Financial Assistance for Continuing Education Courses www.csmd.edu/CEAid</vt:lpstr>
      <vt:lpstr>How to Register for a Non-Credit Course</vt:lpstr>
      <vt:lpstr>Websites and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Thirza Morgan</dc:creator>
  <cp:lastModifiedBy>Thirza Morgan</cp:lastModifiedBy>
  <cp:revision>8</cp:revision>
  <dcterms:created xsi:type="dcterms:W3CDTF">2021-09-13T21:07:49Z</dcterms:created>
  <dcterms:modified xsi:type="dcterms:W3CDTF">2023-11-17T01:53:43Z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0x0101005528CA776D619549A7220437400B8393</vt:lpwstr>
  </property>
</Properties>
</file>