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8" r:id="rId3"/>
    <p:sldId id="259" r:id="rId4"/>
    <p:sldId id="272" r:id="rId5"/>
    <p:sldId id="260" r:id="rId6"/>
    <p:sldId id="261" r:id="rId7"/>
    <p:sldId id="262" r:id="rId8"/>
    <p:sldId id="264" r:id="rId9"/>
    <p:sldId id="265" r:id="rId10"/>
    <p:sldId id="266" r:id="rId11"/>
    <p:sldId id="281" r:id="rId12"/>
    <p:sldId id="267" r:id="rId13"/>
    <p:sldId id="268" r:id="rId14"/>
    <p:sldId id="271" r:id="rId15"/>
    <p:sldId id="270" r:id="rId16"/>
    <p:sldId id="273" r:id="rId17"/>
    <p:sldId id="274" r:id="rId18"/>
    <p:sldId id="275" r:id="rId19"/>
    <p:sldId id="276" r:id="rId20"/>
    <p:sldId id="277" r:id="rId21"/>
    <p:sldId id="278" r:id="rId22"/>
    <p:sldId id="279"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30" d="100"/>
          <a:sy n="130" d="100"/>
        </p:scale>
        <p:origin x="4044" y="126"/>
      </p:cViewPr>
      <p:guideLst/>
    </p:cSldViewPr>
  </p:slideViewPr>
  <p:notesTextViewPr>
    <p:cViewPr>
      <p:scale>
        <a:sx n="1" d="1"/>
        <a:sy n="1" d="1"/>
      </p:scale>
      <p:origin x="0" y="0"/>
    </p:cViewPr>
  </p:notesTextViewPr>
  <p:notesViewPr>
    <p:cSldViewPr snapToGrid="0">
      <p:cViewPr varScale="1">
        <p:scale>
          <a:sx n="60" d="100"/>
          <a:sy n="60" d="100"/>
        </p:scale>
        <p:origin x="3178"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rackstation\assessors\FY24\Classification%20Hearing\Values%20Workbook%20-Template%20form%20FY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rackstation\assessors\FY24\Classification%20Hearing\Values%20Workbook%20-Template%20form%20FY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rackstation\assessors\FY24\Classification%20Hearing\Values%20Workbook%20-Template%20form%20FY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solidFill>
                <a:latin typeface="+mn-lt"/>
                <a:ea typeface="+mn-ea"/>
                <a:cs typeface="+mn-cs"/>
              </a:defRPr>
            </a:pPr>
            <a:r>
              <a:rPr lang="en-US"/>
              <a:t>fy 2024 budgeted revenue ($192.5m)</a:t>
            </a:r>
          </a:p>
        </c:rich>
      </c:tx>
      <c:layout>
        <c:manualLayout>
          <c:xMode val="edge"/>
          <c:yMode val="edge"/>
          <c:x val="0.30965901183020184"/>
          <c:y val="7.9840319361277438E-3"/>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457898399443289E-2"/>
          <c:y val="0.18895390321718766"/>
          <c:w val="0.82442537786225001"/>
          <c:h val="0.7222725817809359"/>
        </c:manualLayout>
      </c:layout>
      <c:pie3DChart>
        <c:varyColors val="1"/>
        <c:dLbls>
          <c:dLblPos val="outEnd"/>
          <c:showLegendKey val="0"/>
          <c:showVal val="0"/>
          <c:showCatName val="1"/>
          <c:showSerName val="0"/>
          <c:showPercent val="0"/>
          <c:showBubbleSize val="0"/>
          <c:showLeaderLines val="0"/>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0890759344737079E-2"/>
          <c:y val="0.16899379041034504"/>
          <c:w val="0.82442537786225001"/>
          <c:h val="0.7222725817809359"/>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B8A4-4989-AFE3-4AEC52585429}"/>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B8A4-4989-AFE3-4AEC52585429}"/>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B8A4-4989-AFE3-4AEC52585429}"/>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B8A4-4989-AFE3-4AEC52585429}"/>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B8A4-4989-AFE3-4AEC52585429}"/>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B8A4-4989-AFE3-4AEC52585429}"/>
              </c:ext>
            </c:extLst>
          </c:dPt>
          <c:dLbls>
            <c:dLbl>
              <c:idx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8A4-4989-AFE3-4AEC52585429}"/>
                </c:ext>
              </c:extLst>
            </c:dLbl>
            <c:dLbl>
              <c:idx val="1"/>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8A4-4989-AFE3-4AEC52585429}"/>
                </c:ext>
              </c:extLst>
            </c:dLbl>
            <c:dLbl>
              <c:idx val="2"/>
              <c:layout>
                <c:manualLayout>
                  <c:x val="-5.8719874393120346E-4"/>
                  <c:y val="4.9249154666477502E-2"/>
                </c:manualLayout>
              </c:layout>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fld id="{39F181D5-4237-4231-8356-326C73A13626}" type="CATEGORYNAME">
                      <a:rPr lang="en-US" sz="1800"/>
                      <a:pPr>
                        <a:defRPr sz="1800"/>
                      </a:pPr>
                      <a:t>[CATEGORY NAME]</a:t>
                    </a:fld>
                    <a:endParaRPr lang="en-US" sz="1800" dirty="0"/>
                  </a:p>
                  <a:p>
                    <a:pPr>
                      <a:defRPr sz="1800"/>
                    </a:pPr>
                    <a:fld id="{99B1F260-C39D-484B-86F4-D0C309A9F230}" type="VALUE">
                      <a:rPr lang="en-US" sz="1800"/>
                      <a:pPr>
                        <a:defRPr sz="1800"/>
                      </a:pPr>
                      <a:t>[VALUE]</a:t>
                    </a:fld>
                    <a:endParaRPr lang="en-US" sz="1800" dirty="0"/>
                  </a:p>
                  <a:p>
                    <a:pPr>
                      <a:defRPr sz="1800"/>
                    </a:pPr>
                    <a:fld id="{BD8D8B91-15E6-448E-AADC-65C413B0873F}" type="PERCENTAGE">
                      <a:rPr lang="en-US" sz="1800"/>
                      <a:pPr>
                        <a:defRPr sz="1800"/>
                      </a:pPr>
                      <a:t>[PERCENTAGE]</a:t>
                    </a:fld>
                    <a:endParaRPr lang="en-US"/>
                  </a:p>
                </c:rich>
              </c:tx>
              <c:numFmt formatCode="0.00%" sourceLinked="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1400222351538065"/>
                      <c:h val="0.18340296004666085"/>
                    </c:manualLayout>
                  </c15:layout>
                  <c15:dlblFieldTable/>
                  <c15:showDataLabelsRange val="0"/>
                </c:ext>
                <c:ext xmlns:c16="http://schemas.microsoft.com/office/drawing/2014/chart" uri="{C3380CC4-5D6E-409C-BE32-E72D297353CC}">
                  <c16:uniqueId val="{00000005-B8A4-4989-AFE3-4AEC52585429}"/>
                </c:ext>
              </c:extLst>
            </c:dLbl>
            <c:dLbl>
              <c:idx val="3"/>
              <c:layout>
                <c:manualLayout>
                  <c:x val="2.0215701535382531E-7"/>
                  <c:y val="-3.9038911579553165E-2"/>
                </c:manualLayout>
              </c:layout>
              <c:numFmt formatCode="0.00%" sourceLinked="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20951669834374151"/>
                      <c:h val="0.18340304476057676"/>
                    </c:manualLayout>
                  </c15:layout>
                </c:ext>
                <c:ext xmlns:c16="http://schemas.microsoft.com/office/drawing/2014/chart" uri="{C3380CC4-5D6E-409C-BE32-E72D297353CC}">
                  <c16:uniqueId val="{00000007-B8A4-4989-AFE3-4AEC52585429}"/>
                </c:ext>
              </c:extLst>
            </c:dLbl>
            <c:dLbl>
              <c:idx val="4"/>
              <c:numFmt formatCode="0.00%" sourceLinked="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1"/>
              <c:showBubbleSize val="0"/>
              <c:separator>
</c:separator>
              <c:extLst>
                <c:ext xmlns:c15="http://schemas.microsoft.com/office/drawing/2012/chart" uri="{CE6537A1-D6FC-4f65-9D91-7224C49458BB}">
                  <c15:layout>
                    <c:manualLayout>
                      <c:w val="0.23201032874570734"/>
                      <c:h val="0.18340296004666085"/>
                    </c:manualLayout>
                  </c15:layout>
                </c:ext>
                <c:ext xmlns:c16="http://schemas.microsoft.com/office/drawing/2014/chart" uri="{C3380CC4-5D6E-409C-BE32-E72D297353CC}">
                  <c16:uniqueId val="{00000009-B8A4-4989-AFE3-4AEC52585429}"/>
                </c:ext>
              </c:extLst>
            </c:dLbl>
            <c:dLbl>
              <c:idx val="5"/>
              <c:layout>
                <c:manualLayout>
                  <c:x val="0.1668611836589145"/>
                  <c:y val="3.2801998809543126E-2"/>
                </c:manualLayout>
              </c:layout>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fld id="{D00F3E6A-316E-4B77-B02D-3AAE24CC7925}" type="CATEGORYNAME">
                      <a:rPr lang="en-US" sz="1800"/>
                      <a:pPr>
                        <a:defRPr sz="1800"/>
                      </a:pPr>
                      <a:t>[CATEGORY NAME]</a:t>
                    </a:fld>
                    <a:endParaRPr lang="en-US" sz="1800" baseline="0" dirty="0"/>
                  </a:p>
                  <a:p>
                    <a:pPr>
                      <a:defRPr sz="1800"/>
                    </a:pPr>
                    <a:fld id="{B36AE833-C2A3-4044-804B-2584E65EFCF3}" type="VALUE">
                      <a:rPr lang="en-US" sz="1800" b="1"/>
                      <a:pPr>
                        <a:defRPr sz="1800"/>
                      </a:pPr>
                      <a:t>[VALUE]</a:t>
                    </a:fld>
                    <a:endParaRPr lang="en-US" sz="1800" b="1" baseline="0" dirty="0"/>
                  </a:p>
                  <a:p>
                    <a:pPr>
                      <a:defRPr sz="1800"/>
                    </a:pPr>
                    <a:fld id="{C9C69C2D-9EB7-45E4-B4EB-F0A17A2364F2}" type="PERCENTAGE">
                      <a:rPr lang="en-US" sz="1800" b="1"/>
                      <a:pPr>
                        <a:defRPr sz="1800"/>
                      </a:pPr>
                      <a:t>[PERCENTAGE]</a:t>
                    </a:fld>
                    <a:endParaRPr lang="en-US"/>
                  </a:p>
                </c:rich>
              </c:tx>
              <c:numFmt formatCode="0.00%" sourceLinked="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16100939287227226"/>
                      <c:h val="0.17577854410874802"/>
                    </c:manualLayout>
                  </c15:layout>
                  <c15:dlblFieldTable/>
                  <c15:showDataLabelsRange val="0"/>
                </c:ext>
                <c:ext xmlns:c16="http://schemas.microsoft.com/office/drawing/2014/chart" uri="{C3380CC4-5D6E-409C-BE32-E72D297353CC}">
                  <c16:uniqueId val="{0000000B-B8A4-4989-AFE3-4AEC52585429}"/>
                </c:ext>
              </c:extLst>
            </c:dLbl>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Budget!$A$1:$A$6</c:f>
              <c:strCache>
                <c:ptCount val="6"/>
                <c:pt idx="0">
                  <c:v>FY 2024 BUDGETED REVENUES ($192.5m)</c:v>
                </c:pt>
                <c:pt idx="2">
                  <c:v>Property Tax</c:v>
                </c:pt>
                <c:pt idx="3">
                  <c:v>Local Receipts</c:v>
                </c:pt>
                <c:pt idx="4">
                  <c:v>State Aid</c:v>
                </c:pt>
                <c:pt idx="5">
                  <c:v>Other</c:v>
                </c:pt>
              </c:strCache>
            </c:strRef>
          </c:cat>
          <c:val>
            <c:numRef>
              <c:f>Budget!$B$1:$B$6</c:f>
              <c:numCache>
                <c:formatCode>General</c:formatCode>
                <c:ptCount val="6"/>
                <c:pt idx="2" formatCode="_(&quot;$&quot;* #,##0_);_(&quot;$&quot;* \(#,##0\);_(&quot;$&quot;* &quot;-&quot;??_);_(@_)">
                  <c:v>139635170.25</c:v>
                </c:pt>
                <c:pt idx="3" formatCode="_(&quot;$&quot;* #,##0_);_(&quot;$&quot;* \(#,##0\);_(&quot;$&quot;* &quot;-&quot;??_);_(@_)">
                  <c:v>19000000</c:v>
                </c:pt>
                <c:pt idx="4" formatCode="_(&quot;$&quot;* #,##0_);_(&quot;$&quot;* \(#,##0\);_(&quot;$&quot;* &quot;-&quot;??_);_(@_)">
                  <c:v>33420752</c:v>
                </c:pt>
                <c:pt idx="5" formatCode="_(&quot;$&quot;* #,##0_);_(&quot;$&quot;* \(#,##0\);_(&quot;$&quot;* &quot;-&quot;??_);_(@_)">
                  <c:v>462096.71</c:v>
                </c:pt>
              </c:numCache>
            </c:numRef>
          </c:val>
          <c:extLst>
            <c:ext xmlns:c16="http://schemas.microsoft.com/office/drawing/2014/chart" uri="{C3380CC4-5D6E-409C-BE32-E72D297353CC}">
              <c16:uniqueId val="{0000000C-B8A4-4989-AFE3-4AEC52585429}"/>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'New Growth'!$D$1</c:f>
              <c:strCache>
                <c:ptCount val="1"/>
                <c:pt idx="0">
                  <c:v>Residential New Growth Value</c:v>
                </c:pt>
              </c:strCache>
            </c:strRef>
          </c:tx>
          <c:spPr>
            <a:solidFill>
              <a:schemeClr val="accent1"/>
            </a:solidFill>
            <a:ln>
              <a:noFill/>
            </a:ln>
            <a:effectLst/>
            <a:sp3d/>
          </c:spPr>
          <c:invertIfNegative val="0"/>
          <c:cat>
            <c:strRef>
              <c:f>'New Growth'!$C$2:$C$7</c:f>
              <c:strCache>
                <c:ptCount val="6"/>
                <c:pt idx="0">
                  <c:v>2019</c:v>
                </c:pt>
                <c:pt idx="1">
                  <c:v>2020</c:v>
                </c:pt>
                <c:pt idx="2">
                  <c:v>2021</c:v>
                </c:pt>
                <c:pt idx="3">
                  <c:v>2022</c:v>
                </c:pt>
                <c:pt idx="4">
                  <c:v>2023</c:v>
                </c:pt>
                <c:pt idx="5">
                  <c:v>2024</c:v>
                </c:pt>
              </c:strCache>
            </c:strRef>
          </c:cat>
          <c:val>
            <c:numRef>
              <c:f>'New Growth'!$D$2:$D$7</c:f>
              <c:numCache>
                <c:formatCode>_("$"* #,##0.00_);_("$"* \(#,##0.00\);_("$"* "-"??_);_(@_)</c:formatCode>
                <c:ptCount val="6"/>
                <c:pt idx="0">
                  <c:v>77828400</c:v>
                </c:pt>
                <c:pt idx="1">
                  <c:v>50899700</c:v>
                </c:pt>
                <c:pt idx="2">
                  <c:v>129678400</c:v>
                </c:pt>
                <c:pt idx="3">
                  <c:v>184546712</c:v>
                </c:pt>
                <c:pt idx="4">
                  <c:v>118553711</c:v>
                </c:pt>
                <c:pt idx="5">
                  <c:v>153218599</c:v>
                </c:pt>
              </c:numCache>
            </c:numRef>
          </c:val>
          <c:extLst>
            <c:ext xmlns:c16="http://schemas.microsoft.com/office/drawing/2014/chart" uri="{C3380CC4-5D6E-409C-BE32-E72D297353CC}">
              <c16:uniqueId val="{00000000-80B8-4402-A7CE-0A70F4105531}"/>
            </c:ext>
          </c:extLst>
        </c:ser>
        <c:ser>
          <c:idx val="1"/>
          <c:order val="1"/>
          <c:tx>
            <c:strRef>
              <c:f>'New Growth'!$E$1</c:f>
              <c:strCache>
                <c:ptCount val="1"/>
                <c:pt idx="0">
                  <c:v>CIP New Growth Value</c:v>
                </c:pt>
              </c:strCache>
            </c:strRef>
          </c:tx>
          <c:spPr>
            <a:solidFill>
              <a:schemeClr val="accent2"/>
            </a:solidFill>
            <a:ln>
              <a:noFill/>
            </a:ln>
            <a:effectLst/>
            <a:sp3d/>
          </c:spPr>
          <c:invertIfNegative val="0"/>
          <c:cat>
            <c:strRef>
              <c:f>'New Growth'!$C$2:$C$7</c:f>
              <c:strCache>
                <c:ptCount val="6"/>
                <c:pt idx="0">
                  <c:v>2019</c:v>
                </c:pt>
                <c:pt idx="1">
                  <c:v>2020</c:v>
                </c:pt>
                <c:pt idx="2">
                  <c:v>2021</c:v>
                </c:pt>
                <c:pt idx="3">
                  <c:v>2022</c:v>
                </c:pt>
                <c:pt idx="4">
                  <c:v>2023</c:v>
                </c:pt>
                <c:pt idx="5">
                  <c:v>2024</c:v>
                </c:pt>
              </c:strCache>
            </c:strRef>
          </c:cat>
          <c:val>
            <c:numRef>
              <c:f>'New Growth'!$E$2:$E$7</c:f>
              <c:numCache>
                <c:formatCode>_("$"* #,##0.00_);_("$"* \(#,##0.00\);_("$"* "-"??_);_(@_)</c:formatCode>
                <c:ptCount val="6"/>
                <c:pt idx="0">
                  <c:v>44390950</c:v>
                </c:pt>
                <c:pt idx="1">
                  <c:v>46861190</c:v>
                </c:pt>
                <c:pt idx="2">
                  <c:v>33245070</c:v>
                </c:pt>
                <c:pt idx="3">
                  <c:v>50044760</c:v>
                </c:pt>
                <c:pt idx="4">
                  <c:v>65694640</c:v>
                </c:pt>
                <c:pt idx="5">
                  <c:v>92199241</c:v>
                </c:pt>
              </c:numCache>
            </c:numRef>
          </c:val>
          <c:extLst>
            <c:ext xmlns:c16="http://schemas.microsoft.com/office/drawing/2014/chart" uri="{C3380CC4-5D6E-409C-BE32-E72D297353CC}">
              <c16:uniqueId val="{00000001-80B8-4402-A7CE-0A70F4105531}"/>
            </c:ext>
          </c:extLst>
        </c:ser>
        <c:dLbls>
          <c:showLegendKey val="0"/>
          <c:showVal val="0"/>
          <c:showCatName val="0"/>
          <c:showSerName val="0"/>
          <c:showPercent val="0"/>
          <c:showBubbleSize val="0"/>
        </c:dLbls>
        <c:gapWidth val="150"/>
        <c:shape val="box"/>
        <c:axId val="2049699088"/>
        <c:axId val="1882349648"/>
        <c:axId val="0"/>
      </c:bar3DChart>
      <c:catAx>
        <c:axId val="20496990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2349648"/>
        <c:crosses val="autoZero"/>
        <c:auto val="1"/>
        <c:lblAlgn val="ctr"/>
        <c:lblOffset val="100"/>
        <c:noMultiLvlLbl val="0"/>
      </c:catAx>
      <c:valAx>
        <c:axId val="188234964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699088"/>
        <c:crosses val="autoZero"/>
        <c:crossBetween val="between"/>
      </c:valAx>
      <c:spPr>
        <a:noFill/>
        <a:ln>
          <a:noFill/>
        </a:ln>
        <a:effectLst/>
      </c:spPr>
    </c:plotArea>
    <c:legend>
      <c:legendPos val="t"/>
      <c:layout>
        <c:manualLayout>
          <c:xMode val="edge"/>
          <c:yMode val="edge"/>
          <c:x val="0.2200022035346004"/>
          <c:y val="2.2015223680346557E-2"/>
          <c:w val="0.53803476918326387"/>
          <c:h val="5.207249093863267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5944585209659493E-2"/>
          <c:y val="0.15287124679269423"/>
          <c:w val="0.82413201714300277"/>
          <c:h val="0.70233509386997872"/>
        </c:manualLayout>
      </c:layout>
      <c:pie3DChart>
        <c:varyColors val="1"/>
        <c:ser>
          <c:idx val="0"/>
          <c:order val="0"/>
          <c:tx>
            <c:strRef>
              <c:f>Sheet14!$B$3:$B$4</c:f>
              <c:strCache>
                <c:ptCount val="2"/>
              </c:strCache>
            </c:strRef>
          </c:tx>
          <c:cat>
            <c:strRef>
              <c:f>Sheet14!$A$5:$A$14</c:f>
              <c:strCache>
                <c:ptCount val="10"/>
                <c:pt idx="0">
                  <c:v>Residential</c:v>
                </c:pt>
                <c:pt idx="3">
                  <c:v>Commercial</c:v>
                </c:pt>
                <c:pt idx="6">
                  <c:v>Industrial</c:v>
                </c:pt>
                <c:pt idx="9">
                  <c:v>Personal Property</c:v>
                </c:pt>
              </c:strCache>
            </c:strRef>
          </c:cat>
          <c:val>
            <c:numRef>
              <c:f>Sheet14!$B$5:$B$14</c:f>
            </c:numRef>
          </c:val>
          <c:extLst>
            <c:ext xmlns:c16="http://schemas.microsoft.com/office/drawing/2014/chart" uri="{C3380CC4-5D6E-409C-BE32-E72D297353CC}">
              <c16:uniqueId val="{00000000-F592-4B5A-A85D-B46907CF2361}"/>
            </c:ext>
          </c:extLst>
        </c:ser>
        <c:ser>
          <c:idx val="1"/>
          <c:order val="1"/>
          <c:tx>
            <c:strRef>
              <c:f>Sheet14!$C$3:$C$4</c:f>
              <c:strCache>
                <c:ptCount val="2"/>
              </c:strCache>
            </c:strRef>
          </c:tx>
          <c:explosion val="14"/>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F592-4B5A-A85D-B46907CF236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4-F592-4B5A-A85D-B46907CF236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6-F592-4B5A-A85D-B46907CF236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8-F592-4B5A-A85D-B46907CF2361}"/>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A-F592-4B5A-A85D-B46907CF2361}"/>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C-F592-4B5A-A85D-B46907CF2361}"/>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E-F592-4B5A-A85D-B46907CF2361}"/>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0-F592-4B5A-A85D-B46907CF2361}"/>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2-F592-4B5A-A85D-B46907CF2361}"/>
              </c:ext>
            </c:extLst>
          </c:dPt>
          <c:dPt>
            <c:idx val="9"/>
            <c:bubble3D val="0"/>
            <c:spPr>
              <a:solidFill>
                <a:schemeClr val="accent4">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14-F592-4B5A-A85D-B46907CF2361}"/>
              </c:ext>
            </c:extLst>
          </c:dPt>
          <c:dLbls>
            <c:dLbl>
              <c:idx val="0"/>
              <c:layout>
                <c:manualLayout>
                  <c:x val="-0.21782811289557977"/>
                  <c:y val="-0.3277192821827504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fld id="{631A954F-0106-48DF-842A-566FFFE6EFDC}" type="VALUE">
                      <a:rPr lang="en-US"/>
                      <a:pPr>
                        <a:defRPr sz="1400"/>
                      </a:pPr>
                      <a:t>[VALUE]</a:t>
                    </a:fld>
                    <a:r>
                      <a:rPr lang="en-US" baseline="0"/>
                      <a:t> </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1029114202134425"/>
                      <c:h val="0.14240956072351421"/>
                    </c:manualLayout>
                  </c15:layout>
                  <c15:dlblFieldTable/>
                  <c15:showDataLabelsRange val="0"/>
                </c:ext>
                <c:ext xmlns:c16="http://schemas.microsoft.com/office/drawing/2014/chart" uri="{C3380CC4-5D6E-409C-BE32-E72D297353CC}">
                  <c16:uniqueId val="{00000002-F592-4B5A-A85D-B46907CF2361}"/>
                </c:ext>
              </c:extLst>
            </c:dLbl>
            <c:dLbl>
              <c:idx val="9"/>
              <c:layout>
                <c:manualLayout>
                  <c:x val="0.20892041578503129"/>
                  <c:y val="-3.4108018474434884E-2"/>
                </c:manualLayout>
              </c:layout>
              <c:tx>
                <c:rich>
                  <a:bodyPr/>
                  <a:lstStyle/>
                  <a:p>
                    <a:fld id="{777AC11C-FF1E-4546-B0C0-E002E0C56F4C}"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layout>
                    <c:manualLayout>
                      <c:w val="0.18069016152716594"/>
                      <c:h val="6.4890180878552972E-2"/>
                    </c:manualLayout>
                  </c15:layout>
                  <c15:dlblFieldTable/>
                  <c15:showDataLabelsRange val="0"/>
                </c:ext>
                <c:ext xmlns:c16="http://schemas.microsoft.com/office/drawing/2014/chart" uri="{C3380CC4-5D6E-409C-BE32-E72D297353CC}">
                  <c16:uniqueId val="{00000014-F592-4B5A-A85D-B46907CF236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Sheet14!$A$5:$A$14</c:f>
              <c:strCache>
                <c:ptCount val="10"/>
                <c:pt idx="0">
                  <c:v>Residential</c:v>
                </c:pt>
                <c:pt idx="3">
                  <c:v>Commercial</c:v>
                </c:pt>
                <c:pt idx="6">
                  <c:v>Industrial</c:v>
                </c:pt>
                <c:pt idx="9">
                  <c:v>Personal Property</c:v>
                </c:pt>
              </c:strCache>
            </c:strRef>
          </c:cat>
          <c:val>
            <c:numRef>
              <c:f>Sheet14!$C$5:$C$14</c:f>
              <c:numCache>
                <c:formatCode>General</c:formatCode>
                <c:ptCount val="10"/>
                <c:pt idx="0" formatCode="0.00%">
                  <c:v>0.89</c:v>
                </c:pt>
                <c:pt idx="3" formatCode="0.00%">
                  <c:v>0.08</c:v>
                </c:pt>
                <c:pt idx="6" formatCode="0.00%">
                  <c:v>1.24E-2</c:v>
                </c:pt>
                <c:pt idx="9" formatCode="0.00%">
                  <c:v>1.7600000000000001E-2</c:v>
                </c:pt>
              </c:numCache>
            </c:numRef>
          </c:val>
          <c:extLst>
            <c:ext xmlns:c16="http://schemas.microsoft.com/office/drawing/2014/chart" uri="{C3380CC4-5D6E-409C-BE32-E72D297353CC}">
              <c16:uniqueId val="{00000015-F592-4B5A-A85D-B46907CF2361}"/>
            </c:ext>
          </c:extLst>
        </c:ser>
        <c:dLbls>
          <c:showLegendKey val="0"/>
          <c:showVal val="0"/>
          <c:showCatName val="0"/>
          <c:showSerName val="0"/>
          <c:showPercent val="0"/>
          <c:showBubbleSize val="0"/>
          <c:showLeaderLines val="1"/>
        </c:dLbls>
      </c:pie3DChart>
      <c:spPr>
        <a:noFill/>
        <a:ln>
          <a:noFill/>
        </a:ln>
        <a:effectLst/>
      </c:spPr>
    </c:plotArea>
    <c:legend>
      <c:legendPos val="b"/>
      <c:legendEntry>
        <c:idx val="1"/>
        <c:delete val="1"/>
      </c:legendEntry>
      <c:legendEntry>
        <c:idx val="2"/>
        <c:delete val="1"/>
      </c:legendEntry>
      <c:legendEntry>
        <c:idx val="4"/>
        <c:delete val="1"/>
      </c:legendEntry>
      <c:legendEntry>
        <c:idx val="5"/>
        <c:delete val="1"/>
      </c:legendEntry>
      <c:legendEntry>
        <c:idx val="7"/>
        <c:delete val="1"/>
      </c:legendEntry>
      <c:legendEntry>
        <c:idx val="8"/>
        <c:delete val="1"/>
      </c:legendEntry>
      <c:layout>
        <c:manualLayout>
          <c:xMode val="edge"/>
          <c:yMode val="edge"/>
          <c:x val="0.05"/>
          <c:y val="0.80324166200604252"/>
          <c:w val="0.94624386904610169"/>
          <c:h val="0.154904802106828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0.28488</cdr:x>
      <cdr:y>0</cdr:y>
    </cdr:from>
    <cdr:to>
      <cdr:x>0.76358</cdr:x>
      <cdr:y>0.0814</cdr:y>
    </cdr:to>
    <cdr:sp macro="" textlink="">
      <cdr:nvSpPr>
        <cdr:cNvPr id="2" name="TextBox 1">
          <a:extLst xmlns:a="http://schemas.openxmlformats.org/drawingml/2006/main">
            <a:ext uri="{FF2B5EF4-FFF2-40B4-BE49-F238E27FC236}">
              <a16:creationId xmlns:a16="http://schemas.microsoft.com/office/drawing/2014/main" id="{1E034AE3-F820-FE88-2460-EC18D264FD06}"/>
            </a:ext>
          </a:extLst>
        </cdr:cNvPr>
        <cdr:cNvSpPr txBox="1"/>
      </cdr:nvSpPr>
      <cdr:spPr>
        <a:xfrm xmlns:a="http://schemas.openxmlformats.org/drawingml/2006/main">
          <a:off x="1478280" y="0"/>
          <a:ext cx="2484120" cy="32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0.24229</cdr:x>
      <cdr:y>0</cdr:y>
    </cdr:from>
    <cdr:to>
      <cdr:x>0.77093</cdr:x>
      <cdr:y>0.09109</cdr:y>
    </cdr:to>
    <cdr:sp macro="" textlink="">
      <cdr:nvSpPr>
        <cdr:cNvPr id="3" name="TextBox 2">
          <a:extLst xmlns:a="http://schemas.openxmlformats.org/drawingml/2006/main">
            <a:ext uri="{FF2B5EF4-FFF2-40B4-BE49-F238E27FC236}">
              <a16:creationId xmlns:a16="http://schemas.microsoft.com/office/drawing/2014/main" id="{9E9422DB-D9AF-9BC0-434D-FACEFC2493FB}"/>
            </a:ext>
          </a:extLst>
        </cdr:cNvPr>
        <cdr:cNvSpPr txBox="1"/>
      </cdr:nvSpPr>
      <cdr:spPr>
        <a:xfrm xmlns:a="http://schemas.openxmlformats.org/drawingml/2006/main">
          <a:off x="1257300" y="0"/>
          <a:ext cx="2743200" cy="3581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a:t>Value Percentages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3F3E06C-525B-4E40-9689-DD49EED7ECC0}" type="datetimeFigureOut">
              <a:rPr lang="en-US" smtClean="0"/>
              <a:t>11/27/2023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1BCBF-6E9B-4BA3-B0E6-C0F586F07831}" type="slidenum">
              <a:rPr lang="en-US" smtClean="0"/>
              <a:t>‹#›</a:t>
            </a:fld>
            <a:endParaRPr lang="en-US" dirty="0"/>
          </a:p>
        </p:txBody>
      </p:sp>
    </p:spTree>
    <p:extLst>
      <p:ext uri="{BB962C8B-B14F-4D97-AF65-F5344CB8AC3E}">
        <p14:creationId xmlns:p14="http://schemas.microsoft.com/office/powerpoint/2010/main" val="3637600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1</a:t>
            </a:fld>
            <a:endParaRPr lang="en-US" dirty="0"/>
          </a:p>
        </p:txBody>
      </p:sp>
    </p:spTree>
    <p:extLst>
      <p:ext uri="{BB962C8B-B14F-4D97-AF65-F5344CB8AC3E}">
        <p14:creationId xmlns:p14="http://schemas.microsoft.com/office/powerpoint/2010/main" val="121151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10</a:t>
            </a:fld>
            <a:endParaRPr lang="en-US" dirty="0"/>
          </a:p>
        </p:txBody>
      </p:sp>
    </p:spTree>
    <p:extLst>
      <p:ext uri="{BB962C8B-B14F-4D97-AF65-F5344CB8AC3E}">
        <p14:creationId xmlns:p14="http://schemas.microsoft.com/office/powerpoint/2010/main" val="2789805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11</a:t>
            </a:fld>
            <a:endParaRPr lang="en-US" dirty="0"/>
          </a:p>
        </p:txBody>
      </p:sp>
    </p:spTree>
    <p:extLst>
      <p:ext uri="{BB962C8B-B14F-4D97-AF65-F5344CB8AC3E}">
        <p14:creationId xmlns:p14="http://schemas.microsoft.com/office/powerpoint/2010/main" val="2423224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12</a:t>
            </a:fld>
            <a:endParaRPr lang="en-US" dirty="0"/>
          </a:p>
        </p:txBody>
      </p:sp>
    </p:spTree>
    <p:extLst>
      <p:ext uri="{BB962C8B-B14F-4D97-AF65-F5344CB8AC3E}">
        <p14:creationId xmlns:p14="http://schemas.microsoft.com/office/powerpoint/2010/main" val="1685185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13</a:t>
            </a:fld>
            <a:endParaRPr lang="en-US" dirty="0"/>
          </a:p>
        </p:txBody>
      </p:sp>
    </p:spTree>
    <p:extLst>
      <p:ext uri="{BB962C8B-B14F-4D97-AF65-F5344CB8AC3E}">
        <p14:creationId xmlns:p14="http://schemas.microsoft.com/office/powerpoint/2010/main" val="27133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tax rate will be determined by DOR – potentially will move by pennies</a:t>
            </a:r>
          </a:p>
        </p:txBody>
      </p:sp>
      <p:sp>
        <p:nvSpPr>
          <p:cNvPr id="4" name="Slide Number Placeholder 3"/>
          <p:cNvSpPr>
            <a:spLocks noGrp="1"/>
          </p:cNvSpPr>
          <p:nvPr>
            <p:ph type="sldNum" sz="quarter" idx="5"/>
          </p:nvPr>
        </p:nvSpPr>
        <p:spPr/>
        <p:txBody>
          <a:bodyPr/>
          <a:lstStyle/>
          <a:p>
            <a:fld id="{38A1BCBF-6E9B-4BA3-B0E6-C0F586F07831}" type="slidenum">
              <a:rPr lang="en-US" smtClean="0"/>
              <a:t>14</a:t>
            </a:fld>
            <a:endParaRPr lang="en-US" dirty="0"/>
          </a:p>
        </p:txBody>
      </p:sp>
    </p:spTree>
    <p:extLst>
      <p:ext uri="{BB962C8B-B14F-4D97-AF65-F5344CB8AC3E}">
        <p14:creationId xmlns:p14="http://schemas.microsoft.com/office/powerpoint/2010/main" val="2516061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800600"/>
            <a:ext cx="5852160" cy="3780473"/>
          </a:xfrm>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15</a:t>
            </a:fld>
            <a:endParaRPr lang="en-US" dirty="0"/>
          </a:p>
        </p:txBody>
      </p:sp>
    </p:spTree>
    <p:extLst>
      <p:ext uri="{BB962C8B-B14F-4D97-AF65-F5344CB8AC3E}">
        <p14:creationId xmlns:p14="http://schemas.microsoft.com/office/powerpoint/2010/main" val="2841875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16</a:t>
            </a:fld>
            <a:endParaRPr lang="en-US" dirty="0"/>
          </a:p>
        </p:txBody>
      </p:sp>
    </p:spTree>
    <p:extLst>
      <p:ext uri="{BB962C8B-B14F-4D97-AF65-F5344CB8AC3E}">
        <p14:creationId xmlns:p14="http://schemas.microsoft.com/office/powerpoint/2010/main" val="2171891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17</a:t>
            </a:fld>
            <a:endParaRPr lang="en-US" dirty="0"/>
          </a:p>
        </p:txBody>
      </p:sp>
    </p:spTree>
    <p:extLst>
      <p:ext uri="{BB962C8B-B14F-4D97-AF65-F5344CB8AC3E}">
        <p14:creationId xmlns:p14="http://schemas.microsoft.com/office/powerpoint/2010/main" val="1179221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18</a:t>
            </a:fld>
            <a:endParaRPr lang="en-US" dirty="0"/>
          </a:p>
        </p:txBody>
      </p:sp>
    </p:spTree>
    <p:extLst>
      <p:ext uri="{BB962C8B-B14F-4D97-AF65-F5344CB8AC3E}">
        <p14:creationId xmlns:p14="http://schemas.microsoft.com/office/powerpoint/2010/main" val="527616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19</a:t>
            </a:fld>
            <a:endParaRPr lang="en-US" dirty="0"/>
          </a:p>
        </p:txBody>
      </p:sp>
    </p:spTree>
    <p:extLst>
      <p:ext uri="{BB962C8B-B14F-4D97-AF65-F5344CB8AC3E}">
        <p14:creationId xmlns:p14="http://schemas.microsoft.com/office/powerpoint/2010/main" val="228277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2</a:t>
            </a:fld>
            <a:endParaRPr lang="en-US" dirty="0"/>
          </a:p>
        </p:txBody>
      </p:sp>
    </p:spTree>
    <p:extLst>
      <p:ext uri="{BB962C8B-B14F-4D97-AF65-F5344CB8AC3E}">
        <p14:creationId xmlns:p14="http://schemas.microsoft.com/office/powerpoint/2010/main" val="347777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20</a:t>
            </a:fld>
            <a:endParaRPr lang="en-US" dirty="0"/>
          </a:p>
        </p:txBody>
      </p:sp>
    </p:spTree>
    <p:extLst>
      <p:ext uri="{BB962C8B-B14F-4D97-AF65-F5344CB8AC3E}">
        <p14:creationId xmlns:p14="http://schemas.microsoft.com/office/powerpoint/2010/main" val="3841765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21</a:t>
            </a:fld>
            <a:endParaRPr lang="en-US" dirty="0"/>
          </a:p>
        </p:txBody>
      </p:sp>
    </p:spTree>
    <p:extLst>
      <p:ext uri="{BB962C8B-B14F-4D97-AF65-F5344CB8AC3E}">
        <p14:creationId xmlns:p14="http://schemas.microsoft.com/office/powerpoint/2010/main" val="100539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22</a:t>
            </a:fld>
            <a:endParaRPr lang="en-US" dirty="0"/>
          </a:p>
        </p:txBody>
      </p:sp>
    </p:spTree>
    <p:extLst>
      <p:ext uri="{BB962C8B-B14F-4D97-AF65-F5344CB8AC3E}">
        <p14:creationId xmlns:p14="http://schemas.microsoft.com/office/powerpoint/2010/main" val="207616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1BCBF-6E9B-4BA3-B0E6-C0F586F07831}" type="slidenum">
              <a:rPr lang="en-US" smtClean="0"/>
              <a:t>3</a:t>
            </a:fld>
            <a:endParaRPr lang="en-US" dirty="0"/>
          </a:p>
        </p:txBody>
      </p:sp>
    </p:spTree>
    <p:extLst>
      <p:ext uri="{BB962C8B-B14F-4D97-AF65-F5344CB8AC3E}">
        <p14:creationId xmlns:p14="http://schemas.microsoft.com/office/powerpoint/2010/main" val="9676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4</a:t>
            </a:fld>
            <a:endParaRPr lang="en-US" dirty="0"/>
          </a:p>
        </p:txBody>
      </p:sp>
    </p:spTree>
    <p:extLst>
      <p:ext uri="{BB962C8B-B14F-4D97-AF65-F5344CB8AC3E}">
        <p14:creationId xmlns:p14="http://schemas.microsoft.com/office/powerpoint/2010/main" val="238041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5</a:t>
            </a:fld>
            <a:endParaRPr lang="en-US" dirty="0"/>
          </a:p>
        </p:txBody>
      </p:sp>
    </p:spTree>
    <p:extLst>
      <p:ext uri="{BB962C8B-B14F-4D97-AF65-F5344CB8AC3E}">
        <p14:creationId xmlns:p14="http://schemas.microsoft.com/office/powerpoint/2010/main" val="1039621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6</a:t>
            </a:fld>
            <a:endParaRPr lang="en-US" dirty="0"/>
          </a:p>
        </p:txBody>
      </p:sp>
    </p:spTree>
    <p:extLst>
      <p:ext uri="{BB962C8B-B14F-4D97-AF65-F5344CB8AC3E}">
        <p14:creationId xmlns:p14="http://schemas.microsoft.com/office/powerpoint/2010/main" val="4007030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7</a:t>
            </a:fld>
            <a:endParaRPr lang="en-US" dirty="0"/>
          </a:p>
        </p:txBody>
      </p:sp>
    </p:spTree>
    <p:extLst>
      <p:ext uri="{BB962C8B-B14F-4D97-AF65-F5344CB8AC3E}">
        <p14:creationId xmlns:p14="http://schemas.microsoft.com/office/powerpoint/2010/main" val="251856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8</a:t>
            </a:fld>
            <a:endParaRPr lang="en-US" dirty="0"/>
          </a:p>
        </p:txBody>
      </p:sp>
    </p:spTree>
    <p:extLst>
      <p:ext uri="{BB962C8B-B14F-4D97-AF65-F5344CB8AC3E}">
        <p14:creationId xmlns:p14="http://schemas.microsoft.com/office/powerpoint/2010/main" val="2756461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1BCBF-6E9B-4BA3-B0E6-C0F586F07831}" type="slidenum">
              <a:rPr lang="en-US" smtClean="0"/>
              <a:t>9</a:t>
            </a:fld>
            <a:endParaRPr lang="en-US" dirty="0"/>
          </a:p>
        </p:txBody>
      </p:sp>
    </p:spTree>
    <p:extLst>
      <p:ext uri="{BB962C8B-B14F-4D97-AF65-F5344CB8AC3E}">
        <p14:creationId xmlns:p14="http://schemas.microsoft.com/office/powerpoint/2010/main" val="4209875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49D42-1760-4117-AD88-7AC9E54BC5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83653A-E6D1-461E-B96D-734E40FEFE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0F405F-FF29-47B0-A1AB-5335E1602DA1}"/>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5" name="Footer Placeholder 4">
            <a:extLst>
              <a:ext uri="{FF2B5EF4-FFF2-40B4-BE49-F238E27FC236}">
                <a16:creationId xmlns:a16="http://schemas.microsoft.com/office/drawing/2014/main" id="{82F4FCB1-AD45-4077-A482-52D2EF407C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20A8EA-7E2C-4312-A033-3755018EFB3B}"/>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2507925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AC04D-748F-4F8D-B03C-814C28E57A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E15435-2E1B-464B-B99C-D009FCD8EC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4FCACF-EC78-4AF3-9C80-E648156E82C8}"/>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5" name="Footer Placeholder 4">
            <a:extLst>
              <a:ext uri="{FF2B5EF4-FFF2-40B4-BE49-F238E27FC236}">
                <a16:creationId xmlns:a16="http://schemas.microsoft.com/office/drawing/2014/main" id="{C1EFDA19-C626-47F3-BFD1-D08B20365C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6CDF93-F0AF-4716-A7CF-09107A17CF4B}"/>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359037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0E2368-B312-48CF-98E4-1FBF219364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4F732E-7274-4C95-A4C9-1AA337D610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67650-8C93-49BF-98CF-95CFA6309E7F}"/>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5" name="Footer Placeholder 4">
            <a:extLst>
              <a:ext uri="{FF2B5EF4-FFF2-40B4-BE49-F238E27FC236}">
                <a16:creationId xmlns:a16="http://schemas.microsoft.com/office/drawing/2014/main" id="{974BB585-8B52-42B9-A1C2-384F2D4DE0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8FAC9E-53A1-41E7-B19D-48C063C703DF}"/>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147212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57AD0-C9D6-4230-A693-2DD2DC154F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78C6B7-2D0D-4614-8E17-CBE5A30259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BA463-D502-423A-8C5C-9302E7DB9DE0}"/>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5" name="Footer Placeholder 4">
            <a:extLst>
              <a:ext uri="{FF2B5EF4-FFF2-40B4-BE49-F238E27FC236}">
                <a16:creationId xmlns:a16="http://schemas.microsoft.com/office/drawing/2014/main" id="{14A474B5-7092-4BB5-9E4C-543DAE9700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211E16-2D98-43DB-AAA6-8E23A15B1A06}"/>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411204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3134D-8EE7-4AC0-AAE2-6694AD8031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FC180-53FE-4B8B-B906-2FF087824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EEFDDA-D5C6-47CE-B7B1-38F63207CB08}"/>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5" name="Footer Placeholder 4">
            <a:extLst>
              <a:ext uri="{FF2B5EF4-FFF2-40B4-BE49-F238E27FC236}">
                <a16:creationId xmlns:a16="http://schemas.microsoft.com/office/drawing/2014/main" id="{49ACD35C-B152-4FEF-829D-C0FF8C956F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50AD6B-E1B7-4A26-8758-E8C57F33B767}"/>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372480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F134-6A89-4EDA-BA1B-2CF9DC2C0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D7DA94-000F-4D98-99E8-3B1F871DCC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E4A59A-8D2E-4C6D-9AA9-85EE7D6C56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E38762-CDC5-4C67-89FB-FB19700A477B}"/>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6" name="Footer Placeholder 5">
            <a:extLst>
              <a:ext uri="{FF2B5EF4-FFF2-40B4-BE49-F238E27FC236}">
                <a16:creationId xmlns:a16="http://schemas.microsoft.com/office/drawing/2014/main" id="{D0D49928-C781-4CAD-9972-06FA612BA1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8651D5C-59E7-4219-9059-63801FF684B5}"/>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230002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9873A-FEAE-41FE-840F-B5735E827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E7B5E8-8E78-480B-A811-C4E147BBFD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D0962A-5684-434C-B9F8-5BC575D44A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609B9A-DAE0-43C7-A587-B40C22BDA1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DB85FA-B902-4A0D-8AFC-ED54C903D9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DAF457-0200-45F4-AAB9-FB8A820C9E36}"/>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8" name="Footer Placeholder 7">
            <a:extLst>
              <a:ext uri="{FF2B5EF4-FFF2-40B4-BE49-F238E27FC236}">
                <a16:creationId xmlns:a16="http://schemas.microsoft.com/office/drawing/2014/main" id="{8ABA8A83-A849-4C3D-A4AB-6BA80F3D2AD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DF3D27D-57AC-4BB0-8208-ACE4AC6191F6}"/>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225601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56B21-3D1A-43C4-8C51-19825CC6C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6AEA1B-CD62-4D88-8AA2-85EED22AB61C}"/>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4" name="Footer Placeholder 3">
            <a:extLst>
              <a:ext uri="{FF2B5EF4-FFF2-40B4-BE49-F238E27FC236}">
                <a16:creationId xmlns:a16="http://schemas.microsoft.com/office/drawing/2014/main" id="{2A67D366-B83A-4BC4-9E70-B0DD7078C46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36E06-0A03-4548-BF7B-C160C3FD6A13}"/>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183223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22F532-D6E2-4E28-BB69-C33C1D5095D3}"/>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3" name="Footer Placeholder 2">
            <a:extLst>
              <a:ext uri="{FF2B5EF4-FFF2-40B4-BE49-F238E27FC236}">
                <a16:creationId xmlns:a16="http://schemas.microsoft.com/office/drawing/2014/main" id="{C592BB34-E338-4718-818E-DC4DDDC6C2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8A01C2-D05D-4734-BDCF-DB2BF31B20CF}"/>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3695628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D9839-B932-4BE2-B9F6-8F058ECFB7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BC5578-D868-4CA4-8366-16D59B571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2F6B09-E5A5-46D2-B4EE-C8E6D4D285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254E2-68A5-4F04-8552-564BB1702BFE}"/>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6" name="Footer Placeholder 5">
            <a:extLst>
              <a:ext uri="{FF2B5EF4-FFF2-40B4-BE49-F238E27FC236}">
                <a16:creationId xmlns:a16="http://schemas.microsoft.com/office/drawing/2014/main" id="{82149AD5-DB91-451F-8D47-C93B440DBB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3AF6CC4-1D9A-4378-8CED-81B09063F0CB}"/>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1450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3CD4-4C51-459B-BB19-8F85C1B8A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D466A8-AE42-4DC0-AE5B-E791F47DF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D41F80F-2DB6-4567-ACB9-FD5EBA9FD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B32586-F1C3-456B-B286-3D0C226E7E0A}"/>
              </a:ext>
            </a:extLst>
          </p:cNvPr>
          <p:cNvSpPr>
            <a:spLocks noGrp="1"/>
          </p:cNvSpPr>
          <p:nvPr>
            <p:ph type="dt" sz="half" idx="10"/>
          </p:nvPr>
        </p:nvSpPr>
        <p:spPr/>
        <p:txBody>
          <a:bodyPr/>
          <a:lstStyle/>
          <a:p>
            <a:fld id="{151ED1EC-B520-4B42-A8A1-F9F0A69265B3}" type="datetimeFigureOut">
              <a:rPr lang="en-US" smtClean="0"/>
              <a:t>11/27/2023</a:t>
            </a:fld>
            <a:endParaRPr lang="en-US" dirty="0"/>
          </a:p>
        </p:txBody>
      </p:sp>
      <p:sp>
        <p:nvSpPr>
          <p:cNvPr id="6" name="Footer Placeholder 5">
            <a:extLst>
              <a:ext uri="{FF2B5EF4-FFF2-40B4-BE49-F238E27FC236}">
                <a16:creationId xmlns:a16="http://schemas.microsoft.com/office/drawing/2014/main" id="{B6594203-8A59-479A-981C-F340C81F0A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0BFC8D-2FDB-4F6D-A16E-7A170648E46D}"/>
              </a:ext>
            </a:extLst>
          </p:cNvPr>
          <p:cNvSpPr>
            <a:spLocks noGrp="1"/>
          </p:cNvSpPr>
          <p:nvPr>
            <p:ph type="sldNum" sz="quarter" idx="12"/>
          </p:nvPr>
        </p:nvSpPr>
        <p:spPr/>
        <p:txBody>
          <a:bodyPr/>
          <a:lstStyle/>
          <a:p>
            <a:fld id="{582C767D-7E6B-4EB6-BC61-4808E21BF05C}" type="slidenum">
              <a:rPr lang="en-US" smtClean="0"/>
              <a:t>‹#›</a:t>
            </a:fld>
            <a:endParaRPr lang="en-US" dirty="0"/>
          </a:p>
        </p:txBody>
      </p:sp>
    </p:spTree>
    <p:extLst>
      <p:ext uri="{BB962C8B-B14F-4D97-AF65-F5344CB8AC3E}">
        <p14:creationId xmlns:p14="http://schemas.microsoft.com/office/powerpoint/2010/main" val="106244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25DD94-BDBE-44EF-B680-F2FA3CEB1E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1CA256-EB67-4249-A5B1-6701193E7A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E833F-FBB3-44D0-ADC8-8BDFFCA609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ED1EC-B520-4B42-A8A1-F9F0A69265B3}" type="datetimeFigureOut">
              <a:rPr lang="en-US" smtClean="0"/>
              <a:t>11/27/2023</a:t>
            </a:fld>
            <a:endParaRPr lang="en-US" dirty="0"/>
          </a:p>
        </p:txBody>
      </p:sp>
      <p:sp>
        <p:nvSpPr>
          <p:cNvPr id="5" name="Footer Placeholder 4">
            <a:extLst>
              <a:ext uri="{FF2B5EF4-FFF2-40B4-BE49-F238E27FC236}">
                <a16:creationId xmlns:a16="http://schemas.microsoft.com/office/drawing/2014/main" id="{A9D9E2EA-11F5-4B4F-9A29-4F265B51D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E5CDC45-589A-4596-B133-CD466473B7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C767D-7E6B-4EB6-BC61-4808E21BF05C}" type="slidenum">
              <a:rPr lang="en-US" smtClean="0"/>
              <a:t>‹#›</a:t>
            </a:fld>
            <a:endParaRPr lang="en-US" dirty="0"/>
          </a:p>
        </p:txBody>
      </p:sp>
    </p:spTree>
    <p:extLst>
      <p:ext uri="{BB962C8B-B14F-4D97-AF65-F5344CB8AC3E}">
        <p14:creationId xmlns:p14="http://schemas.microsoft.com/office/powerpoint/2010/main" val="37700833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CD68-D04B-4AC2-9BBA-8AC5728AAB8C}"/>
              </a:ext>
            </a:extLst>
          </p:cNvPr>
          <p:cNvSpPr>
            <a:spLocks noGrp="1"/>
          </p:cNvSpPr>
          <p:nvPr>
            <p:ph type="ctrTitle"/>
          </p:nvPr>
        </p:nvSpPr>
        <p:spPr>
          <a:xfrm>
            <a:off x="7380408" y="482377"/>
            <a:ext cx="3973385" cy="3692028"/>
          </a:xfrm>
          <a:noFill/>
        </p:spPr>
        <p:txBody>
          <a:bodyPr>
            <a:normAutofit/>
          </a:bodyPr>
          <a:lstStyle/>
          <a:p>
            <a:pPr algn="l"/>
            <a:r>
              <a:rPr lang="en-US" sz="5200" dirty="0"/>
              <a:t>City of Medford </a:t>
            </a:r>
            <a:br>
              <a:rPr lang="en-US" sz="5200" dirty="0"/>
            </a:br>
            <a:r>
              <a:rPr lang="en-US" sz="5200" dirty="0"/>
              <a:t>Tax Classification Hearing </a:t>
            </a:r>
          </a:p>
        </p:txBody>
      </p:sp>
      <p:sp>
        <p:nvSpPr>
          <p:cNvPr id="3" name="Subtitle 2">
            <a:extLst>
              <a:ext uri="{FF2B5EF4-FFF2-40B4-BE49-F238E27FC236}">
                <a16:creationId xmlns:a16="http://schemas.microsoft.com/office/drawing/2014/main" id="{78F9F1FC-7FBA-401F-B564-5A10EB9AF701}"/>
              </a:ext>
            </a:extLst>
          </p:cNvPr>
          <p:cNvSpPr>
            <a:spLocks noGrp="1"/>
          </p:cNvSpPr>
          <p:nvPr>
            <p:ph type="subTitle" idx="1"/>
          </p:nvPr>
        </p:nvSpPr>
        <p:spPr>
          <a:xfrm>
            <a:off x="7455160" y="4516017"/>
            <a:ext cx="3976333" cy="1444712"/>
          </a:xfrm>
          <a:noFill/>
        </p:spPr>
        <p:txBody>
          <a:bodyPr>
            <a:noAutofit/>
          </a:bodyPr>
          <a:lstStyle/>
          <a:p>
            <a:pPr algn="l"/>
            <a:r>
              <a:rPr lang="en-US" sz="1800" b="1" dirty="0"/>
              <a:t>Fiscal Year 2024</a:t>
            </a:r>
          </a:p>
          <a:p>
            <a:pPr algn="l"/>
            <a:r>
              <a:rPr lang="en-US" sz="1800" b="1" dirty="0"/>
              <a:t>Ted Costigan, MPA, MAA</a:t>
            </a:r>
          </a:p>
          <a:p>
            <a:pPr algn="l"/>
            <a:r>
              <a:rPr lang="en-US" sz="1800" b="1" dirty="0"/>
              <a:t>Chief Assessor</a:t>
            </a:r>
          </a:p>
          <a:p>
            <a:pPr algn="l"/>
            <a:r>
              <a:rPr lang="en-US" sz="1800" b="1" u="sng" dirty="0"/>
              <a:t>November 28, 2023</a:t>
            </a:r>
          </a:p>
        </p:txBody>
      </p:sp>
      <p:pic>
        <p:nvPicPr>
          <p:cNvPr id="6148" name="Picture 4" descr="medford.massachusetts">
            <a:extLst>
              <a:ext uri="{FF2B5EF4-FFF2-40B4-BE49-F238E27FC236}">
                <a16:creationId xmlns:a16="http://schemas.microsoft.com/office/drawing/2014/main" id="{513337FC-5121-425A-B716-866C395A2E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791" y="1220084"/>
            <a:ext cx="4417832" cy="4417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472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3710-9E71-40CE-A6CB-2C5990F40CDC}"/>
              </a:ext>
            </a:extLst>
          </p:cNvPr>
          <p:cNvSpPr>
            <a:spLocks noGrp="1"/>
          </p:cNvSpPr>
          <p:nvPr>
            <p:ph type="title"/>
          </p:nvPr>
        </p:nvSpPr>
        <p:spPr/>
        <p:txBody>
          <a:bodyPr/>
          <a:lstStyle/>
          <a:p>
            <a:pPr algn="ctr"/>
            <a:r>
              <a:rPr lang="en-US" dirty="0">
                <a:solidFill>
                  <a:schemeClr val="accent1">
                    <a:lumMod val="75000"/>
                  </a:schemeClr>
                </a:solidFill>
              </a:rPr>
              <a:t>New Growth </a:t>
            </a:r>
          </a:p>
        </p:txBody>
      </p:sp>
      <p:sp>
        <p:nvSpPr>
          <p:cNvPr id="3" name="Content Placeholder 2">
            <a:extLst>
              <a:ext uri="{FF2B5EF4-FFF2-40B4-BE49-F238E27FC236}">
                <a16:creationId xmlns:a16="http://schemas.microsoft.com/office/drawing/2014/main" id="{3B3B0EFF-5896-4121-BEA0-ECFA12654F11}"/>
              </a:ext>
            </a:extLst>
          </p:cNvPr>
          <p:cNvSpPr>
            <a:spLocks noGrp="1"/>
          </p:cNvSpPr>
          <p:nvPr>
            <p:ph idx="1"/>
          </p:nvPr>
        </p:nvSpPr>
        <p:spPr>
          <a:xfrm>
            <a:off x="838200" y="1690688"/>
            <a:ext cx="11353799" cy="4710112"/>
          </a:xfrm>
        </p:spPr>
        <p:txBody>
          <a:bodyPr>
            <a:normAutofit/>
          </a:bodyPr>
          <a:lstStyle/>
          <a:p>
            <a:pPr marL="342900" marR="1958340" lvl="0" indent="-342900" algn="just">
              <a:lnSpc>
                <a:spcPct val="105000"/>
              </a:lnSpc>
              <a:spcBef>
                <a:spcPts val="4480"/>
              </a:spcBef>
              <a:spcAft>
                <a:spcPts val="0"/>
              </a:spcAft>
              <a:buClr>
                <a:srgbClr val="4F81BB"/>
              </a:buClr>
              <a:buSzPts val="1500"/>
              <a:buFont typeface="Wingdings 2" panose="05020102010507070707" pitchFamily="18" charset="2"/>
              <a:buChar char=""/>
              <a:tabLst>
                <a:tab pos="783590" algn="l"/>
              </a:tabLst>
            </a:pPr>
            <a:r>
              <a:rPr lang="en-US" sz="2400" spc="-10" dirty="0">
                <a:solidFill>
                  <a:srgbClr val="1F487C"/>
                </a:solidFill>
                <a:effectLst/>
                <a:ea typeface="Wingdings 2" panose="05020102010507070707" pitchFamily="18" charset="2"/>
                <a:cs typeface="Wingdings 2" panose="05020102010507070707" pitchFamily="18" charset="2"/>
              </a:rPr>
              <a:t>New Growth </a:t>
            </a:r>
            <a:r>
              <a:rPr lang="en-US" sz="2400" spc="-5" dirty="0">
                <a:solidFill>
                  <a:srgbClr val="1F487C"/>
                </a:solidFill>
                <a:effectLst/>
                <a:ea typeface="Wingdings 2" panose="05020102010507070707" pitchFamily="18" charset="2"/>
                <a:cs typeface="Wingdings 2" panose="05020102010507070707" pitchFamily="18" charset="2"/>
              </a:rPr>
              <a:t>is defined by the DOR as a dollar increase in the annual </a:t>
            </a:r>
            <a:r>
              <a:rPr lang="en-US" sz="2400" dirty="0">
                <a:solidFill>
                  <a:srgbClr val="1F487C"/>
                </a:solidFill>
                <a:effectLst/>
                <a:ea typeface="Wingdings 2" panose="05020102010507070707" pitchFamily="18" charset="2"/>
                <a:cs typeface="Wingdings 2" panose="05020102010507070707" pitchFamily="18" charset="2"/>
              </a:rPr>
              <a:t>levy</a:t>
            </a:r>
            <a:r>
              <a:rPr lang="en-US" sz="2400" spc="-4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limit</a:t>
            </a:r>
            <a:r>
              <a:rPr lang="en-US" sz="2400" spc="-4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that</a:t>
            </a:r>
            <a:r>
              <a:rPr lang="en-US" sz="2400" spc="-4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reflects</a:t>
            </a:r>
            <a:r>
              <a:rPr lang="en-US" sz="2400" spc="-2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additions</a:t>
            </a:r>
            <a:r>
              <a:rPr lang="en-US" sz="2400" spc="-5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to</a:t>
            </a:r>
            <a:r>
              <a:rPr lang="en-US" sz="2400" spc="-3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the</a:t>
            </a:r>
            <a:r>
              <a:rPr lang="en-US" sz="2400" spc="-3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community’s</a:t>
            </a:r>
            <a:r>
              <a:rPr lang="en-US" sz="2400" spc="-4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tax</a:t>
            </a:r>
            <a:r>
              <a:rPr lang="en-US" sz="2400" spc="-2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base</a:t>
            </a:r>
            <a:r>
              <a:rPr lang="en-US" sz="2400" spc="-3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since</a:t>
            </a:r>
            <a:r>
              <a:rPr lang="en-US" sz="2400" spc="-2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the </a:t>
            </a:r>
            <a:r>
              <a:rPr lang="en-US" sz="2400" spc="-48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last fiscal</a:t>
            </a:r>
            <a:r>
              <a:rPr lang="en-US" sz="2400" spc="-5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year</a:t>
            </a:r>
            <a:endParaRPr lang="en-US" sz="2400" dirty="0">
              <a:effectLst/>
              <a:ea typeface="Wingdings 2" panose="05020102010507070707" pitchFamily="18" charset="2"/>
              <a:cs typeface="Wingdings 2" panose="05020102010507070707" pitchFamily="18" charset="2"/>
            </a:endParaRPr>
          </a:p>
          <a:p>
            <a:pPr marL="0" marR="0" indent="0">
              <a:spcBef>
                <a:spcPts val="20"/>
              </a:spcBef>
              <a:spcAft>
                <a:spcPts val="0"/>
              </a:spcAft>
              <a:buNone/>
            </a:pPr>
            <a:endParaRPr lang="en-US" sz="2400" dirty="0">
              <a:effectLst/>
              <a:ea typeface="Arial" panose="020B0604020202020204" pitchFamily="34" charset="0"/>
            </a:endParaRPr>
          </a:p>
          <a:p>
            <a:pPr marL="342900" marR="2216150" lvl="0" indent="-342900">
              <a:lnSpc>
                <a:spcPct val="105000"/>
              </a:lnSpc>
              <a:spcBef>
                <a:spcPts val="5"/>
              </a:spcBef>
              <a:spcAft>
                <a:spcPts val="0"/>
              </a:spcAft>
              <a:buClr>
                <a:srgbClr val="4F81BB"/>
              </a:buClr>
              <a:buSzPts val="1500"/>
              <a:buFont typeface="Wingdings 2" panose="05020102010507070707" pitchFamily="18" charset="2"/>
              <a:buChar char=""/>
              <a:tabLst>
                <a:tab pos="782955" algn="l"/>
                <a:tab pos="783590" algn="l"/>
              </a:tabLst>
            </a:pPr>
            <a:r>
              <a:rPr lang="en-US" sz="2400" dirty="0">
                <a:solidFill>
                  <a:srgbClr val="1F487C"/>
                </a:solidFill>
                <a:effectLst/>
                <a:ea typeface="Wingdings 2" panose="05020102010507070707" pitchFamily="18" charset="2"/>
                <a:cs typeface="Wingdings 2" panose="05020102010507070707" pitchFamily="18" charset="2"/>
              </a:rPr>
              <a:t>New</a:t>
            </a:r>
            <a:r>
              <a:rPr lang="en-US" sz="2400" spc="-2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Growth</a:t>
            </a:r>
            <a:r>
              <a:rPr lang="en-US" sz="2400" spc="-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was certified</a:t>
            </a:r>
            <a:r>
              <a:rPr lang="en-US" sz="2400" spc="-2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on</a:t>
            </a:r>
            <a:r>
              <a:rPr lang="en-US" sz="2400" spc="-40" dirty="0">
                <a:solidFill>
                  <a:srgbClr val="1F487C"/>
                </a:solidFill>
                <a:effectLst/>
                <a:ea typeface="Wingdings 2" panose="05020102010507070707" pitchFamily="18" charset="2"/>
                <a:cs typeface="Wingdings 2" panose="05020102010507070707" pitchFamily="18" charset="2"/>
              </a:rPr>
              <a:t> November 6</a:t>
            </a:r>
            <a:r>
              <a:rPr lang="en-US" sz="2400" dirty="0">
                <a:solidFill>
                  <a:srgbClr val="1F487C"/>
                </a:solidFill>
                <a:effectLst/>
                <a:ea typeface="Wingdings 2" panose="05020102010507070707" pitchFamily="18" charset="2"/>
                <a:cs typeface="Wingdings 2" panose="05020102010507070707" pitchFamily="18" charset="2"/>
              </a:rPr>
              <a:t>,</a:t>
            </a:r>
            <a:r>
              <a:rPr lang="en-US" sz="2400" spc="-3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2023</a:t>
            </a:r>
            <a:r>
              <a:rPr lang="en-US" sz="2400" spc="-2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at</a:t>
            </a:r>
            <a:r>
              <a:rPr lang="en-US" sz="2400" spc="-3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a:t>
            </a:r>
            <a:r>
              <a:rPr lang="en-US" sz="2400" dirty="0">
                <a:solidFill>
                  <a:srgbClr val="1F487C"/>
                </a:solidFill>
                <a:ea typeface="Wingdings 2" panose="05020102010507070707" pitchFamily="18" charset="2"/>
                <a:cs typeface="Wingdings 2" panose="05020102010507070707" pitchFamily="18" charset="2"/>
              </a:rPr>
              <a:t>245</a:t>
            </a:r>
            <a:r>
              <a:rPr lang="en-US" sz="2400" dirty="0">
                <a:solidFill>
                  <a:srgbClr val="1F487C"/>
                </a:solidFill>
                <a:effectLst/>
                <a:ea typeface="Wingdings 2" panose="05020102010507070707" pitchFamily="18" charset="2"/>
                <a:cs typeface="Wingdings 2" panose="05020102010507070707" pitchFamily="18" charset="2"/>
              </a:rPr>
              <a:t>,417,840 in </a:t>
            </a:r>
            <a:r>
              <a:rPr lang="en-US" sz="2400" spc="-485" dirty="0">
                <a:solidFill>
                  <a:srgbClr val="1F487C"/>
                </a:solidFill>
                <a:effectLst/>
                <a:ea typeface="Wingdings 2" panose="05020102010507070707" pitchFamily="18" charset="2"/>
                <a:cs typeface="Wingdings 2" panose="05020102010507070707" pitchFamily="18" charset="2"/>
              </a:rPr>
              <a:t> </a:t>
            </a:r>
            <a:r>
              <a:rPr lang="en-US" sz="2400" spc="-15" dirty="0">
                <a:solidFill>
                  <a:srgbClr val="1F487C"/>
                </a:solidFill>
                <a:effectLst/>
                <a:ea typeface="Wingdings 2" panose="05020102010507070707" pitchFamily="18" charset="2"/>
                <a:cs typeface="Wingdings 2" panose="05020102010507070707" pitchFamily="18" charset="2"/>
              </a:rPr>
              <a:t>Assessed</a:t>
            </a:r>
            <a:r>
              <a:rPr lang="en-US" sz="2400" spc="5"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Value,</a:t>
            </a:r>
            <a:r>
              <a:rPr lang="en-US" sz="2400" spc="-40"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or</a:t>
            </a:r>
            <a:r>
              <a:rPr lang="en-US" sz="2400" spc="5"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$2,852,160</a:t>
            </a:r>
            <a:r>
              <a:rPr lang="en-US" sz="2400" spc="10"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in</a:t>
            </a:r>
            <a:r>
              <a:rPr lang="en-US" sz="2400" spc="20"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Tax</a:t>
            </a:r>
            <a:r>
              <a:rPr lang="en-US" sz="2400" spc="-180"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Levy</a:t>
            </a:r>
            <a:r>
              <a:rPr lang="en-US" sz="2400" spc="20"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Growth</a:t>
            </a:r>
            <a:r>
              <a:rPr lang="en-US" sz="2400" spc="35" dirty="0">
                <a:solidFill>
                  <a:srgbClr val="1F487C"/>
                </a:solidFill>
                <a:effectLst/>
                <a:ea typeface="Wingdings 2" panose="05020102010507070707" pitchFamily="18" charset="2"/>
                <a:cs typeface="Wingdings 2" panose="05020102010507070707" pitchFamily="18" charset="2"/>
              </a:rPr>
              <a:t> </a:t>
            </a:r>
          </a:p>
          <a:p>
            <a:pPr marL="0" marR="2216150" lvl="0" indent="0">
              <a:lnSpc>
                <a:spcPct val="105000"/>
              </a:lnSpc>
              <a:spcBef>
                <a:spcPts val="5"/>
              </a:spcBef>
              <a:spcAft>
                <a:spcPts val="0"/>
              </a:spcAft>
              <a:buClr>
                <a:srgbClr val="4F81BB"/>
              </a:buClr>
              <a:buSzPts val="1500"/>
              <a:buNone/>
              <a:tabLst>
                <a:tab pos="782955" algn="l"/>
                <a:tab pos="783590" algn="l"/>
              </a:tabLst>
            </a:pPr>
            <a:r>
              <a:rPr lang="en-US" sz="2400" spc="35"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(based</a:t>
            </a:r>
            <a:r>
              <a:rPr lang="en-US" sz="2400" spc="15"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on</a:t>
            </a:r>
            <a:r>
              <a:rPr lang="en-US" sz="2400" spc="5" dirty="0">
                <a:solidFill>
                  <a:srgbClr val="1F487C"/>
                </a:solidFill>
                <a:effectLst/>
                <a:ea typeface="Wingdings 2" panose="05020102010507070707" pitchFamily="18" charset="2"/>
                <a:cs typeface="Wingdings 2" panose="05020102010507070707" pitchFamily="18" charset="2"/>
              </a:rPr>
              <a:t> </a:t>
            </a:r>
            <a:r>
              <a:rPr lang="en-US" sz="2400" spc="-10" dirty="0">
                <a:solidFill>
                  <a:srgbClr val="1F487C"/>
                </a:solidFill>
                <a:effectLst/>
                <a:ea typeface="Wingdings 2" panose="05020102010507070707" pitchFamily="18" charset="2"/>
                <a:cs typeface="Wingdings 2" panose="05020102010507070707" pitchFamily="18" charset="2"/>
              </a:rPr>
              <a:t>the</a:t>
            </a:r>
            <a:r>
              <a:rPr lang="en-US" sz="2400" spc="-5"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FY23</a:t>
            </a:r>
            <a:r>
              <a:rPr lang="en-US" sz="2400" spc="-10" dirty="0">
                <a:solidFill>
                  <a:srgbClr val="1F487C"/>
                </a:solidFill>
                <a:effectLst/>
                <a:ea typeface="Wingdings 2" panose="05020102010507070707" pitchFamily="18" charset="2"/>
                <a:cs typeface="Wingdings 2" panose="05020102010507070707" pitchFamily="18" charset="2"/>
              </a:rPr>
              <a:t> </a:t>
            </a:r>
            <a:r>
              <a:rPr lang="en-US" sz="2400" dirty="0">
                <a:solidFill>
                  <a:srgbClr val="1F487C"/>
                </a:solidFill>
                <a:effectLst/>
                <a:ea typeface="Wingdings 2" panose="05020102010507070707" pitchFamily="18" charset="2"/>
                <a:cs typeface="Wingdings 2" panose="05020102010507070707" pitchFamily="18" charset="2"/>
              </a:rPr>
              <a:t>tax rates)</a:t>
            </a:r>
            <a:endParaRPr lang="en-US" sz="2400" dirty="0">
              <a:effectLst/>
              <a:ea typeface="Wingdings 2" panose="05020102010507070707" pitchFamily="18" charset="2"/>
              <a:cs typeface="Wingdings 2" panose="05020102010507070707" pitchFamily="18" charset="2"/>
            </a:endParaRPr>
          </a:p>
          <a:p>
            <a:pPr marL="0" marR="0" indent="0">
              <a:spcBef>
                <a:spcPts val="25"/>
              </a:spcBef>
              <a:spcAft>
                <a:spcPts val="0"/>
              </a:spcAft>
              <a:buNone/>
            </a:pPr>
            <a:r>
              <a:rPr lang="en-US" sz="2400" dirty="0">
                <a:effectLst/>
                <a:ea typeface="Arial" panose="020B0604020202020204" pitchFamily="34" charset="0"/>
              </a:rPr>
              <a:t> </a:t>
            </a:r>
          </a:p>
          <a:p>
            <a:pPr marL="342900" marR="2546985" lvl="0" indent="-342900">
              <a:lnSpc>
                <a:spcPct val="105000"/>
              </a:lnSpc>
              <a:spcBef>
                <a:spcPts val="0"/>
              </a:spcBef>
              <a:spcAft>
                <a:spcPts val="0"/>
              </a:spcAft>
              <a:buClr>
                <a:srgbClr val="4F81BB"/>
              </a:buClr>
              <a:buSzPts val="1500"/>
              <a:buFont typeface="Wingdings 2" panose="05020102010507070707" pitchFamily="18" charset="2"/>
              <a:buChar char=""/>
              <a:tabLst>
                <a:tab pos="782955" algn="l"/>
                <a:tab pos="783590" algn="l"/>
              </a:tabLst>
            </a:pPr>
            <a:r>
              <a:rPr lang="en-US" sz="2400" dirty="0">
                <a:solidFill>
                  <a:srgbClr val="1F487C"/>
                </a:solidFill>
                <a:effectLst/>
                <a:ea typeface="Wingdings 2" panose="05020102010507070707" pitchFamily="18" charset="2"/>
                <a:cs typeface="Wingdings 2" panose="05020102010507070707" pitchFamily="18" charset="2"/>
              </a:rPr>
              <a:t>Residential new growth made up $1,325,341 while commercial, industrial and personal property new growth totaled $1,526,819 </a:t>
            </a:r>
            <a:r>
              <a:rPr lang="en-US" sz="2400" dirty="0">
                <a:effectLst/>
                <a:ea typeface="Arial" panose="020B0604020202020204" pitchFamily="34" charset="0"/>
              </a:rPr>
              <a:t> </a:t>
            </a:r>
          </a:p>
          <a:p>
            <a:pPr marL="342900" marR="1723390" lvl="0" indent="-342900">
              <a:lnSpc>
                <a:spcPct val="105000"/>
              </a:lnSpc>
              <a:spcBef>
                <a:spcPts val="1510"/>
              </a:spcBef>
              <a:spcAft>
                <a:spcPts val="0"/>
              </a:spcAft>
              <a:buClr>
                <a:srgbClr val="4F81BB"/>
              </a:buClr>
              <a:buSzPts val="1500"/>
              <a:buFont typeface="Wingdings 2" panose="05020102010507070707" pitchFamily="18" charset="2"/>
              <a:buChar char=""/>
              <a:tabLst>
                <a:tab pos="782955" algn="l"/>
                <a:tab pos="783590" algn="l"/>
              </a:tabLst>
            </a:pPr>
            <a:endParaRPr lang="en-US" sz="2400" dirty="0">
              <a:effectLst/>
              <a:ea typeface="Wingdings 2" panose="05020102010507070707" pitchFamily="18" charset="2"/>
              <a:cs typeface="Wingdings 2" panose="05020102010507070707" pitchFamily="18" charset="2"/>
            </a:endParaRPr>
          </a:p>
          <a:p>
            <a:endParaRPr lang="en-US" dirty="0"/>
          </a:p>
        </p:txBody>
      </p:sp>
    </p:spTree>
    <p:extLst>
      <p:ext uri="{BB962C8B-B14F-4D97-AF65-F5344CB8AC3E}">
        <p14:creationId xmlns:p14="http://schemas.microsoft.com/office/powerpoint/2010/main" val="2895431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3710-9E71-40CE-A6CB-2C5990F40CDC}"/>
              </a:ext>
            </a:extLst>
          </p:cNvPr>
          <p:cNvSpPr>
            <a:spLocks noGrp="1"/>
          </p:cNvSpPr>
          <p:nvPr>
            <p:ph type="title"/>
          </p:nvPr>
        </p:nvSpPr>
        <p:spPr>
          <a:xfrm>
            <a:off x="838200" y="365126"/>
            <a:ext cx="10515600" cy="754548"/>
          </a:xfrm>
        </p:spPr>
        <p:txBody>
          <a:bodyPr/>
          <a:lstStyle/>
          <a:p>
            <a:pPr algn="ctr"/>
            <a:r>
              <a:rPr lang="en-US" dirty="0">
                <a:solidFill>
                  <a:schemeClr val="accent1">
                    <a:lumMod val="75000"/>
                  </a:schemeClr>
                </a:solidFill>
              </a:rPr>
              <a:t>New Growth </a:t>
            </a:r>
          </a:p>
        </p:txBody>
      </p:sp>
      <p:graphicFrame>
        <p:nvGraphicFramePr>
          <p:cNvPr id="8" name="Content Placeholder 7">
            <a:extLst>
              <a:ext uri="{FF2B5EF4-FFF2-40B4-BE49-F238E27FC236}">
                <a16:creationId xmlns:a16="http://schemas.microsoft.com/office/drawing/2014/main" id="{9EFC9B3D-B687-A047-A0DE-E82E7F658DD2}"/>
              </a:ext>
            </a:extLst>
          </p:cNvPr>
          <p:cNvGraphicFramePr>
            <a:graphicFrameLocks noGrp="1"/>
          </p:cNvGraphicFramePr>
          <p:nvPr>
            <p:ph idx="1"/>
            <p:extLst>
              <p:ext uri="{D42A27DB-BD31-4B8C-83A1-F6EECF244321}">
                <p14:modId xmlns:p14="http://schemas.microsoft.com/office/powerpoint/2010/main" val="2038017225"/>
              </p:ext>
            </p:extLst>
          </p:nvPr>
        </p:nvGraphicFramePr>
        <p:xfrm>
          <a:off x="1108364" y="1237672"/>
          <a:ext cx="9716653" cy="5514112"/>
        </p:xfrm>
        <a:graphic>
          <a:graphicData uri="http://schemas.openxmlformats.org/drawingml/2006/table">
            <a:tbl>
              <a:tblPr/>
              <a:tblGrid>
                <a:gridCol w="5029796">
                  <a:extLst>
                    <a:ext uri="{9D8B030D-6E8A-4147-A177-3AD203B41FA5}">
                      <a16:colId xmlns:a16="http://schemas.microsoft.com/office/drawing/2014/main" val="304950424"/>
                    </a:ext>
                  </a:extLst>
                </a:gridCol>
                <a:gridCol w="1686127">
                  <a:extLst>
                    <a:ext uri="{9D8B030D-6E8A-4147-A177-3AD203B41FA5}">
                      <a16:colId xmlns:a16="http://schemas.microsoft.com/office/drawing/2014/main" val="1056785390"/>
                    </a:ext>
                  </a:extLst>
                </a:gridCol>
                <a:gridCol w="1628967">
                  <a:extLst>
                    <a:ext uri="{9D8B030D-6E8A-4147-A177-3AD203B41FA5}">
                      <a16:colId xmlns:a16="http://schemas.microsoft.com/office/drawing/2014/main" val="3561662064"/>
                    </a:ext>
                  </a:extLst>
                </a:gridCol>
                <a:gridCol w="1371763">
                  <a:extLst>
                    <a:ext uri="{9D8B030D-6E8A-4147-A177-3AD203B41FA5}">
                      <a16:colId xmlns:a16="http://schemas.microsoft.com/office/drawing/2014/main" val="3343064313"/>
                    </a:ext>
                  </a:extLst>
                </a:gridCol>
              </a:tblGrid>
              <a:tr h="786744">
                <a:tc>
                  <a:txBody>
                    <a:bodyPr/>
                    <a:lstStyle/>
                    <a:p>
                      <a:pPr algn="ctr" fontAlgn="ctr"/>
                      <a:r>
                        <a:rPr lang="en-US" sz="1400" b="0" i="0" u="none" strike="noStrike" dirty="0">
                          <a:solidFill>
                            <a:srgbClr val="000000"/>
                          </a:solidFill>
                          <a:effectLst/>
                          <a:latin typeface="Calibri" panose="020F0502020204030204" pitchFamily="34" charset="0"/>
                        </a:rPr>
                        <a:t>Property Class</a:t>
                      </a:r>
                    </a:p>
                  </a:txBody>
                  <a:tcPr marL="7620" marR="7620" marT="762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ctr" fontAlgn="ctr"/>
                      <a:r>
                        <a:rPr lang="en-US" sz="1400" b="0" i="0" u="none" strike="noStrike" dirty="0">
                          <a:solidFill>
                            <a:srgbClr val="000000"/>
                          </a:solidFill>
                          <a:effectLst/>
                          <a:latin typeface="Calibri" panose="020F0502020204030204" pitchFamily="34" charset="0"/>
                        </a:rPr>
                        <a:t>New Growth Valuation</a:t>
                      </a:r>
                    </a:p>
                  </a:txBody>
                  <a:tcPr marL="7620" marR="7620" marT="762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PY Tax Rate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effectLst/>
                        <a:latin typeface="Calibri" panose="020F0502020204030204" pitchFamily="34" charset="0"/>
                      </a:endParaRPr>
                    </a:p>
                  </a:txBody>
                  <a:tcPr marL="7620" marR="7620" marT="7620" marB="0" anchor="b">
                    <a:lnL w="25400" cap="flat" cmpd="dbl"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US" sz="1400" b="0" i="0" u="none" strike="noStrike" dirty="0">
                          <a:solidFill>
                            <a:srgbClr val="000000"/>
                          </a:solidFill>
                          <a:effectLst/>
                          <a:latin typeface="Calibri" panose="020F0502020204030204" pitchFamily="34" charset="0"/>
                        </a:rPr>
                        <a:t>Tax Levy Growth</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378342164"/>
                  </a:ext>
                </a:extLst>
              </a:tr>
              <a:tr h="278621">
                <a:tc>
                  <a:txBody>
                    <a:bodyPr/>
                    <a:lstStyle/>
                    <a:p>
                      <a:pPr algn="l" fontAlgn="b"/>
                      <a:r>
                        <a:rPr lang="en-US" sz="1400" b="0" i="0" u="none" strike="noStrike">
                          <a:solidFill>
                            <a:srgbClr val="000000"/>
                          </a:solidFill>
                          <a:effectLst/>
                          <a:latin typeface="Calibri" panose="020F0502020204030204" pitchFamily="34" charset="0"/>
                        </a:rPr>
                        <a:t>SINGLE FAMILY (101)</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36,399,800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89161887"/>
                  </a:ext>
                </a:extLst>
              </a:tr>
              <a:tr h="278621">
                <a:tc>
                  <a:txBody>
                    <a:bodyPr/>
                    <a:lstStyle/>
                    <a:p>
                      <a:pPr algn="l" fontAlgn="b"/>
                      <a:r>
                        <a:rPr lang="en-US" sz="1400" b="0" i="0" u="none" strike="noStrike">
                          <a:solidFill>
                            <a:srgbClr val="000000"/>
                          </a:solidFill>
                          <a:effectLst/>
                          <a:latin typeface="Calibri" panose="020F0502020204030204" pitchFamily="34" charset="0"/>
                        </a:rPr>
                        <a:t>CONDOMINIUM (102)</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69,356,099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56295878"/>
                  </a:ext>
                </a:extLst>
              </a:tr>
              <a:tr h="278621">
                <a:tc>
                  <a:txBody>
                    <a:bodyPr/>
                    <a:lstStyle/>
                    <a:p>
                      <a:pPr algn="l" fontAlgn="b"/>
                      <a:r>
                        <a:rPr lang="en-US" sz="1400" b="0" i="0" u="none" strike="noStrike">
                          <a:solidFill>
                            <a:srgbClr val="000000"/>
                          </a:solidFill>
                          <a:effectLst/>
                          <a:latin typeface="Calibri" panose="020F0502020204030204" pitchFamily="34" charset="0"/>
                        </a:rPr>
                        <a:t>TWO &amp; THREE FAMILY (104 &amp; 105)</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27,671,700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192892221"/>
                  </a:ext>
                </a:extLst>
              </a:tr>
              <a:tr h="278621">
                <a:tc>
                  <a:txBody>
                    <a:bodyPr/>
                    <a:lstStyle/>
                    <a:p>
                      <a:pPr algn="l" fontAlgn="b"/>
                      <a:r>
                        <a:rPr lang="en-US" sz="1400" b="0" i="0" u="none" strike="noStrike">
                          <a:solidFill>
                            <a:srgbClr val="000000"/>
                          </a:solidFill>
                          <a:effectLst/>
                          <a:latin typeface="Calibri" panose="020F0502020204030204" pitchFamily="34" charset="0"/>
                        </a:rPr>
                        <a:t>MULTI - FAMILY (111-125)</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15,161,000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394307082"/>
                  </a:ext>
                </a:extLst>
              </a:tr>
              <a:tr h="278621">
                <a:tc>
                  <a:txBody>
                    <a:bodyPr/>
                    <a:lstStyle/>
                    <a:p>
                      <a:pPr algn="l" fontAlgn="b"/>
                      <a:r>
                        <a:rPr lang="en-US" sz="1400" b="0" i="0" u="none" strike="noStrike">
                          <a:solidFill>
                            <a:srgbClr val="000000"/>
                          </a:solidFill>
                          <a:effectLst/>
                          <a:latin typeface="Calibri" panose="020F0502020204030204" pitchFamily="34" charset="0"/>
                        </a:rPr>
                        <a:t>VACANT LAND (130-132 &amp; 106)</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4,209,700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261184304"/>
                  </a:ext>
                </a:extLst>
              </a:tr>
              <a:tr h="278621">
                <a:tc>
                  <a:txBody>
                    <a:bodyPr/>
                    <a:lstStyle/>
                    <a:p>
                      <a:pPr algn="l" fontAlgn="b"/>
                      <a:r>
                        <a:rPr lang="en-US" sz="1400" b="0" i="0" u="none" strike="noStrike" dirty="0">
                          <a:solidFill>
                            <a:srgbClr val="000000"/>
                          </a:solidFill>
                          <a:effectLst/>
                          <a:latin typeface="Calibri" panose="020F0502020204030204" pitchFamily="34" charset="0"/>
                        </a:rPr>
                        <a:t>ALL OTHERS (103, 109, 012-018)</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420,300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06121022"/>
                  </a:ext>
                </a:extLst>
              </a:tr>
              <a:tr h="278621">
                <a:tc>
                  <a:txBody>
                    <a:bodyPr/>
                    <a:lstStyle/>
                    <a:p>
                      <a:pPr algn="l" fontAlgn="b"/>
                      <a:r>
                        <a:rPr lang="en-US" sz="1400" b="0" i="0" u="none" strike="noStrike">
                          <a:solidFill>
                            <a:srgbClr val="000000"/>
                          </a:solidFill>
                          <a:effectLst/>
                          <a:latin typeface="Calibri" panose="020F0502020204030204" pitchFamily="34" charset="0"/>
                        </a:rPr>
                        <a:t>TOTAL RESIDENTIAL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153,218,599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fontAlgn="b"/>
                      <a:r>
                        <a:rPr lang="en-US" sz="1400" b="0" i="0" u="none" strike="noStrike" dirty="0">
                          <a:solidFill>
                            <a:srgbClr val="000000"/>
                          </a:solidFill>
                          <a:effectLst/>
                          <a:latin typeface="Calibri" panose="020F0502020204030204" pitchFamily="34" charset="0"/>
                        </a:rPr>
                        <a:t>8.65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1400" b="0" i="0" u="none" strike="noStrike" dirty="0">
                          <a:solidFill>
                            <a:srgbClr val="000000"/>
                          </a:solidFill>
                          <a:effectLst/>
                          <a:latin typeface="Calibri" panose="020F0502020204030204" pitchFamily="34" charset="0"/>
                        </a:rPr>
                        <a:t>1,325,341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850395320"/>
                  </a:ext>
                </a:extLst>
              </a:tr>
              <a:tr h="278621">
                <a:tc>
                  <a:txBody>
                    <a:bodyPr/>
                    <a:lstStyle/>
                    <a:p>
                      <a:pPr algn="l" fontAlgn="b"/>
                      <a:r>
                        <a:rPr lang="en-US" sz="1400" b="0" i="0" u="none" strike="noStrike">
                          <a:solidFill>
                            <a:srgbClr val="000000"/>
                          </a:solidFill>
                          <a:effectLst/>
                          <a:latin typeface="Calibri" panose="020F0502020204030204" pitchFamily="34" charset="0"/>
                        </a:rPr>
                        <a:t>OPEN SPACE</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643037438"/>
                  </a:ext>
                </a:extLst>
              </a:tr>
              <a:tr h="278621">
                <a:tc>
                  <a:txBody>
                    <a:bodyPr/>
                    <a:lstStyle/>
                    <a:p>
                      <a:pPr algn="l" fontAlgn="b"/>
                      <a:r>
                        <a:rPr lang="en-US" sz="1400" b="0" i="0" u="none" strike="noStrike">
                          <a:solidFill>
                            <a:srgbClr val="000000"/>
                          </a:solidFill>
                          <a:effectLst/>
                          <a:latin typeface="Calibri" panose="020F0502020204030204" pitchFamily="34" charset="0"/>
                        </a:rPr>
                        <a:t>OPEN SPACE - CHAPTER 61, 61A, 61B</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022473199"/>
                  </a:ext>
                </a:extLst>
              </a:tr>
              <a:tr h="278621">
                <a:tc>
                  <a:txBody>
                    <a:bodyPr/>
                    <a:lstStyle/>
                    <a:p>
                      <a:pPr algn="l" fontAlgn="b"/>
                      <a:r>
                        <a:rPr lang="en-US" sz="1400" b="0" i="0" u="none" strike="noStrike">
                          <a:solidFill>
                            <a:srgbClr val="000000"/>
                          </a:solidFill>
                          <a:effectLst/>
                          <a:latin typeface="Calibri" panose="020F0502020204030204" pitchFamily="34" charset="0"/>
                        </a:rPr>
                        <a:t>TOTAL OPEN SPACE</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27864041"/>
                  </a:ext>
                </a:extLst>
              </a:tr>
              <a:tr h="278621">
                <a:tc>
                  <a:txBody>
                    <a:bodyPr/>
                    <a:lstStyle/>
                    <a:p>
                      <a:pPr algn="l" fontAlgn="b"/>
                      <a:r>
                        <a:rPr lang="en-US" sz="1400" b="0" i="0" u="none" strike="noStrike">
                          <a:solidFill>
                            <a:srgbClr val="000000"/>
                          </a:solidFill>
                          <a:effectLst/>
                          <a:latin typeface="Calibri" panose="020F0502020204030204" pitchFamily="34" charset="0"/>
                        </a:rPr>
                        <a:t>COMMERCIAL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44,232,601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260621925"/>
                  </a:ext>
                </a:extLst>
              </a:tr>
              <a:tr h="278621">
                <a:tc>
                  <a:txBody>
                    <a:bodyPr/>
                    <a:lstStyle/>
                    <a:p>
                      <a:pPr algn="l" fontAlgn="b"/>
                      <a:r>
                        <a:rPr lang="fr-FR" sz="1400" b="0" i="0" u="none" strike="noStrike">
                          <a:solidFill>
                            <a:srgbClr val="000000"/>
                          </a:solidFill>
                          <a:effectLst/>
                          <a:latin typeface="Calibri" panose="020F0502020204030204" pitchFamily="34" charset="0"/>
                        </a:rPr>
                        <a:t>COMMERCIAL - CHAPTER 61, 61A, 61B</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852336151"/>
                  </a:ext>
                </a:extLst>
              </a:tr>
              <a:tr h="278621">
                <a:tc>
                  <a:txBody>
                    <a:bodyPr/>
                    <a:lstStyle/>
                    <a:p>
                      <a:pPr algn="l" fontAlgn="b"/>
                      <a:r>
                        <a:rPr lang="en-US" sz="1400" b="0" i="0" u="none" strike="noStrike">
                          <a:solidFill>
                            <a:srgbClr val="000000"/>
                          </a:solidFill>
                          <a:effectLst/>
                          <a:latin typeface="Calibri" panose="020F0502020204030204" pitchFamily="34" charset="0"/>
                        </a:rPr>
                        <a:t>TOTAL COMMERCIAL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44,232,601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fontAlgn="b"/>
                      <a:r>
                        <a:rPr lang="en-US" sz="1400" b="0" i="0" u="none" strike="noStrike" dirty="0">
                          <a:solidFill>
                            <a:srgbClr val="000000"/>
                          </a:solidFill>
                          <a:effectLst/>
                          <a:latin typeface="Calibri" panose="020F0502020204030204" pitchFamily="34" charset="0"/>
                        </a:rPr>
                        <a:t>16.56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1400" b="0" i="0" u="none" strike="noStrike" dirty="0">
                          <a:solidFill>
                            <a:srgbClr val="000000"/>
                          </a:solidFill>
                          <a:effectLst/>
                          <a:latin typeface="Calibri" panose="020F0502020204030204" pitchFamily="34" charset="0"/>
                        </a:rPr>
                        <a:t>732,492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927563523"/>
                  </a:ext>
                </a:extLst>
              </a:tr>
              <a:tr h="278621">
                <a:tc>
                  <a:txBody>
                    <a:bodyPr/>
                    <a:lstStyle/>
                    <a:p>
                      <a:pPr algn="l" fontAlgn="b"/>
                      <a:r>
                        <a:rPr lang="en-US" sz="1400" b="0" i="0" u="none" strike="noStrike">
                          <a:solidFill>
                            <a:srgbClr val="000000"/>
                          </a:solidFill>
                          <a:effectLst/>
                          <a:latin typeface="Calibri" panose="020F0502020204030204" pitchFamily="34" charset="0"/>
                        </a:rPr>
                        <a:t>INDUSTRIAL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10,861,420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r" fontAlgn="b"/>
                      <a:r>
                        <a:rPr lang="en-US" sz="1400" b="0" i="0" u="none" strike="noStrike" dirty="0">
                          <a:solidFill>
                            <a:srgbClr val="000000"/>
                          </a:solidFill>
                          <a:effectLst/>
                          <a:latin typeface="Calibri" panose="020F0502020204030204" pitchFamily="34" charset="0"/>
                        </a:rPr>
                        <a:t>16.56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1400" b="0" i="0" u="none" strike="noStrike" dirty="0">
                          <a:solidFill>
                            <a:srgbClr val="000000"/>
                          </a:solidFill>
                          <a:effectLst/>
                          <a:latin typeface="Calibri" panose="020F0502020204030204" pitchFamily="34" charset="0"/>
                        </a:rPr>
                        <a:t>179,865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205280194"/>
                  </a:ext>
                </a:extLst>
              </a:tr>
              <a:tr h="278621">
                <a:tc>
                  <a:txBody>
                    <a:bodyPr/>
                    <a:lstStyle/>
                    <a:p>
                      <a:pPr algn="l" fontAlgn="b"/>
                      <a:r>
                        <a:rPr lang="en-US" sz="1400" b="0" i="0" u="none" strike="noStrike">
                          <a:solidFill>
                            <a:srgbClr val="000000"/>
                          </a:solidFill>
                          <a:effectLst/>
                          <a:latin typeface="Calibri" panose="020F0502020204030204" pitchFamily="34" charset="0"/>
                        </a:rPr>
                        <a:t>PERSONAL PROPERTY</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37,105,220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FFEB"/>
                    </a:solidFill>
                  </a:tcPr>
                </a:tc>
                <a:tc>
                  <a:txBody>
                    <a:bodyPr/>
                    <a:lstStyle/>
                    <a:p>
                      <a:pPr algn="r" fontAlgn="b"/>
                      <a:r>
                        <a:rPr lang="en-US" sz="1400" b="0" i="0" u="none" strike="noStrike" dirty="0">
                          <a:solidFill>
                            <a:srgbClr val="000000"/>
                          </a:solidFill>
                          <a:effectLst/>
                          <a:latin typeface="Calibri" panose="020F0502020204030204" pitchFamily="34" charset="0"/>
                        </a:rPr>
                        <a:t>16.56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1400" b="0" i="0" u="none" strike="noStrike" dirty="0">
                          <a:solidFill>
                            <a:srgbClr val="000000"/>
                          </a:solidFill>
                          <a:effectLst/>
                          <a:latin typeface="Calibri" panose="020F0502020204030204" pitchFamily="34" charset="0"/>
                        </a:rPr>
                        <a:t>614,462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433952223"/>
                  </a:ext>
                </a:extLst>
              </a:tr>
              <a:tr h="278621">
                <a:tc>
                  <a:txBody>
                    <a:bodyPr/>
                    <a:lstStyle/>
                    <a:p>
                      <a:pPr algn="l" fontAlgn="b"/>
                      <a:r>
                        <a:rPr lang="en-US" sz="1400" b="0" i="0" u="none" strike="noStrike">
                          <a:solidFill>
                            <a:srgbClr val="000000"/>
                          </a:solidFill>
                          <a:effectLst/>
                          <a:latin typeface="Calibri" panose="020F0502020204030204" pitchFamily="34" charset="0"/>
                        </a:rPr>
                        <a:t>TOTAL REAL &amp; PERSONAL</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245,417,840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6E0B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US" sz="1400" b="0" i="0" u="none" strike="noStrike" dirty="0">
                          <a:solidFill>
                            <a:srgbClr val="000000"/>
                          </a:solidFill>
                          <a:effectLst/>
                          <a:latin typeface="Calibri" panose="020F0502020204030204" pitchFamily="34" charset="0"/>
                        </a:rPr>
                        <a:t>2,852,160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434094774"/>
                  </a:ext>
                </a:extLst>
              </a:tr>
              <a:tr h="269432">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558835"/>
                  </a:ext>
                </a:extLst>
              </a:tr>
            </a:tbl>
          </a:graphicData>
        </a:graphic>
      </p:graphicFrame>
    </p:spTree>
    <p:extLst>
      <p:ext uri="{BB962C8B-B14F-4D97-AF65-F5344CB8AC3E}">
        <p14:creationId xmlns:p14="http://schemas.microsoft.com/office/powerpoint/2010/main" val="17598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3DFE0-5E1C-40D2-A300-88B35D5CEC0B}"/>
              </a:ext>
            </a:extLst>
          </p:cNvPr>
          <p:cNvSpPr>
            <a:spLocks noGrp="1"/>
          </p:cNvSpPr>
          <p:nvPr>
            <p:ph type="title"/>
          </p:nvPr>
        </p:nvSpPr>
        <p:spPr>
          <a:xfrm>
            <a:off x="838200" y="365126"/>
            <a:ext cx="10515600" cy="607796"/>
          </a:xfrm>
        </p:spPr>
        <p:txBody>
          <a:bodyPr>
            <a:normAutofit fontScale="90000"/>
          </a:bodyPr>
          <a:lstStyle/>
          <a:p>
            <a:pPr algn="ctr"/>
            <a:r>
              <a:rPr lang="en-US" dirty="0">
                <a:solidFill>
                  <a:schemeClr val="accent1">
                    <a:lumMod val="75000"/>
                  </a:schemeClr>
                </a:solidFill>
              </a:rPr>
              <a:t>New Growth Value</a:t>
            </a:r>
            <a:r>
              <a:rPr lang="en-US" dirty="0">
                <a:solidFill>
                  <a:schemeClr val="accent1">
                    <a:lumMod val="75000"/>
                  </a:schemeClr>
                </a:solidFill>
                <a:latin typeface="Book Antiqua" panose="02040602050305030304" pitchFamily="18" charset="0"/>
              </a:rPr>
              <a:t>	</a:t>
            </a:r>
          </a:p>
        </p:txBody>
      </p:sp>
      <p:graphicFrame>
        <p:nvGraphicFramePr>
          <p:cNvPr id="4" name="Chart 3">
            <a:extLst>
              <a:ext uri="{FF2B5EF4-FFF2-40B4-BE49-F238E27FC236}">
                <a16:creationId xmlns:a16="http://schemas.microsoft.com/office/drawing/2014/main" id="{CC1ACD44-3730-4DA2-851F-2405CF1DC405}"/>
              </a:ext>
            </a:extLst>
          </p:cNvPr>
          <p:cNvGraphicFramePr>
            <a:graphicFrameLocks/>
          </p:cNvGraphicFramePr>
          <p:nvPr>
            <p:extLst>
              <p:ext uri="{D42A27DB-BD31-4B8C-83A1-F6EECF244321}">
                <p14:modId xmlns:p14="http://schemas.microsoft.com/office/powerpoint/2010/main" val="3206384186"/>
              </p:ext>
            </p:extLst>
          </p:nvPr>
        </p:nvGraphicFramePr>
        <p:xfrm>
          <a:off x="353292" y="972921"/>
          <a:ext cx="11000508" cy="55199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6789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5A87-095B-4D12-BC2E-0D0C8063537A}"/>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en-US" sz="5400" kern="1200" spc="-50" dirty="0">
                <a:solidFill>
                  <a:schemeClr val="accent1">
                    <a:lumMod val="75000"/>
                  </a:schemeClr>
                </a:solidFill>
                <a:effectLst/>
                <a:latin typeface="+mj-lt"/>
                <a:ea typeface="+mj-ea"/>
                <a:cs typeface="+mj-cs"/>
              </a:rPr>
              <a:t>Fiscal</a:t>
            </a:r>
            <a:r>
              <a:rPr lang="en-US" sz="5400" kern="1200" spc="-200" dirty="0">
                <a:solidFill>
                  <a:schemeClr val="accent1">
                    <a:lumMod val="75000"/>
                  </a:schemeClr>
                </a:solidFill>
                <a:effectLst/>
                <a:latin typeface="+mj-lt"/>
                <a:ea typeface="+mj-ea"/>
                <a:cs typeface="+mj-cs"/>
              </a:rPr>
              <a:t> </a:t>
            </a:r>
            <a:r>
              <a:rPr lang="en-US" sz="5400" kern="1200" spc="-50" dirty="0">
                <a:solidFill>
                  <a:schemeClr val="accent1">
                    <a:lumMod val="75000"/>
                  </a:schemeClr>
                </a:solidFill>
                <a:effectLst/>
                <a:latin typeface="+mj-lt"/>
                <a:ea typeface="+mj-ea"/>
                <a:cs typeface="+mj-cs"/>
              </a:rPr>
              <a:t>2024</a:t>
            </a:r>
            <a:r>
              <a:rPr lang="en-US" sz="5400" kern="1200" spc="-170" dirty="0">
                <a:solidFill>
                  <a:schemeClr val="accent1">
                    <a:lumMod val="75000"/>
                  </a:schemeClr>
                </a:solidFill>
                <a:effectLst/>
                <a:latin typeface="+mj-lt"/>
                <a:ea typeface="+mj-ea"/>
                <a:cs typeface="+mj-cs"/>
              </a:rPr>
              <a:t> </a:t>
            </a:r>
            <a:r>
              <a:rPr lang="en-US" sz="5400" kern="1200" spc="-50" dirty="0">
                <a:solidFill>
                  <a:schemeClr val="accent1">
                    <a:lumMod val="75000"/>
                  </a:schemeClr>
                </a:solidFill>
                <a:effectLst/>
                <a:latin typeface="+mj-lt"/>
                <a:ea typeface="+mj-ea"/>
                <a:cs typeface="+mj-cs"/>
              </a:rPr>
              <a:t>Value</a:t>
            </a:r>
            <a:r>
              <a:rPr lang="en-US" sz="5400" kern="1200" spc="-175" dirty="0">
                <a:solidFill>
                  <a:schemeClr val="accent1">
                    <a:lumMod val="75000"/>
                  </a:schemeClr>
                </a:solidFill>
                <a:effectLst/>
                <a:latin typeface="+mj-lt"/>
                <a:ea typeface="+mj-ea"/>
                <a:cs typeface="+mj-cs"/>
              </a:rPr>
              <a:t> </a:t>
            </a:r>
            <a:r>
              <a:rPr lang="en-US" sz="5400" kern="1200" spc="-45" dirty="0">
                <a:solidFill>
                  <a:schemeClr val="accent1">
                    <a:lumMod val="75000"/>
                  </a:schemeClr>
                </a:solidFill>
                <a:effectLst/>
                <a:latin typeface="+mj-lt"/>
                <a:ea typeface="+mj-ea"/>
                <a:cs typeface="+mj-cs"/>
              </a:rPr>
              <a:t>by Class</a:t>
            </a:r>
            <a:endParaRPr lang="en-US" sz="5400" kern="1200" dirty="0">
              <a:solidFill>
                <a:schemeClr val="accent1">
                  <a:lumMod val="75000"/>
                </a:schemeClr>
              </a:solidFill>
              <a:latin typeface="+mj-lt"/>
              <a:ea typeface="+mj-ea"/>
              <a:cs typeface="+mj-cs"/>
            </a:endParaRPr>
          </a:p>
        </p:txBody>
      </p:sp>
      <p:graphicFrame>
        <p:nvGraphicFramePr>
          <p:cNvPr id="3" name="Chart 2">
            <a:extLst>
              <a:ext uri="{FF2B5EF4-FFF2-40B4-BE49-F238E27FC236}">
                <a16:creationId xmlns:a16="http://schemas.microsoft.com/office/drawing/2014/main" id="{87F1918C-4777-4FDC-5636-4CD84C95D984}"/>
              </a:ext>
            </a:extLst>
          </p:cNvPr>
          <p:cNvGraphicFramePr>
            <a:graphicFrameLocks/>
          </p:cNvGraphicFramePr>
          <p:nvPr>
            <p:extLst>
              <p:ext uri="{D42A27DB-BD31-4B8C-83A1-F6EECF244321}">
                <p14:modId xmlns:p14="http://schemas.microsoft.com/office/powerpoint/2010/main" val="2235538469"/>
              </p:ext>
            </p:extLst>
          </p:nvPr>
        </p:nvGraphicFramePr>
        <p:xfrm>
          <a:off x="6419272" y="1354165"/>
          <a:ext cx="5026889" cy="48896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a:extLst>
              <a:ext uri="{FF2B5EF4-FFF2-40B4-BE49-F238E27FC236}">
                <a16:creationId xmlns:a16="http://schemas.microsoft.com/office/drawing/2014/main" id="{C0F26CE4-D555-D023-F304-E8DF8C3C01BA}"/>
              </a:ext>
            </a:extLst>
          </p:cNvPr>
          <p:cNvGraphicFramePr>
            <a:graphicFrameLocks noGrp="1"/>
          </p:cNvGraphicFramePr>
          <p:nvPr>
            <p:extLst>
              <p:ext uri="{D42A27DB-BD31-4B8C-83A1-F6EECF244321}">
                <p14:modId xmlns:p14="http://schemas.microsoft.com/office/powerpoint/2010/main" val="2414548538"/>
              </p:ext>
            </p:extLst>
          </p:nvPr>
        </p:nvGraphicFramePr>
        <p:xfrm>
          <a:off x="603381" y="1474237"/>
          <a:ext cx="5492620" cy="4702724"/>
        </p:xfrm>
        <a:graphic>
          <a:graphicData uri="http://schemas.openxmlformats.org/drawingml/2006/table">
            <a:tbl>
              <a:tblPr firstRow="1" firstCol="1" lastRow="1" lastCol="1" bandRow="1" bandCol="1"/>
              <a:tblGrid>
                <a:gridCol w="2345806">
                  <a:extLst>
                    <a:ext uri="{9D8B030D-6E8A-4147-A177-3AD203B41FA5}">
                      <a16:colId xmlns:a16="http://schemas.microsoft.com/office/drawing/2014/main" val="3048234628"/>
                    </a:ext>
                  </a:extLst>
                </a:gridCol>
                <a:gridCol w="1902392">
                  <a:extLst>
                    <a:ext uri="{9D8B030D-6E8A-4147-A177-3AD203B41FA5}">
                      <a16:colId xmlns:a16="http://schemas.microsoft.com/office/drawing/2014/main" val="2687699012"/>
                    </a:ext>
                  </a:extLst>
                </a:gridCol>
                <a:gridCol w="1244422">
                  <a:extLst>
                    <a:ext uri="{9D8B030D-6E8A-4147-A177-3AD203B41FA5}">
                      <a16:colId xmlns:a16="http://schemas.microsoft.com/office/drawing/2014/main" val="3298501854"/>
                    </a:ext>
                  </a:extLst>
                </a:gridCol>
              </a:tblGrid>
              <a:tr h="279924">
                <a:tc gridSpan="3">
                  <a:txBody>
                    <a:bodyPr/>
                    <a:lstStyle/>
                    <a:p>
                      <a:pPr algn="ctr" rtl="0" fontAlgn="t"/>
                      <a:r>
                        <a:rPr lang="en-US" sz="1500" b="1" i="0" u="none" strike="noStrike" dirty="0">
                          <a:solidFill>
                            <a:srgbClr val="000000"/>
                          </a:solidFill>
                          <a:effectLst/>
                          <a:latin typeface="Calibri" panose="020F0502020204030204" pitchFamily="34" charset="0"/>
                        </a:rPr>
                        <a:t>Fiscal 2024</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BE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1244489"/>
                  </a:ext>
                </a:extLst>
              </a:tr>
              <a:tr h="279924">
                <a:tc>
                  <a:txBody>
                    <a:bodyPr/>
                    <a:lstStyle/>
                    <a:p>
                      <a:pPr algn="ctr" rtl="0" fontAlgn="t"/>
                      <a:r>
                        <a:rPr lang="en-US" sz="1500" b="1" i="0" u="none" strike="noStrike">
                          <a:solidFill>
                            <a:srgbClr val="000000"/>
                          </a:solidFill>
                          <a:effectLst/>
                          <a:latin typeface="Calibri" panose="020F0502020204030204" pitchFamily="34" charset="0"/>
                        </a:rPr>
                        <a:t>Class</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1" i="0" u="none" strike="noStrike">
                          <a:solidFill>
                            <a:srgbClr val="000000"/>
                          </a:solidFill>
                          <a:effectLst/>
                          <a:latin typeface="Calibri" panose="020F0502020204030204" pitchFamily="34" charset="0"/>
                        </a:rPr>
                        <a:t>Value</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1" i="0" u="none" strike="noStrike">
                          <a:solidFill>
                            <a:srgbClr val="000000"/>
                          </a:solidFill>
                          <a:effectLst/>
                          <a:latin typeface="Calibri" panose="020F0502020204030204" pitchFamily="34" charset="0"/>
                        </a:rPr>
                        <a:t>% of Value</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DEBE0"/>
                    </a:solidFill>
                  </a:tcPr>
                </a:tc>
                <a:extLst>
                  <a:ext uri="{0D108BD9-81ED-4DB2-BD59-A6C34878D82A}">
                    <a16:rowId xmlns:a16="http://schemas.microsoft.com/office/drawing/2014/main" val="869714402"/>
                  </a:ext>
                </a:extLst>
              </a:tr>
              <a:tr h="279924">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dirty="0">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DEBE0"/>
                    </a:solidFill>
                  </a:tcPr>
                </a:tc>
                <a:extLst>
                  <a:ext uri="{0D108BD9-81ED-4DB2-BD59-A6C34878D82A}">
                    <a16:rowId xmlns:a16="http://schemas.microsoft.com/office/drawing/2014/main" val="2331962732"/>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extLst>
                  <a:ext uri="{0D108BD9-81ED-4DB2-BD59-A6C34878D82A}">
                    <a16:rowId xmlns:a16="http://schemas.microsoft.com/office/drawing/2014/main" val="3113081456"/>
                  </a:ext>
                </a:extLst>
              </a:tr>
              <a:tr h="279924">
                <a:tc>
                  <a:txBody>
                    <a:bodyPr/>
                    <a:lstStyle/>
                    <a:p>
                      <a:pPr algn="ctr" rtl="0" fontAlgn="t"/>
                      <a:r>
                        <a:rPr lang="en-US" sz="1500" b="0" i="0" u="none" strike="noStrike">
                          <a:solidFill>
                            <a:srgbClr val="000000"/>
                          </a:solidFill>
                          <a:effectLst/>
                          <a:latin typeface="Calibri" panose="020F0502020204030204" pitchFamily="34" charset="0"/>
                        </a:rPr>
                        <a:t>Residential</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$13,270,196,007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89.00%</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extLst>
                  <a:ext uri="{0D108BD9-81ED-4DB2-BD59-A6C34878D82A}">
                    <a16:rowId xmlns:a16="http://schemas.microsoft.com/office/drawing/2014/main" val="2385485116"/>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extLst>
                  <a:ext uri="{0D108BD9-81ED-4DB2-BD59-A6C34878D82A}">
                    <a16:rowId xmlns:a16="http://schemas.microsoft.com/office/drawing/2014/main" val="1993181118"/>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dirty="0">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extLst>
                  <a:ext uri="{0D108BD9-81ED-4DB2-BD59-A6C34878D82A}">
                    <a16:rowId xmlns:a16="http://schemas.microsoft.com/office/drawing/2014/main" val="1862269074"/>
                  </a:ext>
                </a:extLst>
              </a:tr>
              <a:tr h="279924">
                <a:tc>
                  <a:txBody>
                    <a:bodyPr/>
                    <a:lstStyle/>
                    <a:p>
                      <a:pPr algn="ctr" rtl="0" fontAlgn="t"/>
                      <a:r>
                        <a:rPr lang="en-US" sz="1500" b="0" i="0" u="none" strike="noStrike">
                          <a:solidFill>
                            <a:srgbClr val="000000"/>
                          </a:solidFill>
                          <a:effectLst/>
                          <a:latin typeface="Calibri" panose="020F0502020204030204" pitchFamily="34" charset="0"/>
                        </a:rPr>
                        <a:t>Commercial</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$1,192,206,653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8.00%</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extLst>
                  <a:ext uri="{0D108BD9-81ED-4DB2-BD59-A6C34878D82A}">
                    <a16:rowId xmlns:a16="http://schemas.microsoft.com/office/drawing/2014/main" val="3042837296"/>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extLst>
                  <a:ext uri="{0D108BD9-81ED-4DB2-BD59-A6C34878D82A}">
                    <a16:rowId xmlns:a16="http://schemas.microsoft.com/office/drawing/2014/main" val="1148976742"/>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extLst>
                  <a:ext uri="{0D108BD9-81ED-4DB2-BD59-A6C34878D82A}">
                    <a16:rowId xmlns:a16="http://schemas.microsoft.com/office/drawing/2014/main" val="2953324577"/>
                  </a:ext>
                </a:extLst>
              </a:tr>
              <a:tr h="279924">
                <a:tc>
                  <a:txBody>
                    <a:bodyPr/>
                    <a:lstStyle/>
                    <a:p>
                      <a:pPr algn="ctr" rtl="0" fontAlgn="t"/>
                      <a:r>
                        <a:rPr lang="en-US" sz="1500" b="0" i="0" u="none" strike="noStrike">
                          <a:solidFill>
                            <a:srgbClr val="000000"/>
                          </a:solidFill>
                          <a:effectLst/>
                          <a:latin typeface="Calibri" panose="020F0502020204030204" pitchFamily="34" charset="0"/>
                        </a:rPr>
                        <a:t>Industrial</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$185,844,900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1.24%</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extLst>
                  <a:ext uri="{0D108BD9-81ED-4DB2-BD59-A6C34878D82A}">
                    <a16:rowId xmlns:a16="http://schemas.microsoft.com/office/drawing/2014/main" val="2788456345"/>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DEBE0"/>
                    </a:solidFill>
                  </a:tcPr>
                </a:tc>
                <a:extLst>
                  <a:ext uri="{0D108BD9-81ED-4DB2-BD59-A6C34878D82A}">
                    <a16:rowId xmlns:a16="http://schemas.microsoft.com/office/drawing/2014/main" val="1100703226"/>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extLst>
                  <a:ext uri="{0D108BD9-81ED-4DB2-BD59-A6C34878D82A}">
                    <a16:rowId xmlns:a16="http://schemas.microsoft.com/office/drawing/2014/main" val="1345752824"/>
                  </a:ext>
                </a:extLst>
              </a:tr>
              <a:tr h="279924">
                <a:tc>
                  <a:txBody>
                    <a:bodyPr/>
                    <a:lstStyle/>
                    <a:p>
                      <a:pPr algn="ctr" rtl="0" fontAlgn="t"/>
                      <a:r>
                        <a:rPr lang="en-US" sz="1500" b="0" i="0" u="none" strike="noStrike">
                          <a:solidFill>
                            <a:srgbClr val="000000"/>
                          </a:solidFill>
                          <a:effectLst/>
                          <a:latin typeface="Calibri" panose="020F0502020204030204" pitchFamily="34" charset="0"/>
                        </a:rPr>
                        <a:t>Personal Property</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$262,379,180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1.76%</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EDEBE0"/>
                    </a:solidFill>
                  </a:tcPr>
                </a:tc>
                <a:extLst>
                  <a:ext uri="{0D108BD9-81ED-4DB2-BD59-A6C34878D82A}">
                    <a16:rowId xmlns:a16="http://schemas.microsoft.com/office/drawing/2014/main" val="3812368955"/>
                  </a:ext>
                </a:extLst>
              </a:tr>
              <a:tr h="279924">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EDEBE0"/>
                    </a:solidFill>
                  </a:tcPr>
                </a:tc>
                <a:extLst>
                  <a:ext uri="{0D108BD9-81ED-4DB2-BD59-A6C34878D82A}">
                    <a16:rowId xmlns:a16="http://schemas.microsoft.com/office/drawing/2014/main" val="2076578059"/>
                  </a:ext>
                </a:extLst>
              </a:tr>
              <a:tr h="272926">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tc>
                  <a:txBody>
                    <a:bodyPr/>
                    <a:lstStyle/>
                    <a:p>
                      <a:pPr algn="l" rtl="0" fontAlgn="t"/>
                      <a:r>
                        <a:rPr lang="en-US" sz="1500" b="0" i="0" u="none" strike="noStrike">
                          <a:solidFill>
                            <a:srgbClr val="000000"/>
                          </a:solidFill>
                          <a:effectLst/>
                          <a:latin typeface="Calibri" panose="020F0502020204030204" pitchFamily="34" charset="0"/>
                        </a:rPr>
                        <a:t>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DEBE0"/>
                    </a:solidFill>
                  </a:tcPr>
                </a:tc>
                <a:extLst>
                  <a:ext uri="{0D108BD9-81ED-4DB2-BD59-A6C34878D82A}">
                    <a16:rowId xmlns:a16="http://schemas.microsoft.com/office/drawing/2014/main" val="1243891785"/>
                  </a:ext>
                </a:extLst>
              </a:tr>
              <a:tr h="279924">
                <a:tc>
                  <a:txBody>
                    <a:bodyPr/>
                    <a:lstStyle/>
                    <a:p>
                      <a:pPr algn="ctr" rtl="0" fontAlgn="t"/>
                      <a:r>
                        <a:rPr lang="en-US" sz="1500" b="0" i="0" u="none" strike="noStrike">
                          <a:solidFill>
                            <a:srgbClr val="000000"/>
                          </a:solidFill>
                          <a:effectLst/>
                          <a:latin typeface="Calibri" panose="020F0502020204030204" pitchFamily="34" charset="0"/>
                        </a:rPr>
                        <a:t>Total Value</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$14,910,626,740 </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tc>
                  <a:txBody>
                    <a:bodyPr/>
                    <a:lstStyle/>
                    <a:p>
                      <a:pPr algn="ctr" rtl="0" fontAlgn="t"/>
                      <a:r>
                        <a:rPr lang="en-US" sz="1500" b="0" i="0" u="none" strike="noStrike" dirty="0">
                          <a:solidFill>
                            <a:srgbClr val="000000"/>
                          </a:solidFill>
                          <a:effectLst/>
                          <a:latin typeface="Calibri" panose="020F0502020204030204" pitchFamily="34" charset="0"/>
                        </a:rPr>
                        <a:t>100.00%</a:t>
                      </a:r>
                    </a:p>
                  </a:txBody>
                  <a:tcPr marL="6475" marR="6475" marT="64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DEBE0"/>
                    </a:solidFill>
                  </a:tcPr>
                </a:tc>
                <a:extLst>
                  <a:ext uri="{0D108BD9-81ED-4DB2-BD59-A6C34878D82A}">
                    <a16:rowId xmlns:a16="http://schemas.microsoft.com/office/drawing/2014/main" val="1240346125"/>
                  </a:ext>
                </a:extLst>
              </a:tr>
            </a:tbl>
          </a:graphicData>
        </a:graphic>
      </p:graphicFrame>
    </p:spTree>
    <p:extLst>
      <p:ext uri="{BB962C8B-B14F-4D97-AF65-F5344CB8AC3E}">
        <p14:creationId xmlns:p14="http://schemas.microsoft.com/office/powerpoint/2010/main" val="1279047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129FE-FB39-4DF6-A423-AF64FCD625E8}"/>
              </a:ext>
            </a:extLst>
          </p:cNvPr>
          <p:cNvSpPr>
            <a:spLocks noGrp="1"/>
          </p:cNvSpPr>
          <p:nvPr>
            <p:ph type="title"/>
          </p:nvPr>
        </p:nvSpPr>
        <p:spPr/>
        <p:txBody>
          <a:bodyPr/>
          <a:lstStyle/>
          <a:p>
            <a:pPr algn="ctr"/>
            <a:r>
              <a:rPr lang="en-US" dirty="0">
                <a:solidFill>
                  <a:schemeClr val="accent1">
                    <a:lumMod val="75000"/>
                  </a:schemeClr>
                </a:solidFill>
              </a:rPr>
              <a:t>How the Tax Rate is Calculated*</a:t>
            </a:r>
          </a:p>
        </p:txBody>
      </p:sp>
      <p:graphicFrame>
        <p:nvGraphicFramePr>
          <p:cNvPr id="5" name="Table 4">
            <a:extLst>
              <a:ext uri="{FF2B5EF4-FFF2-40B4-BE49-F238E27FC236}">
                <a16:creationId xmlns:a16="http://schemas.microsoft.com/office/drawing/2014/main" id="{0324B5D6-EFC5-1AC2-8904-464BEBFEC45E}"/>
              </a:ext>
            </a:extLst>
          </p:cNvPr>
          <p:cNvGraphicFramePr>
            <a:graphicFrameLocks noGrp="1"/>
          </p:cNvGraphicFramePr>
          <p:nvPr>
            <p:extLst>
              <p:ext uri="{D42A27DB-BD31-4B8C-83A1-F6EECF244321}">
                <p14:modId xmlns:p14="http://schemas.microsoft.com/office/powerpoint/2010/main" val="1347387176"/>
              </p:ext>
            </p:extLst>
          </p:nvPr>
        </p:nvGraphicFramePr>
        <p:xfrm>
          <a:off x="1800520" y="1414021"/>
          <a:ext cx="8993172" cy="5165886"/>
        </p:xfrm>
        <a:graphic>
          <a:graphicData uri="http://schemas.openxmlformats.org/drawingml/2006/table">
            <a:tbl>
              <a:tblPr/>
              <a:tblGrid>
                <a:gridCol w="820132">
                  <a:extLst>
                    <a:ext uri="{9D8B030D-6E8A-4147-A177-3AD203B41FA5}">
                      <a16:colId xmlns:a16="http://schemas.microsoft.com/office/drawing/2014/main" val="859563170"/>
                    </a:ext>
                  </a:extLst>
                </a:gridCol>
                <a:gridCol w="545920">
                  <a:extLst>
                    <a:ext uri="{9D8B030D-6E8A-4147-A177-3AD203B41FA5}">
                      <a16:colId xmlns:a16="http://schemas.microsoft.com/office/drawing/2014/main" val="1325005041"/>
                    </a:ext>
                  </a:extLst>
                </a:gridCol>
                <a:gridCol w="683026">
                  <a:extLst>
                    <a:ext uri="{9D8B030D-6E8A-4147-A177-3AD203B41FA5}">
                      <a16:colId xmlns:a16="http://schemas.microsoft.com/office/drawing/2014/main" val="1432919043"/>
                    </a:ext>
                  </a:extLst>
                </a:gridCol>
                <a:gridCol w="683026">
                  <a:extLst>
                    <a:ext uri="{9D8B030D-6E8A-4147-A177-3AD203B41FA5}">
                      <a16:colId xmlns:a16="http://schemas.microsoft.com/office/drawing/2014/main" val="3808548564"/>
                    </a:ext>
                  </a:extLst>
                </a:gridCol>
                <a:gridCol w="1508348">
                  <a:extLst>
                    <a:ext uri="{9D8B030D-6E8A-4147-A177-3AD203B41FA5}">
                      <a16:colId xmlns:a16="http://schemas.microsoft.com/office/drawing/2014/main" val="1011143468"/>
                    </a:ext>
                  </a:extLst>
                </a:gridCol>
                <a:gridCol w="1835631">
                  <a:extLst>
                    <a:ext uri="{9D8B030D-6E8A-4147-A177-3AD203B41FA5}">
                      <a16:colId xmlns:a16="http://schemas.microsoft.com/office/drawing/2014/main" val="677245772"/>
                    </a:ext>
                  </a:extLst>
                </a:gridCol>
                <a:gridCol w="626106">
                  <a:extLst>
                    <a:ext uri="{9D8B030D-6E8A-4147-A177-3AD203B41FA5}">
                      <a16:colId xmlns:a16="http://schemas.microsoft.com/office/drawing/2014/main" val="610905599"/>
                    </a:ext>
                  </a:extLst>
                </a:gridCol>
                <a:gridCol w="924931">
                  <a:extLst>
                    <a:ext uri="{9D8B030D-6E8A-4147-A177-3AD203B41FA5}">
                      <a16:colId xmlns:a16="http://schemas.microsoft.com/office/drawing/2014/main" val="513408726"/>
                    </a:ext>
                  </a:extLst>
                </a:gridCol>
                <a:gridCol w="104287">
                  <a:extLst>
                    <a:ext uri="{9D8B030D-6E8A-4147-A177-3AD203B41FA5}">
                      <a16:colId xmlns:a16="http://schemas.microsoft.com/office/drawing/2014/main" val="3164237398"/>
                    </a:ext>
                  </a:extLst>
                </a:gridCol>
                <a:gridCol w="578739">
                  <a:extLst>
                    <a:ext uri="{9D8B030D-6E8A-4147-A177-3AD203B41FA5}">
                      <a16:colId xmlns:a16="http://schemas.microsoft.com/office/drawing/2014/main" val="3523266338"/>
                    </a:ext>
                  </a:extLst>
                </a:gridCol>
                <a:gridCol w="683026">
                  <a:extLst>
                    <a:ext uri="{9D8B030D-6E8A-4147-A177-3AD203B41FA5}">
                      <a16:colId xmlns:a16="http://schemas.microsoft.com/office/drawing/2014/main" val="549017455"/>
                    </a:ext>
                  </a:extLst>
                </a:gridCol>
              </a:tblGrid>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589885889"/>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49632114"/>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4">
                  <a:txBody>
                    <a:bodyPr/>
                    <a:lstStyle/>
                    <a:p>
                      <a:pPr algn="l" fontAlgn="b"/>
                      <a:r>
                        <a:rPr lang="en-US" sz="2000" b="1" i="0" u="none" strike="noStrike" dirty="0">
                          <a:solidFill>
                            <a:srgbClr val="000000"/>
                          </a:solidFill>
                          <a:effectLst/>
                          <a:latin typeface="Calibri" panose="020F0502020204030204" pitchFamily="34" charset="0"/>
                        </a:rPr>
                        <a:t>FY2024 Property Tax Levy</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000" b="1" i="0" u="none" strike="noStrike" dirty="0">
                          <a:solidFill>
                            <a:srgbClr val="000000"/>
                          </a:solidFill>
                          <a:effectLst/>
                          <a:latin typeface="Calibri" panose="020F0502020204030204" pitchFamily="34" charset="0"/>
                        </a:rPr>
                        <a:t>$139,985,669</a:t>
                      </a:r>
                    </a:p>
                  </a:txBody>
                  <a:tcPr marL="7620" marR="7620" marT="7620" marB="0" anchor="b">
                    <a:lnL>
                      <a:noFill/>
                    </a:lnL>
                    <a:lnR>
                      <a:noFill/>
                    </a:lnR>
                    <a:lnT>
                      <a:noFill/>
                    </a:lnT>
                    <a:lnB>
                      <a:noFill/>
                    </a:lnB>
                  </a:tcPr>
                </a:tc>
                <a:tc>
                  <a:txBody>
                    <a:bodyPr/>
                    <a:lstStyle/>
                    <a:p>
                      <a:pPr algn="l" fontAlgn="b"/>
                      <a:endParaRPr lang="en-US" sz="20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20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49050546"/>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4">
                  <a:txBody>
                    <a:bodyPr/>
                    <a:lstStyle/>
                    <a:p>
                      <a:pPr algn="l" fontAlgn="ctr"/>
                      <a:r>
                        <a:rPr lang="en-US" sz="2000" b="1" i="0" u="none" strike="noStrike" dirty="0">
                          <a:solidFill>
                            <a:srgbClr val="44546A"/>
                          </a:solidFill>
                          <a:effectLst/>
                          <a:latin typeface="Calibri" panose="020F0502020204030204" pitchFamily="34" charset="0"/>
                        </a:rPr>
                        <a:t>______________________</a:t>
                      </a:r>
                    </a:p>
                  </a:txBody>
                  <a:tcPr marL="7620" marR="7620" marT="762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r>
                        <a:rPr lang="en-US" sz="2000" b="1" i="0" u="none" strike="noStrike" dirty="0">
                          <a:solidFill>
                            <a:srgbClr val="000000"/>
                          </a:solidFill>
                          <a:effectLst/>
                          <a:latin typeface="Calibri" panose="020F0502020204030204" pitchFamily="34" charset="0"/>
                        </a:rPr>
                        <a:t>______________</a:t>
                      </a:r>
                    </a:p>
                  </a:txBody>
                  <a:tcPr marL="7620" marR="7620" marT="7620" marB="0" anchor="ctr">
                    <a:lnL>
                      <a:noFill/>
                    </a:lnL>
                    <a:lnR>
                      <a:noFill/>
                    </a:lnR>
                    <a:lnT>
                      <a:noFill/>
                    </a:lnT>
                    <a:lnB>
                      <a:noFill/>
                    </a:lnB>
                  </a:tcPr>
                </a:tc>
                <a:tc>
                  <a:txBody>
                    <a:bodyPr/>
                    <a:lstStyle/>
                    <a:p>
                      <a:pPr algn="r" fontAlgn="b"/>
                      <a:r>
                        <a:rPr lang="en-US" sz="2000" b="1" i="0" u="none" strike="noStrike">
                          <a:solidFill>
                            <a:srgbClr val="000000"/>
                          </a:solidFill>
                          <a:effectLst/>
                          <a:latin typeface="Calibri" panose="020F0502020204030204" pitchFamily="34" charset="0"/>
                        </a:rPr>
                        <a:t>=</a:t>
                      </a:r>
                    </a:p>
                  </a:txBody>
                  <a:tcPr marL="7620" marR="7620" marT="7620" marB="0" anchor="b">
                    <a:lnL>
                      <a:noFill/>
                    </a:lnL>
                    <a:lnR>
                      <a:noFill/>
                    </a:lnR>
                    <a:lnT>
                      <a:noFill/>
                    </a:lnT>
                    <a:lnB>
                      <a:noFill/>
                    </a:lnB>
                  </a:tcPr>
                </a:tc>
                <a:tc gridSpan="2">
                  <a:txBody>
                    <a:bodyPr/>
                    <a:lstStyle/>
                    <a:p>
                      <a:pPr algn="l" fontAlgn="b"/>
                      <a:r>
                        <a:rPr lang="en-US" sz="2000" b="1" i="0" u="none" strike="noStrike" dirty="0">
                          <a:solidFill>
                            <a:srgbClr val="000000"/>
                          </a:solidFill>
                          <a:effectLst/>
                          <a:latin typeface="Calibri" panose="020F0502020204030204" pitchFamily="34" charset="0"/>
                        </a:rPr>
                        <a:t>0.009388</a:t>
                      </a:r>
                    </a:p>
                  </a:txBody>
                  <a:tcPr marL="7620" marR="7620" marT="7620" marB="0" anchor="b">
                    <a:lnL>
                      <a:noFill/>
                    </a:lnL>
                    <a:lnR>
                      <a:noFill/>
                    </a:lnR>
                    <a:lnT>
                      <a:noFill/>
                    </a:lnT>
                    <a:lnB>
                      <a:noFill/>
                    </a:lnB>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056870811"/>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20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20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025071481"/>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4">
                  <a:txBody>
                    <a:bodyPr/>
                    <a:lstStyle/>
                    <a:p>
                      <a:pPr algn="l" fontAlgn="b"/>
                      <a:r>
                        <a:rPr lang="en-US" sz="2000" b="1" i="0" u="none" strike="noStrike" dirty="0">
                          <a:solidFill>
                            <a:srgbClr val="000000"/>
                          </a:solidFill>
                          <a:effectLst/>
                          <a:latin typeface="Calibri" panose="020F0502020204030204" pitchFamily="34" charset="0"/>
                        </a:rPr>
                        <a:t>FY2024 City Taxable Valuation</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2000" b="1" i="0" u="none" strike="noStrike" dirty="0">
                          <a:solidFill>
                            <a:srgbClr val="000000"/>
                          </a:solidFill>
                          <a:effectLst/>
                          <a:latin typeface="Calibri" panose="020F0502020204030204" pitchFamily="34" charset="0"/>
                        </a:rPr>
                        <a:t>$14,910,626,740</a:t>
                      </a:r>
                    </a:p>
                  </a:txBody>
                  <a:tcPr marL="7620" marR="7620" marT="7620" marB="0" anchor="b">
                    <a:lnL>
                      <a:noFill/>
                    </a:lnL>
                    <a:lnR>
                      <a:noFill/>
                    </a:lnR>
                    <a:lnT>
                      <a:noFill/>
                    </a:lnT>
                    <a:lnB>
                      <a:noFill/>
                    </a:lnB>
                  </a:tcPr>
                </a:tc>
                <a:tc>
                  <a:txBody>
                    <a:bodyPr/>
                    <a:lstStyle/>
                    <a:p>
                      <a:pPr algn="l" fontAlgn="b"/>
                      <a:endParaRPr lang="en-US" sz="20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20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081586973"/>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476007745"/>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774322406"/>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72346346"/>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10">
                  <a:txBody>
                    <a:bodyPr/>
                    <a:lstStyle/>
                    <a:p>
                      <a:pPr algn="l" fontAlgn="b"/>
                      <a:r>
                        <a:rPr lang="en-US" sz="1800" b="1" i="0" u="none" strike="noStrike" dirty="0">
                          <a:solidFill>
                            <a:srgbClr val="000000"/>
                          </a:solidFill>
                          <a:effectLst/>
                          <a:latin typeface="Calibri" panose="020F0502020204030204" pitchFamily="34" charset="0"/>
                        </a:rPr>
                        <a:t>$9.39 per thousand dollars of assessed value if a uniform rate is selected</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7087877"/>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813569028"/>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122076115"/>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9">
                  <a:txBody>
                    <a:bodyPr/>
                    <a:lstStyle/>
                    <a:p>
                      <a:pPr algn="l" fontAlgn="b"/>
                      <a:r>
                        <a:rPr lang="en-US" sz="1800" b="1" i="0" u="sng" strike="noStrike" dirty="0">
                          <a:solidFill>
                            <a:srgbClr val="000000"/>
                          </a:solidFill>
                          <a:effectLst/>
                          <a:latin typeface="Calibri" panose="020F0502020204030204" pitchFamily="34" charset="0"/>
                        </a:rPr>
                        <a:t>The Full Shift of 175% will yield a $8.52 residential tax rate and a </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800" b="1" i="0" u="sng" strike="noStrike" dirty="0">
                        <a:solidFill>
                          <a:srgbClr val="000000"/>
                        </a:solidFill>
                        <a:effectLst/>
                        <a:highlight>
                          <a:srgbClr val="FFFF00"/>
                        </a:highligh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852596430"/>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987130669"/>
                  </a:ext>
                </a:extLst>
              </a:tr>
              <a:tr h="39272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7">
                  <a:txBody>
                    <a:bodyPr/>
                    <a:lstStyle/>
                    <a:p>
                      <a:pPr algn="l" fontAlgn="b"/>
                      <a:r>
                        <a:rPr lang="en-US" sz="1800" b="1" i="0" u="sng" strike="noStrike" dirty="0">
                          <a:solidFill>
                            <a:srgbClr val="000000"/>
                          </a:solidFill>
                          <a:effectLst/>
                          <a:latin typeface="Calibri" panose="020F0502020204030204" pitchFamily="34" charset="0"/>
                        </a:rPr>
                        <a:t> $16.43 Commercial/Industrial/Personal Property Tax Rate</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667101985"/>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364848955"/>
                  </a:ext>
                </a:extLst>
              </a:tr>
              <a:tr h="24167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29070031"/>
                  </a:ext>
                </a:extLst>
              </a:tr>
            </a:tbl>
          </a:graphicData>
        </a:graphic>
      </p:graphicFrame>
      <p:sp>
        <p:nvSpPr>
          <p:cNvPr id="6" name="TextBox 5">
            <a:extLst>
              <a:ext uri="{FF2B5EF4-FFF2-40B4-BE49-F238E27FC236}">
                <a16:creationId xmlns:a16="http://schemas.microsoft.com/office/drawing/2014/main" id="{AC1418CD-046F-0592-F65E-3B2BF3FD3253}"/>
              </a:ext>
            </a:extLst>
          </p:cNvPr>
          <p:cNvSpPr txBox="1"/>
          <p:nvPr/>
        </p:nvSpPr>
        <p:spPr>
          <a:xfrm>
            <a:off x="1625066" y="6195527"/>
            <a:ext cx="8993172" cy="400110"/>
          </a:xfrm>
          <a:prstGeom prst="rect">
            <a:avLst/>
          </a:prstGeom>
          <a:noFill/>
        </p:spPr>
        <p:txBody>
          <a:bodyPr wrap="square" rtlCol="0">
            <a:spAutoFit/>
          </a:bodyPr>
          <a:lstStyle/>
          <a:p>
            <a:r>
              <a:rPr lang="en-US" sz="2000" dirty="0"/>
              <a:t>*All rates are estimates until Medford receives DOR approval for FY24</a:t>
            </a:r>
          </a:p>
        </p:txBody>
      </p:sp>
    </p:spTree>
    <p:extLst>
      <p:ext uri="{BB962C8B-B14F-4D97-AF65-F5344CB8AC3E}">
        <p14:creationId xmlns:p14="http://schemas.microsoft.com/office/powerpoint/2010/main" val="390217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4EF2-0200-49B5-9E30-00799A220998}"/>
              </a:ext>
            </a:extLst>
          </p:cNvPr>
          <p:cNvSpPr>
            <a:spLocks noGrp="1"/>
          </p:cNvSpPr>
          <p:nvPr>
            <p:ph type="title"/>
          </p:nvPr>
        </p:nvSpPr>
        <p:spPr/>
        <p:txBody>
          <a:bodyPr/>
          <a:lstStyle/>
          <a:p>
            <a:pPr algn="ctr"/>
            <a:r>
              <a:rPr lang="en-US" dirty="0">
                <a:solidFill>
                  <a:schemeClr val="accent1">
                    <a:lumMod val="75000"/>
                  </a:schemeClr>
                </a:solidFill>
              </a:rPr>
              <a:t>Historical Percent of Levy by Class </a:t>
            </a:r>
          </a:p>
        </p:txBody>
      </p:sp>
      <p:graphicFrame>
        <p:nvGraphicFramePr>
          <p:cNvPr id="6" name="Table 6">
            <a:extLst>
              <a:ext uri="{FF2B5EF4-FFF2-40B4-BE49-F238E27FC236}">
                <a16:creationId xmlns:a16="http://schemas.microsoft.com/office/drawing/2014/main" id="{ECDC5347-5F01-46F6-AC18-C1A6B84DD8E5}"/>
              </a:ext>
            </a:extLst>
          </p:cNvPr>
          <p:cNvGraphicFramePr>
            <a:graphicFrameLocks noGrp="1"/>
          </p:cNvGraphicFramePr>
          <p:nvPr>
            <p:extLst>
              <p:ext uri="{D42A27DB-BD31-4B8C-83A1-F6EECF244321}">
                <p14:modId xmlns:p14="http://schemas.microsoft.com/office/powerpoint/2010/main" val="2463046558"/>
              </p:ext>
            </p:extLst>
          </p:nvPr>
        </p:nvGraphicFramePr>
        <p:xfrm>
          <a:off x="2078182" y="1420578"/>
          <a:ext cx="8229600" cy="5072297"/>
        </p:xfrm>
        <a:graphic>
          <a:graphicData uri="http://schemas.openxmlformats.org/drawingml/2006/table">
            <a:tbl>
              <a:tblPr firstRow="1" bandRow="1">
                <a:tableStyleId>{5C22544A-7EE6-4342-B048-85BDC9FD1C3A}</a:tableStyleId>
              </a:tblPr>
              <a:tblGrid>
                <a:gridCol w="2309091">
                  <a:extLst>
                    <a:ext uri="{9D8B030D-6E8A-4147-A177-3AD203B41FA5}">
                      <a16:colId xmlns:a16="http://schemas.microsoft.com/office/drawing/2014/main" val="495909156"/>
                    </a:ext>
                  </a:extLst>
                </a:gridCol>
                <a:gridCol w="2576945">
                  <a:extLst>
                    <a:ext uri="{9D8B030D-6E8A-4147-A177-3AD203B41FA5}">
                      <a16:colId xmlns:a16="http://schemas.microsoft.com/office/drawing/2014/main" val="243436467"/>
                    </a:ext>
                  </a:extLst>
                </a:gridCol>
                <a:gridCol w="3343564">
                  <a:extLst>
                    <a:ext uri="{9D8B030D-6E8A-4147-A177-3AD203B41FA5}">
                      <a16:colId xmlns:a16="http://schemas.microsoft.com/office/drawing/2014/main" val="1731631319"/>
                    </a:ext>
                  </a:extLst>
                </a:gridCol>
              </a:tblGrid>
              <a:tr h="935117">
                <a:tc>
                  <a:txBody>
                    <a:bodyPr/>
                    <a:lstStyle/>
                    <a:p>
                      <a:pPr marL="0" marR="0" algn="ctr">
                        <a:lnSpc>
                          <a:spcPct val="100000"/>
                        </a:lnSpc>
                        <a:spcBef>
                          <a:spcPts val="0"/>
                        </a:spcBef>
                        <a:spcAft>
                          <a:spcPts val="0"/>
                        </a:spcAft>
                      </a:pPr>
                      <a:r>
                        <a:rPr lang="en-US" sz="15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 </a:t>
                      </a:r>
                      <a:endParaRPr lang="en-US" sz="11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p>
                      <a:pPr marL="0" marR="0" algn="ctr">
                        <a:lnSpc>
                          <a:spcPct val="100000"/>
                        </a:lnSpc>
                        <a:spcBef>
                          <a:spcPts val="0"/>
                        </a:spcBef>
                        <a:spcAft>
                          <a:spcPts val="0"/>
                        </a:spcAft>
                      </a:pPr>
                      <a:endParaRPr lang="en-US" sz="11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p>
                      <a:pPr marL="0" marR="0" algn="ctr">
                        <a:lnSpc>
                          <a:spcPct val="100000"/>
                        </a:lnSpc>
                        <a:spcBef>
                          <a:spcPts val="0"/>
                        </a:spcBef>
                        <a:spcAft>
                          <a:spcPts val="0"/>
                        </a:spcAft>
                      </a:pPr>
                      <a:r>
                        <a:rPr lang="en-US" sz="14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Fiscal</a:t>
                      </a:r>
                      <a:r>
                        <a:rPr lang="en-US" sz="1400" b="1" spc="-45"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 </a:t>
                      </a:r>
                      <a:r>
                        <a:rPr lang="en-US" sz="14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Year</a:t>
                      </a:r>
                      <a:endParaRPr lang="en-US" sz="11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00000"/>
                        </a:lnSpc>
                        <a:spcBef>
                          <a:spcPts val="35"/>
                        </a:spcBef>
                        <a:spcAft>
                          <a:spcPts val="0"/>
                        </a:spcAft>
                      </a:pPr>
                      <a:endParaRPr lang="en-US" sz="22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p>
                      <a:pPr marL="0" marR="0" algn="ctr">
                        <a:lnSpc>
                          <a:spcPct val="100000"/>
                        </a:lnSpc>
                        <a:spcBef>
                          <a:spcPts val="35"/>
                        </a:spcBef>
                        <a:spcAft>
                          <a:spcPts val="0"/>
                        </a:spcAft>
                      </a:pPr>
                      <a:r>
                        <a:rPr lang="en-US" sz="22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 </a:t>
                      </a:r>
                      <a:r>
                        <a:rPr lang="en-US" sz="14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Residential</a:t>
                      </a:r>
                      <a:r>
                        <a:rPr lang="en-US" sz="1400" b="1" spc="-1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 Percentage </a:t>
                      </a:r>
                      <a:r>
                        <a:rPr lang="en-US" sz="1400" b="1" spc="-37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 </a:t>
                      </a:r>
                      <a:r>
                        <a:rPr lang="en-US" sz="14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of</a:t>
                      </a:r>
                      <a:r>
                        <a:rPr lang="en-US" sz="1400" b="1" spc="-1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 </a:t>
                      </a:r>
                      <a:r>
                        <a:rPr lang="en-US" sz="1400" b="1"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Levy</a:t>
                      </a:r>
                    </a:p>
                    <a:p>
                      <a:pPr marL="355600" marR="73660" indent="-265430" algn="ctr">
                        <a:lnSpc>
                          <a:spcPct val="100000"/>
                        </a:lnSpc>
                        <a:spcBef>
                          <a:spcPts val="0"/>
                        </a:spcBef>
                        <a:spcAft>
                          <a:spcPts val="0"/>
                        </a:spcAft>
                      </a:pPr>
                      <a:endParaRPr lang="en-US" sz="11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00000"/>
                        </a:lnSpc>
                        <a:spcBef>
                          <a:spcPts val="0"/>
                        </a:spcBef>
                        <a:spcAft>
                          <a:spcPts val="0"/>
                        </a:spcAft>
                      </a:pPr>
                      <a:endParaRPr lang="en-US" sz="15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p>
                      <a:pPr marL="0" marR="0" algn="ctr">
                        <a:lnSpc>
                          <a:spcPct val="100000"/>
                        </a:lnSpc>
                        <a:spcBef>
                          <a:spcPts val="0"/>
                        </a:spcBef>
                        <a:spcAft>
                          <a:spcPts val="0"/>
                        </a:spcAft>
                      </a:pPr>
                      <a:endParaRPr lang="en-US" sz="15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endParaRPr>
                    </a:p>
                    <a:p>
                      <a:pPr marL="0" marR="0" algn="ctr">
                        <a:lnSpc>
                          <a:spcPct val="100000"/>
                        </a:lnSpc>
                        <a:spcBef>
                          <a:spcPts val="0"/>
                        </a:spcBef>
                        <a:spcAft>
                          <a:spcPts val="0"/>
                        </a:spcAft>
                      </a:pPr>
                      <a:r>
                        <a:rPr lang="en-US" sz="1500" dirty="0">
                          <a:solidFill>
                            <a:schemeClr val="bg2"/>
                          </a:solidFill>
                          <a:effectLst/>
                          <a:latin typeface="Book Antiqua" panose="02040602050305030304" pitchFamily="18" charset="0"/>
                          <a:ea typeface="Arial" panose="020B0604020202020204" pitchFamily="34" charset="0"/>
                          <a:cs typeface="Times New Roman" panose="02020603050405020304" pitchFamily="18" charset="0"/>
                        </a:rPr>
                        <a:t>CIP Percentage of Levy</a:t>
                      </a:r>
                    </a:p>
                  </a:txBody>
                  <a:tcPr marL="0" marR="0" marT="0" marB="0"/>
                </a:tc>
                <a:extLst>
                  <a:ext uri="{0D108BD9-81ED-4DB2-BD59-A6C34878D82A}">
                    <a16:rowId xmlns:a16="http://schemas.microsoft.com/office/drawing/2014/main" val="150157461"/>
                  </a:ext>
                </a:extLst>
              </a:tr>
              <a:tr h="413718">
                <a:tc>
                  <a:txBody>
                    <a:bodyPr/>
                    <a:lstStyle/>
                    <a:p>
                      <a:pPr marL="173990" marR="169545"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2015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070" algn="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79.27</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0960" marR="57150"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20.73</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51501627"/>
                  </a:ext>
                </a:extLst>
              </a:tr>
              <a:tr h="413718">
                <a:tc>
                  <a:txBody>
                    <a:bodyPr/>
                    <a:lstStyle/>
                    <a:p>
                      <a:pPr marL="173355" marR="169545"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2016</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070" algn="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78.95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0960" marR="57150"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21.05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417841982"/>
                  </a:ext>
                </a:extLst>
              </a:tr>
              <a:tr h="413718">
                <a:tc>
                  <a:txBody>
                    <a:bodyPr/>
                    <a:lstStyle/>
                    <a:p>
                      <a:pPr marL="173355" marR="169545"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2017</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070" algn="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80.01</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0325" marR="57150"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19.99</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294102340"/>
                  </a:ext>
                </a:extLst>
              </a:tr>
              <a:tr h="413718">
                <a:tc>
                  <a:txBody>
                    <a:bodyPr/>
                    <a:lstStyle/>
                    <a:p>
                      <a:pPr marL="172720" marR="169545"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2018</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070" algn="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80.68</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0325" marR="57150"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19.32</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125913525"/>
                  </a:ext>
                </a:extLst>
              </a:tr>
              <a:tr h="413718">
                <a:tc>
                  <a:txBody>
                    <a:bodyPr/>
                    <a:lstStyle/>
                    <a:p>
                      <a:pPr marL="172085" marR="169545"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2019</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705" algn="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81.52</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9690" marR="57150"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18.48</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998424671"/>
                  </a:ext>
                </a:extLst>
              </a:tr>
              <a:tr h="413718">
                <a:tc>
                  <a:txBody>
                    <a:bodyPr/>
                    <a:lstStyle/>
                    <a:p>
                      <a:pPr marL="172085" marR="169545"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2020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705" algn="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81.98</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9055" marR="57150" algn="ctr">
                        <a:lnSpc>
                          <a:spcPct val="100000"/>
                        </a:lnSpc>
                        <a:spcBef>
                          <a:spcPts val="1220"/>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18.02</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508730635"/>
                  </a:ext>
                </a:extLst>
              </a:tr>
              <a:tr h="413718">
                <a:tc>
                  <a:txBody>
                    <a:bodyPr/>
                    <a:lstStyle/>
                    <a:p>
                      <a:pPr marL="171450" marR="169545" algn="ctr">
                        <a:lnSpc>
                          <a:spcPct val="100000"/>
                        </a:lnSpc>
                        <a:spcBef>
                          <a:spcPts val="1225"/>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2021</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3705" algn="r">
                        <a:lnSpc>
                          <a:spcPct val="100000"/>
                        </a:lnSpc>
                        <a:spcBef>
                          <a:spcPts val="1225"/>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81.64</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8420" marR="57150" algn="ctr">
                        <a:lnSpc>
                          <a:spcPct val="100000"/>
                        </a:lnSpc>
                        <a:spcBef>
                          <a:spcPts val="1225"/>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18.36</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385947967"/>
                  </a:ext>
                </a:extLst>
              </a:tr>
              <a:tr h="413718">
                <a:tc>
                  <a:txBody>
                    <a:bodyPr/>
                    <a:lstStyle/>
                    <a:p>
                      <a:pPr marL="171450" marR="169545" algn="ctr">
                        <a:lnSpc>
                          <a:spcPct val="100000"/>
                        </a:lnSpc>
                        <a:spcBef>
                          <a:spcPts val="1225"/>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2022</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4340" algn="r">
                        <a:lnSpc>
                          <a:spcPct val="100000"/>
                        </a:lnSpc>
                        <a:spcBef>
                          <a:spcPts val="1225"/>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82.16</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8420" marR="57150" algn="ctr">
                        <a:lnSpc>
                          <a:spcPct val="100000"/>
                        </a:lnSpc>
                        <a:spcBef>
                          <a:spcPts val="1225"/>
                        </a:spcBef>
                        <a:spcAft>
                          <a:spcPts val="0"/>
                        </a:spcAft>
                      </a:pPr>
                      <a:r>
                        <a:rPr lang="en-US" sz="200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17.84</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76176747"/>
                  </a:ext>
                </a:extLst>
              </a:tr>
              <a:tr h="413718">
                <a:tc>
                  <a:txBody>
                    <a:bodyPr/>
                    <a:lstStyle/>
                    <a:p>
                      <a:pPr marL="170815" marR="169545" algn="ctr">
                        <a:lnSpc>
                          <a:spcPct val="100000"/>
                        </a:lnSpc>
                        <a:spcBef>
                          <a:spcPts val="1225"/>
                        </a:spcBef>
                        <a:spcAft>
                          <a:spcPts val="0"/>
                        </a:spcAft>
                      </a:pPr>
                      <a:r>
                        <a:rPr lang="en-US" sz="2000" b="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2023</a:t>
                      </a:r>
                      <a:endParaRPr lang="en-US" sz="2000" b="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4340" algn="r">
                        <a:lnSpc>
                          <a:spcPct val="100000"/>
                        </a:lnSpc>
                        <a:spcBef>
                          <a:spcPts val="1225"/>
                        </a:spcBef>
                        <a:spcAft>
                          <a:spcPts val="0"/>
                        </a:spcAft>
                      </a:pPr>
                      <a:r>
                        <a:rPr lang="en-US" sz="2000" b="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82.05</a:t>
                      </a:r>
                      <a:endParaRPr lang="en-US" sz="2000" b="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57785" marR="57150" algn="ctr">
                        <a:lnSpc>
                          <a:spcPct val="100000"/>
                        </a:lnSpc>
                        <a:spcBef>
                          <a:spcPts val="1225"/>
                        </a:spcBef>
                        <a:spcAft>
                          <a:spcPts val="0"/>
                        </a:spcAft>
                      </a:pPr>
                      <a:r>
                        <a:rPr lang="en-US" sz="2000" b="0"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17.95</a:t>
                      </a:r>
                      <a:endParaRPr lang="en-US" sz="2000" b="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435876374"/>
                  </a:ext>
                </a:extLst>
              </a:tr>
              <a:tr h="413718">
                <a:tc>
                  <a:txBody>
                    <a:bodyPr/>
                    <a:lstStyle/>
                    <a:p>
                      <a:pPr marL="170815" marR="169545" algn="ctr">
                        <a:lnSpc>
                          <a:spcPct val="100000"/>
                        </a:lnSpc>
                        <a:spcBef>
                          <a:spcPts val="1225"/>
                        </a:spcBef>
                        <a:spcAft>
                          <a:spcPts val="0"/>
                        </a:spcAft>
                      </a:pPr>
                      <a:r>
                        <a:rPr lang="en-US" sz="2000" b="1" dirty="0">
                          <a:solidFill>
                            <a:srgbClr val="4B4B4B"/>
                          </a:solidFill>
                          <a:effectLst/>
                          <a:latin typeface="Arial" panose="020B0604020202020204" pitchFamily="34" charset="0"/>
                          <a:ea typeface="Arial" panose="020B0604020202020204" pitchFamily="34" charset="0"/>
                          <a:cs typeface="Times New Roman" panose="02020603050405020304" pitchFamily="18" charset="0"/>
                        </a:rPr>
                        <a:t>2024</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434340" algn="r">
                        <a:lnSpc>
                          <a:spcPct val="100000"/>
                        </a:lnSpc>
                        <a:spcBef>
                          <a:spcPts val="1225"/>
                        </a:spcBef>
                        <a:spcAft>
                          <a:spcPts val="0"/>
                        </a:spcAft>
                      </a:pPr>
                      <a:r>
                        <a:rPr lang="en-US" sz="2000" dirty="0">
                          <a:effectLst/>
                          <a:latin typeface="Arial" panose="020B0604020202020204" pitchFamily="34" charset="0"/>
                          <a:ea typeface="Arial" panose="020B0604020202020204" pitchFamily="34" charset="0"/>
                          <a:cs typeface="Times New Roman" panose="02020603050405020304" pitchFamily="18" charset="0"/>
                        </a:rPr>
                        <a:t>80.75</a:t>
                      </a:r>
                    </a:p>
                  </a:txBody>
                  <a:tcPr marL="0" marR="0" marT="0" marB="0"/>
                </a:tc>
                <a:tc>
                  <a:txBody>
                    <a:bodyPr/>
                    <a:lstStyle/>
                    <a:p>
                      <a:pPr marL="57785" marR="57150" algn="ctr">
                        <a:lnSpc>
                          <a:spcPct val="100000"/>
                        </a:lnSpc>
                        <a:spcBef>
                          <a:spcPts val="1225"/>
                        </a:spcBef>
                        <a:spcAft>
                          <a:spcPts val="0"/>
                        </a:spcAft>
                      </a:pPr>
                      <a:r>
                        <a:rPr lang="en-US" sz="2000" dirty="0">
                          <a:effectLst/>
                          <a:latin typeface="Arial" panose="020B0604020202020204" pitchFamily="34" charset="0"/>
                          <a:ea typeface="Arial" panose="020B0604020202020204" pitchFamily="34" charset="0"/>
                          <a:cs typeface="Times New Roman" panose="02020603050405020304" pitchFamily="18" charset="0"/>
                        </a:rPr>
                        <a:t>19.25</a:t>
                      </a:r>
                    </a:p>
                  </a:txBody>
                  <a:tcPr marL="0" marR="0" marT="0" marB="0"/>
                </a:tc>
                <a:extLst>
                  <a:ext uri="{0D108BD9-81ED-4DB2-BD59-A6C34878D82A}">
                    <a16:rowId xmlns:a16="http://schemas.microsoft.com/office/drawing/2014/main" val="3622697225"/>
                  </a:ext>
                </a:extLst>
              </a:tr>
            </a:tbl>
          </a:graphicData>
        </a:graphic>
      </p:graphicFrame>
    </p:spTree>
    <p:extLst>
      <p:ext uri="{BB962C8B-B14F-4D97-AF65-F5344CB8AC3E}">
        <p14:creationId xmlns:p14="http://schemas.microsoft.com/office/powerpoint/2010/main" val="2063539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C3FE5-9F05-4098-B5DA-1904DE814ACB}"/>
              </a:ext>
            </a:extLst>
          </p:cNvPr>
          <p:cNvSpPr>
            <a:spLocks noGrp="1"/>
          </p:cNvSpPr>
          <p:nvPr>
            <p:ph type="title"/>
          </p:nvPr>
        </p:nvSpPr>
        <p:spPr/>
        <p:txBody>
          <a:bodyPr/>
          <a:lstStyle/>
          <a:p>
            <a:pPr algn="ctr"/>
            <a:r>
              <a:rPr lang="en-US" dirty="0">
                <a:solidFill>
                  <a:schemeClr val="accent1">
                    <a:lumMod val="75000"/>
                  </a:schemeClr>
                </a:solidFill>
              </a:rPr>
              <a:t>Selection of Minimum Residential Factor </a:t>
            </a:r>
          </a:p>
        </p:txBody>
      </p:sp>
      <p:sp>
        <p:nvSpPr>
          <p:cNvPr id="3" name="Content Placeholder 2">
            <a:extLst>
              <a:ext uri="{FF2B5EF4-FFF2-40B4-BE49-F238E27FC236}">
                <a16:creationId xmlns:a16="http://schemas.microsoft.com/office/drawing/2014/main" id="{070C62F2-7F7D-49D5-993E-91FCA44AF834}"/>
              </a:ext>
            </a:extLst>
          </p:cNvPr>
          <p:cNvSpPr>
            <a:spLocks noGrp="1"/>
          </p:cNvSpPr>
          <p:nvPr>
            <p:ph idx="1"/>
          </p:nvPr>
        </p:nvSpPr>
        <p:spPr>
          <a:xfrm>
            <a:off x="628073" y="1690688"/>
            <a:ext cx="10725727" cy="4486275"/>
          </a:xfrm>
        </p:spPr>
        <p:txBody>
          <a:bodyPr>
            <a:normAutofit fontScale="92500" lnSpcReduction="20000"/>
          </a:bodyPr>
          <a:lstStyle/>
          <a:p>
            <a:r>
              <a:rPr lang="en-US" sz="3600" dirty="0">
                <a:solidFill>
                  <a:srgbClr val="1F487C"/>
                </a:solidFill>
                <a:effectLst/>
                <a:ea typeface="Wingdings 2" panose="05020102010507070707" pitchFamily="18" charset="2"/>
                <a:cs typeface="Wingdings 2" panose="05020102010507070707" pitchFamily="18" charset="2"/>
              </a:rPr>
              <a:t>A</a:t>
            </a:r>
            <a:r>
              <a:rPr lang="en-US" sz="3600" spc="-10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residential</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factor</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of</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1</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will</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result</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in</a:t>
            </a:r>
            <a:r>
              <a:rPr lang="en-US" sz="3600" spc="-2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the</a:t>
            </a:r>
            <a:r>
              <a:rPr lang="en-US" sz="3600" spc="-5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taxation</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of</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all</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property</a:t>
            </a:r>
            <a:r>
              <a:rPr lang="en-US" sz="3600" spc="-3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at</a:t>
            </a:r>
            <a:r>
              <a:rPr lang="en-US" sz="3600" spc="10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the</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same</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rate</a:t>
            </a:r>
            <a:r>
              <a:rPr lang="en-US" sz="3600" spc="-44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(single</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tax</a:t>
            </a:r>
            <a:r>
              <a:rPr lang="en-US" sz="3600" spc="-1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rate)</a:t>
            </a:r>
          </a:p>
          <a:p>
            <a:pPr marL="0" indent="0">
              <a:buNone/>
            </a:pPr>
            <a:endParaRPr lang="en-US" sz="3600" dirty="0">
              <a:effectLst/>
              <a:ea typeface="Wingdings 2" panose="05020102010507070707" pitchFamily="18" charset="2"/>
              <a:cs typeface="Wingdings 2" panose="05020102010507070707" pitchFamily="18" charset="2"/>
            </a:endParaRPr>
          </a:p>
          <a:p>
            <a:r>
              <a:rPr lang="en-US" sz="3600" dirty="0">
                <a:solidFill>
                  <a:srgbClr val="1F487C"/>
                </a:solidFill>
                <a:effectLst/>
                <a:ea typeface="Wingdings 2" panose="05020102010507070707" pitchFamily="18" charset="2"/>
                <a:cs typeface="Wingdings 2" panose="05020102010507070707" pitchFamily="18" charset="2"/>
              </a:rPr>
              <a:t>A residential factor of less than 1 increases the share of the levy raised</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by</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Commercial,</a:t>
            </a:r>
            <a:r>
              <a:rPr lang="en-US" sz="3600" spc="-3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Industrial</a:t>
            </a:r>
            <a:r>
              <a:rPr lang="en-US" sz="3600" spc="-2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and</a:t>
            </a:r>
            <a:r>
              <a:rPr lang="en-US" sz="3600" spc="-3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Personal</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Property</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(CIP)</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owners</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and</a:t>
            </a:r>
            <a:r>
              <a:rPr lang="en-US" sz="3600" spc="4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reduces</a:t>
            </a:r>
            <a:r>
              <a:rPr lang="en-US" sz="3600" spc="-1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the </a:t>
            </a:r>
            <a:r>
              <a:rPr lang="en-US" sz="3600" spc="-440" dirty="0">
                <a:solidFill>
                  <a:srgbClr val="1F487C"/>
                </a:solidFill>
                <a:effectLst/>
                <a:ea typeface="Wingdings 2" panose="05020102010507070707" pitchFamily="18" charset="2"/>
                <a:cs typeface="Wingdings 2" panose="05020102010507070707" pitchFamily="18" charset="2"/>
              </a:rPr>
              <a:t> </a:t>
            </a:r>
            <a:r>
              <a:rPr lang="en-US" sz="3600" spc="-5" dirty="0">
                <a:solidFill>
                  <a:srgbClr val="1F487C"/>
                </a:solidFill>
                <a:effectLst/>
                <a:ea typeface="Wingdings 2" panose="05020102010507070707" pitchFamily="18" charset="2"/>
                <a:cs typeface="Wingdings 2" panose="05020102010507070707" pitchFamily="18" charset="2"/>
              </a:rPr>
              <a:t>share paid by</a:t>
            </a:r>
            <a:r>
              <a:rPr lang="en-US" sz="3600" spc="-10" dirty="0">
                <a:solidFill>
                  <a:srgbClr val="1F487C"/>
                </a:solidFill>
                <a:effectLst/>
                <a:ea typeface="Wingdings 2" panose="05020102010507070707" pitchFamily="18" charset="2"/>
                <a:cs typeface="Wingdings 2" panose="05020102010507070707" pitchFamily="18" charset="2"/>
              </a:rPr>
              <a:t> </a:t>
            </a:r>
            <a:r>
              <a:rPr lang="en-US" sz="3600" spc="-5" dirty="0">
                <a:solidFill>
                  <a:srgbClr val="1F487C"/>
                </a:solidFill>
                <a:effectLst/>
                <a:ea typeface="Wingdings 2" panose="05020102010507070707" pitchFamily="18" charset="2"/>
                <a:cs typeface="Wingdings 2" panose="05020102010507070707" pitchFamily="18" charset="2"/>
              </a:rPr>
              <a:t>residential</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property</a:t>
            </a:r>
            <a:r>
              <a:rPr lang="en-US" sz="3600" spc="-2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owners</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(split</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tax</a:t>
            </a:r>
            <a:r>
              <a:rPr lang="en-US" sz="3600" spc="-23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rate)</a:t>
            </a:r>
          </a:p>
          <a:p>
            <a:pPr marL="0" indent="0">
              <a:buNone/>
            </a:pPr>
            <a:endParaRPr lang="en-US" sz="3600" dirty="0">
              <a:solidFill>
                <a:srgbClr val="1F487C"/>
              </a:solidFill>
              <a:effectLst/>
              <a:ea typeface="Wingdings 2" panose="05020102010507070707" pitchFamily="18" charset="2"/>
              <a:cs typeface="Wingdings 2" panose="05020102010507070707" pitchFamily="18" charset="2"/>
            </a:endParaRPr>
          </a:p>
          <a:p>
            <a:r>
              <a:rPr lang="en-US" sz="3600" spc="-15" dirty="0">
                <a:solidFill>
                  <a:srgbClr val="1F487C"/>
                </a:solidFill>
                <a:effectLst/>
                <a:ea typeface="Wingdings 2" panose="05020102010507070707" pitchFamily="18" charset="2"/>
                <a:cs typeface="Wingdings 2" panose="05020102010507070707" pitchFamily="18" charset="2"/>
              </a:rPr>
              <a:t>The minimum</a:t>
            </a:r>
            <a:r>
              <a:rPr lang="en-US" sz="3600" spc="-10" dirty="0">
                <a:solidFill>
                  <a:srgbClr val="1F487C"/>
                </a:solidFill>
                <a:effectLst/>
                <a:ea typeface="Wingdings 2" panose="05020102010507070707" pitchFamily="18" charset="2"/>
                <a:cs typeface="Wingdings 2" panose="05020102010507070707" pitchFamily="18" charset="2"/>
              </a:rPr>
              <a:t> </a:t>
            </a:r>
            <a:r>
              <a:rPr lang="en-US" sz="3600" spc="-15" dirty="0">
                <a:solidFill>
                  <a:srgbClr val="1F487C"/>
                </a:solidFill>
                <a:effectLst/>
                <a:ea typeface="Wingdings 2" panose="05020102010507070707" pitchFamily="18" charset="2"/>
                <a:cs typeface="Wingdings 2" panose="05020102010507070707" pitchFamily="18" charset="2"/>
              </a:rPr>
              <a:t>residential</a:t>
            </a:r>
            <a:r>
              <a:rPr lang="en-US" sz="3600"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factor for</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the City</a:t>
            </a:r>
            <a:r>
              <a:rPr lang="en-US" sz="3600" spc="-105"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of Medford</a:t>
            </a:r>
            <a:r>
              <a:rPr lang="en-US" sz="3600" spc="-25"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for</a:t>
            </a:r>
            <a:r>
              <a:rPr lang="en-US" sz="3600" spc="-5"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Fiscal</a:t>
            </a:r>
            <a:r>
              <a:rPr lang="en-US" sz="3600" spc="-260"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Year</a:t>
            </a:r>
            <a:r>
              <a:rPr lang="en-US" sz="3600" spc="350"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ffectLst/>
                <a:ea typeface="Wingdings 2" panose="05020102010507070707" pitchFamily="18" charset="2"/>
                <a:cs typeface="Wingdings 2" panose="05020102010507070707" pitchFamily="18" charset="2"/>
              </a:rPr>
              <a:t>2024</a:t>
            </a:r>
            <a:r>
              <a:rPr lang="en-US" sz="3600" spc="-15" dirty="0">
                <a:solidFill>
                  <a:srgbClr val="1F487C"/>
                </a:solidFill>
                <a:ea typeface="Wingdings 2" panose="05020102010507070707" pitchFamily="18" charset="2"/>
                <a:cs typeface="Wingdings 2" panose="05020102010507070707" pitchFamily="18" charset="2"/>
              </a:rPr>
              <a:t> is .</a:t>
            </a:r>
            <a:r>
              <a:rPr lang="en-US" sz="3600" dirty="0">
                <a:solidFill>
                  <a:srgbClr val="1F487C"/>
                </a:solidFill>
                <a:effectLst/>
                <a:ea typeface="Wingdings 2" panose="05020102010507070707" pitchFamily="18" charset="2"/>
                <a:cs typeface="Wingdings 2" panose="05020102010507070707" pitchFamily="18" charset="2"/>
              </a:rPr>
              <a:t>90729,</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as</a:t>
            </a:r>
            <a:r>
              <a:rPr lang="en-US" sz="3600" spc="-10" dirty="0">
                <a:solidFill>
                  <a:srgbClr val="1F487C"/>
                </a:solidFill>
                <a:effectLst/>
                <a:ea typeface="Wingdings 2" panose="05020102010507070707" pitchFamily="18" charset="2"/>
                <a:cs typeface="Wingdings 2" panose="05020102010507070707" pitchFamily="18" charset="2"/>
              </a:rPr>
              <a:t> </a:t>
            </a:r>
            <a:r>
              <a:rPr lang="en-US" sz="3600" spc="-10" dirty="0">
                <a:solidFill>
                  <a:srgbClr val="1F487C"/>
                </a:solidFill>
                <a:ea typeface="Wingdings 2" panose="05020102010507070707" pitchFamily="18" charset="2"/>
                <a:cs typeface="Wingdings 2" panose="05020102010507070707" pitchFamily="18" charset="2"/>
              </a:rPr>
              <a:t>calculat</a:t>
            </a:r>
            <a:r>
              <a:rPr lang="en-US" sz="3600" dirty="0">
                <a:solidFill>
                  <a:srgbClr val="1F487C"/>
                </a:solidFill>
                <a:effectLst/>
                <a:ea typeface="Wingdings 2" panose="05020102010507070707" pitchFamily="18" charset="2"/>
                <a:cs typeface="Wingdings 2" panose="05020102010507070707" pitchFamily="18" charset="2"/>
              </a:rPr>
              <a:t>ed</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by</a:t>
            </a:r>
            <a:r>
              <a:rPr lang="en-US" sz="3600" spc="-1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the</a:t>
            </a:r>
            <a:r>
              <a:rPr lang="en-US" sz="3600" spc="-15"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Massachusetts</a:t>
            </a:r>
            <a:r>
              <a:rPr lang="en-US" sz="3600" spc="-10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Department</a:t>
            </a:r>
            <a:r>
              <a:rPr lang="en-US" sz="3600" spc="-10" dirty="0">
                <a:solidFill>
                  <a:srgbClr val="1F487C"/>
                </a:solidFill>
                <a:effectLst/>
                <a:ea typeface="Wingdings 2" panose="05020102010507070707" pitchFamily="18" charset="2"/>
                <a:cs typeface="Wingdings 2" panose="05020102010507070707" pitchFamily="18" charset="2"/>
              </a:rPr>
              <a:t> </a:t>
            </a:r>
            <a:r>
              <a:rPr lang="en-US" sz="3600" dirty="0">
                <a:solidFill>
                  <a:srgbClr val="1F487C"/>
                </a:solidFill>
                <a:effectLst/>
                <a:ea typeface="Wingdings 2" panose="05020102010507070707" pitchFamily="18" charset="2"/>
                <a:cs typeface="Wingdings 2" panose="05020102010507070707" pitchFamily="18" charset="2"/>
              </a:rPr>
              <a:t>of Revenue guidelines</a:t>
            </a:r>
            <a:endParaRPr lang="en-US" sz="3600" dirty="0">
              <a:effectLst/>
              <a:ea typeface="Wingdings 2" panose="05020102010507070707" pitchFamily="18" charset="2"/>
              <a:cs typeface="Wingdings 2" panose="05020102010507070707" pitchFamily="18" charset="2"/>
            </a:endParaRPr>
          </a:p>
          <a:p>
            <a:pPr marL="0" indent="0">
              <a:buNone/>
            </a:pPr>
            <a:endParaRPr lang="en-US" sz="1800" dirty="0">
              <a:effectLst/>
              <a:latin typeface="Arial" panose="020B0604020202020204" pitchFamily="34" charset="0"/>
              <a:ea typeface="Wingdings 2" panose="05020102010507070707" pitchFamily="18" charset="2"/>
              <a:cs typeface="Wingdings 2" panose="05020102010507070707" pitchFamily="18" charset="2"/>
            </a:endParaRPr>
          </a:p>
          <a:p>
            <a:endParaRPr lang="en-US" dirty="0"/>
          </a:p>
        </p:txBody>
      </p:sp>
    </p:spTree>
    <p:extLst>
      <p:ext uri="{BB962C8B-B14F-4D97-AF65-F5344CB8AC3E}">
        <p14:creationId xmlns:p14="http://schemas.microsoft.com/office/powerpoint/2010/main" val="3206096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679B8-5554-4F98-AC60-75B3C51E00CE}"/>
              </a:ext>
            </a:extLst>
          </p:cNvPr>
          <p:cNvSpPr>
            <a:spLocks noGrp="1"/>
          </p:cNvSpPr>
          <p:nvPr>
            <p:ph type="title"/>
          </p:nvPr>
        </p:nvSpPr>
        <p:spPr/>
        <p:txBody>
          <a:bodyPr/>
          <a:lstStyle/>
          <a:p>
            <a:pPr algn="ctr"/>
            <a:r>
              <a:rPr lang="en-US" dirty="0">
                <a:solidFill>
                  <a:schemeClr val="accent1">
                    <a:lumMod val="75000"/>
                  </a:schemeClr>
                </a:solidFill>
              </a:rPr>
              <a:t>Residential Factor/Split Rate* </a:t>
            </a:r>
          </a:p>
        </p:txBody>
      </p:sp>
      <p:sp>
        <p:nvSpPr>
          <p:cNvPr id="3" name="Content Placeholder 2">
            <a:extLst>
              <a:ext uri="{FF2B5EF4-FFF2-40B4-BE49-F238E27FC236}">
                <a16:creationId xmlns:a16="http://schemas.microsoft.com/office/drawing/2014/main" id="{485379EE-B7F3-490C-A4A9-B894D11C1E52}"/>
              </a:ext>
            </a:extLst>
          </p:cNvPr>
          <p:cNvSpPr>
            <a:spLocks noGrp="1"/>
          </p:cNvSpPr>
          <p:nvPr>
            <p:ph idx="1"/>
          </p:nvPr>
        </p:nvSpPr>
        <p:spPr>
          <a:xfrm>
            <a:off x="838200" y="1455003"/>
            <a:ext cx="10515600" cy="4351338"/>
          </a:xfrm>
        </p:spPr>
        <p:txBody>
          <a:bodyPr/>
          <a:lstStyle/>
          <a:p>
            <a:r>
              <a:rPr lang="en-US" sz="3200" dirty="0">
                <a:solidFill>
                  <a:srgbClr val="1F487C"/>
                </a:solidFill>
                <a:effectLst/>
                <a:ea typeface="Arial" panose="020B0604020202020204" pitchFamily="34" charset="0"/>
              </a:rPr>
              <a:t>MGL Ch. 40 § 56 allows a shift of up to 1.75 of the tax burden</a:t>
            </a:r>
            <a:r>
              <a:rPr lang="en-US" sz="3200" spc="-49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between</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the</a:t>
            </a:r>
            <a:r>
              <a:rPr lang="en-US" sz="3200" spc="-3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classes</a:t>
            </a:r>
            <a:r>
              <a:rPr lang="en-US" sz="3200" spc="-3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of</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property</a:t>
            </a:r>
            <a:endParaRPr lang="en-US" sz="3200" dirty="0">
              <a:effectLst/>
              <a:ea typeface="Arial" panose="020B0604020202020204" pitchFamily="34" charset="0"/>
            </a:endParaRPr>
          </a:p>
          <a:p>
            <a:r>
              <a:rPr lang="en-US" sz="3200" dirty="0">
                <a:solidFill>
                  <a:srgbClr val="1F487C"/>
                </a:solidFill>
                <a:effectLst/>
                <a:ea typeface="Arial" panose="020B0604020202020204" pitchFamily="34" charset="0"/>
              </a:rPr>
              <a:t>Adoption</a:t>
            </a:r>
            <a:r>
              <a:rPr lang="en-US" sz="3200" spc="-5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of</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a</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Residential</a:t>
            </a:r>
            <a:r>
              <a:rPr lang="en-US" sz="3200" spc="-5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Factor(RF)</a:t>
            </a:r>
            <a:r>
              <a:rPr lang="en-US" sz="3200" spc="-6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of</a:t>
            </a:r>
            <a:r>
              <a:rPr lang="en-US" sz="3200" spc="-5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1.0</a:t>
            </a:r>
            <a:r>
              <a:rPr lang="en-US" sz="3200" spc="-3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results</a:t>
            </a:r>
            <a:r>
              <a:rPr lang="en-US" sz="3200" spc="-5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in</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a</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single</a:t>
            </a:r>
            <a:r>
              <a:rPr lang="en-US" sz="3200" spc="4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tax</a:t>
            </a:r>
            <a:r>
              <a:rPr lang="en-US" sz="3200" spc="-5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rate</a:t>
            </a:r>
            <a:endParaRPr lang="en-US" sz="3200" dirty="0">
              <a:ea typeface="Arial" panose="020B0604020202020204" pitchFamily="34" charset="0"/>
            </a:endParaRPr>
          </a:p>
          <a:p>
            <a:r>
              <a:rPr lang="en-US" sz="3200" dirty="0">
                <a:solidFill>
                  <a:srgbClr val="1F487C"/>
                </a:solidFill>
                <a:effectLst/>
                <a:ea typeface="Arial" panose="020B0604020202020204" pitchFamily="34" charset="0"/>
              </a:rPr>
              <a:t>Adoption</a:t>
            </a:r>
            <a:r>
              <a:rPr lang="en-US" sz="3200" spc="-5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of</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a</a:t>
            </a:r>
            <a:r>
              <a:rPr lang="en-US" sz="3200" spc="-3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RF</a:t>
            </a:r>
            <a:r>
              <a:rPr lang="en-US" sz="3200" spc="-3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of</a:t>
            </a:r>
            <a:r>
              <a:rPr lang="en-US" sz="3200" spc="-3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90729</a:t>
            </a:r>
            <a:r>
              <a:rPr lang="en-US" sz="3200" spc="-5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results</a:t>
            </a:r>
            <a:r>
              <a:rPr lang="en-US" sz="3200" spc="-5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in</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a</a:t>
            </a:r>
            <a:r>
              <a:rPr lang="en-US" sz="3200" spc="-30" dirty="0">
                <a:solidFill>
                  <a:srgbClr val="1F487C"/>
                </a:solidFill>
                <a:effectLst/>
                <a:ea typeface="Arial" panose="020B0604020202020204" pitchFamily="34" charset="0"/>
              </a:rPr>
              <a:t> maximum </a:t>
            </a:r>
            <a:r>
              <a:rPr lang="en-US" sz="3200" dirty="0">
                <a:solidFill>
                  <a:srgbClr val="1F487C"/>
                </a:solidFill>
                <a:effectLst/>
                <a:ea typeface="Arial" panose="020B0604020202020204" pitchFamily="34" charset="0"/>
              </a:rPr>
              <a:t>split</a:t>
            </a:r>
            <a:r>
              <a:rPr lang="en-US" sz="3200" spc="-40"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tax</a:t>
            </a:r>
            <a:r>
              <a:rPr lang="en-US" sz="3200" spc="-45" dirty="0">
                <a:solidFill>
                  <a:srgbClr val="1F487C"/>
                </a:solidFill>
                <a:effectLst/>
                <a:ea typeface="Arial" panose="020B0604020202020204" pitchFamily="34" charset="0"/>
              </a:rPr>
              <a:t> </a:t>
            </a:r>
            <a:r>
              <a:rPr lang="en-US" sz="3200" dirty="0">
                <a:solidFill>
                  <a:srgbClr val="1F487C"/>
                </a:solidFill>
                <a:effectLst/>
                <a:ea typeface="Arial" panose="020B0604020202020204" pitchFamily="34" charset="0"/>
              </a:rPr>
              <a:t>rate</a:t>
            </a:r>
          </a:p>
          <a:p>
            <a:r>
              <a:rPr lang="en-US" sz="3200" dirty="0">
                <a:solidFill>
                  <a:srgbClr val="1F487C"/>
                </a:solidFill>
                <a:ea typeface="Arial" panose="020B0604020202020204" pitchFamily="34" charset="0"/>
              </a:rPr>
              <a:t>The impact on the Property Class Rate is as follows:</a:t>
            </a:r>
            <a:endParaRPr lang="en-US" sz="3200" dirty="0">
              <a:effectLst/>
              <a:ea typeface="Arial" panose="020B0604020202020204" pitchFamily="34" charset="0"/>
            </a:endParaRPr>
          </a:p>
          <a:p>
            <a:pPr marL="0" marR="0" indent="0">
              <a:spcBef>
                <a:spcPts val="15"/>
              </a:spcBef>
              <a:spcAft>
                <a:spcPts val="0"/>
              </a:spcAft>
              <a:buNone/>
            </a:pPr>
            <a:r>
              <a:rPr lang="en-US" sz="3250" dirty="0">
                <a:effectLst/>
                <a:latin typeface="Arial Narrow" panose="020B0606020202030204" pitchFamily="34" charset="0"/>
                <a:ea typeface="Arial" panose="020B0604020202020204" pitchFamily="34" charset="0"/>
              </a:rPr>
              <a:t> </a:t>
            </a:r>
            <a:endParaRPr lang="en-US" sz="2000" dirty="0">
              <a:effectLst/>
              <a:latin typeface="Arial" panose="020B0604020202020204" pitchFamily="34" charset="0"/>
              <a:ea typeface="Arial" panose="020B0604020202020204" pitchFamily="34" charset="0"/>
            </a:endParaRPr>
          </a:p>
          <a:p>
            <a:endParaRPr lang="en-US" dirty="0"/>
          </a:p>
        </p:txBody>
      </p:sp>
      <p:graphicFrame>
        <p:nvGraphicFramePr>
          <p:cNvPr id="4" name="Table 4">
            <a:extLst>
              <a:ext uri="{FF2B5EF4-FFF2-40B4-BE49-F238E27FC236}">
                <a16:creationId xmlns:a16="http://schemas.microsoft.com/office/drawing/2014/main" id="{182D6C54-AFEF-4BF5-A4D7-3945AE1C91D6}"/>
              </a:ext>
            </a:extLst>
          </p:cNvPr>
          <p:cNvGraphicFramePr>
            <a:graphicFrameLocks noGrp="1"/>
          </p:cNvGraphicFramePr>
          <p:nvPr>
            <p:extLst>
              <p:ext uri="{D42A27DB-BD31-4B8C-83A1-F6EECF244321}">
                <p14:modId xmlns:p14="http://schemas.microsoft.com/office/powerpoint/2010/main" val="1830487799"/>
              </p:ext>
            </p:extLst>
          </p:nvPr>
        </p:nvGraphicFramePr>
        <p:xfrm>
          <a:off x="1140622" y="4520379"/>
          <a:ext cx="9910755" cy="1972496"/>
        </p:xfrm>
        <a:graphic>
          <a:graphicData uri="http://schemas.openxmlformats.org/drawingml/2006/table">
            <a:tbl>
              <a:tblPr firstRow="1" bandRow="1">
                <a:tableStyleId>{5C22544A-7EE6-4342-B048-85BDC9FD1C3A}</a:tableStyleId>
              </a:tblPr>
              <a:tblGrid>
                <a:gridCol w="1982151">
                  <a:extLst>
                    <a:ext uri="{9D8B030D-6E8A-4147-A177-3AD203B41FA5}">
                      <a16:colId xmlns:a16="http://schemas.microsoft.com/office/drawing/2014/main" val="2931195812"/>
                    </a:ext>
                  </a:extLst>
                </a:gridCol>
                <a:gridCol w="1982151">
                  <a:extLst>
                    <a:ext uri="{9D8B030D-6E8A-4147-A177-3AD203B41FA5}">
                      <a16:colId xmlns:a16="http://schemas.microsoft.com/office/drawing/2014/main" val="158393600"/>
                    </a:ext>
                  </a:extLst>
                </a:gridCol>
                <a:gridCol w="1982151">
                  <a:extLst>
                    <a:ext uri="{9D8B030D-6E8A-4147-A177-3AD203B41FA5}">
                      <a16:colId xmlns:a16="http://schemas.microsoft.com/office/drawing/2014/main" val="4087503451"/>
                    </a:ext>
                  </a:extLst>
                </a:gridCol>
                <a:gridCol w="1982151">
                  <a:extLst>
                    <a:ext uri="{9D8B030D-6E8A-4147-A177-3AD203B41FA5}">
                      <a16:colId xmlns:a16="http://schemas.microsoft.com/office/drawing/2014/main" val="3685306943"/>
                    </a:ext>
                  </a:extLst>
                </a:gridCol>
                <a:gridCol w="1982151">
                  <a:extLst>
                    <a:ext uri="{9D8B030D-6E8A-4147-A177-3AD203B41FA5}">
                      <a16:colId xmlns:a16="http://schemas.microsoft.com/office/drawing/2014/main" val="3471443133"/>
                    </a:ext>
                  </a:extLst>
                </a:gridCol>
              </a:tblGrid>
              <a:tr h="493124">
                <a:tc>
                  <a:txBody>
                    <a:bodyPr/>
                    <a:lstStyle/>
                    <a:p>
                      <a:r>
                        <a:rPr lang="en-US" dirty="0"/>
                        <a:t>CIP Factor</a:t>
                      </a:r>
                    </a:p>
                  </a:txBody>
                  <a:tcPr/>
                </a:tc>
                <a:tc>
                  <a:txBody>
                    <a:bodyPr/>
                    <a:lstStyle/>
                    <a:p>
                      <a:r>
                        <a:rPr lang="en-US" dirty="0"/>
                        <a:t>Residential</a:t>
                      </a:r>
                    </a:p>
                  </a:txBody>
                  <a:tcPr/>
                </a:tc>
                <a:tc>
                  <a:txBody>
                    <a:bodyPr/>
                    <a:lstStyle/>
                    <a:p>
                      <a:r>
                        <a:rPr lang="en-US" dirty="0"/>
                        <a:t>CIP</a:t>
                      </a:r>
                    </a:p>
                  </a:txBody>
                  <a:tcPr/>
                </a:tc>
                <a:tc>
                  <a:txBody>
                    <a:bodyPr/>
                    <a:lstStyle/>
                    <a:p>
                      <a:r>
                        <a:rPr lang="en-US" dirty="0"/>
                        <a:t>Residential </a:t>
                      </a:r>
                    </a:p>
                  </a:txBody>
                  <a:tcPr/>
                </a:tc>
                <a:tc>
                  <a:txBody>
                    <a:bodyPr/>
                    <a:lstStyle/>
                    <a:p>
                      <a:r>
                        <a:rPr lang="en-US" dirty="0"/>
                        <a:t>Comm/Ind/PP</a:t>
                      </a:r>
                    </a:p>
                  </a:txBody>
                  <a:tcPr/>
                </a:tc>
                <a:extLst>
                  <a:ext uri="{0D108BD9-81ED-4DB2-BD59-A6C34878D82A}">
                    <a16:rowId xmlns:a16="http://schemas.microsoft.com/office/drawing/2014/main" val="2106423744"/>
                  </a:ext>
                </a:extLst>
              </a:tr>
              <a:tr h="493124">
                <a:tc>
                  <a:txBody>
                    <a:bodyPr/>
                    <a:lstStyle/>
                    <a:p>
                      <a:r>
                        <a:rPr lang="en-US" dirty="0"/>
                        <a:t>1.00</a:t>
                      </a:r>
                    </a:p>
                  </a:txBody>
                  <a:tcPr/>
                </a:tc>
                <a:tc>
                  <a:txBody>
                    <a:bodyPr/>
                    <a:lstStyle/>
                    <a:p>
                      <a:r>
                        <a:rPr lang="en-US" dirty="0"/>
                        <a:t>$9.39</a:t>
                      </a:r>
                    </a:p>
                  </a:txBody>
                  <a:tcPr/>
                </a:tc>
                <a:tc>
                  <a:txBody>
                    <a:bodyPr/>
                    <a:lstStyle/>
                    <a:p>
                      <a:r>
                        <a:rPr lang="en-US" dirty="0"/>
                        <a:t>$9.39</a:t>
                      </a:r>
                    </a:p>
                  </a:txBody>
                  <a:tcPr/>
                </a:tc>
                <a:tc>
                  <a:txBody>
                    <a:bodyPr/>
                    <a:lstStyle/>
                    <a:p>
                      <a:r>
                        <a:rPr lang="en-US" dirty="0"/>
                        <a:t>$124,584,212</a:t>
                      </a:r>
                    </a:p>
                  </a:txBody>
                  <a:tcPr/>
                </a:tc>
                <a:tc>
                  <a:txBody>
                    <a:bodyPr/>
                    <a:lstStyle/>
                    <a:p>
                      <a:r>
                        <a:rPr lang="en-US" dirty="0"/>
                        <a:t>$15,400,810</a:t>
                      </a:r>
                    </a:p>
                  </a:txBody>
                  <a:tcPr/>
                </a:tc>
                <a:extLst>
                  <a:ext uri="{0D108BD9-81ED-4DB2-BD59-A6C34878D82A}">
                    <a16:rowId xmlns:a16="http://schemas.microsoft.com/office/drawing/2014/main" val="3656604246"/>
                  </a:ext>
                </a:extLst>
              </a:tr>
              <a:tr h="493124">
                <a:tc>
                  <a:txBody>
                    <a:bodyPr/>
                    <a:lstStyle/>
                    <a:p>
                      <a:r>
                        <a:rPr lang="en-US" dirty="0"/>
                        <a:t>1.50</a:t>
                      </a:r>
                    </a:p>
                  </a:txBody>
                  <a:tcPr/>
                </a:tc>
                <a:tc>
                  <a:txBody>
                    <a:bodyPr/>
                    <a:lstStyle/>
                    <a:p>
                      <a:r>
                        <a:rPr lang="en-US" dirty="0"/>
                        <a:t>$8.81</a:t>
                      </a:r>
                    </a:p>
                  </a:txBody>
                  <a:tcPr/>
                </a:tc>
                <a:tc>
                  <a:txBody>
                    <a:bodyPr/>
                    <a:lstStyle/>
                    <a:p>
                      <a:r>
                        <a:rPr lang="en-US" dirty="0"/>
                        <a:t>$14.08</a:t>
                      </a:r>
                    </a:p>
                  </a:txBody>
                  <a:tcPr/>
                </a:tc>
                <a:tc>
                  <a:txBody>
                    <a:bodyPr/>
                    <a:lstStyle/>
                    <a:p>
                      <a:r>
                        <a:rPr lang="en-US" dirty="0"/>
                        <a:t>$116,883,807</a:t>
                      </a:r>
                    </a:p>
                  </a:txBody>
                  <a:tcPr/>
                </a:tc>
                <a:tc>
                  <a:txBody>
                    <a:bodyPr/>
                    <a:lstStyle/>
                    <a:p>
                      <a:r>
                        <a:rPr lang="en-US" dirty="0"/>
                        <a:t>$23,101,215</a:t>
                      </a:r>
                    </a:p>
                  </a:txBody>
                  <a:tcPr/>
                </a:tc>
                <a:extLst>
                  <a:ext uri="{0D108BD9-81ED-4DB2-BD59-A6C34878D82A}">
                    <a16:rowId xmlns:a16="http://schemas.microsoft.com/office/drawing/2014/main" val="1910479592"/>
                  </a:ext>
                </a:extLst>
              </a:tr>
              <a:tr h="493124">
                <a:tc>
                  <a:txBody>
                    <a:bodyPr/>
                    <a:lstStyle/>
                    <a:p>
                      <a:r>
                        <a:rPr lang="en-US" dirty="0"/>
                        <a:t>1.75</a:t>
                      </a:r>
                    </a:p>
                  </a:txBody>
                  <a:tcPr/>
                </a:tc>
                <a:tc>
                  <a:txBody>
                    <a:bodyPr/>
                    <a:lstStyle/>
                    <a:p>
                      <a:r>
                        <a:rPr lang="en-US" dirty="0"/>
                        <a:t>$8.52</a:t>
                      </a:r>
                    </a:p>
                  </a:txBody>
                  <a:tcPr/>
                </a:tc>
                <a:tc>
                  <a:txBody>
                    <a:bodyPr/>
                    <a:lstStyle/>
                    <a:p>
                      <a:r>
                        <a:rPr lang="en-US" dirty="0"/>
                        <a:t>$16.43</a:t>
                      </a:r>
                    </a:p>
                  </a:txBody>
                  <a:tcPr/>
                </a:tc>
                <a:tc>
                  <a:txBody>
                    <a:bodyPr/>
                    <a:lstStyle/>
                    <a:p>
                      <a:r>
                        <a:rPr lang="en-US" dirty="0"/>
                        <a:t>$113,033,604</a:t>
                      </a:r>
                    </a:p>
                  </a:txBody>
                  <a:tcPr/>
                </a:tc>
                <a:tc>
                  <a:txBody>
                    <a:bodyPr/>
                    <a:lstStyle/>
                    <a:p>
                      <a:r>
                        <a:rPr lang="en-US" dirty="0"/>
                        <a:t>$26,951,418</a:t>
                      </a:r>
                    </a:p>
                  </a:txBody>
                  <a:tcPr/>
                </a:tc>
                <a:extLst>
                  <a:ext uri="{0D108BD9-81ED-4DB2-BD59-A6C34878D82A}">
                    <a16:rowId xmlns:a16="http://schemas.microsoft.com/office/drawing/2014/main" val="2305676716"/>
                  </a:ext>
                </a:extLst>
              </a:tr>
            </a:tbl>
          </a:graphicData>
        </a:graphic>
      </p:graphicFrame>
      <p:sp>
        <p:nvSpPr>
          <p:cNvPr id="5" name="TextBox 4">
            <a:extLst>
              <a:ext uri="{FF2B5EF4-FFF2-40B4-BE49-F238E27FC236}">
                <a16:creationId xmlns:a16="http://schemas.microsoft.com/office/drawing/2014/main" id="{C5D9D420-580A-909D-DFAF-4BFF4219FF51}"/>
              </a:ext>
            </a:extLst>
          </p:cNvPr>
          <p:cNvSpPr txBox="1"/>
          <p:nvPr/>
        </p:nvSpPr>
        <p:spPr>
          <a:xfrm>
            <a:off x="1113664" y="6526887"/>
            <a:ext cx="9703837" cy="369332"/>
          </a:xfrm>
          <a:prstGeom prst="rect">
            <a:avLst/>
          </a:prstGeom>
          <a:noFill/>
        </p:spPr>
        <p:txBody>
          <a:bodyPr wrap="square" rtlCol="0">
            <a:spAutoFit/>
          </a:bodyPr>
          <a:lstStyle/>
          <a:p>
            <a:r>
              <a:rPr lang="en-US" sz="1800" dirty="0"/>
              <a:t>*All rates are estimates until Medford receives DOR approval for FY24</a:t>
            </a:r>
          </a:p>
        </p:txBody>
      </p:sp>
    </p:spTree>
    <p:extLst>
      <p:ext uri="{BB962C8B-B14F-4D97-AF65-F5344CB8AC3E}">
        <p14:creationId xmlns:p14="http://schemas.microsoft.com/office/powerpoint/2010/main" val="70077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DED04-F40F-4039-8727-9C17B3E0DA82}"/>
              </a:ext>
            </a:extLst>
          </p:cNvPr>
          <p:cNvSpPr>
            <a:spLocks noGrp="1"/>
          </p:cNvSpPr>
          <p:nvPr>
            <p:ph type="title"/>
          </p:nvPr>
        </p:nvSpPr>
        <p:spPr/>
        <p:txBody>
          <a:bodyPr>
            <a:normAutofit/>
          </a:bodyPr>
          <a:lstStyle/>
          <a:p>
            <a:pPr algn="ctr"/>
            <a:r>
              <a:rPr lang="en-US" dirty="0">
                <a:solidFill>
                  <a:schemeClr val="accent1">
                    <a:lumMod val="75000"/>
                  </a:schemeClr>
                </a:solidFill>
              </a:rPr>
              <a:t>FY 24 Average Property Tax Bill Examples </a:t>
            </a:r>
          </a:p>
        </p:txBody>
      </p:sp>
      <p:sp>
        <p:nvSpPr>
          <p:cNvPr id="3" name="Content Placeholder 2">
            <a:extLst>
              <a:ext uri="{FF2B5EF4-FFF2-40B4-BE49-F238E27FC236}">
                <a16:creationId xmlns:a16="http://schemas.microsoft.com/office/drawing/2014/main" id="{E287F61F-880E-4764-B59C-CBC1F30FEB33}"/>
              </a:ext>
            </a:extLst>
          </p:cNvPr>
          <p:cNvSpPr>
            <a:spLocks noGrp="1"/>
          </p:cNvSpPr>
          <p:nvPr>
            <p:ph idx="1"/>
          </p:nvPr>
        </p:nvSpPr>
        <p:spPr>
          <a:xfrm>
            <a:off x="838200" y="1613189"/>
            <a:ext cx="10967884" cy="4817108"/>
          </a:xfrm>
          <a:ln>
            <a:solidFill>
              <a:schemeClr val="tx1"/>
            </a:solidFill>
            <a:extLst>
              <a:ext uri="{C807C97D-BFC1-408E-A445-0C87EB9F89A2}">
                <ask:lineSketchStyleProps xmlns:ask="http://schemas.microsoft.com/office/drawing/2018/sketchyshapes">
                  <ask:type>
                    <ask:lineSketchNone/>
                  </ask:type>
                </ask:lineSketchStyleProps>
              </a:ext>
            </a:extLst>
          </a:ln>
        </p:spPr>
        <p:txBody>
          <a:bodyPr>
            <a:normAutofit lnSpcReduction="10000"/>
          </a:bodyPr>
          <a:lstStyle/>
          <a:p>
            <a:pPr marL="0" indent="0">
              <a:buNone/>
            </a:pPr>
            <a:r>
              <a:rPr lang="en-US" b="1" dirty="0"/>
              <a:t>Single Tax Rate:								Tax Bill</a:t>
            </a:r>
          </a:p>
          <a:p>
            <a:pPr marL="0" indent="0">
              <a:lnSpc>
                <a:spcPct val="100000"/>
              </a:lnSpc>
              <a:spcBef>
                <a:spcPts val="0"/>
              </a:spcBef>
              <a:buNone/>
            </a:pPr>
            <a:r>
              <a:rPr lang="en-US" dirty="0"/>
              <a:t>Avg. Single Family House Value =    $768,849  x   $9.39/1000  =    $7,219</a:t>
            </a:r>
          </a:p>
          <a:p>
            <a:pPr marL="0" indent="0">
              <a:lnSpc>
                <a:spcPct val="100000"/>
              </a:lnSpc>
              <a:spcBef>
                <a:spcPts val="0"/>
              </a:spcBef>
              <a:buNone/>
            </a:pPr>
            <a:r>
              <a:rPr lang="en-US" dirty="0"/>
              <a:t>Avg. Commercial Value =		  $</a:t>
            </a:r>
            <a:r>
              <a:rPr lang="en-US" sz="2800" dirty="0">
                <a:solidFill>
                  <a:srgbClr val="000000"/>
                </a:solidFill>
                <a:effectLst/>
                <a:latin typeface="+mn-lt"/>
                <a:ea typeface="Arial" panose="020B0604020202020204" pitchFamily="34" charset="0"/>
                <a:cs typeface="Times New Roman" panose="02020603050405020304" pitchFamily="18" charset="0"/>
              </a:rPr>
              <a:t>1,861,642</a:t>
            </a:r>
            <a:r>
              <a:rPr lang="en-US" dirty="0"/>
              <a:t>  x   $9.39/1000  =  $17,481</a:t>
            </a:r>
          </a:p>
          <a:p>
            <a:pPr marL="0" indent="0">
              <a:buNone/>
            </a:pPr>
            <a:endParaRPr lang="en-US" dirty="0"/>
          </a:p>
          <a:p>
            <a:pPr marL="0" indent="0">
              <a:buNone/>
            </a:pPr>
            <a:r>
              <a:rPr lang="en-US" b="1" dirty="0"/>
              <a:t>Split Rate with CIP 150%:						Tax Bill</a:t>
            </a:r>
          </a:p>
          <a:p>
            <a:pPr marL="0" indent="0">
              <a:lnSpc>
                <a:spcPct val="100000"/>
              </a:lnSpc>
              <a:spcBef>
                <a:spcPts val="0"/>
              </a:spcBef>
              <a:buNone/>
            </a:pPr>
            <a:r>
              <a:rPr lang="en-US" dirty="0"/>
              <a:t>Avg. Single Family House Value =    $768,849  x   $8.81/1000  =    $6,774</a:t>
            </a:r>
          </a:p>
          <a:p>
            <a:pPr marL="0" indent="0">
              <a:lnSpc>
                <a:spcPct val="100000"/>
              </a:lnSpc>
              <a:spcBef>
                <a:spcPts val="0"/>
              </a:spcBef>
              <a:buNone/>
            </a:pPr>
            <a:r>
              <a:rPr lang="en-US" dirty="0"/>
              <a:t>Avg. Commercial Value =		  $</a:t>
            </a:r>
            <a:r>
              <a:rPr lang="en-US" sz="2800" dirty="0">
                <a:solidFill>
                  <a:srgbClr val="000000"/>
                </a:solidFill>
                <a:effectLst/>
                <a:latin typeface="+mn-lt"/>
                <a:ea typeface="Arial" panose="020B0604020202020204" pitchFamily="34" charset="0"/>
                <a:cs typeface="Times New Roman" panose="02020603050405020304" pitchFamily="18" charset="0"/>
              </a:rPr>
              <a:t>1,861,642</a:t>
            </a:r>
            <a:r>
              <a:rPr lang="en-US" dirty="0"/>
              <a:t>  x  $14.08/1000  = $26,212</a:t>
            </a:r>
          </a:p>
          <a:p>
            <a:pPr marL="0" indent="0">
              <a:buNone/>
            </a:pPr>
            <a:endParaRPr lang="en-US" dirty="0"/>
          </a:p>
          <a:p>
            <a:pPr marL="0" indent="0">
              <a:buNone/>
            </a:pPr>
            <a:r>
              <a:rPr lang="en-US" b="1" dirty="0"/>
              <a:t>Split Rate with CIP 175%:						 Tax Bill</a:t>
            </a:r>
          </a:p>
          <a:p>
            <a:pPr marL="0" indent="0">
              <a:lnSpc>
                <a:spcPct val="100000"/>
              </a:lnSpc>
              <a:spcBef>
                <a:spcPts val="0"/>
              </a:spcBef>
              <a:buNone/>
            </a:pPr>
            <a:r>
              <a:rPr lang="en-US" dirty="0"/>
              <a:t>Avg. Single Family House Value =    $768,849  x   $8.52/1000  =    $6,551</a:t>
            </a:r>
          </a:p>
          <a:p>
            <a:pPr marL="0" indent="0">
              <a:lnSpc>
                <a:spcPct val="100000"/>
              </a:lnSpc>
              <a:spcBef>
                <a:spcPts val="0"/>
              </a:spcBef>
              <a:buNone/>
            </a:pPr>
            <a:r>
              <a:rPr lang="en-US" dirty="0"/>
              <a:t>Avg. Commercial Value =		  $</a:t>
            </a:r>
            <a:r>
              <a:rPr lang="en-US" sz="2800" dirty="0">
                <a:solidFill>
                  <a:srgbClr val="000000"/>
                </a:solidFill>
                <a:effectLst/>
                <a:latin typeface="+mn-lt"/>
                <a:ea typeface="Arial" panose="020B0604020202020204" pitchFamily="34" charset="0"/>
                <a:cs typeface="Times New Roman" panose="02020603050405020304" pitchFamily="18" charset="0"/>
              </a:rPr>
              <a:t>1,861,642</a:t>
            </a:r>
            <a:r>
              <a:rPr lang="en-US" dirty="0"/>
              <a:t>  x  $16.43/1000  = $30,587</a:t>
            </a:r>
          </a:p>
          <a:p>
            <a:pPr marL="0" indent="0">
              <a:buNone/>
            </a:pPr>
            <a:endParaRPr lang="en-US" dirty="0"/>
          </a:p>
        </p:txBody>
      </p:sp>
      <p:sp>
        <p:nvSpPr>
          <p:cNvPr id="4" name="TextBox 3">
            <a:extLst>
              <a:ext uri="{FF2B5EF4-FFF2-40B4-BE49-F238E27FC236}">
                <a16:creationId xmlns:a16="http://schemas.microsoft.com/office/drawing/2014/main" id="{B1A31404-16EE-45B7-BCC9-70093A4A9024}"/>
              </a:ext>
            </a:extLst>
          </p:cNvPr>
          <p:cNvSpPr txBox="1"/>
          <p:nvPr/>
        </p:nvSpPr>
        <p:spPr>
          <a:xfrm>
            <a:off x="838200" y="6503918"/>
            <a:ext cx="3046027" cy="369332"/>
          </a:xfrm>
          <a:prstGeom prst="rect">
            <a:avLst/>
          </a:prstGeom>
          <a:noFill/>
        </p:spPr>
        <p:txBody>
          <a:bodyPr wrap="none" rtlCol="0">
            <a:spAutoFit/>
          </a:bodyPr>
          <a:lstStyle/>
          <a:p>
            <a:r>
              <a:rPr lang="en-US" dirty="0"/>
              <a:t>*Average Tax Bills are rounded</a:t>
            </a:r>
          </a:p>
        </p:txBody>
      </p:sp>
      <p:sp>
        <p:nvSpPr>
          <p:cNvPr id="5" name="TextBox 4">
            <a:extLst>
              <a:ext uri="{FF2B5EF4-FFF2-40B4-BE49-F238E27FC236}">
                <a16:creationId xmlns:a16="http://schemas.microsoft.com/office/drawing/2014/main" id="{3F921415-6113-240D-C800-203420190862}"/>
              </a:ext>
            </a:extLst>
          </p:cNvPr>
          <p:cNvSpPr txBox="1"/>
          <p:nvPr/>
        </p:nvSpPr>
        <p:spPr>
          <a:xfrm>
            <a:off x="4982795" y="6555742"/>
            <a:ext cx="7548466" cy="369332"/>
          </a:xfrm>
          <a:prstGeom prst="rect">
            <a:avLst/>
          </a:prstGeom>
          <a:noFill/>
        </p:spPr>
        <p:txBody>
          <a:bodyPr wrap="square" rtlCol="0">
            <a:spAutoFit/>
          </a:bodyPr>
          <a:lstStyle/>
          <a:p>
            <a:r>
              <a:rPr lang="en-US" sz="1800" dirty="0"/>
              <a:t>**All rates are estimated until Medford receives DOR approval for FY24</a:t>
            </a:r>
          </a:p>
        </p:txBody>
      </p:sp>
    </p:spTree>
    <p:extLst>
      <p:ext uri="{BB962C8B-B14F-4D97-AF65-F5344CB8AC3E}">
        <p14:creationId xmlns:p14="http://schemas.microsoft.com/office/powerpoint/2010/main" val="426158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316F-B9E0-484C-B5FE-DC622A48E189}"/>
              </a:ext>
            </a:extLst>
          </p:cNvPr>
          <p:cNvSpPr>
            <a:spLocks noGrp="1"/>
          </p:cNvSpPr>
          <p:nvPr>
            <p:ph type="title"/>
          </p:nvPr>
        </p:nvSpPr>
        <p:spPr>
          <a:xfrm>
            <a:off x="838200" y="365126"/>
            <a:ext cx="10515600" cy="1066510"/>
          </a:xfrm>
        </p:spPr>
        <p:txBody>
          <a:bodyPr>
            <a:normAutofit fontScale="90000"/>
          </a:bodyPr>
          <a:lstStyle/>
          <a:p>
            <a:pPr algn="ctr"/>
            <a:r>
              <a:rPr lang="en-US" dirty="0">
                <a:solidFill>
                  <a:schemeClr val="accent1">
                    <a:lumMod val="75000"/>
                  </a:schemeClr>
                </a:solidFill>
              </a:rPr>
              <a:t>Historical Recap of Average </a:t>
            </a:r>
            <a:br>
              <a:rPr lang="en-US" dirty="0">
                <a:solidFill>
                  <a:schemeClr val="accent1">
                    <a:lumMod val="75000"/>
                  </a:schemeClr>
                </a:solidFill>
              </a:rPr>
            </a:br>
            <a:r>
              <a:rPr lang="en-US" dirty="0">
                <a:solidFill>
                  <a:schemeClr val="accent1">
                    <a:lumMod val="75000"/>
                  </a:schemeClr>
                </a:solidFill>
              </a:rPr>
              <a:t>Single-Family Tax Bill </a:t>
            </a:r>
          </a:p>
        </p:txBody>
      </p:sp>
      <p:graphicFrame>
        <p:nvGraphicFramePr>
          <p:cNvPr id="5" name="Table 4">
            <a:extLst>
              <a:ext uri="{FF2B5EF4-FFF2-40B4-BE49-F238E27FC236}">
                <a16:creationId xmlns:a16="http://schemas.microsoft.com/office/drawing/2014/main" id="{3E6E5026-49EB-0331-8E66-194BCF1BD38A}"/>
              </a:ext>
            </a:extLst>
          </p:cNvPr>
          <p:cNvGraphicFramePr>
            <a:graphicFrameLocks noGrp="1"/>
          </p:cNvGraphicFramePr>
          <p:nvPr>
            <p:extLst>
              <p:ext uri="{D42A27DB-BD31-4B8C-83A1-F6EECF244321}">
                <p14:modId xmlns:p14="http://schemas.microsoft.com/office/powerpoint/2010/main" val="3686023076"/>
              </p:ext>
            </p:extLst>
          </p:nvPr>
        </p:nvGraphicFramePr>
        <p:xfrm>
          <a:off x="838200" y="1568020"/>
          <a:ext cx="10287000" cy="4767842"/>
        </p:xfrm>
        <a:graphic>
          <a:graphicData uri="http://schemas.openxmlformats.org/drawingml/2006/table">
            <a:tbl>
              <a:tblPr firstRow="1" bandRow="1"/>
              <a:tblGrid>
                <a:gridCol w="1700340">
                  <a:extLst>
                    <a:ext uri="{9D8B030D-6E8A-4147-A177-3AD203B41FA5}">
                      <a16:colId xmlns:a16="http://schemas.microsoft.com/office/drawing/2014/main" val="1241078899"/>
                    </a:ext>
                  </a:extLst>
                </a:gridCol>
                <a:gridCol w="1717332">
                  <a:extLst>
                    <a:ext uri="{9D8B030D-6E8A-4147-A177-3AD203B41FA5}">
                      <a16:colId xmlns:a16="http://schemas.microsoft.com/office/drawing/2014/main" val="2309950705"/>
                    </a:ext>
                  </a:extLst>
                </a:gridCol>
                <a:gridCol w="1717332">
                  <a:extLst>
                    <a:ext uri="{9D8B030D-6E8A-4147-A177-3AD203B41FA5}">
                      <a16:colId xmlns:a16="http://schemas.microsoft.com/office/drawing/2014/main" val="1986431991"/>
                    </a:ext>
                  </a:extLst>
                </a:gridCol>
                <a:gridCol w="1717332">
                  <a:extLst>
                    <a:ext uri="{9D8B030D-6E8A-4147-A177-3AD203B41FA5}">
                      <a16:colId xmlns:a16="http://schemas.microsoft.com/office/drawing/2014/main" val="1790374863"/>
                    </a:ext>
                  </a:extLst>
                </a:gridCol>
                <a:gridCol w="1717332">
                  <a:extLst>
                    <a:ext uri="{9D8B030D-6E8A-4147-A177-3AD203B41FA5}">
                      <a16:colId xmlns:a16="http://schemas.microsoft.com/office/drawing/2014/main" val="3327484014"/>
                    </a:ext>
                  </a:extLst>
                </a:gridCol>
                <a:gridCol w="1717332">
                  <a:extLst>
                    <a:ext uri="{9D8B030D-6E8A-4147-A177-3AD203B41FA5}">
                      <a16:colId xmlns:a16="http://schemas.microsoft.com/office/drawing/2014/main" val="3869145789"/>
                    </a:ext>
                  </a:extLst>
                </a:gridCol>
              </a:tblGrid>
              <a:tr h="1092952">
                <a:tc>
                  <a:txBody>
                    <a:bodyPr/>
                    <a:lstStyle/>
                    <a:p>
                      <a:pPr algn="l" rtl="0" fontAlgn="ctr"/>
                      <a:r>
                        <a:rPr lang="en-US" sz="1800" b="1" i="0" u="none" strike="noStrike" dirty="0">
                          <a:solidFill>
                            <a:srgbClr val="FFFFFF"/>
                          </a:solidFill>
                          <a:effectLst/>
                          <a:latin typeface="Calibri" panose="020F0502020204030204" pitchFamily="34" charset="0"/>
                        </a:rPr>
                        <a:t>Fiscal Year</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rtl="0" fontAlgn="ctr"/>
                      <a:r>
                        <a:rPr lang="en-US" sz="1800" b="1" i="0" u="none" strike="noStrike" dirty="0">
                          <a:solidFill>
                            <a:srgbClr val="FFFFFF"/>
                          </a:solidFill>
                          <a:effectLst/>
                          <a:latin typeface="Calibri" panose="020F0502020204030204" pitchFamily="34" charset="0"/>
                        </a:rPr>
                        <a:t>Average Single-Family Value</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rtl="0" fontAlgn="ctr"/>
                      <a:r>
                        <a:rPr lang="en-US" sz="1800" b="1" i="0" u="none" strike="noStrike" dirty="0">
                          <a:solidFill>
                            <a:srgbClr val="FFFFFF"/>
                          </a:solidFill>
                          <a:effectLst/>
                          <a:latin typeface="Calibri" panose="020F0502020204030204" pitchFamily="34" charset="0"/>
                        </a:rPr>
                        <a:t>Percentage Value Change YOY</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rtl="0" fontAlgn="ctr"/>
                      <a:r>
                        <a:rPr lang="en-US" sz="1800" b="1" i="0" u="none" strike="noStrike" dirty="0">
                          <a:solidFill>
                            <a:srgbClr val="FFFFFF"/>
                          </a:solidFill>
                          <a:effectLst/>
                          <a:latin typeface="Calibri" panose="020F0502020204030204" pitchFamily="34" charset="0"/>
                        </a:rPr>
                        <a:t>Average Single Family Tax Bill  </a:t>
                      </a:r>
                      <a:r>
                        <a:rPr lang="en-US" sz="1200" b="1" i="0" u="none" strike="noStrike" dirty="0">
                          <a:solidFill>
                            <a:srgbClr val="FFFFFF"/>
                          </a:solidFill>
                          <a:effectLst/>
                          <a:latin typeface="Calibri" panose="020F0502020204030204" pitchFamily="34" charset="0"/>
                        </a:rPr>
                        <a:t>(Split Rate: CIP 175%)</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rtl="0" fontAlgn="ctr"/>
                      <a:r>
                        <a:rPr lang="en-US" sz="1800" b="1" i="0" u="none" strike="noStrike" dirty="0">
                          <a:solidFill>
                            <a:srgbClr val="FFFFFF"/>
                          </a:solidFill>
                          <a:effectLst/>
                          <a:latin typeface="Calibri" panose="020F0502020204030204" pitchFamily="34" charset="0"/>
                        </a:rPr>
                        <a:t>$ Change YOY</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rtl="0" fontAlgn="ctr"/>
                      <a:r>
                        <a:rPr lang="en-US" sz="1800" b="1" i="0" u="none" strike="noStrike" dirty="0">
                          <a:solidFill>
                            <a:srgbClr val="FFFFFF"/>
                          </a:solidFill>
                          <a:effectLst/>
                          <a:latin typeface="Calibri" panose="020F0502020204030204" pitchFamily="34" charset="0"/>
                        </a:rPr>
                        <a:t>% Change YOY</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755201840"/>
                  </a:ext>
                </a:extLst>
              </a:tr>
              <a:tr h="335360">
                <a:tc>
                  <a:txBody>
                    <a:bodyPr/>
                    <a:lstStyle/>
                    <a:p>
                      <a:pPr algn="ctr" rtl="0" fontAlgn="ctr"/>
                      <a:r>
                        <a:rPr lang="en-US" sz="1800" b="0" i="0" u="none" strike="noStrike" dirty="0">
                          <a:solidFill>
                            <a:srgbClr val="000000"/>
                          </a:solidFill>
                          <a:effectLst/>
                          <a:latin typeface="Calibri" panose="020F0502020204030204" pitchFamily="34" charset="0"/>
                        </a:rPr>
                        <a:t>2015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$394,473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7.68%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$4,615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$127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2.83%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8078804"/>
                  </a:ext>
                </a:extLst>
              </a:tr>
              <a:tr h="318055">
                <a:tc>
                  <a:txBody>
                    <a:bodyPr/>
                    <a:lstStyle/>
                    <a:p>
                      <a:pPr algn="ctr" rtl="0" fontAlgn="ctr"/>
                      <a:r>
                        <a:rPr lang="en-US" sz="1800" b="0" i="0" u="none" strike="noStrike" dirty="0">
                          <a:solidFill>
                            <a:srgbClr val="000000"/>
                          </a:solidFill>
                          <a:effectLst/>
                          <a:latin typeface="Calibri" panose="020F0502020204030204" pitchFamily="34" charset="0"/>
                        </a:rPr>
                        <a:t>2016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$424,189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7.53%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$4,747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$132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2.86%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885016"/>
                  </a:ext>
                </a:extLst>
              </a:tr>
              <a:tr h="309281">
                <a:tc>
                  <a:txBody>
                    <a:bodyPr/>
                    <a:lstStyle/>
                    <a:p>
                      <a:pPr algn="ctr" rtl="0" fontAlgn="ctr"/>
                      <a:r>
                        <a:rPr lang="en-US" sz="1800" b="0" i="0" u="none" strike="noStrike" dirty="0">
                          <a:solidFill>
                            <a:srgbClr val="000000"/>
                          </a:solidFill>
                          <a:effectLst/>
                          <a:latin typeface="Calibri" panose="020F0502020204030204" pitchFamily="34" charset="0"/>
                        </a:rPr>
                        <a:t>2017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$475,910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12.19%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$5,026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$279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5.88%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0139215"/>
                  </a:ext>
                </a:extLst>
              </a:tr>
              <a:tr h="334630">
                <a:tc>
                  <a:txBody>
                    <a:bodyPr/>
                    <a:lstStyle/>
                    <a:p>
                      <a:pPr algn="ctr" rtl="0" fontAlgn="ctr"/>
                      <a:r>
                        <a:rPr lang="en-US" sz="1800" b="0" i="0" u="none" strike="noStrike" dirty="0">
                          <a:solidFill>
                            <a:srgbClr val="000000"/>
                          </a:solidFill>
                          <a:effectLst/>
                          <a:latin typeface="Calibri" panose="020F0502020204030204" pitchFamily="34" charset="0"/>
                        </a:rPr>
                        <a:t>2018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$508,238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6.79%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$5,204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$178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3.54%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016313"/>
                  </a:ext>
                </a:extLst>
              </a:tr>
              <a:tr h="317325">
                <a:tc>
                  <a:txBody>
                    <a:bodyPr/>
                    <a:lstStyle/>
                    <a:p>
                      <a:pPr algn="ctr" rtl="0" fontAlgn="ctr"/>
                      <a:r>
                        <a:rPr lang="en-US" sz="1800" b="0" i="0" u="none" strike="noStrike" dirty="0">
                          <a:solidFill>
                            <a:srgbClr val="000000"/>
                          </a:solidFill>
                          <a:effectLst/>
                          <a:latin typeface="Calibri" panose="020F0502020204030204" pitchFamily="34" charset="0"/>
                        </a:rPr>
                        <a:t>2019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$565,215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11.21%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$5,426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$222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4.27%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158836"/>
                  </a:ext>
                </a:extLst>
              </a:tr>
              <a:tr h="325613">
                <a:tc>
                  <a:txBody>
                    <a:bodyPr/>
                    <a:lstStyle/>
                    <a:p>
                      <a:pPr algn="ctr" rtl="0" fontAlgn="ctr"/>
                      <a:r>
                        <a:rPr lang="en-US" sz="1800" b="0" i="0" u="none" strike="noStrike" dirty="0">
                          <a:solidFill>
                            <a:srgbClr val="000000"/>
                          </a:solidFill>
                          <a:effectLst/>
                          <a:latin typeface="Calibri" panose="020F0502020204030204" pitchFamily="34" charset="0"/>
                        </a:rPr>
                        <a:t>2020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$615,010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8.81%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$5,646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$220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4.05%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276542"/>
                  </a:ext>
                </a:extLst>
              </a:tr>
              <a:tr h="333901">
                <a:tc>
                  <a:txBody>
                    <a:bodyPr/>
                    <a:lstStyle/>
                    <a:p>
                      <a:pPr algn="ctr" rtl="0" fontAlgn="ctr"/>
                      <a:r>
                        <a:rPr lang="en-US" sz="1800" b="0" i="0" u="none" strike="noStrike" dirty="0">
                          <a:solidFill>
                            <a:srgbClr val="000000"/>
                          </a:solidFill>
                          <a:effectLst/>
                          <a:latin typeface="Calibri" panose="020F0502020204030204" pitchFamily="34" charset="0"/>
                        </a:rPr>
                        <a:t>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$612,965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-0.33%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$5,768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$122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2.16%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5057893"/>
                  </a:ext>
                </a:extLst>
              </a:tr>
              <a:tr h="373654">
                <a:tc>
                  <a:txBody>
                    <a:bodyPr/>
                    <a:lstStyle/>
                    <a:p>
                      <a:pPr algn="ctr" rtl="0" fontAlgn="ctr"/>
                      <a:r>
                        <a:rPr lang="en-US" sz="1800" b="0" i="0" u="none" strike="noStrike" dirty="0">
                          <a:solidFill>
                            <a:srgbClr val="000000"/>
                          </a:solidFill>
                          <a:effectLst/>
                          <a:latin typeface="Calibri" panose="020F0502020204030204" pitchFamily="34" charset="0"/>
                        </a:rPr>
                        <a:t>2022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$654,409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6.76%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$5,903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4B4B4B"/>
                          </a:solidFill>
                          <a:effectLst/>
                          <a:latin typeface="Calibri" panose="020F0502020204030204" pitchFamily="34" charset="0"/>
                        </a:rPr>
                        <a:t>$135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2.34%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653939"/>
                  </a:ext>
                </a:extLst>
              </a:tr>
              <a:tr h="379371">
                <a:tc>
                  <a:txBody>
                    <a:bodyPr/>
                    <a:lstStyle/>
                    <a:p>
                      <a:pPr algn="ctr" rtl="0" fontAlgn="ctr"/>
                      <a:r>
                        <a:rPr lang="en-US" sz="1800" b="0" i="0" u="none" strike="noStrike" dirty="0">
                          <a:solidFill>
                            <a:srgbClr val="000000"/>
                          </a:solidFill>
                          <a:effectLst/>
                          <a:latin typeface="Calibri" panose="020F0502020204030204" pitchFamily="34" charset="0"/>
                        </a:rPr>
                        <a:t>2023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$718,458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9.79%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$6,215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$312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4B4B4B"/>
                          </a:solidFill>
                          <a:effectLst/>
                          <a:latin typeface="Calibri" panose="020F0502020204030204" pitchFamily="34" charset="0"/>
                        </a:rPr>
                        <a:t>5.29%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292925"/>
                  </a:ext>
                </a:extLst>
              </a:tr>
              <a:tr h="633414">
                <a:tc>
                  <a:txBody>
                    <a:bodyPr/>
                    <a:lstStyle/>
                    <a:p>
                      <a:pPr algn="ctr" rtl="0" fontAlgn="ctr"/>
                      <a:r>
                        <a:rPr lang="en-US" sz="1800" b="1" i="0" u="none" strike="noStrike" dirty="0">
                          <a:solidFill>
                            <a:srgbClr val="000000"/>
                          </a:solidFill>
                          <a:effectLst/>
                          <a:latin typeface="Calibri" panose="020F0502020204030204" pitchFamily="34" charset="0"/>
                        </a:rPr>
                        <a:t>2024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4B4B4B"/>
                          </a:solidFill>
                          <a:effectLst/>
                          <a:latin typeface="Calibri" panose="020F0502020204030204" pitchFamily="34" charset="0"/>
                        </a:rPr>
                        <a:t>$768,849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4B4B4B"/>
                          </a:solidFill>
                          <a:effectLst/>
                          <a:latin typeface="Calibri" panose="020F0502020204030204" pitchFamily="34" charset="0"/>
                        </a:rPr>
                        <a:t>7.01%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4B4B4B"/>
                          </a:solidFill>
                          <a:effectLst/>
                          <a:latin typeface="Calibri" panose="020F0502020204030204" pitchFamily="34" charset="0"/>
                        </a:rPr>
                        <a:t>$6,551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US" sz="1400" b="1" i="0" u="none" strike="noStrike" dirty="0">
                        <a:solidFill>
                          <a:srgbClr val="4B4B4B"/>
                        </a:solidFill>
                        <a:effectLst/>
                        <a:latin typeface="Calibri" panose="020F0502020204030204" pitchFamily="34" charset="0"/>
                      </a:endParaRPr>
                    </a:p>
                    <a:p>
                      <a:pPr algn="ctr" rtl="0" fontAlgn="ctr"/>
                      <a:r>
                        <a:rPr lang="en-US" sz="1400" b="1" i="0" u="none" strike="noStrike" dirty="0">
                          <a:solidFill>
                            <a:srgbClr val="4B4B4B"/>
                          </a:solidFill>
                          <a:effectLst/>
                          <a:latin typeface="Calibri" panose="020F0502020204030204" pitchFamily="34" charset="0"/>
                        </a:rPr>
                        <a:t>$336</a:t>
                      </a:r>
                    </a:p>
                    <a:p>
                      <a:pPr algn="ctr" rtl="0" fontAlgn="ctr"/>
                      <a:endParaRPr lang="en-US" sz="1400" b="1" i="0" u="none" strike="noStrike" dirty="0">
                        <a:solidFill>
                          <a:srgbClr val="4B4B4B"/>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4B4B4B"/>
                          </a:solidFill>
                          <a:effectLst/>
                          <a:latin typeface="Calibri" panose="020F0502020204030204" pitchFamily="34" charset="0"/>
                        </a:rPr>
                        <a:t>5.41%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857819"/>
                  </a:ext>
                </a:extLst>
              </a:tr>
            </a:tbl>
          </a:graphicData>
        </a:graphic>
      </p:graphicFrame>
    </p:spTree>
    <p:extLst>
      <p:ext uri="{BB962C8B-B14F-4D97-AF65-F5344CB8AC3E}">
        <p14:creationId xmlns:p14="http://schemas.microsoft.com/office/powerpoint/2010/main" val="1977102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A88E-324D-448F-A205-E7C4EA41002A}"/>
              </a:ext>
            </a:extLst>
          </p:cNvPr>
          <p:cNvSpPr>
            <a:spLocks noGrp="1"/>
          </p:cNvSpPr>
          <p:nvPr>
            <p:ph type="ctrTitle"/>
          </p:nvPr>
        </p:nvSpPr>
        <p:spPr>
          <a:xfrm>
            <a:off x="1524000" y="524308"/>
            <a:ext cx="9144000" cy="1075892"/>
          </a:xfrm>
        </p:spPr>
        <p:txBody>
          <a:bodyPr/>
          <a:lstStyle/>
          <a:p>
            <a:pPr algn="ctr"/>
            <a:r>
              <a:rPr lang="en-US" dirty="0">
                <a:solidFill>
                  <a:schemeClr val="accent1">
                    <a:lumMod val="75000"/>
                  </a:schemeClr>
                </a:solidFill>
              </a:rPr>
              <a:t>Purpose of the Hearing </a:t>
            </a:r>
          </a:p>
        </p:txBody>
      </p:sp>
      <p:sp>
        <p:nvSpPr>
          <p:cNvPr id="4" name="Subtitle 3">
            <a:extLst>
              <a:ext uri="{FF2B5EF4-FFF2-40B4-BE49-F238E27FC236}">
                <a16:creationId xmlns:a16="http://schemas.microsoft.com/office/drawing/2014/main" id="{0E702753-566B-4354-B86B-2A6440D03A7B}"/>
              </a:ext>
            </a:extLst>
          </p:cNvPr>
          <p:cNvSpPr>
            <a:spLocks noGrp="1"/>
          </p:cNvSpPr>
          <p:nvPr>
            <p:ph type="subTitle" idx="1"/>
          </p:nvPr>
        </p:nvSpPr>
        <p:spPr>
          <a:xfrm>
            <a:off x="1524000" y="2475202"/>
            <a:ext cx="9144000" cy="1655762"/>
          </a:xfrm>
        </p:spPr>
        <p:txBody>
          <a:bodyPr>
            <a:noAutofit/>
          </a:bodyPr>
          <a:lstStyle/>
          <a:p>
            <a:endParaRPr lang="en-US" sz="4000" dirty="0">
              <a:solidFill>
                <a:srgbClr val="1F487C"/>
              </a:solidFill>
              <a:effectLst/>
              <a:latin typeface="+mj-lt"/>
              <a:ea typeface="Arial" panose="020B0604020202020204" pitchFamily="34" charset="0"/>
            </a:endParaRPr>
          </a:p>
          <a:p>
            <a:r>
              <a:rPr lang="en-US" sz="4000" dirty="0">
                <a:solidFill>
                  <a:schemeClr val="accent1">
                    <a:lumMod val="75000"/>
                  </a:schemeClr>
                </a:solidFill>
                <a:effectLst/>
                <a:ea typeface="Arial" panose="020B0604020202020204" pitchFamily="34" charset="0"/>
              </a:rPr>
              <a:t>To</a:t>
            </a:r>
            <a:r>
              <a:rPr lang="en-US" sz="4000" spc="-90"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adopt</a:t>
            </a:r>
            <a:r>
              <a:rPr lang="en-US" sz="4000" spc="-80"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the</a:t>
            </a:r>
            <a:r>
              <a:rPr lang="en-US" sz="4000" spc="-85"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City’s</a:t>
            </a:r>
            <a:r>
              <a:rPr lang="en-US" sz="4000" spc="-120"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Tax</a:t>
            </a:r>
            <a:r>
              <a:rPr lang="en-US" sz="4000" spc="-100"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Policy</a:t>
            </a:r>
            <a:r>
              <a:rPr lang="en-US" sz="4000" spc="-85"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by</a:t>
            </a:r>
            <a:r>
              <a:rPr lang="en-US" sz="4000" spc="-75"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allocating</a:t>
            </a:r>
            <a:r>
              <a:rPr lang="en-US" sz="4000" spc="-100"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or classifying the tax levy among the property</a:t>
            </a:r>
            <a:r>
              <a:rPr lang="en-US" sz="4000" spc="5" dirty="0">
                <a:solidFill>
                  <a:schemeClr val="accent1">
                    <a:lumMod val="75000"/>
                  </a:schemeClr>
                </a:solidFill>
                <a:effectLst/>
                <a:ea typeface="Arial" panose="020B0604020202020204" pitchFamily="34" charset="0"/>
              </a:rPr>
              <a:t> </a:t>
            </a:r>
            <a:r>
              <a:rPr lang="en-US" sz="4000" dirty="0">
                <a:solidFill>
                  <a:schemeClr val="accent1">
                    <a:lumMod val="75000"/>
                  </a:schemeClr>
                </a:solidFill>
                <a:effectLst/>
                <a:ea typeface="Arial" panose="020B0604020202020204" pitchFamily="34" charset="0"/>
              </a:rPr>
              <a:t>types</a:t>
            </a:r>
          </a:p>
          <a:p>
            <a:endParaRPr lang="en-US" sz="4000" dirty="0">
              <a:latin typeface="+mj-lt"/>
            </a:endParaRPr>
          </a:p>
        </p:txBody>
      </p:sp>
    </p:spTree>
    <p:extLst>
      <p:ext uri="{BB962C8B-B14F-4D97-AF65-F5344CB8AC3E}">
        <p14:creationId xmlns:p14="http://schemas.microsoft.com/office/powerpoint/2010/main" val="591936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DE025-910B-46E4-A301-AA4F01FBC4C7}"/>
              </a:ext>
            </a:extLst>
          </p:cNvPr>
          <p:cNvSpPr>
            <a:spLocks noGrp="1"/>
          </p:cNvSpPr>
          <p:nvPr>
            <p:ph type="title"/>
          </p:nvPr>
        </p:nvSpPr>
        <p:spPr/>
        <p:txBody>
          <a:bodyPr/>
          <a:lstStyle/>
          <a:p>
            <a:pPr algn="ctr"/>
            <a:r>
              <a:rPr lang="en-US" dirty="0">
                <a:solidFill>
                  <a:schemeClr val="accent1">
                    <a:lumMod val="75000"/>
                  </a:schemeClr>
                </a:solidFill>
              </a:rPr>
              <a:t>Residential Exemption</a:t>
            </a:r>
          </a:p>
        </p:txBody>
      </p:sp>
      <p:sp>
        <p:nvSpPr>
          <p:cNvPr id="3" name="Content Placeholder 2">
            <a:extLst>
              <a:ext uri="{FF2B5EF4-FFF2-40B4-BE49-F238E27FC236}">
                <a16:creationId xmlns:a16="http://schemas.microsoft.com/office/drawing/2014/main" id="{B897AC28-FA31-44C3-9F15-719E8DA39D69}"/>
              </a:ext>
            </a:extLst>
          </p:cNvPr>
          <p:cNvSpPr>
            <a:spLocks noGrp="1"/>
          </p:cNvSpPr>
          <p:nvPr>
            <p:ph idx="1"/>
          </p:nvPr>
        </p:nvSpPr>
        <p:spPr>
          <a:xfrm>
            <a:off x="838200" y="2010263"/>
            <a:ext cx="10878084" cy="4482612"/>
          </a:xfrm>
        </p:spPr>
        <p:txBody>
          <a:bodyPr>
            <a:normAutofit/>
          </a:bodyPr>
          <a:lstStyle/>
          <a:p>
            <a:r>
              <a:rPr lang="en-US" sz="2400" dirty="0">
                <a:solidFill>
                  <a:srgbClr val="1F487C"/>
                </a:solidFill>
                <a:effectLst/>
                <a:ea typeface="Arial" panose="020B0604020202020204" pitchFamily="34" charset="0"/>
              </a:rPr>
              <a:t>Must</a:t>
            </a:r>
            <a:r>
              <a:rPr lang="en-US" sz="2400" spc="-3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be</a:t>
            </a:r>
            <a:r>
              <a:rPr lang="en-US" sz="2400" spc="-3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owner-occupied,</a:t>
            </a:r>
            <a:r>
              <a:rPr lang="en-US" sz="2400" spc="-7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primary</a:t>
            </a:r>
            <a:r>
              <a:rPr lang="en-US" sz="2400" spc="-3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residence</a:t>
            </a:r>
            <a:r>
              <a:rPr lang="en-US" sz="2400" spc="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to</a:t>
            </a:r>
            <a:r>
              <a:rPr lang="en-US" sz="2400" spc="-10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qualify</a:t>
            </a:r>
            <a:r>
              <a:rPr lang="en-US" sz="2400" spc="-2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and</a:t>
            </a:r>
            <a:r>
              <a:rPr lang="en-US" sz="2400" spc="-20" dirty="0">
                <a:solidFill>
                  <a:srgbClr val="1F487C"/>
                </a:solidFill>
                <a:effectLst/>
                <a:ea typeface="Arial" panose="020B0604020202020204" pitchFamily="34" charset="0"/>
              </a:rPr>
              <a:t> </a:t>
            </a:r>
            <a:r>
              <a:rPr lang="en-US" sz="2400" b="1" u="sng" dirty="0">
                <a:solidFill>
                  <a:srgbClr val="1F487C"/>
                </a:solidFill>
                <a:effectLst/>
                <a:uFill>
                  <a:solidFill>
                    <a:srgbClr val="1F487C"/>
                  </a:solidFill>
                </a:uFill>
                <a:ea typeface="Arial" panose="020B0604020202020204" pitchFamily="34" charset="0"/>
              </a:rPr>
              <a:t>must</a:t>
            </a:r>
            <a:r>
              <a:rPr lang="en-US" sz="2400" b="1" u="sng" spc="-30" dirty="0">
                <a:solidFill>
                  <a:srgbClr val="1F487C"/>
                </a:solidFill>
                <a:effectLst/>
                <a:uFill>
                  <a:solidFill>
                    <a:srgbClr val="1F487C"/>
                  </a:solidFill>
                </a:uFill>
                <a:ea typeface="Arial" panose="020B0604020202020204" pitchFamily="34" charset="0"/>
              </a:rPr>
              <a:t> </a:t>
            </a:r>
            <a:r>
              <a:rPr lang="en-US" sz="2400" b="1" u="sng" dirty="0">
                <a:solidFill>
                  <a:srgbClr val="1F487C"/>
                </a:solidFill>
                <a:effectLst/>
                <a:uFill>
                  <a:solidFill>
                    <a:srgbClr val="1F487C"/>
                  </a:solidFill>
                </a:uFill>
                <a:ea typeface="Arial" panose="020B0604020202020204" pitchFamily="34" charset="0"/>
              </a:rPr>
              <a:t>apply with an application</a:t>
            </a:r>
            <a:endParaRPr lang="en-US" sz="2400" dirty="0">
              <a:effectLst/>
              <a:ea typeface="Arial" panose="020B0604020202020204" pitchFamily="34" charset="0"/>
            </a:endParaRPr>
          </a:p>
          <a:p>
            <a:r>
              <a:rPr lang="en-US" sz="2400" dirty="0">
                <a:solidFill>
                  <a:srgbClr val="1F487C"/>
                </a:solidFill>
                <a:effectLst/>
                <a:ea typeface="Arial" panose="020B0604020202020204" pitchFamily="34" charset="0"/>
              </a:rPr>
              <a:t>The</a:t>
            </a:r>
            <a:r>
              <a:rPr lang="en-US" sz="2400" spc="-5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reduced</a:t>
            </a:r>
            <a:r>
              <a:rPr lang="en-US" sz="2400" spc="-1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value</a:t>
            </a:r>
            <a:r>
              <a:rPr lang="en-US" sz="2400" spc="-1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remains</a:t>
            </a:r>
            <a:r>
              <a:rPr lang="en-US" sz="2400" spc="-2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within</a:t>
            </a:r>
            <a:r>
              <a:rPr lang="en-US" sz="2400" spc="-5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the</a:t>
            </a:r>
            <a:r>
              <a:rPr lang="en-US" sz="2400" spc="-5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residential</a:t>
            </a:r>
            <a:r>
              <a:rPr lang="en-US" sz="2400" spc="-1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levy</a:t>
            </a:r>
            <a:r>
              <a:rPr lang="en-US" sz="2400" spc="-2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percent</a:t>
            </a:r>
            <a:r>
              <a:rPr lang="en-US" sz="2400" spc="38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resulting</a:t>
            </a:r>
            <a:r>
              <a:rPr lang="en-US" sz="2400" spc="-3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in</a:t>
            </a:r>
            <a:r>
              <a:rPr lang="en-US" sz="2400" spc="-2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a </a:t>
            </a:r>
            <a:r>
              <a:rPr lang="en-US" sz="2400" spc="-440"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higher</a:t>
            </a:r>
            <a:r>
              <a:rPr lang="en-US" sz="2400" spc="-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residential tax</a:t>
            </a:r>
            <a:r>
              <a:rPr lang="en-US" sz="2400" spc="-65" dirty="0">
                <a:solidFill>
                  <a:srgbClr val="1F487C"/>
                </a:solidFill>
                <a:effectLst/>
                <a:ea typeface="Arial" panose="020B0604020202020204" pitchFamily="34" charset="0"/>
              </a:rPr>
              <a:t> </a:t>
            </a:r>
            <a:r>
              <a:rPr lang="en-US" sz="2400" dirty="0">
                <a:solidFill>
                  <a:srgbClr val="1F487C"/>
                </a:solidFill>
                <a:effectLst/>
                <a:ea typeface="Arial" panose="020B0604020202020204" pitchFamily="34" charset="0"/>
              </a:rPr>
              <a:t>rate</a:t>
            </a:r>
            <a:endParaRPr lang="en-US" sz="2400" dirty="0">
              <a:effectLst/>
              <a:ea typeface="Arial" panose="020B0604020202020204" pitchFamily="34" charset="0"/>
            </a:endParaRPr>
          </a:p>
          <a:p>
            <a:r>
              <a:rPr lang="en-US" sz="2400" dirty="0">
                <a:solidFill>
                  <a:srgbClr val="1F487C"/>
                </a:solidFill>
                <a:effectLst/>
                <a:ea typeface="Arial" panose="020B0604020202020204" pitchFamily="34" charset="0"/>
              </a:rPr>
              <a:t>Residential properties above the breakeven would see an increase in property taxes</a:t>
            </a:r>
            <a:endParaRPr lang="en-US" sz="2400" dirty="0">
              <a:effectLst/>
              <a:ea typeface="Arial" panose="020B0604020202020204" pitchFamily="34" charset="0"/>
            </a:endParaRPr>
          </a:p>
          <a:p>
            <a:r>
              <a:rPr lang="en-US" sz="2400" dirty="0">
                <a:solidFill>
                  <a:srgbClr val="1F487C"/>
                </a:solidFill>
              </a:rPr>
              <a:t>Using FY23 calculations and assumptions:  </a:t>
            </a:r>
          </a:p>
          <a:p>
            <a:pPr lvl="1"/>
            <a:r>
              <a:rPr lang="en-US" dirty="0">
                <a:solidFill>
                  <a:srgbClr val="1F487C"/>
                </a:solidFill>
              </a:rPr>
              <a:t>The 35% Exemption had a breakeven of approximately $936,000 </a:t>
            </a:r>
          </a:p>
          <a:p>
            <a:r>
              <a:rPr lang="en-US" sz="2400" dirty="0">
                <a:solidFill>
                  <a:srgbClr val="1F487C"/>
                </a:solidFill>
                <a:effectLst/>
                <a:ea typeface="Arial" panose="020B0604020202020204" pitchFamily="34" charset="0"/>
                <a:cs typeface="Arial" panose="020B0604020202020204" pitchFamily="34" charset="0"/>
              </a:rPr>
              <a:t>18</a:t>
            </a:r>
            <a:r>
              <a:rPr lang="en-US" sz="2400" spc="-35"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of</a:t>
            </a:r>
            <a:r>
              <a:rPr lang="en-US" sz="2400" spc="-50"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351</a:t>
            </a:r>
            <a:r>
              <a:rPr lang="en-US" sz="2400" spc="-10"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communities</a:t>
            </a:r>
            <a:r>
              <a:rPr lang="en-US" sz="2400" spc="-60"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adopt</a:t>
            </a:r>
            <a:r>
              <a:rPr lang="en-US" sz="2400" spc="-35"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a</a:t>
            </a:r>
            <a:r>
              <a:rPr lang="en-US" sz="2400" spc="-35"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residential</a:t>
            </a:r>
            <a:r>
              <a:rPr lang="en-US" sz="2400" spc="-90" dirty="0">
                <a:solidFill>
                  <a:srgbClr val="1F487C"/>
                </a:solidFill>
                <a:effectLst/>
                <a:ea typeface="Arial" panose="020B0604020202020204" pitchFamily="34" charset="0"/>
                <a:cs typeface="Arial" panose="020B0604020202020204" pitchFamily="34" charset="0"/>
              </a:rPr>
              <a:t> </a:t>
            </a:r>
            <a:r>
              <a:rPr lang="en-US" sz="2400" dirty="0">
                <a:solidFill>
                  <a:srgbClr val="1F487C"/>
                </a:solidFill>
                <a:effectLst/>
                <a:ea typeface="Arial" panose="020B0604020202020204" pitchFamily="34" charset="0"/>
                <a:cs typeface="Arial" panose="020B0604020202020204" pitchFamily="34" charset="0"/>
              </a:rPr>
              <a:t>exemption:</a:t>
            </a:r>
          </a:p>
          <a:p>
            <a:pPr lvl="1"/>
            <a:r>
              <a:rPr lang="en-US" dirty="0">
                <a:solidFill>
                  <a:srgbClr val="1F487C"/>
                </a:solidFill>
                <a:effectLst/>
                <a:ea typeface="Arial" panose="020B0604020202020204" pitchFamily="34" charset="0"/>
              </a:rPr>
              <a:t>Barnstable,</a:t>
            </a:r>
            <a:r>
              <a:rPr lang="en-US" spc="-30"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Boston,</a:t>
            </a:r>
            <a:r>
              <a:rPr lang="en-US" spc="-65"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Brookline,</a:t>
            </a:r>
            <a:r>
              <a:rPr lang="en-US" spc="-15"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Cambridge, Concord,</a:t>
            </a:r>
            <a:r>
              <a:rPr lang="en-US" spc="-55"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Chelsea,</a:t>
            </a:r>
            <a:r>
              <a:rPr lang="en-US" spc="-15"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Everett,</a:t>
            </a:r>
            <a:r>
              <a:rPr lang="en-US" spc="350"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Malden, Mashpee,</a:t>
            </a:r>
            <a:r>
              <a:rPr lang="en-US" spc="-440"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Nantucket,</a:t>
            </a:r>
            <a:r>
              <a:rPr lang="en-US" dirty="0">
                <a:solidFill>
                  <a:srgbClr val="1F487C"/>
                </a:solidFill>
                <a:ea typeface="Arial" panose="020B0604020202020204" pitchFamily="34" charset="0"/>
              </a:rPr>
              <a:t> Oak Bluffs,</a:t>
            </a:r>
            <a:r>
              <a:rPr lang="en-US" dirty="0">
                <a:solidFill>
                  <a:srgbClr val="1F487C"/>
                </a:solidFill>
                <a:effectLst/>
                <a:ea typeface="Arial" panose="020B0604020202020204" pitchFamily="34" charset="0"/>
              </a:rPr>
              <a:t> Provincetown, Somerville,</a:t>
            </a:r>
            <a:r>
              <a:rPr lang="en-US" spc="5" dirty="0">
                <a:solidFill>
                  <a:srgbClr val="1F487C"/>
                </a:solidFill>
                <a:effectLst/>
                <a:ea typeface="Arial" panose="020B0604020202020204" pitchFamily="34" charset="0"/>
              </a:rPr>
              <a:t> </a:t>
            </a:r>
            <a:r>
              <a:rPr lang="en-US" dirty="0">
                <a:solidFill>
                  <a:srgbClr val="1F487C"/>
                </a:solidFill>
                <a:effectLst/>
                <a:ea typeface="Arial" panose="020B0604020202020204" pitchFamily="34" charset="0"/>
              </a:rPr>
              <a:t>Tisbury, Truro,</a:t>
            </a:r>
            <a:r>
              <a:rPr lang="en-US" spc="5" dirty="0">
                <a:solidFill>
                  <a:srgbClr val="1F487C"/>
                </a:solidFill>
                <a:effectLst/>
                <a:ea typeface="Arial" panose="020B0604020202020204" pitchFamily="34" charset="0"/>
              </a:rPr>
              <a:t> </a:t>
            </a:r>
            <a:r>
              <a:rPr lang="en-US" spc="-10" dirty="0">
                <a:solidFill>
                  <a:srgbClr val="1F487C"/>
                </a:solidFill>
                <a:effectLst/>
                <a:ea typeface="Arial" panose="020B0604020202020204" pitchFamily="34" charset="0"/>
              </a:rPr>
              <a:t>Waltham,</a:t>
            </a:r>
            <a:r>
              <a:rPr lang="en-US" spc="-15" dirty="0">
                <a:solidFill>
                  <a:srgbClr val="1F487C"/>
                </a:solidFill>
                <a:effectLst/>
                <a:ea typeface="Arial" panose="020B0604020202020204" pitchFamily="34" charset="0"/>
              </a:rPr>
              <a:t> </a:t>
            </a:r>
            <a:r>
              <a:rPr lang="en-US" spc="-10" dirty="0">
                <a:solidFill>
                  <a:srgbClr val="1F487C"/>
                </a:solidFill>
                <a:effectLst/>
                <a:ea typeface="Arial" panose="020B0604020202020204" pitchFamily="34" charset="0"/>
              </a:rPr>
              <a:t>Watertown,</a:t>
            </a:r>
            <a:r>
              <a:rPr lang="en-US" spc="-160" dirty="0">
                <a:solidFill>
                  <a:srgbClr val="1F487C"/>
                </a:solidFill>
                <a:effectLst/>
                <a:ea typeface="Arial" panose="020B0604020202020204" pitchFamily="34" charset="0"/>
              </a:rPr>
              <a:t> </a:t>
            </a:r>
            <a:r>
              <a:rPr lang="en-US" spc="-10" dirty="0">
                <a:solidFill>
                  <a:srgbClr val="1F487C"/>
                </a:solidFill>
                <a:effectLst/>
                <a:ea typeface="Arial" panose="020B0604020202020204" pitchFamily="34" charset="0"/>
              </a:rPr>
              <a:t>Wellfleet</a:t>
            </a:r>
            <a:endParaRPr lang="en-US" dirty="0">
              <a:effectLst/>
              <a:ea typeface="Arial" panose="020B0604020202020204" pitchFamily="34" charset="0"/>
            </a:endParaRPr>
          </a:p>
          <a:p>
            <a:pPr marL="457200" lvl="1" indent="0">
              <a:buNone/>
            </a:pPr>
            <a:endParaRPr lang="en-US" dirty="0"/>
          </a:p>
        </p:txBody>
      </p:sp>
      <p:sp>
        <p:nvSpPr>
          <p:cNvPr id="4" name="TextBox 3">
            <a:extLst>
              <a:ext uri="{FF2B5EF4-FFF2-40B4-BE49-F238E27FC236}">
                <a16:creationId xmlns:a16="http://schemas.microsoft.com/office/drawing/2014/main" id="{BF72A6F8-06A9-46DE-AED0-39163C02501E}"/>
              </a:ext>
            </a:extLst>
          </p:cNvPr>
          <p:cNvSpPr txBox="1"/>
          <p:nvPr/>
        </p:nvSpPr>
        <p:spPr>
          <a:xfrm>
            <a:off x="9057063" y="365125"/>
            <a:ext cx="2838929" cy="1477328"/>
          </a:xfrm>
          <a:prstGeom prst="rect">
            <a:avLst/>
          </a:prstGeom>
          <a:noFill/>
          <a:ln w="28575">
            <a:solidFill>
              <a:schemeClr val="tx1"/>
            </a:solidFill>
          </a:ln>
        </p:spPr>
        <p:txBody>
          <a:bodyPr wrap="square" rtlCol="0">
            <a:spAutoFit/>
          </a:bodyPr>
          <a:lstStyle/>
          <a:p>
            <a:r>
              <a:rPr lang="en-US" dirty="0"/>
              <a:t>This option must be established early in the fiscal year so that residents can apply prior to the setting of the tax rate</a:t>
            </a:r>
          </a:p>
        </p:txBody>
      </p:sp>
    </p:spTree>
    <p:extLst>
      <p:ext uri="{BB962C8B-B14F-4D97-AF65-F5344CB8AC3E}">
        <p14:creationId xmlns:p14="http://schemas.microsoft.com/office/powerpoint/2010/main" val="22646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F4C6-7DCF-4D44-BC40-F07F189025B6}"/>
              </a:ext>
            </a:extLst>
          </p:cNvPr>
          <p:cNvSpPr>
            <a:spLocks noGrp="1"/>
          </p:cNvSpPr>
          <p:nvPr>
            <p:ph type="title"/>
          </p:nvPr>
        </p:nvSpPr>
        <p:spPr/>
        <p:txBody>
          <a:bodyPr/>
          <a:lstStyle/>
          <a:p>
            <a:pPr algn="ctr"/>
            <a:r>
              <a:rPr lang="en-US" dirty="0">
                <a:solidFill>
                  <a:schemeClr val="accent1">
                    <a:lumMod val="75000"/>
                  </a:schemeClr>
                </a:solidFill>
              </a:rPr>
              <a:t>Granting a Small Commercial Exemption</a:t>
            </a:r>
          </a:p>
        </p:txBody>
      </p:sp>
      <p:sp>
        <p:nvSpPr>
          <p:cNvPr id="3" name="Content Placeholder 2">
            <a:extLst>
              <a:ext uri="{FF2B5EF4-FFF2-40B4-BE49-F238E27FC236}">
                <a16:creationId xmlns:a16="http://schemas.microsoft.com/office/drawing/2014/main" id="{0E182D22-2287-4F8A-94D5-EA2E1C211931}"/>
              </a:ext>
            </a:extLst>
          </p:cNvPr>
          <p:cNvSpPr>
            <a:spLocks noGrp="1"/>
          </p:cNvSpPr>
          <p:nvPr>
            <p:ph idx="1"/>
          </p:nvPr>
        </p:nvSpPr>
        <p:spPr>
          <a:xfrm>
            <a:off x="838199" y="1825625"/>
            <a:ext cx="10655893" cy="4387168"/>
          </a:xfrm>
        </p:spPr>
        <p:txBody>
          <a:bodyPr>
            <a:normAutofit/>
          </a:bodyPr>
          <a:lstStyle/>
          <a:p>
            <a:r>
              <a:rPr lang="en-US" dirty="0">
                <a:solidFill>
                  <a:srgbClr val="1F477B"/>
                </a:solidFill>
                <a:effectLst/>
                <a:ea typeface="Arial" panose="020B0604020202020204" pitchFamily="34" charset="0"/>
              </a:rPr>
              <a:t>The</a:t>
            </a:r>
            <a:r>
              <a:rPr lang="en-US" spc="-15" dirty="0">
                <a:solidFill>
                  <a:srgbClr val="1F477B"/>
                </a:solidFill>
                <a:effectLst/>
                <a:ea typeface="Arial" panose="020B0604020202020204" pitchFamily="34" charset="0"/>
              </a:rPr>
              <a:t> </a:t>
            </a:r>
            <a:r>
              <a:rPr lang="en-US" dirty="0">
                <a:solidFill>
                  <a:srgbClr val="1F477B"/>
                </a:solidFill>
                <a:effectLst/>
                <a:ea typeface="Arial" panose="020B0604020202020204" pitchFamily="34" charset="0"/>
              </a:rPr>
              <a:t>City Council</a:t>
            </a:r>
            <a:r>
              <a:rPr lang="en-US" spc="-15" dirty="0">
                <a:solidFill>
                  <a:srgbClr val="1F477B"/>
                </a:solidFill>
                <a:effectLst/>
                <a:ea typeface="Arial" panose="020B0604020202020204" pitchFamily="34" charset="0"/>
              </a:rPr>
              <a:t> </a:t>
            </a:r>
            <a:r>
              <a:rPr lang="en-US" dirty="0">
                <a:solidFill>
                  <a:srgbClr val="1F477B"/>
                </a:solidFill>
                <a:effectLst/>
                <a:ea typeface="Arial" panose="020B0604020202020204" pitchFamily="34" charset="0"/>
              </a:rPr>
              <a:t>may</a:t>
            </a:r>
            <a:r>
              <a:rPr lang="en-US" spc="-25" dirty="0">
                <a:solidFill>
                  <a:srgbClr val="1F477B"/>
                </a:solidFill>
                <a:effectLst/>
                <a:ea typeface="Arial" panose="020B0604020202020204" pitchFamily="34" charset="0"/>
              </a:rPr>
              <a:t> </a:t>
            </a:r>
            <a:r>
              <a:rPr lang="en-US" dirty="0">
                <a:solidFill>
                  <a:srgbClr val="1F477B"/>
                </a:solidFill>
                <a:effectLst/>
                <a:ea typeface="Arial" panose="020B0604020202020204" pitchFamily="34" charset="0"/>
              </a:rPr>
              <a:t>adopt</a:t>
            </a:r>
            <a:r>
              <a:rPr lang="en-US" spc="-20" dirty="0">
                <a:solidFill>
                  <a:srgbClr val="1F477B"/>
                </a:solidFill>
                <a:effectLst/>
                <a:ea typeface="Arial" panose="020B0604020202020204" pitchFamily="34" charset="0"/>
              </a:rPr>
              <a:t> </a:t>
            </a:r>
            <a:r>
              <a:rPr lang="en-US" dirty="0">
                <a:solidFill>
                  <a:srgbClr val="1F477B"/>
                </a:solidFill>
                <a:effectLst/>
                <a:ea typeface="Arial" panose="020B0604020202020204" pitchFamily="34" charset="0"/>
              </a:rPr>
              <a:t>a</a:t>
            </a:r>
            <a:r>
              <a:rPr lang="en-US" spc="-15" dirty="0">
                <a:solidFill>
                  <a:srgbClr val="1F477B"/>
                </a:solidFill>
                <a:effectLst/>
                <a:ea typeface="Arial" panose="020B0604020202020204" pitchFamily="34" charset="0"/>
              </a:rPr>
              <a:t> </a:t>
            </a:r>
            <a:r>
              <a:rPr lang="en-US" dirty="0">
                <a:solidFill>
                  <a:srgbClr val="1F477B"/>
                </a:solidFill>
                <a:effectLst/>
                <a:ea typeface="Arial" panose="020B0604020202020204" pitchFamily="34" charset="0"/>
              </a:rPr>
              <a:t>small commercial</a:t>
            </a:r>
            <a:r>
              <a:rPr lang="en-US" spc="-215" dirty="0">
                <a:solidFill>
                  <a:srgbClr val="1F477B"/>
                </a:solidFill>
                <a:effectLst/>
                <a:ea typeface="Arial" panose="020B0604020202020204" pitchFamily="34" charset="0"/>
              </a:rPr>
              <a:t> </a:t>
            </a:r>
            <a:r>
              <a:rPr lang="en-US" dirty="0">
                <a:solidFill>
                  <a:srgbClr val="1F477B"/>
                </a:solidFill>
                <a:effectLst/>
                <a:ea typeface="Arial" panose="020B0604020202020204" pitchFamily="34" charset="0"/>
              </a:rPr>
              <a:t>exemption </a:t>
            </a:r>
          </a:p>
          <a:p>
            <a:r>
              <a:rPr lang="en-US" dirty="0">
                <a:solidFill>
                  <a:srgbClr val="1F477B"/>
                </a:solidFill>
              </a:rPr>
              <a:t>This exemption is for commercial parcels (property class three) occupied by businesses with an average annual employment of not more than (10) people during the previous calendar year and with assessed values of less than $1,000,000</a:t>
            </a:r>
          </a:p>
          <a:p>
            <a:r>
              <a:rPr lang="en-US" dirty="0">
                <a:solidFill>
                  <a:srgbClr val="1F477B"/>
                </a:solidFill>
              </a:rPr>
              <a:t>The intent of the exemption is to give a tax reduction to small commercial property owners at the expense of the larger commercial and industrial parcels</a:t>
            </a:r>
          </a:p>
          <a:p>
            <a:r>
              <a:rPr lang="en-US" dirty="0">
                <a:solidFill>
                  <a:srgbClr val="1F477B"/>
                </a:solidFill>
              </a:rPr>
              <a:t>Council can choose an exemption that reduces the taxable valuation of each eligible parcel by a percentage of up to 10%</a:t>
            </a:r>
          </a:p>
          <a:p>
            <a:pPr marL="0" indent="0">
              <a:buNone/>
            </a:pPr>
            <a:endParaRPr lang="en-US" dirty="0">
              <a:solidFill>
                <a:srgbClr val="1F477B"/>
              </a:solidFill>
            </a:endParaRPr>
          </a:p>
          <a:p>
            <a:pPr marL="0" indent="0">
              <a:buNone/>
            </a:pPr>
            <a:endParaRPr lang="en-US" dirty="0"/>
          </a:p>
        </p:txBody>
      </p:sp>
    </p:spTree>
    <p:extLst>
      <p:ext uri="{BB962C8B-B14F-4D97-AF65-F5344CB8AC3E}">
        <p14:creationId xmlns:p14="http://schemas.microsoft.com/office/powerpoint/2010/main" val="1598945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DAE56-38BF-4BDC-90D7-2721D7B7B118}"/>
              </a:ext>
            </a:extLst>
          </p:cNvPr>
          <p:cNvSpPr>
            <a:spLocks noGrp="1"/>
          </p:cNvSpPr>
          <p:nvPr>
            <p:ph type="title"/>
          </p:nvPr>
        </p:nvSpPr>
        <p:spPr/>
        <p:txBody>
          <a:bodyPr/>
          <a:lstStyle/>
          <a:p>
            <a:pPr algn="ctr"/>
            <a:r>
              <a:rPr lang="en-US" dirty="0">
                <a:solidFill>
                  <a:schemeClr val="accent1">
                    <a:lumMod val="75000"/>
                  </a:schemeClr>
                </a:solidFill>
              </a:rPr>
              <a:t>Classification Vote Summary</a:t>
            </a:r>
          </a:p>
        </p:txBody>
      </p:sp>
      <p:sp>
        <p:nvSpPr>
          <p:cNvPr id="3" name="Content Placeholder 2">
            <a:extLst>
              <a:ext uri="{FF2B5EF4-FFF2-40B4-BE49-F238E27FC236}">
                <a16:creationId xmlns:a16="http://schemas.microsoft.com/office/drawing/2014/main" id="{F07E877A-9B9F-4479-A31A-14D75F3CFA4C}"/>
              </a:ext>
            </a:extLst>
          </p:cNvPr>
          <p:cNvSpPr>
            <a:spLocks noGrp="1"/>
          </p:cNvSpPr>
          <p:nvPr>
            <p:ph idx="1"/>
          </p:nvPr>
        </p:nvSpPr>
        <p:spPr>
          <a:xfrm>
            <a:off x="615297" y="1495514"/>
            <a:ext cx="11143716" cy="5059109"/>
          </a:xfrm>
        </p:spPr>
        <p:txBody>
          <a:bodyPr>
            <a:normAutofit/>
          </a:bodyPr>
          <a:lstStyle/>
          <a:p>
            <a:pPr marL="514350" indent="-514350">
              <a:buFont typeface="+mj-lt"/>
              <a:buAutoNum type="arabicPeriod"/>
            </a:pPr>
            <a:r>
              <a:rPr lang="en-US" sz="2000" dirty="0">
                <a:solidFill>
                  <a:srgbClr val="1F487C"/>
                </a:solidFill>
                <a:effectLst/>
                <a:ea typeface="Arial" panose="020B0604020202020204" pitchFamily="34" charset="0"/>
              </a:rPr>
              <a:t>Selection</a:t>
            </a:r>
            <a:r>
              <a:rPr lang="en-US" sz="2000" spc="-6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Minimum</a:t>
            </a:r>
            <a:r>
              <a:rPr lang="en-US" sz="2000" spc="-6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Residential</a:t>
            </a:r>
            <a:r>
              <a:rPr lang="en-US" sz="2000" spc="-9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Factor</a:t>
            </a:r>
          </a:p>
          <a:p>
            <a:pPr lvl="1"/>
            <a:r>
              <a:rPr lang="en-US" sz="2000" dirty="0">
                <a:solidFill>
                  <a:srgbClr val="1F487C"/>
                </a:solidFill>
                <a:effectLst/>
                <a:ea typeface="Arial" panose="020B0604020202020204" pitchFamily="34" charset="0"/>
              </a:rPr>
              <a:t>A</a:t>
            </a:r>
            <a:r>
              <a:rPr lang="en-US" sz="2000" spc="-10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Factor</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1</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yields</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a:t>
            </a:r>
            <a:r>
              <a:rPr lang="en-US" sz="2000" spc="-2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single</a:t>
            </a:r>
            <a:r>
              <a:rPr lang="en-US" sz="2000" spc="-7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rate</a:t>
            </a:r>
            <a:r>
              <a:rPr lang="en-US" sz="2000" spc="-1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and</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would</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result</a:t>
            </a:r>
            <a:r>
              <a:rPr lang="en-US" sz="2000" spc="-4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in</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a:t>
            </a:r>
            <a:r>
              <a:rPr lang="en-US" sz="2000" spc="-2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$9.39 rate</a:t>
            </a:r>
            <a:endParaRPr lang="en-US" sz="2000" dirty="0">
              <a:effectLst/>
              <a:ea typeface="Arial" panose="020B0604020202020204" pitchFamily="34" charset="0"/>
            </a:endParaRPr>
          </a:p>
          <a:p>
            <a:pPr lvl="1"/>
            <a:r>
              <a:rPr lang="en-US" sz="2000" dirty="0">
                <a:solidFill>
                  <a:srgbClr val="1F487C"/>
                </a:solidFill>
                <a:effectLst/>
                <a:ea typeface="Arial" panose="020B0604020202020204" pitchFamily="34" charset="0"/>
              </a:rPr>
              <a:t>A</a:t>
            </a:r>
            <a:r>
              <a:rPr lang="en-US" sz="2000" spc="-10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Factor</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15" dirty="0">
                <a:solidFill>
                  <a:srgbClr val="1F487C"/>
                </a:solidFill>
                <a:effectLst/>
                <a:ea typeface="Arial" panose="020B0604020202020204" pitchFamily="34" charset="0"/>
              </a:rPr>
              <a:t> .90</a:t>
            </a:r>
            <a:r>
              <a:rPr lang="en-US" sz="2000" dirty="0">
                <a:solidFill>
                  <a:srgbClr val="1F487C"/>
                </a:solidFill>
                <a:effectLst/>
                <a:ea typeface="Arial" panose="020B0604020202020204" pitchFamily="34" charset="0"/>
              </a:rPr>
              <a:t>729</a:t>
            </a:r>
            <a:r>
              <a:rPr lang="en-US" sz="2000" spc="-5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yields</a:t>
            </a:r>
            <a:r>
              <a:rPr lang="en-US" sz="2000" spc="-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split</a:t>
            </a:r>
            <a:r>
              <a:rPr lang="en-US" sz="2000" spc="-2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tax</a:t>
            </a:r>
            <a:r>
              <a:rPr lang="en-US" sz="2000" spc="-1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rate</a:t>
            </a:r>
            <a:r>
              <a:rPr lang="en-US" sz="2000" spc="-2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2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$8.52</a:t>
            </a:r>
            <a:r>
              <a:rPr lang="en-US" sz="2000" spc="-3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for</a:t>
            </a:r>
            <a:r>
              <a:rPr lang="en-US" sz="2000" spc="-2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residential</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and</a:t>
            </a:r>
            <a:r>
              <a:rPr lang="en-US" sz="2000" spc="-3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$16.43</a:t>
            </a:r>
            <a:r>
              <a:rPr lang="en-US" sz="2000" spc="-4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for</a:t>
            </a:r>
            <a:r>
              <a:rPr lang="en-US" sz="2000" spc="-35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Commercial/Industrial/Personal</a:t>
            </a:r>
            <a:r>
              <a:rPr lang="en-US" sz="2000" spc="-5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Property</a:t>
            </a:r>
            <a:endParaRPr lang="en-US" sz="2000" dirty="0">
              <a:effectLst/>
              <a:ea typeface="Arial" panose="020B0604020202020204" pitchFamily="34" charset="0"/>
            </a:endParaRPr>
          </a:p>
          <a:p>
            <a:pPr marL="342900" indent="-342900">
              <a:buFont typeface="+mj-lt"/>
              <a:buAutoNum type="arabicPeriod"/>
            </a:pPr>
            <a:r>
              <a:rPr lang="en-US" sz="2000" spc="-5" dirty="0">
                <a:solidFill>
                  <a:srgbClr val="1F487C"/>
                </a:solidFill>
                <a:effectLst/>
                <a:ea typeface="Arial" panose="020B0604020202020204" pitchFamily="34" charset="0"/>
              </a:rPr>
              <a:t>Vote</a:t>
            </a:r>
            <a:r>
              <a:rPr lang="en-US" sz="2000" spc="-15"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on whether</a:t>
            </a:r>
            <a:r>
              <a:rPr lang="en-US" sz="2000" spc="-45"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to</a:t>
            </a:r>
            <a:r>
              <a:rPr lang="en-US" sz="2000" spc="-3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adopt</a:t>
            </a:r>
            <a:r>
              <a:rPr lang="en-US" sz="2000" spc="-3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a Residential</a:t>
            </a:r>
            <a:r>
              <a:rPr lang="en-US" sz="2000" spc="-14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Exemption</a:t>
            </a:r>
          </a:p>
          <a:p>
            <a:pPr lvl="1"/>
            <a:r>
              <a:rPr lang="en-US" sz="2000" dirty="0">
                <a:solidFill>
                  <a:srgbClr val="1F487C"/>
                </a:solidFill>
                <a:effectLst/>
                <a:ea typeface="Arial" panose="020B0604020202020204" pitchFamily="34" charset="0"/>
              </a:rPr>
              <a:t>With</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low</a:t>
            </a:r>
            <a:r>
              <a:rPr lang="en-US" sz="2000" spc="-3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number</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non-owner-occupied</a:t>
            </a:r>
            <a:r>
              <a:rPr lang="en-US" sz="2000" spc="-6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properties,</a:t>
            </a:r>
            <a:r>
              <a:rPr lang="en-US" sz="2000" spc="-6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this</a:t>
            </a:r>
            <a:r>
              <a:rPr lang="en-US" sz="2000" spc="-3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shifts</a:t>
            </a:r>
            <a:r>
              <a:rPr lang="en-US" sz="2000" spc="-2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a:t>
            </a:r>
            <a:r>
              <a:rPr lang="en-US" sz="2000" spc="-5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portion of </a:t>
            </a:r>
            <a:r>
              <a:rPr lang="en-US" sz="2000" spc="-4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the residential levy from lower-valued residential properties to higher valued </a:t>
            </a:r>
            <a:r>
              <a:rPr lang="en-US" sz="2000" spc="-4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properties</a:t>
            </a:r>
          </a:p>
          <a:p>
            <a:pPr lvl="1"/>
            <a:r>
              <a:rPr lang="en-US" sz="2000" dirty="0">
                <a:solidFill>
                  <a:srgbClr val="1F487C"/>
                </a:solidFill>
                <a:effectLst/>
                <a:ea typeface="Arial" panose="020B0604020202020204" pitchFamily="34" charset="0"/>
              </a:rPr>
              <a:t>This decision must be made early in the fiscal year to allow for applications and tax rate setting</a:t>
            </a:r>
          </a:p>
          <a:p>
            <a:pPr marL="457200" indent="-457200">
              <a:buFont typeface="+mj-lt"/>
              <a:buAutoNum type="arabicPeriod"/>
            </a:pPr>
            <a:r>
              <a:rPr lang="en-US" sz="2000" spc="-5" dirty="0">
                <a:solidFill>
                  <a:srgbClr val="1F487C"/>
                </a:solidFill>
                <a:effectLst/>
                <a:ea typeface="Arial" panose="020B0604020202020204" pitchFamily="34" charset="0"/>
              </a:rPr>
              <a:t>Vote</a:t>
            </a:r>
            <a:r>
              <a:rPr lang="en-US" sz="2000" spc="-15"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on</a:t>
            </a:r>
            <a:r>
              <a:rPr lang="en-US" sz="200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whether</a:t>
            </a:r>
            <a:r>
              <a:rPr lang="en-US" sz="2000" spc="-45"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to</a:t>
            </a:r>
            <a:r>
              <a:rPr lang="en-US" sz="2000" spc="-3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adopt</a:t>
            </a:r>
            <a:r>
              <a:rPr lang="en-US" sz="2000" spc="-3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a</a:t>
            </a:r>
            <a:r>
              <a:rPr lang="en-US" sz="200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Small</a:t>
            </a:r>
            <a:r>
              <a:rPr lang="en-US" sz="2000" spc="10"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Commercial</a:t>
            </a:r>
            <a:r>
              <a:rPr lang="en-US" sz="2000" spc="-175" dirty="0">
                <a:solidFill>
                  <a:srgbClr val="1F487C"/>
                </a:solidFill>
                <a:effectLst/>
                <a:ea typeface="Arial" panose="020B0604020202020204" pitchFamily="34" charset="0"/>
              </a:rPr>
              <a:t> </a:t>
            </a:r>
            <a:r>
              <a:rPr lang="en-US" sz="2000" spc="-5" dirty="0">
                <a:solidFill>
                  <a:srgbClr val="1F487C"/>
                </a:solidFill>
                <a:effectLst/>
                <a:ea typeface="Arial" panose="020B0604020202020204" pitchFamily="34" charset="0"/>
              </a:rPr>
              <a:t>Exemption</a:t>
            </a:r>
            <a:endParaRPr lang="en-US" sz="2000" dirty="0">
              <a:effectLst/>
              <a:ea typeface="Arial" panose="020B0604020202020204" pitchFamily="34" charset="0"/>
            </a:endParaRPr>
          </a:p>
          <a:p>
            <a:pPr lvl="1"/>
            <a:r>
              <a:rPr lang="en-US" sz="2000" dirty="0">
                <a:solidFill>
                  <a:srgbClr val="1F487C"/>
                </a:solidFill>
              </a:rPr>
              <a:t>This exemption is for commercial properties valued under $1 million and occupied by business(s) with less than ten employees</a:t>
            </a:r>
          </a:p>
          <a:p>
            <a:pPr lvl="1"/>
            <a:r>
              <a:rPr lang="en-US" sz="2000" dirty="0">
                <a:solidFill>
                  <a:srgbClr val="1F487C"/>
                </a:solidFill>
                <a:effectLst/>
                <a:ea typeface="Arial" panose="020B0604020202020204" pitchFamily="34" charset="0"/>
              </a:rPr>
              <a:t>This</a:t>
            </a:r>
            <a:r>
              <a:rPr lang="en-US" sz="2000" spc="-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exemption</a:t>
            </a:r>
            <a:r>
              <a:rPr lang="en-US" sz="2000" spc="-8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benefits</a:t>
            </a:r>
            <a:r>
              <a:rPr lang="en-US" sz="2000" spc="-6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property</a:t>
            </a:r>
            <a:r>
              <a:rPr lang="en-US" sz="2000" spc="-5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owners,</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typically</a:t>
            </a:r>
            <a:r>
              <a:rPr lang="en-US" sz="2000" spc="-6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not small</a:t>
            </a:r>
            <a:r>
              <a:rPr lang="en-US" sz="2000" spc="-7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business </a:t>
            </a:r>
            <a:r>
              <a:rPr lang="en-US" sz="2000" spc="-4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tenants</a:t>
            </a:r>
          </a:p>
          <a:p>
            <a:pPr lvl="1"/>
            <a:r>
              <a:rPr lang="en-US" sz="2000" dirty="0">
                <a:solidFill>
                  <a:srgbClr val="1F487C"/>
                </a:solidFill>
                <a:effectLst/>
                <a:ea typeface="Arial" panose="020B0604020202020204" pitchFamily="34" charset="0"/>
              </a:rPr>
              <a:t>This</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shifts</a:t>
            </a:r>
            <a:r>
              <a:rPr lang="en-US" sz="2000" spc="-2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up</a:t>
            </a:r>
            <a:r>
              <a:rPr lang="en-US" sz="2000" spc="-4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to</a:t>
            </a:r>
            <a:r>
              <a:rPr lang="en-US" sz="2000" spc="-2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10%</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the</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value</a:t>
            </a:r>
            <a:r>
              <a:rPr lang="en-US" sz="2000" spc="-6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of</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those</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properties</a:t>
            </a:r>
            <a:r>
              <a:rPr lang="en-US" sz="2000" spc="-4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to</a:t>
            </a:r>
            <a:r>
              <a:rPr lang="en-US" sz="2000" spc="-2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other</a:t>
            </a:r>
            <a:r>
              <a:rPr lang="en-US" sz="2000" spc="5"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commercial</a:t>
            </a:r>
            <a:r>
              <a:rPr lang="en-US" sz="2000" spc="-4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and</a:t>
            </a:r>
            <a:r>
              <a:rPr lang="en-US" sz="2000" spc="-1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industrial</a:t>
            </a:r>
            <a:r>
              <a:rPr lang="en-US" sz="2000" spc="-30" dirty="0">
                <a:solidFill>
                  <a:srgbClr val="1F487C"/>
                </a:solidFill>
                <a:effectLst/>
                <a:ea typeface="Arial" panose="020B0604020202020204" pitchFamily="34" charset="0"/>
              </a:rPr>
              <a:t> </a:t>
            </a:r>
            <a:r>
              <a:rPr lang="en-US" sz="2000" dirty="0">
                <a:solidFill>
                  <a:srgbClr val="1F487C"/>
                </a:solidFill>
                <a:effectLst/>
                <a:ea typeface="Arial" panose="020B0604020202020204" pitchFamily="34" charset="0"/>
              </a:rPr>
              <a:t>properties</a:t>
            </a:r>
          </a:p>
          <a:p>
            <a:pPr lvl="1"/>
            <a:r>
              <a:rPr lang="en-US" sz="2000" dirty="0">
                <a:solidFill>
                  <a:srgbClr val="1F487C"/>
                </a:solidFill>
                <a:effectLst/>
                <a:ea typeface="Arial" panose="020B0604020202020204" pitchFamily="34" charset="0"/>
              </a:rPr>
              <a:t>This decision must be made early in the fiscal year to allow for applications and tax rate setting</a:t>
            </a:r>
          </a:p>
          <a:p>
            <a:pPr marL="457200" lvl="1" indent="0">
              <a:buNone/>
            </a:pPr>
            <a:endParaRPr lang="en-US" sz="2000" dirty="0">
              <a:effectLst/>
              <a:ea typeface="Arial" panose="020B0604020202020204" pitchFamily="34" charset="0"/>
            </a:endParaRPr>
          </a:p>
          <a:p>
            <a:pPr marL="0" indent="0">
              <a:buNone/>
            </a:pPr>
            <a:endParaRPr lang="en-US" sz="2200" dirty="0">
              <a:effectLst/>
              <a:latin typeface="Arial" panose="020B0604020202020204" pitchFamily="34" charset="0"/>
              <a:ea typeface="Arial" panose="020B0604020202020204" pitchFamily="34" charset="0"/>
            </a:endParaRPr>
          </a:p>
          <a:p>
            <a:pPr lvl="1"/>
            <a:endParaRPr lang="en-US" sz="1400" spc="-5" dirty="0">
              <a:solidFill>
                <a:srgbClr val="1F487C"/>
              </a:solidFill>
              <a:effectLst/>
              <a:latin typeface="Arial" panose="020B0604020202020204" pitchFamily="34" charset="0"/>
              <a:ea typeface="Arial" panose="020B0604020202020204" pitchFamily="34" charset="0"/>
            </a:endParaRPr>
          </a:p>
          <a:p>
            <a:pPr lvl="1"/>
            <a:endParaRPr lang="en-US" sz="1400" dirty="0">
              <a:effectLst/>
              <a:latin typeface="Arial" panose="020B0604020202020204" pitchFamily="34" charset="0"/>
              <a:ea typeface="Arial" panose="020B0604020202020204" pitchFamily="34" charset="0"/>
            </a:endParaRPr>
          </a:p>
          <a:p>
            <a:pPr marL="342900" indent="-342900">
              <a:buFont typeface="+mj-lt"/>
              <a:buAutoNum type="arabicPeriod"/>
            </a:pPr>
            <a:endParaRPr lang="en-US" sz="1800" dirty="0">
              <a:effectLst/>
              <a:latin typeface="Arial" panose="020B0604020202020204" pitchFamily="34" charset="0"/>
              <a:ea typeface="Arial" panose="020B0604020202020204" pitchFamily="34" charset="0"/>
            </a:endParaRPr>
          </a:p>
          <a:p>
            <a:pPr marL="514350" indent="-514350">
              <a:buFont typeface="+mj-lt"/>
              <a:buAutoNum type="arabicPeriod"/>
            </a:pPr>
            <a:endParaRPr lang="en-US" dirty="0"/>
          </a:p>
        </p:txBody>
      </p:sp>
    </p:spTree>
    <p:extLst>
      <p:ext uri="{BB962C8B-B14F-4D97-AF65-F5344CB8AC3E}">
        <p14:creationId xmlns:p14="http://schemas.microsoft.com/office/powerpoint/2010/main" val="154480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CC76-FF80-4438-9FDE-3736A40286CB}"/>
              </a:ext>
            </a:extLst>
          </p:cNvPr>
          <p:cNvSpPr>
            <a:spLocks noGrp="1"/>
          </p:cNvSpPr>
          <p:nvPr>
            <p:ph type="title"/>
          </p:nvPr>
        </p:nvSpPr>
        <p:spPr>
          <a:xfrm>
            <a:off x="628073" y="226579"/>
            <a:ext cx="11055927" cy="1325563"/>
          </a:xfrm>
        </p:spPr>
        <p:txBody>
          <a:bodyPr>
            <a:normAutofit fontScale="90000"/>
          </a:bodyPr>
          <a:lstStyle/>
          <a:p>
            <a:br>
              <a:rPr lang="en-US" sz="6000" dirty="0">
                <a:solidFill>
                  <a:schemeClr val="accent1">
                    <a:lumMod val="75000"/>
                  </a:schemeClr>
                </a:solidFill>
              </a:rPr>
            </a:br>
            <a:r>
              <a:rPr lang="en-US" sz="6700" dirty="0">
                <a:solidFill>
                  <a:schemeClr val="accent1">
                    <a:lumMod val="75000"/>
                  </a:schemeClr>
                </a:solidFill>
              </a:rPr>
              <a:t>Action Required by the City Council</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CD050D5-ECCE-4AEF-9BE7-B3609FF780B4}"/>
              </a:ext>
            </a:extLst>
          </p:cNvPr>
          <p:cNvSpPr>
            <a:spLocks noGrp="1"/>
          </p:cNvSpPr>
          <p:nvPr>
            <p:ph idx="1"/>
          </p:nvPr>
        </p:nvSpPr>
        <p:spPr/>
        <p:txBody>
          <a:bodyPr/>
          <a:lstStyle/>
          <a:p>
            <a:pPr marL="514350" indent="-514350">
              <a:buFont typeface="+mj-lt"/>
              <a:buAutoNum type="arabicPeriod"/>
            </a:pPr>
            <a:r>
              <a:rPr lang="en-US" sz="4000" spc="-5" dirty="0">
                <a:solidFill>
                  <a:schemeClr val="accent1">
                    <a:lumMod val="75000"/>
                  </a:schemeClr>
                </a:solidFill>
                <a:effectLst/>
                <a:ea typeface="Arial Narrow" panose="020B0606020202030204" pitchFamily="34" charset="0"/>
                <a:cs typeface="Arial Narrow" panose="020B0606020202030204" pitchFamily="34" charset="0"/>
              </a:rPr>
              <a:t>Vote</a:t>
            </a:r>
            <a:r>
              <a:rPr lang="en-US" sz="4000" spc="-5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for</a:t>
            </a:r>
            <a:r>
              <a:rPr lang="en-US" sz="4000" spc="-3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a</a:t>
            </a:r>
            <a:r>
              <a:rPr lang="en-US" sz="4000" spc="-3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single</a:t>
            </a:r>
            <a:r>
              <a:rPr lang="en-US" sz="4000" spc="-6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tax</a:t>
            </a:r>
            <a:r>
              <a:rPr lang="en-US" sz="4000" spc="-4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rate</a:t>
            </a:r>
            <a:r>
              <a:rPr lang="en-US" sz="4000" spc="-3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or</a:t>
            </a:r>
            <a:r>
              <a:rPr lang="en-US" sz="4000" spc="-4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maintain</a:t>
            </a:r>
            <a:r>
              <a:rPr lang="en-US" sz="4000" spc="-7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the</a:t>
            </a:r>
            <a:r>
              <a:rPr lang="en-US" sz="4000" spc="-5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175%</a:t>
            </a:r>
            <a:r>
              <a:rPr lang="en-US" sz="4000" spc="-5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shift</a:t>
            </a:r>
            <a:r>
              <a:rPr lang="en-US" sz="4000" spc="-58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of the tax levy from the Residential</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class to the</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Commercial/Industrial and</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Personal Property</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classes</a:t>
            </a:r>
          </a:p>
          <a:p>
            <a:pPr marL="514350" indent="-514350">
              <a:buFont typeface="+mj-lt"/>
              <a:buAutoNum type="arabicPeriod"/>
            </a:pPr>
            <a:r>
              <a:rPr lang="en-US" sz="4000" spc="-5" dirty="0">
                <a:solidFill>
                  <a:schemeClr val="accent1">
                    <a:lumMod val="75000"/>
                  </a:schemeClr>
                </a:solidFill>
                <a:effectLst/>
                <a:ea typeface="Arial Narrow" panose="020B0606020202030204" pitchFamily="34" charset="0"/>
                <a:cs typeface="Arial Narrow" panose="020B0606020202030204" pitchFamily="34" charset="0"/>
              </a:rPr>
              <a:t>Vote</a:t>
            </a:r>
            <a:r>
              <a:rPr lang="en-US" sz="4000" spc="-7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whether</a:t>
            </a:r>
            <a:r>
              <a:rPr lang="en-US" sz="4000" spc="-5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to</a:t>
            </a:r>
            <a:r>
              <a:rPr lang="en-US" sz="4000" spc="-4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adopt</a:t>
            </a:r>
            <a:r>
              <a:rPr lang="en-US" sz="4000" spc="-5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a</a:t>
            </a:r>
            <a:r>
              <a:rPr lang="en-US" sz="4000" spc="-13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residential</a:t>
            </a:r>
            <a:r>
              <a:rPr lang="en-US" sz="4000" spc="-57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exemption</a:t>
            </a:r>
          </a:p>
          <a:p>
            <a:pPr marL="514350" indent="-514350">
              <a:buFont typeface="+mj-lt"/>
              <a:buAutoNum type="arabicPeriod"/>
            </a:pPr>
            <a:r>
              <a:rPr lang="en-US" sz="4000" spc="-5" dirty="0">
                <a:solidFill>
                  <a:schemeClr val="accent1">
                    <a:lumMod val="75000"/>
                  </a:schemeClr>
                </a:solidFill>
                <a:effectLst/>
                <a:ea typeface="Arial Narrow" panose="020B0606020202030204" pitchFamily="34" charset="0"/>
                <a:cs typeface="Arial Narrow" panose="020B0606020202030204" pitchFamily="34" charset="0"/>
              </a:rPr>
              <a:t>Vote</a:t>
            </a:r>
            <a:r>
              <a:rPr lang="en-US" sz="4000" spc="-6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whether</a:t>
            </a:r>
            <a:r>
              <a:rPr lang="en-US" sz="4000" spc="-4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to</a:t>
            </a:r>
            <a:r>
              <a:rPr lang="en-US" sz="4000" spc="-40"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adopt</a:t>
            </a:r>
            <a:r>
              <a:rPr lang="en-US" sz="4000" spc="-4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a</a:t>
            </a:r>
            <a:r>
              <a:rPr lang="en-US" sz="4000" spc="-3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small</a:t>
            </a:r>
            <a:r>
              <a:rPr lang="en-US" sz="4000" spc="-12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commercial</a:t>
            </a:r>
            <a:r>
              <a:rPr lang="en-US" sz="4000" spc="-575" dirty="0">
                <a:solidFill>
                  <a:schemeClr val="accent1">
                    <a:lumMod val="75000"/>
                  </a:schemeClr>
                </a:solidFill>
                <a:effectLst/>
                <a:ea typeface="Arial Narrow" panose="020B0606020202030204" pitchFamily="34" charset="0"/>
                <a:cs typeface="Arial Narrow" panose="020B0606020202030204" pitchFamily="34" charset="0"/>
              </a:rPr>
              <a:t> </a:t>
            </a:r>
            <a:r>
              <a:rPr lang="en-US" sz="4000" spc="-5" dirty="0">
                <a:solidFill>
                  <a:schemeClr val="accent1">
                    <a:lumMod val="75000"/>
                  </a:schemeClr>
                </a:solidFill>
                <a:effectLst/>
                <a:ea typeface="Arial Narrow" panose="020B0606020202030204" pitchFamily="34" charset="0"/>
                <a:cs typeface="Arial Narrow" panose="020B0606020202030204" pitchFamily="34" charset="0"/>
              </a:rPr>
              <a:t>exemption</a:t>
            </a:r>
          </a:p>
          <a:p>
            <a:pPr marL="0" indent="0">
              <a:buNone/>
            </a:pPr>
            <a:endParaRPr lang="en-US" dirty="0"/>
          </a:p>
        </p:txBody>
      </p:sp>
    </p:spTree>
    <p:extLst>
      <p:ext uri="{BB962C8B-B14F-4D97-AF65-F5344CB8AC3E}">
        <p14:creationId xmlns:p14="http://schemas.microsoft.com/office/powerpoint/2010/main" val="281765414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F3F05A34-D67F-5690-9199-B990FC9CFE47}"/>
              </a:ext>
            </a:extLst>
          </p:cNvPr>
          <p:cNvGraphicFramePr>
            <a:graphicFrameLocks/>
          </p:cNvGraphicFramePr>
          <p:nvPr>
            <p:extLst>
              <p:ext uri="{D42A27DB-BD31-4B8C-83A1-F6EECF244321}">
                <p14:modId xmlns:p14="http://schemas.microsoft.com/office/powerpoint/2010/main" val="811408156"/>
              </p:ext>
            </p:extLst>
          </p:nvPr>
        </p:nvGraphicFramePr>
        <p:xfrm>
          <a:off x="1121434" y="877455"/>
          <a:ext cx="9885872" cy="54543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F3F05A34-D67F-5690-9199-B990FC9CFE47}"/>
              </a:ext>
            </a:extLst>
          </p:cNvPr>
          <p:cNvGraphicFramePr>
            <a:graphicFrameLocks/>
          </p:cNvGraphicFramePr>
          <p:nvPr>
            <p:extLst>
              <p:ext uri="{D42A27DB-BD31-4B8C-83A1-F6EECF244321}">
                <p14:modId xmlns:p14="http://schemas.microsoft.com/office/powerpoint/2010/main" val="362106977"/>
              </p:ext>
            </p:extLst>
          </p:nvPr>
        </p:nvGraphicFramePr>
        <p:xfrm>
          <a:off x="157017" y="877455"/>
          <a:ext cx="11961091" cy="5846618"/>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6">
            <a:extLst>
              <a:ext uri="{FF2B5EF4-FFF2-40B4-BE49-F238E27FC236}">
                <a16:creationId xmlns:a16="http://schemas.microsoft.com/office/drawing/2014/main" id="{F2DD045D-042F-13DA-2DFE-BDE89460EDA0}"/>
              </a:ext>
            </a:extLst>
          </p:cNvPr>
          <p:cNvSpPr>
            <a:spLocks noGrp="1"/>
          </p:cNvSpPr>
          <p:nvPr>
            <p:ph type="title"/>
          </p:nvPr>
        </p:nvSpPr>
        <p:spPr>
          <a:xfrm>
            <a:off x="895926" y="360219"/>
            <a:ext cx="10457873" cy="517236"/>
          </a:xfrm>
        </p:spPr>
        <p:txBody>
          <a:bodyPr>
            <a:normAutofit fontScale="90000"/>
          </a:bodyPr>
          <a:lstStyle/>
          <a:p>
            <a:pPr algn="ctr"/>
            <a:br>
              <a:rPr lang="en-US" dirty="0"/>
            </a:br>
            <a:r>
              <a:rPr lang="en-US" dirty="0"/>
              <a:t>FY24 Budgeted Revenue ($192.5m)</a:t>
            </a:r>
            <a:br>
              <a:rPr lang="en-US" dirty="0"/>
            </a:br>
            <a:endParaRPr lang="en-US" dirty="0"/>
          </a:p>
        </p:txBody>
      </p:sp>
    </p:spTree>
    <p:extLst>
      <p:ext uri="{BB962C8B-B14F-4D97-AF65-F5344CB8AC3E}">
        <p14:creationId xmlns:p14="http://schemas.microsoft.com/office/powerpoint/2010/main" val="4109452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7241-FF2B-4234-8ADB-FAED023C204D}"/>
              </a:ext>
            </a:extLst>
          </p:cNvPr>
          <p:cNvSpPr>
            <a:spLocks noGrp="1"/>
          </p:cNvSpPr>
          <p:nvPr>
            <p:ph type="title"/>
          </p:nvPr>
        </p:nvSpPr>
        <p:spPr/>
        <p:txBody>
          <a:bodyPr>
            <a:normAutofit/>
          </a:bodyPr>
          <a:lstStyle/>
          <a:p>
            <a:pPr algn="ctr"/>
            <a:r>
              <a:rPr lang="en-US" sz="6000" dirty="0">
                <a:solidFill>
                  <a:schemeClr val="accent1">
                    <a:lumMod val="75000"/>
                  </a:schemeClr>
                </a:solidFill>
              </a:rPr>
              <a:t>Property Assessment Review </a:t>
            </a:r>
          </a:p>
        </p:txBody>
      </p:sp>
      <p:sp>
        <p:nvSpPr>
          <p:cNvPr id="3" name="Content Placeholder 2">
            <a:extLst>
              <a:ext uri="{FF2B5EF4-FFF2-40B4-BE49-F238E27FC236}">
                <a16:creationId xmlns:a16="http://schemas.microsoft.com/office/drawing/2014/main" id="{3ABC0A16-3A6F-426E-BCA8-3AD330AF68D9}"/>
              </a:ext>
            </a:extLst>
          </p:cNvPr>
          <p:cNvSpPr>
            <a:spLocks noGrp="1"/>
          </p:cNvSpPr>
          <p:nvPr>
            <p:ph idx="1"/>
          </p:nvPr>
        </p:nvSpPr>
        <p:spPr>
          <a:xfrm>
            <a:off x="838200" y="1690688"/>
            <a:ext cx="11039764" cy="4667250"/>
          </a:xfrm>
        </p:spPr>
        <p:txBody>
          <a:bodyPr>
            <a:noAutofit/>
          </a:bodyPr>
          <a:lstStyle/>
          <a:p>
            <a:r>
              <a:rPr lang="en-US" sz="3700" dirty="0">
                <a:solidFill>
                  <a:srgbClr val="1F487C"/>
                </a:solidFill>
                <a:effectLst/>
                <a:ea typeface="Wingdings 2" panose="05020102010507070707" pitchFamily="18" charset="2"/>
                <a:cs typeface="Wingdings 2" panose="05020102010507070707" pitchFamily="18" charset="2"/>
              </a:rPr>
              <a:t>Arm’</a:t>
            </a:r>
            <a:r>
              <a:rPr lang="en-US" sz="3700" spc="-45" dirty="0">
                <a:solidFill>
                  <a:srgbClr val="1F487C"/>
                </a:solidFill>
                <a:effectLst/>
                <a:ea typeface="Wingdings 2" panose="05020102010507070707" pitchFamily="18" charset="2"/>
                <a:cs typeface="Wingdings 2" panose="05020102010507070707" pitchFamily="18" charset="2"/>
              </a:rPr>
              <a:t>s</a:t>
            </a:r>
            <a:r>
              <a:rPr lang="en-US" sz="3700" dirty="0">
                <a:solidFill>
                  <a:srgbClr val="1F487C"/>
                </a:solidFill>
                <a:effectLst/>
                <a:ea typeface="Wingdings 2" panose="05020102010507070707" pitchFamily="18" charset="2"/>
                <a:cs typeface="Wingdings 2" panose="05020102010507070707" pitchFamily="18" charset="2"/>
              </a:rPr>
              <a:t>-length</a:t>
            </a:r>
            <a:r>
              <a:rPr lang="en-US" sz="3700" spc="-3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sales</a:t>
            </a:r>
            <a:r>
              <a:rPr lang="en-US" sz="3700" spc="-30" dirty="0">
                <a:solidFill>
                  <a:srgbClr val="1F487C"/>
                </a:solidFill>
                <a:effectLst/>
                <a:ea typeface="Wingdings 2" panose="05020102010507070707" pitchFamily="18" charset="2"/>
                <a:cs typeface="Wingdings 2" panose="05020102010507070707" pitchFamily="18" charset="2"/>
              </a:rPr>
              <a:t> data from</a:t>
            </a:r>
            <a:r>
              <a:rPr lang="en-US" sz="3700" spc="-3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Calendar</a:t>
            </a:r>
            <a:r>
              <a:rPr lang="en-US" sz="3700" spc="-7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Year 2022 were used to establish the Fiscal Year 2024</a:t>
            </a:r>
            <a:r>
              <a:rPr lang="en-US" sz="3700" spc="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Assessments</a:t>
            </a:r>
            <a:endParaRPr lang="en-US" sz="3700" dirty="0">
              <a:effectLst/>
              <a:ea typeface="Wingdings 2" panose="05020102010507070707" pitchFamily="18" charset="2"/>
              <a:cs typeface="Wingdings 2" panose="05020102010507070707" pitchFamily="18" charset="2"/>
            </a:endParaRPr>
          </a:p>
          <a:p>
            <a:r>
              <a:rPr lang="en-US" sz="3700" dirty="0">
                <a:solidFill>
                  <a:srgbClr val="1F487C"/>
                </a:solidFill>
                <a:effectLst/>
                <a:ea typeface="Wingdings 2" panose="05020102010507070707" pitchFamily="18" charset="2"/>
                <a:cs typeface="Wingdings 2" panose="05020102010507070707" pitchFamily="18" charset="2"/>
              </a:rPr>
              <a:t>MGL requires that Assessors value properties at a</a:t>
            </a:r>
            <a:r>
              <a:rPr lang="en-US" sz="3700" spc="-54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median</a:t>
            </a:r>
            <a:r>
              <a:rPr lang="en-US" sz="3700" spc="-1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assessment</a:t>
            </a:r>
            <a:r>
              <a:rPr lang="en-US" sz="3700" spc="-4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to</a:t>
            </a:r>
            <a:r>
              <a:rPr lang="en-US" sz="3700" spc="-1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sales</a:t>
            </a:r>
            <a:r>
              <a:rPr lang="en-US" sz="3700" spc="-1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(ASR)</a:t>
            </a:r>
            <a:r>
              <a:rPr lang="en-US" sz="3700" spc="-1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ratio</a:t>
            </a:r>
            <a:r>
              <a:rPr lang="en-US" sz="3700" spc="-1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of</a:t>
            </a:r>
            <a:r>
              <a:rPr lang="en-US" sz="3700" spc="-2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90%</a:t>
            </a:r>
            <a:r>
              <a:rPr lang="en-US" sz="3700" spc="-2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to</a:t>
            </a:r>
            <a:r>
              <a:rPr lang="en-US" sz="3700" spc="-54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110%</a:t>
            </a:r>
          </a:p>
          <a:p>
            <a:r>
              <a:rPr lang="en-US" sz="3700" spc="-20" dirty="0">
                <a:solidFill>
                  <a:srgbClr val="1F487C"/>
                </a:solidFill>
                <a:effectLst/>
                <a:ea typeface="Wingdings 2" panose="05020102010507070707" pitchFamily="18" charset="2"/>
                <a:cs typeface="Wingdings 2" panose="05020102010507070707" pitchFamily="18" charset="2"/>
              </a:rPr>
              <a:t>The Massachusetts</a:t>
            </a:r>
            <a:r>
              <a:rPr lang="en-US" sz="3700" dirty="0">
                <a:solidFill>
                  <a:srgbClr val="1F487C"/>
                </a:solidFill>
                <a:effectLst/>
                <a:ea typeface="Wingdings 2" panose="05020102010507070707" pitchFamily="18" charset="2"/>
                <a:cs typeface="Wingdings 2" panose="05020102010507070707" pitchFamily="18" charset="2"/>
              </a:rPr>
              <a:t> Department of</a:t>
            </a:r>
            <a:r>
              <a:rPr lang="en-US" sz="3700" spc="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Revenue</a:t>
            </a:r>
            <a:r>
              <a:rPr lang="en-US" sz="3700" spc="-6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certified Medford’s</a:t>
            </a:r>
            <a:r>
              <a:rPr lang="en-US" sz="3700" spc="-2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assessed</a:t>
            </a:r>
            <a:r>
              <a:rPr lang="en-US" sz="3700" spc="-40"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values for real property and personal property</a:t>
            </a:r>
            <a:r>
              <a:rPr lang="en-US" sz="3700" spc="-55" dirty="0">
                <a:solidFill>
                  <a:srgbClr val="1F487C"/>
                </a:solidFill>
                <a:effectLst/>
                <a:ea typeface="Wingdings 2" panose="05020102010507070707" pitchFamily="18" charset="2"/>
                <a:cs typeface="Wingdings 2" panose="05020102010507070707" pitchFamily="18" charset="2"/>
              </a:rPr>
              <a:t> </a:t>
            </a:r>
            <a:r>
              <a:rPr lang="en-US" sz="3700" dirty="0">
                <a:solidFill>
                  <a:srgbClr val="1F487C"/>
                </a:solidFill>
                <a:effectLst/>
                <a:ea typeface="Wingdings 2" panose="05020102010507070707" pitchFamily="18" charset="2"/>
                <a:cs typeface="Wingdings 2" panose="05020102010507070707" pitchFamily="18" charset="2"/>
              </a:rPr>
              <a:t>on</a:t>
            </a:r>
            <a:r>
              <a:rPr lang="en-US" sz="3700" spc="-70" dirty="0">
                <a:solidFill>
                  <a:srgbClr val="1F487C"/>
                </a:solidFill>
                <a:effectLst/>
                <a:ea typeface="Wingdings 2" panose="05020102010507070707" pitchFamily="18" charset="2"/>
                <a:cs typeface="Wingdings 2" panose="05020102010507070707" pitchFamily="18" charset="2"/>
              </a:rPr>
              <a:t> November 6, 2023</a:t>
            </a:r>
            <a:r>
              <a:rPr lang="en-US" sz="3700" dirty="0">
                <a:solidFill>
                  <a:srgbClr val="1F487C"/>
                </a:solidFill>
                <a:effectLst/>
                <a:ea typeface="Wingdings 2" panose="05020102010507070707" pitchFamily="18" charset="2"/>
                <a:cs typeface="Wingdings 2" panose="05020102010507070707" pitchFamily="18" charset="2"/>
              </a:rPr>
              <a:t>	</a:t>
            </a:r>
            <a:endParaRPr lang="en-US" sz="3700" dirty="0">
              <a:effectLst/>
              <a:ea typeface="Wingdings 2" panose="05020102010507070707" pitchFamily="18" charset="2"/>
              <a:cs typeface="Wingdings 2" panose="05020102010507070707" pitchFamily="18" charset="2"/>
            </a:endParaRPr>
          </a:p>
          <a:p>
            <a:pPr marL="0" indent="0">
              <a:buNone/>
            </a:pPr>
            <a:endParaRPr lang="en-US" sz="3700" dirty="0">
              <a:effectLst/>
              <a:ea typeface="Wingdings 2" panose="05020102010507070707" pitchFamily="18" charset="2"/>
              <a:cs typeface="Wingdings 2" panose="05020102010507070707" pitchFamily="18" charset="2"/>
            </a:endParaRPr>
          </a:p>
          <a:p>
            <a:pPr marL="0" indent="0">
              <a:buNone/>
            </a:pPr>
            <a:endParaRPr lang="en-US" sz="3700" dirty="0"/>
          </a:p>
        </p:txBody>
      </p:sp>
    </p:spTree>
    <p:extLst>
      <p:ext uri="{BB962C8B-B14F-4D97-AF65-F5344CB8AC3E}">
        <p14:creationId xmlns:p14="http://schemas.microsoft.com/office/powerpoint/2010/main" val="346552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25898-B562-4D87-A61E-A724C0ACFAF2}"/>
              </a:ext>
            </a:extLst>
          </p:cNvPr>
          <p:cNvSpPr>
            <a:spLocks noGrp="1"/>
          </p:cNvSpPr>
          <p:nvPr>
            <p:ph type="title"/>
          </p:nvPr>
        </p:nvSpPr>
        <p:spPr>
          <a:xfrm>
            <a:off x="838200" y="365125"/>
            <a:ext cx="10515600" cy="1325563"/>
          </a:xfrm>
        </p:spPr>
        <p:txBody>
          <a:bodyPr>
            <a:noAutofit/>
          </a:bodyPr>
          <a:lstStyle/>
          <a:p>
            <a:pPr algn="ctr"/>
            <a:r>
              <a:rPr lang="en-US" sz="5000" spc="-80" dirty="0">
                <a:solidFill>
                  <a:schemeClr val="accent1">
                    <a:lumMod val="75000"/>
                  </a:schemeClr>
                </a:solidFill>
                <a:effectLst/>
                <a:ea typeface="Arial" panose="020B0604020202020204" pitchFamily="34" charset="0"/>
              </a:rPr>
              <a:t>Property</a:t>
            </a:r>
            <a:r>
              <a:rPr lang="en-US" sz="5000" spc="-165" dirty="0">
                <a:solidFill>
                  <a:schemeClr val="accent1">
                    <a:lumMod val="75000"/>
                  </a:schemeClr>
                </a:solidFill>
                <a:effectLst/>
                <a:ea typeface="Arial" panose="020B0604020202020204" pitchFamily="34" charset="0"/>
              </a:rPr>
              <a:t> </a:t>
            </a:r>
            <a:r>
              <a:rPr lang="en-US" sz="5000" spc="-80" dirty="0">
                <a:solidFill>
                  <a:schemeClr val="accent1">
                    <a:lumMod val="75000"/>
                  </a:schemeClr>
                </a:solidFill>
                <a:effectLst/>
                <a:ea typeface="Arial" panose="020B0604020202020204" pitchFamily="34" charset="0"/>
              </a:rPr>
              <a:t>Assessment</a:t>
            </a:r>
            <a:r>
              <a:rPr lang="en-US" sz="5000" spc="-185" dirty="0">
                <a:solidFill>
                  <a:schemeClr val="accent1">
                    <a:lumMod val="75000"/>
                  </a:schemeClr>
                </a:solidFill>
                <a:effectLst/>
                <a:ea typeface="Arial" panose="020B0604020202020204" pitchFamily="34" charset="0"/>
              </a:rPr>
              <a:t> </a:t>
            </a:r>
            <a:r>
              <a:rPr lang="en-US" sz="5000" spc="-75" dirty="0">
                <a:solidFill>
                  <a:schemeClr val="accent1">
                    <a:lumMod val="75000"/>
                  </a:schemeClr>
                </a:solidFill>
                <a:effectLst/>
                <a:ea typeface="Arial" panose="020B0604020202020204" pitchFamily="34" charset="0"/>
              </a:rPr>
              <a:t>Review</a:t>
            </a:r>
            <a:r>
              <a:rPr lang="en-US" sz="5000" spc="-165" dirty="0">
                <a:solidFill>
                  <a:schemeClr val="accent1">
                    <a:lumMod val="75000"/>
                  </a:schemeClr>
                </a:solidFill>
                <a:effectLst/>
                <a:ea typeface="Arial" panose="020B0604020202020204" pitchFamily="34" charset="0"/>
              </a:rPr>
              <a:t> </a:t>
            </a:r>
            <a:r>
              <a:rPr lang="en-US" sz="5000" spc="-75" dirty="0">
                <a:solidFill>
                  <a:schemeClr val="accent1">
                    <a:lumMod val="75000"/>
                  </a:schemeClr>
                </a:solidFill>
                <a:effectLst/>
                <a:ea typeface="Arial" panose="020B0604020202020204" pitchFamily="34" charset="0"/>
              </a:rPr>
              <a:t>(continued)</a:t>
            </a:r>
            <a:endParaRPr lang="en-US" sz="5000" dirty="0">
              <a:solidFill>
                <a:schemeClr val="accent1">
                  <a:lumMod val="75000"/>
                </a:schemeClr>
              </a:solidFill>
            </a:endParaRPr>
          </a:p>
        </p:txBody>
      </p:sp>
      <p:sp>
        <p:nvSpPr>
          <p:cNvPr id="5" name="TextBox 4">
            <a:extLst>
              <a:ext uri="{FF2B5EF4-FFF2-40B4-BE49-F238E27FC236}">
                <a16:creationId xmlns:a16="http://schemas.microsoft.com/office/drawing/2014/main" id="{88E49B76-9260-4585-B358-DD6B9D049FFD}"/>
              </a:ext>
            </a:extLst>
          </p:cNvPr>
          <p:cNvSpPr txBox="1"/>
          <p:nvPr/>
        </p:nvSpPr>
        <p:spPr>
          <a:xfrm>
            <a:off x="8408709" y="6306532"/>
            <a:ext cx="2679260" cy="369332"/>
          </a:xfrm>
          <a:prstGeom prst="rect">
            <a:avLst/>
          </a:prstGeom>
          <a:noFill/>
        </p:spPr>
        <p:txBody>
          <a:bodyPr wrap="none" rtlCol="0">
            <a:spAutoFit/>
          </a:bodyPr>
          <a:lstStyle/>
          <a:p>
            <a:r>
              <a:rPr lang="en-US" dirty="0"/>
              <a:t>Source: DLS LA15 Statistics</a:t>
            </a:r>
          </a:p>
        </p:txBody>
      </p:sp>
      <p:pic>
        <p:nvPicPr>
          <p:cNvPr id="7" name="Content Placeholder 6">
            <a:extLst>
              <a:ext uri="{FF2B5EF4-FFF2-40B4-BE49-F238E27FC236}">
                <a16:creationId xmlns:a16="http://schemas.microsoft.com/office/drawing/2014/main" id="{BFF610D8-6F4C-0B58-B354-29DF18DE0675}"/>
              </a:ext>
            </a:extLst>
          </p:cNvPr>
          <p:cNvPicPr>
            <a:picLocks noGrp="1" noChangeAspect="1"/>
          </p:cNvPicPr>
          <p:nvPr>
            <p:ph idx="1"/>
          </p:nvPr>
        </p:nvPicPr>
        <p:blipFill rotWithShape="1">
          <a:blip r:embed="rId3"/>
          <a:srcRect t="10481"/>
          <a:stretch/>
        </p:blipFill>
        <p:spPr>
          <a:xfrm>
            <a:off x="286327" y="1818093"/>
            <a:ext cx="11619345" cy="4488439"/>
          </a:xfrm>
        </p:spPr>
      </p:pic>
    </p:spTree>
    <p:extLst>
      <p:ext uri="{BB962C8B-B14F-4D97-AF65-F5344CB8AC3E}">
        <p14:creationId xmlns:p14="http://schemas.microsoft.com/office/powerpoint/2010/main" val="160826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69825-C359-47E9-8B8B-BC4FB0EE5B93}"/>
              </a:ext>
            </a:extLst>
          </p:cNvPr>
          <p:cNvSpPr>
            <a:spLocks noGrp="1"/>
          </p:cNvSpPr>
          <p:nvPr>
            <p:ph type="title"/>
          </p:nvPr>
        </p:nvSpPr>
        <p:spPr/>
        <p:txBody>
          <a:bodyPr/>
          <a:lstStyle/>
          <a:p>
            <a:pPr algn="ctr"/>
            <a:r>
              <a:rPr lang="en-US" sz="4400" spc="-80" dirty="0">
                <a:solidFill>
                  <a:srgbClr val="1E477B"/>
                </a:solidFill>
                <a:effectLst/>
                <a:ea typeface="Arial" panose="020B0604020202020204" pitchFamily="34" charset="0"/>
              </a:rPr>
              <a:t>Property</a:t>
            </a:r>
            <a:r>
              <a:rPr lang="en-US" sz="4400" spc="-165" dirty="0">
                <a:solidFill>
                  <a:srgbClr val="1E477B"/>
                </a:solidFill>
                <a:effectLst/>
                <a:ea typeface="Arial" panose="020B0604020202020204" pitchFamily="34" charset="0"/>
              </a:rPr>
              <a:t> </a:t>
            </a:r>
            <a:r>
              <a:rPr lang="en-US" sz="4400" spc="-80" dirty="0">
                <a:solidFill>
                  <a:srgbClr val="1E477B"/>
                </a:solidFill>
                <a:effectLst/>
                <a:ea typeface="Arial" panose="020B0604020202020204" pitchFamily="34" charset="0"/>
              </a:rPr>
              <a:t>Assessment</a:t>
            </a:r>
            <a:r>
              <a:rPr lang="en-US" sz="4400" spc="-185" dirty="0">
                <a:solidFill>
                  <a:srgbClr val="1E477B"/>
                </a:solidFill>
                <a:effectLst/>
                <a:ea typeface="Arial" panose="020B0604020202020204" pitchFamily="34" charset="0"/>
              </a:rPr>
              <a:t> </a:t>
            </a:r>
            <a:r>
              <a:rPr lang="en-US" sz="4400" spc="-75" dirty="0">
                <a:solidFill>
                  <a:srgbClr val="1E477B"/>
                </a:solidFill>
                <a:effectLst/>
                <a:ea typeface="Arial" panose="020B0604020202020204" pitchFamily="34" charset="0"/>
              </a:rPr>
              <a:t>Review</a:t>
            </a:r>
            <a:r>
              <a:rPr lang="en-US" sz="4400" spc="-165" dirty="0">
                <a:solidFill>
                  <a:srgbClr val="1E477B"/>
                </a:solidFill>
                <a:effectLst/>
                <a:ea typeface="Arial" panose="020B0604020202020204" pitchFamily="34" charset="0"/>
              </a:rPr>
              <a:t> </a:t>
            </a:r>
            <a:r>
              <a:rPr lang="en-US" sz="4400" spc="-75" dirty="0">
                <a:solidFill>
                  <a:srgbClr val="1E477B"/>
                </a:solidFill>
                <a:effectLst/>
                <a:ea typeface="Arial" panose="020B0604020202020204" pitchFamily="34" charset="0"/>
              </a:rPr>
              <a:t>(continued)</a:t>
            </a:r>
            <a:endParaRPr lang="en-US" dirty="0"/>
          </a:p>
        </p:txBody>
      </p:sp>
      <p:sp>
        <p:nvSpPr>
          <p:cNvPr id="7" name="TextBox 6">
            <a:extLst>
              <a:ext uri="{FF2B5EF4-FFF2-40B4-BE49-F238E27FC236}">
                <a16:creationId xmlns:a16="http://schemas.microsoft.com/office/drawing/2014/main" id="{5D6A3DDF-C76E-48FB-A533-5159218F74F6}"/>
              </a:ext>
            </a:extLst>
          </p:cNvPr>
          <p:cNvSpPr txBox="1"/>
          <p:nvPr/>
        </p:nvSpPr>
        <p:spPr>
          <a:xfrm>
            <a:off x="1290415" y="1652111"/>
            <a:ext cx="7805159" cy="369332"/>
          </a:xfrm>
          <a:prstGeom prst="rect">
            <a:avLst/>
          </a:prstGeom>
          <a:noFill/>
        </p:spPr>
        <p:txBody>
          <a:bodyPr wrap="square">
            <a:spAutoFit/>
          </a:bodyPr>
          <a:lstStyle/>
          <a:p>
            <a:pPr marL="1461135" marR="0">
              <a:spcBef>
                <a:spcPts val="135"/>
              </a:spcBef>
              <a:spcAft>
                <a:spcPts val="0"/>
              </a:spcAft>
            </a:pPr>
            <a:r>
              <a:rPr lang="en-US" spc="-30" dirty="0">
                <a:latin typeface="Calibri" panose="020F0502020204030204" pitchFamily="34" charset="0"/>
                <a:ea typeface="Arial" panose="020B0604020202020204" pitchFamily="34" charset="0"/>
                <a:cs typeface="Arial" panose="020B0604020202020204" pitchFamily="34" charset="0"/>
              </a:rPr>
              <a:t>Percentage</a:t>
            </a:r>
            <a:r>
              <a:rPr lang="en-US" sz="1800" spc="-30"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Change</a:t>
            </a:r>
            <a:r>
              <a:rPr lang="en-US" sz="1800" spc="-30"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in</a:t>
            </a:r>
            <a:r>
              <a:rPr lang="en-US" sz="1800" spc="-25"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Average</a:t>
            </a:r>
            <a:r>
              <a:rPr lang="en-US" sz="1800" spc="-45"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Assessments</a:t>
            </a:r>
            <a:r>
              <a:rPr lang="en-US" sz="1800" spc="-45"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by</a:t>
            </a:r>
            <a:r>
              <a:rPr lang="en-US" sz="1800" spc="-55"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Property</a:t>
            </a:r>
            <a:r>
              <a:rPr lang="en-US" sz="1800" spc="-25" dirty="0">
                <a:effectLst/>
                <a:latin typeface="Calibri" panose="020F0502020204030204" pitchFamily="34" charset="0"/>
                <a:ea typeface="Arial" panose="020B0604020202020204" pitchFamily="34" charset="0"/>
                <a:cs typeface="Arial" panose="020B0604020202020204" pitchFamily="34" charset="0"/>
              </a:rPr>
              <a:t> </a:t>
            </a:r>
            <a:r>
              <a:rPr lang="en-US" sz="1800" dirty="0">
                <a:effectLst/>
                <a:latin typeface="Calibri" panose="020F0502020204030204" pitchFamily="34" charset="0"/>
                <a:ea typeface="Arial" panose="020B0604020202020204" pitchFamily="34" charset="0"/>
                <a:cs typeface="Arial" panose="020B0604020202020204" pitchFamily="34" charset="0"/>
              </a:rPr>
              <a:t>Type</a:t>
            </a:r>
            <a:endParaRPr lang="en-US" sz="1100" dirty="0">
              <a:effectLst/>
              <a:latin typeface="Arial" panose="020B0604020202020204" pitchFamily="34" charset="0"/>
              <a:ea typeface="Arial" panose="020B0604020202020204" pitchFamily="34" charset="0"/>
            </a:endParaRPr>
          </a:p>
        </p:txBody>
      </p:sp>
      <p:graphicFrame>
        <p:nvGraphicFramePr>
          <p:cNvPr id="9" name="Table 9">
            <a:extLst>
              <a:ext uri="{FF2B5EF4-FFF2-40B4-BE49-F238E27FC236}">
                <a16:creationId xmlns:a16="http://schemas.microsoft.com/office/drawing/2014/main" id="{5E4D9407-7871-484F-90B7-0A7442959E18}"/>
              </a:ext>
            </a:extLst>
          </p:cNvPr>
          <p:cNvGraphicFramePr>
            <a:graphicFrameLocks noGrp="1"/>
          </p:cNvGraphicFramePr>
          <p:nvPr>
            <p:extLst>
              <p:ext uri="{D42A27DB-BD31-4B8C-83A1-F6EECF244321}">
                <p14:modId xmlns:p14="http://schemas.microsoft.com/office/powerpoint/2010/main" val="470691743"/>
              </p:ext>
            </p:extLst>
          </p:nvPr>
        </p:nvGraphicFramePr>
        <p:xfrm>
          <a:off x="1290415" y="2136449"/>
          <a:ext cx="9383282" cy="4205068"/>
        </p:xfrm>
        <a:graphic>
          <a:graphicData uri="http://schemas.openxmlformats.org/drawingml/2006/table">
            <a:tbl>
              <a:tblPr firstRow="1" bandRow="1">
                <a:tableStyleId>{5C22544A-7EE6-4342-B048-85BDC9FD1C3A}</a:tableStyleId>
              </a:tblPr>
              <a:tblGrid>
                <a:gridCol w="2324456">
                  <a:extLst>
                    <a:ext uri="{9D8B030D-6E8A-4147-A177-3AD203B41FA5}">
                      <a16:colId xmlns:a16="http://schemas.microsoft.com/office/drawing/2014/main" val="2923138856"/>
                    </a:ext>
                  </a:extLst>
                </a:gridCol>
                <a:gridCol w="2352942">
                  <a:extLst>
                    <a:ext uri="{9D8B030D-6E8A-4147-A177-3AD203B41FA5}">
                      <a16:colId xmlns:a16="http://schemas.microsoft.com/office/drawing/2014/main" val="1692340589"/>
                    </a:ext>
                  </a:extLst>
                </a:gridCol>
                <a:gridCol w="2352942">
                  <a:extLst>
                    <a:ext uri="{9D8B030D-6E8A-4147-A177-3AD203B41FA5}">
                      <a16:colId xmlns:a16="http://schemas.microsoft.com/office/drawing/2014/main" val="1003051025"/>
                    </a:ext>
                  </a:extLst>
                </a:gridCol>
                <a:gridCol w="2352942">
                  <a:extLst>
                    <a:ext uri="{9D8B030D-6E8A-4147-A177-3AD203B41FA5}">
                      <a16:colId xmlns:a16="http://schemas.microsoft.com/office/drawing/2014/main" val="919401616"/>
                    </a:ext>
                  </a:extLst>
                </a:gridCol>
              </a:tblGrid>
              <a:tr h="458269">
                <a:tc>
                  <a:txBody>
                    <a:bodyPr/>
                    <a:lstStyle/>
                    <a:p>
                      <a:r>
                        <a:rPr lang="en-US" dirty="0">
                          <a:latin typeface="+mn-lt"/>
                        </a:rPr>
                        <a:t>Property Type</a:t>
                      </a:r>
                    </a:p>
                  </a:txBody>
                  <a:tcPr/>
                </a:tc>
                <a:tc>
                  <a:txBody>
                    <a:bodyPr/>
                    <a:lstStyle/>
                    <a:p>
                      <a:r>
                        <a:rPr lang="en-US" dirty="0">
                          <a:latin typeface="+mn-lt"/>
                        </a:rPr>
                        <a:t>FY 23 Average</a:t>
                      </a:r>
                    </a:p>
                  </a:txBody>
                  <a:tcPr/>
                </a:tc>
                <a:tc>
                  <a:txBody>
                    <a:bodyPr/>
                    <a:lstStyle/>
                    <a:p>
                      <a:r>
                        <a:rPr lang="en-US" dirty="0">
                          <a:latin typeface="+mn-lt"/>
                        </a:rPr>
                        <a:t>FY 24 Average</a:t>
                      </a:r>
                    </a:p>
                  </a:txBody>
                  <a:tcPr/>
                </a:tc>
                <a:tc>
                  <a:txBody>
                    <a:bodyPr/>
                    <a:lstStyle/>
                    <a:p>
                      <a:r>
                        <a:rPr lang="en-US" dirty="0">
                          <a:latin typeface="+mn-lt"/>
                        </a:rPr>
                        <a:t>Percentage Change</a:t>
                      </a:r>
                    </a:p>
                  </a:txBody>
                  <a:tcPr/>
                </a:tc>
                <a:extLst>
                  <a:ext uri="{0D108BD9-81ED-4DB2-BD59-A6C34878D82A}">
                    <a16:rowId xmlns:a16="http://schemas.microsoft.com/office/drawing/2014/main" val="2593863954"/>
                  </a:ext>
                </a:extLst>
              </a:tr>
              <a:tr h="458269">
                <a:tc>
                  <a:txBody>
                    <a:bodyPr/>
                    <a:lstStyle/>
                    <a:p>
                      <a:pPr marL="31750" marR="0">
                        <a:spcBef>
                          <a:spcPts val="900"/>
                        </a:spcBef>
                        <a:spcAft>
                          <a:spcPts val="0"/>
                        </a:spcAft>
                      </a:pPr>
                      <a:r>
                        <a:rPr lang="en-US" sz="1800" dirty="0">
                          <a:effectLst/>
                          <a:latin typeface="+mn-lt"/>
                          <a:ea typeface="Arial" panose="020B0604020202020204" pitchFamily="34" charset="0"/>
                          <a:cs typeface="Times New Roman" panose="02020603050405020304" pitchFamily="18" charset="0"/>
                        </a:rPr>
                        <a:t>Single</a:t>
                      </a:r>
                      <a:r>
                        <a:rPr lang="en-US" sz="1800" spc="-40" dirty="0">
                          <a:solidFill>
                            <a:srgbClr val="000000"/>
                          </a:solidFill>
                          <a:effectLst/>
                          <a:latin typeface="+mn-lt"/>
                          <a:ea typeface="Arial" panose="020B0604020202020204" pitchFamily="34" charset="0"/>
                          <a:cs typeface="Times New Roman" panose="02020603050405020304" pitchFamily="18" charset="0"/>
                        </a:rPr>
                        <a:t> </a:t>
                      </a:r>
                      <a:r>
                        <a:rPr lang="en-US" sz="1800" dirty="0">
                          <a:solidFill>
                            <a:srgbClr val="000000"/>
                          </a:solidFill>
                          <a:effectLst/>
                          <a:latin typeface="+mn-lt"/>
                          <a:ea typeface="Arial" panose="020B0604020202020204" pitchFamily="34" charset="0"/>
                          <a:cs typeface="Times New Roman" panose="02020603050405020304" pitchFamily="18" charset="0"/>
                        </a:rPr>
                        <a:t>Family</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$718,458</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$768,849</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298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7.01%</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088874433"/>
                  </a:ext>
                </a:extLst>
              </a:tr>
              <a:tr h="458269">
                <a:tc>
                  <a:txBody>
                    <a:bodyPr/>
                    <a:lstStyle/>
                    <a:p>
                      <a:pPr marL="31750" marR="0">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Condominium</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$519,120</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$547,361</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298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5.44%</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079453458"/>
                  </a:ext>
                </a:extLst>
              </a:tr>
              <a:tr h="525035">
                <a:tc>
                  <a:txBody>
                    <a:bodyPr/>
                    <a:lstStyle/>
                    <a:p>
                      <a:pPr marL="31750" marR="0">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Two</a:t>
                      </a:r>
                      <a:r>
                        <a:rPr lang="en-US" sz="1800" spc="-5" dirty="0">
                          <a:solidFill>
                            <a:srgbClr val="000000"/>
                          </a:solidFill>
                          <a:effectLst/>
                          <a:latin typeface="+mn-lt"/>
                          <a:ea typeface="Arial" panose="020B0604020202020204" pitchFamily="34" charset="0"/>
                          <a:cs typeface="Times New Roman" panose="02020603050405020304" pitchFamily="18" charset="0"/>
                        </a:rPr>
                        <a:t> </a:t>
                      </a:r>
                      <a:r>
                        <a:rPr lang="en-US" sz="1800" dirty="0">
                          <a:solidFill>
                            <a:srgbClr val="000000"/>
                          </a:solidFill>
                          <a:effectLst/>
                          <a:latin typeface="+mn-lt"/>
                          <a:ea typeface="Arial" panose="020B0604020202020204" pitchFamily="34" charset="0"/>
                          <a:cs typeface="Times New Roman" panose="02020603050405020304" pitchFamily="18" charset="0"/>
                        </a:rPr>
                        <a:t>Family</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$865,750</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$902,948</a:t>
                      </a:r>
                    </a:p>
                  </a:txBody>
                  <a:tcPr marL="0" marR="0" marT="0" marB="0"/>
                </a:tc>
                <a:tc>
                  <a:txBody>
                    <a:bodyPr/>
                    <a:lstStyle/>
                    <a:p>
                      <a:pPr marL="0" marR="3048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4.30%</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096975736"/>
                  </a:ext>
                </a:extLst>
              </a:tr>
              <a:tr h="458269">
                <a:tc>
                  <a:txBody>
                    <a:bodyPr/>
                    <a:lstStyle/>
                    <a:p>
                      <a:pPr marL="31750" marR="0">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Three</a:t>
                      </a:r>
                      <a:r>
                        <a:rPr lang="en-US" sz="1800" spc="-25" dirty="0">
                          <a:solidFill>
                            <a:srgbClr val="000000"/>
                          </a:solidFill>
                          <a:effectLst/>
                          <a:latin typeface="+mn-lt"/>
                          <a:ea typeface="Arial" panose="020B0604020202020204" pitchFamily="34" charset="0"/>
                          <a:cs typeface="Times New Roman" panose="02020603050405020304" pitchFamily="18" charset="0"/>
                        </a:rPr>
                        <a:t> </a:t>
                      </a:r>
                      <a:r>
                        <a:rPr lang="en-US" sz="1800" dirty="0">
                          <a:solidFill>
                            <a:srgbClr val="000000"/>
                          </a:solidFill>
                          <a:effectLst/>
                          <a:latin typeface="+mn-lt"/>
                          <a:ea typeface="Arial" panose="020B0604020202020204" pitchFamily="34" charset="0"/>
                          <a:cs typeface="Times New Roman" panose="02020603050405020304" pitchFamily="18" charset="0"/>
                        </a:rPr>
                        <a:t>Family</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$987,872</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$1,031,002</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29210"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4.37%</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606903449"/>
                  </a:ext>
                </a:extLst>
              </a:tr>
              <a:tr h="458269">
                <a:tc>
                  <a:txBody>
                    <a:bodyPr/>
                    <a:lstStyle/>
                    <a:p>
                      <a:pPr marL="31750" marR="0">
                        <a:spcBef>
                          <a:spcPts val="905"/>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Commercial</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52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$1,609,262</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52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$1,861,642</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298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15.68%</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027305351"/>
                  </a:ext>
                </a:extLst>
              </a:tr>
              <a:tr h="458269">
                <a:tc>
                  <a:txBody>
                    <a:bodyPr/>
                    <a:lstStyle/>
                    <a:p>
                      <a:pPr marL="31750" marR="0">
                        <a:spcBef>
                          <a:spcPts val="905"/>
                        </a:spcBef>
                        <a:spcAft>
                          <a:spcPts val="0"/>
                        </a:spcAft>
                      </a:pPr>
                      <a:r>
                        <a:rPr lang="en-US" sz="1800" dirty="0">
                          <a:effectLst/>
                          <a:latin typeface="+mn-lt"/>
                          <a:ea typeface="Arial" panose="020B0604020202020204" pitchFamily="34" charset="0"/>
                          <a:cs typeface="Times New Roman" panose="02020603050405020304" pitchFamily="18" charset="0"/>
                        </a:rPr>
                        <a:t>Apartments</a:t>
                      </a:r>
                    </a:p>
                  </a:txBody>
                  <a:tcPr marL="0" marR="0" marT="0" marB="0"/>
                </a:tc>
                <a:tc>
                  <a:txBody>
                    <a:bodyPr/>
                    <a:lstStyle/>
                    <a:p>
                      <a:pPr marL="0" marR="55245" algn="r">
                        <a:spcBef>
                          <a:spcPts val="900"/>
                        </a:spcBef>
                        <a:spcAft>
                          <a:spcPts val="0"/>
                        </a:spcAft>
                      </a:pPr>
                      <a:r>
                        <a:rPr lang="en-US" sz="1800" dirty="0">
                          <a:effectLst/>
                          <a:latin typeface="+mn-lt"/>
                          <a:ea typeface="Arial" panose="020B0604020202020204" pitchFamily="34" charset="0"/>
                          <a:cs typeface="Times New Roman" panose="02020603050405020304" pitchFamily="18" charset="0"/>
                        </a:rPr>
                        <a:t>$6,030,522</a:t>
                      </a:r>
                    </a:p>
                  </a:txBody>
                  <a:tcPr marL="0" marR="0" marT="0" marB="0"/>
                </a:tc>
                <a:tc>
                  <a:txBody>
                    <a:bodyPr/>
                    <a:lstStyle/>
                    <a:p>
                      <a:pPr marL="0" marR="55245" algn="r">
                        <a:spcBef>
                          <a:spcPts val="900"/>
                        </a:spcBef>
                        <a:spcAft>
                          <a:spcPts val="0"/>
                        </a:spcAft>
                      </a:pPr>
                      <a:r>
                        <a:rPr lang="en-US" sz="1800" dirty="0">
                          <a:effectLst/>
                          <a:latin typeface="+mn-lt"/>
                          <a:ea typeface="Arial" panose="020B0604020202020204" pitchFamily="34" charset="0"/>
                          <a:cs typeface="Times New Roman" panose="02020603050405020304" pitchFamily="18" charset="0"/>
                        </a:rPr>
                        <a:t>$6,336,560</a:t>
                      </a:r>
                    </a:p>
                  </a:txBody>
                  <a:tcPr marL="0" marR="0" marT="0" marB="0"/>
                </a:tc>
                <a:tc>
                  <a:txBody>
                    <a:bodyPr/>
                    <a:lstStyle/>
                    <a:p>
                      <a:pPr marL="0" marR="29845" algn="r">
                        <a:spcBef>
                          <a:spcPts val="900"/>
                        </a:spcBef>
                        <a:spcAft>
                          <a:spcPts val="0"/>
                        </a:spcAft>
                      </a:pPr>
                      <a:r>
                        <a:rPr lang="en-US" sz="1800" dirty="0">
                          <a:effectLst/>
                          <a:latin typeface="+mn-lt"/>
                          <a:ea typeface="Arial" panose="020B0604020202020204" pitchFamily="34" charset="0"/>
                          <a:cs typeface="Times New Roman" panose="02020603050405020304" pitchFamily="18" charset="0"/>
                        </a:rPr>
                        <a:t>5.08%</a:t>
                      </a:r>
                    </a:p>
                  </a:txBody>
                  <a:tcPr marL="0" marR="0" marT="0" marB="0"/>
                </a:tc>
                <a:extLst>
                  <a:ext uri="{0D108BD9-81ED-4DB2-BD59-A6C34878D82A}">
                    <a16:rowId xmlns:a16="http://schemas.microsoft.com/office/drawing/2014/main" val="2049212048"/>
                  </a:ext>
                </a:extLst>
              </a:tr>
              <a:tr h="472150">
                <a:tc>
                  <a:txBody>
                    <a:bodyPr/>
                    <a:lstStyle/>
                    <a:p>
                      <a:pPr marL="31750" marR="0">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Industrial</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52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$1,688,567</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52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$2,212,439</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29845" algn="r">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31.03%</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454187596"/>
                  </a:ext>
                </a:extLst>
              </a:tr>
              <a:tr h="458269">
                <a:tc>
                  <a:txBody>
                    <a:bodyPr/>
                    <a:lstStyle/>
                    <a:p>
                      <a:pPr marL="31750" marR="0">
                        <a:lnSpc>
                          <a:spcPct val="100000"/>
                        </a:lnSpc>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Personal</a:t>
                      </a:r>
                      <a:r>
                        <a:rPr lang="en-US" sz="1800" spc="-55" dirty="0">
                          <a:solidFill>
                            <a:srgbClr val="000000"/>
                          </a:solidFill>
                          <a:effectLst/>
                          <a:latin typeface="+mn-lt"/>
                          <a:ea typeface="Arial" panose="020B0604020202020204" pitchFamily="34" charset="0"/>
                          <a:cs typeface="Times New Roman" panose="02020603050405020304" pitchFamily="18" charset="0"/>
                        </a:rPr>
                        <a:t> </a:t>
                      </a:r>
                      <a:r>
                        <a:rPr lang="en-US" sz="1800" dirty="0">
                          <a:solidFill>
                            <a:srgbClr val="000000"/>
                          </a:solidFill>
                          <a:effectLst/>
                          <a:latin typeface="+mn-lt"/>
                          <a:ea typeface="Arial" panose="020B0604020202020204" pitchFamily="34" charset="0"/>
                          <a:cs typeface="Times New Roman" panose="02020603050405020304" pitchFamily="18" charset="0"/>
                        </a:rPr>
                        <a:t>Property</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lnSpc>
                          <a:spcPct val="100000"/>
                        </a:lnSpc>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$593,114</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57150" algn="r">
                        <a:lnSpc>
                          <a:spcPct val="100000"/>
                        </a:lnSpc>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$659,244</a:t>
                      </a:r>
                      <a:endParaRPr lang="en-US" sz="1800" dirty="0">
                        <a:effectLst/>
                        <a:latin typeface="+mn-lt"/>
                        <a:ea typeface="Arial" panose="020B0604020202020204" pitchFamily="34" charset="0"/>
                        <a:cs typeface="Times New Roman" panose="02020603050405020304" pitchFamily="18" charset="0"/>
                      </a:endParaRPr>
                    </a:p>
                  </a:txBody>
                  <a:tcPr marL="0" marR="0" marT="0" marB="0"/>
                </a:tc>
                <a:tc>
                  <a:txBody>
                    <a:bodyPr/>
                    <a:lstStyle/>
                    <a:p>
                      <a:pPr marL="0" marR="30480" algn="r">
                        <a:lnSpc>
                          <a:spcPct val="100000"/>
                        </a:lnSpc>
                        <a:spcBef>
                          <a:spcPts val="900"/>
                        </a:spcBef>
                        <a:spcAft>
                          <a:spcPts val="0"/>
                        </a:spcAft>
                      </a:pPr>
                      <a:r>
                        <a:rPr lang="en-US" sz="1800" dirty="0">
                          <a:solidFill>
                            <a:srgbClr val="000000"/>
                          </a:solidFill>
                          <a:effectLst/>
                          <a:latin typeface="+mn-lt"/>
                          <a:ea typeface="Arial" panose="020B0604020202020204" pitchFamily="34" charset="0"/>
                          <a:cs typeface="Times New Roman" panose="02020603050405020304" pitchFamily="18" charset="0"/>
                        </a:rPr>
                        <a:t>11.15%</a:t>
                      </a:r>
                      <a:endParaRPr lang="en-US" sz="1800" dirty="0">
                        <a:effectLst/>
                        <a:latin typeface="+mn-lt"/>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146810787"/>
                  </a:ext>
                </a:extLst>
              </a:tr>
            </a:tbl>
          </a:graphicData>
        </a:graphic>
      </p:graphicFrame>
      <p:sp>
        <p:nvSpPr>
          <p:cNvPr id="11" name="TextBox 10">
            <a:extLst>
              <a:ext uri="{FF2B5EF4-FFF2-40B4-BE49-F238E27FC236}">
                <a16:creationId xmlns:a16="http://schemas.microsoft.com/office/drawing/2014/main" id="{22D74F05-01B5-4230-9C23-35443CA5FAC5}"/>
              </a:ext>
            </a:extLst>
          </p:cNvPr>
          <p:cNvSpPr txBox="1"/>
          <p:nvPr/>
        </p:nvSpPr>
        <p:spPr>
          <a:xfrm>
            <a:off x="299815" y="6313403"/>
            <a:ext cx="10373882" cy="358944"/>
          </a:xfrm>
          <a:prstGeom prst="rect">
            <a:avLst/>
          </a:prstGeom>
          <a:noFill/>
        </p:spPr>
        <p:txBody>
          <a:bodyPr wrap="square">
            <a:spAutoFit/>
          </a:bodyPr>
          <a:lstStyle/>
          <a:p>
            <a:pPr marL="969010" marR="1850390">
              <a:lnSpc>
                <a:spcPct val="103000"/>
              </a:lnSpc>
              <a:spcBef>
                <a:spcPts val="465"/>
              </a:spcBef>
              <a:spcAft>
                <a:spcPts val="0"/>
              </a:spcAft>
            </a:pPr>
            <a:r>
              <a:rPr lang="en-US" sz="1800" dirty="0">
                <a:effectLst/>
                <a:latin typeface="Arial" panose="020B0604020202020204" pitchFamily="34" charset="0"/>
                <a:ea typeface="Arial" panose="020B0604020202020204" pitchFamily="34" charset="0"/>
              </a:rPr>
              <a:t>*The</a:t>
            </a:r>
            <a:r>
              <a:rPr lang="en-US" sz="1800" spc="-30" dirty="0">
                <a:effectLst/>
                <a:latin typeface="Arial" panose="020B0604020202020204" pitchFamily="34" charset="0"/>
                <a:ea typeface="Arial" panose="020B0604020202020204" pitchFamily="34" charset="0"/>
              </a:rPr>
              <a:t> percentage change is inclusive of new growth in each property type</a:t>
            </a: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4005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5D49-8DD7-4475-B9B2-57C4232B5CD5}"/>
              </a:ext>
            </a:extLst>
          </p:cNvPr>
          <p:cNvSpPr>
            <a:spLocks noGrp="1"/>
          </p:cNvSpPr>
          <p:nvPr>
            <p:ph type="title"/>
          </p:nvPr>
        </p:nvSpPr>
        <p:spPr/>
        <p:txBody>
          <a:bodyPr>
            <a:normAutofit/>
          </a:bodyPr>
          <a:lstStyle/>
          <a:p>
            <a:pPr algn="ctr"/>
            <a:r>
              <a:rPr lang="en-US" dirty="0">
                <a:solidFill>
                  <a:srgbClr val="1E477B"/>
                </a:solidFill>
                <a:effectLst/>
                <a:ea typeface="Arial" panose="020B0604020202020204" pitchFamily="34" charset="0"/>
              </a:rPr>
              <a:t>FY</a:t>
            </a:r>
            <a:r>
              <a:rPr lang="en-US" spc="-15" dirty="0">
                <a:solidFill>
                  <a:srgbClr val="1E477B"/>
                </a:solidFill>
                <a:effectLst/>
                <a:ea typeface="Arial" panose="020B0604020202020204" pitchFamily="34" charset="0"/>
              </a:rPr>
              <a:t> </a:t>
            </a:r>
            <a:r>
              <a:rPr lang="en-US" dirty="0">
                <a:solidFill>
                  <a:srgbClr val="1E477B"/>
                </a:solidFill>
                <a:effectLst/>
                <a:ea typeface="Arial" panose="020B0604020202020204" pitchFamily="34" charset="0"/>
              </a:rPr>
              <a:t>2024</a:t>
            </a:r>
            <a:r>
              <a:rPr lang="en-US" spc="-25" dirty="0">
                <a:solidFill>
                  <a:srgbClr val="1E477B"/>
                </a:solidFill>
                <a:effectLst/>
                <a:ea typeface="Arial" panose="020B0604020202020204" pitchFamily="34" charset="0"/>
              </a:rPr>
              <a:t> </a:t>
            </a:r>
            <a:r>
              <a:rPr lang="en-US" dirty="0">
                <a:solidFill>
                  <a:srgbClr val="1E477B"/>
                </a:solidFill>
                <a:effectLst/>
                <a:ea typeface="Arial" panose="020B0604020202020204" pitchFamily="34" charset="0"/>
              </a:rPr>
              <a:t>Average</a:t>
            </a:r>
            <a:r>
              <a:rPr lang="en-US" spc="-30" dirty="0">
                <a:solidFill>
                  <a:srgbClr val="1E477B"/>
                </a:solidFill>
                <a:effectLst/>
                <a:ea typeface="Arial" panose="020B0604020202020204" pitchFamily="34" charset="0"/>
              </a:rPr>
              <a:t> </a:t>
            </a:r>
            <a:r>
              <a:rPr lang="en-US" dirty="0">
                <a:solidFill>
                  <a:srgbClr val="1E477B"/>
                </a:solidFill>
                <a:effectLst/>
                <a:ea typeface="Arial" panose="020B0604020202020204" pitchFamily="34" charset="0"/>
              </a:rPr>
              <a:t>Assessed</a:t>
            </a:r>
            <a:r>
              <a:rPr lang="en-US" spc="-5" dirty="0">
                <a:solidFill>
                  <a:srgbClr val="1E477B"/>
                </a:solidFill>
                <a:effectLst/>
                <a:ea typeface="Arial" panose="020B0604020202020204" pitchFamily="34" charset="0"/>
              </a:rPr>
              <a:t> </a:t>
            </a:r>
            <a:r>
              <a:rPr lang="en-US" dirty="0">
                <a:solidFill>
                  <a:srgbClr val="1E477B"/>
                </a:solidFill>
                <a:effectLst/>
                <a:ea typeface="Arial" panose="020B0604020202020204" pitchFamily="34" charset="0"/>
              </a:rPr>
              <a:t>Values</a:t>
            </a:r>
            <a:r>
              <a:rPr lang="en-US" spc="-985" dirty="0">
                <a:solidFill>
                  <a:srgbClr val="1E477B"/>
                </a:solidFill>
                <a:effectLst/>
                <a:ea typeface="Arial" panose="020B0604020202020204" pitchFamily="34" charset="0"/>
              </a:rPr>
              <a:t>    </a:t>
            </a:r>
            <a:r>
              <a:rPr lang="en-US" spc="-15" dirty="0">
                <a:solidFill>
                  <a:srgbClr val="1E477B"/>
                </a:solidFill>
                <a:effectLst/>
                <a:ea typeface="Arial" panose="020B0604020202020204" pitchFamily="34" charset="0"/>
              </a:rPr>
              <a:t> in </a:t>
            </a:r>
            <a:r>
              <a:rPr lang="en-US" dirty="0">
                <a:solidFill>
                  <a:srgbClr val="1E477B"/>
                </a:solidFill>
                <a:effectLst/>
                <a:ea typeface="Arial" panose="020B0604020202020204" pitchFamily="34" charset="0"/>
              </a:rPr>
              <a:t>Surrounding</a:t>
            </a:r>
            <a:r>
              <a:rPr lang="en-US" spc="-25" dirty="0">
                <a:solidFill>
                  <a:srgbClr val="1E477B"/>
                </a:solidFill>
                <a:effectLst/>
                <a:ea typeface="Arial" panose="020B0604020202020204" pitchFamily="34" charset="0"/>
              </a:rPr>
              <a:t> </a:t>
            </a:r>
            <a:r>
              <a:rPr lang="en-US" dirty="0">
                <a:solidFill>
                  <a:srgbClr val="1E477B"/>
                </a:solidFill>
                <a:effectLst/>
                <a:ea typeface="Arial" panose="020B0604020202020204" pitchFamily="34" charset="0"/>
              </a:rPr>
              <a:t>Communities</a:t>
            </a:r>
            <a:endParaRPr lang="en-US" dirty="0"/>
          </a:p>
        </p:txBody>
      </p:sp>
      <p:graphicFrame>
        <p:nvGraphicFramePr>
          <p:cNvPr id="6" name="Table 5">
            <a:extLst>
              <a:ext uri="{FF2B5EF4-FFF2-40B4-BE49-F238E27FC236}">
                <a16:creationId xmlns:a16="http://schemas.microsoft.com/office/drawing/2014/main" id="{2F9E8F0B-D864-14E8-3FB8-C2015A037D08}"/>
              </a:ext>
            </a:extLst>
          </p:cNvPr>
          <p:cNvGraphicFramePr>
            <a:graphicFrameLocks noGrp="1"/>
          </p:cNvGraphicFramePr>
          <p:nvPr>
            <p:extLst>
              <p:ext uri="{D42A27DB-BD31-4B8C-83A1-F6EECF244321}">
                <p14:modId xmlns:p14="http://schemas.microsoft.com/office/powerpoint/2010/main" val="2371649580"/>
              </p:ext>
            </p:extLst>
          </p:nvPr>
        </p:nvGraphicFramePr>
        <p:xfrm>
          <a:off x="538316" y="2108718"/>
          <a:ext cx="11098160" cy="4122478"/>
        </p:xfrm>
        <a:graphic>
          <a:graphicData uri="http://schemas.openxmlformats.org/drawingml/2006/table">
            <a:tbl>
              <a:tblPr/>
              <a:tblGrid>
                <a:gridCol w="1646059">
                  <a:extLst>
                    <a:ext uri="{9D8B030D-6E8A-4147-A177-3AD203B41FA5}">
                      <a16:colId xmlns:a16="http://schemas.microsoft.com/office/drawing/2014/main" val="2875388185"/>
                    </a:ext>
                  </a:extLst>
                </a:gridCol>
                <a:gridCol w="1327752">
                  <a:extLst>
                    <a:ext uri="{9D8B030D-6E8A-4147-A177-3AD203B41FA5}">
                      <a16:colId xmlns:a16="http://schemas.microsoft.com/office/drawing/2014/main" val="1762008327"/>
                    </a:ext>
                  </a:extLst>
                </a:gridCol>
                <a:gridCol w="1634051">
                  <a:extLst>
                    <a:ext uri="{9D8B030D-6E8A-4147-A177-3AD203B41FA5}">
                      <a16:colId xmlns:a16="http://schemas.microsoft.com/office/drawing/2014/main" val="4258455116"/>
                    </a:ext>
                  </a:extLst>
                </a:gridCol>
                <a:gridCol w="1266076">
                  <a:extLst>
                    <a:ext uri="{9D8B030D-6E8A-4147-A177-3AD203B41FA5}">
                      <a16:colId xmlns:a16="http://schemas.microsoft.com/office/drawing/2014/main" val="1641368762"/>
                    </a:ext>
                  </a:extLst>
                </a:gridCol>
                <a:gridCol w="1426000">
                  <a:extLst>
                    <a:ext uri="{9D8B030D-6E8A-4147-A177-3AD203B41FA5}">
                      <a16:colId xmlns:a16="http://schemas.microsoft.com/office/drawing/2014/main" val="1524706641"/>
                    </a:ext>
                  </a:extLst>
                </a:gridCol>
                <a:gridCol w="1212766">
                  <a:extLst>
                    <a:ext uri="{9D8B030D-6E8A-4147-A177-3AD203B41FA5}">
                      <a16:colId xmlns:a16="http://schemas.microsoft.com/office/drawing/2014/main" val="257532796"/>
                    </a:ext>
                  </a:extLst>
                </a:gridCol>
                <a:gridCol w="1292728">
                  <a:extLst>
                    <a:ext uri="{9D8B030D-6E8A-4147-A177-3AD203B41FA5}">
                      <a16:colId xmlns:a16="http://schemas.microsoft.com/office/drawing/2014/main" val="1056105552"/>
                    </a:ext>
                  </a:extLst>
                </a:gridCol>
                <a:gridCol w="1292728">
                  <a:extLst>
                    <a:ext uri="{9D8B030D-6E8A-4147-A177-3AD203B41FA5}">
                      <a16:colId xmlns:a16="http://schemas.microsoft.com/office/drawing/2014/main" val="2430947367"/>
                    </a:ext>
                  </a:extLst>
                </a:gridCol>
              </a:tblGrid>
              <a:tr h="680264">
                <a:tc>
                  <a:txBody>
                    <a:bodyPr/>
                    <a:lstStyle/>
                    <a:p>
                      <a:pPr algn="l" fontAlgn="b"/>
                      <a:r>
                        <a:rPr lang="en-US" sz="1800" b="0" i="0" u="sng" strike="noStrike" dirty="0">
                          <a:solidFill>
                            <a:srgbClr val="000000"/>
                          </a:solidFill>
                          <a:effectLst/>
                          <a:latin typeface="Calibri" panose="020F0502020204030204" pitchFamily="34" charset="0"/>
                        </a:rPr>
                        <a:t>Municipality</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Single Family </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Condominiums </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Two Family </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Three Family </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Apartment </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Commercial</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sng" strike="noStrike" dirty="0">
                          <a:solidFill>
                            <a:srgbClr val="000000"/>
                          </a:solidFill>
                          <a:effectLst/>
                          <a:latin typeface="Calibri" panose="020F0502020204030204" pitchFamily="34" charset="0"/>
                        </a:rPr>
                        <a:t>Industrial </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786406"/>
                  </a:ext>
                </a:extLst>
              </a:tr>
              <a:tr h="680264">
                <a:tc>
                  <a:txBody>
                    <a:bodyPr/>
                    <a:lstStyle/>
                    <a:p>
                      <a:pPr algn="l" fontAlgn="b"/>
                      <a:r>
                        <a:rPr lang="en-US" sz="1800" b="0" i="0" u="none" strike="noStrike" dirty="0">
                          <a:solidFill>
                            <a:srgbClr val="000000"/>
                          </a:solidFill>
                          <a:effectLst/>
                          <a:latin typeface="Calibri" panose="020F0502020204030204" pitchFamily="34" charset="0"/>
                        </a:rPr>
                        <a:t>Arlington</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$1,015,162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$599,859</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$1,059,282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$1,124,170</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$4,359,485</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$1,280,371</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$1,303,219</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5969848"/>
                  </a:ext>
                </a:extLst>
              </a:tr>
              <a:tr h="680264">
                <a:tc>
                  <a:txBody>
                    <a:bodyPr/>
                    <a:lstStyle/>
                    <a:p>
                      <a:pPr algn="l" fontAlgn="b"/>
                      <a:r>
                        <a:rPr lang="en-US" sz="1800" b="0" i="0" u="none" strike="noStrike" dirty="0">
                          <a:solidFill>
                            <a:srgbClr val="000000"/>
                          </a:solidFill>
                          <a:effectLst/>
                          <a:latin typeface="Calibri" panose="020F0502020204030204" pitchFamily="34" charset="0"/>
                        </a:rPr>
                        <a:t>Cambridge</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$2,345,273</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$910,418</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$1,720,852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$2,005,419</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$8,342,787</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$14,998,507</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$94,726,069</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8130729"/>
                  </a:ext>
                </a:extLst>
              </a:tr>
              <a:tr h="680264">
                <a:tc>
                  <a:txBody>
                    <a:bodyPr/>
                    <a:lstStyle/>
                    <a:p>
                      <a:pPr algn="l" fontAlgn="b"/>
                      <a:r>
                        <a:rPr lang="en-US" sz="1800" b="0" i="0" u="none" strike="noStrike" dirty="0">
                          <a:solidFill>
                            <a:srgbClr val="000000"/>
                          </a:solidFill>
                          <a:effectLst/>
                          <a:latin typeface="Calibri" panose="020F0502020204030204" pitchFamily="34" charset="0"/>
                        </a:rPr>
                        <a:t>Everett</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$531,922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$332,744</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$710,096</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$853,662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$3,039,911</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$1,938,512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$3,616,655</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0461326"/>
                  </a:ext>
                </a:extLst>
              </a:tr>
              <a:tr h="721158">
                <a:tc>
                  <a:txBody>
                    <a:bodyPr/>
                    <a:lstStyle/>
                    <a:p>
                      <a:pPr algn="l" fontAlgn="b"/>
                      <a:r>
                        <a:rPr lang="en-US" sz="1800" b="1" i="0" u="none" strike="noStrike" dirty="0">
                          <a:solidFill>
                            <a:srgbClr val="000000"/>
                          </a:solidFill>
                          <a:effectLst/>
                          <a:latin typeface="Calibri" panose="020F0502020204030204" pitchFamily="34" charset="0"/>
                        </a:rPr>
                        <a:t>Medford</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sz="1800" b="1" i="0" u="none" strike="noStrike" dirty="0">
                        <a:solidFill>
                          <a:srgbClr val="000000"/>
                        </a:solidFill>
                        <a:effectLst/>
                        <a:latin typeface="Calibri" panose="020F0502020204030204" pitchFamily="34" charset="0"/>
                      </a:endParaRPr>
                    </a:p>
                    <a:p>
                      <a:pPr algn="r" rtl="0" fontAlgn="ctr"/>
                      <a:r>
                        <a:rPr lang="en-US" sz="1800" b="1" i="0" u="none" strike="noStrike" dirty="0">
                          <a:solidFill>
                            <a:srgbClr val="000000"/>
                          </a:solidFill>
                          <a:effectLst/>
                          <a:latin typeface="Calibri" panose="020F0502020204030204" pitchFamily="34" charset="0"/>
                        </a:rPr>
                        <a:t>$768,849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$547,361</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$902,948</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$1,031,002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$6,336,560</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$1,861,642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$2,212,439</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0902216"/>
                  </a:ext>
                </a:extLst>
              </a:tr>
              <a:tr h="680264">
                <a:tc>
                  <a:txBody>
                    <a:bodyPr/>
                    <a:lstStyle/>
                    <a:p>
                      <a:pPr algn="l" fontAlgn="b"/>
                      <a:r>
                        <a:rPr lang="en-US" sz="1800" b="0" i="0" u="none" strike="noStrike" dirty="0">
                          <a:solidFill>
                            <a:srgbClr val="000000"/>
                          </a:solidFill>
                          <a:effectLst/>
                          <a:latin typeface="Calibri" panose="020F0502020204030204" pitchFamily="34" charset="0"/>
                        </a:rPr>
                        <a:t>Somerville</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$1,074,198</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$726,322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$1,109,398</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$1,330,972</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$3,657,866</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$5,481,639</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$4,820,694</a:t>
                      </a:r>
                    </a:p>
                  </a:txBody>
                  <a:tcPr marL="7484" marR="7484" marT="748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9279947"/>
                  </a:ext>
                </a:extLst>
              </a:tr>
            </a:tbl>
          </a:graphicData>
        </a:graphic>
      </p:graphicFrame>
    </p:spTree>
    <p:extLst>
      <p:ext uri="{BB962C8B-B14F-4D97-AF65-F5344CB8AC3E}">
        <p14:creationId xmlns:p14="http://schemas.microsoft.com/office/powerpoint/2010/main" val="22673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E2150-D476-4779-8468-65709EEEC132}"/>
              </a:ext>
            </a:extLst>
          </p:cNvPr>
          <p:cNvSpPr>
            <a:spLocks noGrp="1"/>
          </p:cNvSpPr>
          <p:nvPr>
            <p:ph type="title"/>
          </p:nvPr>
        </p:nvSpPr>
        <p:spPr/>
        <p:txBody>
          <a:bodyPr>
            <a:normAutofit/>
          </a:bodyPr>
          <a:lstStyle/>
          <a:p>
            <a:pPr algn="ctr"/>
            <a:r>
              <a:rPr lang="en-US" sz="3400" dirty="0">
                <a:solidFill>
                  <a:srgbClr val="1F487C"/>
                </a:solidFill>
                <a:effectLst/>
                <a:ea typeface="Arial" panose="020B0604020202020204" pitchFamily="34" charset="0"/>
                <a:cs typeface="Arial" panose="020B0604020202020204" pitchFamily="34" charset="0"/>
              </a:rPr>
              <a:t>Percent</a:t>
            </a:r>
            <a:r>
              <a:rPr lang="en-US" sz="3400" spc="-35"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Change</a:t>
            </a:r>
            <a:r>
              <a:rPr lang="en-US" sz="3400" spc="-1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Fiscal</a:t>
            </a:r>
            <a:r>
              <a:rPr lang="en-US" sz="3400" spc="-5"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Year</a:t>
            </a:r>
            <a:r>
              <a:rPr lang="en-US" sz="3400" spc="-25"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2023</a:t>
            </a:r>
            <a:r>
              <a:rPr lang="en-US" sz="3400" spc="-1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to</a:t>
            </a:r>
            <a:r>
              <a:rPr lang="en-US" sz="3400" spc="5"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Fiscal</a:t>
            </a:r>
            <a:r>
              <a:rPr lang="en-US" sz="3400" spc="-2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Year</a:t>
            </a:r>
            <a:r>
              <a:rPr lang="en-US" sz="3400" spc="-5"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2024 of Assessed</a:t>
            </a:r>
            <a:r>
              <a:rPr lang="en-US" sz="3400" spc="-2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Values</a:t>
            </a:r>
            <a:r>
              <a:rPr lang="en-US" sz="3400" spc="-2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in</a:t>
            </a:r>
            <a:r>
              <a:rPr lang="en-US" sz="3400" spc="-1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Surrounding</a:t>
            </a:r>
            <a:r>
              <a:rPr lang="en-US" sz="3400" spc="-20" dirty="0">
                <a:solidFill>
                  <a:srgbClr val="1F487C"/>
                </a:solidFill>
                <a:effectLst/>
                <a:ea typeface="Arial" panose="020B0604020202020204" pitchFamily="34" charset="0"/>
                <a:cs typeface="Arial" panose="020B0604020202020204" pitchFamily="34" charset="0"/>
              </a:rPr>
              <a:t> </a:t>
            </a:r>
            <a:r>
              <a:rPr lang="en-US" sz="3400" dirty="0">
                <a:solidFill>
                  <a:srgbClr val="1F487C"/>
                </a:solidFill>
                <a:effectLst/>
                <a:ea typeface="Arial" panose="020B0604020202020204" pitchFamily="34" charset="0"/>
                <a:cs typeface="Arial" panose="020B0604020202020204" pitchFamily="34" charset="0"/>
              </a:rPr>
              <a:t>Communities</a:t>
            </a:r>
            <a:endParaRPr lang="en-US" sz="3400" b="1" dirty="0"/>
          </a:p>
        </p:txBody>
      </p:sp>
      <p:graphicFrame>
        <p:nvGraphicFramePr>
          <p:cNvPr id="3" name="Table 2">
            <a:extLst>
              <a:ext uri="{FF2B5EF4-FFF2-40B4-BE49-F238E27FC236}">
                <a16:creationId xmlns:a16="http://schemas.microsoft.com/office/drawing/2014/main" id="{F26995F2-AA79-4451-2F9F-6C925511D303}"/>
              </a:ext>
            </a:extLst>
          </p:cNvPr>
          <p:cNvGraphicFramePr>
            <a:graphicFrameLocks noGrp="1"/>
          </p:cNvGraphicFramePr>
          <p:nvPr>
            <p:extLst>
              <p:ext uri="{D42A27DB-BD31-4B8C-83A1-F6EECF244321}">
                <p14:modId xmlns:p14="http://schemas.microsoft.com/office/powerpoint/2010/main" val="3340072248"/>
              </p:ext>
            </p:extLst>
          </p:nvPr>
        </p:nvGraphicFramePr>
        <p:xfrm>
          <a:off x="605147" y="1995247"/>
          <a:ext cx="11053452" cy="4081087"/>
        </p:xfrm>
        <a:graphic>
          <a:graphicData uri="http://schemas.openxmlformats.org/drawingml/2006/table">
            <a:tbl>
              <a:tblPr/>
              <a:tblGrid>
                <a:gridCol w="1232585">
                  <a:extLst>
                    <a:ext uri="{9D8B030D-6E8A-4147-A177-3AD203B41FA5}">
                      <a16:colId xmlns:a16="http://schemas.microsoft.com/office/drawing/2014/main" val="2580490222"/>
                    </a:ext>
                  </a:extLst>
                </a:gridCol>
                <a:gridCol w="1140387">
                  <a:extLst>
                    <a:ext uri="{9D8B030D-6E8A-4147-A177-3AD203B41FA5}">
                      <a16:colId xmlns:a16="http://schemas.microsoft.com/office/drawing/2014/main" val="1931549372"/>
                    </a:ext>
                  </a:extLst>
                </a:gridCol>
                <a:gridCol w="1530948">
                  <a:extLst>
                    <a:ext uri="{9D8B030D-6E8A-4147-A177-3AD203B41FA5}">
                      <a16:colId xmlns:a16="http://schemas.microsoft.com/office/drawing/2014/main" val="826184330"/>
                    </a:ext>
                  </a:extLst>
                </a:gridCol>
                <a:gridCol w="1270687">
                  <a:extLst>
                    <a:ext uri="{9D8B030D-6E8A-4147-A177-3AD203B41FA5}">
                      <a16:colId xmlns:a16="http://schemas.microsoft.com/office/drawing/2014/main" val="1267375233"/>
                    </a:ext>
                  </a:extLst>
                </a:gridCol>
                <a:gridCol w="1393164">
                  <a:extLst>
                    <a:ext uri="{9D8B030D-6E8A-4147-A177-3AD203B41FA5}">
                      <a16:colId xmlns:a16="http://schemas.microsoft.com/office/drawing/2014/main" val="2440584958"/>
                    </a:ext>
                  </a:extLst>
                </a:gridCol>
                <a:gridCol w="1485020">
                  <a:extLst>
                    <a:ext uri="{9D8B030D-6E8A-4147-A177-3AD203B41FA5}">
                      <a16:colId xmlns:a16="http://schemas.microsoft.com/office/drawing/2014/main" val="3821268293"/>
                    </a:ext>
                  </a:extLst>
                </a:gridCol>
                <a:gridCol w="1607497">
                  <a:extLst>
                    <a:ext uri="{9D8B030D-6E8A-4147-A177-3AD203B41FA5}">
                      <a16:colId xmlns:a16="http://schemas.microsoft.com/office/drawing/2014/main" val="2813300478"/>
                    </a:ext>
                  </a:extLst>
                </a:gridCol>
                <a:gridCol w="1393164">
                  <a:extLst>
                    <a:ext uri="{9D8B030D-6E8A-4147-A177-3AD203B41FA5}">
                      <a16:colId xmlns:a16="http://schemas.microsoft.com/office/drawing/2014/main" val="2733763485"/>
                    </a:ext>
                  </a:extLst>
                </a:gridCol>
              </a:tblGrid>
              <a:tr h="754482">
                <a:tc>
                  <a:txBody>
                    <a:bodyPr/>
                    <a:lstStyle/>
                    <a:p>
                      <a:pPr algn="ctr" fontAlgn="b"/>
                      <a:r>
                        <a:rPr lang="en-US" sz="1800" b="1" i="0" u="sng" strike="noStrike" dirty="0">
                          <a:solidFill>
                            <a:srgbClr val="4C4C4C"/>
                          </a:solidFill>
                          <a:effectLst/>
                          <a:latin typeface="Calibri" panose="020F0502020204030204" pitchFamily="34" charset="0"/>
                          <a:cs typeface="Calibri" panose="020F0502020204030204" pitchFamily="34" charset="0"/>
                        </a:rPr>
                        <a:t>Municipality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dirty="0">
                          <a:solidFill>
                            <a:srgbClr val="4C4C4C"/>
                          </a:solidFill>
                          <a:effectLst/>
                          <a:latin typeface="Calibri" panose="020F0502020204030204" pitchFamily="34" charset="0"/>
                          <a:cs typeface="Calibri" panose="020F0502020204030204" pitchFamily="34" charset="0"/>
                        </a:rPr>
                        <a:t>Single Family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a:solidFill>
                            <a:srgbClr val="4C4C4C"/>
                          </a:solidFill>
                          <a:effectLst/>
                          <a:latin typeface="Calibri" panose="020F0502020204030204" pitchFamily="34" charset="0"/>
                          <a:cs typeface="Calibri" panose="020F0502020204030204" pitchFamily="34" charset="0"/>
                        </a:rPr>
                        <a:t>Condominiums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dirty="0">
                          <a:solidFill>
                            <a:srgbClr val="4C4C4C"/>
                          </a:solidFill>
                          <a:effectLst/>
                          <a:latin typeface="Calibri" panose="020F0502020204030204" pitchFamily="34" charset="0"/>
                          <a:cs typeface="Calibri" panose="020F0502020204030204" pitchFamily="34" charset="0"/>
                        </a:rPr>
                        <a:t>Two Family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dirty="0">
                          <a:solidFill>
                            <a:srgbClr val="4C4C4C"/>
                          </a:solidFill>
                          <a:effectLst/>
                          <a:latin typeface="Calibri" panose="020F0502020204030204" pitchFamily="34" charset="0"/>
                          <a:cs typeface="Calibri" panose="020F0502020204030204" pitchFamily="34" charset="0"/>
                        </a:rPr>
                        <a:t>Three Family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a:solidFill>
                            <a:srgbClr val="4C4C4C"/>
                          </a:solidFill>
                          <a:effectLst/>
                          <a:latin typeface="Calibri" panose="020F0502020204030204" pitchFamily="34" charset="0"/>
                          <a:cs typeface="Calibri" panose="020F0502020204030204" pitchFamily="34" charset="0"/>
                        </a:rPr>
                        <a:t>Apartment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a:solidFill>
                            <a:srgbClr val="4C4C4C"/>
                          </a:solidFill>
                          <a:effectLst/>
                          <a:latin typeface="Calibri" panose="020F0502020204030204" pitchFamily="34" charset="0"/>
                          <a:cs typeface="Calibri" panose="020F0502020204030204" pitchFamily="34" charset="0"/>
                        </a:rPr>
                        <a:t>Commercial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tc>
                  <a:txBody>
                    <a:bodyPr/>
                    <a:lstStyle/>
                    <a:p>
                      <a:pPr algn="ctr" fontAlgn="b"/>
                      <a:r>
                        <a:rPr lang="en-US" sz="1800" b="1" i="0" u="sng" strike="noStrike" dirty="0">
                          <a:solidFill>
                            <a:srgbClr val="4C4C4C"/>
                          </a:solidFill>
                          <a:effectLst/>
                          <a:latin typeface="Calibri" panose="020F0502020204030204" pitchFamily="34" charset="0"/>
                          <a:cs typeface="Calibri" panose="020F0502020204030204" pitchFamily="34" charset="0"/>
                        </a:rPr>
                        <a:t>Industrial</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A0DB"/>
                    </a:solidFill>
                  </a:tcPr>
                </a:tc>
                <a:extLst>
                  <a:ext uri="{0D108BD9-81ED-4DB2-BD59-A6C34878D82A}">
                    <a16:rowId xmlns:a16="http://schemas.microsoft.com/office/drawing/2014/main" val="4254265841"/>
                  </a:ext>
                </a:extLst>
              </a:tr>
              <a:tr h="665321">
                <a:tc>
                  <a:txBody>
                    <a:bodyPr/>
                    <a:lstStyle/>
                    <a:p>
                      <a:pPr algn="l" fontAlgn="b"/>
                      <a:r>
                        <a:rPr lang="en-US" sz="1800" b="0" i="0" u="none" strike="noStrike">
                          <a:solidFill>
                            <a:srgbClr val="000000"/>
                          </a:solidFill>
                          <a:effectLst/>
                          <a:latin typeface="Calibri" panose="020F0502020204030204" pitchFamily="34" charset="0"/>
                          <a:cs typeface="Calibri" panose="020F0502020204030204" pitchFamily="34" charset="0"/>
                        </a:rPr>
                        <a:t>Arlington</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11.26%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7.28%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4.58%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3.25%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9.31%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5.68%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7.73%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653717"/>
                  </a:ext>
                </a:extLst>
              </a:tr>
              <a:tr h="665321">
                <a:tc>
                  <a:txBody>
                    <a:bodyPr/>
                    <a:lstStyle/>
                    <a:p>
                      <a:pPr algn="l" fontAlgn="b"/>
                      <a:r>
                        <a:rPr lang="en-US" sz="1800" b="0" i="0" u="none" strike="noStrike">
                          <a:solidFill>
                            <a:srgbClr val="000000"/>
                          </a:solidFill>
                          <a:effectLst/>
                          <a:latin typeface="Calibri" panose="020F0502020204030204" pitchFamily="34" charset="0"/>
                          <a:cs typeface="Calibri" panose="020F0502020204030204" pitchFamily="34" charset="0"/>
                        </a:rPr>
                        <a:t>Cambridge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8.55%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5.07%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6.16%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-0.05%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2.83%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7.97%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280347"/>
                  </a:ext>
                </a:extLst>
              </a:tr>
              <a:tr h="665321">
                <a:tc>
                  <a:txBody>
                    <a:bodyPr/>
                    <a:lstStyle/>
                    <a:p>
                      <a:pPr algn="l" fontAlgn="b"/>
                      <a:r>
                        <a:rPr lang="en-US" sz="1800" b="0" i="0" u="none" strike="noStrike">
                          <a:solidFill>
                            <a:srgbClr val="000000"/>
                          </a:solidFill>
                          <a:effectLst/>
                          <a:latin typeface="Calibri" panose="020F0502020204030204" pitchFamily="34" charset="0"/>
                          <a:cs typeface="Calibri" panose="020F0502020204030204" pitchFamily="34" charset="0"/>
                        </a:rPr>
                        <a:t>Everett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5.65%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5.34%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4.43%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23.28%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3.47%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3644477"/>
                  </a:ext>
                </a:extLst>
              </a:tr>
              <a:tr h="665321">
                <a:tc>
                  <a:txBody>
                    <a:bodyPr/>
                    <a:lstStyle/>
                    <a:p>
                      <a:pPr algn="l" fontAlgn="b"/>
                      <a:r>
                        <a:rPr lang="en-US" sz="1800" b="1" i="0" u="none" strike="noStrike">
                          <a:solidFill>
                            <a:srgbClr val="000000"/>
                          </a:solidFill>
                          <a:effectLst/>
                          <a:latin typeface="Calibri" panose="020F0502020204030204" pitchFamily="34" charset="0"/>
                          <a:cs typeface="Calibri" panose="020F0502020204030204" pitchFamily="34" charset="0"/>
                        </a:rPr>
                        <a:t>Medford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7.01%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5.44%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4.30%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4.37%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5.07%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15.68%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cs typeface="Calibri" panose="020F0502020204030204" pitchFamily="34" charset="0"/>
                        </a:rPr>
                        <a:t>31.02%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826975"/>
                  </a:ext>
                </a:extLst>
              </a:tr>
              <a:tr h="665321">
                <a:tc>
                  <a:txBody>
                    <a:bodyPr/>
                    <a:lstStyle/>
                    <a:p>
                      <a:pPr algn="l" fontAlgn="b"/>
                      <a:r>
                        <a:rPr lang="en-US" sz="1800" b="0" i="0" u="none" strike="noStrike">
                          <a:solidFill>
                            <a:srgbClr val="000000"/>
                          </a:solidFill>
                          <a:effectLst/>
                          <a:latin typeface="Calibri" panose="020F0502020204030204" pitchFamily="34" charset="0"/>
                          <a:cs typeface="Calibri" panose="020F0502020204030204" pitchFamily="34" charset="0"/>
                        </a:rPr>
                        <a:t>Somerville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4.95%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0.09%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3.50%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23.10%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cs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65761"/>
                  </a:ext>
                </a:extLst>
              </a:tr>
            </a:tbl>
          </a:graphicData>
        </a:graphic>
      </p:graphicFrame>
    </p:spTree>
    <p:extLst>
      <p:ext uri="{BB962C8B-B14F-4D97-AF65-F5344CB8AC3E}">
        <p14:creationId xmlns:p14="http://schemas.microsoft.com/office/powerpoint/2010/main" val="3548008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5038</TotalTime>
  <Words>1877</Words>
  <Application>Microsoft Office PowerPoint</Application>
  <PresentationFormat>Widescreen</PresentationFormat>
  <Paragraphs>516</Paragraphs>
  <Slides>22</Slides>
  <Notes>22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Narrow</vt:lpstr>
      <vt:lpstr>Book Antiqua</vt:lpstr>
      <vt:lpstr>Calibri</vt:lpstr>
      <vt:lpstr>Calibri Light</vt:lpstr>
      <vt:lpstr>Wingdings 2</vt:lpstr>
      <vt:lpstr>Office Theme</vt:lpstr>
      <vt:lpstr>City of Medford  Tax Classification Hearing </vt:lpstr>
      <vt:lpstr>Purpose of the Hearing </vt:lpstr>
      <vt:lpstr> Action Required by the City Council </vt:lpstr>
      <vt:lpstr> FY24 Budgeted Revenue ($192.5m) </vt:lpstr>
      <vt:lpstr>Property Assessment Review </vt:lpstr>
      <vt:lpstr>Property Assessment Review (continued)</vt:lpstr>
      <vt:lpstr>Property Assessment Review (continued)</vt:lpstr>
      <vt:lpstr>FY 2024 Average Assessed Values     in Surrounding Communities</vt:lpstr>
      <vt:lpstr>Percent Change Fiscal Year 2023 to Fiscal Year 2024 of Assessed Values in Surrounding Communities</vt:lpstr>
      <vt:lpstr>New Growth </vt:lpstr>
      <vt:lpstr>New Growth </vt:lpstr>
      <vt:lpstr>New Growth Value </vt:lpstr>
      <vt:lpstr>Fiscal 2024 Value by Class</vt:lpstr>
      <vt:lpstr>How the Tax Rate is Calculated*</vt:lpstr>
      <vt:lpstr>Historical Percent of Levy by Class </vt:lpstr>
      <vt:lpstr>Selection of Minimum Residential Factor </vt:lpstr>
      <vt:lpstr>Residential Factor/Split Rate* </vt:lpstr>
      <vt:lpstr>FY 24 Average Property Tax Bill Examples </vt:lpstr>
      <vt:lpstr>Historical Recap of Average  Single-Family Tax Bill </vt:lpstr>
      <vt:lpstr>Residential Exemption</vt:lpstr>
      <vt:lpstr>Granting a Small Commercial Exemption</vt:lpstr>
      <vt:lpstr>Classification Vote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Medford  Tax Classification Hearing</dc:title>
  <dc:creator>Ted Costigan</dc:creator>
  <cp:lastModifiedBy>Ted Costigan</cp:lastModifiedBy>
  <cp:revision>60</cp:revision>
  <cp:lastPrinted>2022-07-26T11:37:41Z</cp:lastPrinted>
  <dcterms:created xsi:type="dcterms:W3CDTF">2021-11-29T15:10:28Z</dcterms:created>
  <dcterms:modified xsi:type="dcterms:W3CDTF">2023-11-27T14:51:20Z</dcterms:modified>
</cp:coreProperties>
</file>