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4"/>
  </p:notesMasterIdLst>
  <p:sldIdLst>
    <p:sldId id="256" r:id="rId5"/>
    <p:sldId id="257" r:id="rId6"/>
    <p:sldId id="258" r:id="rId7"/>
    <p:sldId id="262" r:id="rId8"/>
    <p:sldId id="261" r:id="rId9"/>
    <p:sldId id="267" r:id="rId10"/>
    <p:sldId id="265" r:id="rId11"/>
    <p:sldId id="264" r:id="rId12"/>
    <p:sldId id="274" r:id="rId13"/>
    <p:sldId id="275" r:id="rId14"/>
    <p:sldId id="277" r:id="rId15"/>
    <p:sldId id="279" r:id="rId16"/>
    <p:sldId id="280" r:id="rId17"/>
    <p:sldId id="281" r:id="rId18"/>
    <p:sldId id="263" r:id="rId19"/>
    <p:sldId id="269" r:id="rId20"/>
    <p:sldId id="270" r:id="rId21"/>
    <p:sldId id="278" r:id="rId22"/>
    <p:sldId id="285" r:id="rId23"/>
  </p:sldIdLst>
  <p:sldSz cx="9144000" cy="5715000" type="screen16x1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A821EA-4FA4-D840-A2A2-54E43C22E9BD}" v="14" dt="2023-11-27T07:38:08.12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0"/>
  </p:normalViewPr>
  <p:slideViewPr>
    <p:cSldViewPr snapToGrid="0">
      <p:cViewPr varScale="1">
        <p:scale>
          <a:sx n="110" d="100"/>
          <a:sy n="110"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sson Bratton" userId="6dcdabeb-d9b3-4566-8e2f-cfae010d2f72" providerId="ADAL" clId="{57A821EA-4FA4-D840-A2A2-54E43C22E9BD}"/>
    <pc:docChg chg="undo custSel delSld modSld">
      <pc:chgData name="Kasson Bratton" userId="6dcdabeb-d9b3-4566-8e2f-cfae010d2f72" providerId="ADAL" clId="{57A821EA-4FA4-D840-A2A2-54E43C22E9BD}" dt="2023-11-27T07:40:18.955" v="132" actId="2696"/>
      <pc:docMkLst>
        <pc:docMk/>
      </pc:docMkLst>
      <pc:sldChg chg="modSp mod">
        <pc:chgData name="Kasson Bratton" userId="6dcdabeb-d9b3-4566-8e2f-cfae010d2f72" providerId="ADAL" clId="{57A821EA-4FA4-D840-A2A2-54E43C22E9BD}" dt="2023-11-27T07:29:39.363" v="3" actId="1076"/>
        <pc:sldMkLst>
          <pc:docMk/>
          <pc:sldMk cId="0" sldId="256"/>
        </pc:sldMkLst>
        <pc:spChg chg="mod">
          <ac:chgData name="Kasson Bratton" userId="6dcdabeb-d9b3-4566-8e2f-cfae010d2f72" providerId="ADAL" clId="{57A821EA-4FA4-D840-A2A2-54E43C22E9BD}" dt="2023-11-27T07:29:35.856" v="2" actId="255"/>
          <ac:spMkLst>
            <pc:docMk/>
            <pc:sldMk cId="0" sldId="256"/>
            <ac:spMk id="120" creationId="{00000000-0000-0000-0000-000000000000}"/>
          </ac:spMkLst>
        </pc:spChg>
        <pc:picChg chg="mod">
          <ac:chgData name="Kasson Bratton" userId="6dcdabeb-d9b3-4566-8e2f-cfae010d2f72" providerId="ADAL" clId="{57A821EA-4FA4-D840-A2A2-54E43C22E9BD}" dt="2023-11-27T07:29:39.363" v="3" actId="1076"/>
          <ac:picMkLst>
            <pc:docMk/>
            <pc:sldMk cId="0" sldId="256"/>
            <ac:picMk id="3" creationId="{EA4B7ABF-1F64-8AC4-A6EF-64A2BD937E3D}"/>
          </ac:picMkLst>
        </pc:picChg>
      </pc:sldChg>
      <pc:sldChg chg="modSp mod">
        <pc:chgData name="Kasson Bratton" userId="6dcdabeb-d9b3-4566-8e2f-cfae010d2f72" providerId="ADAL" clId="{57A821EA-4FA4-D840-A2A2-54E43C22E9BD}" dt="2023-11-27T07:29:53.976" v="7" actId="113"/>
        <pc:sldMkLst>
          <pc:docMk/>
          <pc:sldMk cId="0" sldId="257"/>
        </pc:sldMkLst>
        <pc:spChg chg="mod">
          <ac:chgData name="Kasson Bratton" userId="6dcdabeb-d9b3-4566-8e2f-cfae010d2f72" providerId="ADAL" clId="{57A821EA-4FA4-D840-A2A2-54E43C22E9BD}" dt="2023-11-27T07:29:53.976" v="7" actId="113"/>
          <ac:spMkLst>
            <pc:docMk/>
            <pc:sldMk cId="0" sldId="257"/>
            <ac:spMk id="125" creationId="{00000000-0000-0000-0000-000000000000}"/>
          </ac:spMkLst>
        </pc:spChg>
      </pc:sldChg>
      <pc:sldChg chg="modSp mod">
        <pc:chgData name="Kasson Bratton" userId="6dcdabeb-d9b3-4566-8e2f-cfae010d2f72" providerId="ADAL" clId="{57A821EA-4FA4-D840-A2A2-54E43C22E9BD}" dt="2023-11-27T07:30:04.458" v="9" actId="255"/>
        <pc:sldMkLst>
          <pc:docMk/>
          <pc:sldMk cId="3446625295" sldId="258"/>
        </pc:sldMkLst>
        <pc:spChg chg="mod">
          <ac:chgData name="Kasson Bratton" userId="6dcdabeb-d9b3-4566-8e2f-cfae010d2f72" providerId="ADAL" clId="{57A821EA-4FA4-D840-A2A2-54E43C22E9BD}" dt="2023-11-27T07:30:04.458" v="9" actId="255"/>
          <ac:spMkLst>
            <pc:docMk/>
            <pc:sldMk cId="3446625295" sldId="258"/>
            <ac:spMk id="2" creationId="{2C5DC73E-DAE8-B647-32E0-38DC597D5E22}"/>
          </ac:spMkLst>
        </pc:spChg>
      </pc:sldChg>
      <pc:sldChg chg="modSp mod">
        <pc:chgData name="Kasson Bratton" userId="6dcdabeb-d9b3-4566-8e2f-cfae010d2f72" providerId="ADAL" clId="{57A821EA-4FA4-D840-A2A2-54E43C22E9BD}" dt="2023-11-27T07:30:22.542" v="14" actId="1076"/>
        <pc:sldMkLst>
          <pc:docMk/>
          <pc:sldMk cId="2650348684" sldId="262"/>
        </pc:sldMkLst>
        <pc:spChg chg="mod">
          <ac:chgData name="Kasson Bratton" userId="6dcdabeb-d9b3-4566-8e2f-cfae010d2f72" providerId="ADAL" clId="{57A821EA-4FA4-D840-A2A2-54E43C22E9BD}" dt="2023-11-27T07:30:22.542" v="14" actId="1076"/>
          <ac:spMkLst>
            <pc:docMk/>
            <pc:sldMk cId="2650348684" sldId="262"/>
            <ac:spMk id="2" creationId="{3E97B1DA-41AE-87DA-AB39-F14DDBCFF56D}"/>
          </ac:spMkLst>
        </pc:spChg>
      </pc:sldChg>
      <pc:sldChg chg="modSp mod">
        <pc:chgData name="Kasson Bratton" userId="6dcdabeb-d9b3-4566-8e2f-cfae010d2f72" providerId="ADAL" clId="{57A821EA-4FA4-D840-A2A2-54E43C22E9BD}" dt="2023-11-27T07:33:26.444" v="48" actId="255"/>
        <pc:sldMkLst>
          <pc:docMk/>
          <pc:sldMk cId="251900534" sldId="263"/>
        </pc:sldMkLst>
        <pc:spChg chg="mod">
          <ac:chgData name="Kasson Bratton" userId="6dcdabeb-d9b3-4566-8e2f-cfae010d2f72" providerId="ADAL" clId="{57A821EA-4FA4-D840-A2A2-54E43C22E9BD}" dt="2023-11-27T07:33:26.444" v="48" actId="255"/>
          <ac:spMkLst>
            <pc:docMk/>
            <pc:sldMk cId="251900534" sldId="263"/>
            <ac:spMk id="2" creationId="{DECC6CEA-FCEA-9C6B-1F96-40FF904181EA}"/>
          </ac:spMkLst>
        </pc:spChg>
      </pc:sldChg>
      <pc:sldChg chg="modSp mod">
        <pc:chgData name="Kasson Bratton" userId="6dcdabeb-d9b3-4566-8e2f-cfae010d2f72" providerId="ADAL" clId="{57A821EA-4FA4-D840-A2A2-54E43C22E9BD}" dt="2023-11-27T07:31:04.810" v="24" actId="113"/>
        <pc:sldMkLst>
          <pc:docMk/>
          <pc:sldMk cId="933673350" sldId="264"/>
        </pc:sldMkLst>
        <pc:spChg chg="mod">
          <ac:chgData name="Kasson Bratton" userId="6dcdabeb-d9b3-4566-8e2f-cfae010d2f72" providerId="ADAL" clId="{57A821EA-4FA4-D840-A2A2-54E43C22E9BD}" dt="2023-11-27T07:31:04.810" v="24" actId="113"/>
          <ac:spMkLst>
            <pc:docMk/>
            <pc:sldMk cId="933673350" sldId="264"/>
            <ac:spMk id="4" creationId="{3AB0FADD-C8FF-D1A6-6656-F89BA12C97D8}"/>
          </ac:spMkLst>
        </pc:spChg>
      </pc:sldChg>
      <pc:sldChg chg="modSp mod">
        <pc:chgData name="Kasson Bratton" userId="6dcdabeb-d9b3-4566-8e2f-cfae010d2f72" providerId="ADAL" clId="{57A821EA-4FA4-D840-A2A2-54E43C22E9BD}" dt="2023-11-27T07:30:50.965" v="20" actId="1076"/>
        <pc:sldMkLst>
          <pc:docMk/>
          <pc:sldMk cId="965954620" sldId="265"/>
        </pc:sldMkLst>
        <pc:spChg chg="mod">
          <ac:chgData name="Kasson Bratton" userId="6dcdabeb-d9b3-4566-8e2f-cfae010d2f72" providerId="ADAL" clId="{57A821EA-4FA4-D840-A2A2-54E43C22E9BD}" dt="2023-11-27T07:30:50.965" v="20" actId="1076"/>
          <ac:spMkLst>
            <pc:docMk/>
            <pc:sldMk cId="965954620" sldId="265"/>
            <ac:spMk id="2" creationId="{4AC1FEE7-89EC-2DD0-0BD9-B68C079AC3F4}"/>
          </ac:spMkLst>
        </pc:spChg>
      </pc:sldChg>
      <pc:sldChg chg="modSp mod">
        <pc:chgData name="Kasson Bratton" userId="6dcdabeb-d9b3-4566-8e2f-cfae010d2f72" providerId="ADAL" clId="{57A821EA-4FA4-D840-A2A2-54E43C22E9BD}" dt="2023-11-27T07:30:41.212" v="17" actId="113"/>
        <pc:sldMkLst>
          <pc:docMk/>
          <pc:sldMk cId="2308604913" sldId="267"/>
        </pc:sldMkLst>
        <pc:spChg chg="mod">
          <ac:chgData name="Kasson Bratton" userId="6dcdabeb-d9b3-4566-8e2f-cfae010d2f72" providerId="ADAL" clId="{57A821EA-4FA4-D840-A2A2-54E43C22E9BD}" dt="2023-11-27T07:30:41.212" v="17" actId="113"/>
          <ac:spMkLst>
            <pc:docMk/>
            <pc:sldMk cId="2308604913" sldId="267"/>
            <ac:spMk id="2" creationId="{DECC6CEA-FCEA-9C6B-1F96-40FF904181EA}"/>
          </ac:spMkLst>
        </pc:spChg>
      </pc:sldChg>
      <pc:sldChg chg="modSp mod">
        <pc:chgData name="Kasson Bratton" userId="6dcdabeb-d9b3-4566-8e2f-cfae010d2f72" providerId="ADAL" clId="{57A821EA-4FA4-D840-A2A2-54E43C22E9BD}" dt="2023-11-27T07:36:33.484" v="86"/>
        <pc:sldMkLst>
          <pc:docMk/>
          <pc:sldMk cId="4076186792" sldId="269"/>
        </pc:sldMkLst>
        <pc:spChg chg="mod">
          <ac:chgData name="Kasson Bratton" userId="6dcdabeb-d9b3-4566-8e2f-cfae010d2f72" providerId="ADAL" clId="{57A821EA-4FA4-D840-A2A2-54E43C22E9BD}" dt="2023-11-27T07:36:13.877" v="82" actId="255"/>
          <ac:spMkLst>
            <pc:docMk/>
            <pc:sldMk cId="4076186792" sldId="269"/>
            <ac:spMk id="2" creationId="{C929EAB4-3A2E-F9D7-9542-5CAA279ACA8E}"/>
          </ac:spMkLst>
        </pc:spChg>
        <pc:spChg chg="mod">
          <ac:chgData name="Kasson Bratton" userId="6dcdabeb-d9b3-4566-8e2f-cfae010d2f72" providerId="ADAL" clId="{57A821EA-4FA4-D840-A2A2-54E43C22E9BD}" dt="2023-11-27T07:36:33.484" v="86"/>
          <ac:spMkLst>
            <pc:docMk/>
            <pc:sldMk cId="4076186792" sldId="269"/>
            <ac:spMk id="3" creationId="{A8FDACDF-F32A-2FF6-6B98-FA59E3652EDF}"/>
          </ac:spMkLst>
        </pc:spChg>
      </pc:sldChg>
      <pc:sldChg chg="modSp mod">
        <pc:chgData name="Kasson Bratton" userId="6dcdabeb-d9b3-4566-8e2f-cfae010d2f72" providerId="ADAL" clId="{57A821EA-4FA4-D840-A2A2-54E43C22E9BD}" dt="2023-11-27T07:37:13.545" v="93"/>
        <pc:sldMkLst>
          <pc:docMk/>
          <pc:sldMk cId="3568522630" sldId="270"/>
        </pc:sldMkLst>
        <pc:spChg chg="mod">
          <ac:chgData name="Kasson Bratton" userId="6dcdabeb-d9b3-4566-8e2f-cfae010d2f72" providerId="ADAL" clId="{57A821EA-4FA4-D840-A2A2-54E43C22E9BD}" dt="2023-11-27T07:36:45.571" v="88" actId="255"/>
          <ac:spMkLst>
            <pc:docMk/>
            <pc:sldMk cId="3568522630" sldId="270"/>
            <ac:spMk id="2" creationId="{22511860-14BE-BD82-2616-97A096159277}"/>
          </ac:spMkLst>
        </pc:spChg>
        <pc:spChg chg="mod">
          <ac:chgData name="Kasson Bratton" userId="6dcdabeb-d9b3-4566-8e2f-cfae010d2f72" providerId="ADAL" clId="{57A821EA-4FA4-D840-A2A2-54E43C22E9BD}" dt="2023-11-27T07:37:13.545" v="93"/>
          <ac:spMkLst>
            <pc:docMk/>
            <pc:sldMk cId="3568522630" sldId="270"/>
            <ac:spMk id="3" creationId="{3D4826C3-A3F9-B4A9-35FB-F8A668AA17EF}"/>
          </ac:spMkLst>
        </pc:spChg>
      </pc:sldChg>
      <pc:sldChg chg="modSp mod">
        <pc:chgData name="Kasson Bratton" userId="6dcdabeb-d9b3-4566-8e2f-cfae010d2f72" providerId="ADAL" clId="{57A821EA-4FA4-D840-A2A2-54E43C22E9BD}" dt="2023-11-27T07:32:09.139" v="32"/>
        <pc:sldMkLst>
          <pc:docMk/>
          <pc:sldMk cId="367981548" sldId="274"/>
        </pc:sldMkLst>
        <pc:spChg chg="mod">
          <ac:chgData name="Kasson Bratton" userId="6dcdabeb-d9b3-4566-8e2f-cfae010d2f72" providerId="ADAL" clId="{57A821EA-4FA4-D840-A2A2-54E43C22E9BD}" dt="2023-11-27T07:31:20.610" v="28" actId="113"/>
          <ac:spMkLst>
            <pc:docMk/>
            <pc:sldMk cId="367981548" sldId="274"/>
            <ac:spMk id="5" creationId="{C9B2A04E-C799-4B39-6015-F51E53C1E75D}"/>
          </ac:spMkLst>
        </pc:spChg>
        <pc:spChg chg="mod">
          <ac:chgData name="Kasson Bratton" userId="6dcdabeb-d9b3-4566-8e2f-cfae010d2f72" providerId="ADAL" clId="{57A821EA-4FA4-D840-A2A2-54E43C22E9BD}" dt="2023-11-27T07:32:09.139" v="32"/>
          <ac:spMkLst>
            <pc:docMk/>
            <pc:sldMk cId="367981548" sldId="274"/>
            <ac:spMk id="6" creationId="{C553D28F-1849-103D-BAEF-9837F217C46B}"/>
          </ac:spMkLst>
        </pc:spChg>
      </pc:sldChg>
      <pc:sldChg chg="modSp mod">
        <pc:chgData name="Kasson Bratton" userId="6dcdabeb-d9b3-4566-8e2f-cfae010d2f72" providerId="ADAL" clId="{57A821EA-4FA4-D840-A2A2-54E43C22E9BD}" dt="2023-11-27T07:32:21.553" v="35" actId="255"/>
        <pc:sldMkLst>
          <pc:docMk/>
          <pc:sldMk cId="2762703644" sldId="275"/>
        </pc:sldMkLst>
        <pc:spChg chg="mod">
          <ac:chgData name="Kasson Bratton" userId="6dcdabeb-d9b3-4566-8e2f-cfae010d2f72" providerId="ADAL" clId="{57A821EA-4FA4-D840-A2A2-54E43C22E9BD}" dt="2023-11-27T07:32:21.553" v="35" actId="255"/>
          <ac:spMkLst>
            <pc:docMk/>
            <pc:sldMk cId="2762703644" sldId="275"/>
            <ac:spMk id="2" creationId="{3FE76B47-1AF6-B65B-E2C9-B1BAFFB52BA0}"/>
          </ac:spMkLst>
        </pc:spChg>
      </pc:sldChg>
      <pc:sldChg chg="modSp mod">
        <pc:chgData name="Kasson Bratton" userId="6dcdabeb-d9b3-4566-8e2f-cfae010d2f72" providerId="ADAL" clId="{57A821EA-4FA4-D840-A2A2-54E43C22E9BD}" dt="2023-11-27T07:32:36.663" v="39" actId="113"/>
        <pc:sldMkLst>
          <pc:docMk/>
          <pc:sldMk cId="2825356615" sldId="277"/>
        </pc:sldMkLst>
        <pc:spChg chg="mod">
          <ac:chgData name="Kasson Bratton" userId="6dcdabeb-d9b3-4566-8e2f-cfae010d2f72" providerId="ADAL" clId="{57A821EA-4FA4-D840-A2A2-54E43C22E9BD}" dt="2023-11-27T07:32:36.663" v="39" actId="113"/>
          <ac:spMkLst>
            <pc:docMk/>
            <pc:sldMk cId="2825356615" sldId="277"/>
            <ac:spMk id="4" creationId="{50875016-5C90-C08C-2F0C-A787B78BF969}"/>
          </ac:spMkLst>
        </pc:spChg>
      </pc:sldChg>
      <pc:sldChg chg="modSp mod">
        <pc:chgData name="Kasson Bratton" userId="6dcdabeb-d9b3-4566-8e2f-cfae010d2f72" providerId="ADAL" clId="{57A821EA-4FA4-D840-A2A2-54E43C22E9BD}" dt="2023-11-27T07:32:48.737" v="42" actId="113"/>
        <pc:sldMkLst>
          <pc:docMk/>
          <pc:sldMk cId="1051753005" sldId="279"/>
        </pc:sldMkLst>
        <pc:spChg chg="mod">
          <ac:chgData name="Kasson Bratton" userId="6dcdabeb-d9b3-4566-8e2f-cfae010d2f72" providerId="ADAL" clId="{57A821EA-4FA4-D840-A2A2-54E43C22E9BD}" dt="2023-11-27T07:32:48.737" v="42" actId="113"/>
          <ac:spMkLst>
            <pc:docMk/>
            <pc:sldMk cId="1051753005" sldId="279"/>
            <ac:spMk id="4" creationId="{2EA531CB-5E6A-5CF9-B057-DF7BCE987150}"/>
          </ac:spMkLst>
        </pc:spChg>
      </pc:sldChg>
      <pc:sldChg chg="addSp delSp modSp mod">
        <pc:chgData name="Kasson Bratton" userId="6dcdabeb-d9b3-4566-8e2f-cfae010d2f72" providerId="ADAL" clId="{57A821EA-4FA4-D840-A2A2-54E43C22E9BD}" dt="2023-11-27T07:36:05.316" v="80"/>
        <pc:sldMkLst>
          <pc:docMk/>
          <pc:sldMk cId="156116633" sldId="280"/>
        </pc:sldMkLst>
        <pc:spChg chg="mod">
          <ac:chgData name="Kasson Bratton" userId="6dcdabeb-d9b3-4566-8e2f-cfae010d2f72" providerId="ADAL" clId="{57A821EA-4FA4-D840-A2A2-54E43C22E9BD}" dt="2023-11-27T07:32:59.480" v="44" actId="255"/>
          <ac:spMkLst>
            <pc:docMk/>
            <pc:sldMk cId="156116633" sldId="280"/>
            <ac:spMk id="3" creationId="{96BDCB82-35E9-98F0-8834-A5A8EBF8502D}"/>
          </ac:spMkLst>
        </pc:spChg>
        <pc:spChg chg="add del mod">
          <ac:chgData name="Kasson Bratton" userId="6dcdabeb-d9b3-4566-8e2f-cfae010d2f72" providerId="ADAL" clId="{57A821EA-4FA4-D840-A2A2-54E43C22E9BD}" dt="2023-11-27T07:36:05.316" v="80"/>
          <ac:spMkLst>
            <pc:docMk/>
            <pc:sldMk cId="156116633" sldId="280"/>
            <ac:spMk id="6" creationId="{58D0D424-F85C-187A-2D17-15DA80B0A7A2}"/>
          </ac:spMkLst>
        </pc:spChg>
        <pc:spChg chg="add mod">
          <ac:chgData name="Kasson Bratton" userId="6dcdabeb-d9b3-4566-8e2f-cfae010d2f72" providerId="ADAL" clId="{57A821EA-4FA4-D840-A2A2-54E43C22E9BD}" dt="2023-11-27T07:36:00.386" v="78" actId="1076"/>
          <ac:spMkLst>
            <pc:docMk/>
            <pc:sldMk cId="156116633" sldId="280"/>
            <ac:spMk id="7" creationId="{2A5CC2C0-E501-C77B-FD48-D3722F2B52F0}"/>
          </ac:spMkLst>
        </pc:spChg>
        <pc:picChg chg="del">
          <ac:chgData name="Kasson Bratton" userId="6dcdabeb-d9b3-4566-8e2f-cfae010d2f72" providerId="ADAL" clId="{57A821EA-4FA4-D840-A2A2-54E43C22E9BD}" dt="2023-11-27T07:33:49.467" v="49" actId="478"/>
          <ac:picMkLst>
            <pc:docMk/>
            <pc:sldMk cId="156116633" sldId="280"/>
            <ac:picMk id="5" creationId="{BB7BDCBE-B641-C8A8-EFB5-C3B536D3EDAB}"/>
          </ac:picMkLst>
        </pc:picChg>
      </pc:sldChg>
      <pc:sldChg chg="modSp mod">
        <pc:chgData name="Kasson Bratton" userId="6dcdabeb-d9b3-4566-8e2f-cfae010d2f72" providerId="ADAL" clId="{57A821EA-4FA4-D840-A2A2-54E43C22E9BD}" dt="2023-11-27T07:33:10.769" v="46" actId="255"/>
        <pc:sldMkLst>
          <pc:docMk/>
          <pc:sldMk cId="3663070878" sldId="281"/>
        </pc:sldMkLst>
        <pc:spChg chg="mod">
          <ac:chgData name="Kasson Bratton" userId="6dcdabeb-d9b3-4566-8e2f-cfae010d2f72" providerId="ADAL" clId="{57A821EA-4FA4-D840-A2A2-54E43C22E9BD}" dt="2023-11-27T07:33:10.769" v="46" actId="255"/>
          <ac:spMkLst>
            <pc:docMk/>
            <pc:sldMk cId="3663070878" sldId="281"/>
            <ac:spMk id="4" creationId="{2EA531CB-5E6A-5CF9-B057-DF7BCE987150}"/>
          </ac:spMkLst>
        </pc:spChg>
      </pc:sldChg>
      <pc:sldChg chg="del">
        <pc:chgData name="Kasson Bratton" userId="6dcdabeb-d9b3-4566-8e2f-cfae010d2f72" providerId="ADAL" clId="{57A821EA-4FA4-D840-A2A2-54E43C22E9BD}" dt="2023-11-27T07:40:18.954" v="131" actId="2696"/>
        <pc:sldMkLst>
          <pc:docMk/>
          <pc:sldMk cId="3530424227" sldId="284"/>
        </pc:sldMkLst>
      </pc:sldChg>
      <pc:sldChg chg="addSp delSp modSp mod">
        <pc:chgData name="Kasson Bratton" userId="6dcdabeb-d9b3-4566-8e2f-cfae010d2f72" providerId="ADAL" clId="{57A821EA-4FA4-D840-A2A2-54E43C22E9BD}" dt="2023-11-27T07:40:06.845" v="130" actId="113"/>
        <pc:sldMkLst>
          <pc:docMk/>
          <pc:sldMk cId="773465887" sldId="285"/>
        </pc:sldMkLst>
        <pc:spChg chg="mod">
          <ac:chgData name="Kasson Bratton" userId="6dcdabeb-d9b3-4566-8e2f-cfae010d2f72" providerId="ADAL" clId="{57A821EA-4FA4-D840-A2A2-54E43C22E9BD}" dt="2023-11-27T07:37:26.479" v="94"/>
          <ac:spMkLst>
            <pc:docMk/>
            <pc:sldMk cId="773465887" sldId="285"/>
            <ac:spMk id="2" creationId="{CFBDB2FC-6CBA-0FCC-CE04-43FD9B371197}"/>
          </ac:spMkLst>
        </pc:spChg>
        <pc:spChg chg="mod">
          <ac:chgData name="Kasson Bratton" userId="6dcdabeb-d9b3-4566-8e2f-cfae010d2f72" providerId="ADAL" clId="{57A821EA-4FA4-D840-A2A2-54E43C22E9BD}" dt="2023-11-27T07:40:06.845" v="130" actId="113"/>
          <ac:spMkLst>
            <pc:docMk/>
            <pc:sldMk cId="773465887" sldId="285"/>
            <ac:spMk id="3" creationId="{72C3D27E-E044-18DA-0153-DF3423617ED5}"/>
          </ac:spMkLst>
        </pc:spChg>
        <pc:spChg chg="add del">
          <ac:chgData name="Kasson Bratton" userId="6dcdabeb-d9b3-4566-8e2f-cfae010d2f72" providerId="ADAL" clId="{57A821EA-4FA4-D840-A2A2-54E43C22E9BD}" dt="2023-11-27T07:37:35.322" v="96"/>
          <ac:spMkLst>
            <pc:docMk/>
            <pc:sldMk cId="773465887" sldId="285"/>
            <ac:spMk id="8" creationId="{CD9E1376-762B-8455-003C-7DC54F5CFF40}"/>
          </ac:spMkLst>
        </pc:spChg>
        <pc:spChg chg="add del">
          <ac:chgData name="Kasson Bratton" userId="6dcdabeb-d9b3-4566-8e2f-cfae010d2f72" providerId="ADAL" clId="{57A821EA-4FA4-D840-A2A2-54E43C22E9BD}" dt="2023-11-27T07:37:44.807" v="98"/>
          <ac:spMkLst>
            <pc:docMk/>
            <pc:sldMk cId="773465887" sldId="285"/>
            <ac:spMk id="9" creationId="{4DDE47CD-7038-183A-F1C9-3A0BBF341E66}"/>
          </ac:spMkLst>
        </pc:spChg>
        <pc:spChg chg="add del">
          <ac:chgData name="Kasson Bratton" userId="6dcdabeb-d9b3-4566-8e2f-cfae010d2f72" providerId="ADAL" clId="{57A821EA-4FA4-D840-A2A2-54E43C22E9BD}" dt="2023-11-27T07:37:46.875" v="101"/>
          <ac:spMkLst>
            <pc:docMk/>
            <pc:sldMk cId="773465887" sldId="285"/>
            <ac:spMk id="10" creationId="{EEE9B956-978A-E3C4-1164-926A5AD15318}"/>
          </ac:spMkLst>
        </pc:spChg>
        <pc:spChg chg="add mod">
          <ac:chgData name="Kasson Bratton" userId="6dcdabeb-d9b3-4566-8e2f-cfae010d2f72" providerId="ADAL" clId="{57A821EA-4FA4-D840-A2A2-54E43C22E9BD}" dt="2023-11-27T07:37:52.431" v="104" actId="21"/>
          <ac:spMkLst>
            <pc:docMk/>
            <pc:sldMk cId="773465887" sldId="285"/>
            <ac:spMk id="11" creationId="{61948887-5368-87E0-C163-8C27FB1FD644}"/>
          </ac:spMkLst>
        </pc:spChg>
        <pc:spChg chg="add del">
          <ac:chgData name="Kasson Bratton" userId="6dcdabeb-d9b3-4566-8e2f-cfae010d2f72" providerId="ADAL" clId="{57A821EA-4FA4-D840-A2A2-54E43C22E9BD}" dt="2023-11-27T07:38:08.127" v="108"/>
          <ac:spMkLst>
            <pc:docMk/>
            <pc:sldMk cId="773465887" sldId="285"/>
            <ac:spMk id="12" creationId="{3A3298CC-D200-29D3-3B93-11EC2B42AB05}"/>
          </ac:spMkLst>
        </pc:spChg>
      </pc:sldChg>
      <pc:sldMasterChg chg="delSldLayout">
        <pc:chgData name="Kasson Bratton" userId="6dcdabeb-d9b3-4566-8e2f-cfae010d2f72" providerId="ADAL" clId="{57A821EA-4FA4-D840-A2A2-54E43C22E9BD}" dt="2023-11-27T07:40:18.955" v="132" actId="2696"/>
        <pc:sldMasterMkLst>
          <pc:docMk/>
          <pc:sldMasterMk cId="0" sldId="2147483648"/>
        </pc:sldMasterMkLst>
        <pc:sldLayoutChg chg="del">
          <pc:chgData name="Kasson Bratton" userId="6dcdabeb-d9b3-4566-8e2f-cfae010d2f72" providerId="ADAL" clId="{57A821EA-4FA4-D840-A2A2-54E43C22E9BD}" dt="2023-11-27T07:40:18.955" v="132" actId="2696"/>
          <pc:sldLayoutMkLst>
            <pc:docMk/>
            <pc:sldMasterMk cId="0" sldId="2147483648"/>
            <pc:sldLayoutMk cId="0" sldId="214748365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1639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a:effectLst/>
                <a:latin typeface="Söhne"/>
              </a:rPr>
              <a:t>Traditional language models were limited in scope, trained on small datasets for specific tasks such as grammar correction or keyword search, using simpler algorithms like n-gram statistics.</a:t>
            </a:r>
          </a:p>
          <a:p>
            <a:pPr algn="l">
              <a:buFont typeface="Arial" panose="020B0604020202020204" pitchFamily="34" charset="0"/>
              <a:buChar char="•"/>
            </a:pPr>
            <a:r>
              <a:rPr lang="en-US" b="0" i="0">
                <a:effectLst/>
                <a:latin typeface="Söhne"/>
              </a:rPr>
              <a:t>The advent of deep learning spurred the creation of large language models (LLMs) like GPT, which employ transformer architectures capable of processing vast datasets and generating more complex, context-aware text.</a:t>
            </a:r>
          </a:p>
          <a:p>
            <a:pPr algn="l">
              <a:buFont typeface="Arial" panose="020B0604020202020204" pitchFamily="34" charset="0"/>
              <a:buChar char="•"/>
            </a:pPr>
            <a:r>
              <a:rPr lang="en-US" b="0" i="0">
                <a:effectLst/>
                <a:latin typeface="Söhne"/>
              </a:rPr>
              <a:t>LLMs offer versatility in performing diverse language tasks, from writing and summarizing to conversation and translation, without task-specific retraining.</a:t>
            </a:r>
          </a:p>
          <a:p>
            <a:pPr algn="l">
              <a:buFont typeface="Arial" panose="020B0604020202020204" pitchFamily="34" charset="0"/>
              <a:buChar char="•"/>
            </a:pPr>
            <a:r>
              <a:rPr lang="en-US" b="0" i="0">
                <a:effectLst/>
                <a:latin typeface="Söhne"/>
              </a:rPr>
              <a:t>Their ability to understand extended context and maintain textual coherence mirrors human-like interaction, enhancing applications like virtual assistants and accessibility tools.</a:t>
            </a:r>
          </a:p>
          <a:p>
            <a:pPr algn="l">
              <a:buFont typeface="Arial" panose="020B0604020202020204" pitchFamily="34" charset="0"/>
              <a:buChar char="•"/>
            </a:pPr>
            <a:r>
              <a:rPr lang="en-US" b="0" i="0">
                <a:effectLst/>
                <a:latin typeface="Söhne"/>
              </a:rPr>
              <a:t>The shift to LLMs represents a technological leap, promising economic efficiency and a transformative impact on how we use AI in natural language processing.</a:t>
            </a:r>
          </a:p>
          <a:p>
            <a:endParaRPr lang="en-US"/>
          </a:p>
        </p:txBody>
      </p:sp>
    </p:spTree>
    <p:extLst>
      <p:ext uri="{BB962C8B-B14F-4D97-AF65-F5344CB8AC3E}">
        <p14:creationId xmlns:p14="http://schemas.microsoft.com/office/powerpoint/2010/main" val="4053454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algn="l">
              <a:lnSpc>
                <a:spcPct val="100000"/>
              </a:lnSpc>
            </a:pPr>
            <a:r>
              <a:rPr lang="en-US"/>
              <a:t>Stage 1</a:t>
            </a:r>
          </a:p>
          <a:p>
            <a:pPr marL="285750" indent="-285750" algn="l">
              <a:lnSpc>
                <a:spcPct val="100000"/>
              </a:lnSpc>
              <a:buFont typeface="Arial"/>
              <a:buChar char="•"/>
            </a:pPr>
            <a:r>
              <a:rPr lang="en-US"/>
              <a:t>Ensure that AI use at NIS complies with existing security and privacy and educational policies, </a:t>
            </a:r>
          </a:p>
          <a:p>
            <a:pPr marL="285750" indent="-285750" algn="l">
              <a:lnSpc>
                <a:spcPct val="100000"/>
              </a:lnSpc>
              <a:buFont typeface="Arial"/>
              <a:buChar char="•"/>
            </a:pPr>
            <a:r>
              <a:rPr lang="en-US"/>
              <a:t>Provide guidance to students and staff on topics such as the opportunities and risks of AI</a:t>
            </a:r>
          </a:p>
          <a:p>
            <a:pPr marL="285750" indent="-285750" algn="l">
              <a:lnSpc>
                <a:spcPct val="100000"/>
              </a:lnSpc>
              <a:buFont typeface="Arial"/>
              <a:buChar char="•"/>
            </a:pPr>
            <a:r>
              <a:rPr lang="en-US"/>
              <a:t>Clarify responsible and appropriate uses of AI tools, by teachers and students </a:t>
            </a:r>
          </a:p>
          <a:p>
            <a:pPr marL="285750" indent="-285750" algn="l">
              <a:lnSpc>
                <a:spcPct val="100000"/>
              </a:lnSpc>
              <a:buFont typeface="Arial"/>
              <a:buChar char="•"/>
            </a:pPr>
            <a:r>
              <a:rPr lang="en-US"/>
              <a:t>Define academic integrity standards related to AI.  </a:t>
            </a:r>
          </a:p>
          <a:p>
            <a:pPr algn="l">
              <a:lnSpc>
                <a:spcPct val="100000"/>
              </a:lnSpc>
            </a:pPr>
            <a:r>
              <a:rPr lang="en-US"/>
              <a:t>Stage 2</a:t>
            </a:r>
          </a:p>
          <a:p>
            <a:pPr marL="285750" indent="-285750" algn="l">
              <a:lnSpc>
                <a:spcPct val="100000"/>
              </a:lnSpc>
              <a:buFont typeface="Arial"/>
              <a:buChar char="•"/>
            </a:pPr>
            <a:r>
              <a:rPr lang="en-US"/>
              <a:t>Focusing on professional development for all staff</a:t>
            </a:r>
          </a:p>
          <a:p>
            <a:pPr marL="285750" indent="-285750" algn="l">
              <a:lnSpc>
                <a:spcPct val="100000"/>
              </a:lnSpc>
              <a:buFont typeface="Arial"/>
              <a:buChar char="•"/>
            </a:pPr>
            <a:r>
              <a:rPr lang="en-US"/>
              <a:t>Bring together individual educators' experiences with AI to build collective organizational knowledge and capacity. </a:t>
            </a:r>
          </a:p>
          <a:p>
            <a:pPr marL="285750" indent="-285750" algn="l">
              <a:lnSpc>
                <a:spcPct val="100000"/>
              </a:lnSpc>
              <a:buFont typeface="Arial"/>
              <a:buChar char="•"/>
            </a:pPr>
            <a:r>
              <a:rPr lang="en-US"/>
              <a:t>Include operational considerations such as evaluating AI tools already in use and reviewing our practices, particularly around assessment with AI in mind</a:t>
            </a:r>
          </a:p>
          <a:p>
            <a:pPr algn="l">
              <a:lnSpc>
                <a:spcPct val="100000"/>
              </a:lnSpc>
            </a:pPr>
            <a:r>
              <a:rPr lang="en-US"/>
              <a:t>Stage 3</a:t>
            </a:r>
          </a:p>
          <a:p>
            <a:pPr marL="285750" indent="-285750" algn="l">
              <a:lnSpc>
                <a:spcPct val="100000"/>
              </a:lnSpc>
              <a:buFont typeface="Arial"/>
              <a:buChar char="•"/>
            </a:pPr>
            <a:r>
              <a:rPr lang="en-US"/>
              <a:t>Personalized learning and PD for staff based on individual needs and goals</a:t>
            </a:r>
          </a:p>
          <a:p>
            <a:pPr marL="285750" indent="-285750" algn="l">
              <a:lnSpc>
                <a:spcPct val="100000"/>
              </a:lnSpc>
              <a:buFont typeface="Arial"/>
              <a:buChar char="•"/>
            </a:pPr>
            <a:r>
              <a:rPr lang="en-US"/>
              <a:t>Embedding of targeted AI practices in learning and assessment</a:t>
            </a:r>
          </a:p>
          <a:p>
            <a:pPr marL="285750" indent="-285750" algn="l">
              <a:lnSpc>
                <a:spcPct val="100000"/>
              </a:lnSpc>
              <a:buFont typeface="Arial"/>
              <a:buChar char="•"/>
            </a:pPr>
            <a:endParaRPr lang="en-US">
              <a:cs typeface="Calibri"/>
            </a:endParaRPr>
          </a:p>
          <a:p>
            <a:pPr algn="l">
              <a:lnSpc>
                <a:spcPct val="100000"/>
              </a:lnSpc>
            </a:pPr>
            <a:r>
              <a:rPr lang="en-US">
                <a:cs typeface="Calibri"/>
              </a:rPr>
              <a:t>NIS is consolidating Stage 1 and moving into Stage 2</a:t>
            </a:r>
          </a:p>
          <a:p>
            <a:endParaRPr lang="en-US">
              <a:latin typeface="Calibri"/>
              <a:cs typeface="Calibri"/>
            </a:endParaRPr>
          </a:p>
        </p:txBody>
      </p:sp>
    </p:spTree>
    <p:extLst>
      <p:ext uri="{BB962C8B-B14F-4D97-AF65-F5344CB8AC3E}">
        <p14:creationId xmlns:p14="http://schemas.microsoft.com/office/powerpoint/2010/main" val="74134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algn="l">
              <a:lnSpc>
                <a:spcPct val="100000"/>
              </a:lnSpc>
            </a:pPr>
            <a:r>
              <a:rPr lang="en-US" b="1"/>
              <a:t>Ethical Considerations</a:t>
            </a:r>
            <a:endParaRPr lang="en-US"/>
          </a:p>
          <a:p>
            <a:pPr algn="l">
              <a:lnSpc>
                <a:spcPct val="100000"/>
              </a:lnSpc>
            </a:pPr>
            <a:r>
              <a:rPr lang="en-US" b="1"/>
              <a:t>Bias and Fairness</a:t>
            </a:r>
            <a:r>
              <a:rPr lang="en-US"/>
              <a:t>: Generative AI models may inadvertently perpetuate or amplify biases present in their training data, potentially leading to unfair outcomes for certain groups of students.</a:t>
            </a:r>
          </a:p>
          <a:p>
            <a:pPr algn="l">
              <a:lnSpc>
                <a:spcPct val="100000"/>
              </a:lnSpc>
            </a:pPr>
            <a:r>
              <a:rPr lang="en-US" b="1"/>
              <a:t>Privacy</a:t>
            </a:r>
            <a:r>
              <a:rPr lang="en-US"/>
              <a:t>: The use of AI in educational settings raises concerns about student privacy, especially if the AI processes sensitive or personal data.</a:t>
            </a:r>
          </a:p>
          <a:p>
            <a:pPr algn="l">
              <a:lnSpc>
                <a:spcPct val="100000"/>
              </a:lnSpc>
            </a:pPr>
            <a:r>
              <a:rPr lang="en-US" b="1"/>
              <a:t>Intellectual Property</a:t>
            </a:r>
            <a:r>
              <a:rPr lang="en-US"/>
              <a:t>: There are questions about the ownership of content created by AI, such as essays or art, and whether it can be considered original work by the student.</a:t>
            </a:r>
          </a:p>
          <a:p>
            <a:pPr algn="l">
              <a:lnSpc>
                <a:spcPct val="100000"/>
              </a:lnSpc>
            </a:pPr>
            <a:r>
              <a:rPr lang="en-US" b="1"/>
              <a:t>Transparency</a:t>
            </a:r>
            <a:r>
              <a:rPr lang="en-US"/>
              <a:t>: Students and educators may not fully understand how AI systems make decisions, which can lead to trust issues.</a:t>
            </a:r>
          </a:p>
          <a:p>
            <a:pPr algn="l">
              <a:lnSpc>
                <a:spcPct val="100000"/>
              </a:lnSpc>
            </a:pPr>
            <a:endParaRPr lang="en-US"/>
          </a:p>
          <a:p>
            <a:pPr algn="l">
              <a:lnSpc>
                <a:spcPct val="100000"/>
              </a:lnSpc>
            </a:pPr>
            <a:r>
              <a:rPr lang="en-US" b="1"/>
              <a:t>Legal Considerations</a:t>
            </a:r>
            <a:endParaRPr lang="en-US"/>
          </a:p>
          <a:p>
            <a:pPr algn="l">
              <a:lnSpc>
                <a:spcPct val="100000"/>
              </a:lnSpc>
            </a:pPr>
            <a:r>
              <a:rPr lang="en-US" b="1"/>
              <a:t>Compliance with Regulations</a:t>
            </a:r>
            <a:r>
              <a:rPr lang="en-US"/>
              <a:t>: Schools must ensure that their use of AI complies with educational laws and regulations, such as the Family Educational Rights and Privacy Act (FERPA) in the U.S., which protects student education records.</a:t>
            </a:r>
          </a:p>
          <a:p>
            <a:pPr algn="l">
              <a:lnSpc>
                <a:spcPct val="100000"/>
              </a:lnSpc>
            </a:pPr>
            <a:r>
              <a:rPr lang="en-US" b="1"/>
              <a:t>Liability</a:t>
            </a:r>
            <a:r>
              <a:rPr lang="en-US"/>
              <a:t>: There could be legal implications if the AI provides incorrect information that leads to negative consequences for students.</a:t>
            </a:r>
          </a:p>
          <a:p>
            <a:pPr algn="l">
              <a:lnSpc>
                <a:spcPct val="100000"/>
              </a:lnSpc>
            </a:pPr>
            <a:endParaRPr lang="en-US"/>
          </a:p>
          <a:p>
            <a:pPr algn="l">
              <a:lnSpc>
                <a:spcPct val="100000"/>
              </a:lnSpc>
            </a:pPr>
            <a:r>
              <a:rPr lang="en-US" b="1"/>
              <a:t>Accuracy Considerations</a:t>
            </a:r>
            <a:endParaRPr lang="en-US"/>
          </a:p>
          <a:p>
            <a:pPr algn="l">
              <a:lnSpc>
                <a:spcPct val="100000"/>
              </a:lnSpc>
            </a:pPr>
            <a:r>
              <a:rPr lang="en-US" b="1"/>
              <a:t>Reliability of Content</a:t>
            </a:r>
            <a:r>
              <a:rPr lang="en-US"/>
              <a:t>: AI-generated information may not always be accurate, and relying on it for educational content could lead to misinformation.</a:t>
            </a:r>
          </a:p>
          <a:p>
            <a:pPr algn="l">
              <a:lnSpc>
                <a:spcPct val="100000"/>
              </a:lnSpc>
            </a:pPr>
            <a:r>
              <a:rPr lang="en-US" b="1"/>
              <a:t>Data Quality</a:t>
            </a:r>
            <a:r>
              <a:rPr lang="en-US"/>
              <a:t>: The output quality of AI is contingent on the quality of the input data; inaccurate data can lead to flawed conclusions or recommendations.</a:t>
            </a:r>
          </a:p>
          <a:p>
            <a:pPr algn="l">
              <a:lnSpc>
                <a:spcPct val="100000"/>
              </a:lnSpc>
            </a:pPr>
            <a:endParaRPr lang="en-US"/>
          </a:p>
          <a:p>
            <a:pPr algn="l">
              <a:lnSpc>
                <a:spcPct val="100000"/>
              </a:lnSpc>
            </a:pPr>
            <a:r>
              <a:rPr lang="en-US" b="1"/>
              <a:t>Assessment Considerations</a:t>
            </a:r>
            <a:endParaRPr lang="en-US"/>
          </a:p>
          <a:p>
            <a:pPr algn="l">
              <a:lnSpc>
                <a:spcPct val="100000"/>
              </a:lnSpc>
            </a:pPr>
            <a:r>
              <a:rPr lang="en-US" b="1"/>
              <a:t>Cheating and Plagiarism</a:t>
            </a:r>
            <a:r>
              <a:rPr lang="en-US"/>
              <a:t>: AI makes it easier for students to generate essays and answers that are not their own work, complicating academic integrity efforts.</a:t>
            </a:r>
          </a:p>
          <a:p>
            <a:pPr algn="l">
              <a:lnSpc>
                <a:spcPct val="100000"/>
              </a:lnSpc>
            </a:pPr>
            <a:r>
              <a:rPr lang="en-US" b="1"/>
              <a:t>Evaluation of AI-generated Work</a:t>
            </a:r>
            <a:r>
              <a:rPr lang="en-US"/>
              <a:t>: Teachers may need new tools and methods to assess work created with the aid of AI, as traditional metrics may no longer apply.</a:t>
            </a:r>
          </a:p>
          <a:p>
            <a:pPr algn="l">
              <a:lnSpc>
                <a:spcPct val="100000"/>
              </a:lnSpc>
            </a:pPr>
            <a:endParaRPr lang="en-US"/>
          </a:p>
          <a:p>
            <a:pPr algn="l">
              <a:lnSpc>
                <a:spcPct val="100000"/>
              </a:lnSpc>
            </a:pPr>
            <a:r>
              <a:rPr lang="en-US" b="1"/>
              <a:t>Curricular Considerations</a:t>
            </a:r>
            <a:endParaRPr lang="en-US"/>
          </a:p>
          <a:p>
            <a:pPr algn="l">
              <a:lnSpc>
                <a:spcPct val="100000"/>
              </a:lnSpc>
            </a:pPr>
            <a:r>
              <a:rPr lang="en-US" b="1"/>
              <a:t>Integration into Existing Curricula</a:t>
            </a:r>
            <a:r>
              <a:rPr lang="en-US"/>
              <a:t>: Deciding how AI fits into the existing curriculum can be challenging, as it may not align with current learning objectives or standards.</a:t>
            </a:r>
          </a:p>
          <a:p>
            <a:pPr algn="l">
              <a:lnSpc>
                <a:spcPct val="100000"/>
              </a:lnSpc>
            </a:pPr>
            <a:r>
              <a:rPr lang="en-US" b="1"/>
              <a:t>Teacher Preparedness</a:t>
            </a:r>
            <a:r>
              <a:rPr lang="en-US"/>
              <a:t>: Educators may require additional training to effectively incorporate AI tools into their teaching methods and to understand their limitations.</a:t>
            </a:r>
          </a:p>
          <a:p>
            <a:br>
              <a:rPr lang="en-US"/>
            </a:br>
            <a:endParaRPr lang="en-US"/>
          </a:p>
        </p:txBody>
      </p:sp>
    </p:spTree>
    <p:extLst>
      <p:ext uri="{BB962C8B-B14F-4D97-AF65-F5344CB8AC3E}">
        <p14:creationId xmlns:p14="http://schemas.microsoft.com/office/powerpoint/2010/main" val="72908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264160" indent="-264160" algn="l">
              <a:lnSpc>
                <a:spcPct val="100000"/>
              </a:lnSpc>
              <a:spcBef>
                <a:spcPts val="2400"/>
              </a:spcBef>
              <a:buFont typeface="Arial"/>
              <a:buChar char="•"/>
            </a:pPr>
            <a:r>
              <a:rPr lang="en-US"/>
              <a:t>Take a look at our AI Documentation (Link shared in Tuesday Tech Tips or scan the QR Code)</a:t>
            </a:r>
          </a:p>
          <a:p>
            <a:pPr marL="264160" indent="-264160" algn="l">
              <a:lnSpc>
                <a:spcPct val="100000"/>
              </a:lnSpc>
              <a:spcBef>
                <a:spcPts val="2400"/>
              </a:spcBef>
              <a:buFont typeface="Arial"/>
              <a:buChar char="•"/>
            </a:pPr>
            <a:r>
              <a:rPr lang="en-US"/>
              <a:t>Play around with AI chatbots like </a:t>
            </a:r>
            <a:r>
              <a:rPr lang="en-US" err="1"/>
              <a:t>Poe.com</a:t>
            </a:r>
            <a:r>
              <a:rPr lang="en-US"/>
              <a:t> (Guide on how to install POE in Latest Tech Tip)</a:t>
            </a:r>
          </a:p>
          <a:p>
            <a:pPr marL="264160" indent="-264160" algn="l">
              <a:lnSpc>
                <a:spcPct val="100000"/>
              </a:lnSpc>
              <a:spcBef>
                <a:spcPts val="2400"/>
              </a:spcBef>
              <a:buFont typeface="Arial"/>
              <a:buChar char="•"/>
            </a:pPr>
            <a:r>
              <a:rPr lang="en-US"/>
              <a:t>Share what you are doing with others</a:t>
            </a:r>
          </a:p>
          <a:p>
            <a:pPr marL="264160" indent="-264160" algn="l">
              <a:lnSpc>
                <a:spcPct val="100000"/>
              </a:lnSpc>
              <a:spcBef>
                <a:spcPts val="2400"/>
              </a:spcBef>
              <a:buFont typeface="Arial"/>
              <a:buChar char="•"/>
            </a:pPr>
            <a:r>
              <a:rPr lang="en-US"/>
              <a:t>Begin to use in planning and instruction, when appropriate</a:t>
            </a:r>
          </a:p>
          <a:p>
            <a:pPr marL="264160" indent="-264160" algn="l">
              <a:lnSpc>
                <a:spcPct val="100000"/>
              </a:lnSpc>
              <a:spcBef>
                <a:spcPts val="2400"/>
              </a:spcBef>
              <a:buFont typeface="Arial"/>
              <a:buChar char="•"/>
            </a:pPr>
            <a:r>
              <a:rPr lang="en-US"/>
              <a:t>Be conscious of the “digital divide”</a:t>
            </a:r>
          </a:p>
          <a:p>
            <a:pPr marL="264160" indent="-264160" algn="l">
              <a:lnSpc>
                <a:spcPct val="100000"/>
              </a:lnSpc>
              <a:spcBef>
                <a:spcPts val="2400"/>
              </a:spcBef>
              <a:buFont typeface="Arial"/>
              <a:buChar char="•"/>
            </a:pPr>
            <a:r>
              <a:rPr lang="en-US"/>
              <a:t>Begin to reconsider assessments in the age of AI (PROMPTS)</a:t>
            </a:r>
          </a:p>
        </p:txBody>
      </p:sp>
    </p:spTree>
    <p:extLst>
      <p:ext uri="{BB962C8B-B14F-4D97-AF65-F5344CB8AC3E}">
        <p14:creationId xmlns:p14="http://schemas.microsoft.com/office/powerpoint/2010/main" val="353105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66750" y="1147762"/>
            <a:ext cx="7810500" cy="1743076"/>
          </a:xfrm>
          <a:prstGeom prst="rect">
            <a:avLst/>
          </a:prstGeom>
        </p:spPr>
        <p:txBody>
          <a:bodyPr anchor="b"/>
          <a:lstStyle/>
          <a:p>
            <a:r>
              <a:t>Title Text</a:t>
            </a:r>
          </a:p>
        </p:txBody>
      </p:sp>
      <p:sp>
        <p:nvSpPr>
          <p:cNvPr id="12" name="Body Level One…"/>
          <p:cNvSpPr txBox="1">
            <a:spLocks noGrp="1"/>
          </p:cNvSpPr>
          <p:nvPr>
            <p:ph type="body" sz="quarter" idx="1"/>
          </p:nvPr>
        </p:nvSpPr>
        <p:spPr>
          <a:xfrm>
            <a:off x="664368" y="3004365"/>
            <a:ext cx="7810500" cy="595313"/>
          </a:xfrm>
          <a:prstGeom prst="rect">
            <a:avLst/>
          </a:prstGeom>
        </p:spPr>
        <p:txBody>
          <a:bodyPr anchor="t"/>
          <a:lstStyle>
            <a:lvl1pPr marL="0" indent="0" algn="ctr">
              <a:spcBef>
                <a:spcPts val="0"/>
              </a:spcBef>
              <a:buSzTx/>
              <a:buNone/>
              <a:defRPr sz="2200"/>
            </a:lvl1pPr>
            <a:lvl2pPr marL="0" indent="0" algn="ctr">
              <a:spcBef>
                <a:spcPts val="0"/>
              </a:spcBef>
              <a:buSzTx/>
              <a:buNone/>
              <a:defRPr sz="2200"/>
            </a:lvl2pPr>
            <a:lvl3pPr marL="0" indent="0" algn="ctr">
              <a:spcBef>
                <a:spcPts val="0"/>
              </a:spcBef>
              <a:buSzTx/>
              <a:buNone/>
              <a:defRPr sz="2200"/>
            </a:lvl3pPr>
            <a:lvl4pPr marL="0" indent="0" algn="ctr">
              <a:spcBef>
                <a:spcPts val="0"/>
              </a:spcBef>
              <a:buSzTx/>
              <a:buNone/>
              <a:defRPr sz="2200"/>
            </a:lvl4pPr>
            <a:lvl5pPr marL="0" indent="0"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View of beach and sea from a grassy sand dune"/>
          <p:cNvSpPr>
            <a:spLocks noGrp="1"/>
          </p:cNvSpPr>
          <p:nvPr>
            <p:ph type="pic" idx="21"/>
          </p:nvPr>
        </p:nvSpPr>
        <p:spPr>
          <a:xfrm>
            <a:off x="-19050" y="-190500"/>
            <a:ext cx="9182100" cy="6121401"/>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666750" y="1985962"/>
            <a:ext cx="7810500" cy="1743076"/>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4810125" y="642937"/>
            <a:ext cx="4300538" cy="4300538"/>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19125" y="642937"/>
            <a:ext cx="3833813" cy="2081213"/>
          </a:xfrm>
          <a:prstGeom prst="rect">
            <a:avLst/>
          </a:prstGeom>
        </p:spPr>
        <p:txBody>
          <a:bodyPr anchor="b"/>
          <a:lstStyle>
            <a:lvl1pPr>
              <a:defRPr sz="3400"/>
            </a:lvl1pPr>
          </a:lstStyle>
          <a:p>
            <a:r>
              <a:t>Title Text</a:t>
            </a:r>
          </a:p>
        </p:txBody>
      </p:sp>
      <p:sp>
        <p:nvSpPr>
          <p:cNvPr id="40" name="Body Level One…"/>
          <p:cNvSpPr txBox="1">
            <a:spLocks noGrp="1"/>
          </p:cNvSpPr>
          <p:nvPr>
            <p:ph type="body" sz="quarter" idx="1"/>
          </p:nvPr>
        </p:nvSpPr>
        <p:spPr>
          <a:xfrm>
            <a:off x="619125" y="2733675"/>
            <a:ext cx="3833813" cy="2147888"/>
          </a:xfrm>
          <a:prstGeom prst="rect">
            <a:avLst/>
          </a:prstGeom>
        </p:spPr>
        <p:txBody>
          <a:bodyPr anchor="t"/>
          <a:lstStyle>
            <a:lvl1pPr marL="0" indent="0" algn="ctr">
              <a:spcBef>
                <a:spcPts val="0"/>
              </a:spcBef>
              <a:buSzTx/>
              <a:buNone/>
              <a:defRPr sz="2200"/>
            </a:lvl1pPr>
            <a:lvl2pPr marL="0" indent="0" algn="ctr">
              <a:spcBef>
                <a:spcPts val="0"/>
              </a:spcBef>
              <a:buSzTx/>
              <a:buNone/>
              <a:defRPr sz="2200"/>
            </a:lvl2pPr>
            <a:lvl3pPr marL="0" indent="0" algn="ctr">
              <a:spcBef>
                <a:spcPts val="0"/>
              </a:spcBef>
              <a:buSzTx/>
              <a:buNone/>
              <a:defRPr sz="2200"/>
            </a:lvl3pPr>
            <a:lvl4pPr marL="0" indent="0" algn="ctr">
              <a:spcBef>
                <a:spcPts val="0"/>
              </a:spcBef>
              <a:buSzTx/>
              <a:buNone/>
              <a:defRPr sz="2200"/>
            </a:lvl4pPr>
            <a:lvl5pPr marL="0" indent="0"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marL="264583" indent="-264583"/>
            <a:lvl2pPr marL="899583" indent="-264583"/>
            <a:lvl3pPr marL="1534583" indent="-264583"/>
            <a:lvl4pPr marL="2169583" indent="-264583"/>
            <a:lvl5pPr marL="2804583" indent="-264583"/>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4110037" y="1466850"/>
            <a:ext cx="5229226" cy="348615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33412" y="1466850"/>
            <a:ext cx="3833813" cy="3486150"/>
          </a:xfrm>
          <a:prstGeom prst="rect">
            <a:avLst/>
          </a:prstGeom>
        </p:spPr>
        <p:txBody>
          <a:bodyPr/>
          <a:lstStyle>
            <a:lvl1pPr marL="205873" indent="-205873">
              <a:spcBef>
                <a:spcPts val="1800"/>
              </a:spcBef>
              <a:defRPr sz="1400"/>
            </a:lvl1pPr>
            <a:lvl2pPr marL="764673" indent="-205873">
              <a:spcBef>
                <a:spcPts val="1800"/>
              </a:spcBef>
              <a:defRPr sz="1400"/>
            </a:lvl2pPr>
            <a:lvl3pPr marL="1323473" indent="-205873">
              <a:spcBef>
                <a:spcPts val="1800"/>
              </a:spcBef>
              <a:defRPr sz="1400"/>
            </a:lvl3pPr>
            <a:lvl4pPr marL="1882273" indent="-205873">
              <a:spcBef>
                <a:spcPts val="1800"/>
              </a:spcBef>
              <a:defRPr sz="1400"/>
            </a:lvl4pPr>
            <a:lvl5pPr marL="2441073" indent="-205873">
              <a:spcBef>
                <a:spcPts val="1800"/>
              </a:spcBef>
              <a:defRPr sz="14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33412" y="952500"/>
            <a:ext cx="7877176" cy="3810000"/>
          </a:xfrm>
          <a:prstGeom prst="rect">
            <a:avLst/>
          </a:prstGeom>
        </p:spPr>
        <p:txBody>
          <a:bodyPr/>
          <a:lstStyle>
            <a:lvl1pPr marL="264583" indent="-264583"/>
            <a:lvl2pPr marL="899583" indent="-264583"/>
            <a:lvl3pPr marL="1534583" indent="-264583"/>
            <a:lvl4pPr marL="2169583" indent="-264583"/>
            <a:lvl5pPr marL="2804583" indent="-264583"/>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andy path between two hills leading to the ocean"/>
          <p:cNvSpPr>
            <a:spLocks noGrp="1"/>
          </p:cNvSpPr>
          <p:nvPr>
            <p:ph type="pic" sz="quarter" idx="21"/>
          </p:nvPr>
        </p:nvSpPr>
        <p:spPr>
          <a:xfrm>
            <a:off x="5737621" y="2928937"/>
            <a:ext cx="3121820" cy="2081213"/>
          </a:xfrm>
          <a:prstGeom prst="rect">
            <a:avLst/>
          </a:prstGeom>
        </p:spPr>
        <p:txBody>
          <a:bodyPr lIns="91439" tIns="45719" rIns="91439" bIns="45719" anchor="t">
            <a:noAutofit/>
          </a:bodyPr>
          <a:lstStyle/>
          <a:p>
            <a:endParaRPr/>
          </a:p>
        </p:txBody>
      </p:sp>
      <p:sp>
        <p:nvSpPr>
          <p:cNvPr id="84" name="Heron flying low over a beach with a short fence in the foreground"/>
          <p:cNvSpPr>
            <a:spLocks noGrp="1"/>
          </p:cNvSpPr>
          <p:nvPr>
            <p:ph type="pic" sz="quarter" idx="22"/>
          </p:nvPr>
        </p:nvSpPr>
        <p:spPr>
          <a:xfrm>
            <a:off x="5910262" y="609600"/>
            <a:ext cx="2776538" cy="2776538"/>
          </a:xfrm>
          <a:prstGeom prst="rect">
            <a:avLst/>
          </a:prstGeom>
        </p:spPr>
        <p:txBody>
          <a:bodyPr lIns="91439" tIns="45719" rIns="91439" bIns="45719" anchor="t">
            <a:noAutofit/>
          </a:bodyPr>
          <a:lstStyle/>
          <a:p>
            <a:endParaRPr/>
          </a:p>
        </p:txBody>
      </p:sp>
      <p:sp>
        <p:nvSpPr>
          <p:cNvPr id="85" name="View of beach and sea from a grassy sand dune"/>
          <p:cNvSpPr>
            <a:spLocks noGrp="1"/>
          </p:cNvSpPr>
          <p:nvPr>
            <p:ph type="pic" idx="23"/>
          </p:nvPr>
        </p:nvSpPr>
        <p:spPr>
          <a:xfrm>
            <a:off x="-371475" y="709612"/>
            <a:ext cx="6450807" cy="4300538"/>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895350" y="3643312"/>
            <a:ext cx="7358063" cy="219076"/>
          </a:xfrm>
          <a:prstGeom prst="rect">
            <a:avLst/>
          </a:prstGeom>
        </p:spPr>
        <p:txBody>
          <a:bodyPr anchor="t">
            <a:spAutoFit/>
          </a:bodyPr>
          <a:lstStyle>
            <a:lvl1pPr marL="0" indent="0" algn="ctr">
              <a:spcBef>
                <a:spcPts val="0"/>
              </a:spcBef>
              <a:buSzTx/>
              <a:buNone/>
              <a:defRPr sz="1200" i="1"/>
            </a:lvl1pPr>
          </a:lstStyle>
          <a:p>
            <a:r>
              <a:t>–Johnny Appleseed</a:t>
            </a:r>
          </a:p>
        </p:txBody>
      </p:sp>
      <p:sp>
        <p:nvSpPr>
          <p:cNvPr id="94" name="“Type a quote here.”"/>
          <p:cNvSpPr txBox="1">
            <a:spLocks noGrp="1"/>
          </p:cNvSpPr>
          <p:nvPr>
            <p:ph type="body" sz="quarter" idx="22"/>
          </p:nvPr>
        </p:nvSpPr>
        <p:spPr>
          <a:xfrm>
            <a:off x="895350" y="2545271"/>
            <a:ext cx="7358063" cy="348233"/>
          </a:xfrm>
          <a:prstGeom prst="rect">
            <a:avLst/>
          </a:prstGeom>
        </p:spPr>
        <p:txBody>
          <a:bodyPr>
            <a:spAutoFit/>
          </a:bodyPr>
          <a:lstStyle>
            <a:lvl1pPr marL="0" indent="0" algn="ctr">
              <a:spcBef>
                <a:spcPts val="0"/>
              </a:spcBef>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3412" y="419100"/>
            <a:ext cx="7877176" cy="85725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ormAutofit/>
          </a:bodyPr>
          <a:lstStyle/>
          <a:p>
            <a:r>
              <a:t>Title Text</a:t>
            </a:r>
          </a:p>
        </p:txBody>
      </p:sp>
      <p:sp>
        <p:nvSpPr>
          <p:cNvPr id="3" name="Body Level One…"/>
          <p:cNvSpPr txBox="1">
            <a:spLocks noGrp="1"/>
          </p:cNvSpPr>
          <p:nvPr>
            <p:ph type="body" idx="1"/>
          </p:nvPr>
        </p:nvSpPr>
        <p:spPr>
          <a:xfrm>
            <a:off x="633412" y="1466850"/>
            <a:ext cx="7877176" cy="348615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73606" y="5191125"/>
            <a:ext cx="192025" cy="186817"/>
          </a:xfrm>
          <a:prstGeom prst="rect">
            <a:avLst/>
          </a:prstGeom>
          <a:ln w="3175">
            <a:miter lim="400000"/>
          </a:ln>
        </p:spPr>
        <p:txBody>
          <a:bodyPr wrap="none" lIns="19050" tIns="19050" rIns="19050" bIns="19050">
            <a:spAutoFit/>
          </a:bodyPr>
          <a:lstStyle>
            <a:lvl1pPr>
              <a:defRPr sz="1000" b="0">
                <a:latin typeface="Helvetica Neue Light"/>
                <a:ea typeface="Helvetica Neue Light"/>
                <a:cs typeface="Helvetica Neue Light"/>
                <a:sym typeface="Helvetica Neue Light"/>
              </a:defRPr>
            </a:lvl1pPr>
          </a:lstStyle>
          <a:p>
            <a:fld id="{86CB4B4D-7CA3-9044-876B-883B54F8677D}" type="slidenum">
              <a:t>‹#›</a:t>
            </a:fld>
            <a:endParaRPr/>
          </a:p>
        </p:txBody>
      </p:sp>
      <p:pic>
        <p:nvPicPr>
          <p:cNvPr id="9" name="Picture 8" descr="A white background with orange paint splatters&#10;&#10;Description automatically generated">
            <a:extLst>
              <a:ext uri="{FF2B5EF4-FFF2-40B4-BE49-F238E27FC236}">
                <a16:creationId xmlns:a16="http://schemas.microsoft.com/office/drawing/2014/main" id="{02A73B12-D6E9-48B4-9159-950161D8A98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467" y="0"/>
            <a:ext cx="9152467" cy="574689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1pPr>
      <a:lvl2pPr marL="0" marR="0" indent="457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2pPr>
      <a:lvl3pPr marL="0" marR="0" indent="914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3pPr>
      <a:lvl4pPr marL="0" marR="0" indent="1371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4pPr>
      <a:lvl5pPr marL="0" marR="0" indent="18288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5pPr>
      <a:lvl6pPr marL="0" marR="0" indent="22860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6pPr>
      <a:lvl7pPr marL="0" marR="0" indent="2743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7pPr>
      <a:lvl8pPr marL="0" marR="0" indent="3200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8pPr>
      <a:lvl9pPr marL="0" marR="0" indent="3657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9pPr>
    </p:titleStyle>
    <p:bodyStyle>
      <a:lvl1pPr marL="24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1pPr>
      <a:lvl2pPr marL="87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2pPr>
      <a:lvl3pPr marL="151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3pPr>
      <a:lvl4pPr marL="214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4pPr>
      <a:lvl5pPr marL="278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5pPr>
      <a:lvl6pPr marL="341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6pPr>
      <a:lvl7pPr marL="405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7pPr>
      <a:lvl8pPr marL="468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8pPr>
      <a:lvl9pPr marL="532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1pPr>
      <a:lvl2pPr marL="0" marR="0" indent="4572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2pPr>
      <a:lvl3pPr marL="0" marR="0" indent="9144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3pPr>
      <a:lvl4pPr marL="0" marR="0" indent="13716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4pPr>
      <a:lvl5pPr marL="0" marR="0" indent="18288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5pPr>
      <a:lvl6pPr marL="0" marR="0" indent="22860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6pPr>
      <a:lvl7pPr marL="0" marR="0" indent="27432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7pPr>
      <a:lvl8pPr marL="0" marR="0" indent="32004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8pPr>
      <a:lvl9pPr marL="0" marR="0" indent="36576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hyperlink" Target="https://poe.com/LogoDsigner" TargetMode="External"/><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orange and yellow text&#10;&#10;Description automatically generated with medium confidence">
            <a:extLst>
              <a:ext uri="{FF2B5EF4-FFF2-40B4-BE49-F238E27FC236}">
                <a16:creationId xmlns:a16="http://schemas.microsoft.com/office/drawing/2014/main" id="{F87DB774-7BE3-DE13-FBE4-798E3CEA0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0" y="-12728"/>
            <a:ext cx="9190346" cy="5766242"/>
          </a:xfrm>
          <a:prstGeom prst="rect">
            <a:avLst/>
          </a:prstGeom>
        </p:spPr>
      </p:pic>
      <p:sp>
        <p:nvSpPr>
          <p:cNvPr id="120" name="Nanjing International School"/>
          <p:cNvSpPr txBox="1">
            <a:spLocks noGrp="1"/>
          </p:cNvSpPr>
          <p:nvPr>
            <p:ph type="ctrTitle"/>
          </p:nvPr>
        </p:nvSpPr>
        <p:spPr>
          <a:xfrm>
            <a:off x="949778" y="2052536"/>
            <a:ext cx="7810500" cy="735741"/>
          </a:xfrm>
          <a:prstGeom prst="rect">
            <a:avLst/>
          </a:prstGeom>
        </p:spPr>
        <p:txBody>
          <a:bodyPr>
            <a:normAutofit/>
          </a:bodyPr>
          <a:lstStyle>
            <a:lvl1pPr defTabSz="457200">
              <a:defRPr sz="4400" b="1">
                <a:latin typeface="Helvetica"/>
                <a:ea typeface="Helvetica"/>
                <a:cs typeface="Helvetica"/>
                <a:sym typeface="Helvetica"/>
              </a:defRPr>
            </a:lvl1pPr>
          </a:lstStyle>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2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NIS</a:t>
            </a:r>
            <a:r>
              <a:rPr lang="zh-CN" sz="32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人工智能更新</a:t>
            </a:r>
            <a:endParaRPr lang="en-CN" sz="3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121" name="Presentation title"/>
          <p:cNvSpPr txBox="1">
            <a:spLocks noGrp="1"/>
          </p:cNvSpPr>
          <p:nvPr>
            <p:ph type="subTitle" sz="quarter" idx="1"/>
          </p:nvPr>
        </p:nvSpPr>
        <p:spPr>
          <a:xfrm>
            <a:off x="775606" y="2788277"/>
            <a:ext cx="7810501" cy="595314"/>
          </a:xfrm>
          <a:prstGeom prst="rect">
            <a:avLst/>
          </a:prstGeom>
        </p:spPr>
        <p:txBody>
          <a:bodyPr/>
          <a:lstStyle>
            <a:lvl1pPr defTabSz="301752">
              <a:spcBef>
                <a:spcPts val="500"/>
              </a:spcBef>
              <a:defRPr sz="2112">
                <a:latin typeface="Helvetica"/>
                <a:ea typeface="Helvetica"/>
                <a:cs typeface="Helvetica"/>
                <a:sym typeface="Helvetica"/>
              </a:defRPr>
            </a:lvl1pPr>
          </a:lstStyle>
          <a:p>
            <a:r>
              <a:rPr lang="en-US"/>
              <a:t>November 27, 2023</a:t>
            </a:r>
            <a:endParaRPr/>
          </a:p>
        </p:txBody>
      </p:sp>
      <p:pic>
        <p:nvPicPr>
          <p:cNvPr id="3" name="Picture 2">
            <a:extLst>
              <a:ext uri="{FF2B5EF4-FFF2-40B4-BE49-F238E27FC236}">
                <a16:creationId xmlns:a16="http://schemas.microsoft.com/office/drawing/2014/main" id="{EA4B7ABF-1F64-8AC4-A6EF-64A2BD937E3D}"/>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4744" y="-6364"/>
            <a:ext cx="9175832" cy="5753514"/>
          </a:xfrm>
          <a:prstGeom prst="rect">
            <a:avLst/>
          </a:prstGeom>
        </p:spPr>
      </p:pic>
      <p:sp>
        <p:nvSpPr>
          <p:cNvPr id="4" name="TextBox 3">
            <a:extLst>
              <a:ext uri="{FF2B5EF4-FFF2-40B4-BE49-F238E27FC236}">
                <a16:creationId xmlns:a16="http://schemas.microsoft.com/office/drawing/2014/main" id="{BC2F88D9-5E94-C23A-BFD7-3F9DC70F3236}"/>
              </a:ext>
            </a:extLst>
          </p:cNvPr>
          <p:cNvSpPr txBox="1"/>
          <p:nvPr/>
        </p:nvSpPr>
        <p:spPr>
          <a:xfrm>
            <a:off x="3182857" y="5376446"/>
            <a:ext cx="2778286" cy="33855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800" b="0" i="0" dirty="0" err="1">
                <a:solidFill>
                  <a:srgbClr val="0F0F0F"/>
                </a:solidFill>
                <a:effectLst/>
                <a:latin typeface="Söhne"/>
              </a:rPr>
              <a:t>OpenAI</a:t>
            </a:r>
            <a:r>
              <a:rPr lang="en-US" sz="800" b="0" i="0" dirty="0">
                <a:solidFill>
                  <a:srgbClr val="0F0F0F"/>
                </a:solidFill>
                <a:effectLst/>
                <a:latin typeface="Söhne"/>
              </a:rPr>
              <a:t>. (2023). [”Parent Coffee in a Café about AI in Schools"]. Created using DALL-E on [November 26, 2023].</a:t>
            </a:r>
            <a:endParaRPr lang="en-CN" sz="8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76B47-1AF6-B65B-E2C9-B1BAFFB52BA0}"/>
              </a:ext>
            </a:extLst>
          </p:cNvPr>
          <p:cNvSpPr>
            <a:spLocks noGrp="1"/>
          </p:cNvSpPr>
          <p:nvPr>
            <p:ph type="title"/>
          </p:nvPr>
        </p:nvSpPr>
        <p:spPr/>
        <p:txBody>
          <a:bodyPr>
            <a:normAutofit fontScale="90000"/>
          </a:bodyPr>
          <a:lstStyle/>
          <a:p>
            <a:r>
              <a:rPr lang="zh-CN" sz="36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教师投入</a:t>
            </a:r>
            <a:br>
              <a:rPr lang="en-CN" sz="1800" dirty="0">
                <a:effectLst/>
                <a:latin typeface="Calibri" panose="020F0502020204030204" pitchFamily="34" charset="0"/>
                <a:ea typeface="DengXian" panose="02010600030101010101" pitchFamily="2" charset="-122"/>
                <a:cs typeface="Times New Roman" panose="02020603050405020304" pitchFamily="18" charset="0"/>
              </a:rPr>
            </a:br>
            <a:r>
              <a:rPr lang="en-CN" sz="4200" dirty="0"/>
              <a:t>(67)</a:t>
            </a:r>
          </a:p>
        </p:txBody>
      </p:sp>
      <p:pic>
        <p:nvPicPr>
          <p:cNvPr id="5" name="Picture 4" descr="A screenshot of a computer&#10;&#10;Description automatically generated">
            <a:extLst>
              <a:ext uri="{FF2B5EF4-FFF2-40B4-BE49-F238E27FC236}">
                <a16:creationId xmlns:a16="http://schemas.microsoft.com/office/drawing/2014/main" id="{4D906221-A5F8-3697-F8DA-37588582E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271" y="1449568"/>
            <a:ext cx="7772400" cy="3071161"/>
          </a:xfrm>
          <a:prstGeom prst="rect">
            <a:avLst/>
          </a:prstGeom>
        </p:spPr>
      </p:pic>
      <p:sp>
        <p:nvSpPr>
          <p:cNvPr id="6" name="Rectangle 5">
            <a:extLst>
              <a:ext uri="{FF2B5EF4-FFF2-40B4-BE49-F238E27FC236}">
                <a16:creationId xmlns:a16="http://schemas.microsoft.com/office/drawing/2014/main" id="{B2F853E1-38C8-398B-C468-36925C6EB4BB}"/>
              </a:ext>
            </a:extLst>
          </p:cNvPr>
          <p:cNvSpPr/>
          <p:nvPr/>
        </p:nvSpPr>
        <p:spPr>
          <a:xfrm>
            <a:off x="1030147" y="1562582"/>
            <a:ext cx="358815" cy="393540"/>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endParaRPr kumimoji="0" lang="en-CN" sz="1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76270364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FD992B-DFF0-4DDB-797B-923FCC199945}"/>
              </a:ext>
            </a:extLst>
          </p:cNvPr>
          <p:cNvSpPr>
            <a:spLocks noGrp="1"/>
          </p:cNvSpPr>
          <p:nvPr>
            <p:ph type="body" idx="1"/>
          </p:nvPr>
        </p:nvSpPr>
        <p:spPr>
          <a:xfrm>
            <a:off x="633412" y="1466850"/>
            <a:ext cx="7364694" cy="3486150"/>
          </a:xfrm>
        </p:spPr>
        <p:txBody>
          <a:bodyPr/>
          <a:lstStyle/>
          <a:p>
            <a:r>
              <a:rPr lang="en-CN" b="1"/>
              <a:t>A.I. Efficient and Effective Use: 17 </a:t>
            </a:r>
          </a:p>
          <a:p>
            <a:r>
              <a:rPr lang="en-CN" b="1"/>
              <a:t>A.I. </a:t>
            </a:r>
            <a:r>
              <a:rPr lang="en-CN" b="1" i="1"/>
              <a:t>Teacher</a:t>
            </a:r>
            <a:r>
              <a:rPr lang="en-CN" b="1"/>
              <a:t> Use in the Classroom: 16</a:t>
            </a:r>
          </a:p>
          <a:p>
            <a:r>
              <a:rPr lang="en-CN" b="1"/>
              <a:t>A.I. </a:t>
            </a:r>
            <a:r>
              <a:rPr lang="en-CN" b="1" i="1"/>
              <a:t>Student</a:t>
            </a:r>
            <a:r>
              <a:rPr lang="en-CN" b="1"/>
              <a:t> Use in the Classroom: 18</a:t>
            </a:r>
          </a:p>
          <a:p>
            <a:r>
              <a:rPr lang="en-CN" b="1"/>
              <a:t>15 teachers put their names forward as advanced users </a:t>
            </a:r>
          </a:p>
        </p:txBody>
      </p:sp>
      <p:sp>
        <p:nvSpPr>
          <p:cNvPr id="4" name="Title 1">
            <a:extLst>
              <a:ext uri="{FF2B5EF4-FFF2-40B4-BE49-F238E27FC236}">
                <a16:creationId xmlns:a16="http://schemas.microsoft.com/office/drawing/2014/main" id="{50875016-5C90-C08C-2F0C-A787B78BF969}"/>
              </a:ext>
            </a:extLst>
          </p:cNvPr>
          <p:cNvSpPr txBox="1">
            <a:spLocks/>
          </p:cNvSpPr>
          <p:nvPr/>
        </p:nvSpPr>
        <p:spPr>
          <a:xfrm>
            <a:off x="785812" y="571500"/>
            <a:ext cx="7877176" cy="85725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ormAutofit/>
          </a:bodyPr>
          <a:lstStyle>
            <a:lvl1pPr marL="0" marR="0" indent="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1pPr>
            <a:lvl2pPr marL="0" marR="0" indent="457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2pPr>
            <a:lvl3pPr marL="0" marR="0" indent="914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3pPr>
            <a:lvl4pPr marL="0" marR="0" indent="1371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4pPr>
            <a:lvl5pPr marL="0" marR="0" indent="18288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5pPr>
            <a:lvl6pPr marL="0" marR="0" indent="22860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6pPr>
            <a:lvl7pPr marL="0" marR="0" indent="2743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7pPr>
            <a:lvl8pPr marL="0" marR="0" indent="3200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8pPr>
            <a:lvl9pPr marL="0" marR="0" indent="3657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9pPr>
          </a:lstStyle>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sz="3200" b="1"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教师投入</a:t>
            </a:r>
            <a:endParaRPr lang="en-CN" sz="3200" b="1"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1026" name="Picture 2" descr="Image">
            <a:extLst>
              <a:ext uri="{FF2B5EF4-FFF2-40B4-BE49-F238E27FC236}">
                <a16:creationId xmlns:a16="http://schemas.microsoft.com/office/drawing/2014/main" id="{D579E2C2-F07A-8D6F-1663-4F72C0243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3172" y="2062103"/>
            <a:ext cx="2729816" cy="1819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35661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A531CB-5E6A-5CF9-B057-DF7BCE987150}"/>
              </a:ext>
            </a:extLst>
          </p:cNvPr>
          <p:cNvSpPr>
            <a:spLocks noGrp="1"/>
          </p:cNvSpPr>
          <p:nvPr>
            <p:ph type="title"/>
          </p:nvPr>
        </p:nvSpPr>
        <p:spPr/>
        <p:txBody>
          <a:bodyPr>
            <a:normAutofit/>
          </a:bodyPr>
          <a:lstStyle/>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sz="3200" b="1"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教学方法</a:t>
            </a:r>
            <a:endParaRPr lang="en-CN" sz="3200" b="1"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5" name="Text Placeholder 4">
            <a:extLst>
              <a:ext uri="{FF2B5EF4-FFF2-40B4-BE49-F238E27FC236}">
                <a16:creationId xmlns:a16="http://schemas.microsoft.com/office/drawing/2014/main" id="{C0D63E91-EE06-FBB3-9376-DDE2E94B6947}"/>
              </a:ext>
            </a:extLst>
          </p:cNvPr>
          <p:cNvSpPr>
            <a:spLocks noGrp="1"/>
          </p:cNvSpPr>
          <p:nvPr>
            <p:ph type="body" sz="half" idx="1"/>
          </p:nvPr>
        </p:nvSpPr>
        <p:spPr>
          <a:xfrm>
            <a:off x="633411" y="1276350"/>
            <a:ext cx="3833813" cy="3486150"/>
          </a:xfrm>
          <a:ln w="38100">
            <a:solidFill>
              <a:schemeClr val="accent4">
                <a:lumMod val="75000"/>
              </a:schemeClr>
            </a:solidFill>
          </a:ln>
        </p:spPr>
        <p:txBody>
          <a:bodyPr anchor="t"/>
          <a:lstStyle/>
          <a:p>
            <a:pPr marL="0" indent="0" algn="ctr">
              <a:buNone/>
            </a:pPr>
            <a:r>
              <a:rPr lang="en-CN" sz="2200" b="1" u="sng" dirty="0"/>
              <a:t>Knee Jerk</a:t>
            </a:r>
          </a:p>
          <a:p>
            <a:r>
              <a:rPr lang="en-CN" sz="1600" b="1" dirty="0"/>
              <a:t>In-class only</a:t>
            </a:r>
          </a:p>
          <a:p>
            <a:r>
              <a:rPr lang="en-CN" sz="1600" b="1" dirty="0"/>
              <a:t>Paper and pencil</a:t>
            </a:r>
          </a:p>
          <a:p>
            <a:r>
              <a:rPr lang="en-CN" sz="1600" b="1" dirty="0"/>
              <a:t>Track digital docs</a:t>
            </a:r>
          </a:p>
          <a:p>
            <a:r>
              <a:rPr lang="en-CN" sz="1600" b="1" dirty="0"/>
              <a:t>Teach AI citation</a:t>
            </a:r>
          </a:p>
          <a:p>
            <a:r>
              <a:rPr lang="en-CN" sz="1600" b="1" dirty="0"/>
              <a:t>AI detection</a:t>
            </a:r>
          </a:p>
          <a:p>
            <a:r>
              <a:rPr lang="en-CN" sz="1600" b="1" dirty="0"/>
              <a:t>Forms and signatures</a:t>
            </a:r>
          </a:p>
          <a:p>
            <a:endParaRPr lang="en-CN" dirty="0"/>
          </a:p>
        </p:txBody>
      </p:sp>
    </p:spTree>
    <p:extLst>
      <p:ext uri="{BB962C8B-B14F-4D97-AF65-F5344CB8AC3E}">
        <p14:creationId xmlns:p14="http://schemas.microsoft.com/office/powerpoint/2010/main" val="105175300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BDCB82-35E9-98F0-8834-A5A8EBF8502D}"/>
              </a:ext>
            </a:extLst>
          </p:cNvPr>
          <p:cNvSpPr>
            <a:spLocks noGrp="1"/>
          </p:cNvSpPr>
          <p:nvPr>
            <p:ph type="title"/>
          </p:nvPr>
        </p:nvSpPr>
        <p:spPr>
          <a:xfrm>
            <a:off x="1030146" y="268629"/>
            <a:ext cx="7877176" cy="857250"/>
          </a:xfrm>
        </p:spPr>
        <p:txBody>
          <a:bodyPr>
            <a:normAutofit/>
          </a:bodyPr>
          <a:lstStyle/>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2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NIS </a:t>
            </a:r>
            <a:r>
              <a:rPr lang="zh-CN" sz="32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学习的定义</a:t>
            </a:r>
            <a:endParaRPr lang="en-CN" sz="3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7" name="Rectangle 1">
            <a:extLst>
              <a:ext uri="{FF2B5EF4-FFF2-40B4-BE49-F238E27FC236}">
                <a16:creationId xmlns:a16="http://schemas.microsoft.com/office/drawing/2014/main" id="{2A5CC2C0-E501-C77B-FD48-D3722F2B52F0}"/>
              </a:ext>
            </a:extLst>
          </p:cNvPr>
          <p:cNvSpPr>
            <a:spLocks noChangeArrowheads="1"/>
          </p:cNvSpPr>
          <p:nvPr/>
        </p:nvSpPr>
        <p:spPr bwMode="auto">
          <a:xfrm>
            <a:off x="-140436" y="1264511"/>
            <a:ext cx="942487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45720" rIns="91440" bIns="45720" numCol="1" anchor="ctr" anchorCtr="0" compatLnSpc="1">
            <a:prstTxWarp prst="textNoShape">
              <a:avLst/>
            </a:prstTxWarp>
            <a:spAutoFit/>
          </a:bodyPr>
          <a:lstStyle>
            <a:lvl1pPr algn="l" eaLnBrk="0"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1pPr>
            <a:lvl2pPr marL="457200" algn="l" eaLnBrk="0"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2pPr>
            <a:lvl3pPr marL="914400" algn="l" eaLnBrk="0"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3pPr>
            <a:lvl4pPr marL="1371600" algn="l" eaLnBrk="0"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4pPr>
            <a:lvl5pPr marL="1828800" algn="l" eaLnBrk="0"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5pPr>
            <a:lvl6pPr marL="2286000" algn="l" eaLnBrk="0"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6pPr>
            <a:lvl7pPr marL="2743200" algn="l" eaLnBrk="0"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7pPr>
            <a:lvl8pPr marL="3200400" algn="l" eaLnBrk="0"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8pPr>
            <a:lvl9pPr marL="3657600" algn="l" eaLnBrk="0"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ko-KR" b="0" i="0" u="none" strike="noStrike" cap="none" normalizeH="0" baseline="0" dirty="0">
              <a:ln>
                <a:noFill/>
              </a:ln>
              <a:solidFill>
                <a:srgbClr val="202124"/>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ko-KR"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define learning as a personal process that develops new skills and understandings applied creatively within and beyond the classroom.</a:t>
            </a:r>
            <a:endParaRPr kumimoji="0" lang="en-US" altLang="ko-KR"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ko-KR" altLang="en-US" b="0" i="0" u="none" strike="noStrike" cap="none" normalizeH="0" baseline="0" dirty="0" err="1">
                <a:ln>
                  <a:noFill/>
                </a:ln>
                <a:solidFill>
                  <a:srgbClr val="202124"/>
                </a:solidFill>
                <a:effectLst/>
                <a:latin typeface="Calibri" panose="020F0502020204030204" pitchFamily="34" charset="0"/>
                <a:ea typeface="SimSun" panose="02010600030101010101" pitchFamily="2" charset="-122"/>
                <a:cs typeface="Calibri" panose="020F0502020204030204" pitchFamily="34" charset="0"/>
              </a:rPr>
              <a:t>我们将学习定义为个人培养新技能和理解并创造性地应用于课堂内外的过程</a:t>
            </a:r>
            <a:r>
              <a:rPr kumimoji="0" lang="ko-KR" altLang="en-US" b="0" i="0" u="none" strike="noStrike" cap="none" normalizeH="0" baseline="0" dirty="0">
                <a:ln>
                  <a:noFill/>
                </a:ln>
                <a:solidFill>
                  <a:srgbClr val="202124"/>
                </a:solidFill>
                <a:effectLst/>
                <a:latin typeface="Calibri" panose="020F0502020204030204" pitchFamily="34" charset="0"/>
                <a:ea typeface="SimSun" panose="02010600030101010101" pitchFamily="2" charset="-122"/>
                <a:cs typeface="Calibri" panose="020F0502020204030204" pitchFamily="34" charset="0"/>
              </a:rPr>
              <a:t>。</a:t>
            </a:r>
            <a:endParaRPr kumimoji="0" lang="en-US" altLang="ko-KR" b="0" i="0" u="none" strike="noStrike" cap="none" normalizeH="0" baseline="0" dirty="0">
              <a:ln>
                <a:noFill/>
              </a:ln>
              <a:solidFill>
                <a:srgbClr val="202124"/>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ko-KR" altLang="en-US" b="0" i="0" u="none" strike="noStrike" cap="none" normalizeH="0" baseline="0" dirty="0">
              <a:ln>
                <a:noFill/>
              </a:ln>
              <a:solidFill>
                <a:srgbClr val="202124"/>
              </a:solidFill>
              <a:effectLst/>
              <a:latin typeface="Calibri" panose="020F0502020204030204" pitchFamily="34" charset="0"/>
              <a:ea typeface="Batang" panose="02030600000101010101" pitchFamily="18" charset="-127"/>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ko-KR"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With this in mind, we believe students learn best when they…</a:t>
            </a:r>
            <a:endParaRPr kumimoji="0" lang="en-US" altLang="ko-KR"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zh-CN" altLang="en-US" b="0" i="0" u="none" strike="noStrike" cap="none" normalizeH="0" baseline="0" dirty="0">
                <a:ln>
                  <a:noFill/>
                </a:ln>
                <a:solidFill>
                  <a:srgbClr val="202124"/>
                </a:solidFill>
                <a:effectLst/>
                <a:latin typeface="Calibri" panose="020F0502020204030204" pitchFamily="34" charset="0"/>
                <a:ea typeface="SimSun" panose="02010600030101010101" pitchFamily="2" charset="-122"/>
                <a:cs typeface="Calibri" panose="020F0502020204030204" pitchFamily="34" charset="0"/>
              </a:rPr>
              <a:t>考虑到这一点，我们相信学生在</a:t>
            </a:r>
            <a:r>
              <a:rPr kumimoji="0" lang="zh-CN" altLang="en-US" b="0" i="0"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如下情况</a:t>
            </a:r>
            <a:r>
              <a:rPr kumimoji="0" lang="zh-CN" altLang="en-US" b="0" i="0" u="none" strike="noStrike" cap="none" normalizeH="0" baseline="0" dirty="0">
                <a:ln>
                  <a:noFill/>
                </a:ln>
                <a:solidFill>
                  <a:srgbClr val="202124"/>
                </a:solidFill>
                <a:effectLst/>
                <a:latin typeface="Calibri" panose="020F0502020204030204" pitchFamily="34" charset="0"/>
                <a:ea typeface="SimSun" panose="02010600030101010101" pitchFamily="2" charset="-122"/>
                <a:cs typeface="Calibri" panose="020F0502020204030204" pitchFamily="34" charset="0"/>
              </a:rPr>
              <a:t>时学得最好。</a:t>
            </a:r>
            <a:endParaRPr kumimoji="0" lang="en-US" altLang="zh-CN" b="0" i="0" u="none" strike="noStrike" cap="none" normalizeH="0" baseline="0" dirty="0">
              <a:ln>
                <a:noFill/>
              </a:ln>
              <a:solidFill>
                <a:srgbClr val="202124"/>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zh-CN" altLang="en-US"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ko-KR"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Make meaningful choices about their learning.</a:t>
            </a:r>
            <a:endParaRPr kumimoji="0" lang="en-US" altLang="ko-KR"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ko-KR" altLang="en-US" b="0" i="0" u="none" strike="noStrike" cap="none" normalizeH="0" baseline="0" dirty="0" err="1">
                <a:ln>
                  <a:noFill/>
                </a:ln>
                <a:solidFill>
                  <a:srgbClr val="202124"/>
                </a:solidFill>
                <a:effectLst/>
                <a:latin typeface="Calibri" panose="020F0502020204030204" pitchFamily="34" charset="0"/>
                <a:ea typeface="SimSun" panose="02010600030101010101" pitchFamily="2" charset="-122"/>
                <a:cs typeface="Calibri" panose="020F0502020204030204" pitchFamily="34" charset="0"/>
              </a:rPr>
              <a:t>对他们的学习做出有意义的选择</a:t>
            </a:r>
            <a:r>
              <a:rPr kumimoji="0" lang="ko-KR" altLang="en-US" b="0" i="0" u="none" strike="noStrike" cap="none" normalizeH="0" baseline="0" dirty="0">
                <a:ln>
                  <a:noFill/>
                </a:ln>
                <a:solidFill>
                  <a:srgbClr val="202124"/>
                </a:solidFill>
                <a:effectLst/>
                <a:latin typeface="Calibri" panose="020F0502020204030204" pitchFamily="34" charset="0"/>
                <a:ea typeface="SimSun" panose="02010600030101010101" pitchFamily="2" charset="-122"/>
                <a:cs typeface="Calibri" panose="020F0502020204030204" pitchFamily="34" charset="0"/>
              </a:rPr>
              <a:t>。</a:t>
            </a:r>
            <a:endParaRPr kumimoji="0" lang="en-US" altLang="ko-KR" b="0" i="0" u="none" strike="noStrike" cap="none" normalizeH="0" baseline="0" dirty="0">
              <a:ln>
                <a:noFill/>
              </a:ln>
              <a:solidFill>
                <a:srgbClr val="202124"/>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ko-KR" altLang="en-US" b="0" i="0" u="none" strike="noStrike" cap="none" normalizeH="0" baseline="0" dirty="0">
              <a:ln>
                <a:noFill/>
              </a:ln>
              <a:solidFill>
                <a:srgbClr val="202124"/>
              </a:solidFill>
              <a:effectLst/>
              <a:latin typeface="Calibri" panose="020F0502020204030204" pitchFamily="34" charset="0"/>
              <a:ea typeface="Batang" panose="02030600000101010101" pitchFamily="18" charset="-127"/>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ko-KR"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Build connections across cultures and perspectives.</a:t>
            </a:r>
            <a:endParaRPr kumimoji="0" lang="en-US" altLang="ko-KR"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zh-CN" altLang="en-US" b="0" i="0" u="none" strike="noStrike" cap="none" normalizeH="0" baseline="0" dirty="0">
                <a:ln>
                  <a:noFill/>
                </a:ln>
                <a:solidFill>
                  <a:srgbClr val="202124"/>
                </a:solidFill>
                <a:effectLst/>
                <a:latin typeface="Calibri" panose="020F0502020204030204" pitchFamily="34" charset="0"/>
                <a:ea typeface="SimSun" panose="02010600030101010101" pitchFamily="2" charset="-122"/>
                <a:cs typeface="Calibri" panose="020F0502020204030204" pitchFamily="34" charset="0"/>
              </a:rPr>
              <a:t>建立跨文化和跨观点的联系。</a:t>
            </a:r>
            <a:endParaRPr kumimoji="0" lang="en-US" altLang="zh-CN" b="0" i="0" u="none" strike="noStrike" cap="none" normalizeH="0" baseline="0" dirty="0">
              <a:ln>
                <a:noFill/>
              </a:ln>
              <a:solidFill>
                <a:srgbClr val="202124"/>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ko-KR" altLang="en-US" b="0" i="0" u="none" strike="noStrike" cap="none" normalizeH="0" baseline="0" dirty="0">
              <a:ln>
                <a:noFill/>
              </a:ln>
              <a:solidFill>
                <a:srgbClr val="202124"/>
              </a:solidFill>
              <a:effectLst/>
              <a:latin typeface="Calibri" panose="020F0502020204030204" pitchFamily="34" charset="0"/>
              <a:ea typeface="Batang" panose="02030600000101010101" pitchFamily="18" charset="-127"/>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ko-KR"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Feel a strong sense of inclusion and belonging.</a:t>
            </a:r>
            <a:endParaRPr kumimoji="0" lang="en-US" altLang="ko-KR"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zh-CN" altLang="en-US" b="0" i="0" u="none" strike="noStrike" cap="none" normalizeH="0" baseline="0" dirty="0">
                <a:ln>
                  <a:noFill/>
                </a:ln>
                <a:solidFill>
                  <a:srgbClr val="202124"/>
                </a:solidFill>
                <a:effectLst/>
                <a:latin typeface="Calibri" panose="020F0502020204030204" pitchFamily="34" charset="0"/>
                <a:ea typeface="SimSun" panose="02010600030101010101" pitchFamily="2" charset="-122"/>
                <a:cs typeface="Calibri" panose="020F0502020204030204" pitchFamily="34" charset="0"/>
              </a:rPr>
              <a:t>感受到强烈的被包容和归属感。</a:t>
            </a:r>
            <a:endParaRPr kumimoji="0" lang="en-US" altLang="zh-CN" b="0" i="0" u="none" strike="noStrike" cap="none" normalizeH="0" baseline="0" dirty="0">
              <a:ln>
                <a:noFill/>
              </a:ln>
              <a:solidFill>
                <a:srgbClr val="202124"/>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ko-KR" altLang="en-US" b="0" i="0" u="none" strike="noStrike" cap="none" normalizeH="0" baseline="0" dirty="0">
              <a:ln>
                <a:noFill/>
              </a:ln>
              <a:solidFill>
                <a:srgbClr val="202124"/>
              </a:solidFill>
              <a:effectLst/>
              <a:latin typeface="Calibri" panose="020F0502020204030204" pitchFamily="34" charset="0"/>
              <a:ea typeface="Batang" panose="02030600000101010101" pitchFamily="18" charset="-127"/>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ko-KR"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Experience an appropriate balance of challenge and support.</a:t>
            </a:r>
            <a:endParaRPr kumimoji="0" lang="en-US" altLang="ko-KR"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zh-CN" altLang="en-US" b="0" i="0" u="none" strike="noStrike" cap="none" normalizeH="0" baseline="0" dirty="0">
                <a:ln>
                  <a:noFill/>
                </a:ln>
                <a:solidFill>
                  <a:srgbClr val="202124"/>
                </a:solidFill>
                <a:effectLst/>
                <a:latin typeface="Calibri" panose="020F0502020204030204" pitchFamily="34" charset="0"/>
                <a:ea typeface="SimSun" panose="02010600030101010101" pitchFamily="2" charset="-122"/>
                <a:cs typeface="Calibri" panose="020F0502020204030204" pitchFamily="34" charset="0"/>
              </a:rPr>
              <a:t>体验挑战与支持之间的适当平衡。</a:t>
            </a:r>
            <a:endParaRPr kumimoji="0" lang="ko-KR" altLang="en-US" b="0" i="0" u="none" strike="noStrike" cap="none" normalizeH="0" baseline="0" dirty="0">
              <a:ln>
                <a:noFill/>
              </a:ln>
              <a:solidFill>
                <a:srgbClr val="202124"/>
              </a:solidFill>
              <a:effectLst/>
              <a:latin typeface="Calibri" panose="020F0502020204030204" pitchFamily="34" charset="0"/>
              <a:ea typeface="Batang" panose="02030600000101010101" pitchFamily="18" charset="-127"/>
              <a:cs typeface="Calibri" panose="020F0502020204030204" pitchFamily="34" charset="0"/>
            </a:endParaRPr>
          </a:p>
        </p:txBody>
      </p:sp>
    </p:spTree>
    <p:extLst>
      <p:ext uri="{BB962C8B-B14F-4D97-AF65-F5344CB8AC3E}">
        <p14:creationId xmlns:p14="http://schemas.microsoft.com/office/powerpoint/2010/main" val="15611663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A531CB-5E6A-5CF9-B057-DF7BCE987150}"/>
              </a:ext>
            </a:extLst>
          </p:cNvPr>
          <p:cNvSpPr>
            <a:spLocks noGrp="1"/>
          </p:cNvSpPr>
          <p:nvPr>
            <p:ph type="title"/>
          </p:nvPr>
        </p:nvSpPr>
        <p:spPr/>
        <p:txBody>
          <a:bodyPr>
            <a:normAutofit/>
          </a:bodyPr>
          <a:lstStyle/>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2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NIS </a:t>
            </a:r>
            <a:r>
              <a:rPr lang="zh-CN" sz="32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学习的定义</a:t>
            </a:r>
            <a:endParaRPr lang="en-CN" sz="3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5" name="Text Placeholder 4">
            <a:extLst>
              <a:ext uri="{FF2B5EF4-FFF2-40B4-BE49-F238E27FC236}">
                <a16:creationId xmlns:a16="http://schemas.microsoft.com/office/drawing/2014/main" id="{C0D63E91-EE06-FBB3-9376-DDE2E94B6947}"/>
              </a:ext>
            </a:extLst>
          </p:cNvPr>
          <p:cNvSpPr>
            <a:spLocks noGrp="1"/>
          </p:cNvSpPr>
          <p:nvPr>
            <p:ph type="body" sz="half" idx="1"/>
          </p:nvPr>
        </p:nvSpPr>
        <p:spPr>
          <a:xfrm>
            <a:off x="633411" y="1276350"/>
            <a:ext cx="3833813" cy="3486150"/>
          </a:xfrm>
          <a:ln w="38100">
            <a:solidFill>
              <a:schemeClr val="accent4">
                <a:lumMod val="75000"/>
              </a:schemeClr>
            </a:solidFill>
          </a:ln>
        </p:spPr>
        <p:txBody>
          <a:bodyPr anchor="t"/>
          <a:lstStyle/>
          <a:p>
            <a:pPr marL="0" indent="0" algn="ctr">
              <a:buNone/>
            </a:pPr>
            <a:r>
              <a:rPr lang="en-CN" sz="2200" b="1" u="sng" dirty="0"/>
              <a:t>Knee Jerk</a:t>
            </a:r>
          </a:p>
          <a:p>
            <a:r>
              <a:rPr lang="en-CN" sz="1600" b="1" dirty="0"/>
              <a:t>In-class only</a:t>
            </a:r>
          </a:p>
          <a:p>
            <a:r>
              <a:rPr lang="en-CN" sz="1600" b="1" dirty="0"/>
              <a:t>Paper and pencil</a:t>
            </a:r>
          </a:p>
          <a:p>
            <a:r>
              <a:rPr lang="en-CN" sz="1600" b="1" dirty="0"/>
              <a:t>Track digital docs</a:t>
            </a:r>
          </a:p>
          <a:p>
            <a:r>
              <a:rPr lang="en-CN" sz="1600" b="1" dirty="0"/>
              <a:t>Teach AI citation</a:t>
            </a:r>
          </a:p>
          <a:p>
            <a:r>
              <a:rPr lang="en-CN" sz="1600" b="1" dirty="0"/>
              <a:t>AI detection</a:t>
            </a:r>
          </a:p>
          <a:p>
            <a:r>
              <a:rPr lang="en-CN" sz="1600" b="1" dirty="0"/>
              <a:t>Forms and signatures</a:t>
            </a:r>
          </a:p>
          <a:p>
            <a:endParaRPr lang="en-CN" dirty="0"/>
          </a:p>
        </p:txBody>
      </p:sp>
      <p:sp>
        <p:nvSpPr>
          <p:cNvPr id="8" name="Text Placeholder 4">
            <a:extLst>
              <a:ext uri="{FF2B5EF4-FFF2-40B4-BE49-F238E27FC236}">
                <a16:creationId xmlns:a16="http://schemas.microsoft.com/office/drawing/2014/main" id="{221B51F4-7EE8-0DCD-8929-AB727307E5E0}"/>
              </a:ext>
            </a:extLst>
          </p:cNvPr>
          <p:cNvSpPr txBox="1">
            <a:spLocks/>
          </p:cNvSpPr>
          <p:nvPr/>
        </p:nvSpPr>
        <p:spPr>
          <a:xfrm>
            <a:off x="4676778" y="1276350"/>
            <a:ext cx="4050533" cy="3486150"/>
          </a:xfrm>
          <a:prstGeom prst="rect">
            <a:avLst/>
          </a:prstGeom>
          <a:ln w="38100">
            <a:solidFill>
              <a:schemeClr val="accent1">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t">
            <a:normAutofit/>
          </a:bodyPr>
          <a:lstStyle>
            <a:lvl1pPr marL="205873" marR="0" indent="-205873" algn="l" defTabSz="343958" latinLnBrk="0">
              <a:lnSpc>
                <a:spcPct val="100000"/>
              </a:lnSpc>
              <a:spcBef>
                <a:spcPts val="1800"/>
              </a:spcBef>
              <a:spcAft>
                <a:spcPts val="0"/>
              </a:spcAft>
              <a:buClrTx/>
              <a:buSzPct val="125000"/>
              <a:buFontTx/>
              <a:buChar char="•"/>
              <a:tabLst/>
              <a:defRPr sz="1400" b="0" i="0" u="none" strike="noStrike" cap="none" spc="0" baseline="0">
                <a:solidFill>
                  <a:srgbClr val="000000"/>
                </a:solidFill>
                <a:uFillTx/>
                <a:latin typeface="Helvetica Neue"/>
                <a:ea typeface="Helvetica Neue"/>
                <a:cs typeface="Helvetica Neue"/>
                <a:sym typeface="Helvetica Neue"/>
              </a:defRPr>
            </a:lvl1pPr>
            <a:lvl2pPr marL="764673" marR="0" indent="-205873" algn="l" defTabSz="343958" latinLnBrk="0">
              <a:lnSpc>
                <a:spcPct val="100000"/>
              </a:lnSpc>
              <a:spcBef>
                <a:spcPts val="1800"/>
              </a:spcBef>
              <a:spcAft>
                <a:spcPts val="0"/>
              </a:spcAft>
              <a:buClrTx/>
              <a:buSzPct val="125000"/>
              <a:buFontTx/>
              <a:buChar char="•"/>
              <a:tabLst/>
              <a:defRPr sz="1400" b="0" i="0" u="none" strike="noStrike" cap="none" spc="0" baseline="0">
                <a:solidFill>
                  <a:srgbClr val="000000"/>
                </a:solidFill>
                <a:uFillTx/>
                <a:latin typeface="Helvetica Neue"/>
                <a:ea typeface="Helvetica Neue"/>
                <a:cs typeface="Helvetica Neue"/>
                <a:sym typeface="Helvetica Neue"/>
              </a:defRPr>
            </a:lvl2pPr>
            <a:lvl3pPr marL="1323473" marR="0" indent="-205873" algn="l" defTabSz="343958" latinLnBrk="0">
              <a:lnSpc>
                <a:spcPct val="100000"/>
              </a:lnSpc>
              <a:spcBef>
                <a:spcPts val="1800"/>
              </a:spcBef>
              <a:spcAft>
                <a:spcPts val="0"/>
              </a:spcAft>
              <a:buClrTx/>
              <a:buSzPct val="125000"/>
              <a:buFontTx/>
              <a:buChar char="•"/>
              <a:tabLst/>
              <a:defRPr sz="1400" b="0" i="0" u="none" strike="noStrike" cap="none" spc="0" baseline="0">
                <a:solidFill>
                  <a:srgbClr val="000000"/>
                </a:solidFill>
                <a:uFillTx/>
                <a:latin typeface="Helvetica Neue"/>
                <a:ea typeface="Helvetica Neue"/>
                <a:cs typeface="Helvetica Neue"/>
                <a:sym typeface="Helvetica Neue"/>
              </a:defRPr>
            </a:lvl3pPr>
            <a:lvl4pPr marL="1882273" marR="0" indent="-205873" algn="l" defTabSz="343958" latinLnBrk="0">
              <a:lnSpc>
                <a:spcPct val="100000"/>
              </a:lnSpc>
              <a:spcBef>
                <a:spcPts val="1800"/>
              </a:spcBef>
              <a:spcAft>
                <a:spcPts val="0"/>
              </a:spcAft>
              <a:buClrTx/>
              <a:buSzPct val="125000"/>
              <a:buFontTx/>
              <a:buChar char="•"/>
              <a:tabLst/>
              <a:defRPr sz="1400" b="0" i="0" u="none" strike="noStrike" cap="none" spc="0" baseline="0">
                <a:solidFill>
                  <a:srgbClr val="000000"/>
                </a:solidFill>
                <a:uFillTx/>
                <a:latin typeface="Helvetica Neue"/>
                <a:ea typeface="Helvetica Neue"/>
                <a:cs typeface="Helvetica Neue"/>
                <a:sym typeface="Helvetica Neue"/>
              </a:defRPr>
            </a:lvl4pPr>
            <a:lvl5pPr marL="2441073" marR="0" indent="-205873" algn="l" defTabSz="343958" latinLnBrk="0">
              <a:lnSpc>
                <a:spcPct val="100000"/>
              </a:lnSpc>
              <a:spcBef>
                <a:spcPts val="1800"/>
              </a:spcBef>
              <a:spcAft>
                <a:spcPts val="0"/>
              </a:spcAft>
              <a:buClrTx/>
              <a:buSzPct val="125000"/>
              <a:buFontTx/>
              <a:buChar char="•"/>
              <a:tabLst/>
              <a:defRPr sz="1400" b="0" i="0" u="none" strike="noStrike" cap="none" spc="0" baseline="0">
                <a:solidFill>
                  <a:srgbClr val="000000"/>
                </a:solidFill>
                <a:uFillTx/>
                <a:latin typeface="Helvetica Neue"/>
                <a:ea typeface="Helvetica Neue"/>
                <a:cs typeface="Helvetica Neue"/>
                <a:sym typeface="Helvetica Neue"/>
              </a:defRPr>
            </a:lvl5pPr>
            <a:lvl6pPr marL="341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6pPr>
            <a:lvl7pPr marL="405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7pPr>
            <a:lvl8pPr marL="468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8pPr>
            <a:lvl9pPr marL="532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buFontTx/>
              <a:buNone/>
            </a:pPr>
            <a:r>
              <a:rPr lang="en-CN" sz="2200" b="1" u="sng" dirty="0"/>
              <a:t>Re-Think</a:t>
            </a:r>
          </a:p>
          <a:p>
            <a:pPr hangingPunct="1"/>
            <a:r>
              <a:rPr lang="en-CN" sz="1600" b="1" dirty="0"/>
              <a:t>Co-create assessments</a:t>
            </a:r>
          </a:p>
          <a:p>
            <a:pPr hangingPunct="1"/>
            <a:r>
              <a:rPr lang="en-CN" sz="1600" b="1" dirty="0"/>
              <a:t>Focus on process and milestones</a:t>
            </a:r>
          </a:p>
          <a:p>
            <a:pPr hangingPunct="1"/>
            <a:r>
              <a:rPr lang="en-CN" sz="1600" b="1" dirty="0"/>
              <a:t>More recent and relevant</a:t>
            </a:r>
          </a:p>
          <a:p>
            <a:pPr hangingPunct="1"/>
            <a:r>
              <a:rPr lang="en-CN" sz="1600" b="1" dirty="0"/>
              <a:t>More creative and personal</a:t>
            </a:r>
          </a:p>
          <a:p>
            <a:pPr hangingPunct="1"/>
            <a:r>
              <a:rPr lang="en-CN" sz="1600" b="1" dirty="0"/>
              <a:t>More formative and feedback</a:t>
            </a:r>
          </a:p>
          <a:p>
            <a:pPr hangingPunct="1"/>
            <a:r>
              <a:rPr lang="en-CN" sz="1600" b="1" dirty="0"/>
              <a:t>Be explicit about amount AI use</a:t>
            </a:r>
            <a:endParaRPr lang="en-CN" dirty="0"/>
          </a:p>
        </p:txBody>
      </p:sp>
    </p:spTree>
    <p:extLst>
      <p:ext uri="{BB962C8B-B14F-4D97-AF65-F5344CB8AC3E}">
        <p14:creationId xmlns:p14="http://schemas.microsoft.com/office/powerpoint/2010/main" val="366307087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triangle&#10;&#10;Description automatically generated">
            <a:extLst>
              <a:ext uri="{FF2B5EF4-FFF2-40B4-BE49-F238E27FC236}">
                <a16:creationId xmlns:a16="http://schemas.microsoft.com/office/drawing/2014/main" id="{708E8BFD-EF04-B7D9-F09E-31C5CABC3ACA}"/>
              </a:ext>
            </a:extLst>
          </p:cNvPr>
          <p:cNvPicPr>
            <a:picLocks noChangeAspect="1"/>
          </p:cNvPicPr>
          <p:nvPr/>
        </p:nvPicPr>
        <p:blipFill>
          <a:blip r:embed="rId3"/>
          <a:stretch>
            <a:fillRect/>
          </a:stretch>
        </p:blipFill>
        <p:spPr>
          <a:xfrm>
            <a:off x="1165835" y="1349923"/>
            <a:ext cx="7000703" cy="3692159"/>
          </a:xfrm>
          <a:prstGeom prst="rect">
            <a:avLst/>
          </a:prstGeom>
        </p:spPr>
      </p:pic>
      <p:sp>
        <p:nvSpPr>
          <p:cNvPr id="2" name="Title 1">
            <a:extLst>
              <a:ext uri="{FF2B5EF4-FFF2-40B4-BE49-F238E27FC236}">
                <a16:creationId xmlns:a16="http://schemas.microsoft.com/office/drawing/2014/main" id="{DECC6CEA-FCEA-9C6B-1F96-40FF904181EA}"/>
              </a:ext>
            </a:extLst>
          </p:cNvPr>
          <p:cNvSpPr>
            <a:spLocks noGrp="1"/>
          </p:cNvSpPr>
          <p:nvPr>
            <p:ph type="title"/>
          </p:nvPr>
        </p:nvSpPr>
        <p:spPr>
          <a:xfrm>
            <a:off x="633412" y="317866"/>
            <a:ext cx="7877176" cy="857250"/>
          </a:xfrm>
        </p:spPr>
        <p:txBody>
          <a:bodyPr>
            <a:normAutofit/>
          </a:bodyPr>
          <a:lstStyle/>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sz="32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在人工智能道路上我们在哪里？</a:t>
            </a:r>
            <a:endParaRPr lang="en-CN" sz="32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190053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9EAB4-3A2E-F9D7-9542-5CAA279ACA8E}"/>
              </a:ext>
            </a:extLst>
          </p:cNvPr>
          <p:cNvSpPr>
            <a:spLocks noGrp="1"/>
          </p:cNvSpPr>
          <p:nvPr>
            <p:ph type="title"/>
          </p:nvPr>
        </p:nvSpPr>
        <p:spPr/>
        <p:txBody>
          <a:bodyPr>
            <a:normAutofit/>
          </a:bodyPr>
          <a:lstStyle/>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sz="32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有什么困难吗？</a:t>
            </a:r>
            <a:endParaRPr lang="en-CN" sz="3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3" name="Text Placeholder 2">
            <a:extLst>
              <a:ext uri="{FF2B5EF4-FFF2-40B4-BE49-F238E27FC236}">
                <a16:creationId xmlns:a16="http://schemas.microsoft.com/office/drawing/2014/main" id="{A8FDACDF-F32A-2FF6-6B98-FA59E3652EDF}"/>
              </a:ext>
            </a:extLst>
          </p:cNvPr>
          <p:cNvSpPr>
            <a:spLocks noGrp="1"/>
          </p:cNvSpPr>
          <p:nvPr>
            <p:ph type="body" idx="1"/>
          </p:nvPr>
        </p:nvSpPr>
        <p:spPr>
          <a:xfrm>
            <a:off x="1043774" y="1276350"/>
            <a:ext cx="3812464" cy="3486150"/>
          </a:xfrm>
        </p:spPr>
        <p:txBody>
          <a:bodyPr/>
          <a:lstStyle/>
          <a:p>
            <a:pPr marL="342900" lvl="0" indent="-342900">
              <a:buFont typeface="Times New Roman" panose="02020603050405020304" pitchFamily="18" charset="0"/>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道德与法律</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Times New Roman" panose="02020603050405020304" pitchFamily="18" charset="0"/>
              <a:buChar char="•"/>
              <a:tabLst>
                <a:tab pos="457200" algn="l"/>
              </a:tabLst>
            </a:pP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精确的思考</a:t>
            </a:r>
            <a:endParaRPr lang="en-CN" sz="1800" dirty="0">
              <a:effectLst/>
              <a:latin typeface="Times New Roman" panose="02020603050405020304" pitchFamily="18" charset="0"/>
              <a:ea typeface="Times New Roman" panose="02020603050405020304" pitchFamily="18" charset="0"/>
            </a:endParaRPr>
          </a:p>
          <a:p>
            <a:pPr marL="342900" lvl="0" indent="-342900">
              <a:buFont typeface="Times New Roman" panose="02020603050405020304" pitchFamily="18" charset="0"/>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测评和课程</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Times New Roman" panose="02020603050405020304" pitchFamily="18" charset="0"/>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数字划分</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5" name="Picture 4" descr="A two people with a broken sign&#10;&#10;Description automatically generated with medium confidence">
            <a:extLst>
              <a:ext uri="{FF2B5EF4-FFF2-40B4-BE49-F238E27FC236}">
                <a16:creationId xmlns:a16="http://schemas.microsoft.com/office/drawing/2014/main" id="{4C4ECD0D-BCCB-A5F3-D0E8-8F2AC72FF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729" y="1335251"/>
            <a:ext cx="3044497" cy="3044497"/>
          </a:xfrm>
          <a:prstGeom prst="rect">
            <a:avLst/>
          </a:prstGeom>
        </p:spPr>
      </p:pic>
      <p:sp>
        <p:nvSpPr>
          <p:cNvPr id="4" name="TextBox 3">
            <a:extLst>
              <a:ext uri="{FF2B5EF4-FFF2-40B4-BE49-F238E27FC236}">
                <a16:creationId xmlns:a16="http://schemas.microsoft.com/office/drawing/2014/main" id="{F286502E-1E5A-7401-B033-9EAB6A43FC7C}"/>
              </a:ext>
            </a:extLst>
          </p:cNvPr>
          <p:cNvSpPr txBox="1"/>
          <p:nvPr/>
        </p:nvSpPr>
        <p:spPr>
          <a:xfrm>
            <a:off x="5785292" y="4187388"/>
            <a:ext cx="1585369" cy="19236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r>
              <a:rPr kumimoji="0" lang="en-CN" sz="1000" b="0" i="0" u="none" strike="noStrike" cap="none" spc="0" normalizeH="0" baseline="0" dirty="0">
                <a:ln>
                  <a:noFill/>
                </a:ln>
                <a:solidFill>
                  <a:srgbClr val="000000"/>
                </a:solidFill>
                <a:effectLst/>
                <a:uFillTx/>
                <a:latin typeface="Helvetica Neue"/>
                <a:ea typeface="Helvetica Neue"/>
                <a:cs typeface="Helvetica Neue"/>
                <a:sym typeface="Helvetica Neue"/>
              </a:rPr>
              <a:t>Photo Credit: Noun Project</a:t>
            </a:r>
          </a:p>
        </p:txBody>
      </p:sp>
    </p:spTree>
    <p:extLst>
      <p:ext uri="{BB962C8B-B14F-4D97-AF65-F5344CB8AC3E}">
        <p14:creationId xmlns:p14="http://schemas.microsoft.com/office/powerpoint/2010/main" val="407618679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11860-14BE-BD82-2616-97A096159277}"/>
              </a:ext>
            </a:extLst>
          </p:cNvPr>
          <p:cNvSpPr>
            <a:spLocks noGrp="1"/>
          </p:cNvSpPr>
          <p:nvPr>
            <p:ph type="title"/>
          </p:nvPr>
        </p:nvSpPr>
        <p:spPr>
          <a:xfrm>
            <a:off x="633412" y="365459"/>
            <a:ext cx="7877176" cy="857250"/>
          </a:xfrm>
        </p:spPr>
        <p:txBody>
          <a:bodyPr>
            <a:normAutofit/>
          </a:bodyPr>
          <a:lstStyle/>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sz="32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现在和下一步</a:t>
            </a:r>
            <a:r>
              <a:rPr lang="en-US" sz="32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a:t>
            </a:r>
            <a:endParaRPr lang="en-CN" sz="3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3" name="Text Placeholder 2">
            <a:extLst>
              <a:ext uri="{FF2B5EF4-FFF2-40B4-BE49-F238E27FC236}">
                <a16:creationId xmlns:a16="http://schemas.microsoft.com/office/drawing/2014/main" id="{3D4826C3-A3F9-B4A9-35FB-F8A668AA17EF}"/>
              </a:ext>
            </a:extLst>
          </p:cNvPr>
          <p:cNvSpPr>
            <a:spLocks noGrp="1"/>
          </p:cNvSpPr>
          <p:nvPr>
            <p:ph type="body" idx="1"/>
          </p:nvPr>
        </p:nvSpPr>
        <p:spPr>
          <a:xfrm>
            <a:off x="632817" y="1207022"/>
            <a:ext cx="4957755" cy="3565002"/>
          </a:xfrm>
        </p:spPr>
        <p:txBody>
          <a:bodyPr>
            <a:normAutofit/>
          </a:bodyPr>
          <a:lstStyle/>
          <a:p>
            <a:pPr marL="342900" lvl="0" indent="-342900">
              <a:buFont typeface="Times New Roman" panose="02020603050405020304" pitchFamily="18" charset="0"/>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沟通和尝试</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Times New Roman" panose="02020603050405020304" pitchFamily="18" charset="0"/>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专业学习</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Times New Roman" panose="02020603050405020304" pitchFamily="18" charset="0"/>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教师指导下使用</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Times New Roman" panose="02020603050405020304" pitchFamily="18" charset="0"/>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重新考虑测评方式</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Times New Roman" panose="02020603050405020304" pitchFamily="18" charset="0"/>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第一个</a:t>
            </a:r>
            <a:r>
              <a:rPr lang="en-US" sz="18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“Poe </a:t>
            </a:r>
            <a:r>
              <a:rPr lang="en-US"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Pilot</a:t>
            </a:r>
            <a:r>
              <a:rPr lang="en-US" sz="18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a:t>
            </a:r>
            <a:r>
              <a:rPr lang="zh-CN" sz="1800" dirty="0">
                <a:solidFill>
                  <a:srgbClr val="202124"/>
                </a:solidFill>
                <a:effectLst/>
                <a:latin typeface="Calibri" panose="020F0502020204030204" pitchFamily="34" charset="0"/>
                <a:ea typeface="SimSun" panose="02010600030101010101" pitchFamily="2" charset="-122"/>
                <a:cs typeface="SimSun" panose="02010600030101010101" pitchFamily="2" charset="-122"/>
              </a:rPr>
              <a:t>测试</a:t>
            </a: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正在进行中（</a:t>
            </a:r>
            <a:r>
              <a:rPr lang="en-US" sz="18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G9</a:t>
            </a: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5" name="Picture 4" descr="A group of kids in a classroom&#10;&#10;Description automatically generated">
            <a:extLst>
              <a:ext uri="{FF2B5EF4-FFF2-40B4-BE49-F238E27FC236}">
                <a16:creationId xmlns:a16="http://schemas.microsoft.com/office/drawing/2014/main" id="{3E0A0E5A-9739-AD81-6370-BBAFE9F88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5177" y="2016526"/>
            <a:ext cx="3987839" cy="2278765"/>
          </a:xfrm>
          <a:prstGeom prst="rect">
            <a:avLst/>
          </a:prstGeom>
        </p:spPr>
      </p:pic>
      <p:sp>
        <p:nvSpPr>
          <p:cNvPr id="7" name="TextBox 6">
            <a:extLst>
              <a:ext uri="{FF2B5EF4-FFF2-40B4-BE49-F238E27FC236}">
                <a16:creationId xmlns:a16="http://schemas.microsoft.com/office/drawing/2014/main" id="{12FA2FC8-B760-6682-5D52-8CE4E3D9F6DA}"/>
              </a:ext>
            </a:extLst>
          </p:cNvPr>
          <p:cNvSpPr txBox="1"/>
          <p:nvPr/>
        </p:nvSpPr>
        <p:spPr>
          <a:xfrm>
            <a:off x="4930453" y="4333602"/>
            <a:ext cx="3987839" cy="40011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b="0" i="0" dirty="0" err="1">
                <a:solidFill>
                  <a:srgbClr val="0F0F0F"/>
                </a:solidFill>
                <a:effectLst/>
                <a:latin typeface="Söhne"/>
              </a:rPr>
              <a:t>OpenAI</a:t>
            </a:r>
            <a:r>
              <a:rPr lang="en-US" sz="1000" b="0" i="0" dirty="0">
                <a:solidFill>
                  <a:srgbClr val="0F0F0F"/>
                </a:solidFill>
                <a:effectLst/>
                <a:latin typeface="Söhne"/>
              </a:rPr>
              <a:t>. (2023). ["Split image depicting challenges and opportunities of AI use in schools"]. Created using DALL-E on [November 23, 2023].</a:t>
            </a:r>
            <a:endParaRPr lang="en-CN" sz="1000" dirty="0"/>
          </a:p>
        </p:txBody>
      </p:sp>
    </p:spTree>
    <p:extLst>
      <p:ext uri="{BB962C8B-B14F-4D97-AF65-F5344CB8AC3E}">
        <p14:creationId xmlns:p14="http://schemas.microsoft.com/office/powerpoint/2010/main" val="356852263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urve&#10;&#10;Description automatically generated">
            <a:extLst>
              <a:ext uri="{FF2B5EF4-FFF2-40B4-BE49-F238E27FC236}">
                <a16:creationId xmlns:a16="http://schemas.microsoft.com/office/drawing/2014/main" id="{40D273AA-3F06-E1BA-19CB-2D3AFDD4FC24}"/>
              </a:ext>
            </a:extLst>
          </p:cNvPr>
          <p:cNvPicPr>
            <a:picLocks noChangeAspect="1"/>
          </p:cNvPicPr>
          <p:nvPr/>
        </p:nvPicPr>
        <p:blipFill>
          <a:blip r:embed="rId2"/>
          <a:stretch>
            <a:fillRect/>
          </a:stretch>
        </p:blipFill>
        <p:spPr>
          <a:xfrm>
            <a:off x="1933783" y="324092"/>
            <a:ext cx="5920301" cy="4109013"/>
          </a:xfrm>
          <a:prstGeom prst="rect">
            <a:avLst/>
          </a:prstGeom>
        </p:spPr>
      </p:pic>
      <p:sp>
        <p:nvSpPr>
          <p:cNvPr id="9" name="TextBox 8">
            <a:extLst>
              <a:ext uri="{FF2B5EF4-FFF2-40B4-BE49-F238E27FC236}">
                <a16:creationId xmlns:a16="http://schemas.microsoft.com/office/drawing/2014/main" id="{176C4482-9B40-FB96-EE3A-6C0E236A53B7}"/>
              </a:ext>
            </a:extLst>
          </p:cNvPr>
          <p:cNvSpPr txBox="1"/>
          <p:nvPr/>
        </p:nvSpPr>
        <p:spPr>
          <a:xfrm>
            <a:off x="2527674" y="4317848"/>
            <a:ext cx="5032954" cy="71558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pPr algn="l"/>
            <a:r>
              <a:rPr lang="en-US" sz="1100" b="0" dirty="0"/>
              <a:t>"Generative artificial intelligence (AI) is positioned on the Peak of Inflated Expectations on the Gartner, Inc. Hype Cycle for Emerging Technologies, 2023, projected to reach transformational benefit within two to five years."  (STAMFORD, Conn., August 16, 2023) </a:t>
            </a:r>
            <a:endParaRPr lang="en-US" sz="1100" dirty="0"/>
          </a:p>
        </p:txBody>
      </p:sp>
      <p:sp>
        <p:nvSpPr>
          <p:cNvPr id="10" name="TextBox 9">
            <a:extLst>
              <a:ext uri="{FF2B5EF4-FFF2-40B4-BE49-F238E27FC236}">
                <a16:creationId xmlns:a16="http://schemas.microsoft.com/office/drawing/2014/main" id="{12D24AD3-FD15-3465-FBF5-40955F64FB94}"/>
              </a:ext>
            </a:extLst>
          </p:cNvPr>
          <p:cNvSpPr txBox="1"/>
          <p:nvPr/>
        </p:nvSpPr>
        <p:spPr>
          <a:xfrm>
            <a:off x="546244" y="3943826"/>
            <a:ext cx="8995814" cy="1154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pPr marL="0" marR="0" indent="0" defTabSz="343958" fontAlgn="auto" latinLnBrk="0" hangingPunct="0">
              <a:lnSpc>
                <a:spcPct val="100000"/>
              </a:lnSpc>
              <a:spcBef>
                <a:spcPts val="0"/>
              </a:spcBef>
              <a:spcAft>
                <a:spcPts val="0"/>
              </a:spcAft>
              <a:buClrTx/>
              <a:buSzTx/>
              <a:buFontTx/>
              <a:buNone/>
              <a:tabLst/>
            </a:pPr>
            <a:r>
              <a:rPr lang="en-US" sz="500"/>
              <a:t>https://</a:t>
            </a:r>
            <a:r>
              <a:rPr lang="en-US" sz="500" err="1"/>
              <a:t>www.gartner.com</a:t>
            </a:r>
            <a:r>
              <a:rPr lang="en-US" sz="500"/>
              <a:t>/</a:t>
            </a:r>
            <a:r>
              <a:rPr lang="en-US" sz="500" err="1"/>
              <a:t>en</a:t>
            </a:r>
            <a:r>
              <a:rPr lang="en-US" sz="500"/>
              <a:t>/newsroom/press-releases/2023-08-16-gartner-places-generative-ai-on-the-peak-of-inflated-expectations-on-the-2023-hype-cycle-for-emerging-technologies</a:t>
            </a:r>
          </a:p>
        </p:txBody>
      </p:sp>
      <p:pic>
        <p:nvPicPr>
          <p:cNvPr id="2" name="Graphic 1" descr="Artificial Intelligence with solid fill">
            <a:extLst>
              <a:ext uri="{FF2B5EF4-FFF2-40B4-BE49-F238E27FC236}">
                <a16:creationId xmlns:a16="http://schemas.microsoft.com/office/drawing/2014/main" id="{DB086804-5644-42C7-249F-452A36B713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7080" y="748267"/>
            <a:ext cx="253616" cy="253588"/>
          </a:xfrm>
          <a:prstGeom prst="rect">
            <a:avLst/>
          </a:prstGeom>
        </p:spPr>
      </p:pic>
      <p:sp>
        <p:nvSpPr>
          <p:cNvPr id="6" name="Nanjing International School">
            <a:extLst>
              <a:ext uri="{FF2B5EF4-FFF2-40B4-BE49-F238E27FC236}">
                <a16:creationId xmlns:a16="http://schemas.microsoft.com/office/drawing/2014/main" id="{596462C3-7AC4-299B-B0EE-77D479EACAF9}"/>
              </a:ext>
            </a:extLst>
          </p:cNvPr>
          <p:cNvSpPr txBox="1">
            <a:spLocks/>
          </p:cNvSpPr>
          <p:nvPr/>
        </p:nvSpPr>
        <p:spPr>
          <a:xfrm>
            <a:off x="770013" y="444277"/>
            <a:ext cx="1263582" cy="73574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9050" tIns="19050" rIns="19050" bIns="19050" anchor="ctr">
            <a:normAutofit/>
          </a:bodyPr>
          <a:lstStyle>
            <a:lvl1pPr marL="0" marR="0" indent="0" algn="ctr" defTabSz="4572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Helvetica"/>
                <a:ea typeface="Helvetica"/>
                <a:cs typeface="Helvetica"/>
                <a:sym typeface="Helvetica"/>
              </a:defRPr>
            </a:lvl1pPr>
            <a:lvl2pPr marL="0" marR="0" indent="457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2pPr>
            <a:lvl3pPr marL="0" marR="0" indent="914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3pPr>
            <a:lvl4pPr marL="0" marR="0" indent="1371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4pPr>
            <a:lvl5pPr marL="0" marR="0" indent="18288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5pPr>
            <a:lvl6pPr marL="0" marR="0" indent="22860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6pPr>
            <a:lvl7pPr marL="0" marR="0" indent="2743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7pPr>
            <a:lvl8pPr marL="0" marR="0" indent="3200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8pPr>
            <a:lvl9pPr marL="0" marR="0" indent="3657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9pPr>
          </a:lstStyle>
          <a:p>
            <a:pPr hangingPunct="1"/>
            <a:r>
              <a:rPr lang="en-US" sz="3200"/>
              <a:t>AI </a:t>
            </a:r>
          </a:p>
        </p:txBody>
      </p:sp>
      <p:cxnSp>
        <p:nvCxnSpPr>
          <p:cNvPr id="7" name="Connector: Curved 6">
            <a:extLst>
              <a:ext uri="{FF2B5EF4-FFF2-40B4-BE49-F238E27FC236}">
                <a16:creationId xmlns:a16="http://schemas.microsoft.com/office/drawing/2014/main" id="{72053EED-4966-E1D4-4733-DF4F62982A26}"/>
              </a:ext>
            </a:extLst>
          </p:cNvPr>
          <p:cNvCxnSpPr/>
          <p:nvPr/>
        </p:nvCxnSpPr>
        <p:spPr>
          <a:xfrm flipV="1">
            <a:off x="2034036" y="924416"/>
            <a:ext cx="914400" cy="804746"/>
          </a:xfrm>
          <a:prstGeom prst="curvedConnector3">
            <a:avLst/>
          </a:prstGeom>
          <a:ln>
            <a:tailEnd type="triangle"/>
          </a:ln>
        </p:spPr>
        <p:style>
          <a:lnRef idx="3">
            <a:schemeClr val="accent5"/>
          </a:lnRef>
          <a:fillRef idx="0">
            <a:schemeClr val="accent5"/>
          </a:fillRef>
          <a:effectRef idx="2">
            <a:schemeClr val="accent5"/>
          </a:effectRef>
          <a:fontRef idx="minor">
            <a:schemeClr val="tx1"/>
          </a:fontRef>
        </p:style>
      </p:cxnSp>
      <p:pic>
        <p:nvPicPr>
          <p:cNvPr id="3" name="Picture 2" descr="A digital image of a brain&#10;&#10;Description automatically generated">
            <a:extLst>
              <a:ext uri="{FF2B5EF4-FFF2-40B4-BE49-F238E27FC236}">
                <a16:creationId xmlns:a16="http://schemas.microsoft.com/office/drawing/2014/main" id="{A07DCBE1-A32D-EB85-035A-7ACF850F3EC2}"/>
              </a:ext>
            </a:extLst>
          </p:cNvPr>
          <p:cNvPicPr>
            <a:picLocks noChangeAspect="1"/>
          </p:cNvPicPr>
          <p:nvPr/>
        </p:nvPicPr>
        <p:blipFill>
          <a:blip r:embed="rId5"/>
          <a:stretch>
            <a:fillRect/>
          </a:stretch>
        </p:blipFill>
        <p:spPr>
          <a:xfrm>
            <a:off x="632491" y="1003610"/>
            <a:ext cx="1451888" cy="1446561"/>
          </a:xfrm>
          <a:prstGeom prst="rect">
            <a:avLst/>
          </a:prstGeom>
        </p:spPr>
      </p:pic>
    </p:spTree>
    <p:extLst>
      <p:ext uri="{BB962C8B-B14F-4D97-AF65-F5344CB8AC3E}">
        <p14:creationId xmlns:p14="http://schemas.microsoft.com/office/powerpoint/2010/main" val="155922949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B2FC-6CBA-0FCC-CE04-43FD9B371197}"/>
              </a:ext>
            </a:extLst>
          </p:cNvPr>
          <p:cNvSpPr>
            <a:spLocks noGrp="1"/>
          </p:cNvSpPr>
          <p:nvPr>
            <p:ph type="title"/>
          </p:nvPr>
        </p:nvSpPr>
        <p:spPr>
          <a:xfrm>
            <a:off x="880670" y="152882"/>
            <a:ext cx="7877176" cy="857250"/>
          </a:xfrm>
        </p:spPr>
        <p:txBody>
          <a:bodyPr/>
          <a:lstStyle/>
          <a:p>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一些可能的提示</a:t>
            </a:r>
            <a:r>
              <a:rPr lang="en-CN" dirty="0">
                <a:effectLst/>
              </a:rPr>
              <a:t> </a:t>
            </a:r>
            <a:endParaRPr lang="en-CN" dirty="0"/>
          </a:p>
        </p:txBody>
      </p:sp>
      <p:sp>
        <p:nvSpPr>
          <p:cNvPr id="3" name="Text Placeholder 2">
            <a:extLst>
              <a:ext uri="{FF2B5EF4-FFF2-40B4-BE49-F238E27FC236}">
                <a16:creationId xmlns:a16="http://schemas.microsoft.com/office/drawing/2014/main" id="{72C3D27E-E044-18DA-0153-DF3423617ED5}"/>
              </a:ext>
            </a:extLst>
          </p:cNvPr>
          <p:cNvSpPr>
            <a:spLocks noGrp="1"/>
          </p:cNvSpPr>
          <p:nvPr>
            <p:ph type="body" idx="1"/>
          </p:nvPr>
        </p:nvSpPr>
        <p:spPr>
          <a:xfrm>
            <a:off x="633412" y="1010132"/>
            <a:ext cx="8371692" cy="3942868"/>
          </a:xfrm>
        </p:spPr>
        <p:txBody>
          <a:bodyPr>
            <a:noAutofit/>
          </a:bodyPr>
          <a:lstStyle/>
          <a:p>
            <a:r>
              <a:rPr kumimoji="0" lang="en-US" altLang="en-CN" sz="1300" b="1" i="0" u="none" strike="noStrike" cap="none" normalizeH="0" baseline="0" dirty="0" err="1">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rPr>
              <a:t>使用您选择的语言</a:t>
            </a:r>
            <a:r>
              <a:rPr kumimoji="0" lang="en-US" altLang="en-CN" sz="1300" b="1" i="0"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rPr>
              <a:t> </a:t>
            </a:r>
          </a:p>
          <a:p>
            <a:r>
              <a:rPr lang="zh-CN" sz="1300" b="1"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我希望您假设自己是儿童心理学家。我会给你一个情景，希望你给我提出建议，帮助我更好地养育我的孩子。供您参考，我的孩子今年</a:t>
            </a:r>
            <a:r>
              <a:rPr lang="en-US" sz="1300" b="1"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 [X] </a:t>
            </a:r>
            <a:r>
              <a:rPr lang="zh-CN" sz="1300" b="1"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岁。</a:t>
            </a:r>
            <a:endParaRPr lang="en-CN" sz="1300" b="1"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p>
            <a:r>
              <a:rPr lang="zh-CN" sz="1300" b="1"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我希望您假设自己是教育技术专家。我会给您一个情景，希望你能帮助我更好地养育我的孩子。供您参考，我的孩子今年</a:t>
            </a:r>
            <a:r>
              <a:rPr lang="en-US" sz="1300" b="1"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 [X] </a:t>
            </a:r>
            <a:r>
              <a:rPr lang="zh-CN" sz="1300" b="1"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岁。</a:t>
            </a:r>
            <a:endParaRPr lang="en-CN" sz="1300" b="1"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p>
            <a:pPr>
              <a:spcBef>
                <a:spcPts val="1200"/>
              </a:spcBef>
            </a:pPr>
            <a:r>
              <a:rPr lang="zh-CN" sz="1300" b="1" kern="0" dirty="0">
                <a:solidFill>
                  <a:schemeClr val="tx1"/>
                </a:solidFill>
                <a:effectLst/>
                <a:latin typeface="Calibri" panose="020F0502020204030204" pitchFamily="34" charset="0"/>
                <a:ea typeface="DengXian Light" panose="02010600030101010101" pitchFamily="2" charset="-122"/>
                <a:cs typeface="Calibri" panose="020F0502020204030204" pitchFamily="34" charset="0"/>
              </a:rPr>
              <a:t>给我孩子的</a:t>
            </a:r>
            <a:r>
              <a:rPr lang="en-US" sz="1300" b="1" kern="0" dirty="0">
                <a:solidFill>
                  <a:schemeClr val="tx1"/>
                </a:solidFill>
                <a:effectLst/>
                <a:latin typeface="Calibri" panose="020F0502020204030204" pitchFamily="34" charset="0"/>
                <a:ea typeface="DengXian Light" panose="02010600030101010101" pitchFamily="2" charset="-122"/>
                <a:cs typeface="Calibri" panose="020F0502020204030204" pitchFamily="34" charset="0"/>
              </a:rPr>
              <a:t>[</a:t>
            </a:r>
            <a:r>
              <a:rPr lang="zh-CN" sz="1300" b="1" kern="0" dirty="0">
                <a:solidFill>
                  <a:schemeClr val="tx1"/>
                </a:solidFill>
                <a:effectLst/>
                <a:latin typeface="Calibri" panose="020F0502020204030204" pitchFamily="34" charset="0"/>
                <a:ea typeface="DengXian Light" panose="02010600030101010101" pitchFamily="2" charset="-122"/>
                <a:cs typeface="Calibri" panose="020F0502020204030204" pitchFamily="34" charset="0"/>
              </a:rPr>
              <a:t>年级</a:t>
            </a:r>
            <a:r>
              <a:rPr lang="en-US" sz="1300" b="1" kern="0" dirty="0">
                <a:solidFill>
                  <a:schemeClr val="tx1"/>
                </a:solidFill>
                <a:effectLst/>
                <a:latin typeface="Calibri" panose="020F0502020204030204" pitchFamily="34" charset="0"/>
                <a:ea typeface="DengXian Light" panose="02010600030101010101" pitchFamily="2" charset="-122"/>
                <a:cs typeface="Calibri" panose="020F0502020204030204" pitchFamily="34" charset="0"/>
              </a:rPr>
              <a:t>][</a:t>
            </a:r>
            <a:r>
              <a:rPr lang="zh-CN" sz="1300" b="1" kern="0" dirty="0">
                <a:solidFill>
                  <a:schemeClr val="tx1"/>
                </a:solidFill>
                <a:effectLst/>
                <a:latin typeface="Calibri" panose="020F0502020204030204" pitchFamily="34" charset="0"/>
                <a:ea typeface="DengXian Light" panose="02010600030101010101" pitchFamily="2" charset="-122"/>
                <a:cs typeface="Calibri" panose="020F0502020204030204" pitchFamily="34" charset="0"/>
              </a:rPr>
              <a:t>科目</a:t>
            </a:r>
            <a:r>
              <a:rPr lang="en-US" sz="1300" b="1" kern="0" dirty="0">
                <a:solidFill>
                  <a:schemeClr val="tx1"/>
                </a:solidFill>
                <a:effectLst/>
                <a:latin typeface="Calibri" panose="020F0502020204030204" pitchFamily="34" charset="0"/>
                <a:ea typeface="DengXian Light" panose="02010600030101010101" pitchFamily="2" charset="-122"/>
                <a:cs typeface="Calibri" panose="020F0502020204030204" pitchFamily="34" charset="0"/>
              </a:rPr>
              <a:t>]</a:t>
            </a:r>
            <a:r>
              <a:rPr lang="zh-CN" sz="1300" b="1" kern="0" dirty="0">
                <a:solidFill>
                  <a:schemeClr val="tx1"/>
                </a:solidFill>
                <a:effectLst/>
                <a:latin typeface="Calibri" panose="020F0502020204030204" pitchFamily="34" charset="0"/>
                <a:ea typeface="DengXian Light" panose="02010600030101010101" pitchFamily="2" charset="-122"/>
                <a:cs typeface="Calibri" panose="020F0502020204030204" pitchFamily="34" charset="0"/>
              </a:rPr>
              <a:t>老师写一封电子邮件，询问有关如何在家帮助我的孩子的意见。</a:t>
            </a:r>
            <a:endParaRPr lang="en-US" altLang="zh-CN" sz="1300" b="1" kern="0" dirty="0">
              <a:solidFill>
                <a:schemeClr val="tx1"/>
              </a:solidFill>
              <a:effectLst/>
              <a:latin typeface="Calibri" panose="020F0502020204030204" pitchFamily="34" charset="0"/>
              <a:ea typeface="DengXian Light" panose="02010600030101010101" pitchFamily="2" charset="-122"/>
              <a:cs typeface="Calibri" panose="020F0502020204030204" pitchFamily="34" charset="0"/>
            </a:endParaRPr>
          </a:p>
          <a:p>
            <a:pPr>
              <a:spcBef>
                <a:spcPts val="1200"/>
              </a:spcBef>
            </a:pPr>
            <a:r>
              <a:rPr lang="zh-CN" sz="1300" b="1"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帮助我为我</a:t>
            </a:r>
            <a:r>
              <a:rPr lang="en-US" sz="1300" b="1"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[x]</a:t>
            </a:r>
            <a:r>
              <a:rPr lang="zh-CN" sz="1300" b="1"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岁孩子在家使用手机制定一些数字协议</a:t>
            </a:r>
            <a:endParaRPr lang="en-CN" sz="1300" b="1" kern="0" dirty="0">
              <a:solidFill>
                <a:schemeClr val="tx1"/>
              </a:solidFill>
              <a:effectLst/>
              <a:latin typeface="Calibri" panose="020F0502020204030204" pitchFamily="34" charset="0"/>
              <a:ea typeface="DengXian Light" panose="02010600030101010101" pitchFamily="2" charset="-122"/>
              <a:cs typeface="Calibri" panose="020F0502020204030204" pitchFamily="34" charset="0"/>
            </a:endParaRPr>
          </a:p>
          <a:p>
            <a:r>
              <a:rPr lang="zh-CN" sz="1300" b="1"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使用以下语言为</a:t>
            </a:r>
            <a:r>
              <a:rPr lang="en-US" sz="1300" b="1"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 [X] </a:t>
            </a:r>
            <a:r>
              <a:rPr lang="zh-CN" sz="1300" b="1"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岁的孩子制作有趣的生日聚会邀请函……</a:t>
            </a:r>
            <a:endParaRPr lang="en-CN" sz="1300" b="1"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p>
            <a:r>
              <a:rPr lang="en-US" sz="1300" b="1"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 </a:t>
            </a:r>
            <a:r>
              <a:rPr lang="zh-CN" sz="1300" b="1"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问</a:t>
            </a:r>
            <a:r>
              <a:rPr lang="zh-CN" sz="13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300" b="1"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Poe</a:t>
            </a:r>
            <a:r>
              <a:rPr lang="zh-CN" sz="1300" b="1"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a:t>
            </a:r>
            <a:endParaRPr lang="en-US" sz="1300" b="1" dirty="0">
              <a:solidFill>
                <a:schemeClr val="tx1"/>
              </a:solidFill>
              <a:latin typeface="Calibri" panose="020F0502020204030204" pitchFamily="34" charset="0"/>
              <a:cs typeface="Calibri" panose="020F0502020204030204" pitchFamily="34" charset="0"/>
            </a:endParaRPr>
          </a:p>
        </p:txBody>
      </p:sp>
      <p:sp>
        <p:nvSpPr>
          <p:cNvPr id="11" name="Rectangle 6">
            <a:extLst>
              <a:ext uri="{FF2B5EF4-FFF2-40B4-BE49-F238E27FC236}">
                <a16:creationId xmlns:a16="http://schemas.microsoft.com/office/drawing/2014/main" id="{61948887-5368-87E0-C163-8C27FB1FD644}"/>
              </a:ext>
            </a:extLst>
          </p:cNvPr>
          <p:cNvSpPr>
            <a:spLocks noChangeArrowheads="1"/>
          </p:cNvSpPr>
          <p:nvPr/>
        </p:nvSpPr>
        <p:spPr bwMode="auto">
          <a:xfrm>
            <a:off x="0" y="143961"/>
            <a:ext cx="213520"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CN" sz="800" b="0" i="0" u="none" strike="noStrike" cap="none" normalizeH="0" baseline="0" dirty="0">
                <a:ln>
                  <a:noFill/>
                </a:ln>
                <a:solidFill>
                  <a:schemeClr val="tx1"/>
                </a:solidFill>
                <a:effectLst/>
              </a:rPr>
              <a:t> </a:t>
            </a:r>
            <a:endParaRPr kumimoji="0" lang="en-US" altLang="en-CN"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7346588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Double-click to edit"/>
          <p:cNvSpPr txBox="1">
            <a:spLocks noGrp="1"/>
          </p:cNvSpPr>
          <p:nvPr>
            <p:ph type="title"/>
          </p:nvPr>
        </p:nvSpPr>
        <p:spPr>
          <a:xfrm>
            <a:off x="378371" y="1985962"/>
            <a:ext cx="8607973" cy="1743076"/>
          </a:xfrm>
        </p:spPr>
        <p:txBody>
          <a:bodyPr anchor="ctr">
            <a:normAutofit/>
          </a:bodyPr>
          <a:lstStyle/>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200" b="1"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a:t>
            </a:r>
            <a:r>
              <a:rPr lang="zh-CN" sz="3200" b="1"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人工智能不会抢走我们的工作，但那些使用它的人可能会抢走我们的工作。</a:t>
            </a:r>
            <a:r>
              <a:rPr lang="en-US" sz="3200" b="1"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a:t>
            </a:r>
            <a:br>
              <a:rPr lang="en-CN" sz="1800" dirty="0">
                <a:effectLst/>
                <a:latin typeface="Calibri" panose="020F0502020204030204" pitchFamily="34" charset="0"/>
                <a:ea typeface="DengXian" panose="02010600030101010101" pitchFamily="2" charset="-122"/>
                <a:cs typeface="Times New Roman" panose="02020603050405020304" pitchFamily="18" charset="0"/>
              </a:rPr>
            </a:br>
            <a:r>
              <a:rPr lang="en-US" sz="1800" dirty="0"/>
              <a:t>-Dr. Richard Baldwin</a:t>
            </a:r>
          </a:p>
          <a:p>
            <a:pPr marL="0" indent="0">
              <a:lnSpc>
                <a:spcPct val="90000"/>
              </a:lnSpc>
              <a:buNone/>
            </a:pPr>
            <a:endParaRPr lang="en-US" sz="3900"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newspaper article with a group of people holding signs&#10;&#10;Description automatically generated">
            <a:extLst>
              <a:ext uri="{FF2B5EF4-FFF2-40B4-BE49-F238E27FC236}">
                <a16:creationId xmlns:a16="http://schemas.microsoft.com/office/drawing/2014/main" id="{D5AF7F58-3C1C-C855-F69E-41ED55CE4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957" y="987972"/>
            <a:ext cx="2335392" cy="3887627"/>
          </a:xfrm>
          <a:prstGeom prst="rect">
            <a:avLst/>
          </a:prstGeom>
        </p:spPr>
      </p:pic>
      <p:pic>
        <p:nvPicPr>
          <p:cNvPr id="8" name="Picture 7" descr="A group of children using laptops&#10;&#10;Description automatically generated">
            <a:extLst>
              <a:ext uri="{FF2B5EF4-FFF2-40B4-BE49-F238E27FC236}">
                <a16:creationId xmlns:a16="http://schemas.microsoft.com/office/drawing/2014/main" id="{6564C091-B8E5-488E-7197-942793E8C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059" y="2907429"/>
            <a:ext cx="2141155" cy="1968170"/>
          </a:xfrm>
          <a:prstGeom prst="rect">
            <a:avLst/>
          </a:prstGeom>
        </p:spPr>
      </p:pic>
      <p:pic>
        <p:nvPicPr>
          <p:cNvPr id="10" name="Picture 9" descr="A person sitting at a desk in a library&#10;&#10;Description automatically generated">
            <a:extLst>
              <a:ext uri="{FF2B5EF4-FFF2-40B4-BE49-F238E27FC236}">
                <a16:creationId xmlns:a16="http://schemas.microsoft.com/office/drawing/2014/main" id="{B910E1A4-53EC-0D8B-7ADB-34FF337CF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7902" y="987972"/>
            <a:ext cx="2141155" cy="1819601"/>
          </a:xfrm>
          <a:prstGeom prst="rect">
            <a:avLst/>
          </a:prstGeom>
        </p:spPr>
      </p:pic>
      <p:pic>
        <p:nvPicPr>
          <p:cNvPr id="14" name="Picture 13" descr="A screen shot of a cellphone&#10;&#10;Description automatically generated">
            <a:extLst>
              <a:ext uri="{FF2B5EF4-FFF2-40B4-BE49-F238E27FC236}">
                <a16:creationId xmlns:a16="http://schemas.microsoft.com/office/drawing/2014/main" id="{E70D3066-61D9-5DE6-CAB3-88BD8F18E0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1653" y="2807573"/>
            <a:ext cx="2214064" cy="2068026"/>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B587D5B2-CB50-9E75-87CE-0D9EF119C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1497" y="987972"/>
            <a:ext cx="2214063" cy="1702676"/>
          </a:xfrm>
          <a:prstGeom prst="rect">
            <a:avLst/>
          </a:prstGeom>
        </p:spPr>
      </p:pic>
      <p:sp>
        <p:nvSpPr>
          <p:cNvPr id="2" name="TextBox 1">
            <a:extLst>
              <a:ext uri="{FF2B5EF4-FFF2-40B4-BE49-F238E27FC236}">
                <a16:creationId xmlns:a16="http://schemas.microsoft.com/office/drawing/2014/main" id="{2C5DC73E-DAE8-B647-32E0-38DC597D5E22}"/>
              </a:ext>
            </a:extLst>
          </p:cNvPr>
          <p:cNvSpPr txBox="1"/>
          <p:nvPr/>
        </p:nvSpPr>
        <p:spPr>
          <a:xfrm>
            <a:off x="2050064" y="234004"/>
            <a:ext cx="5059078" cy="5309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sz="32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技术颠覆并不是什么新鲜事</a:t>
            </a:r>
            <a:endParaRPr lang="en-CN" sz="32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466252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puter computers and books on a table&#10;&#10;Description automatically generated">
            <a:extLst>
              <a:ext uri="{FF2B5EF4-FFF2-40B4-BE49-F238E27FC236}">
                <a16:creationId xmlns:a16="http://schemas.microsoft.com/office/drawing/2014/main" id="{AB525C05-7B75-5A2C-A528-32F07A47E26B}"/>
              </a:ext>
            </a:extLst>
          </p:cNvPr>
          <p:cNvPicPr>
            <a:picLocks noChangeAspect="1"/>
          </p:cNvPicPr>
          <p:nvPr/>
        </p:nvPicPr>
        <p:blipFill>
          <a:blip r:embed="rId3"/>
          <a:stretch>
            <a:fillRect/>
          </a:stretch>
        </p:blipFill>
        <p:spPr>
          <a:xfrm>
            <a:off x="1401224" y="1825839"/>
            <a:ext cx="4573379" cy="2612571"/>
          </a:xfrm>
          <a:prstGeom prst="rect">
            <a:avLst/>
          </a:prstGeom>
          <a:ln w="57150">
            <a:solidFill>
              <a:srgbClr val="FFC000"/>
            </a:solidFill>
          </a:ln>
        </p:spPr>
      </p:pic>
      <p:sp>
        <p:nvSpPr>
          <p:cNvPr id="2" name="Title 1">
            <a:extLst>
              <a:ext uri="{FF2B5EF4-FFF2-40B4-BE49-F238E27FC236}">
                <a16:creationId xmlns:a16="http://schemas.microsoft.com/office/drawing/2014/main" id="{3E97B1DA-41AE-87DA-AB39-F14DDBCFF56D}"/>
              </a:ext>
            </a:extLst>
          </p:cNvPr>
          <p:cNvSpPr>
            <a:spLocks noGrp="1"/>
          </p:cNvSpPr>
          <p:nvPr>
            <p:ph type="title"/>
          </p:nvPr>
        </p:nvSpPr>
        <p:spPr>
          <a:xfrm>
            <a:off x="633412" y="267195"/>
            <a:ext cx="7877176" cy="857250"/>
          </a:xfrm>
        </p:spPr>
        <p:txBody>
          <a:bodyPr>
            <a:normAutofit/>
          </a:bodyPr>
          <a:lstStyle/>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sz="2800" b="1"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人工智能颠覆有何不同？</a:t>
            </a:r>
            <a:endParaRPr lang="en-CN" sz="2800" b="1"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3" name="Picture 2" descr="A hand holding a phone&#10;&#10;Description automatically generated">
            <a:extLst>
              <a:ext uri="{FF2B5EF4-FFF2-40B4-BE49-F238E27FC236}">
                <a16:creationId xmlns:a16="http://schemas.microsoft.com/office/drawing/2014/main" id="{C66880AE-B343-CC0B-C6C5-B3B677B620CF}"/>
              </a:ext>
            </a:extLst>
          </p:cNvPr>
          <p:cNvPicPr>
            <a:picLocks noChangeAspect="1"/>
          </p:cNvPicPr>
          <p:nvPr/>
        </p:nvPicPr>
        <p:blipFill>
          <a:blip r:embed="rId4"/>
          <a:stretch>
            <a:fillRect/>
          </a:stretch>
        </p:blipFill>
        <p:spPr>
          <a:xfrm>
            <a:off x="600398" y="1589345"/>
            <a:ext cx="1508484" cy="1508031"/>
          </a:xfrm>
          <a:prstGeom prst="ellipse">
            <a:avLst/>
          </a:prstGeom>
          <a:ln w="57150">
            <a:solidFill>
              <a:srgbClr val="FFC000"/>
            </a:solidFill>
          </a:ln>
        </p:spPr>
      </p:pic>
      <p:pic>
        <p:nvPicPr>
          <p:cNvPr id="4" name="Picture 3" descr="Word processor showing gammar suggestions">
            <a:extLst>
              <a:ext uri="{FF2B5EF4-FFF2-40B4-BE49-F238E27FC236}">
                <a16:creationId xmlns:a16="http://schemas.microsoft.com/office/drawing/2014/main" id="{BDD44291-7EA2-8FA5-BD2D-8B900A4C08BD}"/>
              </a:ext>
            </a:extLst>
          </p:cNvPr>
          <p:cNvPicPr>
            <a:picLocks noChangeAspect="1"/>
          </p:cNvPicPr>
          <p:nvPr/>
        </p:nvPicPr>
        <p:blipFill>
          <a:blip r:embed="rId5"/>
          <a:stretch>
            <a:fillRect/>
          </a:stretch>
        </p:blipFill>
        <p:spPr>
          <a:xfrm>
            <a:off x="666425" y="3436320"/>
            <a:ext cx="1442457" cy="1451106"/>
          </a:xfrm>
          <a:prstGeom prst="ellipse">
            <a:avLst/>
          </a:prstGeom>
          <a:ln w="57150">
            <a:solidFill>
              <a:srgbClr val="FFC000"/>
            </a:solidFill>
          </a:ln>
        </p:spPr>
      </p:pic>
      <p:pic>
        <p:nvPicPr>
          <p:cNvPr id="7" name="Picture 6" descr="A group of people around a round object&#10;&#10;Description automatically generated">
            <a:extLst>
              <a:ext uri="{FF2B5EF4-FFF2-40B4-BE49-F238E27FC236}">
                <a16:creationId xmlns:a16="http://schemas.microsoft.com/office/drawing/2014/main" id="{1C16172C-2B51-8450-8993-C3D972F2B441}"/>
              </a:ext>
            </a:extLst>
          </p:cNvPr>
          <p:cNvPicPr>
            <a:picLocks noChangeAspect="1"/>
          </p:cNvPicPr>
          <p:nvPr/>
        </p:nvPicPr>
        <p:blipFill>
          <a:blip r:embed="rId6"/>
          <a:stretch>
            <a:fillRect/>
          </a:stretch>
        </p:blipFill>
        <p:spPr>
          <a:xfrm>
            <a:off x="2274175" y="1124445"/>
            <a:ext cx="1322123" cy="1321724"/>
          </a:xfrm>
          <a:prstGeom prst="ellipse">
            <a:avLst/>
          </a:prstGeom>
          <a:ln w="57150">
            <a:solidFill>
              <a:srgbClr val="FFC000"/>
            </a:solidFill>
          </a:ln>
        </p:spPr>
      </p:pic>
      <p:pic>
        <p:nvPicPr>
          <p:cNvPr id="9" name="Picture 8">
            <a:extLst>
              <a:ext uri="{FF2B5EF4-FFF2-40B4-BE49-F238E27FC236}">
                <a16:creationId xmlns:a16="http://schemas.microsoft.com/office/drawing/2014/main" id="{02F63738-174F-5C64-AD53-D1FB958723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3313" y="3005873"/>
            <a:ext cx="1881553" cy="1881553"/>
          </a:xfrm>
          <a:prstGeom prst="ellipse">
            <a:avLst/>
          </a:prstGeom>
          <a:ln w="57150">
            <a:solidFill>
              <a:srgbClr val="FFC000"/>
            </a:solidFill>
          </a:ln>
        </p:spPr>
      </p:pic>
      <p:pic>
        <p:nvPicPr>
          <p:cNvPr id="12" name="Picture 11" descr="A child wearing a blue hat and headphones sitting at a desk with a computer&#10;&#10;Description automatically generated">
            <a:extLst>
              <a:ext uri="{FF2B5EF4-FFF2-40B4-BE49-F238E27FC236}">
                <a16:creationId xmlns:a16="http://schemas.microsoft.com/office/drawing/2014/main" id="{BE5CB163-AA1F-A431-D2BA-9916AF9885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4675" y="1087159"/>
            <a:ext cx="1751664" cy="1751664"/>
          </a:xfrm>
          <a:prstGeom prst="ellipse">
            <a:avLst/>
          </a:prstGeom>
          <a:ln w="57150">
            <a:solidFill>
              <a:srgbClr val="FFC000"/>
            </a:solidFill>
          </a:ln>
        </p:spPr>
      </p:pic>
      <p:pic>
        <p:nvPicPr>
          <p:cNvPr id="1026" name="Picture 2" descr="Create an image showing a visually impaired Hispanic woman using a large language model AI for accessibility. She is wearing smart glasses that are connected to an AI, represented by a series of glowing, abstract patterns symbolizing audio waves and language processing. The AI is assisting her by audibly describing her surroundings and reading text from a book she has in her hands. Include a guide dog beside her, which also benefits from the AI's commands, enhancing the synergistic relationship between traditional and modern assistance methods.">
            <a:extLst>
              <a:ext uri="{FF2B5EF4-FFF2-40B4-BE49-F238E27FC236}">
                <a16:creationId xmlns:a16="http://schemas.microsoft.com/office/drawing/2014/main" id="{A7A76EE3-F6C1-B333-834F-D9971B1063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8927" y="3851806"/>
            <a:ext cx="1646156" cy="1646156"/>
          </a:xfrm>
          <a:prstGeom prst="ellipse">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D34445B-11F8-2A98-9CA4-D1A5EDDEBDEF}"/>
              </a:ext>
            </a:extLst>
          </p:cNvPr>
          <p:cNvSpPr txBox="1"/>
          <p:nvPr/>
        </p:nvSpPr>
        <p:spPr>
          <a:xfrm>
            <a:off x="455391" y="5497962"/>
            <a:ext cx="4959692" cy="2231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r>
              <a:rPr kumimoji="0" lang="en-US" sz="1200" b="1" i="0" u="none" strike="noStrike" cap="none" spc="0" normalizeH="0" baseline="0">
                <a:ln>
                  <a:noFill/>
                </a:ln>
                <a:solidFill>
                  <a:srgbClr val="000000"/>
                </a:solidFill>
                <a:effectLst/>
                <a:uFillTx/>
                <a:latin typeface="Helvetica Neue"/>
                <a:ea typeface="Helvetica Neue"/>
                <a:cs typeface="Helvetica Neue"/>
                <a:sym typeface="Helvetica Neue"/>
              </a:rPr>
              <a:t>All images created using Dalle</a:t>
            </a:r>
            <a:r>
              <a:rPr lang="en-US"/>
              <a:t>-3 via </a:t>
            </a:r>
            <a:r>
              <a:rPr lang="en-US" err="1"/>
              <a:t>ChatGPTPlus</a:t>
            </a:r>
            <a:r>
              <a:rPr lang="en-US"/>
              <a:t> and Bing Create</a:t>
            </a:r>
            <a:endParaRPr kumimoji="0" lang="en-US" sz="12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15" name="Picture 14" descr="A question mark in space&#10;&#10;Description automatically generated">
            <a:extLst>
              <a:ext uri="{FF2B5EF4-FFF2-40B4-BE49-F238E27FC236}">
                <a16:creationId xmlns:a16="http://schemas.microsoft.com/office/drawing/2014/main" id="{6141C319-2554-CED3-AF1E-1249210EE5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4796" y="1396279"/>
            <a:ext cx="2180844" cy="2180844"/>
          </a:xfrm>
          <a:prstGeom prst="ellipse">
            <a:avLst/>
          </a:prstGeom>
          <a:ln w="57150">
            <a:solidFill>
              <a:srgbClr val="FFC000"/>
            </a:solidFill>
          </a:ln>
        </p:spPr>
      </p:pic>
    </p:spTree>
    <p:extLst>
      <p:ext uri="{BB962C8B-B14F-4D97-AF65-F5344CB8AC3E}">
        <p14:creationId xmlns:p14="http://schemas.microsoft.com/office/powerpoint/2010/main" val="26503486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dissolve">
                                      <p:cBhvr>
                                        <p:cTn id="20" dur="500"/>
                                        <p:tgtEl>
                                          <p:spTgt spid="1026"/>
                                        </p:tgtEl>
                                      </p:cBhvr>
                                    </p:animEffec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par>
                          <p:cTn id="25" fill="hold">
                            <p:stCondLst>
                              <p:cond delay="1000"/>
                            </p:stCondLst>
                            <p:childTnLst>
                              <p:par>
                                <p:cTn id="26" presetID="9"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par>
                          <p:cTn id="29" fill="hold">
                            <p:stCondLst>
                              <p:cond delay="1500"/>
                            </p:stCondLst>
                            <p:childTnLst>
                              <p:par>
                                <p:cTn id="30" presetID="9"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a bar graph&#10;&#10;Description automatically generated with medium confidence">
            <a:extLst>
              <a:ext uri="{FF2B5EF4-FFF2-40B4-BE49-F238E27FC236}">
                <a16:creationId xmlns:a16="http://schemas.microsoft.com/office/drawing/2014/main" id="{71E286A8-170F-3F99-67CF-01ABD498A9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285" y="812674"/>
            <a:ext cx="6869429" cy="4387975"/>
          </a:xfrm>
          <a:prstGeom prst="rect">
            <a:avLst/>
          </a:prstGeom>
        </p:spPr>
      </p:pic>
      <p:sp>
        <p:nvSpPr>
          <p:cNvPr id="8" name="TextBox 7">
            <a:extLst>
              <a:ext uri="{FF2B5EF4-FFF2-40B4-BE49-F238E27FC236}">
                <a16:creationId xmlns:a16="http://schemas.microsoft.com/office/drawing/2014/main" id="{608C47CB-5E0B-2AFC-3FEB-03ED0EE344FA}"/>
              </a:ext>
            </a:extLst>
          </p:cNvPr>
          <p:cNvSpPr txBox="1"/>
          <p:nvPr/>
        </p:nvSpPr>
        <p:spPr>
          <a:xfrm>
            <a:off x="2122421" y="5025285"/>
            <a:ext cx="5063887" cy="2231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r>
              <a:rPr kumimoji="0" lang="en-CN" sz="1200" b="1" i="0" u="none" strike="noStrike" cap="none" spc="0" normalizeH="0" baseline="0">
                <a:ln>
                  <a:noFill/>
                </a:ln>
                <a:solidFill>
                  <a:srgbClr val="000000"/>
                </a:solidFill>
                <a:effectLst/>
                <a:uFillTx/>
                <a:latin typeface="Helvetica Neue"/>
                <a:ea typeface="Helvetica Neue"/>
                <a:cs typeface="Helvetica Neue"/>
                <a:sym typeface="Helvetica Neue"/>
              </a:rPr>
              <a:t>Open AI</a:t>
            </a:r>
            <a:r>
              <a:rPr kumimoji="0" lang="en-US" sz="1200" b="1" i="0" u="none" strike="noStrike" cap="none" spc="0" normalizeH="0" baseline="0">
                <a:ln>
                  <a:noFill/>
                </a:ln>
                <a:solidFill>
                  <a:srgbClr val="000000"/>
                </a:solidFill>
                <a:effectLst/>
                <a:uFillTx/>
                <a:latin typeface="Helvetica Neue"/>
                <a:ea typeface="Helvetica Neue"/>
                <a:cs typeface="Helvetica Neue"/>
                <a:sym typeface="Helvetica Neue"/>
              </a:rPr>
              <a:t> Releases Chat GPT November 30, 2022</a:t>
            </a:r>
            <a:r>
              <a:rPr lang="en-US"/>
              <a:t>, then on </a:t>
            </a:r>
            <a:r>
              <a:rPr kumimoji="0" lang="en-CN" sz="1200" b="1" i="0" u="none" strike="noStrike" cap="none" spc="0" normalizeH="0" baseline="0">
                <a:ln>
                  <a:noFill/>
                </a:ln>
                <a:solidFill>
                  <a:srgbClr val="000000"/>
                </a:solidFill>
                <a:effectLst/>
                <a:uFillTx/>
                <a:latin typeface="Helvetica Neue"/>
                <a:ea typeface="Helvetica Neue"/>
                <a:cs typeface="Helvetica Neue"/>
                <a:sym typeface="Helvetica Neue"/>
              </a:rPr>
              <a:t>March 2023</a:t>
            </a:r>
          </a:p>
        </p:txBody>
      </p:sp>
    </p:spTree>
    <p:extLst>
      <p:ext uri="{BB962C8B-B14F-4D97-AF65-F5344CB8AC3E}">
        <p14:creationId xmlns:p14="http://schemas.microsoft.com/office/powerpoint/2010/main" val="245646443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C6CEA-FCEA-9C6B-1F96-40FF904181EA}"/>
              </a:ext>
            </a:extLst>
          </p:cNvPr>
          <p:cNvSpPr>
            <a:spLocks noGrp="1"/>
          </p:cNvSpPr>
          <p:nvPr>
            <p:ph type="title"/>
          </p:nvPr>
        </p:nvSpPr>
        <p:spPr/>
        <p:txBody>
          <a:bodyPr>
            <a:normAutofit/>
          </a:bodyPr>
          <a:lstStyle/>
          <a:p>
            <a:r>
              <a:rPr lang="zh-CN" sz="3200" b="1"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在人工智能道路上我们在哪里？</a:t>
            </a:r>
            <a:r>
              <a:rPr lang="en-CN" sz="3200" b="1" dirty="0">
                <a:effectLst/>
              </a:rPr>
              <a:t> </a:t>
            </a:r>
            <a:endParaRPr lang="en-CN" sz="3200" b="1" dirty="0"/>
          </a:p>
        </p:txBody>
      </p:sp>
      <p:pic>
        <p:nvPicPr>
          <p:cNvPr id="5" name="Picture 4" descr="A screenshot of a computer&#10;&#10;Description automatically generated">
            <a:extLst>
              <a:ext uri="{FF2B5EF4-FFF2-40B4-BE49-F238E27FC236}">
                <a16:creationId xmlns:a16="http://schemas.microsoft.com/office/drawing/2014/main" id="{D791B547-04FF-764A-70F1-F802A2AB5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219" y="1406891"/>
            <a:ext cx="6019636" cy="3511949"/>
          </a:xfrm>
          <a:prstGeom prst="rect">
            <a:avLst/>
          </a:prstGeom>
        </p:spPr>
      </p:pic>
      <p:sp>
        <p:nvSpPr>
          <p:cNvPr id="6" name="Rounded Rectangle 5">
            <a:extLst>
              <a:ext uri="{FF2B5EF4-FFF2-40B4-BE49-F238E27FC236}">
                <a16:creationId xmlns:a16="http://schemas.microsoft.com/office/drawing/2014/main" id="{68FE1B9C-0A5E-6102-97DF-9B78DEBB1BC0}"/>
              </a:ext>
            </a:extLst>
          </p:cNvPr>
          <p:cNvSpPr/>
          <p:nvPr/>
        </p:nvSpPr>
        <p:spPr>
          <a:xfrm>
            <a:off x="3563007" y="3436883"/>
            <a:ext cx="3752193" cy="672662"/>
          </a:xfrm>
          <a:prstGeom prst="roundRect">
            <a:avLst/>
          </a:prstGeom>
          <a:noFill/>
          <a:ln w="28575"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endParaRPr kumimoji="0" lang="en-CN" sz="1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7" name="Picture 6" descr="A screenshot of a computer&#10;&#10;Description automatically generated">
            <a:extLst>
              <a:ext uri="{FF2B5EF4-FFF2-40B4-BE49-F238E27FC236}">
                <a16:creationId xmlns:a16="http://schemas.microsoft.com/office/drawing/2014/main" id="{CB635776-47B8-C186-2950-0115B1601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8258" y="2422636"/>
            <a:ext cx="6502400" cy="5397500"/>
          </a:xfrm>
          <a:prstGeom prst="rect">
            <a:avLst/>
          </a:prstGeom>
        </p:spPr>
      </p:pic>
    </p:spTree>
    <p:extLst>
      <p:ext uri="{BB962C8B-B14F-4D97-AF65-F5344CB8AC3E}">
        <p14:creationId xmlns:p14="http://schemas.microsoft.com/office/powerpoint/2010/main" val="23086049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pen&#10;&#10;Description automatically generated">
            <a:extLst>
              <a:ext uri="{FF2B5EF4-FFF2-40B4-BE49-F238E27FC236}">
                <a16:creationId xmlns:a16="http://schemas.microsoft.com/office/drawing/2014/main" id="{A4DB3659-5663-531F-C937-45CDEDC37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581" y="1127892"/>
            <a:ext cx="4319670" cy="3746280"/>
          </a:xfrm>
          <a:prstGeom prst="rect">
            <a:avLst/>
          </a:prstGeom>
          <a:effectLst>
            <a:innerShdw blurRad="63500" dist="50800" dir="13500000">
              <a:prstClr val="black">
                <a:alpha val="50000"/>
              </a:prstClr>
            </a:innerShdw>
          </a:effectLst>
        </p:spPr>
      </p:pic>
      <p:pic>
        <p:nvPicPr>
          <p:cNvPr id="9" name="Picture 8" descr="A white and orange cover with text&#10;&#10;Description automatically generated">
            <a:extLst>
              <a:ext uri="{FF2B5EF4-FFF2-40B4-BE49-F238E27FC236}">
                <a16:creationId xmlns:a16="http://schemas.microsoft.com/office/drawing/2014/main" id="{51FD3F8E-7BDF-9FA2-4178-024417317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48" y="1127892"/>
            <a:ext cx="2775776" cy="3746280"/>
          </a:xfrm>
          <a:prstGeom prst="rect">
            <a:avLst/>
          </a:prstGeom>
          <a:effectLst>
            <a:innerShdw blurRad="63500" dist="50800" dir="13500000">
              <a:prstClr val="black">
                <a:alpha val="50000"/>
              </a:prstClr>
            </a:innerShdw>
          </a:effectLst>
        </p:spPr>
      </p:pic>
      <p:sp>
        <p:nvSpPr>
          <p:cNvPr id="2" name="Title 1">
            <a:extLst>
              <a:ext uri="{FF2B5EF4-FFF2-40B4-BE49-F238E27FC236}">
                <a16:creationId xmlns:a16="http://schemas.microsoft.com/office/drawing/2014/main" id="{4AC1FEE7-89EC-2DD0-0BD9-B68C079AC3F4}"/>
              </a:ext>
            </a:extLst>
          </p:cNvPr>
          <p:cNvSpPr>
            <a:spLocks noGrp="1"/>
          </p:cNvSpPr>
          <p:nvPr>
            <p:ph type="title"/>
          </p:nvPr>
        </p:nvSpPr>
        <p:spPr>
          <a:xfrm>
            <a:off x="633412" y="270642"/>
            <a:ext cx="7877176" cy="857250"/>
          </a:xfrm>
        </p:spPr>
        <p:txBody>
          <a:bodyPr>
            <a:normAutofit/>
          </a:bodyPr>
          <a:lstStyle/>
          <a:p>
            <a:r>
              <a:rPr lang="zh-CN" sz="3200" b="1"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在人工智能道路上我们在哪里？</a:t>
            </a:r>
            <a:r>
              <a:rPr lang="en-CN" sz="3200" b="1" dirty="0">
                <a:effectLst/>
              </a:rPr>
              <a:t> </a:t>
            </a:r>
            <a:endParaRPr lang="en-CN" sz="3200" dirty="0"/>
          </a:p>
        </p:txBody>
      </p:sp>
    </p:spTree>
    <p:extLst>
      <p:ext uri="{BB962C8B-B14F-4D97-AF65-F5344CB8AC3E}">
        <p14:creationId xmlns:p14="http://schemas.microsoft.com/office/powerpoint/2010/main" val="96595462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B0FADD-C8FF-D1A6-6656-F89BA12C97D8}"/>
              </a:ext>
            </a:extLst>
          </p:cNvPr>
          <p:cNvSpPr txBox="1">
            <a:spLocks/>
          </p:cNvSpPr>
          <p:nvPr/>
        </p:nvSpPr>
        <p:spPr>
          <a:xfrm>
            <a:off x="827854" y="491606"/>
            <a:ext cx="7877176" cy="85725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ormAutofit/>
          </a:bodyPr>
          <a:lstStyle>
            <a:lvl1pPr marL="0" marR="0" indent="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1pPr>
            <a:lvl2pPr marL="0" marR="0" indent="457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2pPr>
            <a:lvl3pPr marL="0" marR="0" indent="914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3pPr>
            <a:lvl4pPr marL="0" marR="0" indent="1371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4pPr>
            <a:lvl5pPr marL="0" marR="0" indent="18288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5pPr>
            <a:lvl6pPr marL="0" marR="0" indent="22860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6pPr>
            <a:lvl7pPr marL="0" marR="0" indent="2743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7pPr>
            <a:lvl8pPr marL="0" marR="0" indent="3200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8pPr>
            <a:lvl9pPr marL="0" marR="0" indent="3657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9pPr>
          </a:lstStyle>
          <a:p>
            <a:pPr hangingPunct="1"/>
            <a:r>
              <a:rPr lang="zh-CN" sz="3200" b="1"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在人工智能道路上我们在哪里？</a:t>
            </a:r>
            <a:r>
              <a:rPr lang="en-CN" sz="3200" b="1" dirty="0">
                <a:effectLst/>
              </a:rPr>
              <a:t> </a:t>
            </a:r>
            <a:endParaRPr lang="en-CN" sz="3200" b="1" dirty="0"/>
          </a:p>
        </p:txBody>
      </p:sp>
      <p:pic>
        <p:nvPicPr>
          <p:cNvPr id="6" name="Picture 5" descr="A cover of a book&#10;&#10;Description automatically generated">
            <a:extLst>
              <a:ext uri="{FF2B5EF4-FFF2-40B4-BE49-F238E27FC236}">
                <a16:creationId xmlns:a16="http://schemas.microsoft.com/office/drawing/2014/main" id="{0076E721-304B-1903-CFE5-E4972CE6A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85220">
            <a:off x="718039" y="1412337"/>
            <a:ext cx="2145822" cy="2688021"/>
          </a:xfrm>
          <a:prstGeom prst="rect">
            <a:avLst/>
          </a:prstGeom>
          <a:effectLst>
            <a:innerShdw blurRad="63500" dist="50800" dir="13500000">
              <a:prstClr val="black">
                <a:alpha val="50000"/>
              </a:prstClr>
            </a:innerShdw>
          </a:effectLst>
        </p:spPr>
      </p:pic>
      <p:pic>
        <p:nvPicPr>
          <p:cNvPr id="8" name="Picture 7" descr="A page of a document&#10;&#10;Description automatically generated">
            <a:extLst>
              <a:ext uri="{FF2B5EF4-FFF2-40B4-BE49-F238E27FC236}">
                <a16:creationId xmlns:a16="http://schemas.microsoft.com/office/drawing/2014/main" id="{5BADA19B-F3BE-F144-4A45-71E47C6F6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5938">
            <a:off x="2956045" y="1447129"/>
            <a:ext cx="1975946" cy="2754218"/>
          </a:xfrm>
          <a:prstGeom prst="rect">
            <a:avLst/>
          </a:prstGeom>
          <a:effectLst>
            <a:innerShdw blurRad="63500" dist="50800" dir="13500000">
              <a:prstClr val="black">
                <a:alpha val="50000"/>
              </a:prstClr>
            </a:innerShdw>
          </a:effectLst>
        </p:spPr>
      </p:pic>
      <p:pic>
        <p:nvPicPr>
          <p:cNvPr id="10" name="Picture 9" descr="A screenshot of a cell phone&#10;&#10;Description automatically generated">
            <a:extLst>
              <a:ext uri="{FF2B5EF4-FFF2-40B4-BE49-F238E27FC236}">
                <a16:creationId xmlns:a16="http://schemas.microsoft.com/office/drawing/2014/main" id="{6E92AA5A-6E71-8E2B-1205-46030ECCBB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68894">
            <a:off x="5046556" y="1458426"/>
            <a:ext cx="1637285" cy="2754218"/>
          </a:xfrm>
          <a:prstGeom prst="rect">
            <a:avLst/>
          </a:prstGeom>
          <a:effectLst>
            <a:innerShdw blurRad="63500" dist="50800" dir="13500000">
              <a:prstClr val="black">
                <a:alpha val="50000"/>
              </a:prstClr>
            </a:innerShdw>
          </a:effectLst>
        </p:spPr>
      </p:pic>
      <p:pic>
        <p:nvPicPr>
          <p:cNvPr id="2" name="Picture 1" descr="A computer screen shot of a colorful background&#10;&#10;Description automatically generated">
            <a:extLst>
              <a:ext uri="{FF2B5EF4-FFF2-40B4-BE49-F238E27FC236}">
                <a16:creationId xmlns:a16="http://schemas.microsoft.com/office/drawing/2014/main" id="{C2C93367-160C-F056-BDF5-F3000130E591}"/>
              </a:ext>
            </a:extLst>
          </p:cNvPr>
          <p:cNvPicPr>
            <a:picLocks noChangeAspect="1"/>
          </p:cNvPicPr>
          <p:nvPr/>
        </p:nvPicPr>
        <p:blipFill>
          <a:blip r:embed="rId5"/>
          <a:stretch>
            <a:fillRect/>
          </a:stretch>
        </p:blipFill>
        <p:spPr>
          <a:xfrm rot="675896">
            <a:off x="6446657" y="1760834"/>
            <a:ext cx="2461826" cy="1872166"/>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93367335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B2A04E-C799-4B39-6015-F51E53C1E75D}"/>
              </a:ext>
            </a:extLst>
          </p:cNvPr>
          <p:cNvSpPr>
            <a:spLocks noGrp="1"/>
          </p:cNvSpPr>
          <p:nvPr>
            <p:ph type="title"/>
          </p:nvPr>
        </p:nvSpPr>
        <p:spPr/>
        <p:txBody>
          <a:bodyPr>
            <a:normAutofit fontScale="90000"/>
          </a:bodyPr>
          <a:lstStyle/>
          <a:p>
            <a:r>
              <a:rPr lang="zh-CN" sz="3600" b="1"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学生输入</a:t>
            </a:r>
            <a:br>
              <a:rPr lang="en-CN" sz="1800" dirty="0">
                <a:effectLst/>
                <a:latin typeface="Calibri" panose="020F0502020204030204" pitchFamily="34" charset="0"/>
                <a:ea typeface="DengXian" panose="02010600030101010101" pitchFamily="2" charset="-122"/>
                <a:cs typeface="Times New Roman" panose="02020603050405020304" pitchFamily="18" charset="0"/>
              </a:rPr>
            </a:br>
            <a:r>
              <a:rPr lang="en-CN" sz="4400" dirty="0"/>
              <a:t>(184)</a:t>
            </a:r>
          </a:p>
        </p:txBody>
      </p:sp>
      <p:sp>
        <p:nvSpPr>
          <p:cNvPr id="6" name="Text Placeholder 5">
            <a:extLst>
              <a:ext uri="{FF2B5EF4-FFF2-40B4-BE49-F238E27FC236}">
                <a16:creationId xmlns:a16="http://schemas.microsoft.com/office/drawing/2014/main" id="{C553D28F-1849-103D-BAEF-9837F217C46B}"/>
              </a:ext>
            </a:extLst>
          </p:cNvPr>
          <p:cNvSpPr>
            <a:spLocks noGrp="1"/>
          </p:cNvSpPr>
          <p:nvPr>
            <p:ph type="body" idx="1"/>
          </p:nvPr>
        </p:nvSpPr>
        <p:spPr/>
        <p:txBody>
          <a:bodyPr/>
          <a:lstStyle/>
          <a:p>
            <a:pPr marL="342900" lvl="0" indent="-342900">
              <a:buFont typeface="Times New Roman" panose="02020603050405020304" pitchFamily="18" charset="0"/>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截止至</a:t>
            </a:r>
            <a:r>
              <a:rPr lang="en-US" sz="18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2023 </a:t>
            </a: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年</a:t>
            </a:r>
            <a:r>
              <a:rPr lang="en-US" sz="18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11 </a:t>
            </a: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月，</a:t>
            </a:r>
            <a:r>
              <a:rPr lang="en-US" sz="18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138/184 (75%) </a:t>
            </a: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的中学生定期使用人工智能工具（</a:t>
            </a:r>
            <a:r>
              <a:rPr lang="en-US" sz="18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Chat GPT</a:t>
            </a: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a:t>
            </a:r>
            <a:r>
              <a:rPr lang="en-US" sz="18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Poe</a:t>
            </a: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a:t>
            </a:r>
            <a:r>
              <a:rPr lang="en-US" sz="18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Bard</a:t>
            </a: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a:t>
            </a:r>
            <a:r>
              <a:rPr lang="en-US" sz="18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Papago </a:t>
            </a: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等）。</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Times New Roman" panose="02020603050405020304" pitchFamily="18" charset="0"/>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我怎样才能正确地使用这些工具？</a:t>
            </a:r>
            <a:r>
              <a:rPr lang="en-US" sz="18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(15)</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Times New Roman" panose="02020603050405020304" pitchFamily="18" charset="0"/>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它是如何工作的？</a:t>
            </a:r>
            <a:r>
              <a:rPr lang="en-US" sz="18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(10)</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Times New Roman" panose="02020603050405020304" pitchFamily="18" charset="0"/>
              <a:buChar char="•"/>
              <a:tabLst>
                <a:tab pos="457200" algn="l"/>
              </a:tabLst>
            </a:pPr>
            <a:r>
              <a:rPr lang="zh-CN" sz="1800" dirty="0">
                <a:solidFill>
                  <a:srgbClr val="202124"/>
                </a:solidFill>
                <a:effectLst/>
                <a:latin typeface="Calibri" panose="020F0502020204030204" pitchFamily="34" charset="0"/>
                <a:ea typeface="SimSun" panose="02010600030101010101" pitchFamily="2" charset="-122"/>
                <a:cs typeface="Calibri" panose="020F0502020204030204" pitchFamily="34" charset="0"/>
              </a:rPr>
              <a:t>我如何才能合乎道德地使用这些工具？</a:t>
            </a:r>
            <a:r>
              <a:rPr lang="en-US" sz="18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(7)</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3" name="Picture 2" descr="A group of colorful logos&#10;&#10;Description automatically generated">
            <a:extLst>
              <a:ext uri="{FF2B5EF4-FFF2-40B4-BE49-F238E27FC236}">
                <a16:creationId xmlns:a16="http://schemas.microsoft.com/office/drawing/2014/main" id="{034BBDA9-71FD-A28E-D3B1-BE7BB7A12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44275">
            <a:off x="783234" y="421173"/>
            <a:ext cx="1001430" cy="1001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8CE7BED2-CE1A-CEE1-D4A1-C399839EBF66}"/>
              </a:ext>
            </a:extLst>
          </p:cNvPr>
          <p:cNvSpPr txBox="1"/>
          <p:nvPr/>
        </p:nvSpPr>
        <p:spPr>
          <a:xfrm>
            <a:off x="711072" y="5497962"/>
            <a:ext cx="4448334" cy="2231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r>
              <a:rPr kumimoji="0" lang="en-US" sz="1200" b="1" i="0" u="none" strike="noStrike" cap="none" spc="0" normalizeH="0" baseline="0">
                <a:ln>
                  <a:noFill/>
                </a:ln>
                <a:solidFill>
                  <a:srgbClr val="000000"/>
                </a:solidFill>
                <a:effectLst/>
                <a:uFillTx/>
                <a:latin typeface="Helvetica Neue"/>
                <a:ea typeface="Helvetica Neue"/>
                <a:cs typeface="Helvetica Neue"/>
                <a:sym typeface="Helvetica Neue"/>
              </a:rPr>
              <a:t>All images created using Poe </a:t>
            </a:r>
            <a:r>
              <a:rPr kumimoji="0" lang="en-US" sz="1200" b="1" i="0" u="none" strike="noStrike" cap="none" spc="0" normalizeH="0" baseline="0">
                <a:ln>
                  <a:noFill/>
                </a:ln>
                <a:solidFill>
                  <a:srgbClr val="000000"/>
                </a:solidFill>
                <a:effectLst/>
                <a:uFillTx/>
                <a:latin typeface="Helvetica Neue"/>
                <a:ea typeface="Helvetica Neue"/>
                <a:cs typeface="Helvetica Neue"/>
                <a:sym typeface="Helvetica Neue"/>
                <a:hlinkClick r:id="rId3"/>
              </a:rPr>
              <a:t>https://poe.com/LogoDsigner</a:t>
            </a:r>
            <a:r>
              <a:rPr kumimoji="0" lang="en-US" sz="1200" b="1" i="0" u="none" strike="noStrike" cap="none" spc="0" normalizeH="0" baseline="0">
                <a:ln>
                  <a:noFill/>
                </a:ln>
                <a:solidFill>
                  <a:srgbClr val="000000"/>
                </a:solidFill>
                <a:effectLst/>
                <a:uFillTx/>
                <a:latin typeface="Helvetica Neue"/>
                <a:ea typeface="Helvetica Neue"/>
                <a:cs typeface="Helvetica Neue"/>
                <a:sym typeface="Helvetica Neue"/>
              </a:rPr>
              <a:t> </a:t>
            </a:r>
          </a:p>
        </p:txBody>
      </p:sp>
      <p:pic>
        <p:nvPicPr>
          <p:cNvPr id="9" name="Picture 8" descr="A collection of colorful icons&#10;&#10;Description automatically generated">
            <a:extLst>
              <a:ext uri="{FF2B5EF4-FFF2-40B4-BE49-F238E27FC236}">
                <a16:creationId xmlns:a16="http://schemas.microsoft.com/office/drawing/2014/main" id="{48E4FD42-118D-D198-F064-244F7D33B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4524">
            <a:off x="7554477" y="383239"/>
            <a:ext cx="1034394" cy="1034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981548"/>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343958"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9050" tIns="19050" rIns="19050" bIns="19050" numCol="1" spcCol="38100" rtlCol="0" anchor="ctr">
        <a:spAutoFit/>
      </a:bodyPr>
      <a:lstStyle>
        <a:defPPr marL="0" marR="0" indent="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343958"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9050" tIns="19050" rIns="19050" bIns="19050" numCol="1" spcCol="38100" rtlCol="0" anchor="ctr">
        <a:spAutoFit/>
      </a:bodyPr>
      <a:lstStyle>
        <a:defPPr marL="0" marR="0" indent="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0dab12de-b167-4b47-a470-85bd796b51de">
      <Terms xmlns="http://schemas.microsoft.com/office/infopath/2007/PartnerControls"/>
    </lcf76f155ced4ddcb4097134ff3c332f>
    <_ip_UnifiedCompliancePolicyProperties xmlns="http://schemas.microsoft.com/sharepoint/v3" xsi:nil="true"/>
    <TaxCatchAll xmlns="95cd9508-66c0-434f-b108-9dfdf1ce463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13AB6C7593289489E2DFFF238E1A64C" ma:contentTypeVersion="20" ma:contentTypeDescription="Create a new document." ma:contentTypeScope="" ma:versionID="8dc3d3b0d9c46fb5835862fece599ea7">
  <xsd:schema xmlns:xsd="http://www.w3.org/2001/XMLSchema" xmlns:xs="http://www.w3.org/2001/XMLSchema" xmlns:p="http://schemas.microsoft.com/office/2006/metadata/properties" xmlns:ns1="http://schemas.microsoft.com/sharepoint/v3" xmlns:ns2="95cd9508-66c0-434f-b108-9dfdf1ce4631" xmlns:ns3="0dab12de-b167-4b47-a470-85bd796b51de" targetNamespace="http://schemas.microsoft.com/office/2006/metadata/properties" ma:root="true" ma:fieldsID="5572b6fc80fcd41426398eaa9d56c13f" ns1:_="" ns2:_="" ns3:_="">
    <xsd:import namespace="http://schemas.microsoft.com/sharepoint/v3"/>
    <xsd:import namespace="95cd9508-66c0-434f-b108-9dfdf1ce4631"/>
    <xsd:import namespace="0dab12de-b167-4b47-a470-85bd796b51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1:_ip_UnifiedCompliancePolicyProperties" minOccurs="0"/>
                <xsd:element ref="ns1:_ip_UnifiedCompliancePolicyUIAc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cd9508-66c0-434f-b108-9dfdf1ce463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e97bcf0-b394-4e1d-bf8e-408874e84e73}" ma:internalName="TaxCatchAll" ma:showField="CatchAllData" ma:web="95cd9508-66c0-434f-b108-9dfdf1ce463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dab12de-b167-4b47-a470-85bd796b51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251801-50da-49f1-8bff-1b39edfd8ffb"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4157B3-2BBA-4D9A-B36F-F04B5A534AAB}">
  <ds:schemaRefs>
    <ds:schemaRef ds:uri="http://schemas.microsoft.com/sharepoint/v3"/>
    <ds:schemaRef ds:uri="0dab12de-b167-4b47-a470-85bd796b51de"/>
    <ds:schemaRef ds:uri="http://purl.org/dc/elements/1.1/"/>
    <ds:schemaRef ds:uri="http://schemas.openxmlformats.org/package/2006/metadata/core-properties"/>
    <ds:schemaRef ds:uri="http://purl.org/dc/dcmitype/"/>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95cd9508-66c0-434f-b108-9dfdf1ce4631"/>
    <ds:schemaRef ds:uri="http://purl.org/dc/terms/"/>
  </ds:schemaRefs>
</ds:datastoreItem>
</file>

<file path=customXml/itemProps2.xml><?xml version="1.0" encoding="utf-8"?>
<ds:datastoreItem xmlns:ds="http://schemas.openxmlformats.org/officeDocument/2006/customXml" ds:itemID="{0690C236-2F42-4814-BB06-D8997B541E67}">
  <ds:schemaRefs>
    <ds:schemaRef ds:uri="0dab12de-b167-4b47-a470-85bd796b51de"/>
    <ds:schemaRef ds:uri="95cd9508-66c0-434f-b108-9dfdf1ce46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559C7C1-37D6-4F6C-B47A-8D41187923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139</TotalTime>
  <Words>1452</Words>
  <Application>Microsoft Macintosh PowerPoint</Application>
  <PresentationFormat>On-screen Show (16:10)</PresentationFormat>
  <Paragraphs>138</Paragraphs>
  <Slides>19</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Calibri</vt:lpstr>
      <vt:lpstr>Söhne</vt:lpstr>
      <vt:lpstr>Arial</vt:lpstr>
      <vt:lpstr>Helvetica</vt:lpstr>
      <vt:lpstr>Helvetica Neue</vt:lpstr>
      <vt:lpstr>Helvetica Neue Light</vt:lpstr>
      <vt:lpstr>Helvetica Neue Medium</vt:lpstr>
      <vt:lpstr>Times New Roman</vt:lpstr>
      <vt:lpstr>White</vt:lpstr>
      <vt:lpstr>NIS人工智能更新</vt:lpstr>
      <vt:lpstr>“人工智能不会抢走我们的工作，但那些使用它的人可能会抢走我们的工作。” -Dr. Richard Baldwin </vt:lpstr>
      <vt:lpstr>PowerPoint Presentation</vt:lpstr>
      <vt:lpstr>人工智能颠覆有何不同？</vt:lpstr>
      <vt:lpstr>PowerPoint Presentation</vt:lpstr>
      <vt:lpstr>在人工智能道路上我们在哪里？ </vt:lpstr>
      <vt:lpstr>在人工智能道路上我们在哪里？ </vt:lpstr>
      <vt:lpstr>PowerPoint Presentation</vt:lpstr>
      <vt:lpstr>学生输入 (184)</vt:lpstr>
      <vt:lpstr>教师投入 (67)</vt:lpstr>
      <vt:lpstr>PowerPoint Presentation</vt:lpstr>
      <vt:lpstr>教学方法</vt:lpstr>
      <vt:lpstr>NIS 学习的定义</vt:lpstr>
      <vt:lpstr>NIS 学习的定义</vt:lpstr>
      <vt:lpstr>在人工智能道路上我们在哪里？</vt:lpstr>
      <vt:lpstr>有什么困难吗？</vt:lpstr>
      <vt:lpstr>现在和下一步……</vt:lpstr>
      <vt:lpstr>PowerPoint Presentation</vt:lpstr>
      <vt:lpstr>一些可能的提示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cp:lastModifiedBy>Kasson Bratton</cp:lastModifiedBy>
  <cp:revision>3</cp:revision>
  <cp:lastPrinted>2023-11-14T07:53:20Z</cp:lastPrinted>
  <dcterms:modified xsi:type="dcterms:W3CDTF">2023-11-27T07:40:23Z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0x010100413AB6C7593289489E2DFFF238E1A64C</vt:lpwstr>
  </property>
</Properties>
</file>