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webextensions/webextension1.xml" ContentType="application/vnd.ms-office.webextension+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handoutMasterIdLst>
    <p:handoutMasterId r:id="rId40"/>
  </p:handoutMasterIdLst>
  <p:sldIdLst>
    <p:sldId id="260" r:id="rId5"/>
    <p:sldId id="288" r:id="rId6"/>
    <p:sldId id="279" r:id="rId7"/>
    <p:sldId id="289" r:id="rId8"/>
    <p:sldId id="291" r:id="rId9"/>
    <p:sldId id="283" r:id="rId10"/>
    <p:sldId id="284" r:id="rId11"/>
    <p:sldId id="285" r:id="rId12"/>
    <p:sldId id="277" r:id="rId13"/>
    <p:sldId id="275" r:id="rId14"/>
    <p:sldId id="276" r:id="rId15"/>
    <p:sldId id="293" r:id="rId16"/>
    <p:sldId id="290" r:id="rId17"/>
    <p:sldId id="286" r:id="rId18"/>
    <p:sldId id="267" r:id="rId19"/>
    <p:sldId id="280" r:id="rId20"/>
    <p:sldId id="270" r:id="rId21"/>
    <p:sldId id="272" r:id="rId22"/>
    <p:sldId id="271" r:id="rId23"/>
    <p:sldId id="298" r:id="rId24"/>
    <p:sldId id="297" r:id="rId25"/>
    <p:sldId id="264" r:id="rId26"/>
    <p:sldId id="263" r:id="rId27"/>
    <p:sldId id="266" r:id="rId28"/>
    <p:sldId id="296" r:id="rId29"/>
    <p:sldId id="262" r:id="rId30"/>
    <p:sldId id="273" r:id="rId31"/>
    <p:sldId id="265" r:id="rId32"/>
    <p:sldId id="278" r:id="rId33"/>
    <p:sldId id="269" r:id="rId34"/>
    <p:sldId id="292" r:id="rId35"/>
    <p:sldId id="295" r:id="rId36"/>
    <p:sldId id="294" r:id="rId37"/>
    <p:sldId id="287" r:id="rId38"/>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A2E81F3-9F8D-5C4D-99B9-854D5568B916}">
          <p14:sldIdLst>
            <p14:sldId id="260"/>
            <p14:sldId id="288"/>
            <p14:sldId id="279"/>
            <p14:sldId id="289"/>
          </p14:sldIdLst>
        </p14:section>
        <p14:section name="Example ChatGPT" id="{257FC63F-92B8-1D43-B39A-4C4682DFA9B9}">
          <p14:sldIdLst>
            <p14:sldId id="291"/>
            <p14:sldId id="283"/>
            <p14:sldId id="284"/>
            <p14:sldId id="285"/>
            <p14:sldId id="277"/>
          </p14:sldIdLst>
        </p14:section>
        <p14:section name="Appropriate Use Survey" id="{BB0C9B85-36D8-F44D-B554-5B31CE193D30}">
          <p14:sldIdLst>
            <p14:sldId id="275"/>
            <p14:sldId id="276"/>
          </p14:sldIdLst>
        </p14:section>
        <p14:section name="Appropriate Use Example" id="{5A5261CE-5543-4D45-9CDF-52997D8D9C10}">
          <p14:sldIdLst>
            <p14:sldId id="293"/>
            <p14:sldId id="290"/>
            <p14:sldId id="286"/>
          </p14:sldIdLst>
        </p14:section>
        <p14:section name="Ensuring Academic Integrity" id="{5E2B3645-5F41-C04A-87D6-7EFF0003F306}">
          <p14:sldIdLst>
            <p14:sldId id="267"/>
            <p14:sldId id="280"/>
            <p14:sldId id="270"/>
            <p14:sldId id="272"/>
            <p14:sldId id="271"/>
          </p14:sldIdLst>
        </p14:section>
        <p14:section name="What else students can do" id="{E83C97FD-4A74-CB4C-82FE-EB417A46CD3C}">
          <p14:sldIdLst>
            <p14:sldId id="298"/>
            <p14:sldId id="297"/>
            <p14:sldId id="264"/>
            <p14:sldId id="263"/>
            <p14:sldId id="266"/>
            <p14:sldId id="296"/>
          </p14:sldIdLst>
        </p14:section>
        <p14:section name="Additional Content" id="{0346B7AB-BF17-8A4F-AC0E-846E27D5D664}">
          <p14:sldIdLst>
            <p14:sldId id="262"/>
            <p14:sldId id="273"/>
            <p14:sldId id="265"/>
            <p14:sldId id="278"/>
            <p14:sldId id="269"/>
            <p14:sldId id="292"/>
            <p14:sldId id="295"/>
            <p14:sldId id="294"/>
            <p14:sldId id="287"/>
          </p14:sldIdLst>
        </p14:section>
      </p14:sectionLst>
    </p:ex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958C7C-BE82-1BD5-65CE-1239D5E8ED8E}" v="13" dt="2023-04-17T06:29:23.4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81"/>
    <p:restoredTop sz="77143"/>
  </p:normalViewPr>
  <p:slideViewPr>
    <p:cSldViewPr snapToGrid="0">
      <p:cViewPr varScale="1">
        <p:scale>
          <a:sx n="111" d="100"/>
          <a:sy n="111" d="100"/>
        </p:scale>
        <p:origin x="2496" y="200"/>
      </p:cViewPr>
      <p:guideLst>
        <p:guide orient="horz" pos="180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668379-84CA-9A4B-945E-C093031CFAE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1BC160-3C3E-ED44-A3AE-FB8B62D29D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1B4994-C250-154B-BF9F-BFF388774AF8}" type="datetimeFigureOut">
              <a:rPr lang="en-US" smtClean="0"/>
              <a:t>11/2/23</a:t>
            </a:fld>
            <a:endParaRPr lang="en-US"/>
          </a:p>
        </p:txBody>
      </p:sp>
      <p:sp>
        <p:nvSpPr>
          <p:cNvPr id="4" name="Footer Placeholder 3">
            <a:extLst>
              <a:ext uri="{FF2B5EF4-FFF2-40B4-BE49-F238E27FC236}">
                <a16:creationId xmlns:a16="http://schemas.microsoft.com/office/drawing/2014/main" id="{5BA8EDD3-B9BC-2941-B36C-6E76DC2C962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A2AFE0D-0F3D-5F4C-8303-B029CAD507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FB2E7D-3ED5-2D4F-A12E-58FBB90BD79F}" type="slidenum">
              <a:rPr lang="en-US" smtClean="0"/>
              <a:t>‹#›</a:t>
            </a:fld>
            <a:endParaRPr lang="en-US"/>
          </a:p>
        </p:txBody>
      </p:sp>
    </p:spTree>
    <p:extLst>
      <p:ext uri="{BB962C8B-B14F-4D97-AF65-F5344CB8AC3E}">
        <p14:creationId xmlns:p14="http://schemas.microsoft.com/office/powerpoint/2010/main" val="37993428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546511-BCEF-FF4E-929B-BA3D4672E6E0}" type="datetimeFigureOut">
              <a:rPr lang="en-US" smtClean="0"/>
              <a:t>11/2/23</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84893E-E4F3-E44A-8D41-E47CE1364D40}" type="slidenum">
              <a:rPr lang="en-US" smtClean="0"/>
              <a:t>‹#›</a:t>
            </a:fld>
            <a:endParaRPr lang="en-US"/>
          </a:p>
        </p:txBody>
      </p:sp>
    </p:spTree>
    <p:extLst>
      <p:ext uri="{BB962C8B-B14F-4D97-AF65-F5344CB8AC3E}">
        <p14:creationId xmlns:p14="http://schemas.microsoft.com/office/powerpoint/2010/main" val="1486238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u="sng" kern="100" dirty="0">
                <a:effectLst/>
                <a:latin typeface="Calibri" panose="020F0502020204030204" pitchFamily="34" charset="0"/>
                <a:ea typeface="DengXian" panose="02010600030101010101" pitchFamily="2" charset="-122"/>
                <a:cs typeface="Times New Roman" panose="02020603050405020304" pitchFamily="18" charset="0"/>
              </a:rPr>
              <a:t>Situation </a:t>
            </a:r>
            <a:endParaRPr lang="en-CN" sz="1800" kern="100"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Symbol" pitchFamily="2" charset="2"/>
              <a:buChar cha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AI Tools are becoming available (and indeed proliferating) that can generate content including text, art, code etc. </a:t>
            </a:r>
            <a:endParaRPr lang="en-CN" sz="1800" kern="100"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Symbol" pitchFamily="2" charset="2"/>
              <a:buChar cha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These tools are also improving at a rapid rate.</a:t>
            </a:r>
          </a:p>
          <a:p>
            <a:pPr marL="342900" lvl="0" indent="-342900">
              <a:buFont typeface="Symbol" pitchFamily="2" charset="2"/>
              <a:buChar cha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Which of these do you know?  What do they do? </a:t>
            </a:r>
            <a:endParaRPr lang="en-CN" sz="1800" kern="1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CN" dirty="0"/>
          </a:p>
        </p:txBody>
      </p:sp>
      <p:sp>
        <p:nvSpPr>
          <p:cNvPr id="4" name="Slide Number Placeholder 3"/>
          <p:cNvSpPr>
            <a:spLocks noGrp="1"/>
          </p:cNvSpPr>
          <p:nvPr>
            <p:ph type="sldNum" sz="quarter" idx="5"/>
          </p:nvPr>
        </p:nvSpPr>
        <p:spPr/>
        <p:txBody>
          <a:bodyPr/>
          <a:lstStyle/>
          <a:p>
            <a:fld id="{3584893E-E4F3-E44A-8D41-E47CE1364D40}" type="slidenum">
              <a:rPr lang="en-US" smtClean="0"/>
              <a:t>1</a:t>
            </a:fld>
            <a:endParaRPr lang="en-US"/>
          </a:p>
        </p:txBody>
      </p:sp>
    </p:spTree>
    <p:extLst>
      <p:ext uri="{BB962C8B-B14F-4D97-AF65-F5344CB8AC3E}">
        <p14:creationId xmlns:p14="http://schemas.microsoft.com/office/powerpoint/2010/main" val="2866267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Student activity about where they see the balance should be.  (Make sure the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PollEverywhere</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Survey is active) </a:t>
            </a:r>
            <a:endParaRPr lang="en-CN" sz="1800" kern="1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CN" dirty="0"/>
          </a:p>
        </p:txBody>
      </p:sp>
      <p:sp>
        <p:nvSpPr>
          <p:cNvPr id="4" name="Slide Number Placeholder 3"/>
          <p:cNvSpPr>
            <a:spLocks noGrp="1"/>
          </p:cNvSpPr>
          <p:nvPr>
            <p:ph type="sldNum" sz="quarter" idx="5"/>
          </p:nvPr>
        </p:nvSpPr>
        <p:spPr/>
        <p:txBody>
          <a:bodyPr/>
          <a:lstStyle/>
          <a:p>
            <a:fld id="{3584893E-E4F3-E44A-8D41-E47CE1364D40}" type="slidenum">
              <a:rPr lang="en-US" smtClean="0"/>
              <a:t>10</a:t>
            </a:fld>
            <a:endParaRPr lang="en-US"/>
          </a:p>
        </p:txBody>
      </p:sp>
    </p:spTree>
    <p:extLst>
      <p:ext uri="{BB962C8B-B14F-4D97-AF65-F5344CB8AC3E}">
        <p14:creationId xmlns:p14="http://schemas.microsoft.com/office/powerpoint/2010/main" val="1065292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3584893E-E4F3-E44A-8D41-E47CE1364D40}" type="slidenum">
              <a:rPr lang="en-US" smtClean="0"/>
              <a:t>11</a:t>
            </a:fld>
            <a:endParaRPr lang="en-US"/>
          </a:p>
        </p:txBody>
      </p:sp>
    </p:spTree>
    <p:extLst>
      <p:ext uri="{BB962C8B-B14F-4D97-AF65-F5344CB8AC3E}">
        <p14:creationId xmlns:p14="http://schemas.microsoft.com/office/powerpoint/2010/main" val="3681032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b="1" dirty="0"/>
              <a:t>Back to our First example - Economics</a:t>
            </a:r>
          </a:p>
          <a:p>
            <a:r>
              <a:rPr lang="en-CN" dirty="0"/>
              <a:t>Using real world examples, evaluate the argument that economic growth is always good. </a:t>
            </a:r>
          </a:p>
        </p:txBody>
      </p:sp>
      <p:sp>
        <p:nvSpPr>
          <p:cNvPr id="4" name="Slide Number Placeholder 3"/>
          <p:cNvSpPr>
            <a:spLocks noGrp="1"/>
          </p:cNvSpPr>
          <p:nvPr>
            <p:ph type="sldNum" sz="quarter" idx="5"/>
          </p:nvPr>
        </p:nvSpPr>
        <p:spPr/>
        <p:txBody>
          <a:bodyPr/>
          <a:lstStyle/>
          <a:p>
            <a:fld id="{3584893E-E4F3-E44A-8D41-E47CE1364D40}" type="slidenum">
              <a:rPr lang="en-US" smtClean="0"/>
              <a:t>12</a:t>
            </a:fld>
            <a:endParaRPr lang="en-US"/>
          </a:p>
        </p:txBody>
      </p:sp>
    </p:spTree>
    <p:extLst>
      <p:ext uri="{BB962C8B-B14F-4D97-AF65-F5344CB8AC3E}">
        <p14:creationId xmlns:p14="http://schemas.microsoft.com/office/powerpoint/2010/main" val="2304441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What makes this acceptable? </a:t>
            </a:r>
          </a:p>
          <a:p>
            <a:endParaRPr lang="en-CN" dirty="0">
              <a:cs typeface="Calibri"/>
            </a:endParaRPr>
          </a:p>
          <a:p>
            <a:pPr marL="228600" indent="-228600">
              <a:buFont typeface="+mj-lt"/>
              <a:buAutoNum type="arabicPeriod"/>
            </a:pPr>
            <a:r>
              <a:rPr lang="en-CN" dirty="0">
                <a:cs typeface="Calibri"/>
              </a:rPr>
              <a:t>Multiple responses generated to get all aspects (positive and negative)</a:t>
            </a:r>
          </a:p>
          <a:p>
            <a:pPr marL="228600" indent="-228600">
              <a:buFont typeface="+mj-lt"/>
              <a:buAutoNum type="arabicPeriod"/>
            </a:pPr>
            <a:r>
              <a:rPr lang="en-CN" dirty="0">
                <a:cs typeface="Calibri"/>
              </a:rPr>
              <a:t>The content has been taken, read, and edited to appropriately respond to the question</a:t>
            </a:r>
          </a:p>
          <a:p>
            <a:pPr marL="228600" indent="-228600">
              <a:buFont typeface="+mj-lt"/>
              <a:buAutoNum type="arabicPeriod"/>
            </a:pPr>
            <a:r>
              <a:rPr lang="en-CN" dirty="0">
                <a:cs typeface="Calibri"/>
              </a:rPr>
              <a:t>The information has been checked and verified both other sources, incorporating this additional resources into the response. </a:t>
            </a:r>
          </a:p>
          <a:p>
            <a:pPr marL="228600" indent="-228600">
              <a:buFont typeface="+mj-lt"/>
              <a:buAutoNum type="arabicPeriod"/>
            </a:pPr>
            <a:r>
              <a:rPr lang="en-CN" dirty="0">
                <a:cs typeface="Calibri"/>
              </a:rPr>
              <a:t>Use of ChatGPT has been cited</a:t>
            </a:r>
          </a:p>
          <a:p>
            <a:endParaRPr lang="en-CN" dirty="0">
              <a:cs typeface="Calibri"/>
            </a:endParaRPr>
          </a:p>
        </p:txBody>
      </p:sp>
      <p:sp>
        <p:nvSpPr>
          <p:cNvPr id="4" name="Slide Number Placeholder 3"/>
          <p:cNvSpPr>
            <a:spLocks noGrp="1"/>
          </p:cNvSpPr>
          <p:nvPr>
            <p:ph type="sldNum" sz="quarter" idx="5"/>
          </p:nvPr>
        </p:nvSpPr>
        <p:spPr/>
        <p:txBody>
          <a:bodyPr/>
          <a:lstStyle/>
          <a:p>
            <a:fld id="{3584893E-E4F3-E44A-8D41-E47CE1364D40}" type="slidenum">
              <a:rPr lang="en-US" smtClean="0"/>
              <a:t>13</a:t>
            </a:fld>
            <a:endParaRPr lang="en-US"/>
          </a:p>
        </p:txBody>
      </p:sp>
    </p:spTree>
    <p:extLst>
      <p:ext uri="{BB962C8B-B14F-4D97-AF65-F5344CB8AC3E}">
        <p14:creationId xmlns:p14="http://schemas.microsoft.com/office/powerpoint/2010/main" val="3071748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cs typeface="Calibri"/>
              </a:rPr>
              <a:t>So where/how did this example fit into our scale?  C</a:t>
            </a:r>
            <a:r>
              <a:rPr lang="en-US" dirty="0">
                <a:cs typeface="Calibri"/>
              </a:rPr>
              <a:t>a</a:t>
            </a:r>
            <a:r>
              <a:rPr lang="en-CN" dirty="0">
                <a:cs typeface="Calibri"/>
              </a:rPr>
              <a:t>n we see the difference in academic integrity in the way AI was used? </a:t>
            </a:r>
          </a:p>
          <a:p>
            <a:endParaRPr lang="en-CN" dirty="0">
              <a:cs typeface="Calibri"/>
            </a:endParaRPr>
          </a:p>
          <a:p>
            <a:r>
              <a:rPr lang="en-CN" dirty="0">
                <a:cs typeface="Calibri"/>
              </a:rPr>
              <a:t>Question to the group......</a:t>
            </a:r>
            <a:endParaRPr lang="en-US" dirty="0"/>
          </a:p>
          <a:p>
            <a:r>
              <a:rPr lang="en-CN" dirty="0">
                <a:cs typeface="Calibri"/>
              </a:rPr>
              <a:t>If we look at the three highlighted possible uses of AI in the classroom,  what can we see that is common in all of them?  </a:t>
            </a:r>
            <a:endParaRPr lang="en-CN" dirty="0"/>
          </a:p>
          <a:p>
            <a:r>
              <a:rPr lang="en-CN" dirty="0">
                <a:cs typeface="Calibri"/>
              </a:rPr>
              <a:t>Answer......</a:t>
            </a:r>
          </a:p>
          <a:p>
            <a:r>
              <a:rPr lang="en-CN" dirty="0">
                <a:cs typeface="Calibri"/>
              </a:rPr>
              <a:t>AI is being used as a tool to support the learning, whilst the student is doing the thinking and the synthesizing of information to grow their understanding. </a:t>
            </a:r>
          </a:p>
          <a:p>
            <a:endParaRPr lang="en-CN" dirty="0">
              <a:cs typeface="Calibri"/>
            </a:endParaRPr>
          </a:p>
          <a:p>
            <a:r>
              <a:rPr lang="en-US" dirty="0"/>
              <a:t>So if NIS is going to be embracing students using AI </a:t>
            </a:r>
            <a:r>
              <a:rPr lang="en-US" b="1" u="sng" dirty="0"/>
              <a:t>as a tool </a:t>
            </a:r>
            <a:r>
              <a:rPr lang="en-US" dirty="0"/>
              <a:t>to expand their learning opportunities,  what are the responsibilities going to be for students if and when they use AI in an ethical way ? </a:t>
            </a:r>
            <a:endParaRPr lang="en-US" dirty="0">
              <a:cs typeface="Calibri"/>
            </a:endParaRPr>
          </a:p>
          <a:p>
            <a:endParaRPr lang="en-CN" dirty="0">
              <a:cs typeface="Calibri"/>
            </a:endParaRPr>
          </a:p>
        </p:txBody>
      </p:sp>
      <p:sp>
        <p:nvSpPr>
          <p:cNvPr id="4" name="Slide Number Placeholder 3"/>
          <p:cNvSpPr>
            <a:spLocks noGrp="1"/>
          </p:cNvSpPr>
          <p:nvPr>
            <p:ph type="sldNum" sz="quarter" idx="5"/>
          </p:nvPr>
        </p:nvSpPr>
        <p:spPr/>
        <p:txBody>
          <a:bodyPr/>
          <a:lstStyle/>
          <a:p>
            <a:fld id="{3584893E-E4F3-E44A-8D41-E47CE1364D40}" type="slidenum">
              <a:rPr lang="en-US" smtClean="0"/>
              <a:t>14</a:t>
            </a:fld>
            <a:endParaRPr lang="en-US"/>
          </a:p>
        </p:txBody>
      </p:sp>
    </p:spTree>
    <p:extLst>
      <p:ext uri="{BB962C8B-B14F-4D97-AF65-F5344CB8AC3E}">
        <p14:creationId xmlns:p14="http://schemas.microsoft.com/office/powerpoint/2010/main" val="19997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u="sng" kern="100" dirty="0">
                <a:effectLst/>
                <a:latin typeface="Calibri" panose="020F0502020204030204" pitchFamily="34" charset="0"/>
                <a:ea typeface="DengXian" panose="02010600030101010101" pitchFamily="2" charset="-122"/>
                <a:cs typeface="Times New Roman" panose="02020603050405020304" pitchFamily="18" charset="0"/>
              </a:rPr>
              <a:t>So how will this look?</a:t>
            </a:r>
            <a:endParaRPr lang="en-CN" sz="1800" kern="100"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Symbol" pitchFamily="2" charset="2"/>
              <a:buChar char=""/>
              <a:tabLst>
                <a:tab pos="457200" algn="l"/>
              </a:tabLst>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Ensuring academic integrity – We need the use of AI to be expanding the educational growth opportunities for students, not eroding the learning that takes place in class and through assessment tasks. </a:t>
            </a:r>
            <a:endParaRPr lang="en-CN" sz="1800" kern="1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sz="1800" b="1" kern="1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p>
            <a:r>
              <a:rPr lang="en-US" sz="1800" b="1" kern="1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IMPORTANT NOTE:  </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From Grade 10 onwards,  all instances of academic dishonesty are tracked and recorded.</a:t>
            </a:r>
            <a:endParaRPr lang="en-CN" sz="1800" kern="100"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Symbol" pitchFamily="2" charset="2"/>
              <a:buChar char=""/>
              <a:tabLst>
                <a:tab pos="457200" algn="l"/>
              </a:tabLst>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Why?     Because Universities ask this question when applications are submitted and the councilors are required to pass on this information. </a:t>
            </a:r>
            <a:endParaRPr lang="en-CN" sz="1800" kern="1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CN" dirty="0"/>
          </a:p>
        </p:txBody>
      </p:sp>
      <p:sp>
        <p:nvSpPr>
          <p:cNvPr id="4" name="Slide Number Placeholder 3"/>
          <p:cNvSpPr>
            <a:spLocks noGrp="1"/>
          </p:cNvSpPr>
          <p:nvPr>
            <p:ph type="sldNum" sz="quarter" idx="5"/>
          </p:nvPr>
        </p:nvSpPr>
        <p:spPr/>
        <p:txBody>
          <a:bodyPr/>
          <a:lstStyle/>
          <a:p>
            <a:fld id="{3584893E-E4F3-E44A-8D41-E47CE1364D40}" type="slidenum">
              <a:rPr lang="en-US" smtClean="0"/>
              <a:t>15</a:t>
            </a:fld>
            <a:endParaRPr lang="en-US"/>
          </a:p>
        </p:txBody>
      </p:sp>
    </p:spTree>
    <p:extLst>
      <p:ext uri="{BB962C8B-B14F-4D97-AF65-F5344CB8AC3E}">
        <p14:creationId xmlns:p14="http://schemas.microsoft.com/office/powerpoint/2010/main" val="1458755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itchFamily="2" charset="2"/>
              <a:buNone/>
            </a:pPr>
            <a:r>
              <a:rPr lang="en-US" sz="1200" u="sng" kern="100" dirty="0">
                <a:effectLst/>
                <a:latin typeface="Calibri" panose="020F0502020204030204" pitchFamily="34" charset="0"/>
                <a:ea typeface="DengXian" panose="02010600030101010101" pitchFamily="2" charset="-122"/>
                <a:cs typeface="Times New Roman" panose="02020603050405020304" pitchFamily="18" charset="0"/>
              </a:rPr>
              <a:t>So, what will be the requirements?</a:t>
            </a:r>
            <a:endParaRPr lang="en-CN" sz="1200" u="sng" kern="100" dirty="0">
              <a:effectLst/>
              <a:latin typeface="Calibri" panose="020F0502020204030204" pitchFamily="34" charset="0"/>
              <a:ea typeface="DengXian" panose="02010600030101010101" pitchFamily="2" charset="-122"/>
              <a:cs typeface="Times New Roman" panose="02020603050405020304" pitchFamily="18" charset="0"/>
            </a:endParaRPr>
          </a:p>
          <a:p>
            <a:pPr marL="742950" lvl="1" indent="-285750">
              <a:buFont typeface="Courier New" panose="02070309020205020404" pitchFamily="49" charset="0"/>
              <a:buChar char="o"/>
            </a:pPr>
            <a:r>
              <a:rPr lang="en-US" sz="1200" kern="100" dirty="0">
                <a:effectLst/>
                <a:latin typeface="Calibri"/>
                <a:ea typeface="DengXian"/>
                <a:cs typeface="Calibri"/>
              </a:rPr>
              <a:t>Students will be required to </a:t>
            </a:r>
            <a:r>
              <a:rPr lang="en-US" kern="100" dirty="0">
                <a:latin typeface="Calibri"/>
                <a:ea typeface="DengXian"/>
                <a:cs typeface="Calibri"/>
              </a:rPr>
              <a:t>acknowledge and cite</a:t>
            </a:r>
            <a:r>
              <a:rPr lang="en-US" sz="1200" kern="100" dirty="0">
                <a:effectLst/>
                <a:latin typeface="Calibri"/>
                <a:ea typeface="DengXian"/>
                <a:cs typeface="Calibri"/>
              </a:rPr>
              <a:t> their use of any AI resources</a:t>
            </a:r>
            <a:endParaRPr lang="en-CN" sz="1200" kern="100" dirty="0">
              <a:effectLst/>
              <a:latin typeface="Calibri"/>
              <a:ea typeface="DengXian"/>
              <a:cs typeface="Calibri"/>
            </a:endParaRPr>
          </a:p>
          <a:p>
            <a:endParaRPr lang="en-CN" dirty="0"/>
          </a:p>
        </p:txBody>
      </p:sp>
      <p:sp>
        <p:nvSpPr>
          <p:cNvPr id="4" name="Slide Number Placeholder 3"/>
          <p:cNvSpPr>
            <a:spLocks noGrp="1"/>
          </p:cNvSpPr>
          <p:nvPr>
            <p:ph type="sldNum" sz="quarter" idx="5"/>
          </p:nvPr>
        </p:nvSpPr>
        <p:spPr/>
        <p:txBody>
          <a:bodyPr/>
          <a:lstStyle/>
          <a:p>
            <a:fld id="{3584893E-E4F3-E44A-8D41-E47CE1364D40}" type="slidenum">
              <a:rPr lang="en-US" smtClean="0"/>
              <a:t>16</a:t>
            </a:fld>
            <a:endParaRPr lang="en-US"/>
          </a:p>
        </p:txBody>
      </p:sp>
    </p:spTree>
    <p:extLst>
      <p:ext uri="{BB962C8B-B14F-4D97-AF65-F5344CB8AC3E}">
        <p14:creationId xmlns:p14="http://schemas.microsoft.com/office/powerpoint/2010/main" val="386456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What will this look like ? </a:t>
            </a:r>
          </a:p>
          <a:p>
            <a:endParaRPr lang="en-US" dirty="0">
              <a:cs typeface="Calibri"/>
            </a:endParaRPr>
          </a:p>
          <a:p>
            <a:r>
              <a:rPr lang="en-US" dirty="0">
                <a:cs typeface="Calibri"/>
              </a:rPr>
              <a:t>Citing the use of </a:t>
            </a:r>
            <a:r>
              <a:rPr lang="en-US" dirty="0" err="1">
                <a:cs typeface="Calibri"/>
              </a:rPr>
              <a:t>ChatGPT</a:t>
            </a:r>
            <a:r>
              <a:rPr lang="en-US" dirty="0">
                <a:cs typeface="Calibri"/>
              </a:rPr>
              <a:t> as a source of content</a:t>
            </a:r>
          </a:p>
        </p:txBody>
      </p:sp>
      <p:sp>
        <p:nvSpPr>
          <p:cNvPr id="4" name="Slide Number Placeholder 3"/>
          <p:cNvSpPr>
            <a:spLocks noGrp="1"/>
          </p:cNvSpPr>
          <p:nvPr>
            <p:ph type="sldNum" sz="quarter" idx="5"/>
          </p:nvPr>
        </p:nvSpPr>
        <p:spPr/>
        <p:txBody>
          <a:bodyPr/>
          <a:lstStyle/>
          <a:p>
            <a:fld id="{3584893E-E4F3-E44A-8D41-E47CE1364D40}" type="slidenum">
              <a:rPr lang="en-US" smtClean="0"/>
              <a:t>17</a:t>
            </a:fld>
            <a:endParaRPr lang="en-US"/>
          </a:p>
        </p:txBody>
      </p:sp>
    </p:spTree>
    <p:extLst>
      <p:ext uri="{BB962C8B-B14F-4D97-AF65-F5344CB8AC3E}">
        <p14:creationId xmlns:p14="http://schemas.microsoft.com/office/powerpoint/2010/main" val="987369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itchFamily="2" charset="2"/>
              <a:buNone/>
            </a:pPr>
            <a:r>
              <a:rPr lang="en-US" sz="1200" u="sng" kern="100" dirty="0">
                <a:effectLst/>
                <a:latin typeface="Calibri" panose="020F0502020204030204" pitchFamily="34" charset="0"/>
                <a:ea typeface="DengXian" panose="02010600030101010101" pitchFamily="2" charset="-122"/>
                <a:cs typeface="Times New Roman" panose="02020603050405020304" pitchFamily="18" charset="0"/>
              </a:rPr>
              <a:t>What will be the requirements?</a:t>
            </a:r>
            <a:endParaRPr lang="en-CN" sz="1200" u="sng" kern="100" dirty="0">
              <a:effectLst/>
              <a:latin typeface="Calibri" panose="020F0502020204030204" pitchFamily="34" charset="0"/>
              <a:ea typeface="DengXian" panose="02010600030101010101" pitchFamily="2" charset="-122"/>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CN" sz="1200" kern="100" dirty="0">
                <a:effectLst/>
                <a:latin typeface="Calibri" panose="020F0502020204030204" pitchFamily="34" charset="0"/>
                <a:ea typeface="DengXian" panose="02010600030101010101" pitchFamily="2" charset="-122"/>
                <a:cs typeface="Times New Roman" panose="02020603050405020304" pitchFamily="18" charset="0"/>
              </a:rPr>
              <a:t>Students may be required to discuss if or how they used AI generated content -&gt; Based on feedback from Turnitin Tracker</a:t>
            </a:r>
          </a:p>
          <a:p>
            <a:pPr marL="742950" lvl="1" indent="-285750">
              <a:buFont typeface="Courier New" panose="02070309020205020404" pitchFamily="49" charset="0"/>
              <a:buChar char="o"/>
            </a:pPr>
            <a:endParaRPr lang="en-US" sz="1200" kern="1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CN" dirty="0"/>
          </a:p>
        </p:txBody>
      </p:sp>
      <p:sp>
        <p:nvSpPr>
          <p:cNvPr id="4" name="Slide Number Placeholder 3"/>
          <p:cNvSpPr>
            <a:spLocks noGrp="1"/>
          </p:cNvSpPr>
          <p:nvPr>
            <p:ph type="sldNum" sz="quarter" idx="5"/>
          </p:nvPr>
        </p:nvSpPr>
        <p:spPr/>
        <p:txBody>
          <a:bodyPr/>
          <a:lstStyle/>
          <a:p>
            <a:fld id="{3584893E-E4F3-E44A-8D41-E47CE1364D40}" type="slidenum">
              <a:rPr lang="en-US" smtClean="0"/>
              <a:t>20</a:t>
            </a:fld>
            <a:endParaRPr lang="en-US"/>
          </a:p>
        </p:txBody>
      </p:sp>
    </p:spTree>
    <p:extLst>
      <p:ext uri="{BB962C8B-B14F-4D97-AF65-F5344CB8AC3E}">
        <p14:creationId xmlns:p14="http://schemas.microsoft.com/office/powerpoint/2010/main" val="788753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itchFamily="2" charset="2"/>
              <a:buNone/>
            </a:pPr>
            <a:r>
              <a:rPr lang="en-US" sz="1200" u="sng" kern="100" dirty="0">
                <a:effectLst/>
                <a:latin typeface="Calibri" panose="020F0502020204030204" pitchFamily="34" charset="0"/>
                <a:ea typeface="DengXian" panose="02010600030101010101" pitchFamily="2" charset="-122"/>
                <a:cs typeface="Times New Roman" panose="02020603050405020304" pitchFamily="18" charset="0"/>
              </a:rPr>
              <a:t>What will be the requirements?</a:t>
            </a:r>
            <a:endParaRPr lang="en-CN" sz="1200" u="sng" kern="100" dirty="0">
              <a:effectLst/>
              <a:latin typeface="Calibri" panose="020F0502020204030204" pitchFamily="34" charset="0"/>
              <a:ea typeface="DengXian" panose="02010600030101010101" pitchFamily="2" charset="-122"/>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CN" sz="1200" kern="100" dirty="0">
                <a:effectLst/>
                <a:latin typeface="Calibri" panose="020F0502020204030204" pitchFamily="34" charset="0"/>
                <a:ea typeface="DengXian" panose="02010600030101010101" pitchFamily="2" charset="-122"/>
                <a:cs typeface="Times New Roman" panose="02020603050405020304" pitchFamily="18" charset="0"/>
              </a:rPr>
              <a:t>Students may be required to show their document version history – showing the progressive development of their assessment tasks</a:t>
            </a:r>
          </a:p>
          <a:p>
            <a:pPr marL="742950" lvl="1" indent="-285750">
              <a:buFont typeface="Courier New" panose="02070309020205020404" pitchFamily="49" charset="0"/>
              <a:buChar char="o"/>
            </a:pPr>
            <a:endParaRPr lang="en-US" sz="1200" kern="1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CN" dirty="0"/>
          </a:p>
        </p:txBody>
      </p:sp>
      <p:sp>
        <p:nvSpPr>
          <p:cNvPr id="4" name="Slide Number Placeholder 3"/>
          <p:cNvSpPr>
            <a:spLocks noGrp="1"/>
          </p:cNvSpPr>
          <p:nvPr>
            <p:ph type="sldNum" sz="quarter" idx="5"/>
          </p:nvPr>
        </p:nvSpPr>
        <p:spPr/>
        <p:txBody>
          <a:bodyPr/>
          <a:lstStyle/>
          <a:p>
            <a:fld id="{3584893E-E4F3-E44A-8D41-E47CE1364D40}" type="slidenum">
              <a:rPr lang="en-US" smtClean="0"/>
              <a:t>21</a:t>
            </a:fld>
            <a:endParaRPr lang="en-US"/>
          </a:p>
        </p:txBody>
      </p:sp>
    </p:spTree>
    <p:extLst>
      <p:ext uri="{BB962C8B-B14F-4D97-AF65-F5344CB8AC3E}">
        <p14:creationId xmlns:p14="http://schemas.microsoft.com/office/powerpoint/2010/main" val="1636215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3584893E-E4F3-E44A-8D41-E47CE1364D40}" type="slidenum">
              <a:rPr lang="en-US" smtClean="0"/>
              <a:t>2</a:t>
            </a:fld>
            <a:endParaRPr lang="en-US"/>
          </a:p>
        </p:txBody>
      </p:sp>
    </p:spTree>
    <p:extLst>
      <p:ext uri="{BB962C8B-B14F-4D97-AF65-F5344CB8AC3E}">
        <p14:creationId xmlns:p14="http://schemas.microsoft.com/office/powerpoint/2010/main" val="941544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itchFamily="2" charset="2"/>
              <a:buNone/>
            </a:pPr>
            <a:r>
              <a:rPr lang="en-US" sz="1200" u="sng" kern="100" dirty="0">
                <a:effectLst/>
                <a:latin typeface="Calibri" panose="020F0502020204030204" pitchFamily="34" charset="0"/>
                <a:ea typeface="DengXian" panose="02010600030101010101" pitchFamily="2" charset="-122"/>
                <a:cs typeface="Times New Roman" panose="02020603050405020304" pitchFamily="18" charset="0"/>
              </a:rPr>
              <a:t>What will be the requirements?</a:t>
            </a:r>
            <a:endParaRPr lang="en-CN" sz="1200" u="sng" kern="100" dirty="0">
              <a:effectLst/>
              <a:latin typeface="Calibri" panose="020F0502020204030204" pitchFamily="34" charset="0"/>
              <a:ea typeface="DengXian" panose="02010600030101010101" pitchFamily="2" charset="-122"/>
              <a:cs typeface="Times New Roman" panose="02020603050405020304" pitchFamily="18" charset="0"/>
            </a:endParaRPr>
          </a:p>
          <a:p>
            <a:pPr marL="742950" lvl="1" indent="-285750">
              <a:buFont typeface="Courier New" panose="02070309020205020404" pitchFamily="49" charset="0"/>
              <a:buChar char="o"/>
            </a:pP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Students will be required to complete a GAIT tracking form if they use AI tools for their assessment tasks</a:t>
            </a:r>
          </a:p>
          <a:p>
            <a:pPr marL="742950" lvl="1" indent="-285750">
              <a:buFont typeface="Courier New" panose="02070309020205020404" pitchFamily="49" charset="0"/>
              <a:buChar char="o"/>
            </a:pPr>
            <a:endParaRPr lang="en-US" sz="1200" kern="1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CN" dirty="0"/>
          </a:p>
        </p:txBody>
      </p:sp>
      <p:sp>
        <p:nvSpPr>
          <p:cNvPr id="4" name="Slide Number Placeholder 3"/>
          <p:cNvSpPr>
            <a:spLocks noGrp="1"/>
          </p:cNvSpPr>
          <p:nvPr>
            <p:ph type="sldNum" sz="quarter" idx="5"/>
          </p:nvPr>
        </p:nvSpPr>
        <p:spPr/>
        <p:txBody>
          <a:bodyPr/>
          <a:lstStyle/>
          <a:p>
            <a:fld id="{3584893E-E4F3-E44A-8D41-E47CE1364D40}" type="slidenum">
              <a:rPr lang="en-US" smtClean="0"/>
              <a:t>22</a:t>
            </a:fld>
            <a:endParaRPr lang="en-US"/>
          </a:p>
        </p:txBody>
      </p:sp>
    </p:spTree>
    <p:extLst>
      <p:ext uri="{BB962C8B-B14F-4D97-AF65-F5344CB8AC3E}">
        <p14:creationId xmlns:p14="http://schemas.microsoft.com/office/powerpoint/2010/main" val="4272803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3584893E-E4F3-E44A-8D41-E47CE1364D40}" type="slidenum">
              <a:rPr lang="en-US" smtClean="0"/>
              <a:t>24</a:t>
            </a:fld>
            <a:endParaRPr lang="en-US"/>
          </a:p>
        </p:txBody>
      </p:sp>
    </p:spTree>
    <p:extLst>
      <p:ext uri="{BB962C8B-B14F-4D97-AF65-F5344CB8AC3E}">
        <p14:creationId xmlns:p14="http://schemas.microsoft.com/office/powerpoint/2010/main" val="1813328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N" dirty="0"/>
              <a:t>This is the current planning by NIS,  and it will likely change and adapt over time as do the qnantity and power of AI based tools that can be used for education. </a:t>
            </a:r>
          </a:p>
          <a:p>
            <a:endParaRPr lang="en-CN" dirty="0"/>
          </a:p>
          <a:p>
            <a:r>
              <a:rPr lang="en-CN" dirty="0"/>
              <a:t>How do you foresee you will be able to use AI to help with your learning? </a:t>
            </a:r>
          </a:p>
          <a:p>
            <a:endParaRPr lang="en-CN" dirty="0"/>
          </a:p>
          <a:p>
            <a:r>
              <a:rPr lang="en-CN" dirty="0"/>
              <a:t>How do you foresee that you will end up using AI in your future careers? </a:t>
            </a:r>
          </a:p>
          <a:p>
            <a:endParaRPr lang="en-CN" dirty="0"/>
          </a:p>
        </p:txBody>
      </p:sp>
      <p:sp>
        <p:nvSpPr>
          <p:cNvPr id="4" name="Slide Number Placeholder 3"/>
          <p:cNvSpPr>
            <a:spLocks noGrp="1"/>
          </p:cNvSpPr>
          <p:nvPr>
            <p:ph type="sldNum" sz="quarter" idx="5"/>
          </p:nvPr>
        </p:nvSpPr>
        <p:spPr/>
        <p:txBody>
          <a:bodyPr/>
          <a:lstStyle/>
          <a:p>
            <a:fld id="{3584893E-E4F3-E44A-8D41-E47CE1364D40}" type="slidenum">
              <a:rPr lang="en-US" smtClean="0"/>
              <a:t>25</a:t>
            </a:fld>
            <a:endParaRPr lang="en-US"/>
          </a:p>
        </p:txBody>
      </p:sp>
    </p:spTree>
    <p:extLst>
      <p:ext uri="{BB962C8B-B14F-4D97-AF65-F5344CB8AC3E}">
        <p14:creationId xmlns:p14="http://schemas.microsoft.com/office/powerpoint/2010/main" val="1216951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itchFamily="2" charset="2"/>
              <a:buChar cha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Many schools, districts and even whole countries are trying to block access.</a:t>
            </a:r>
            <a:endParaRPr lang="en-CN" sz="1800" kern="100"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Symbol" pitchFamily="2" charset="2"/>
              <a:buChar cha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Basically, the world is changing and people are trying to figure out how to adapt to this change.</a:t>
            </a:r>
          </a:p>
          <a:p>
            <a:pPr marL="342900" lvl="0" indent="-342900">
              <a:buFont typeface="Symbol" pitchFamily="2" charset="2"/>
              <a:buChar char=""/>
            </a:pPr>
            <a:endParaRPr lang="en-US" sz="1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1800" u="sng" kern="100" dirty="0">
                <a:effectLst/>
                <a:latin typeface="Calibri" panose="020F0502020204030204" pitchFamily="34" charset="0"/>
                <a:ea typeface="DengXian" panose="02010600030101010101" pitchFamily="2" charset="-122"/>
                <a:cs typeface="Times New Roman" panose="02020603050405020304" pitchFamily="18" charset="0"/>
              </a:rPr>
              <a:t>NIS Stance</a:t>
            </a:r>
            <a:endParaRPr lang="en-CN" sz="1800" kern="100"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Symbol" pitchFamily="2" charset="2"/>
              <a:buChar cha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NIS teachers and staff believe AI tools are going to be throughout the workforce once you graduate -&gt; You are going to need to learn how to navigate life where AI is present and expanding. </a:t>
            </a:r>
            <a:endParaRPr lang="en-CN" sz="1800" kern="100"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Symbol" pitchFamily="2" charset="2"/>
              <a:buChar char=""/>
            </a:pPr>
            <a:endParaRPr lang="en-CN" sz="1800" kern="1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CN" dirty="0"/>
          </a:p>
        </p:txBody>
      </p:sp>
      <p:sp>
        <p:nvSpPr>
          <p:cNvPr id="4" name="Slide Number Placeholder 3"/>
          <p:cNvSpPr>
            <a:spLocks noGrp="1"/>
          </p:cNvSpPr>
          <p:nvPr>
            <p:ph type="sldNum" sz="quarter" idx="5"/>
          </p:nvPr>
        </p:nvSpPr>
        <p:spPr/>
        <p:txBody>
          <a:bodyPr/>
          <a:lstStyle/>
          <a:p>
            <a:fld id="{3584893E-E4F3-E44A-8D41-E47CE1364D40}" type="slidenum">
              <a:rPr lang="en-US" smtClean="0"/>
              <a:t>26</a:t>
            </a:fld>
            <a:endParaRPr lang="en-US"/>
          </a:p>
        </p:txBody>
      </p:sp>
    </p:spTree>
    <p:extLst>
      <p:ext uri="{BB962C8B-B14F-4D97-AF65-F5344CB8AC3E}">
        <p14:creationId xmlns:p14="http://schemas.microsoft.com/office/powerpoint/2010/main" val="3435456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itchFamily="2" charset="2"/>
              <a:buChar cha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NIS therefore believes it is very important for students to be aware of, and able to use these tools competently and ethically</a:t>
            </a:r>
            <a:endParaRPr lang="en-CN" sz="1800" kern="1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So, NIS will not be blocking student access to these tools. We wont be saying “OK, you’ve now got to do everything with a pencil on paper”. </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endParaRPr lang="en-CN" sz="1800" kern="100"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buFont typeface="Symbol" pitchFamily="2" charset="2"/>
              <a:buChar cha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Instead NIS will be teaching students how to use these tools ethically and in keeping with the NIS academic honesty statement</a:t>
            </a:r>
            <a:endParaRPr lang="en-CN" sz="1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endParaRPr lang="en-C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584893E-E4F3-E44A-8D41-E47CE1364D40}" type="slidenum">
              <a:rPr lang="en-US" smtClean="0"/>
              <a:t>27</a:t>
            </a:fld>
            <a:endParaRPr lang="en-US"/>
          </a:p>
        </p:txBody>
      </p:sp>
    </p:spTree>
    <p:extLst>
      <p:ext uri="{BB962C8B-B14F-4D97-AF65-F5344CB8AC3E}">
        <p14:creationId xmlns:p14="http://schemas.microsoft.com/office/powerpoint/2010/main" val="3529195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The International Baccalaureate is in agreement with this stance, and is supporting the use of AI tools in the classroom.  </a:t>
            </a:r>
            <a:endParaRPr lang="en-CN" sz="1800" kern="1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CN" dirty="0"/>
          </a:p>
        </p:txBody>
      </p:sp>
      <p:sp>
        <p:nvSpPr>
          <p:cNvPr id="4" name="Slide Number Placeholder 3"/>
          <p:cNvSpPr>
            <a:spLocks noGrp="1"/>
          </p:cNvSpPr>
          <p:nvPr>
            <p:ph type="sldNum" sz="quarter" idx="5"/>
          </p:nvPr>
        </p:nvSpPr>
        <p:spPr/>
        <p:txBody>
          <a:bodyPr/>
          <a:lstStyle/>
          <a:p>
            <a:fld id="{3584893E-E4F3-E44A-8D41-E47CE1364D40}" type="slidenum">
              <a:rPr lang="en-US" smtClean="0"/>
              <a:t>28</a:t>
            </a:fld>
            <a:endParaRPr lang="en-US"/>
          </a:p>
        </p:txBody>
      </p:sp>
    </p:spTree>
    <p:extLst>
      <p:ext uri="{BB962C8B-B14F-4D97-AF65-F5344CB8AC3E}">
        <p14:creationId xmlns:p14="http://schemas.microsoft.com/office/powerpoint/2010/main" val="3966827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English</a:t>
            </a:r>
          </a:p>
          <a:p>
            <a:r>
              <a:rPr lang="en-US" sz="1200" dirty="0"/>
              <a:t>Writers of fiction do not always relate events in chronological order. </a:t>
            </a:r>
          </a:p>
          <a:p>
            <a:r>
              <a:rPr lang="en-US" sz="1200" dirty="0"/>
              <a:t>By using examples from two works from different authors, explore the effects of telling the story in a non-chronological manner.</a:t>
            </a:r>
            <a:endParaRPr lang="en-CN" sz="1200" dirty="0"/>
          </a:p>
        </p:txBody>
      </p:sp>
      <p:sp>
        <p:nvSpPr>
          <p:cNvPr id="4" name="Slide Number Placeholder 3"/>
          <p:cNvSpPr>
            <a:spLocks noGrp="1"/>
          </p:cNvSpPr>
          <p:nvPr>
            <p:ph type="sldNum" sz="quarter" idx="5"/>
          </p:nvPr>
        </p:nvSpPr>
        <p:spPr/>
        <p:txBody>
          <a:bodyPr/>
          <a:lstStyle/>
          <a:p>
            <a:fld id="{3584893E-E4F3-E44A-8D41-E47CE1364D40}" type="slidenum">
              <a:rPr lang="en-US" smtClean="0"/>
              <a:t>29</a:t>
            </a:fld>
            <a:endParaRPr lang="en-US"/>
          </a:p>
        </p:txBody>
      </p:sp>
    </p:spTree>
    <p:extLst>
      <p:ext uri="{BB962C8B-B14F-4D97-AF65-F5344CB8AC3E}">
        <p14:creationId xmlns:p14="http://schemas.microsoft.com/office/powerpoint/2010/main" val="1087260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3584893E-E4F3-E44A-8D41-E47CE1364D40}" type="slidenum">
              <a:rPr lang="en-US" smtClean="0"/>
              <a:t>30</a:t>
            </a:fld>
            <a:endParaRPr lang="en-US"/>
          </a:p>
        </p:txBody>
      </p:sp>
    </p:spTree>
    <p:extLst>
      <p:ext uri="{BB962C8B-B14F-4D97-AF65-F5344CB8AC3E}">
        <p14:creationId xmlns:p14="http://schemas.microsoft.com/office/powerpoint/2010/main" val="2310956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sz="1200" b="1" dirty="0"/>
              <a:t>2nd Example - Chemistry</a:t>
            </a:r>
          </a:p>
          <a:p>
            <a:r>
              <a:rPr lang="en-US" sz="1200" dirty="0"/>
              <a:t>Discuss the differences between the two forms of polythene, (low-density and high-density) by referring to the amount of branching, the forces between the polymer chains and the physical properties.</a:t>
            </a:r>
            <a:endParaRPr lang="en-CN" sz="1200" dirty="0"/>
          </a:p>
        </p:txBody>
      </p:sp>
      <p:sp>
        <p:nvSpPr>
          <p:cNvPr id="4" name="Slide Number Placeholder 3"/>
          <p:cNvSpPr>
            <a:spLocks noGrp="1"/>
          </p:cNvSpPr>
          <p:nvPr>
            <p:ph type="sldNum" sz="quarter" idx="5"/>
          </p:nvPr>
        </p:nvSpPr>
        <p:spPr/>
        <p:txBody>
          <a:bodyPr/>
          <a:lstStyle/>
          <a:p>
            <a:fld id="{3584893E-E4F3-E44A-8D41-E47CE1364D40}" type="slidenum">
              <a:rPr lang="en-US" smtClean="0"/>
              <a:t>31</a:t>
            </a:fld>
            <a:endParaRPr lang="en-US"/>
          </a:p>
        </p:txBody>
      </p:sp>
    </p:spTree>
    <p:extLst>
      <p:ext uri="{BB962C8B-B14F-4D97-AF65-F5344CB8AC3E}">
        <p14:creationId xmlns:p14="http://schemas.microsoft.com/office/powerpoint/2010/main" val="941956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What makes this unacceptable? </a:t>
            </a:r>
          </a:p>
          <a:p>
            <a:endParaRPr lang="en-CN" dirty="0">
              <a:cs typeface="Calibri"/>
            </a:endParaRPr>
          </a:p>
          <a:p>
            <a:pPr marL="228600" indent="-228600">
              <a:buFont typeface="+mj-lt"/>
              <a:buAutoNum type="arabicPeriod"/>
            </a:pPr>
            <a:r>
              <a:rPr lang="en-CN" dirty="0">
                <a:cs typeface="Calibri"/>
              </a:rPr>
              <a:t>The content has been completely generated by AI and then after a few headings were removed, it was just copied and pasted. </a:t>
            </a:r>
          </a:p>
          <a:p>
            <a:endParaRPr lang="en-CN" dirty="0">
              <a:cs typeface="Calibri"/>
            </a:endParaRPr>
          </a:p>
        </p:txBody>
      </p:sp>
      <p:sp>
        <p:nvSpPr>
          <p:cNvPr id="4" name="Slide Number Placeholder 3"/>
          <p:cNvSpPr>
            <a:spLocks noGrp="1"/>
          </p:cNvSpPr>
          <p:nvPr>
            <p:ph type="sldNum" sz="quarter" idx="5"/>
          </p:nvPr>
        </p:nvSpPr>
        <p:spPr/>
        <p:txBody>
          <a:bodyPr/>
          <a:lstStyle/>
          <a:p>
            <a:fld id="{3584893E-E4F3-E44A-8D41-E47CE1364D40}" type="slidenum">
              <a:rPr lang="en-US" smtClean="0"/>
              <a:t>32</a:t>
            </a:fld>
            <a:endParaRPr lang="en-US"/>
          </a:p>
        </p:txBody>
      </p:sp>
    </p:spTree>
    <p:extLst>
      <p:ext uri="{BB962C8B-B14F-4D97-AF65-F5344CB8AC3E}">
        <p14:creationId xmlns:p14="http://schemas.microsoft.com/office/powerpoint/2010/main" val="2950871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3584893E-E4F3-E44A-8D41-E47CE1364D40}" type="slidenum">
              <a:rPr lang="en-US" smtClean="0"/>
              <a:t>3</a:t>
            </a:fld>
            <a:endParaRPr lang="en-US"/>
          </a:p>
        </p:txBody>
      </p:sp>
    </p:spTree>
    <p:extLst>
      <p:ext uri="{BB962C8B-B14F-4D97-AF65-F5344CB8AC3E}">
        <p14:creationId xmlns:p14="http://schemas.microsoft.com/office/powerpoint/2010/main" val="200151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What makes this unacceptable? </a:t>
            </a:r>
          </a:p>
          <a:p>
            <a:endParaRPr lang="en-CN" dirty="0">
              <a:cs typeface="Calibri"/>
            </a:endParaRPr>
          </a:p>
          <a:p>
            <a:pPr marL="228600" indent="-228600">
              <a:buFont typeface="+mj-lt"/>
              <a:buAutoNum type="arabicPeriod"/>
            </a:pPr>
            <a:r>
              <a:rPr lang="en-CN" dirty="0">
                <a:cs typeface="Calibri"/>
              </a:rPr>
              <a:t>The content has been completely generated by AI and then after a few headings were removed, it was just copied and pasted. </a:t>
            </a:r>
          </a:p>
          <a:p>
            <a:endParaRPr lang="en-CN" dirty="0">
              <a:cs typeface="Calibri"/>
            </a:endParaRPr>
          </a:p>
        </p:txBody>
      </p:sp>
      <p:sp>
        <p:nvSpPr>
          <p:cNvPr id="4" name="Slide Number Placeholder 3"/>
          <p:cNvSpPr>
            <a:spLocks noGrp="1"/>
          </p:cNvSpPr>
          <p:nvPr>
            <p:ph type="sldNum" sz="quarter" idx="5"/>
          </p:nvPr>
        </p:nvSpPr>
        <p:spPr/>
        <p:txBody>
          <a:bodyPr/>
          <a:lstStyle/>
          <a:p>
            <a:fld id="{3584893E-E4F3-E44A-8D41-E47CE1364D40}" type="slidenum">
              <a:rPr lang="en-US" smtClean="0"/>
              <a:t>33</a:t>
            </a:fld>
            <a:endParaRPr lang="en-US"/>
          </a:p>
        </p:txBody>
      </p:sp>
    </p:spTree>
    <p:extLst>
      <p:ext uri="{BB962C8B-B14F-4D97-AF65-F5344CB8AC3E}">
        <p14:creationId xmlns:p14="http://schemas.microsoft.com/office/powerpoint/2010/main" val="1105284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1. I</a:t>
            </a:r>
            <a:r>
              <a:rPr lang="en-US" dirty="0"/>
              <a:t>n</a:t>
            </a:r>
            <a:r>
              <a:rPr lang="en-CN" dirty="0"/>
              <a:t>stall POE from the App Store</a:t>
            </a:r>
          </a:p>
          <a:p>
            <a:r>
              <a:rPr lang="en-CN" dirty="0"/>
              <a:t>2. Create an account using your school email address</a:t>
            </a:r>
          </a:p>
          <a:p>
            <a:r>
              <a:rPr lang="en-CN" dirty="0"/>
              <a:t>3. Verify your account using the code sent to you</a:t>
            </a:r>
          </a:p>
          <a:p>
            <a:r>
              <a:rPr lang="en-CN" dirty="0"/>
              <a:t>4. Open P</a:t>
            </a:r>
            <a:r>
              <a:rPr lang="en-US" dirty="0"/>
              <a:t>o</a:t>
            </a:r>
            <a:r>
              <a:rPr lang="en-CN" dirty="0"/>
              <a:t>e and select ChatGPT</a:t>
            </a:r>
          </a:p>
        </p:txBody>
      </p:sp>
      <p:sp>
        <p:nvSpPr>
          <p:cNvPr id="4" name="Slide Number Placeholder 3"/>
          <p:cNvSpPr>
            <a:spLocks noGrp="1"/>
          </p:cNvSpPr>
          <p:nvPr>
            <p:ph type="sldNum" sz="quarter" idx="5"/>
          </p:nvPr>
        </p:nvSpPr>
        <p:spPr/>
        <p:txBody>
          <a:bodyPr/>
          <a:lstStyle/>
          <a:p>
            <a:fld id="{3584893E-E4F3-E44A-8D41-E47CE1364D40}" type="slidenum">
              <a:rPr lang="en-US" smtClean="0"/>
              <a:t>34</a:t>
            </a:fld>
            <a:endParaRPr lang="en-US"/>
          </a:p>
        </p:txBody>
      </p:sp>
    </p:spTree>
    <p:extLst>
      <p:ext uri="{BB962C8B-B14F-4D97-AF65-F5344CB8AC3E}">
        <p14:creationId xmlns:p14="http://schemas.microsoft.com/office/powerpoint/2010/main" val="1916631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3584893E-E4F3-E44A-8D41-E47CE1364D40}" type="slidenum">
              <a:rPr lang="en-US" smtClean="0"/>
              <a:t>4</a:t>
            </a:fld>
            <a:endParaRPr lang="en-US"/>
          </a:p>
        </p:txBody>
      </p:sp>
    </p:spTree>
    <p:extLst>
      <p:ext uri="{BB962C8B-B14F-4D97-AF65-F5344CB8AC3E}">
        <p14:creationId xmlns:p14="http://schemas.microsoft.com/office/powerpoint/2010/main" val="270780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b="1" dirty="0"/>
              <a:t>Lets try it out  with two examples – See its pros and cons,  what works well, what problems it has</a:t>
            </a:r>
          </a:p>
          <a:p>
            <a:endParaRPr lang="en-CN" b="1" dirty="0"/>
          </a:p>
          <a:p>
            <a:r>
              <a:rPr lang="en-CN" b="1" dirty="0"/>
              <a:t>1st Example - Economics</a:t>
            </a:r>
          </a:p>
          <a:p>
            <a:r>
              <a:rPr lang="en-CN" dirty="0"/>
              <a:t>Using real world examples, evaluate the argument that economic growth is always good. </a:t>
            </a:r>
          </a:p>
        </p:txBody>
      </p:sp>
      <p:sp>
        <p:nvSpPr>
          <p:cNvPr id="4" name="Slide Number Placeholder 3"/>
          <p:cNvSpPr>
            <a:spLocks noGrp="1"/>
          </p:cNvSpPr>
          <p:nvPr>
            <p:ph type="sldNum" sz="quarter" idx="5"/>
          </p:nvPr>
        </p:nvSpPr>
        <p:spPr/>
        <p:txBody>
          <a:bodyPr/>
          <a:lstStyle/>
          <a:p>
            <a:fld id="{3584893E-E4F3-E44A-8D41-E47CE1364D40}" type="slidenum">
              <a:rPr lang="en-US" smtClean="0"/>
              <a:t>5</a:t>
            </a:fld>
            <a:endParaRPr lang="en-US"/>
          </a:p>
        </p:txBody>
      </p:sp>
    </p:spTree>
    <p:extLst>
      <p:ext uri="{BB962C8B-B14F-4D97-AF65-F5344CB8AC3E}">
        <p14:creationId xmlns:p14="http://schemas.microsoft.com/office/powerpoint/2010/main" val="1684062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Three important things here.  - Give them time to read to see if they can see what they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CN" dirty="0"/>
              <a:t>1. The words in purple can be clicked to get additional information (kind of like Wikipedia) </a:t>
            </a:r>
          </a:p>
          <a:p>
            <a:r>
              <a:rPr lang="en-CN" dirty="0"/>
              <a:t>2. And it hasn’t given any real examples of the positives. </a:t>
            </a:r>
          </a:p>
          <a:p>
            <a:r>
              <a:rPr lang="en-CN" dirty="0"/>
              <a:t>3. The response may not have correct information (Click link to see what this means)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N" dirty="0"/>
          </a:p>
        </p:txBody>
      </p:sp>
      <p:sp>
        <p:nvSpPr>
          <p:cNvPr id="4" name="Slide Number Placeholder 3"/>
          <p:cNvSpPr>
            <a:spLocks noGrp="1"/>
          </p:cNvSpPr>
          <p:nvPr>
            <p:ph type="sldNum" sz="quarter" idx="5"/>
          </p:nvPr>
        </p:nvSpPr>
        <p:spPr/>
        <p:txBody>
          <a:bodyPr/>
          <a:lstStyle/>
          <a:p>
            <a:fld id="{3584893E-E4F3-E44A-8D41-E47CE1364D40}" type="slidenum">
              <a:rPr lang="en-US" smtClean="0"/>
              <a:t>6</a:t>
            </a:fld>
            <a:endParaRPr lang="en-US"/>
          </a:p>
        </p:txBody>
      </p:sp>
    </p:spTree>
    <p:extLst>
      <p:ext uri="{BB962C8B-B14F-4D97-AF65-F5344CB8AC3E}">
        <p14:creationId xmlns:p14="http://schemas.microsoft.com/office/powerpoint/2010/main" val="1635645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a:cs typeface="Calibri"/>
              </a:rPr>
              <a:t>Key point..... The importance of verifying the information,  not just trusting it as the only source. </a:t>
            </a:r>
            <a:endParaRPr lang="en-CN" dirty="0"/>
          </a:p>
        </p:txBody>
      </p:sp>
      <p:sp>
        <p:nvSpPr>
          <p:cNvPr id="4" name="Slide Number Placeholder 3"/>
          <p:cNvSpPr>
            <a:spLocks noGrp="1"/>
          </p:cNvSpPr>
          <p:nvPr>
            <p:ph type="sldNum" sz="quarter" idx="5"/>
          </p:nvPr>
        </p:nvSpPr>
        <p:spPr/>
        <p:txBody>
          <a:bodyPr/>
          <a:lstStyle/>
          <a:p>
            <a:fld id="{3584893E-E4F3-E44A-8D41-E47CE1364D40}" type="slidenum">
              <a:rPr lang="en-US" smtClean="0"/>
              <a:t>7</a:t>
            </a:fld>
            <a:endParaRPr lang="en-US"/>
          </a:p>
        </p:txBody>
      </p:sp>
    </p:spTree>
    <p:extLst>
      <p:ext uri="{BB962C8B-B14F-4D97-AF65-F5344CB8AC3E}">
        <p14:creationId xmlns:p14="http://schemas.microsoft.com/office/powerpoint/2010/main" val="1430633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So lets ask it an additional question using its previous response as context. </a:t>
            </a:r>
          </a:p>
          <a:p>
            <a:endParaRPr lang="en-CN" dirty="0">
              <a:cs typeface="Calibri"/>
            </a:endParaRPr>
          </a:p>
          <a:p>
            <a:r>
              <a:rPr lang="en-CN" dirty="0">
                <a:cs typeface="Calibri"/>
              </a:rPr>
              <a:t>"Can you provide some more detailed examples of the positive aspects of economic growth" </a:t>
            </a:r>
          </a:p>
          <a:p>
            <a:r>
              <a:rPr lang="en-CN">
                <a:cs typeface="Calibri"/>
              </a:rPr>
              <a:t>The AI will use the existing conversation as context for its response.  </a:t>
            </a:r>
            <a:endParaRPr lang="en-CN" dirty="0">
              <a:cs typeface="Calibri"/>
            </a:endParaRPr>
          </a:p>
        </p:txBody>
      </p:sp>
      <p:sp>
        <p:nvSpPr>
          <p:cNvPr id="4" name="Slide Number Placeholder 3"/>
          <p:cNvSpPr>
            <a:spLocks noGrp="1"/>
          </p:cNvSpPr>
          <p:nvPr>
            <p:ph type="sldNum" sz="quarter" idx="5"/>
          </p:nvPr>
        </p:nvSpPr>
        <p:spPr/>
        <p:txBody>
          <a:bodyPr/>
          <a:lstStyle/>
          <a:p>
            <a:fld id="{3584893E-E4F3-E44A-8D41-E47CE1364D40}" type="slidenum">
              <a:rPr lang="en-US" smtClean="0"/>
              <a:t>8</a:t>
            </a:fld>
            <a:endParaRPr lang="en-US"/>
          </a:p>
        </p:txBody>
      </p:sp>
    </p:spTree>
    <p:extLst>
      <p:ext uri="{BB962C8B-B14F-4D97-AF65-F5344CB8AC3E}">
        <p14:creationId xmlns:p14="http://schemas.microsoft.com/office/powerpoint/2010/main" val="157356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effectLst/>
                <a:latin typeface="Calibri"/>
                <a:ea typeface="DengXian"/>
                <a:cs typeface="Calibri"/>
              </a:rPr>
              <a:t>So we’ve just seen one potential problem with AI,</a:t>
            </a:r>
            <a:r>
              <a:rPr lang="en-US" kern="100" dirty="0">
                <a:latin typeface="Calibri"/>
                <a:ea typeface="DengXian"/>
                <a:cs typeface="Calibri"/>
              </a:rPr>
              <a:t> </a:t>
            </a:r>
            <a:r>
              <a:rPr lang="en-US" sz="1200" kern="100" dirty="0">
                <a:effectLst/>
                <a:latin typeface="Calibri"/>
                <a:ea typeface="DengXian"/>
                <a:cs typeface="Calibri"/>
              </a:rPr>
              <a:t> it may give incorrect, </a:t>
            </a:r>
            <a:r>
              <a:rPr lang="en-US" kern="100" dirty="0">
                <a:latin typeface="Calibri"/>
                <a:ea typeface="DengXian"/>
                <a:cs typeface="Calibri"/>
              </a:rPr>
              <a:t>incomplete or not current information</a:t>
            </a:r>
            <a:r>
              <a:rPr lang="en-US" sz="1200" kern="100" dirty="0">
                <a:effectLst/>
                <a:latin typeface="Calibri"/>
                <a:ea typeface="DengXian"/>
                <a:cs typeface="Calibri"/>
              </a:rPr>
              <a:t>.</a:t>
            </a:r>
            <a:r>
              <a:rPr lang="en-US" kern="100" dirty="0">
                <a:latin typeface="Calibri"/>
                <a:ea typeface="DengXian"/>
                <a:cs typeface="Calibri"/>
              </a:rPr>
              <a:t> </a:t>
            </a:r>
            <a:endParaRPr lang="en-US" dirty="0"/>
          </a:p>
          <a:p>
            <a:r>
              <a:rPr lang="en-US" sz="1200" kern="100" dirty="0">
                <a:effectLst/>
                <a:latin typeface="Calibri"/>
                <a:ea typeface="DengXian"/>
                <a:cs typeface="Calibri"/>
              </a:rPr>
              <a:t>(Think - Pair - Share)</a:t>
            </a:r>
            <a:r>
              <a:rPr lang="en-US" kern="100" dirty="0">
                <a:latin typeface="Calibri"/>
                <a:ea typeface="DengXian"/>
                <a:cs typeface="Calibri"/>
              </a:rPr>
              <a:t>  </a:t>
            </a:r>
            <a:r>
              <a:rPr lang="en-US" sz="1200" kern="100" dirty="0">
                <a:effectLst/>
                <a:latin typeface="Calibri"/>
                <a:ea typeface="DengXian"/>
                <a:cs typeface="Calibri"/>
              </a:rPr>
              <a:t> What are some other protentional downsides to unfettered use of AI?</a:t>
            </a:r>
            <a:r>
              <a:rPr lang="en-US" kern="100" dirty="0">
                <a:latin typeface="Calibri"/>
                <a:ea typeface="DengXian"/>
                <a:cs typeface="Calibri"/>
              </a:rPr>
              <a:t> </a:t>
            </a:r>
            <a:r>
              <a:rPr lang="en-US" kern="100" dirty="0"/>
              <a:t>Why does there need to be a balance? </a:t>
            </a:r>
            <a:endParaRPr lang="en-CN" sz="1200" kern="100" dirty="0">
              <a:effectLst/>
              <a:latin typeface="Calibri" panose="020F0502020204030204" pitchFamily="34" charset="0"/>
              <a:ea typeface="DengXian" panose="02010600030101010101" pitchFamily="2" charset="-122"/>
              <a:cs typeface="Times New Roman" panose="02020603050405020304" pitchFamily="18" charset="0"/>
            </a:endParaRPr>
          </a:p>
          <a:p>
            <a:pPr marL="742950" lvl="1" indent="-285750">
              <a:buFont typeface="Courier New" panose="02070309020205020404" pitchFamily="49" charset="0"/>
              <a:buChar char="o"/>
            </a:pP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Ensuring that the learning is taking place</a:t>
            </a:r>
            <a:endParaRPr lang="en-CN" sz="1200" kern="100" dirty="0">
              <a:effectLst/>
              <a:latin typeface="Calibri" panose="020F0502020204030204" pitchFamily="34" charset="0"/>
              <a:ea typeface="DengXian" panose="02010600030101010101" pitchFamily="2" charset="-122"/>
              <a:cs typeface="Times New Roman" panose="02020603050405020304" pitchFamily="18" charset="0"/>
            </a:endParaRPr>
          </a:p>
          <a:p>
            <a:pPr marL="742950" lvl="1" indent="-285750">
              <a:buFont typeface="Courier New" panose="02070309020205020404" pitchFamily="49" charset="0"/>
              <a:buChar char="o"/>
            </a:pP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Fallibility of AI responses (hallucinations when it can’t find an answer) </a:t>
            </a:r>
            <a:endParaRPr lang="en-CN" sz="1200" kern="100" dirty="0">
              <a:effectLst/>
              <a:latin typeface="Calibri" panose="020F0502020204030204" pitchFamily="34" charset="0"/>
              <a:ea typeface="DengXian" panose="02010600030101010101" pitchFamily="2" charset="-122"/>
              <a:cs typeface="Times New Roman" panose="02020603050405020304" pitchFamily="18" charset="0"/>
            </a:endParaRPr>
          </a:p>
          <a:p>
            <a:pPr marL="742950" lvl="1" indent="-285750">
              <a:buFont typeface="Courier New" panose="02070309020205020404" pitchFamily="49" charset="0"/>
              <a:buChar char="o"/>
            </a:pP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Bias</a:t>
            </a:r>
            <a:endParaRPr lang="en-CN" sz="1200" kern="100" dirty="0">
              <a:effectLst/>
              <a:latin typeface="Calibri" panose="020F0502020204030204" pitchFamily="34" charset="0"/>
              <a:ea typeface="DengXian" panose="02010600030101010101" pitchFamily="2" charset="-122"/>
              <a:cs typeface="Times New Roman" panose="02020603050405020304" pitchFamily="18" charset="0"/>
            </a:endParaRPr>
          </a:p>
          <a:p>
            <a:pPr marL="742950" lvl="1" indent="-285750">
              <a:buFont typeface="Courier New" panose="02070309020205020404" pitchFamily="49" charset="0"/>
              <a:buChar char="o"/>
            </a:pP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Inappropriateness of the response</a:t>
            </a:r>
          </a:p>
          <a:p>
            <a:pPr marL="742950" lvl="1" indent="-285750">
              <a:buFont typeface="Courier New" panose="02070309020205020404" pitchFamily="49" charset="0"/>
              <a:buChar char="o"/>
            </a:pPr>
            <a:r>
              <a:rPr lang="en-US" sz="1200" kern="100" dirty="0">
                <a:effectLst/>
                <a:latin typeface="Calibri"/>
                <a:ea typeface="DengXian"/>
                <a:cs typeface="Calibri"/>
              </a:rPr>
              <a:t>It could erode the learning experience if its use is abused.</a:t>
            </a:r>
            <a:r>
              <a:rPr lang="en-US" kern="100" dirty="0">
                <a:latin typeface="Calibri"/>
                <a:ea typeface="DengXian"/>
                <a:cs typeface="Calibri"/>
              </a:rPr>
              <a:t>  </a:t>
            </a:r>
            <a:r>
              <a:rPr lang="en-US" b="1" kern="100" dirty="0">
                <a:latin typeface="Calibri"/>
                <a:ea typeface="DengXian"/>
                <a:cs typeface="Calibri"/>
              </a:rPr>
              <a:t> (Probe to get them to give this response) </a:t>
            </a:r>
            <a:endParaRPr lang="en-CN" sz="1200" kern="1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CN" dirty="0"/>
          </a:p>
        </p:txBody>
      </p:sp>
      <p:sp>
        <p:nvSpPr>
          <p:cNvPr id="4" name="Slide Number Placeholder 3"/>
          <p:cNvSpPr>
            <a:spLocks noGrp="1"/>
          </p:cNvSpPr>
          <p:nvPr>
            <p:ph type="sldNum" sz="quarter" idx="5"/>
          </p:nvPr>
        </p:nvSpPr>
        <p:spPr/>
        <p:txBody>
          <a:bodyPr/>
          <a:lstStyle/>
          <a:p>
            <a:fld id="{3584893E-E4F3-E44A-8D41-E47CE1364D40}" type="slidenum">
              <a:rPr lang="en-US" smtClean="0"/>
              <a:t>9</a:t>
            </a:fld>
            <a:endParaRPr lang="en-US"/>
          </a:p>
        </p:txBody>
      </p:sp>
    </p:spTree>
    <p:extLst>
      <p:ext uri="{BB962C8B-B14F-4D97-AF65-F5344CB8AC3E}">
        <p14:creationId xmlns:p14="http://schemas.microsoft.com/office/powerpoint/2010/main" val="3465497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6"/>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3897CD-39F6-BB4D-AC8D-EA3E28B40CE7}" type="datetimeFigureOut">
              <a:rPr lang="en-US" smtClean="0"/>
              <a:t>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1EBCE-4103-3648-8307-E4378A1B25D2}" type="slidenum">
              <a:rPr lang="en-US" smtClean="0"/>
              <a:t>‹#›</a:t>
            </a:fld>
            <a:endParaRPr lang="en-US"/>
          </a:p>
        </p:txBody>
      </p:sp>
    </p:spTree>
    <p:extLst>
      <p:ext uri="{BB962C8B-B14F-4D97-AF65-F5344CB8AC3E}">
        <p14:creationId xmlns:p14="http://schemas.microsoft.com/office/powerpoint/2010/main" val="3442924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5700" y="262642"/>
            <a:ext cx="7112000" cy="952500"/>
          </a:xfrm>
        </p:spPr>
        <p:txBody>
          <a:bodyPr/>
          <a:lstStyle/>
          <a:p>
            <a:r>
              <a:rPr lang="en-US"/>
              <a:t>Click to edit Master title style</a:t>
            </a:r>
          </a:p>
        </p:txBody>
      </p:sp>
      <p:sp>
        <p:nvSpPr>
          <p:cNvPr id="3" name="Content Placeholder 2"/>
          <p:cNvSpPr>
            <a:spLocks noGrp="1"/>
          </p:cNvSpPr>
          <p:nvPr>
            <p:ph idx="1"/>
          </p:nvPr>
        </p:nvSpPr>
        <p:spPr>
          <a:xfrm>
            <a:off x="1155700" y="1333500"/>
            <a:ext cx="7112000" cy="377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3897CD-39F6-BB4D-AC8D-EA3E28B40CE7}" type="datetimeFigureOut">
              <a:rPr lang="en-US" smtClean="0"/>
              <a:t>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1EBCE-4103-3648-8307-E4378A1B25D2}" type="slidenum">
              <a:rPr lang="en-US" smtClean="0"/>
              <a:t>‹#›</a:t>
            </a:fld>
            <a:endParaRPr lang="en-US"/>
          </a:p>
        </p:txBody>
      </p:sp>
    </p:spTree>
    <p:extLst>
      <p:ext uri="{BB962C8B-B14F-4D97-AF65-F5344CB8AC3E}">
        <p14:creationId xmlns:p14="http://schemas.microsoft.com/office/powerpoint/2010/main" val="34585898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5700" y="262642"/>
            <a:ext cx="75311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55700" y="1333500"/>
            <a:ext cx="75311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60"/>
            <a:ext cx="2133600" cy="304271"/>
          </a:xfrm>
          <a:prstGeom prst="rect">
            <a:avLst/>
          </a:prstGeom>
        </p:spPr>
        <p:txBody>
          <a:bodyPr vert="horz" lIns="91440" tIns="45720" rIns="91440" bIns="45720" rtlCol="0" anchor="ctr"/>
          <a:lstStyle>
            <a:lvl1pPr algn="l">
              <a:defRPr sz="1200">
                <a:solidFill>
                  <a:schemeClr val="tx1">
                    <a:tint val="75000"/>
                  </a:schemeClr>
                </a:solidFill>
                <a:latin typeface="Helvetica" pitchFamily="2" charset="0"/>
              </a:defRPr>
            </a:lvl1pPr>
          </a:lstStyle>
          <a:p>
            <a:fld id="{DB3897CD-39F6-BB4D-AC8D-EA3E28B40CE7}" type="datetimeFigureOut">
              <a:rPr lang="en-US" smtClean="0"/>
              <a:pPr/>
              <a:t>11/2/23</a:t>
            </a:fld>
            <a:endParaRPr 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91440" tIns="45720" rIns="91440" bIns="45720" rtlCol="0" anchor="ctr"/>
          <a:lstStyle>
            <a:lvl1pPr algn="ctr">
              <a:defRPr sz="1200">
                <a:solidFill>
                  <a:schemeClr val="tx1">
                    <a:tint val="75000"/>
                  </a:schemeClr>
                </a:solidFill>
                <a:latin typeface="Helvetica" pitchFamily="2" charset="0"/>
              </a:defRPr>
            </a:lvl1pPr>
          </a:lstStyle>
          <a:p>
            <a:endParaRPr 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91440" tIns="45720" rIns="91440" bIns="45720" rtlCol="0" anchor="ctr"/>
          <a:lstStyle>
            <a:lvl1pPr algn="r">
              <a:defRPr sz="1200">
                <a:solidFill>
                  <a:schemeClr val="tx1">
                    <a:tint val="75000"/>
                  </a:schemeClr>
                </a:solidFill>
                <a:latin typeface="Helvetica" pitchFamily="2" charset="0"/>
              </a:defRPr>
            </a:lvl1pPr>
          </a:lstStyle>
          <a:p>
            <a:fld id="{8301EBCE-4103-3648-8307-E4378A1B25D2}" type="slidenum">
              <a:rPr lang="en-US" smtClean="0"/>
              <a:pPr/>
              <a:t>‹#›</a:t>
            </a:fld>
            <a:endParaRPr lang="en-US"/>
          </a:p>
        </p:txBody>
      </p:sp>
      <p:pic>
        <p:nvPicPr>
          <p:cNvPr id="8" name="Picture 7" descr="Background pattern&#10;&#10;Description automatically generated">
            <a:extLst>
              <a:ext uri="{FF2B5EF4-FFF2-40B4-BE49-F238E27FC236}">
                <a16:creationId xmlns:a16="http://schemas.microsoft.com/office/drawing/2014/main" id="{CF30321B-F0F9-C54D-B294-345AE9418CE4}"/>
              </a:ext>
            </a:extLst>
          </p:cNvPr>
          <p:cNvPicPr>
            <a:picLocks noChangeAspect="1"/>
          </p:cNvPicPr>
          <p:nvPr userDrawn="1"/>
        </p:nvPicPr>
        <p:blipFill rotWithShape="1">
          <a:blip r:embed="rId4"/>
          <a:srcRect l="7467" t="23361"/>
          <a:stretch/>
        </p:blipFill>
        <p:spPr>
          <a:xfrm>
            <a:off x="1" y="0"/>
            <a:ext cx="1021952" cy="5715000"/>
          </a:xfrm>
          <a:prstGeom prst="rect">
            <a:avLst/>
          </a:prstGeom>
        </p:spPr>
      </p:pic>
    </p:spTree>
    <p:extLst>
      <p:ext uri="{BB962C8B-B14F-4D97-AF65-F5344CB8AC3E}">
        <p14:creationId xmlns:p14="http://schemas.microsoft.com/office/powerpoint/2010/main" val="3161426764"/>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457200" rtl="0" eaLnBrk="1" latinLnBrk="0" hangingPunct="1">
        <a:spcBef>
          <a:spcPct val="0"/>
        </a:spcBef>
        <a:buNone/>
        <a:defRPr sz="4400" kern="1200">
          <a:solidFill>
            <a:schemeClr val="tx1"/>
          </a:solidFill>
          <a:latin typeface="Helvetica" pitchFamily="2"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pitchFamily="2"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Helvetica" pitchFamily="2"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Helvetica" pitchFamily="2"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jp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11/relationships/webextension" Target="../webextensions/webextension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apastyle.apa.org/blog/how-to-cite-chatgp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apastyle.apa.org/blog/how-to-cite-chatgpt" TargetMode="Externa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hyperlink" Target="https://apastyle.apa.org/blog/how-to-cite-chatgpt"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hyperlink" Target="https://apastyle.apa.org/blog/how-to-cite-chatgpt" TargetMode="Externa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slide" Target="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slide" Target="slide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2.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jpeg"/><Relationship Id="rId5" Type="http://schemas.microsoft.com/office/2007/relationships/hdphoto" Target="../media/hdphoto7.wdp"/><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slide" Target="slide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5.wdp"/><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jpg"/><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Brush Stroke Paint Stroke illustration and picture">
            <a:extLst>
              <a:ext uri="{FF2B5EF4-FFF2-40B4-BE49-F238E27FC236}">
                <a16:creationId xmlns:a16="http://schemas.microsoft.com/office/drawing/2014/main" id="{1A4E2C44-2CCF-446E-AB39-A235AACE7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05724" flipV="1">
            <a:off x="338891" y="-2020294"/>
            <a:ext cx="9439383" cy="101477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book&#10;&#10;Description automatically generated">
            <a:extLst>
              <a:ext uri="{FF2B5EF4-FFF2-40B4-BE49-F238E27FC236}">
                <a16:creationId xmlns:a16="http://schemas.microsoft.com/office/drawing/2014/main" id="{7BF13393-B2BC-814B-B764-42AF1F823AC3}"/>
              </a:ext>
            </a:extLst>
          </p:cNvPr>
          <p:cNvPicPr>
            <a:picLocks noChangeAspect="1"/>
          </p:cNvPicPr>
          <p:nvPr/>
        </p:nvPicPr>
        <p:blipFill>
          <a:blip r:embed="rId4"/>
          <a:stretch>
            <a:fillRect/>
          </a:stretch>
        </p:blipFill>
        <p:spPr>
          <a:xfrm>
            <a:off x="7753372" y="4830438"/>
            <a:ext cx="1255486" cy="790715"/>
          </a:xfrm>
          <a:prstGeom prst="rect">
            <a:avLst/>
          </a:prstGeom>
        </p:spPr>
      </p:pic>
      <p:pic>
        <p:nvPicPr>
          <p:cNvPr id="12" name="Picture 11" descr="Text&#10;&#10;Description automatically generated">
            <a:extLst>
              <a:ext uri="{FF2B5EF4-FFF2-40B4-BE49-F238E27FC236}">
                <a16:creationId xmlns:a16="http://schemas.microsoft.com/office/drawing/2014/main" id="{47D14778-322C-2149-8441-DC99538A2536}"/>
              </a:ext>
            </a:extLst>
          </p:cNvPr>
          <p:cNvPicPr>
            <a:picLocks noChangeAspect="1"/>
          </p:cNvPicPr>
          <p:nvPr/>
        </p:nvPicPr>
        <p:blipFill rotWithShape="1">
          <a:blip r:embed="rId5"/>
          <a:srcRect l="29277"/>
          <a:stretch/>
        </p:blipFill>
        <p:spPr>
          <a:xfrm>
            <a:off x="968829" y="4687537"/>
            <a:ext cx="2340427" cy="933616"/>
          </a:xfrm>
          <a:prstGeom prst="rect">
            <a:avLst/>
          </a:prstGeom>
        </p:spPr>
      </p:pic>
      <p:sp>
        <p:nvSpPr>
          <p:cNvPr id="14" name="TextBox 13">
            <a:extLst>
              <a:ext uri="{FF2B5EF4-FFF2-40B4-BE49-F238E27FC236}">
                <a16:creationId xmlns:a16="http://schemas.microsoft.com/office/drawing/2014/main" id="{3FBE4B0E-59FF-9E5C-AF9C-7A3106275F4F}"/>
              </a:ext>
            </a:extLst>
          </p:cNvPr>
          <p:cNvSpPr txBox="1"/>
          <p:nvPr/>
        </p:nvSpPr>
        <p:spPr>
          <a:xfrm>
            <a:off x="2841394" y="515978"/>
            <a:ext cx="623537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dirty="0">
                <a:solidFill>
                  <a:srgbClr val="FFC000"/>
                </a:solidFill>
                <a:effectLst>
                  <a:innerShdw blurRad="63500" dist="50800" dir="18900000">
                    <a:prstClr val="black">
                      <a:alpha val="50000"/>
                    </a:prstClr>
                  </a:innerShdw>
                </a:effectLst>
                <a:latin typeface="impact"/>
                <a:cs typeface="Segoe UI"/>
              </a:rPr>
              <a:t>ChatGPT &amp; Other AI </a:t>
            </a:r>
          </a:p>
          <a:p>
            <a:pPr algn="ctr"/>
            <a:r>
              <a:rPr lang="en-US" sz="5400" b="1" dirty="0">
                <a:solidFill>
                  <a:srgbClr val="FFC000"/>
                </a:solidFill>
                <a:effectLst>
                  <a:innerShdw blurRad="63500" dist="50800" dir="18900000">
                    <a:prstClr val="black">
                      <a:alpha val="50000"/>
                    </a:prstClr>
                  </a:innerShdw>
                </a:effectLst>
                <a:latin typeface="impact"/>
                <a:cs typeface="Segoe UI"/>
              </a:rPr>
              <a:t>@ NIS</a:t>
            </a:r>
          </a:p>
        </p:txBody>
      </p:sp>
      <p:pic>
        <p:nvPicPr>
          <p:cNvPr id="5" name="Picture 4" descr="Icon&#10;&#10;Description automatically generated">
            <a:extLst>
              <a:ext uri="{FF2B5EF4-FFF2-40B4-BE49-F238E27FC236}">
                <a16:creationId xmlns:a16="http://schemas.microsoft.com/office/drawing/2014/main" id="{2BDF3109-8779-9D9B-7231-56CFC0DE2590}"/>
              </a:ext>
            </a:extLst>
          </p:cNvPr>
          <p:cNvPicPr>
            <a:picLocks noChangeAspect="1"/>
          </p:cNvPicPr>
          <p:nvPr/>
        </p:nvPicPr>
        <p:blipFill>
          <a:blip r:embed="rId6"/>
          <a:stretch>
            <a:fillRect/>
          </a:stretch>
        </p:blipFill>
        <p:spPr>
          <a:xfrm>
            <a:off x="1620597" y="1092704"/>
            <a:ext cx="1309043" cy="1309043"/>
          </a:xfrm>
          <a:prstGeom prst="rect">
            <a:avLst/>
          </a:prstGeom>
        </p:spPr>
      </p:pic>
      <p:pic>
        <p:nvPicPr>
          <p:cNvPr id="8" name="Picture 7" descr="Icon&#10;&#10;Description automatically generated">
            <a:extLst>
              <a:ext uri="{FF2B5EF4-FFF2-40B4-BE49-F238E27FC236}">
                <a16:creationId xmlns:a16="http://schemas.microsoft.com/office/drawing/2014/main" id="{FE1670A2-5E2D-4A5C-77D4-8DEA4E2C922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375" b="89583" l="9709" r="89806">
                        <a14:foregroundMark x1="33981" y1="10938" x2="39320" y2="10938"/>
                        <a14:foregroundMark x1="71845" y1="13542" x2="49029" y2="10938"/>
                        <a14:foregroundMark x1="50000" y1="9375" x2="60194" y2="9375"/>
                        <a14:foregroundMark x1="31068" y1="87500" x2="57282" y2="89583"/>
                        <a14:foregroundMark x1="11650" y1="36979" x2="11165" y2="58333"/>
                        <a14:foregroundMark x1="11165" y1="32813" x2="9709" y2="42188"/>
                      </a14:backgroundRemoval>
                    </a14:imgEffect>
                  </a14:imgLayer>
                </a14:imgProps>
              </a:ext>
            </a:extLst>
          </a:blip>
          <a:stretch>
            <a:fillRect/>
          </a:stretch>
        </p:blipFill>
        <p:spPr>
          <a:xfrm>
            <a:off x="3033050" y="2754793"/>
            <a:ext cx="2025532" cy="1887874"/>
          </a:xfrm>
          <a:prstGeom prst="rect">
            <a:avLst/>
          </a:prstGeom>
        </p:spPr>
      </p:pic>
      <p:pic>
        <p:nvPicPr>
          <p:cNvPr id="15" name="Picture 14" descr="Graphical user interface, text&#10;&#10;Description automatically generated">
            <a:extLst>
              <a:ext uri="{FF2B5EF4-FFF2-40B4-BE49-F238E27FC236}">
                <a16:creationId xmlns:a16="http://schemas.microsoft.com/office/drawing/2014/main" id="{9257CDF7-9F17-0ACE-8A1D-CB2803224403}"/>
              </a:ext>
            </a:extLst>
          </p:cNvPr>
          <p:cNvPicPr>
            <a:picLocks noChangeAspect="1"/>
          </p:cNvPicPr>
          <p:nvPr/>
        </p:nvPicPr>
        <p:blipFill>
          <a:blip r:embed="rId9"/>
          <a:stretch>
            <a:fillRect/>
          </a:stretch>
        </p:blipFill>
        <p:spPr>
          <a:xfrm>
            <a:off x="6116106" y="2857500"/>
            <a:ext cx="2516851" cy="1682460"/>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2A520110-67E9-ED0E-E27D-3B4BA084AB3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45" b="89637" l="3779" r="89826">
                        <a14:foregroundMark x1="12791" y1="43782" x2="11919" y2="52332"/>
                        <a14:foregroundMark x1="10174" y1="45855" x2="11628" y2="52850"/>
                        <a14:foregroundMark x1="8140" y1="51554" x2="9884" y2="53368"/>
                        <a14:foregroundMark x1="3779" y1="51036" x2="3779" y2="51036"/>
                        <a14:foregroundMark x1="45640" y1="73316" x2="47093" y2="82383"/>
                        <a14:foregroundMark x1="38372" y1="70725" x2="42151" y2="74093"/>
                        <a14:foregroundMark x1="87791" y1="41192" x2="89535" y2="46114"/>
                      </a14:backgroundRemoval>
                    </a14:imgEffect>
                  </a14:imgLayer>
                </a14:imgProps>
              </a:ext>
            </a:extLst>
          </a:blip>
          <a:stretch>
            <a:fillRect/>
          </a:stretch>
        </p:blipFill>
        <p:spPr>
          <a:xfrm>
            <a:off x="1620597" y="2610752"/>
            <a:ext cx="1252128" cy="1405004"/>
          </a:xfrm>
          <a:prstGeom prst="rect">
            <a:avLst/>
          </a:prstGeom>
        </p:spPr>
      </p:pic>
      <p:pic>
        <p:nvPicPr>
          <p:cNvPr id="21" name="Picture 20" descr="Logo&#10;&#10;Description automatically generated">
            <a:extLst>
              <a:ext uri="{FF2B5EF4-FFF2-40B4-BE49-F238E27FC236}">
                <a16:creationId xmlns:a16="http://schemas.microsoft.com/office/drawing/2014/main" id="{4BD750FC-F6FA-BF25-3919-4F4AEAA0B3A4}"/>
              </a:ext>
            </a:extLst>
          </p:cNvPr>
          <p:cNvPicPr>
            <a:picLocks noChangeAspect="1"/>
          </p:cNvPicPr>
          <p:nvPr/>
        </p:nvPicPr>
        <p:blipFill rotWithShape="1">
          <a:blip r:embed="rId12"/>
          <a:srcRect l="6710" t="31641" r="7293" b="37773"/>
          <a:stretch/>
        </p:blipFill>
        <p:spPr>
          <a:xfrm>
            <a:off x="4205666" y="4836396"/>
            <a:ext cx="2651296" cy="628640"/>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03288F88-AED0-1C47-5187-28DC439F9564}"/>
              </a:ext>
            </a:extLst>
          </p:cNvPr>
          <p:cNvPicPr>
            <a:picLocks noChangeAspect="1"/>
          </p:cNvPicPr>
          <p:nvPr/>
        </p:nvPicPr>
        <p:blipFill>
          <a:blip r:embed="rId13"/>
          <a:stretch>
            <a:fillRect/>
          </a:stretch>
        </p:blipFill>
        <p:spPr>
          <a:xfrm>
            <a:off x="1103076" y="4075899"/>
            <a:ext cx="1578830" cy="739452"/>
          </a:xfrm>
          <a:prstGeom prst="rect">
            <a:avLst/>
          </a:prstGeom>
        </p:spPr>
      </p:pic>
      <p:pic>
        <p:nvPicPr>
          <p:cNvPr id="25" name="Picture 24" descr="A picture containing logo&#10;&#10;Description automatically generated">
            <a:extLst>
              <a:ext uri="{FF2B5EF4-FFF2-40B4-BE49-F238E27FC236}">
                <a16:creationId xmlns:a16="http://schemas.microsoft.com/office/drawing/2014/main" id="{F090EAC1-31D3-0317-E235-CA0C1CD3B310}"/>
              </a:ext>
            </a:extLst>
          </p:cNvPr>
          <p:cNvPicPr>
            <a:picLocks noChangeAspect="1"/>
          </p:cNvPicPr>
          <p:nvPr/>
        </p:nvPicPr>
        <p:blipFill>
          <a:blip r:embed="rId14"/>
          <a:stretch>
            <a:fillRect/>
          </a:stretch>
        </p:blipFill>
        <p:spPr>
          <a:xfrm>
            <a:off x="4572000" y="2173767"/>
            <a:ext cx="1781021" cy="651981"/>
          </a:xfrm>
          <a:prstGeom prst="rect">
            <a:avLst/>
          </a:prstGeom>
        </p:spPr>
      </p:pic>
    </p:spTree>
    <p:extLst>
      <p:ext uri="{BB962C8B-B14F-4D97-AF65-F5344CB8AC3E}">
        <p14:creationId xmlns:p14="http://schemas.microsoft.com/office/powerpoint/2010/main" val="1109906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Brush Stroke Paint Stroke illustration and picture">
            <a:extLst>
              <a:ext uri="{FF2B5EF4-FFF2-40B4-BE49-F238E27FC236}">
                <a16:creationId xmlns:a16="http://schemas.microsoft.com/office/drawing/2014/main" id="{313317E0-E605-0B7E-2B15-8316F6DD4A49}"/>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9888" y="397392"/>
            <a:ext cx="5972840" cy="5972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097DA2-73AF-A07F-356B-2B8360E9C2CE}"/>
              </a:ext>
            </a:extLst>
          </p:cNvPr>
          <p:cNvSpPr>
            <a:spLocks noGrp="1"/>
          </p:cNvSpPr>
          <p:nvPr>
            <p:ph type="title"/>
          </p:nvPr>
        </p:nvSpPr>
        <p:spPr>
          <a:xfrm>
            <a:off x="1166333" y="37932"/>
            <a:ext cx="7112000" cy="952500"/>
          </a:xfrm>
        </p:spPr>
        <p:txBody>
          <a:bodyPr/>
          <a:lstStyle/>
          <a:p>
            <a:r>
              <a:rPr lang="en-US" dirty="0"/>
              <a:t>Appropriate Use</a:t>
            </a:r>
          </a:p>
        </p:txBody>
      </p:sp>
      <p:pic>
        <p:nvPicPr>
          <p:cNvPr id="1026" name="Picture 2">
            <a:extLst>
              <a:ext uri="{FF2B5EF4-FFF2-40B4-BE49-F238E27FC236}">
                <a16:creationId xmlns:a16="http://schemas.microsoft.com/office/drawing/2014/main" id="{B66A308D-E8F2-62A7-FFF4-871802FA3F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36" t="18334" r="3468" b="4512"/>
          <a:stretch/>
        </p:blipFill>
        <p:spPr bwMode="auto">
          <a:xfrm>
            <a:off x="2070686" y="1179371"/>
            <a:ext cx="6812058" cy="42999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A968E6-F1DE-193A-E919-602CD12D4E8E}"/>
              </a:ext>
            </a:extLst>
          </p:cNvPr>
          <p:cNvSpPr txBox="1"/>
          <p:nvPr/>
        </p:nvSpPr>
        <p:spPr>
          <a:xfrm>
            <a:off x="1166333" y="1063502"/>
            <a:ext cx="1081094" cy="523220"/>
          </a:xfrm>
          <a:prstGeom prst="rect">
            <a:avLst/>
          </a:prstGeom>
          <a:noFill/>
        </p:spPr>
        <p:txBody>
          <a:bodyPr wrap="square" rtlCol="0">
            <a:spAutoFit/>
          </a:bodyPr>
          <a:lstStyle/>
          <a:p>
            <a:pPr algn="ctr"/>
            <a:r>
              <a:rPr lang="en-CN" sz="1400" dirty="0"/>
              <a:t>AI Created</a:t>
            </a:r>
          </a:p>
        </p:txBody>
      </p:sp>
      <p:sp>
        <p:nvSpPr>
          <p:cNvPr id="6" name="TextBox 5">
            <a:extLst>
              <a:ext uri="{FF2B5EF4-FFF2-40B4-BE49-F238E27FC236}">
                <a16:creationId xmlns:a16="http://schemas.microsoft.com/office/drawing/2014/main" id="{3ED7A3C9-FF26-44BC-7F5D-B2E7A9D0F3C0}"/>
              </a:ext>
            </a:extLst>
          </p:cNvPr>
          <p:cNvSpPr txBox="1"/>
          <p:nvPr/>
        </p:nvSpPr>
        <p:spPr>
          <a:xfrm>
            <a:off x="995504" y="5153848"/>
            <a:ext cx="1271897" cy="523220"/>
          </a:xfrm>
          <a:prstGeom prst="rect">
            <a:avLst/>
          </a:prstGeom>
          <a:noFill/>
        </p:spPr>
        <p:txBody>
          <a:bodyPr wrap="square" rtlCol="0">
            <a:spAutoFit/>
          </a:bodyPr>
          <a:lstStyle/>
          <a:p>
            <a:pPr algn="ctr"/>
            <a:r>
              <a:rPr lang="en-CN" sz="1400" dirty="0"/>
              <a:t>Student Created</a:t>
            </a:r>
          </a:p>
        </p:txBody>
      </p:sp>
      <p:pic>
        <p:nvPicPr>
          <p:cNvPr id="10" name="Picture 9" descr="Qr code&#10;&#10;Description automatically generated">
            <a:extLst>
              <a:ext uri="{FF2B5EF4-FFF2-40B4-BE49-F238E27FC236}">
                <a16:creationId xmlns:a16="http://schemas.microsoft.com/office/drawing/2014/main" id="{D1E835C7-5B06-D1BC-8FB6-D57608883BC0}"/>
              </a:ext>
            </a:extLst>
          </p:cNvPr>
          <p:cNvPicPr>
            <a:picLocks noChangeAspect="1"/>
          </p:cNvPicPr>
          <p:nvPr/>
        </p:nvPicPr>
        <p:blipFill>
          <a:blip r:embed="rId5"/>
          <a:stretch>
            <a:fillRect/>
          </a:stretch>
        </p:blipFill>
        <p:spPr>
          <a:xfrm>
            <a:off x="754380" y="2201879"/>
            <a:ext cx="1905000" cy="1905000"/>
          </a:xfrm>
          <a:prstGeom prst="rect">
            <a:avLst/>
          </a:prstGeom>
        </p:spPr>
      </p:pic>
    </p:spTree>
    <p:extLst>
      <p:ext uri="{BB962C8B-B14F-4D97-AF65-F5344CB8AC3E}">
        <p14:creationId xmlns:p14="http://schemas.microsoft.com/office/powerpoint/2010/main" val="1941726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Brush Stroke Paint Stroke illustration and picture">
            <a:extLst>
              <a:ext uri="{FF2B5EF4-FFF2-40B4-BE49-F238E27FC236}">
                <a16:creationId xmlns:a16="http://schemas.microsoft.com/office/drawing/2014/main" id="{313317E0-E605-0B7E-2B15-8316F6DD4A49}"/>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9888" y="397392"/>
            <a:ext cx="5972840" cy="5972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097DA2-73AF-A07F-356B-2B8360E9C2CE}"/>
              </a:ext>
            </a:extLst>
          </p:cNvPr>
          <p:cNvSpPr>
            <a:spLocks noGrp="1"/>
          </p:cNvSpPr>
          <p:nvPr>
            <p:ph type="title"/>
          </p:nvPr>
        </p:nvSpPr>
        <p:spPr>
          <a:xfrm>
            <a:off x="1166333" y="37932"/>
            <a:ext cx="7112000" cy="952500"/>
          </a:xfrm>
        </p:spPr>
        <p:txBody>
          <a:bodyPr/>
          <a:lstStyle/>
          <a:p>
            <a:r>
              <a:rPr lang="en-US" dirty="0"/>
              <a:t>IB Academic Integrity</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3" name="Add-in 2" title="Poll Everywhere Presenter">
                <a:extLst>
                  <a:ext uri="{FF2B5EF4-FFF2-40B4-BE49-F238E27FC236}">
                    <a16:creationId xmlns:a16="http://schemas.microsoft.com/office/drawing/2014/main" id="{F552CFC2-27D2-5C42-3BFF-7F4D1BBB7C79}"/>
                  </a:ext>
                </a:extLst>
              </p:cNvPr>
              <p:cNvGraphicFramePr>
                <a:graphicFrameLocks noGrp="1"/>
              </p:cNvGraphicFramePr>
              <p:nvPr/>
            </p:nvGraphicFramePr>
            <p:xfrm>
              <a:off x="-1524000" y="-57150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3" name="Add-in 2" title="Poll Everywhere Presenter">
                <a:extLst>
                  <a:ext uri="{FF2B5EF4-FFF2-40B4-BE49-F238E27FC236}">
                    <a16:creationId xmlns:a16="http://schemas.microsoft.com/office/drawing/2014/main" id="{F552CFC2-27D2-5C42-3BFF-7F4D1BBB7C79}"/>
                  </a:ext>
                </a:extLst>
              </p:cNvPr>
              <p:cNvPicPr>
                <a:picLocks noGrp="1" noRot="1" noChangeAspect="1" noMove="1" noResize="1" noEditPoints="1" noAdjustHandles="1" noChangeArrowheads="1" noChangeShapeType="1"/>
              </p:cNvPicPr>
              <p:nvPr/>
            </p:nvPicPr>
            <p:blipFill>
              <a:blip r:embed="rId5"/>
              <a:stretch>
                <a:fillRect/>
              </a:stretch>
            </p:blipFill>
            <p:spPr>
              <a:xfrm>
                <a:off x="-1524000" y="-571500"/>
                <a:ext cx="12192000" cy="6858000"/>
              </a:xfrm>
              <a:prstGeom prst="rect">
                <a:avLst/>
              </a:prstGeom>
            </p:spPr>
          </p:pic>
        </mc:Fallback>
      </mc:AlternateContent>
    </p:spTree>
    <p:extLst>
      <p:ext uri="{BB962C8B-B14F-4D97-AF65-F5344CB8AC3E}">
        <p14:creationId xmlns:p14="http://schemas.microsoft.com/office/powerpoint/2010/main" val="3137282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Brush Stroke Paint Stroke illustration and picture">
            <a:extLst>
              <a:ext uri="{FF2B5EF4-FFF2-40B4-BE49-F238E27FC236}">
                <a16:creationId xmlns:a16="http://schemas.microsoft.com/office/drawing/2014/main" id="{313317E0-E605-0B7E-2B15-8316F6DD4A49}"/>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9888" y="397392"/>
            <a:ext cx="5972840" cy="59728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4605E9-E053-F4C5-DED0-80869B0DF848}"/>
              </a:ext>
            </a:extLst>
          </p:cNvPr>
          <p:cNvSpPr txBox="1"/>
          <p:nvPr/>
        </p:nvSpPr>
        <p:spPr>
          <a:xfrm>
            <a:off x="997641" y="2337371"/>
            <a:ext cx="7670800" cy="2092881"/>
          </a:xfrm>
          <a:prstGeom prst="rect">
            <a:avLst/>
          </a:prstGeom>
          <a:noFill/>
        </p:spPr>
        <p:txBody>
          <a:bodyPr wrap="square" rtlCol="0">
            <a:spAutoFit/>
          </a:bodyPr>
          <a:lstStyle/>
          <a:p>
            <a:r>
              <a:rPr lang="en-CN" sz="2800" b="1" dirty="0"/>
              <a:t>Economics</a:t>
            </a:r>
          </a:p>
          <a:p>
            <a:r>
              <a:rPr lang="en-CN" sz="2800" dirty="0"/>
              <a:t>Using real world examples, evaluate the argument that economic growth is always good.</a:t>
            </a:r>
          </a:p>
          <a:p>
            <a:endParaRPr lang="en-CN" dirty="0"/>
          </a:p>
        </p:txBody>
      </p:sp>
      <p:sp>
        <p:nvSpPr>
          <p:cNvPr id="6" name="TextBox 5">
            <a:extLst>
              <a:ext uri="{FF2B5EF4-FFF2-40B4-BE49-F238E27FC236}">
                <a16:creationId xmlns:a16="http://schemas.microsoft.com/office/drawing/2014/main" id="{E7F43006-12AF-A909-CDC8-47609291564C}"/>
              </a:ext>
            </a:extLst>
          </p:cNvPr>
          <p:cNvSpPr txBox="1"/>
          <p:nvPr/>
        </p:nvSpPr>
        <p:spPr>
          <a:xfrm>
            <a:off x="1754561" y="1534400"/>
            <a:ext cx="6156960" cy="523220"/>
          </a:xfrm>
          <a:prstGeom prst="rect">
            <a:avLst/>
          </a:prstGeom>
          <a:noFill/>
        </p:spPr>
        <p:txBody>
          <a:bodyPr wrap="square" rtlCol="0">
            <a:spAutoFit/>
          </a:bodyPr>
          <a:lstStyle/>
          <a:p>
            <a:r>
              <a:rPr lang="en-CN" sz="2800" b="1" dirty="0"/>
              <a:t>Example Diploma Exam Question</a:t>
            </a:r>
          </a:p>
        </p:txBody>
      </p:sp>
      <p:pic>
        <p:nvPicPr>
          <p:cNvPr id="10" name="Picture 9" descr="Logo&#10;&#10;Description automatically generated">
            <a:extLst>
              <a:ext uri="{FF2B5EF4-FFF2-40B4-BE49-F238E27FC236}">
                <a16:creationId xmlns:a16="http://schemas.microsoft.com/office/drawing/2014/main" id="{2B43A815-187C-330F-2D80-E4788DEFD6E5}"/>
              </a:ext>
            </a:extLst>
          </p:cNvPr>
          <p:cNvPicPr>
            <a:picLocks noChangeAspect="1"/>
          </p:cNvPicPr>
          <p:nvPr/>
        </p:nvPicPr>
        <p:blipFill>
          <a:blip r:embed="rId4"/>
          <a:stretch>
            <a:fillRect/>
          </a:stretch>
        </p:blipFill>
        <p:spPr>
          <a:xfrm>
            <a:off x="5689599" y="4634605"/>
            <a:ext cx="3198333" cy="854213"/>
          </a:xfrm>
          <a:prstGeom prst="rect">
            <a:avLst/>
          </a:prstGeom>
        </p:spPr>
      </p:pic>
      <p:sp>
        <p:nvSpPr>
          <p:cNvPr id="7" name="Title 1">
            <a:extLst>
              <a:ext uri="{FF2B5EF4-FFF2-40B4-BE49-F238E27FC236}">
                <a16:creationId xmlns:a16="http://schemas.microsoft.com/office/drawing/2014/main" id="{9388FF63-4EE6-FE52-9AC4-2B2B7ED9ABCC}"/>
              </a:ext>
            </a:extLst>
          </p:cNvPr>
          <p:cNvSpPr>
            <a:spLocks noGrp="1"/>
          </p:cNvSpPr>
          <p:nvPr>
            <p:ph type="title"/>
          </p:nvPr>
        </p:nvSpPr>
        <p:spPr>
          <a:xfrm>
            <a:off x="1131683" y="135130"/>
            <a:ext cx="7536758" cy="952500"/>
          </a:xfrm>
        </p:spPr>
        <p:txBody>
          <a:bodyPr>
            <a:normAutofit fontScale="90000"/>
          </a:bodyPr>
          <a:lstStyle/>
          <a:p>
            <a:r>
              <a:rPr lang="en-US" dirty="0">
                <a:latin typeface="Helvetica"/>
                <a:cs typeface="Helvetica"/>
              </a:rPr>
              <a:t>What is acceptable use of AI?</a:t>
            </a:r>
          </a:p>
        </p:txBody>
      </p:sp>
    </p:spTree>
    <p:extLst>
      <p:ext uri="{BB962C8B-B14F-4D97-AF65-F5344CB8AC3E}">
        <p14:creationId xmlns:p14="http://schemas.microsoft.com/office/powerpoint/2010/main" val="197380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Brush Stroke Paint Stroke illustration and picture">
            <a:extLst>
              <a:ext uri="{FF2B5EF4-FFF2-40B4-BE49-F238E27FC236}">
                <a16:creationId xmlns:a16="http://schemas.microsoft.com/office/drawing/2014/main" id="{313317E0-E605-0B7E-2B15-8316F6DD4A49}"/>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9888" y="397392"/>
            <a:ext cx="5972840" cy="59728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Graphical user interface, text, application&#10;&#10;Description automatically generated">
            <a:extLst>
              <a:ext uri="{FF2B5EF4-FFF2-40B4-BE49-F238E27FC236}">
                <a16:creationId xmlns:a16="http://schemas.microsoft.com/office/drawing/2014/main" id="{52DD5AB7-E265-838D-2BF7-72F51076268A}"/>
              </a:ext>
            </a:extLst>
          </p:cNvPr>
          <p:cNvPicPr>
            <a:picLocks noChangeAspect="1"/>
          </p:cNvPicPr>
          <p:nvPr/>
        </p:nvPicPr>
        <p:blipFill>
          <a:blip r:embed="rId4"/>
          <a:stretch>
            <a:fillRect/>
          </a:stretch>
        </p:blipFill>
        <p:spPr>
          <a:xfrm>
            <a:off x="1028761" y="217590"/>
            <a:ext cx="7522195" cy="5405594"/>
          </a:xfrm>
          <a:prstGeom prst="rect">
            <a:avLst/>
          </a:prstGeom>
        </p:spPr>
      </p:pic>
      <p:pic>
        <p:nvPicPr>
          <p:cNvPr id="3" name="Picture 2" descr="Logo&#10;&#10;Description automatically generated">
            <a:extLst>
              <a:ext uri="{FF2B5EF4-FFF2-40B4-BE49-F238E27FC236}">
                <a16:creationId xmlns:a16="http://schemas.microsoft.com/office/drawing/2014/main" id="{2B72E983-2410-889D-831C-F20A5D9BD55F}"/>
              </a:ext>
            </a:extLst>
          </p:cNvPr>
          <p:cNvPicPr>
            <a:picLocks noChangeAspect="1"/>
          </p:cNvPicPr>
          <p:nvPr/>
        </p:nvPicPr>
        <p:blipFill rotWithShape="1">
          <a:blip r:embed="rId5"/>
          <a:srcRect l="71535"/>
          <a:stretch/>
        </p:blipFill>
        <p:spPr>
          <a:xfrm>
            <a:off x="8061944" y="4685190"/>
            <a:ext cx="999695" cy="937994"/>
          </a:xfrm>
          <a:prstGeom prst="rect">
            <a:avLst/>
          </a:prstGeom>
        </p:spPr>
      </p:pic>
    </p:spTree>
    <p:extLst>
      <p:ext uri="{BB962C8B-B14F-4D97-AF65-F5344CB8AC3E}">
        <p14:creationId xmlns:p14="http://schemas.microsoft.com/office/powerpoint/2010/main" val="3945975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Brush Stroke Paint Stroke illustration and picture">
            <a:extLst>
              <a:ext uri="{FF2B5EF4-FFF2-40B4-BE49-F238E27FC236}">
                <a16:creationId xmlns:a16="http://schemas.microsoft.com/office/drawing/2014/main" id="{313317E0-E605-0B7E-2B15-8316F6DD4A49}"/>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9888" y="397392"/>
            <a:ext cx="5972840" cy="597284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8D2A933-D710-0052-68CD-387992905046}"/>
              </a:ext>
            </a:extLst>
          </p:cNvPr>
          <p:cNvGrpSpPr/>
          <p:nvPr/>
        </p:nvGrpSpPr>
        <p:grpSpPr>
          <a:xfrm>
            <a:off x="617735" y="290456"/>
            <a:ext cx="8526265" cy="5424544"/>
            <a:chOff x="1094564" y="1115517"/>
            <a:chExt cx="7788179" cy="4561551"/>
          </a:xfrm>
        </p:grpSpPr>
        <p:grpSp>
          <p:nvGrpSpPr>
            <p:cNvPr id="4" name="Group 3">
              <a:extLst>
                <a:ext uri="{FF2B5EF4-FFF2-40B4-BE49-F238E27FC236}">
                  <a16:creationId xmlns:a16="http://schemas.microsoft.com/office/drawing/2014/main" id="{7107013F-D2BC-89AD-F5AD-1BBF51840C7E}"/>
                </a:ext>
              </a:extLst>
            </p:cNvPr>
            <p:cNvGrpSpPr/>
            <p:nvPr/>
          </p:nvGrpSpPr>
          <p:grpSpPr>
            <a:xfrm>
              <a:off x="1094564" y="1115517"/>
              <a:ext cx="7788179" cy="4561551"/>
              <a:chOff x="1094564" y="1115517"/>
              <a:chExt cx="7788179" cy="4561551"/>
            </a:xfrm>
          </p:grpSpPr>
          <p:pic>
            <p:nvPicPr>
              <p:cNvPr id="1026" name="Picture 2">
                <a:extLst>
                  <a:ext uri="{FF2B5EF4-FFF2-40B4-BE49-F238E27FC236}">
                    <a16:creationId xmlns:a16="http://schemas.microsoft.com/office/drawing/2014/main" id="{B66A308D-E8F2-62A7-FFF4-871802FA3F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36" t="18334" r="3468" b="4512"/>
              <a:stretch/>
            </p:blipFill>
            <p:spPr bwMode="auto">
              <a:xfrm>
                <a:off x="2070685" y="1115517"/>
                <a:ext cx="6812058" cy="42999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A968E6-F1DE-193A-E919-602CD12D4E8E}"/>
                  </a:ext>
                </a:extLst>
              </p:cNvPr>
              <p:cNvSpPr txBox="1"/>
              <p:nvPr/>
            </p:nvSpPr>
            <p:spPr>
              <a:xfrm>
                <a:off x="1189965" y="1132880"/>
                <a:ext cx="1081094" cy="523220"/>
              </a:xfrm>
              <a:prstGeom prst="rect">
                <a:avLst/>
              </a:prstGeom>
              <a:noFill/>
            </p:spPr>
            <p:txBody>
              <a:bodyPr wrap="square" rtlCol="0">
                <a:spAutoFit/>
              </a:bodyPr>
              <a:lstStyle/>
              <a:p>
                <a:pPr algn="ctr"/>
                <a:r>
                  <a:rPr lang="en-CN" sz="1400" dirty="0"/>
                  <a:t>AI Created</a:t>
                </a:r>
              </a:p>
            </p:txBody>
          </p:sp>
          <p:sp>
            <p:nvSpPr>
              <p:cNvPr id="6" name="TextBox 5">
                <a:extLst>
                  <a:ext uri="{FF2B5EF4-FFF2-40B4-BE49-F238E27FC236}">
                    <a16:creationId xmlns:a16="http://schemas.microsoft.com/office/drawing/2014/main" id="{3ED7A3C9-FF26-44BC-7F5D-B2E7A9D0F3C0}"/>
                  </a:ext>
                </a:extLst>
              </p:cNvPr>
              <p:cNvSpPr txBox="1"/>
              <p:nvPr/>
            </p:nvSpPr>
            <p:spPr>
              <a:xfrm>
                <a:off x="1094564" y="5153848"/>
                <a:ext cx="1271897" cy="523220"/>
              </a:xfrm>
              <a:prstGeom prst="rect">
                <a:avLst/>
              </a:prstGeom>
              <a:noFill/>
            </p:spPr>
            <p:txBody>
              <a:bodyPr wrap="square" rtlCol="0">
                <a:spAutoFit/>
              </a:bodyPr>
              <a:lstStyle/>
              <a:p>
                <a:pPr algn="ctr"/>
                <a:r>
                  <a:rPr lang="en-CN" sz="1400" dirty="0"/>
                  <a:t>Student Created</a:t>
                </a:r>
              </a:p>
            </p:txBody>
          </p:sp>
        </p:grpSp>
        <p:sp>
          <p:nvSpPr>
            <p:cNvPr id="3" name="Rectangle 2">
              <a:extLst>
                <a:ext uri="{FF2B5EF4-FFF2-40B4-BE49-F238E27FC236}">
                  <a16:creationId xmlns:a16="http://schemas.microsoft.com/office/drawing/2014/main" id="{F0057B8F-C817-BF50-4844-2B671F390955}"/>
                </a:ext>
              </a:extLst>
            </p:cNvPr>
            <p:cNvSpPr/>
            <p:nvPr/>
          </p:nvSpPr>
          <p:spPr>
            <a:xfrm>
              <a:off x="3981690" y="2481415"/>
              <a:ext cx="4827044" cy="2314936"/>
            </a:xfrm>
            <a:custGeom>
              <a:avLst/>
              <a:gdLst>
                <a:gd name="connsiteX0" fmla="*/ 0 w 4827044"/>
                <a:gd name="connsiteY0" fmla="*/ 0 h 2314936"/>
                <a:gd name="connsiteX1" fmla="*/ 584609 w 4827044"/>
                <a:gd name="connsiteY1" fmla="*/ 0 h 2314936"/>
                <a:gd name="connsiteX2" fmla="*/ 976136 w 4827044"/>
                <a:gd name="connsiteY2" fmla="*/ 0 h 2314936"/>
                <a:gd name="connsiteX3" fmla="*/ 1464203 w 4827044"/>
                <a:gd name="connsiteY3" fmla="*/ 0 h 2314936"/>
                <a:gd name="connsiteX4" fmla="*/ 2097082 w 4827044"/>
                <a:gd name="connsiteY4" fmla="*/ 0 h 2314936"/>
                <a:gd name="connsiteX5" fmla="*/ 2633421 w 4827044"/>
                <a:gd name="connsiteY5" fmla="*/ 0 h 2314936"/>
                <a:gd name="connsiteX6" fmla="*/ 3218029 w 4827044"/>
                <a:gd name="connsiteY6" fmla="*/ 0 h 2314936"/>
                <a:gd name="connsiteX7" fmla="*/ 3706097 w 4827044"/>
                <a:gd name="connsiteY7" fmla="*/ 0 h 2314936"/>
                <a:gd name="connsiteX8" fmla="*/ 4242435 w 4827044"/>
                <a:gd name="connsiteY8" fmla="*/ 0 h 2314936"/>
                <a:gd name="connsiteX9" fmla="*/ 4827044 w 4827044"/>
                <a:gd name="connsiteY9" fmla="*/ 0 h 2314936"/>
                <a:gd name="connsiteX10" fmla="*/ 4827044 w 4827044"/>
                <a:gd name="connsiteY10" fmla="*/ 532435 h 2314936"/>
                <a:gd name="connsiteX11" fmla="*/ 4827044 w 4827044"/>
                <a:gd name="connsiteY11" fmla="*/ 1041721 h 2314936"/>
                <a:gd name="connsiteX12" fmla="*/ 4827044 w 4827044"/>
                <a:gd name="connsiteY12" fmla="*/ 1574156 h 2314936"/>
                <a:gd name="connsiteX13" fmla="*/ 4827044 w 4827044"/>
                <a:gd name="connsiteY13" fmla="*/ 2314936 h 2314936"/>
                <a:gd name="connsiteX14" fmla="*/ 4290706 w 4827044"/>
                <a:gd name="connsiteY14" fmla="*/ 2314936 h 2314936"/>
                <a:gd name="connsiteX15" fmla="*/ 3754368 w 4827044"/>
                <a:gd name="connsiteY15" fmla="*/ 2314936 h 2314936"/>
                <a:gd name="connsiteX16" fmla="*/ 3314570 w 4827044"/>
                <a:gd name="connsiteY16" fmla="*/ 2314936 h 2314936"/>
                <a:gd name="connsiteX17" fmla="*/ 2778232 w 4827044"/>
                <a:gd name="connsiteY17" fmla="*/ 2314936 h 2314936"/>
                <a:gd name="connsiteX18" fmla="*/ 2241894 w 4827044"/>
                <a:gd name="connsiteY18" fmla="*/ 2314936 h 2314936"/>
                <a:gd name="connsiteX19" fmla="*/ 1705556 w 4827044"/>
                <a:gd name="connsiteY19" fmla="*/ 2314936 h 2314936"/>
                <a:gd name="connsiteX20" fmla="*/ 1169217 w 4827044"/>
                <a:gd name="connsiteY20" fmla="*/ 2314936 h 2314936"/>
                <a:gd name="connsiteX21" fmla="*/ 681150 w 4827044"/>
                <a:gd name="connsiteY21" fmla="*/ 2314936 h 2314936"/>
                <a:gd name="connsiteX22" fmla="*/ 0 w 4827044"/>
                <a:gd name="connsiteY22" fmla="*/ 2314936 h 2314936"/>
                <a:gd name="connsiteX23" fmla="*/ 0 w 4827044"/>
                <a:gd name="connsiteY23" fmla="*/ 1736202 h 2314936"/>
                <a:gd name="connsiteX24" fmla="*/ 0 w 4827044"/>
                <a:gd name="connsiteY24" fmla="*/ 1134319 h 2314936"/>
                <a:gd name="connsiteX25" fmla="*/ 0 w 4827044"/>
                <a:gd name="connsiteY25" fmla="*/ 532435 h 2314936"/>
                <a:gd name="connsiteX26" fmla="*/ 0 w 4827044"/>
                <a:gd name="connsiteY26" fmla="*/ 0 h 231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27044" h="2314936" fill="none" extrusionOk="0">
                  <a:moveTo>
                    <a:pt x="0" y="0"/>
                  </a:moveTo>
                  <a:cubicBezTo>
                    <a:pt x="222408" y="-52883"/>
                    <a:pt x="331928" y="36421"/>
                    <a:pt x="584609" y="0"/>
                  </a:cubicBezTo>
                  <a:cubicBezTo>
                    <a:pt x="837290" y="-36421"/>
                    <a:pt x="834365" y="33690"/>
                    <a:pt x="976136" y="0"/>
                  </a:cubicBezTo>
                  <a:cubicBezTo>
                    <a:pt x="1117907" y="-33690"/>
                    <a:pt x="1274598" y="18288"/>
                    <a:pt x="1464203" y="0"/>
                  </a:cubicBezTo>
                  <a:cubicBezTo>
                    <a:pt x="1653808" y="-18288"/>
                    <a:pt x="1828061" y="68439"/>
                    <a:pt x="2097082" y="0"/>
                  </a:cubicBezTo>
                  <a:cubicBezTo>
                    <a:pt x="2366103" y="-68439"/>
                    <a:pt x="2373633" y="50151"/>
                    <a:pt x="2633421" y="0"/>
                  </a:cubicBezTo>
                  <a:cubicBezTo>
                    <a:pt x="2893209" y="-50151"/>
                    <a:pt x="2998370" y="45835"/>
                    <a:pt x="3218029" y="0"/>
                  </a:cubicBezTo>
                  <a:cubicBezTo>
                    <a:pt x="3437688" y="-45835"/>
                    <a:pt x="3472775" y="23492"/>
                    <a:pt x="3706097" y="0"/>
                  </a:cubicBezTo>
                  <a:cubicBezTo>
                    <a:pt x="3939419" y="-23492"/>
                    <a:pt x="4023328" y="16324"/>
                    <a:pt x="4242435" y="0"/>
                  </a:cubicBezTo>
                  <a:cubicBezTo>
                    <a:pt x="4461542" y="-16324"/>
                    <a:pt x="4652569" y="6559"/>
                    <a:pt x="4827044" y="0"/>
                  </a:cubicBezTo>
                  <a:cubicBezTo>
                    <a:pt x="4831239" y="143390"/>
                    <a:pt x="4765805" y="313595"/>
                    <a:pt x="4827044" y="532435"/>
                  </a:cubicBezTo>
                  <a:cubicBezTo>
                    <a:pt x="4888283" y="751276"/>
                    <a:pt x="4822837" y="837092"/>
                    <a:pt x="4827044" y="1041721"/>
                  </a:cubicBezTo>
                  <a:cubicBezTo>
                    <a:pt x="4831251" y="1246350"/>
                    <a:pt x="4803773" y="1362113"/>
                    <a:pt x="4827044" y="1574156"/>
                  </a:cubicBezTo>
                  <a:cubicBezTo>
                    <a:pt x="4850315" y="1786199"/>
                    <a:pt x="4799722" y="2119597"/>
                    <a:pt x="4827044" y="2314936"/>
                  </a:cubicBezTo>
                  <a:cubicBezTo>
                    <a:pt x="4631449" y="2375510"/>
                    <a:pt x="4476849" y="2292533"/>
                    <a:pt x="4290706" y="2314936"/>
                  </a:cubicBezTo>
                  <a:cubicBezTo>
                    <a:pt x="4104563" y="2337339"/>
                    <a:pt x="3918609" y="2294988"/>
                    <a:pt x="3754368" y="2314936"/>
                  </a:cubicBezTo>
                  <a:cubicBezTo>
                    <a:pt x="3590127" y="2334884"/>
                    <a:pt x="3437235" y="2270523"/>
                    <a:pt x="3314570" y="2314936"/>
                  </a:cubicBezTo>
                  <a:cubicBezTo>
                    <a:pt x="3191905" y="2359349"/>
                    <a:pt x="3030306" y="2277579"/>
                    <a:pt x="2778232" y="2314936"/>
                  </a:cubicBezTo>
                  <a:cubicBezTo>
                    <a:pt x="2526158" y="2352293"/>
                    <a:pt x="2446865" y="2286651"/>
                    <a:pt x="2241894" y="2314936"/>
                  </a:cubicBezTo>
                  <a:cubicBezTo>
                    <a:pt x="2036923" y="2343221"/>
                    <a:pt x="1860019" y="2309347"/>
                    <a:pt x="1705556" y="2314936"/>
                  </a:cubicBezTo>
                  <a:cubicBezTo>
                    <a:pt x="1551093" y="2320525"/>
                    <a:pt x="1420409" y="2301886"/>
                    <a:pt x="1169217" y="2314936"/>
                  </a:cubicBezTo>
                  <a:cubicBezTo>
                    <a:pt x="918025" y="2327986"/>
                    <a:pt x="864932" y="2291933"/>
                    <a:pt x="681150" y="2314936"/>
                  </a:cubicBezTo>
                  <a:cubicBezTo>
                    <a:pt x="497368" y="2337939"/>
                    <a:pt x="326850" y="2273575"/>
                    <a:pt x="0" y="2314936"/>
                  </a:cubicBezTo>
                  <a:cubicBezTo>
                    <a:pt x="-12115" y="2152307"/>
                    <a:pt x="49404" y="1939534"/>
                    <a:pt x="0" y="1736202"/>
                  </a:cubicBezTo>
                  <a:cubicBezTo>
                    <a:pt x="-49404" y="1532870"/>
                    <a:pt x="68968" y="1386212"/>
                    <a:pt x="0" y="1134319"/>
                  </a:cubicBezTo>
                  <a:cubicBezTo>
                    <a:pt x="-68968" y="882426"/>
                    <a:pt x="33981" y="825173"/>
                    <a:pt x="0" y="532435"/>
                  </a:cubicBezTo>
                  <a:cubicBezTo>
                    <a:pt x="-33981" y="239697"/>
                    <a:pt x="47871" y="244967"/>
                    <a:pt x="0" y="0"/>
                  </a:cubicBezTo>
                  <a:close/>
                </a:path>
                <a:path w="4827044" h="2314936" stroke="0" extrusionOk="0">
                  <a:moveTo>
                    <a:pt x="0" y="0"/>
                  </a:moveTo>
                  <a:cubicBezTo>
                    <a:pt x="189509" y="-35421"/>
                    <a:pt x="340733" y="30910"/>
                    <a:pt x="488068" y="0"/>
                  </a:cubicBezTo>
                  <a:cubicBezTo>
                    <a:pt x="635403" y="-30910"/>
                    <a:pt x="786900" y="10705"/>
                    <a:pt x="879595" y="0"/>
                  </a:cubicBezTo>
                  <a:cubicBezTo>
                    <a:pt x="972290" y="-10705"/>
                    <a:pt x="1222223" y="45574"/>
                    <a:pt x="1512474" y="0"/>
                  </a:cubicBezTo>
                  <a:cubicBezTo>
                    <a:pt x="1802725" y="-45574"/>
                    <a:pt x="1777682" y="30408"/>
                    <a:pt x="2000542" y="0"/>
                  </a:cubicBezTo>
                  <a:cubicBezTo>
                    <a:pt x="2223402" y="-30408"/>
                    <a:pt x="2334923" y="13183"/>
                    <a:pt x="2488609" y="0"/>
                  </a:cubicBezTo>
                  <a:cubicBezTo>
                    <a:pt x="2642295" y="-13183"/>
                    <a:pt x="2974363" y="8828"/>
                    <a:pt x="3121488" y="0"/>
                  </a:cubicBezTo>
                  <a:cubicBezTo>
                    <a:pt x="3268613" y="-8828"/>
                    <a:pt x="3361630" y="9972"/>
                    <a:pt x="3561286" y="0"/>
                  </a:cubicBezTo>
                  <a:cubicBezTo>
                    <a:pt x="3760942" y="-9972"/>
                    <a:pt x="3953053" y="64946"/>
                    <a:pt x="4194165" y="0"/>
                  </a:cubicBezTo>
                  <a:cubicBezTo>
                    <a:pt x="4435277" y="-64946"/>
                    <a:pt x="4673508" y="69210"/>
                    <a:pt x="4827044" y="0"/>
                  </a:cubicBezTo>
                  <a:cubicBezTo>
                    <a:pt x="4885919" y="214782"/>
                    <a:pt x="4788136" y="400809"/>
                    <a:pt x="4827044" y="578734"/>
                  </a:cubicBezTo>
                  <a:cubicBezTo>
                    <a:pt x="4865952" y="756659"/>
                    <a:pt x="4769980" y="959827"/>
                    <a:pt x="4827044" y="1157468"/>
                  </a:cubicBezTo>
                  <a:cubicBezTo>
                    <a:pt x="4884108" y="1355109"/>
                    <a:pt x="4814272" y="1629277"/>
                    <a:pt x="4827044" y="1759351"/>
                  </a:cubicBezTo>
                  <a:cubicBezTo>
                    <a:pt x="4839816" y="1889425"/>
                    <a:pt x="4762702" y="2105269"/>
                    <a:pt x="4827044" y="2314936"/>
                  </a:cubicBezTo>
                  <a:cubicBezTo>
                    <a:pt x="4624985" y="2363099"/>
                    <a:pt x="4416758" y="2290739"/>
                    <a:pt x="4290706" y="2314936"/>
                  </a:cubicBezTo>
                  <a:cubicBezTo>
                    <a:pt x="4164654" y="2339133"/>
                    <a:pt x="3951747" y="2267747"/>
                    <a:pt x="3850908" y="2314936"/>
                  </a:cubicBezTo>
                  <a:cubicBezTo>
                    <a:pt x="3750069" y="2362125"/>
                    <a:pt x="3521241" y="2296864"/>
                    <a:pt x="3314570" y="2314936"/>
                  </a:cubicBezTo>
                  <a:cubicBezTo>
                    <a:pt x="3107899" y="2333008"/>
                    <a:pt x="2961885" y="2255946"/>
                    <a:pt x="2681691" y="2314936"/>
                  </a:cubicBezTo>
                  <a:cubicBezTo>
                    <a:pt x="2401497" y="2373926"/>
                    <a:pt x="2359456" y="2283185"/>
                    <a:pt x="2145353" y="2314936"/>
                  </a:cubicBezTo>
                  <a:cubicBezTo>
                    <a:pt x="1931250" y="2346687"/>
                    <a:pt x="1851976" y="2306462"/>
                    <a:pt x="1753826" y="2314936"/>
                  </a:cubicBezTo>
                  <a:cubicBezTo>
                    <a:pt x="1655676" y="2323410"/>
                    <a:pt x="1408105" y="2300978"/>
                    <a:pt x="1314029" y="2314936"/>
                  </a:cubicBezTo>
                  <a:cubicBezTo>
                    <a:pt x="1219953" y="2328894"/>
                    <a:pt x="931477" y="2268305"/>
                    <a:pt x="681150" y="2314936"/>
                  </a:cubicBezTo>
                  <a:cubicBezTo>
                    <a:pt x="430823" y="2361567"/>
                    <a:pt x="168295" y="2311805"/>
                    <a:pt x="0" y="2314936"/>
                  </a:cubicBezTo>
                  <a:cubicBezTo>
                    <a:pt x="-13435" y="2169719"/>
                    <a:pt x="62679" y="2042061"/>
                    <a:pt x="0" y="1782501"/>
                  </a:cubicBezTo>
                  <a:cubicBezTo>
                    <a:pt x="-62679" y="1522941"/>
                    <a:pt x="26482" y="1482769"/>
                    <a:pt x="0" y="1226916"/>
                  </a:cubicBezTo>
                  <a:cubicBezTo>
                    <a:pt x="-26482" y="971064"/>
                    <a:pt x="52038" y="896348"/>
                    <a:pt x="0" y="717630"/>
                  </a:cubicBezTo>
                  <a:cubicBezTo>
                    <a:pt x="-52038" y="538912"/>
                    <a:pt x="17688" y="257076"/>
                    <a:pt x="0" y="0"/>
                  </a:cubicBezTo>
                  <a:close/>
                </a:path>
              </a:pathLst>
            </a:custGeom>
            <a:solidFill>
              <a:srgbClr val="FFFF00">
                <a:alpha val="38000"/>
              </a:srgbClr>
            </a:solidFill>
            <a:ln w="38100">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a:p>
          </p:txBody>
        </p:sp>
      </p:grpSp>
    </p:spTree>
    <p:extLst>
      <p:ext uri="{BB962C8B-B14F-4D97-AF65-F5344CB8AC3E}">
        <p14:creationId xmlns:p14="http://schemas.microsoft.com/office/powerpoint/2010/main" val="3869325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Brush Stroke Paint Stroke illustration and picture">
            <a:extLst>
              <a:ext uri="{FF2B5EF4-FFF2-40B4-BE49-F238E27FC236}">
                <a16:creationId xmlns:a16="http://schemas.microsoft.com/office/drawing/2014/main" id="{313317E0-E605-0B7E-2B15-8316F6DD4A49}"/>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9888" y="397392"/>
            <a:ext cx="5972840" cy="5972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097DA2-73AF-A07F-356B-2B8360E9C2CE}"/>
              </a:ext>
            </a:extLst>
          </p:cNvPr>
          <p:cNvSpPr>
            <a:spLocks noGrp="1"/>
          </p:cNvSpPr>
          <p:nvPr>
            <p:ph type="title"/>
          </p:nvPr>
        </p:nvSpPr>
        <p:spPr>
          <a:xfrm>
            <a:off x="1166333" y="37932"/>
            <a:ext cx="7112000" cy="952500"/>
          </a:xfrm>
        </p:spPr>
        <p:txBody>
          <a:bodyPr/>
          <a:lstStyle/>
          <a:p>
            <a:r>
              <a:rPr lang="en-US" dirty="0"/>
              <a:t>IB Academic Integrity</a:t>
            </a:r>
          </a:p>
        </p:txBody>
      </p:sp>
      <p:pic>
        <p:nvPicPr>
          <p:cNvPr id="7" name="Picture 6" descr="A picture containing PowerPoint&#10;&#10;Description automatically generated">
            <a:extLst>
              <a:ext uri="{FF2B5EF4-FFF2-40B4-BE49-F238E27FC236}">
                <a16:creationId xmlns:a16="http://schemas.microsoft.com/office/drawing/2014/main" id="{68F35CE2-307E-EC9A-910D-DCB339C480F2}"/>
              </a:ext>
            </a:extLst>
          </p:cNvPr>
          <p:cNvPicPr>
            <a:picLocks noChangeAspect="1"/>
          </p:cNvPicPr>
          <p:nvPr/>
        </p:nvPicPr>
        <p:blipFill>
          <a:blip r:embed="rId4"/>
          <a:stretch>
            <a:fillRect/>
          </a:stretch>
        </p:blipFill>
        <p:spPr>
          <a:xfrm rot="21047526">
            <a:off x="6284946" y="886145"/>
            <a:ext cx="2468460" cy="3474593"/>
          </a:xfrm>
          <a:prstGeom prst="rect">
            <a:avLst/>
          </a:prstGeom>
          <a:effectLst>
            <a:innerShdw blurRad="63500" dist="50800" dir="13500000">
              <a:prstClr val="black">
                <a:alpha val="50000"/>
              </a:prstClr>
            </a:innerShdw>
          </a:effectLst>
        </p:spPr>
      </p:pic>
      <p:sp>
        <p:nvSpPr>
          <p:cNvPr id="8" name="TextBox 7">
            <a:extLst>
              <a:ext uri="{FF2B5EF4-FFF2-40B4-BE49-F238E27FC236}">
                <a16:creationId xmlns:a16="http://schemas.microsoft.com/office/drawing/2014/main" id="{B31329AB-C805-5CCB-8914-49E7AF376C4A}"/>
              </a:ext>
            </a:extLst>
          </p:cNvPr>
          <p:cNvSpPr txBox="1"/>
          <p:nvPr/>
        </p:nvSpPr>
        <p:spPr>
          <a:xfrm>
            <a:off x="860414" y="1444110"/>
            <a:ext cx="5530554" cy="2117118"/>
          </a:xfrm>
          <a:prstGeom prst="rect">
            <a:avLst/>
          </a:prstGeom>
          <a:noFill/>
        </p:spPr>
        <p:txBody>
          <a:bodyPr wrap="square" rtlCol="0">
            <a:spAutoFit/>
          </a:bodyPr>
          <a:lstStyle/>
          <a:p>
            <a:pPr>
              <a:lnSpc>
                <a:spcPct val="150000"/>
              </a:lnSpc>
            </a:pPr>
            <a:r>
              <a:rPr lang="en-US" dirty="0"/>
              <a:t>Key concepts include </a:t>
            </a:r>
          </a:p>
          <a:p>
            <a:pPr marL="285750" indent="-285750">
              <a:lnSpc>
                <a:spcPct val="150000"/>
              </a:lnSpc>
              <a:buFont typeface="Arial" panose="020B0604020202020204" pitchFamily="34" charset="0"/>
              <a:buChar char="•"/>
            </a:pPr>
            <a:r>
              <a:rPr lang="en-US" dirty="0"/>
              <a:t>responsibility for producing authentic work, </a:t>
            </a:r>
          </a:p>
          <a:p>
            <a:pPr marL="285750" indent="-285750">
              <a:lnSpc>
                <a:spcPct val="150000"/>
              </a:lnSpc>
              <a:buFont typeface="Arial" panose="020B0604020202020204" pitchFamily="34" charset="0"/>
              <a:buChar char="•"/>
            </a:pPr>
            <a:r>
              <a:rPr lang="en-US" dirty="0"/>
              <a:t>correctly attributing sources, </a:t>
            </a:r>
          </a:p>
          <a:p>
            <a:pPr marL="285750" indent="-285750">
              <a:lnSpc>
                <a:spcPct val="150000"/>
              </a:lnSpc>
              <a:buFont typeface="Arial" panose="020B0604020202020204" pitchFamily="34" charset="0"/>
              <a:buChar char="•"/>
            </a:pPr>
            <a:r>
              <a:rPr lang="en-US" dirty="0"/>
              <a:t>responsible use of technology and</a:t>
            </a:r>
          </a:p>
          <a:p>
            <a:pPr marL="285750" indent="-285750">
              <a:lnSpc>
                <a:spcPct val="150000"/>
              </a:lnSpc>
              <a:buFont typeface="Arial" panose="020B0604020202020204" pitchFamily="34" charset="0"/>
              <a:buChar char="•"/>
            </a:pPr>
            <a:r>
              <a:rPr lang="en-US" dirty="0"/>
              <a:t>adherence to ethical practice during exams.</a:t>
            </a:r>
          </a:p>
        </p:txBody>
      </p:sp>
      <p:pic>
        <p:nvPicPr>
          <p:cNvPr id="1026" name="Picture 2" descr="OpenAI talks about the development of GPT5 - BilbaoHiria">
            <a:extLst>
              <a:ext uri="{FF2B5EF4-FFF2-40B4-BE49-F238E27FC236}">
                <a16:creationId xmlns:a16="http://schemas.microsoft.com/office/drawing/2014/main" id="{2CD17938-2C52-A4A7-3139-A6ADDB377D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677" y="3805381"/>
            <a:ext cx="3052820" cy="171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625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Brush Stroke Paint Stroke illustration and picture">
            <a:extLst>
              <a:ext uri="{FF2B5EF4-FFF2-40B4-BE49-F238E27FC236}">
                <a16:creationId xmlns:a16="http://schemas.microsoft.com/office/drawing/2014/main" id="{313317E0-E605-0B7E-2B15-8316F6DD4A49}"/>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9888" y="397392"/>
            <a:ext cx="5972840" cy="5972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097DA2-73AF-A07F-356B-2B8360E9C2CE}"/>
              </a:ext>
            </a:extLst>
          </p:cNvPr>
          <p:cNvSpPr>
            <a:spLocks noGrp="1"/>
          </p:cNvSpPr>
          <p:nvPr>
            <p:ph type="title"/>
          </p:nvPr>
        </p:nvSpPr>
        <p:spPr>
          <a:xfrm>
            <a:off x="1166333" y="37932"/>
            <a:ext cx="7112000" cy="952500"/>
          </a:xfrm>
        </p:spPr>
        <p:txBody>
          <a:bodyPr/>
          <a:lstStyle/>
          <a:p>
            <a:r>
              <a:rPr lang="en-US" dirty="0"/>
              <a:t>APA Citing Guide</a:t>
            </a:r>
          </a:p>
        </p:txBody>
      </p:sp>
      <p:sp>
        <p:nvSpPr>
          <p:cNvPr id="8" name="TextBox 7">
            <a:extLst>
              <a:ext uri="{FF2B5EF4-FFF2-40B4-BE49-F238E27FC236}">
                <a16:creationId xmlns:a16="http://schemas.microsoft.com/office/drawing/2014/main" id="{B31329AB-C805-5CCB-8914-49E7AF376C4A}"/>
              </a:ext>
            </a:extLst>
          </p:cNvPr>
          <p:cNvSpPr txBox="1"/>
          <p:nvPr/>
        </p:nvSpPr>
        <p:spPr>
          <a:xfrm>
            <a:off x="967266" y="868682"/>
            <a:ext cx="7805405" cy="2585323"/>
          </a:xfrm>
          <a:prstGeom prst="rect">
            <a:avLst/>
          </a:prstGeom>
          <a:noFill/>
        </p:spPr>
        <p:txBody>
          <a:bodyPr wrap="square" rtlCol="0">
            <a:spAutoFit/>
          </a:bodyPr>
          <a:lstStyle/>
          <a:p>
            <a:r>
              <a:rPr lang="en-US" dirty="0"/>
              <a:t>Unfortunately, the results of a </a:t>
            </a:r>
            <a:r>
              <a:rPr lang="en-US" dirty="0" err="1"/>
              <a:t>ChatGPT</a:t>
            </a:r>
            <a:r>
              <a:rPr lang="en-US" dirty="0"/>
              <a:t> “chat” are not retrievable by other readers, and although non-retrievable data or quotations in APA Style papers are usually </a:t>
            </a:r>
            <a:r>
              <a:rPr lang="en-US" dirty="0">
                <a:highlight>
                  <a:srgbClr val="FFFF00"/>
                </a:highlight>
              </a:rPr>
              <a:t>cited as personal communications</a:t>
            </a:r>
            <a:r>
              <a:rPr lang="en-US" dirty="0"/>
              <a:t>, with </a:t>
            </a:r>
            <a:r>
              <a:rPr lang="en-US" dirty="0" err="1"/>
              <a:t>ChatGPT</a:t>
            </a:r>
            <a:r>
              <a:rPr lang="en-US" dirty="0"/>
              <a:t>-generated text there is </a:t>
            </a:r>
            <a:r>
              <a:rPr lang="en-US" dirty="0">
                <a:highlight>
                  <a:srgbClr val="FFFF00"/>
                </a:highlight>
              </a:rPr>
              <a:t>no person </a:t>
            </a:r>
            <a:r>
              <a:rPr lang="en-US" dirty="0"/>
              <a:t>communicating.</a:t>
            </a:r>
          </a:p>
          <a:p>
            <a:endParaRPr lang="en-US" dirty="0"/>
          </a:p>
          <a:p>
            <a:r>
              <a:rPr lang="en-US" dirty="0"/>
              <a:t>Quoting </a:t>
            </a:r>
            <a:r>
              <a:rPr lang="en-US" dirty="0" err="1"/>
              <a:t>ChatGPT’s</a:t>
            </a:r>
            <a:r>
              <a:rPr lang="en-US" dirty="0"/>
              <a:t> text from a chat session is therefore more like sharing an </a:t>
            </a:r>
            <a:r>
              <a:rPr lang="en-US" dirty="0">
                <a:highlight>
                  <a:srgbClr val="FFFF00"/>
                </a:highlight>
              </a:rPr>
              <a:t>algorithm’s output</a:t>
            </a:r>
            <a:r>
              <a:rPr lang="en-US" dirty="0"/>
              <a:t>; thus, </a:t>
            </a:r>
            <a:r>
              <a:rPr lang="en-US" dirty="0">
                <a:highlight>
                  <a:srgbClr val="FFFF00"/>
                </a:highlight>
              </a:rPr>
              <a:t>credit the author of the algorithm with a reference list entry and the corresponding in-text citation</a:t>
            </a:r>
          </a:p>
        </p:txBody>
      </p:sp>
      <p:sp>
        <p:nvSpPr>
          <p:cNvPr id="4" name="TextBox 3">
            <a:extLst>
              <a:ext uri="{FF2B5EF4-FFF2-40B4-BE49-F238E27FC236}">
                <a16:creationId xmlns:a16="http://schemas.microsoft.com/office/drawing/2014/main" id="{ED0A10F4-A631-6FDB-44D5-766766A40A76}"/>
              </a:ext>
            </a:extLst>
          </p:cNvPr>
          <p:cNvSpPr txBox="1"/>
          <p:nvPr/>
        </p:nvSpPr>
        <p:spPr>
          <a:xfrm>
            <a:off x="967266" y="5185566"/>
            <a:ext cx="5283819" cy="584775"/>
          </a:xfrm>
          <a:prstGeom prst="rect">
            <a:avLst/>
          </a:prstGeom>
          <a:noFill/>
        </p:spPr>
        <p:txBody>
          <a:bodyPr wrap="none" rtlCol="0">
            <a:spAutoFit/>
          </a:bodyPr>
          <a:lstStyle/>
          <a:p>
            <a:r>
              <a:rPr lang="en-US" sz="1600" dirty="0">
                <a:hlinkClick r:id="rId4"/>
              </a:rPr>
              <a:t>https://apastyle.apa.org/blog/how-to-cite-chatgpt</a:t>
            </a:r>
            <a:endParaRPr lang="en-US" sz="1600" dirty="0"/>
          </a:p>
          <a:p>
            <a:endParaRPr lang="en-US" sz="1600" dirty="0"/>
          </a:p>
        </p:txBody>
      </p:sp>
      <p:pic>
        <p:nvPicPr>
          <p:cNvPr id="7" name="Picture 6" descr="Logo&#10;&#10;Description automatically generated">
            <a:extLst>
              <a:ext uri="{FF2B5EF4-FFF2-40B4-BE49-F238E27FC236}">
                <a16:creationId xmlns:a16="http://schemas.microsoft.com/office/drawing/2014/main" id="{485B29B1-0C4B-1456-AD5C-949FC2EF9635}"/>
              </a:ext>
            </a:extLst>
          </p:cNvPr>
          <p:cNvPicPr>
            <a:picLocks noChangeAspect="1"/>
          </p:cNvPicPr>
          <p:nvPr/>
        </p:nvPicPr>
        <p:blipFill>
          <a:blip r:embed="rId5"/>
          <a:stretch>
            <a:fillRect/>
          </a:stretch>
        </p:blipFill>
        <p:spPr>
          <a:xfrm>
            <a:off x="4667693" y="4117627"/>
            <a:ext cx="4104978" cy="1096360"/>
          </a:xfrm>
          <a:prstGeom prst="rect">
            <a:avLst/>
          </a:prstGeom>
        </p:spPr>
      </p:pic>
    </p:spTree>
    <p:extLst>
      <p:ext uri="{BB962C8B-B14F-4D97-AF65-F5344CB8AC3E}">
        <p14:creationId xmlns:p14="http://schemas.microsoft.com/office/powerpoint/2010/main" val="947564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Brush Stroke Paint Stroke illustration and picture">
            <a:extLst>
              <a:ext uri="{FF2B5EF4-FFF2-40B4-BE49-F238E27FC236}">
                <a16:creationId xmlns:a16="http://schemas.microsoft.com/office/drawing/2014/main" id="{313317E0-E605-0B7E-2B15-8316F6DD4A49}"/>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9888" y="397392"/>
            <a:ext cx="5972840" cy="5972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097DA2-73AF-A07F-356B-2B8360E9C2CE}"/>
              </a:ext>
            </a:extLst>
          </p:cNvPr>
          <p:cNvSpPr>
            <a:spLocks noGrp="1"/>
          </p:cNvSpPr>
          <p:nvPr>
            <p:ph type="title"/>
          </p:nvPr>
        </p:nvSpPr>
        <p:spPr>
          <a:xfrm>
            <a:off x="1166333" y="37932"/>
            <a:ext cx="7112000" cy="952500"/>
          </a:xfrm>
        </p:spPr>
        <p:txBody>
          <a:bodyPr/>
          <a:lstStyle/>
          <a:p>
            <a:r>
              <a:rPr lang="en-US" dirty="0"/>
              <a:t>APA Citing Guide</a:t>
            </a:r>
          </a:p>
        </p:txBody>
      </p:sp>
      <p:pic>
        <p:nvPicPr>
          <p:cNvPr id="5" name="Picture 4" descr="Graphical user interface, text, application, email&#10;&#10;Description automatically generated">
            <a:extLst>
              <a:ext uri="{FF2B5EF4-FFF2-40B4-BE49-F238E27FC236}">
                <a16:creationId xmlns:a16="http://schemas.microsoft.com/office/drawing/2014/main" id="{312BBE74-0339-9929-B762-3AD8F36E2F1C}"/>
              </a:ext>
            </a:extLst>
          </p:cNvPr>
          <p:cNvPicPr>
            <a:picLocks noChangeAspect="1"/>
          </p:cNvPicPr>
          <p:nvPr/>
        </p:nvPicPr>
        <p:blipFill rotWithShape="1">
          <a:blip r:embed="rId4"/>
          <a:srcRect l="4631" t="19845" r="4897" b="12173"/>
          <a:stretch/>
        </p:blipFill>
        <p:spPr>
          <a:xfrm>
            <a:off x="1366684" y="1508896"/>
            <a:ext cx="6410632" cy="2825701"/>
          </a:xfrm>
          <a:prstGeom prst="rect">
            <a:avLst/>
          </a:prstGeom>
          <a:effectLst>
            <a:innerShdw>
              <a:prstClr val="black">
                <a:alpha val="50000"/>
              </a:prstClr>
            </a:innerShdw>
          </a:effectLst>
        </p:spPr>
      </p:pic>
      <p:sp>
        <p:nvSpPr>
          <p:cNvPr id="6" name="TextBox 5">
            <a:extLst>
              <a:ext uri="{FF2B5EF4-FFF2-40B4-BE49-F238E27FC236}">
                <a16:creationId xmlns:a16="http://schemas.microsoft.com/office/drawing/2014/main" id="{2C4A944A-955F-6E68-9CBB-1495F80D40CE}"/>
              </a:ext>
            </a:extLst>
          </p:cNvPr>
          <p:cNvSpPr txBox="1"/>
          <p:nvPr/>
        </p:nvSpPr>
        <p:spPr>
          <a:xfrm>
            <a:off x="967266" y="5185566"/>
            <a:ext cx="5283819" cy="584775"/>
          </a:xfrm>
          <a:prstGeom prst="rect">
            <a:avLst/>
          </a:prstGeom>
          <a:noFill/>
        </p:spPr>
        <p:txBody>
          <a:bodyPr wrap="none" rtlCol="0">
            <a:spAutoFit/>
          </a:bodyPr>
          <a:lstStyle/>
          <a:p>
            <a:r>
              <a:rPr lang="en-US" sz="1600" dirty="0">
                <a:hlinkClick r:id="rId5"/>
              </a:rPr>
              <a:t>https://apastyle.apa.org/blog/how-to-cite-chatgpt</a:t>
            </a:r>
            <a:endParaRPr lang="en-US" sz="1600" dirty="0"/>
          </a:p>
          <a:p>
            <a:endParaRPr lang="en-US" sz="1600" dirty="0"/>
          </a:p>
        </p:txBody>
      </p:sp>
      <p:sp>
        <p:nvSpPr>
          <p:cNvPr id="3" name="TextBox 2">
            <a:extLst>
              <a:ext uri="{FF2B5EF4-FFF2-40B4-BE49-F238E27FC236}">
                <a16:creationId xmlns:a16="http://schemas.microsoft.com/office/drawing/2014/main" id="{B054EC02-CD42-D345-A0A5-D357C5B8D4E8}"/>
              </a:ext>
            </a:extLst>
          </p:cNvPr>
          <p:cNvSpPr txBox="1"/>
          <p:nvPr/>
        </p:nvSpPr>
        <p:spPr>
          <a:xfrm>
            <a:off x="1298338" y="1046584"/>
            <a:ext cx="1730478" cy="369332"/>
          </a:xfrm>
          <a:prstGeom prst="rect">
            <a:avLst/>
          </a:prstGeom>
          <a:noFill/>
        </p:spPr>
        <p:txBody>
          <a:bodyPr wrap="square" rtlCol="0">
            <a:spAutoFit/>
          </a:bodyPr>
          <a:lstStyle/>
          <a:p>
            <a:r>
              <a:rPr lang="en-CN" b="1" dirty="0"/>
              <a:t>Example: </a:t>
            </a:r>
          </a:p>
        </p:txBody>
      </p:sp>
      <p:pic>
        <p:nvPicPr>
          <p:cNvPr id="8" name="Picture 7" descr="Icon&#10;&#10;Description automatically generated">
            <a:extLst>
              <a:ext uri="{FF2B5EF4-FFF2-40B4-BE49-F238E27FC236}">
                <a16:creationId xmlns:a16="http://schemas.microsoft.com/office/drawing/2014/main" id="{4F149648-A29E-BA44-3410-45D35A564098}"/>
              </a:ext>
            </a:extLst>
          </p:cNvPr>
          <p:cNvPicPr>
            <a:picLocks noChangeAspect="1"/>
          </p:cNvPicPr>
          <p:nvPr/>
        </p:nvPicPr>
        <p:blipFill>
          <a:blip r:embed="rId6"/>
          <a:stretch>
            <a:fillRect/>
          </a:stretch>
        </p:blipFill>
        <p:spPr>
          <a:xfrm>
            <a:off x="6593086" y="3268409"/>
            <a:ext cx="2440573" cy="2440573"/>
          </a:xfrm>
          <a:prstGeom prst="rect">
            <a:avLst/>
          </a:prstGeom>
        </p:spPr>
      </p:pic>
    </p:spTree>
    <p:extLst>
      <p:ext uri="{BB962C8B-B14F-4D97-AF65-F5344CB8AC3E}">
        <p14:creationId xmlns:p14="http://schemas.microsoft.com/office/powerpoint/2010/main" val="1642171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Brush Stroke Paint Stroke illustration and picture">
            <a:extLst>
              <a:ext uri="{FF2B5EF4-FFF2-40B4-BE49-F238E27FC236}">
                <a16:creationId xmlns:a16="http://schemas.microsoft.com/office/drawing/2014/main" id="{313317E0-E605-0B7E-2B15-8316F6DD4A49}"/>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9888" y="397392"/>
            <a:ext cx="5972840" cy="5972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097DA2-73AF-A07F-356B-2B8360E9C2CE}"/>
              </a:ext>
            </a:extLst>
          </p:cNvPr>
          <p:cNvSpPr>
            <a:spLocks noGrp="1"/>
          </p:cNvSpPr>
          <p:nvPr>
            <p:ph type="title"/>
          </p:nvPr>
        </p:nvSpPr>
        <p:spPr>
          <a:xfrm>
            <a:off x="1166333" y="37932"/>
            <a:ext cx="7112000" cy="952500"/>
          </a:xfrm>
        </p:spPr>
        <p:txBody>
          <a:bodyPr/>
          <a:lstStyle/>
          <a:p>
            <a:r>
              <a:rPr lang="en-US" dirty="0"/>
              <a:t>APA Citing Guide</a:t>
            </a:r>
          </a:p>
        </p:txBody>
      </p:sp>
      <p:sp>
        <p:nvSpPr>
          <p:cNvPr id="8" name="TextBox 7">
            <a:extLst>
              <a:ext uri="{FF2B5EF4-FFF2-40B4-BE49-F238E27FC236}">
                <a16:creationId xmlns:a16="http://schemas.microsoft.com/office/drawing/2014/main" id="{B31329AB-C805-5CCB-8914-49E7AF376C4A}"/>
              </a:ext>
            </a:extLst>
          </p:cNvPr>
          <p:cNvSpPr txBox="1"/>
          <p:nvPr/>
        </p:nvSpPr>
        <p:spPr>
          <a:xfrm>
            <a:off x="967266" y="868682"/>
            <a:ext cx="7805405" cy="2308324"/>
          </a:xfrm>
          <a:prstGeom prst="rect">
            <a:avLst/>
          </a:prstGeom>
          <a:noFill/>
        </p:spPr>
        <p:txBody>
          <a:bodyPr wrap="square" lIns="91440" tIns="45720" rIns="91440" bIns="45720" rtlCol="0" anchor="t">
            <a:spAutoFit/>
          </a:bodyPr>
          <a:lstStyle/>
          <a:p>
            <a:r>
              <a:rPr lang="en-US" dirty="0"/>
              <a:t>You may also put the </a:t>
            </a:r>
            <a:r>
              <a:rPr lang="en-US" dirty="0">
                <a:highlight>
                  <a:srgbClr val="FFFF00"/>
                </a:highlight>
              </a:rPr>
              <a:t>full text of long responses </a:t>
            </a:r>
            <a:r>
              <a:rPr lang="en-US" dirty="0"/>
              <a:t>from </a:t>
            </a:r>
            <a:r>
              <a:rPr lang="en-US" err="1"/>
              <a:t>ChatGPT</a:t>
            </a:r>
            <a:r>
              <a:rPr lang="en-US" dirty="0"/>
              <a:t> </a:t>
            </a:r>
            <a:r>
              <a:rPr lang="en-US" dirty="0">
                <a:highlight>
                  <a:srgbClr val="FFFF00"/>
                </a:highlight>
              </a:rPr>
              <a:t>in an appendix </a:t>
            </a:r>
            <a:r>
              <a:rPr lang="en-US" dirty="0"/>
              <a:t>of your paper or in online supplemental materials, so readers have access to the exact text that was generated. </a:t>
            </a:r>
          </a:p>
          <a:p>
            <a:endParaRPr lang="en-US" dirty="0"/>
          </a:p>
          <a:p>
            <a:r>
              <a:rPr lang="en-US" dirty="0"/>
              <a:t>It is particularly important to document the exact text created because </a:t>
            </a:r>
            <a:r>
              <a:rPr lang="en-US" dirty="0" err="1"/>
              <a:t>ChatGPT</a:t>
            </a:r>
            <a:r>
              <a:rPr lang="en-US" dirty="0"/>
              <a:t> will generate a unique response in each chat session, even if given the same prompt.   </a:t>
            </a:r>
          </a:p>
          <a:p>
            <a:endParaRPr lang="en-US" dirty="0">
              <a:highlight>
                <a:srgbClr val="FFFF00"/>
              </a:highlight>
            </a:endParaRPr>
          </a:p>
        </p:txBody>
      </p:sp>
      <p:sp>
        <p:nvSpPr>
          <p:cNvPr id="4" name="TextBox 3">
            <a:extLst>
              <a:ext uri="{FF2B5EF4-FFF2-40B4-BE49-F238E27FC236}">
                <a16:creationId xmlns:a16="http://schemas.microsoft.com/office/drawing/2014/main" id="{A916A462-73C5-7C66-DD55-A37C3FC2C9FD}"/>
              </a:ext>
            </a:extLst>
          </p:cNvPr>
          <p:cNvSpPr txBox="1"/>
          <p:nvPr/>
        </p:nvSpPr>
        <p:spPr>
          <a:xfrm>
            <a:off x="967266" y="5185566"/>
            <a:ext cx="5283819" cy="584775"/>
          </a:xfrm>
          <a:prstGeom prst="rect">
            <a:avLst/>
          </a:prstGeom>
          <a:noFill/>
        </p:spPr>
        <p:txBody>
          <a:bodyPr wrap="none" rtlCol="0">
            <a:spAutoFit/>
          </a:bodyPr>
          <a:lstStyle/>
          <a:p>
            <a:r>
              <a:rPr lang="en-US" sz="1600" dirty="0">
                <a:hlinkClick r:id="rId3"/>
              </a:rPr>
              <a:t>https://apastyle.apa.org/blog/how-to-cite-chatgpt</a:t>
            </a:r>
            <a:endParaRPr lang="en-US" sz="1600" dirty="0"/>
          </a:p>
          <a:p>
            <a:endParaRPr lang="en-US" sz="1600" dirty="0"/>
          </a:p>
        </p:txBody>
      </p:sp>
      <p:sp>
        <p:nvSpPr>
          <p:cNvPr id="6" name="TextBox 5">
            <a:extLst>
              <a:ext uri="{FF2B5EF4-FFF2-40B4-BE49-F238E27FC236}">
                <a16:creationId xmlns:a16="http://schemas.microsoft.com/office/drawing/2014/main" id="{C4B6FD7D-C778-8C70-2B40-5475DD61F8F4}"/>
              </a:ext>
            </a:extLst>
          </p:cNvPr>
          <p:cNvSpPr txBox="1"/>
          <p:nvPr/>
        </p:nvSpPr>
        <p:spPr>
          <a:xfrm>
            <a:off x="967266" y="3197857"/>
            <a:ext cx="5283818" cy="1477328"/>
          </a:xfrm>
          <a:prstGeom prst="rect">
            <a:avLst/>
          </a:prstGeom>
          <a:noFill/>
        </p:spPr>
        <p:txBody>
          <a:bodyPr wrap="square" rtlCol="0">
            <a:spAutoFit/>
          </a:bodyPr>
          <a:lstStyle/>
          <a:p>
            <a:r>
              <a:rPr lang="en-US" dirty="0">
                <a:highlight>
                  <a:srgbClr val="FFFF00"/>
                </a:highlight>
              </a:rPr>
              <a:t>If you create appendices or supplemental materials, remember that each should be called out at least once in the body of your APA Style paper</a:t>
            </a:r>
            <a:r>
              <a:rPr lang="en-US" dirty="0"/>
              <a:t>.</a:t>
            </a:r>
          </a:p>
          <a:p>
            <a:endParaRPr lang="en-CN" dirty="0"/>
          </a:p>
        </p:txBody>
      </p:sp>
      <p:pic>
        <p:nvPicPr>
          <p:cNvPr id="10" name="Picture 9" descr="Logo&#10;&#10;Description automatically generated">
            <a:extLst>
              <a:ext uri="{FF2B5EF4-FFF2-40B4-BE49-F238E27FC236}">
                <a16:creationId xmlns:a16="http://schemas.microsoft.com/office/drawing/2014/main" id="{EF12DCBF-0599-29A5-C98B-2B80F4E7C512}"/>
              </a:ext>
            </a:extLst>
          </p:cNvPr>
          <p:cNvPicPr>
            <a:picLocks noChangeAspect="1"/>
          </p:cNvPicPr>
          <p:nvPr/>
        </p:nvPicPr>
        <p:blipFill>
          <a:blip r:embed="rId4"/>
          <a:stretch>
            <a:fillRect/>
          </a:stretch>
        </p:blipFill>
        <p:spPr>
          <a:xfrm>
            <a:off x="4667693" y="4117627"/>
            <a:ext cx="4104978" cy="1096360"/>
          </a:xfrm>
          <a:prstGeom prst="rect">
            <a:avLst/>
          </a:prstGeom>
        </p:spPr>
      </p:pic>
    </p:spTree>
    <p:extLst>
      <p:ext uri="{BB962C8B-B14F-4D97-AF65-F5344CB8AC3E}">
        <p14:creationId xmlns:p14="http://schemas.microsoft.com/office/powerpoint/2010/main" val="1750740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Brush Stroke Paint Stroke illustration and picture">
            <a:extLst>
              <a:ext uri="{FF2B5EF4-FFF2-40B4-BE49-F238E27FC236}">
                <a16:creationId xmlns:a16="http://schemas.microsoft.com/office/drawing/2014/main" id="{313317E0-E605-0B7E-2B15-8316F6DD4A49}"/>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9888" y="397392"/>
            <a:ext cx="5972840" cy="5972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097DA2-73AF-A07F-356B-2B8360E9C2CE}"/>
              </a:ext>
            </a:extLst>
          </p:cNvPr>
          <p:cNvSpPr>
            <a:spLocks noGrp="1"/>
          </p:cNvSpPr>
          <p:nvPr>
            <p:ph type="title"/>
          </p:nvPr>
        </p:nvSpPr>
        <p:spPr>
          <a:xfrm>
            <a:off x="1166333" y="37932"/>
            <a:ext cx="7112000" cy="952500"/>
          </a:xfrm>
        </p:spPr>
        <p:txBody>
          <a:bodyPr/>
          <a:lstStyle/>
          <a:p>
            <a:r>
              <a:rPr lang="en-US" dirty="0"/>
              <a:t>APA Citing Guide</a:t>
            </a:r>
          </a:p>
        </p:txBody>
      </p:sp>
      <p:sp>
        <p:nvSpPr>
          <p:cNvPr id="3" name="TextBox 2">
            <a:extLst>
              <a:ext uri="{FF2B5EF4-FFF2-40B4-BE49-F238E27FC236}">
                <a16:creationId xmlns:a16="http://schemas.microsoft.com/office/drawing/2014/main" id="{263518EE-1245-0E53-4FFF-B3563BAD364A}"/>
              </a:ext>
            </a:extLst>
          </p:cNvPr>
          <p:cNvSpPr txBox="1"/>
          <p:nvPr/>
        </p:nvSpPr>
        <p:spPr>
          <a:xfrm>
            <a:off x="967266" y="5185566"/>
            <a:ext cx="5283819" cy="584775"/>
          </a:xfrm>
          <a:prstGeom prst="rect">
            <a:avLst/>
          </a:prstGeom>
          <a:noFill/>
        </p:spPr>
        <p:txBody>
          <a:bodyPr wrap="none" rtlCol="0">
            <a:spAutoFit/>
          </a:bodyPr>
          <a:lstStyle/>
          <a:p>
            <a:r>
              <a:rPr lang="en-US" sz="1600" dirty="0">
                <a:hlinkClick r:id="rId3"/>
              </a:rPr>
              <a:t>https://apastyle.apa.org/blog/how-to-cite-chatgpt</a:t>
            </a:r>
            <a:endParaRPr lang="en-US" sz="1600" dirty="0"/>
          </a:p>
          <a:p>
            <a:endParaRPr lang="en-US" sz="1600" dirty="0"/>
          </a:p>
        </p:txBody>
      </p:sp>
      <p:pic>
        <p:nvPicPr>
          <p:cNvPr id="6" name="Picture 5" descr="Graphical user interface, text, application, email&#10;&#10;Description automatically generated">
            <a:extLst>
              <a:ext uri="{FF2B5EF4-FFF2-40B4-BE49-F238E27FC236}">
                <a16:creationId xmlns:a16="http://schemas.microsoft.com/office/drawing/2014/main" id="{FEFFB0F3-ED2D-9167-5E8E-4A6DB7419567}"/>
              </a:ext>
            </a:extLst>
          </p:cNvPr>
          <p:cNvPicPr>
            <a:picLocks noChangeAspect="1"/>
          </p:cNvPicPr>
          <p:nvPr/>
        </p:nvPicPr>
        <p:blipFill rotWithShape="1">
          <a:blip r:embed="rId4"/>
          <a:srcRect l="3075" t="16180" r="6549" b="7927"/>
          <a:stretch/>
        </p:blipFill>
        <p:spPr>
          <a:xfrm>
            <a:off x="1298338" y="1472068"/>
            <a:ext cx="6631489" cy="3288994"/>
          </a:xfrm>
          <a:prstGeom prst="rect">
            <a:avLst/>
          </a:prstGeom>
          <a:effectLst>
            <a:innerShdw>
              <a:prstClr val="black"/>
            </a:innerShdw>
          </a:effectLst>
        </p:spPr>
      </p:pic>
      <p:sp>
        <p:nvSpPr>
          <p:cNvPr id="4" name="TextBox 3">
            <a:extLst>
              <a:ext uri="{FF2B5EF4-FFF2-40B4-BE49-F238E27FC236}">
                <a16:creationId xmlns:a16="http://schemas.microsoft.com/office/drawing/2014/main" id="{146C9D49-C213-59FE-A2F0-B9F4BA7A4D0F}"/>
              </a:ext>
            </a:extLst>
          </p:cNvPr>
          <p:cNvSpPr txBox="1"/>
          <p:nvPr/>
        </p:nvSpPr>
        <p:spPr>
          <a:xfrm>
            <a:off x="1298338" y="1046584"/>
            <a:ext cx="1730478" cy="369332"/>
          </a:xfrm>
          <a:prstGeom prst="rect">
            <a:avLst/>
          </a:prstGeom>
          <a:noFill/>
        </p:spPr>
        <p:txBody>
          <a:bodyPr wrap="square" rtlCol="0">
            <a:spAutoFit/>
          </a:bodyPr>
          <a:lstStyle/>
          <a:p>
            <a:r>
              <a:rPr lang="en-CN" b="1" dirty="0"/>
              <a:t>Example: </a:t>
            </a:r>
          </a:p>
        </p:txBody>
      </p:sp>
      <p:pic>
        <p:nvPicPr>
          <p:cNvPr id="5" name="Picture 4" descr="Icon&#10;&#10;Description automatically generated">
            <a:extLst>
              <a:ext uri="{FF2B5EF4-FFF2-40B4-BE49-F238E27FC236}">
                <a16:creationId xmlns:a16="http://schemas.microsoft.com/office/drawing/2014/main" id="{07DCF211-EB52-AA0D-63E9-1FBAF9B7BEF8}"/>
              </a:ext>
            </a:extLst>
          </p:cNvPr>
          <p:cNvPicPr>
            <a:picLocks noChangeAspect="1"/>
          </p:cNvPicPr>
          <p:nvPr/>
        </p:nvPicPr>
        <p:blipFill>
          <a:blip r:embed="rId5"/>
          <a:stretch>
            <a:fillRect/>
          </a:stretch>
        </p:blipFill>
        <p:spPr>
          <a:xfrm>
            <a:off x="6593086" y="3268409"/>
            <a:ext cx="2440573" cy="2440573"/>
          </a:xfrm>
          <a:prstGeom prst="rect">
            <a:avLst/>
          </a:prstGeom>
        </p:spPr>
      </p:pic>
    </p:spTree>
    <p:extLst>
      <p:ext uri="{BB962C8B-B14F-4D97-AF65-F5344CB8AC3E}">
        <p14:creationId xmlns:p14="http://schemas.microsoft.com/office/powerpoint/2010/main" val="2526097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Brush Stroke Paint Stroke illustration and picture">
            <a:extLst>
              <a:ext uri="{FF2B5EF4-FFF2-40B4-BE49-F238E27FC236}">
                <a16:creationId xmlns:a16="http://schemas.microsoft.com/office/drawing/2014/main" id="{313317E0-E605-0B7E-2B15-8316F6DD4A49}"/>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25321" y="429196"/>
            <a:ext cx="5972840" cy="59728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icon&#10;&#10;Description automatically generated">
            <a:extLst>
              <a:ext uri="{FF2B5EF4-FFF2-40B4-BE49-F238E27FC236}">
                <a16:creationId xmlns:a16="http://schemas.microsoft.com/office/drawing/2014/main" id="{DEE0449E-52A5-07CA-E7DD-A484B27DEAD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48" b="95089" l="6560" r="93149">
                        <a14:foregroundMark x1="28717" y1="22917" x2="19388" y2="43899"/>
                        <a14:foregroundMark x1="19388" y1="43899" x2="19388" y2="55655"/>
                        <a14:foregroundMark x1="19388" y1="55655" x2="25656" y2="65030"/>
                        <a14:foregroundMark x1="25656" y1="65030" x2="38630" y2="69494"/>
                        <a14:foregroundMark x1="38630" y1="69494" x2="50729" y2="68899"/>
                        <a14:foregroundMark x1="50729" y1="68899" x2="61662" y2="63542"/>
                        <a14:foregroundMark x1="61662" y1="63542" x2="64286" y2="51042"/>
                        <a14:foregroundMark x1="64286" y1="51042" x2="59038" y2="28274"/>
                        <a14:foregroundMark x1="59038" y1="28274" x2="50437" y2="19940"/>
                        <a14:foregroundMark x1="50437" y1="19940" x2="39796" y2="28274"/>
                        <a14:foregroundMark x1="39796" y1="28274" x2="37026" y2="39881"/>
                        <a14:foregroundMark x1="37026" y1="39881" x2="38047" y2="51935"/>
                        <a14:foregroundMark x1="38047" y1="51935" x2="43149" y2="62054"/>
                        <a14:foregroundMark x1="43149" y1="62054" x2="55102" y2="68899"/>
                        <a14:foregroundMark x1="55102" y1="68899" x2="66181" y2="70685"/>
                        <a14:foregroundMark x1="66181" y1="70685" x2="73761" y2="62202"/>
                        <a14:foregroundMark x1="73761" y1="62202" x2="75656" y2="39881"/>
                        <a14:foregroundMark x1="75656" y1="39881" x2="67638" y2="30060"/>
                        <a14:foregroundMark x1="67638" y1="30060" x2="48251" y2="17560"/>
                        <a14:foregroundMark x1="48251" y1="17560" x2="72303" y2="24107"/>
                        <a14:foregroundMark x1="72303" y1="24107" x2="81924" y2="32292"/>
                        <a14:foregroundMark x1="81924" y1="32292" x2="89213" y2="60714"/>
                        <a14:foregroundMark x1="89213" y1="60714" x2="73324" y2="76786"/>
                        <a14:foregroundMark x1="73324" y1="76786" x2="51895" y2="84226"/>
                        <a14:foregroundMark x1="51895" y1="84226" x2="41254" y2="78423"/>
                        <a14:foregroundMark x1="41254" y1="78423" x2="30029" y2="77976"/>
                        <a14:foregroundMark x1="30029" y1="77976" x2="19971" y2="72470"/>
                        <a14:foregroundMark x1="19971" y1="72470" x2="16764" y2="61310"/>
                        <a14:foregroundMark x1="16764" y1="61310" x2="17055" y2="60565"/>
                        <a14:foregroundMark x1="23907" y1="34821" x2="33965" y2="29911"/>
                        <a14:foregroundMark x1="33965" y1="29911" x2="39067" y2="20982"/>
                        <a14:foregroundMark x1="46356" y1="32589" x2="41691" y2="43006"/>
                        <a14:foregroundMark x1="41691" y1="43006" x2="42420" y2="54167"/>
                        <a14:foregroundMark x1="42420" y1="54167" x2="49563" y2="56250"/>
                        <a14:foregroundMark x1="43586" y1="29613" x2="53353" y2="55060"/>
                        <a14:foregroundMark x1="48542" y1="28423" x2="56560" y2="49702"/>
                        <a14:foregroundMark x1="56560" y1="49702" x2="56560" y2="49256"/>
                        <a14:foregroundMark x1="67055" y1="25149" x2="69825" y2="50446"/>
                        <a14:foregroundMark x1="69825" y1="50446" x2="69242" y2="53571"/>
                        <a14:foregroundMark x1="76093" y1="31101" x2="72157" y2="36905"/>
                        <a14:foregroundMark x1="41983" y1="17113" x2="46501" y2="6994"/>
                        <a14:foregroundMark x1="46501" y1="6994" x2="53207" y2="7143"/>
                        <a14:foregroundMark x1="90525" y1="42857" x2="93440" y2="53125"/>
                        <a14:foregroundMark x1="41399" y1="17113" x2="43149" y2="23363"/>
                        <a14:foregroundMark x1="19534" y1="41369" x2="12391" y2="50000"/>
                        <a14:foregroundMark x1="12391" y1="50000" x2="6560" y2="54315"/>
                        <a14:foregroundMark x1="29009" y1="27381" x2="33819" y2="43899"/>
                        <a14:foregroundMark x1="42128" y1="9375" x2="50729" y2="7440"/>
                        <a14:foregroundMark x1="53644" y1="9673" x2="50437" y2="6696"/>
                        <a14:foregroundMark x1="67784" y1="26935" x2="71283" y2="27679"/>
                        <a14:foregroundMark x1="78134" y1="46577" x2="77405" y2="55804"/>
                        <a14:foregroundMark x1="75802" y1="54613" x2="81924" y2="53571"/>
                        <a14:foregroundMark x1="79009" y1="55506" x2="76531" y2="66667"/>
                        <a14:foregroundMark x1="76531" y1="66667" x2="68367" y2="71429"/>
                        <a14:foregroundMark x1="79592" y1="54315" x2="77843" y2="64583"/>
                        <a14:foregroundMark x1="65598" y1="71280" x2="62682" y2="79167"/>
                        <a14:foregroundMark x1="66910" y1="51042" x2="67055" y2="62500"/>
                        <a14:foregroundMark x1="54082" y1="44643" x2="61516" y2="49554"/>
                        <a14:foregroundMark x1="57580" y1="49851" x2="57872" y2="61161"/>
                        <a14:foregroundMark x1="57872" y1="61161" x2="57289" y2="61756"/>
                        <a14:foregroundMark x1="55831" y1="54762" x2="45627" y2="61756"/>
                        <a14:foregroundMark x1="32362" y1="43601" x2="39504" y2="51339"/>
                        <a14:foregroundMark x1="32945" y1="44345" x2="38484" y2="52232"/>
                        <a14:foregroundMark x1="19679" y1="46577" x2="35131" y2="63542"/>
                        <a14:foregroundMark x1="35131" y1="63542" x2="26093" y2="56845"/>
                        <a14:foregroundMark x1="26093" y1="56845" x2="24636" y2="54613"/>
                        <a14:foregroundMark x1="35860" y1="62946" x2="47085" y2="63690"/>
                        <a14:foregroundMark x1="47085" y1="63690" x2="47376" y2="62946"/>
                        <a14:foregroundMark x1="21137" y1="62202" x2="28134" y2="71280"/>
                        <a14:foregroundMark x1="28134" y1="71280" x2="38192" y2="75744"/>
                        <a14:foregroundMark x1="38192" y1="75744" x2="48980" y2="72470"/>
                        <a14:foregroundMark x1="48980" y1="72470" x2="55394" y2="68452"/>
                        <a14:foregroundMark x1="23615" y1="67560" x2="33090" y2="73512"/>
                        <a14:foregroundMark x1="33090" y1="73512" x2="37609" y2="74256"/>
                        <a14:foregroundMark x1="23324" y1="68006" x2="35131" y2="74702"/>
                        <a14:foregroundMark x1="24344" y1="69048" x2="33382" y2="76042"/>
                        <a14:foregroundMark x1="33382" y1="76042" x2="35131" y2="76190"/>
                        <a14:foregroundMark x1="34402" y1="86756" x2="44315" y2="91667"/>
                        <a14:foregroundMark x1="44315" y1="91667" x2="55394" y2="91667"/>
                        <a14:foregroundMark x1="55394" y1="91667" x2="64869" y2="86756"/>
                        <a14:foregroundMark x1="42711" y1="92708" x2="53353" y2="95089"/>
                        <a14:foregroundMark x1="53353" y1="95089" x2="55685" y2="94940"/>
                      </a14:backgroundRemoval>
                    </a14:imgEffect>
                  </a14:imgLayer>
                </a14:imgProps>
              </a:ext>
            </a:extLst>
          </a:blip>
          <a:stretch>
            <a:fillRect/>
          </a:stretch>
        </p:blipFill>
        <p:spPr>
          <a:xfrm>
            <a:off x="7171866" y="3781941"/>
            <a:ext cx="1892829" cy="1854200"/>
          </a:xfrm>
          <a:prstGeom prst="rect">
            <a:avLst/>
          </a:prstGeom>
        </p:spPr>
      </p:pic>
      <p:sp>
        <p:nvSpPr>
          <p:cNvPr id="2" name="Title 1">
            <a:extLst>
              <a:ext uri="{FF2B5EF4-FFF2-40B4-BE49-F238E27FC236}">
                <a16:creationId xmlns:a16="http://schemas.microsoft.com/office/drawing/2014/main" id="{28097DA2-73AF-A07F-356B-2B8360E9C2CE}"/>
              </a:ext>
            </a:extLst>
          </p:cNvPr>
          <p:cNvSpPr>
            <a:spLocks noGrp="1"/>
          </p:cNvSpPr>
          <p:nvPr>
            <p:ph type="title"/>
          </p:nvPr>
        </p:nvSpPr>
        <p:spPr>
          <a:xfrm>
            <a:off x="1166333" y="78859"/>
            <a:ext cx="7112000" cy="952500"/>
          </a:xfrm>
        </p:spPr>
        <p:txBody>
          <a:bodyPr>
            <a:normAutofit/>
          </a:bodyPr>
          <a:lstStyle/>
          <a:p>
            <a:r>
              <a:rPr lang="en-US" dirty="0"/>
              <a:t>Can you access </a:t>
            </a:r>
            <a:r>
              <a:rPr lang="en-US" dirty="0" err="1"/>
              <a:t>ChatGPT</a:t>
            </a:r>
            <a:r>
              <a:rPr lang="en-US" dirty="0"/>
              <a:t>? </a:t>
            </a:r>
          </a:p>
        </p:txBody>
      </p:sp>
      <p:sp>
        <p:nvSpPr>
          <p:cNvPr id="5" name="TextBox 4">
            <a:extLst>
              <a:ext uri="{FF2B5EF4-FFF2-40B4-BE49-F238E27FC236}">
                <a16:creationId xmlns:a16="http://schemas.microsoft.com/office/drawing/2014/main" id="{2F1F4B30-3116-7189-A21F-5F9C47CC2196}"/>
              </a:ext>
            </a:extLst>
          </p:cNvPr>
          <p:cNvSpPr txBox="1"/>
          <p:nvPr/>
        </p:nvSpPr>
        <p:spPr>
          <a:xfrm>
            <a:off x="945693" y="1241201"/>
            <a:ext cx="7252614" cy="3549690"/>
          </a:xfrm>
          <a:prstGeom prst="rect">
            <a:avLst/>
          </a:prstGeom>
          <a:noFill/>
        </p:spPr>
        <p:txBody>
          <a:bodyPr wrap="square" rtlCol="0">
            <a:spAutoFit/>
          </a:bodyPr>
          <a:lstStyle/>
          <a:p>
            <a:pPr>
              <a:spcAft>
                <a:spcPts val="800"/>
              </a:spcAft>
            </a:pPr>
            <a:r>
              <a:rPr lang="en-US" b="1" dirty="0"/>
              <a:t>Registration and Access</a:t>
            </a:r>
          </a:p>
          <a:p>
            <a:pPr>
              <a:spcAft>
                <a:spcPts val="800"/>
              </a:spcAft>
            </a:pPr>
            <a:r>
              <a:rPr lang="en-US" dirty="0">
                <a:highlight>
                  <a:srgbClr val="FFFF00"/>
                </a:highlight>
              </a:rPr>
              <a:t>You must be at least 13 years old </a:t>
            </a:r>
            <a:r>
              <a:rPr lang="en-US" dirty="0"/>
              <a:t>to use the Services. </a:t>
            </a:r>
          </a:p>
          <a:p>
            <a:pPr>
              <a:spcAft>
                <a:spcPts val="800"/>
              </a:spcAft>
            </a:pPr>
            <a:r>
              <a:rPr lang="en-US" dirty="0">
                <a:highlight>
                  <a:srgbClr val="FFFF00"/>
                </a:highlight>
              </a:rPr>
              <a:t>If you are under 18 you must have your parent or legal guardian’s permission </a:t>
            </a:r>
            <a:r>
              <a:rPr lang="en-US" dirty="0"/>
              <a:t>to use the Services. </a:t>
            </a:r>
          </a:p>
          <a:p>
            <a:pPr>
              <a:spcAft>
                <a:spcPts val="800"/>
              </a:spcAft>
            </a:pPr>
            <a:r>
              <a:rPr lang="en-US" dirty="0"/>
              <a:t>If you use the Services on behalf of another person or entity, you must have the authority to accept the Terms on their behalf. You must provide accurate and complete information to register for an account. </a:t>
            </a:r>
          </a:p>
          <a:p>
            <a:pPr>
              <a:spcAft>
                <a:spcPts val="800"/>
              </a:spcAft>
            </a:pPr>
            <a:r>
              <a:rPr lang="en-US" dirty="0"/>
              <a:t>You may not make your access credentials or account available to others outside your organization, and you are responsible for all activities that occur using your credentials.</a:t>
            </a:r>
          </a:p>
        </p:txBody>
      </p:sp>
    </p:spTree>
    <p:extLst>
      <p:ext uri="{BB962C8B-B14F-4D97-AF65-F5344CB8AC3E}">
        <p14:creationId xmlns:p14="http://schemas.microsoft.com/office/powerpoint/2010/main" val="4227810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D556-EF37-2E4D-9CFE-E3651DC39F75}"/>
              </a:ext>
            </a:extLst>
          </p:cNvPr>
          <p:cNvSpPr>
            <a:spLocks noGrp="1"/>
          </p:cNvSpPr>
          <p:nvPr>
            <p:ph type="title"/>
          </p:nvPr>
        </p:nvSpPr>
        <p:spPr/>
        <p:txBody>
          <a:bodyPr/>
          <a:lstStyle/>
          <a:p>
            <a:r>
              <a:rPr lang="en-US" dirty="0"/>
              <a:t>Going Beyond Citation</a:t>
            </a:r>
            <a:endParaRPr lang="en-CN"/>
          </a:p>
        </p:txBody>
      </p:sp>
      <p:pic>
        <p:nvPicPr>
          <p:cNvPr id="5" name="Picture 4" descr="A picture containing text, screenshot, font, number&#10;&#10;Description automatically generated">
            <a:extLst>
              <a:ext uri="{FF2B5EF4-FFF2-40B4-BE49-F238E27FC236}">
                <a16:creationId xmlns:a16="http://schemas.microsoft.com/office/drawing/2014/main" id="{ACB796B1-5551-4BAB-58EA-FDB132FF66CA}"/>
              </a:ext>
            </a:extLst>
          </p:cNvPr>
          <p:cNvPicPr>
            <a:picLocks noChangeAspect="1"/>
          </p:cNvPicPr>
          <p:nvPr/>
        </p:nvPicPr>
        <p:blipFill>
          <a:blip r:embed="rId3"/>
          <a:stretch>
            <a:fillRect/>
          </a:stretch>
        </p:blipFill>
        <p:spPr>
          <a:xfrm>
            <a:off x="1025087" y="1260335"/>
            <a:ext cx="3941421" cy="1919428"/>
          </a:xfrm>
          <a:prstGeom prst="rect">
            <a:avLst/>
          </a:prstGeom>
          <a:effectLst>
            <a:glow rad="127000">
              <a:schemeClr val="bg1">
                <a:lumMod val="85000"/>
              </a:schemeClr>
            </a:glow>
          </a:effectLst>
        </p:spPr>
      </p:pic>
      <p:sp>
        <p:nvSpPr>
          <p:cNvPr id="8" name="Rectangle 7">
            <a:hlinkClick r:id="rId4" action="ppaction://hlinksldjump"/>
            <a:extLst>
              <a:ext uri="{FF2B5EF4-FFF2-40B4-BE49-F238E27FC236}">
                <a16:creationId xmlns:a16="http://schemas.microsoft.com/office/drawing/2014/main" id="{87A898BB-8815-2FCF-4F77-CB75F8ED23C8}"/>
              </a:ext>
            </a:extLst>
          </p:cNvPr>
          <p:cNvSpPr/>
          <p:nvPr/>
        </p:nvSpPr>
        <p:spPr>
          <a:xfrm>
            <a:off x="1155699" y="1431772"/>
            <a:ext cx="1997403" cy="333966"/>
          </a:xfrm>
          <a:custGeom>
            <a:avLst/>
            <a:gdLst>
              <a:gd name="connsiteX0" fmla="*/ 0 w 1997403"/>
              <a:gd name="connsiteY0" fmla="*/ 0 h 333966"/>
              <a:gd name="connsiteX1" fmla="*/ 645827 w 1997403"/>
              <a:gd name="connsiteY1" fmla="*/ 0 h 333966"/>
              <a:gd name="connsiteX2" fmla="*/ 1251706 w 1997403"/>
              <a:gd name="connsiteY2" fmla="*/ 0 h 333966"/>
              <a:gd name="connsiteX3" fmla="*/ 1997403 w 1997403"/>
              <a:gd name="connsiteY3" fmla="*/ 0 h 333966"/>
              <a:gd name="connsiteX4" fmla="*/ 1997403 w 1997403"/>
              <a:gd name="connsiteY4" fmla="*/ 333966 h 333966"/>
              <a:gd name="connsiteX5" fmla="*/ 1371550 w 1997403"/>
              <a:gd name="connsiteY5" fmla="*/ 333966 h 333966"/>
              <a:gd name="connsiteX6" fmla="*/ 665801 w 1997403"/>
              <a:gd name="connsiteY6" fmla="*/ 333966 h 333966"/>
              <a:gd name="connsiteX7" fmla="*/ 0 w 1997403"/>
              <a:gd name="connsiteY7" fmla="*/ 333966 h 333966"/>
              <a:gd name="connsiteX8" fmla="*/ 0 w 1997403"/>
              <a:gd name="connsiteY8" fmla="*/ 0 h 33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403" h="333966" extrusionOk="0">
                <a:moveTo>
                  <a:pt x="0" y="0"/>
                </a:moveTo>
                <a:cubicBezTo>
                  <a:pt x="133606" y="22231"/>
                  <a:pt x="476442" y="27785"/>
                  <a:pt x="645827" y="0"/>
                </a:cubicBezTo>
                <a:cubicBezTo>
                  <a:pt x="815212" y="-27785"/>
                  <a:pt x="1117707" y="-3281"/>
                  <a:pt x="1251706" y="0"/>
                </a:cubicBezTo>
                <a:cubicBezTo>
                  <a:pt x="1385705" y="3281"/>
                  <a:pt x="1715450" y="-11596"/>
                  <a:pt x="1997403" y="0"/>
                </a:cubicBezTo>
                <a:cubicBezTo>
                  <a:pt x="2011200" y="115821"/>
                  <a:pt x="2004799" y="238359"/>
                  <a:pt x="1997403" y="333966"/>
                </a:cubicBezTo>
                <a:cubicBezTo>
                  <a:pt x="1752061" y="350126"/>
                  <a:pt x="1634870" y="305655"/>
                  <a:pt x="1371550" y="333966"/>
                </a:cubicBezTo>
                <a:cubicBezTo>
                  <a:pt x="1108230" y="362277"/>
                  <a:pt x="970831" y="317864"/>
                  <a:pt x="665801" y="333966"/>
                </a:cubicBezTo>
                <a:cubicBezTo>
                  <a:pt x="360771" y="350068"/>
                  <a:pt x="206551" y="354060"/>
                  <a:pt x="0" y="333966"/>
                </a:cubicBezTo>
                <a:cubicBezTo>
                  <a:pt x="-12716" y="216763"/>
                  <a:pt x="-3042" y="72117"/>
                  <a:pt x="0" y="0"/>
                </a:cubicBezTo>
                <a:close/>
              </a:path>
            </a:pathLst>
          </a:custGeom>
          <a:noFill/>
          <a:ln w="38100">
            <a:solidFill>
              <a:srgbClr val="FF000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a:p>
        </p:txBody>
      </p:sp>
      <p:pic>
        <p:nvPicPr>
          <p:cNvPr id="6" name="Picture 5">
            <a:extLst>
              <a:ext uri="{FF2B5EF4-FFF2-40B4-BE49-F238E27FC236}">
                <a16:creationId xmlns:a16="http://schemas.microsoft.com/office/drawing/2014/main" id="{3F1ED949-EB3C-0664-6C89-C3C2CCB75BE4}"/>
              </a:ext>
            </a:extLst>
          </p:cNvPr>
          <p:cNvPicPr>
            <a:picLocks noChangeAspect="1"/>
          </p:cNvPicPr>
          <p:nvPr/>
        </p:nvPicPr>
        <p:blipFill rotWithShape="1">
          <a:blip r:embed="rId5"/>
          <a:srcRect l="62711" b="3372"/>
          <a:stretch/>
        </p:blipFill>
        <p:spPr>
          <a:xfrm>
            <a:off x="2660754" y="3450505"/>
            <a:ext cx="2898228" cy="1919428"/>
          </a:xfrm>
          <a:prstGeom prst="rect">
            <a:avLst/>
          </a:prstGeom>
          <a:effectLst>
            <a:glow rad="127000">
              <a:schemeClr val="bg1">
                <a:lumMod val="85000"/>
              </a:schemeClr>
            </a:glow>
          </a:effectLst>
        </p:spPr>
      </p:pic>
      <p:pic>
        <p:nvPicPr>
          <p:cNvPr id="9" name="Picture 8">
            <a:extLst>
              <a:ext uri="{FF2B5EF4-FFF2-40B4-BE49-F238E27FC236}">
                <a16:creationId xmlns:a16="http://schemas.microsoft.com/office/drawing/2014/main" id="{3BD5608E-54A5-F3CF-8168-4D7B2BF16D27}"/>
              </a:ext>
            </a:extLst>
          </p:cNvPr>
          <p:cNvPicPr>
            <a:picLocks noChangeAspect="1"/>
          </p:cNvPicPr>
          <p:nvPr/>
        </p:nvPicPr>
        <p:blipFill rotWithShape="1">
          <a:blip r:embed="rId6"/>
          <a:srcRect l="82184"/>
          <a:stretch/>
        </p:blipFill>
        <p:spPr>
          <a:xfrm>
            <a:off x="5899369" y="1237800"/>
            <a:ext cx="2088931" cy="3172419"/>
          </a:xfrm>
          <a:prstGeom prst="rect">
            <a:avLst/>
          </a:prstGeom>
          <a:effectLst>
            <a:glow rad="127000">
              <a:schemeClr val="bg1">
                <a:lumMod val="85000"/>
              </a:schemeClr>
            </a:glow>
          </a:effectLst>
        </p:spPr>
      </p:pic>
    </p:spTree>
    <p:extLst>
      <p:ext uri="{BB962C8B-B14F-4D97-AF65-F5344CB8AC3E}">
        <p14:creationId xmlns:p14="http://schemas.microsoft.com/office/powerpoint/2010/main" val="2409794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omputer&#10;&#10;Description automatically generated">
            <a:extLst>
              <a:ext uri="{FF2B5EF4-FFF2-40B4-BE49-F238E27FC236}">
                <a16:creationId xmlns:a16="http://schemas.microsoft.com/office/drawing/2014/main" id="{7B88FE69-2C2E-BCD1-69B2-E2C529ECE8AC}"/>
              </a:ext>
            </a:extLst>
          </p:cNvPr>
          <p:cNvPicPr>
            <a:picLocks noChangeAspect="1"/>
          </p:cNvPicPr>
          <p:nvPr/>
        </p:nvPicPr>
        <p:blipFill rotWithShape="1">
          <a:blip r:embed="rId3"/>
          <a:srcRect l="1980" t="3376" b="8255"/>
          <a:stretch/>
        </p:blipFill>
        <p:spPr>
          <a:xfrm>
            <a:off x="1355834" y="1102812"/>
            <a:ext cx="4046483" cy="3924417"/>
          </a:xfrm>
          <a:prstGeom prst="rect">
            <a:avLst/>
          </a:prstGeom>
          <a:effectLst>
            <a:glow rad="127000">
              <a:schemeClr val="bg1">
                <a:lumMod val="85000"/>
              </a:schemeClr>
            </a:glow>
          </a:effectLst>
        </p:spPr>
      </p:pic>
      <p:sp>
        <p:nvSpPr>
          <p:cNvPr id="2" name="Title 1">
            <a:extLst>
              <a:ext uri="{FF2B5EF4-FFF2-40B4-BE49-F238E27FC236}">
                <a16:creationId xmlns:a16="http://schemas.microsoft.com/office/drawing/2014/main" id="{EA8BD556-EF37-2E4D-9CFE-E3651DC39F75}"/>
              </a:ext>
            </a:extLst>
          </p:cNvPr>
          <p:cNvSpPr>
            <a:spLocks noGrp="1"/>
          </p:cNvSpPr>
          <p:nvPr>
            <p:ph type="title"/>
          </p:nvPr>
        </p:nvSpPr>
        <p:spPr>
          <a:xfrm>
            <a:off x="1165943" y="150312"/>
            <a:ext cx="7112000" cy="952500"/>
          </a:xfrm>
        </p:spPr>
        <p:txBody>
          <a:bodyPr/>
          <a:lstStyle/>
          <a:p>
            <a:r>
              <a:rPr lang="en-US" dirty="0"/>
              <a:t>Going Beyond Citation</a:t>
            </a:r>
            <a:endParaRPr lang="en-CN" dirty="0"/>
          </a:p>
        </p:txBody>
      </p:sp>
      <p:sp>
        <p:nvSpPr>
          <p:cNvPr id="8" name="Rectangle 7">
            <a:hlinkClick r:id="rId4" action="ppaction://hlinksldjump"/>
            <a:extLst>
              <a:ext uri="{FF2B5EF4-FFF2-40B4-BE49-F238E27FC236}">
                <a16:creationId xmlns:a16="http://schemas.microsoft.com/office/drawing/2014/main" id="{87A898BB-8815-2FCF-4F77-CB75F8ED23C8}"/>
              </a:ext>
            </a:extLst>
          </p:cNvPr>
          <p:cNvSpPr/>
          <p:nvPr/>
        </p:nvSpPr>
        <p:spPr>
          <a:xfrm>
            <a:off x="2736017" y="2982121"/>
            <a:ext cx="1914463" cy="607234"/>
          </a:xfrm>
          <a:custGeom>
            <a:avLst/>
            <a:gdLst>
              <a:gd name="connsiteX0" fmla="*/ 0 w 1914463"/>
              <a:gd name="connsiteY0" fmla="*/ 0 h 607234"/>
              <a:gd name="connsiteX1" fmla="*/ 619010 w 1914463"/>
              <a:gd name="connsiteY1" fmla="*/ 0 h 607234"/>
              <a:gd name="connsiteX2" fmla="*/ 1199730 w 1914463"/>
              <a:gd name="connsiteY2" fmla="*/ 0 h 607234"/>
              <a:gd name="connsiteX3" fmla="*/ 1914463 w 1914463"/>
              <a:gd name="connsiteY3" fmla="*/ 0 h 607234"/>
              <a:gd name="connsiteX4" fmla="*/ 1914463 w 1914463"/>
              <a:gd name="connsiteY4" fmla="*/ 607234 h 607234"/>
              <a:gd name="connsiteX5" fmla="*/ 1314598 w 1914463"/>
              <a:gd name="connsiteY5" fmla="*/ 607234 h 607234"/>
              <a:gd name="connsiteX6" fmla="*/ 638154 w 1914463"/>
              <a:gd name="connsiteY6" fmla="*/ 607234 h 607234"/>
              <a:gd name="connsiteX7" fmla="*/ 0 w 1914463"/>
              <a:gd name="connsiteY7" fmla="*/ 607234 h 607234"/>
              <a:gd name="connsiteX8" fmla="*/ 0 w 1914463"/>
              <a:gd name="connsiteY8" fmla="*/ 0 h 60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463" h="607234" extrusionOk="0">
                <a:moveTo>
                  <a:pt x="0" y="0"/>
                </a:moveTo>
                <a:cubicBezTo>
                  <a:pt x="127271" y="23347"/>
                  <a:pt x="430861" y="23675"/>
                  <a:pt x="619010" y="0"/>
                </a:cubicBezTo>
                <a:cubicBezTo>
                  <a:pt x="807159" y="-23675"/>
                  <a:pt x="1058189" y="-3011"/>
                  <a:pt x="1199730" y="0"/>
                </a:cubicBezTo>
                <a:cubicBezTo>
                  <a:pt x="1341271" y="3011"/>
                  <a:pt x="1736112" y="14408"/>
                  <a:pt x="1914463" y="0"/>
                </a:cubicBezTo>
                <a:cubicBezTo>
                  <a:pt x="1942330" y="295392"/>
                  <a:pt x="1934893" y="304164"/>
                  <a:pt x="1914463" y="607234"/>
                </a:cubicBezTo>
                <a:cubicBezTo>
                  <a:pt x="1673350" y="632034"/>
                  <a:pt x="1476793" y="595717"/>
                  <a:pt x="1314598" y="607234"/>
                </a:cubicBezTo>
                <a:cubicBezTo>
                  <a:pt x="1152403" y="618751"/>
                  <a:pt x="850895" y="578748"/>
                  <a:pt x="638154" y="607234"/>
                </a:cubicBezTo>
                <a:cubicBezTo>
                  <a:pt x="425413" y="635720"/>
                  <a:pt x="181603" y="617921"/>
                  <a:pt x="0" y="607234"/>
                </a:cubicBezTo>
                <a:cubicBezTo>
                  <a:pt x="15392" y="399227"/>
                  <a:pt x="9004" y="128858"/>
                  <a:pt x="0" y="0"/>
                </a:cubicBezTo>
                <a:close/>
              </a:path>
            </a:pathLst>
          </a:custGeom>
          <a:noFill/>
          <a:ln w="38100">
            <a:solidFill>
              <a:srgbClr val="FF000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a:p>
        </p:txBody>
      </p:sp>
      <p:pic>
        <p:nvPicPr>
          <p:cNvPr id="10" name="Picture 9" descr="A screenshot of a phone&#10;&#10;Description automatically generated with medium confidence">
            <a:extLst>
              <a:ext uri="{FF2B5EF4-FFF2-40B4-BE49-F238E27FC236}">
                <a16:creationId xmlns:a16="http://schemas.microsoft.com/office/drawing/2014/main" id="{4D672C7C-165E-A15A-2BC1-8B9BF89C1B02}"/>
              </a:ext>
            </a:extLst>
          </p:cNvPr>
          <p:cNvPicPr>
            <a:picLocks noChangeAspect="1"/>
          </p:cNvPicPr>
          <p:nvPr/>
        </p:nvPicPr>
        <p:blipFill>
          <a:blip r:embed="rId5"/>
          <a:stretch>
            <a:fillRect/>
          </a:stretch>
        </p:blipFill>
        <p:spPr>
          <a:xfrm>
            <a:off x="6764443" y="1079375"/>
            <a:ext cx="1969653" cy="4276960"/>
          </a:xfrm>
          <a:prstGeom prst="rect">
            <a:avLst/>
          </a:prstGeom>
          <a:effectLst>
            <a:glow rad="127000">
              <a:schemeClr val="bg1">
                <a:lumMod val="85000"/>
              </a:schemeClr>
            </a:glow>
          </a:effectLst>
        </p:spPr>
      </p:pic>
      <p:cxnSp>
        <p:nvCxnSpPr>
          <p:cNvPr id="19" name="Curved Connector 18">
            <a:extLst>
              <a:ext uri="{FF2B5EF4-FFF2-40B4-BE49-F238E27FC236}">
                <a16:creationId xmlns:a16="http://schemas.microsoft.com/office/drawing/2014/main" id="{230940F8-D504-C901-345D-951F1D892F5A}"/>
              </a:ext>
            </a:extLst>
          </p:cNvPr>
          <p:cNvCxnSpPr>
            <a:cxnSpLocks/>
          </p:cNvCxnSpPr>
          <p:nvPr/>
        </p:nvCxnSpPr>
        <p:spPr>
          <a:xfrm flipV="1">
            <a:off x="4721943" y="1524000"/>
            <a:ext cx="1899574" cy="1761738"/>
          </a:xfrm>
          <a:prstGeom prst="curvedConnector3">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308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D556-EF37-2E4D-9CFE-E3651DC39F75}"/>
              </a:ext>
            </a:extLst>
          </p:cNvPr>
          <p:cNvSpPr>
            <a:spLocks noGrp="1"/>
          </p:cNvSpPr>
          <p:nvPr>
            <p:ph type="title"/>
          </p:nvPr>
        </p:nvSpPr>
        <p:spPr/>
        <p:txBody>
          <a:bodyPr/>
          <a:lstStyle/>
          <a:p>
            <a:r>
              <a:rPr lang="en-US" dirty="0"/>
              <a:t>Going Beyond Citation</a:t>
            </a:r>
            <a:endParaRPr lang="en-CN"/>
          </a:p>
        </p:txBody>
      </p:sp>
      <p:pic>
        <p:nvPicPr>
          <p:cNvPr id="4" name="Content Placeholder 3" descr="A screenshot of a computer&#10;&#10;Description automatically generated with medium confidence">
            <a:extLst>
              <a:ext uri="{FF2B5EF4-FFF2-40B4-BE49-F238E27FC236}">
                <a16:creationId xmlns:a16="http://schemas.microsoft.com/office/drawing/2014/main" id="{3893C7D6-5943-C831-9D64-E0648B656F31}"/>
              </a:ext>
            </a:extLst>
          </p:cNvPr>
          <p:cNvPicPr>
            <a:picLocks noGrp="1" noChangeAspect="1"/>
          </p:cNvPicPr>
          <p:nvPr>
            <p:ph idx="1"/>
          </p:nvPr>
        </p:nvPicPr>
        <p:blipFill>
          <a:blip r:embed="rId3"/>
          <a:stretch>
            <a:fillRect/>
          </a:stretch>
        </p:blipFill>
        <p:spPr>
          <a:xfrm>
            <a:off x="1354946" y="1333500"/>
            <a:ext cx="6713507" cy="3771900"/>
          </a:xfrm>
          <a:effectLst>
            <a:innerShdw blurRad="63500" dist="50800" dir="13500000">
              <a:prstClr val="black">
                <a:alpha val="50000"/>
              </a:prstClr>
            </a:innerShdw>
          </a:effectLst>
        </p:spPr>
      </p:pic>
    </p:spTree>
    <p:extLst>
      <p:ext uri="{BB962C8B-B14F-4D97-AF65-F5344CB8AC3E}">
        <p14:creationId xmlns:p14="http://schemas.microsoft.com/office/powerpoint/2010/main" val="2090398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text, application, email&#10;&#10;Description automatically generated">
            <a:extLst>
              <a:ext uri="{FF2B5EF4-FFF2-40B4-BE49-F238E27FC236}">
                <a16:creationId xmlns:a16="http://schemas.microsoft.com/office/drawing/2014/main" id="{1FACAECC-8F2D-041E-4CB5-359C5637E494}"/>
              </a:ext>
            </a:extLst>
          </p:cNvPr>
          <p:cNvPicPr>
            <a:picLocks noGrp="1" noChangeAspect="1"/>
          </p:cNvPicPr>
          <p:nvPr>
            <p:ph idx="1"/>
          </p:nvPr>
        </p:nvPicPr>
        <p:blipFill>
          <a:blip r:embed="rId2"/>
          <a:stretch>
            <a:fillRect/>
          </a:stretch>
        </p:blipFill>
        <p:spPr>
          <a:xfrm>
            <a:off x="1404192" y="1054139"/>
            <a:ext cx="6743281" cy="4186454"/>
          </a:xfrm>
        </p:spPr>
      </p:pic>
      <p:sp>
        <p:nvSpPr>
          <p:cNvPr id="2" name="Title 1">
            <a:extLst>
              <a:ext uri="{FF2B5EF4-FFF2-40B4-BE49-F238E27FC236}">
                <a16:creationId xmlns:a16="http://schemas.microsoft.com/office/drawing/2014/main" id="{EA8BD556-EF37-2E4D-9CFE-E3651DC39F75}"/>
              </a:ext>
            </a:extLst>
          </p:cNvPr>
          <p:cNvSpPr>
            <a:spLocks noGrp="1"/>
          </p:cNvSpPr>
          <p:nvPr>
            <p:ph type="title"/>
          </p:nvPr>
        </p:nvSpPr>
        <p:spPr/>
        <p:txBody>
          <a:bodyPr/>
          <a:lstStyle/>
          <a:p>
            <a:r>
              <a:rPr lang="en-US" dirty="0"/>
              <a:t>G.A.I.T.</a:t>
            </a:r>
            <a:endParaRPr lang="en-CN"/>
          </a:p>
        </p:txBody>
      </p:sp>
      <p:pic>
        <p:nvPicPr>
          <p:cNvPr id="9" name="Picture 8" descr="Icon&#10;&#10;Description automatically generated">
            <a:extLst>
              <a:ext uri="{FF2B5EF4-FFF2-40B4-BE49-F238E27FC236}">
                <a16:creationId xmlns:a16="http://schemas.microsoft.com/office/drawing/2014/main" id="{0AF924D4-64F3-91DF-1E12-5E73D8DBCD5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75" b="89583" l="9709" r="89806">
                        <a14:foregroundMark x1="33981" y1="10938" x2="39320" y2="10938"/>
                        <a14:foregroundMark x1="71845" y1="13542" x2="49029" y2="10938"/>
                        <a14:foregroundMark x1="50000" y1="9375" x2="60194" y2="9375"/>
                        <a14:foregroundMark x1="31068" y1="87500" x2="57282" y2="89583"/>
                        <a14:foregroundMark x1="11650" y1="36979" x2="11165" y2="58333"/>
                        <a14:foregroundMark x1="11165" y1="32813" x2="9709" y2="42188"/>
                      </a14:backgroundRemoval>
                    </a14:imgEffect>
                  </a14:imgLayer>
                </a14:imgProps>
              </a:ext>
            </a:extLst>
          </a:blip>
          <a:stretch>
            <a:fillRect/>
          </a:stretch>
        </p:blipFill>
        <p:spPr>
          <a:xfrm>
            <a:off x="7031487" y="3716924"/>
            <a:ext cx="2025532" cy="1887874"/>
          </a:xfrm>
          <a:prstGeom prst="rect">
            <a:avLst/>
          </a:prstGeom>
        </p:spPr>
      </p:pic>
    </p:spTree>
    <p:extLst>
      <p:ext uri="{BB962C8B-B14F-4D97-AF65-F5344CB8AC3E}">
        <p14:creationId xmlns:p14="http://schemas.microsoft.com/office/powerpoint/2010/main" val="2053884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email, Teams&#10;&#10;Description automatically generated">
            <a:extLst>
              <a:ext uri="{FF2B5EF4-FFF2-40B4-BE49-F238E27FC236}">
                <a16:creationId xmlns:a16="http://schemas.microsoft.com/office/drawing/2014/main" id="{F43FC07B-EE5A-F2F6-1840-E4DE45F3D5DE}"/>
              </a:ext>
            </a:extLst>
          </p:cNvPr>
          <p:cNvPicPr>
            <a:picLocks noChangeAspect="1"/>
          </p:cNvPicPr>
          <p:nvPr/>
        </p:nvPicPr>
        <p:blipFill>
          <a:blip r:embed="rId3"/>
          <a:stretch>
            <a:fillRect/>
          </a:stretch>
        </p:blipFill>
        <p:spPr>
          <a:xfrm>
            <a:off x="1237898" y="982321"/>
            <a:ext cx="6947603" cy="4547791"/>
          </a:xfrm>
          <a:prstGeom prst="rect">
            <a:avLst/>
          </a:prstGeom>
        </p:spPr>
      </p:pic>
      <p:sp>
        <p:nvSpPr>
          <p:cNvPr id="2" name="Title 1">
            <a:extLst>
              <a:ext uri="{FF2B5EF4-FFF2-40B4-BE49-F238E27FC236}">
                <a16:creationId xmlns:a16="http://schemas.microsoft.com/office/drawing/2014/main" id="{EA8BD556-EF37-2E4D-9CFE-E3651DC39F75}"/>
              </a:ext>
            </a:extLst>
          </p:cNvPr>
          <p:cNvSpPr>
            <a:spLocks noGrp="1"/>
          </p:cNvSpPr>
          <p:nvPr>
            <p:ph type="title"/>
          </p:nvPr>
        </p:nvSpPr>
        <p:spPr/>
        <p:txBody>
          <a:bodyPr/>
          <a:lstStyle/>
          <a:p>
            <a:r>
              <a:rPr lang="en-US" dirty="0"/>
              <a:t>G.A.I.T.</a:t>
            </a:r>
            <a:endParaRPr lang="en-CN" dirty="0"/>
          </a:p>
        </p:txBody>
      </p:sp>
      <p:pic>
        <p:nvPicPr>
          <p:cNvPr id="9" name="Picture 8" descr="Logo, icon&#10;&#10;Description automatically generated">
            <a:extLst>
              <a:ext uri="{FF2B5EF4-FFF2-40B4-BE49-F238E27FC236}">
                <a16:creationId xmlns:a16="http://schemas.microsoft.com/office/drawing/2014/main" id="{BED4CA46-692C-1EF6-5376-12BD7B29135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48" b="95089" l="6560" r="93149">
                        <a14:foregroundMark x1="28717" y1="22917" x2="19388" y2="43899"/>
                        <a14:foregroundMark x1="19388" y1="43899" x2="19388" y2="55655"/>
                        <a14:foregroundMark x1="19388" y1="55655" x2="25656" y2="65030"/>
                        <a14:foregroundMark x1="25656" y1="65030" x2="38630" y2="69494"/>
                        <a14:foregroundMark x1="38630" y1="69494" x2="50729" y2="68899"/>
                        <a14:foregroundMark x1="50729" y1="68899" x2="61662" y2="63542"/>
                        <a14:foregroundMark x1="61662" y1="63542" x2="64286" y2="51042"/>
                        <a14:foregroundMark x1="64286" y1="51042" x2="59038" y2="28274"/>
                        <a14:foregroundMark x1="59038" y1="28274" x2="50437" y2="19940"/>
                        <a14:foregroundMark x1="50437" y1="19940" x2="39796" y2="28274"/>
                        <a14:foregroundMark x1="39796" y1="28274" x2="37026" y2="39881"/>
                        <a14:foregroundMark x1="37026" y1="39881" x2="38047" y2="51935"/>
                        <a14:foregroundMark x1="38047" y1="51935" x2="43149" y2="62054"/>
                        <a14:foregroundMark x1="43149" y1="62054" x2="55102" y2="68899"/>
                        <a14:foregroundMark x1="55102" y1="68899" x2="66181" y2="70685"/>
                        <a14:foregroundMark x1="66181" y1="70685" x2="73761" y2="62202"/>
                        <a14:foregroundMark x1="73761" y1="62202" x2="75656" y2="39881"/>
                        <a14:foregroundMark x1="75656" y1="39881" x2="67638" y2="30060"/>
                        <a14:foregroundMark x1="67638" y1="30060" x2="48251" y2="17560"/>
                        <a14:foregroundMark x1="48251" y1="17560" x2="72303" y2="24107"/>
                        <a14:foregroundMark x1="72303" y1="24107" x2="81924" y2="32292"/>
                        <a14:foregroundMark x1="81924" y1="32292" x2="89213" y2="60714"/>
                        <a14:foregroundMark x1="89213" y1="60714" x2="73324" y2="76786"/>
                        <a14:foregroundMark x1="73324" y1="76786" x2="51895" y2="84226"/>
                        <a14:foregroundMark x1="51895" y1="84226" x2="41254" y2="78423"/>
                        <a14:foregroundMark x1="41254" y1="78423" x2="30029" y2="77976"/>
                        <a14:foregroundMark x1="30029" y1="77976" x2="19971" y2="72470"/>
                        <a14:foregroundMark x1="19971" y1="72470" x2="16764" y2="61310"/>
                        <a14:foregroundMark x1="16764" y1="61310" x2="17055" y2="60565"/>
                        <a14:foregroundMark x1="23907" y1="34821" x2="33965" y2="29911"/>
                        <a14:foregroundMark x1="33965" y1="29911" x2="39067" y2="20982"/>
                        <a14:foregroundMark x1="46356" y1="32589" x2="41691" y2="43006"/>
                        <a14:foregroundMark x1="41691" y1="43006" x2="42420" y2="54167"/>
                        <a14:foregroundMark x1="42420" y1="54167" x2="49563" y2="56250"/>
                        <a14:foregroundMark x1="43586" y1="29613" x2="53353" y2="55060"/>
                        <a14:foregroundMark x1="48542" y1="28423" x2="56560" y2="49702"/>
                        <a14:foregroundMark x1="56560" y1="49702" x2="56560" y2="49256"/>
                        <a14:foregroundMark x1="67055" y1="25149" x2="69825" y2="50446"/>
                        <a14:foregroundMark x1="69825" y1="50446" x2="69242" y2="53571"/>
                        <a14:foregroundMark x1="76093" y1="31101" x2="72157" y2="36905"/>
                        <a14:foregroundMark x1="41983" y1="17113" x2="46501" y2="6994"/>
                        <a14:foregroundMark x1="46501" y1="6994" x2="53207" y2="7143"/>
                        <a14:foregroundMark x1="90525" y1="42857" x2="93440" y2="53125"/>
                        <a14:foregroundMark x1="41399" y1="17113" x2="43149" y2="23363"/>
                        <a14:foregroundMark x1="19534" y1="41369" x2="12391" y2="50000"/>
                        <a14:foregroundMark x1="12391" y1="50000" x2="6560" y2="54315"/>
                        <a14:foregroundMark x1="29009" y1="27381" x2="33819" y2="43899"/>
                        <a14:foregroundMark x1="42128" y1="9375" x2="50729" y2="7440"/>
                        <a14:foregroundMark x1="53644" y1="9673" x2="50437" y2="6696"/>
                        <a14:foregroundMark x1="67784" y1="26935" x2="71283" y2="27679"/>
                        <a14:foregroundMark x1="78134" y1="46577" x2="77405" y2="55804"/>
                        <a14:foregroundMark x1="75802" y1="54613" x2="81924" y2="53571"/>
                        <a14:foregroundMark x1="79009" y1="55506" x2="76531" y2="66667"/>
                        <a14:foregroundMark x1="76531" y1="66667" x2="68367" y2="71429"/>
                        <a14:foregroundMark x1="79592" y1="54315" x2="77843" y2="64583"/>
                        <a14:foregroundMark x1="65598" y1="71280" x2="62682" y2="79167"/>
                        <a14:foregroundMark x1="66910" y1="51042" x2="67055" y2="62500"/>
                        <a14:foregroundMark x1="54082" y1="44643" x2="61516" y2="49554"/>
                        <a14:foregroundMark x1="57580" y1="49851" x2="57872" y2="61161"/>
                        <a14:foregroundMark x1="57872" y1="61161" x2="57289" y2="61756"/>
                        <a14:foregroundMark x1="55831" y1="54762" x2="45627" y2="61756"/>
                        <a14:foregroundMark x1="32362" y1="43601" x2="39504" y2="51339"/>
                        <a14:foregroundMark x1="32945" y1="44345" x2="38484" y2="52232"/>
                        <a14:foregroundMark x1="19679" y1="46577" x2="35131" y2="63542"/>
                        <a14:foregroundMark x1="35131" y1="63542" x2="26093" y2="56845"/>
                        <a14:foregroundMark x1="26093" y1="56845" x2="24636" y2="54613"/>
                        <a14:foregroundMark x1="35860" y1="62946" x2="47085" y2="63690"/>
                        <a14:foregroundMark x1="47085" y1="63690" x2="47376" y2="62946"/>
                        <a14:foregroundMark x1="21137" y1="62202" x2="28134" y2="71280"/>
                        <a14:foregroundMark x1="28134" y1="71280" x2="38192" y2="75744"/>
                        <a14:foregroundMark x1="38192" y1="75744" x2="48980" y2="72470"/>
                        <a14:foregroundMark x1="48980" y1="72470" x2="55394" y2="68452"/>
                        <a14:foregroundMark x1="23615" y1="67560" x2="33090" y2="73512"/>
                        <a14:foregroundMark x1="33090" y1="73512" x2="37609" y2="74256"/>
                        <a14:foregroundMark x1="23324" y1="68006" x2="35131" y2="74702"/>
                        <a14:foregroundMark x1="24344" y1="69048" x2="33382" y2="76042"/>
                        <a14:foregroundMark x1="33382" y1="76042" x2="35131" y2="76190"/>
                        <a14:foregroundMark x1="34402" y1="86756" x2="44315" y2="91667"/>
                        <a14:foregroundMark x1="44315" y1="91667" x2="55394" y2="91667"/>
                        <a14:foregroundMark x1="55394" y1="91667" x2="64869" y2="86756"/>
                        <a14:foregroundMark x1="42711" y1="92708" x2="53353" y2="95089"/>
                        <a14:foregroundMark x1="53353" y1="95089" x2="55685" y2="94940"/>
                      </a14:backgroundRemoval>
                    </a14:imgEffect>
                  </a14:imgLayer>
                </a14:imgProps>
              </a:ext>
            </a:extLst>
          </a:blip>
          <a:stretch>
            <a:fillRect/>
          </a:stretch>
        </p:blipFill>
        <p:spPr>
          <a:xfrm>
            <a:off x="7019113" y="3633478"/>
            <a:ext cx="2124887" cy="2081522"/>
          </a:xfrm>
          <a:prstGeom prst="rect">
            <a:avLst/>
          </a:prstGeom>
        </p:spPr>
      </p:pic>
    </p:spTree>
    <p:extLst>
      <p:ext uri="{BB962C8B-B14F-4D97-AF65-F5344CB8AC3E}">
        <p14:creationId xmlns:p14="http://schemas.microsoft.com/office/powerpoint/2010/main" val="3321094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91A7C8F-7278-0F07-2A3C-F95082066FF0}"/>
              </a:ext>
            </a:extLst>
          </p:cNvPr>
          <p:cNvSpPr txBox="1"/>
          <p:nvPr/>
        </p:nvSpPr>
        <p:spPr>
          <a:xfrm>
            <a:off x="1577340" y="182880"/>
            <a:ext cx="6872394" cy="830997"/>
          </a:xfrm>
          <a:prstGeom prst="rect">
            <a:avLst/>
          </a:prstGeom>
          <a:noFill/>
        </p:spPr>
        <p:txBody>
          <a:bodyPr wrap="none" rtlCol="0">
            <a:spAutoFit/>
          </a:bodyPr>
          <a:lstStyle/>
          <a:p>
            <a:r>
              <a:rPr lang="en-US" sz="4800" dirty="0">
                <a:latin typeface="Helvetica" pitchFamily="2" charset="0"/>
              </a:rPr>
              <a:t>Thoughts? Discussion? </a:t>
            </a:r>
          </a:p>
        </p:txBody>
      </p:sp>
      <p:pic>
        <p:nvPicPr>
          <p:cNvPr id="3" name="Picture 2" descr="A computer with a sign on the screen&#10;&#10;Description automatically generated with medium confidence">
            <a:extLst>
              <a:ext uri="{FF2B5EF4-FFF2-40B4-BE49-F238E27FC236}">
                <a16:creationId xmlns:a16="http://schemas.microsoft.com/office/drawing/2014/main" id="{129D2AEA-C0B0-A2A4-C310-D3BCBFB1EB3C}"/>
              </a:ext>
            </a:extLst>
          </p:cNvPr>
          <p:cNvPicPr>
            <a:picLocks noChangeAspect="1"/>
          </p:cNvPicPr>
          <p:nvPr/>
        </p:nvPicPr>
        <p:blipFill>
          <a:blip r:embed="rId3"/>
          <a:stretch>
            <a:fillRect/>
          </a:stretch>
        </p:blipFill>
        <p:spPr>
          <a:xfrm>
            <a:off x="2316569" y="1467293"/>
            <a:ext cx="5183372" cy="3455581"/>
          </a:xfrm>
          <a:prstGeom prst="rect">
            <a:avLst/>
          </a:prstGeom>
        </p:spPr>
      </p:pic>
    </p:spTree>
    <p:extLst>
      <p:ext uri="{BB962C8B-B14F-4D97-AF65-F5344CB8AC3E}">
        <p14:creationId xmlns:p14="http://schemas.microsoft.com/office/powerpoint/2010/main" val="1809120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ree Brush Stroke Paint Stroke illustration and picture">
            <a:extLst>
              <a:ext uri="{FF2B5EF4-FFF2-40B4-BE49-F238E27FC236}">
                <a16:creationId xmlns:a16="http://schemas.microsoft.com/office/drawing/2014/main" id="{0CE5E260-DDFF-4B82-2B60-F7CC34463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05724" flipV="1">
            <a:off x="507182" y="-2081751"/>
            <a:ext cx="9439383" cy="101477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 icon&#10;&#10;Description automatically generated">
            <a:extLst>
              <a:ext uri="{FF2B5EF4-FFF2-40B4-BE49-F238E27FC236}">
                <a16:creationId xmlns:a16="http://schemas.microsoft.com/office/drawing/2014/main" id="{C8F68E00-4989-FD96-11FC-7CD0997EC97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48" b="95089" l="6560" r="93149">
                        <a14:foregroundMark x1="28717" y1="22917" x2="19388" y2="43899"/>
                        <a14:foregroundMark x1="19388" y1="43899" x2="19388" y2="55655"/>
                        <a14:foregroundMark x1="19388" y1="55655" x2="25656" y2="65030"/>
                        <a14:foregroundMark x1="25656" y1="65030" x2="38630" y2="69494"/>
                        <a14:foregroundMark x1="38630" y1="69494" x2="50729" y2="68899"/>
                        <a14:foregroundMark x1="50729" y1="68899" x2="61662" y2="63542"/>
                        <a14:foregroundMark x1="61662" y1="63542" x2="64286" y2="51042"/>
                        <a14:foregroundMark x1="64286" y1="51042" x2="59038" y2="28274"/>
                        <a14:foregroundMark x1="59038" y1="28274" x2="50437" y2="19940"/>
                        <a14:foregroundMark x1="50437" y1="19940" x2="39796" y2="28274"/>
                        <a14:foregroundMark x1="39796" y1="28274" x2="37026" y2="39881"/>
                        <a14:foregroundMark x1="37026" y1="39881" x2="38047" y2="51935"/>
                        <a14:foregroundMark x1="38047" y1="51935" x2="43149" y2="62054"/>
                        <a14:foregroundMark x1="43149" y1="62054" x2="55102" y2="68899"/>
                        <a14:foregroundMark x1="55102" y1="68899" x2="66181" y2="70685"/>
                        <a14:foregroundMark x1="66181" y1="70685" x2="73761" y2="62202"/>
                        <a14:foregroundMark x1="73761" y1="62202" x2="75656" y2="39881"/>
                        <a14:foregroundMark x1="75656" y1="39881" x2="67638" y2="30060"/>
                        <a14:foregroundMark x1="67638" y1="30060" x2="48251" y2="17560"/>
                        <a14:foregroundMark x1="48251" y1="17560" x2="72303" y2="24107"/>
                        <a14:foregroundMark x1="72303" y1="24107" x2="81924" y2="32292"/>
                        <a14:foregroundMark x1="81924" y1="32292" x2="89213" y2="60714"/>
                        <a14:foregroundMark x1="89213" y1="60714" x2="73324" y2="76786"/>
                        <a14:foregroundMark x1="73324" y1="76786" x2="51895" y2="84226"/>
                        <a14:foregroundMark x1="51895" y1="84226" x2="41254" y2="78423"/>
                        <a14:foregroundMark x1="41254" y1="78423" x2="30029" y2="77976"/>
                        <a14:foregroundMark x1="30029" y1="77976" x2="19971" y2="72470"/>
                        <a14:foregroundMark x1="19971" y1="72470" x2="16764" y2="61310"/>
                        <a14:foregroundMark x1="16764" y1="61310" x2="17055" y2="60565"/>
                        <a14:foregroundMark x1="23907" y1="34821" x2="33965" y2="29911"/>
                        <a14:foregroundMark x1="33965" y1="29911" x2="39067" y2="20982"/>
                        <a14:foregroundMark x1="46356" y1="32589" x2="41691" y2="43006"/>
                        <a14:foregroundMark x1="41691" y1="43006" x2="42420" y2="54167"/>
                        <a14:foregroundMark x1="42420" y1="54167" x2="49563" y2="56250"/>
                        <a14:foregroundMark x1="43586" y1="29613" x2="53353" y2="55060"/>
                        <a14:foregroundMark x1="48542" y1="28423" x2="56560" y2="49702"/>
                        <a14:foregroundMark x1="56560" y1="49702" x2="56560" y2="49256"/>
                        <a14:foregroundMark x1="67055" y1="25149" x2="69825" y2="50446"/>
                        <a14:foregroundMark x1="69825" y1="50446" x2="69242" y2="53571"/>
                        <a14:foregroundMark x1="76093" y1="31101" x2="72157" y2="36905"/>
                        <a14:foregroundMark x1="41983" y1="17113" x2="46501" y2="6994"/>
                        <a14:foregroundMark x1="46501" y1="6994" x2="53207" y2="7143"/>
                        <a14:foregroundMark x1="90525" y1="42857" x2="93440" y2="53125"/>
                        <a14:foregroundMark x1="41399" y1="17113" x2="43149" y2="23363"/>
                        <a14:foregroundMark x1="19534" y1="41369" x2="12391" y2="50000"/>
                        <a14:foregroundMark x1="12391" y1="50000" x2="6560" y2="54315"/>
                        <a14:foregroundMark x1="29009" y1="27381" x2="33819" y2="43899"/>
                        <a14:foregroundMark x1="42128" y1="9375" x2="50729" y2="7440"/>
                        <a14:foregroundMark x1="53644" y1="9673" x2="50437" y2="6696"/>
                        <a14:foregroundMark x1="67784" y1="26935" x2="71283" y2="27679"/>
                        <a14:foregroundMark x1="78134" y1="46577" x2="77405" y2="55804"/>
                        <a14:foregroundMark x1="75802" y1="54613" x2="81924" y2="53571"/>
                        <a14:foregroundMark x1="79009" y1="55506" x2="76531" y2="66667"/>
                        <a14:foregroundMark x1="76531" y1="66667" x2="68367" y2="71429"/>
                        <a14:foregroundMark x1="79592" y1="54315" x2="77843" y2="64583"/>
                        <a14:foregroundMark x1="65598" y1="71280" x2="62682" y2="79167"/>
                        <a14:foregroundMark x1="66910" y1="51042" x2="67055" y2="62500"/>
                        <a14:foregroundMark x1="54082" y1="44643" x2="61516" y2="49554"/>
                        <a14:foregroundMark x1="57580" y1="49851" x2="57872" y2="61161"/>
                        <a14:foregroundMark x1="57872" y1="61161" x2="57289" y2="61756"/>
                        <a14:foregroundMark x1="55831" y1="54762" x2="45627" y2="61756"/>
                        <a14:foregroundMark x1="32362" y1="43601" x2="39504" y2="51339"/>
                        <a14:foregroundMark x1="32945" y1="44345" x2="38484" y2="52232"/>
                        <a14:foregroundMark x1="19679" y1="46577" x2="35131" y2="63542"/>
                        <a14:foregroundMark x1="35131" y1="63542" x2="26093" y2="56845"/>
                        <a14:foregroundMark x1="26093" y1="56845" x2="24636" y2="54613"/>
                        <a14:foregroundMark x1="35860" y1="62946" x2="47085" y2="63690"/>
                        <a14:foregroundMark x1="47085" y1="63690" x2="47376" y2="62946"/>
                        <a14:foregroundMark x1="21137" y1="62202" x2="28134" y2="71280"/>
                        <a14:foregroundMark x1="28134" y1="71280" x2="38192" y2="75744"/>
                        <a14:foregroundMark x1="38192" y1="75744" x2="48980" y2="72470"/>
                        <a14:foregroundMark x1="48980" y1="72470" x2="55394" y2="68452"/>
                        <a14:foregroundMark x1="23615" y1="67560" x2="33090" y2="73512"/>
                        <a14:foregroundMark x1="33090" y1="73512" x2="37609" y2="74256"/>
                        <a14:foregroundMark x1="23324" y1="68006" x2="35131" y2="74702"/>
                        <a14:foregroundMark x1="24344" y1="69048" x2="33382" y2="76042"/>
                        <a14:foregroundMark x1="33382" y1="76042" x2="35131" y2="76190"/>
                        <a14:foregroundMark x1="34402" y1="86756" x2="44315" y2="91667"/>
                        <a14:foregroundMark x1="44315" y1="91667" x2="55394" y2="91667"/>
                        <a14:foregroundMark x1="55394" y1="91667" x2="64869" y2="86756"/>
                        <a14:foregroundMark x1="42711" y1="92708" x2="53353" y2="95089"/>
                        <a14:foregroundMark x1="53353" y1="95089" x2="55685" y2="94940"/>
                      </a14:backgroundRemoval>
                    </a14:imgEffect>
                  </a14:imgLayer>
                </a14:imgProps>
              </a:ext>
            </a:extLst>
          </a:blip>
          <a:stretch>
            <a:fillRect/>
          </a:stretch>
        </p:blipFill>
        <p:spPr>
          <a:xfrm>
            <a:off x="6886951" y="2221448"/>
            <a:ext cx="1822865" cy="1785664"/>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763AA238-F3FD-0B65-9B72-63E9EDFE90AE}"/>
              </a:ext>
            </a:extLst>
          </p:cNvPr>
          <p:cNvPicPr>
            <a:picLocks noChangeAspect="1"/>
          </p:cNvPicPr>
          <p:nvPr/>
        </p:nvPicPr>
        <p:blipFill>
          <a:blip r:embed="rId6"/>
          <a:stretch>
            <a:fillRect/>
          </a:stretch>
        </p:blipFill>
        <p:spPr>
          <a:xfrm>
            <a:off x="1164248" y="133664"/>
            <a:ext cx="5322508" cy="5322508"/>
          </a:xfrm>
          <a:prstGeom prst="rect">
            <a:avLst/>
          </a:prstGeom>
        </p:spPr>
      </p:pic>
    </p:spTree>
    <p:extLst>
      <p:ext uri="{BB962C8B-B14F-4D97-AF65-F5344CB8AC3E}">
        <p14:creationId xmlns:p14="http://schemas.microsoft.com/office/powerpoint/2010/main" val="1252079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ree Brush Stroke Paint Stroke illustration and picture">
            <a:extLst>
              <a:ext uri="{FF2B5EF4-FFF2-40B4-BE49-F238E27FC236}">
                <a16:creationId xmlns:a16="http://schemas.microsoft.com/office/drawing/2014/main" id="{0CE5E260-DDFF-4B82-2B60-F7CC34463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05724" flipV="1">
            <a:off x="615336" y="-2091585"/>
            <a:ext cx="9439383" cy="101477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E3510B4-3085-2522-0B47-4155C340C857}"/>
              </a:ext>
            </a:extLst>
          </p:cNvPr>
          <p:cNvSpPr txBox="1"/>
          <p:nvPr/>
        </p:nvSpPr>
        <p:spPr>
          <a:xfrm>
            <a:off x="811530" y="491490"/>
            <a:ext cx="184731" cy="369332"/>
          </a:xfrm>
          <a:prstGeom prst="rect">
            <a:avLst/>
          </a:prstGeom>
          <a:noFill/>
        </p:spPr>
        <p:txBody>
          <a:bodyPr wrap="none" rtlCol="0">
            <a:spAutoFit/>
          </a:bodyPr>
          <a:lstStyle/>
          <a:p>
            <a:endParaRPr lang="en-US" dirty="0"/>
          </a:p>
        </p:txBody>
      </p:sp>
      <p:pic>
        <p:nvPicPr>
          <p:cNvPr id="10" name="Picture 9" descr="Graphical user interface, text, application&#10;&#10;Description automatically generated">
            <a:extLst>
              <a:ext uri="{FF2B5EF4-FFF2-40B4-BE49-F238E27FC236}">
                <a16:creationId xmlns:a16="http://schemas.microsoft.com/office/drawing/2014/main" id="{7806EFF8-E3F8-318C-4A1B-48C7C62BC8C8}"/>
              </a:ext>
            </a:extLst>
          </p:cNvPr>
          <p:cNvPicPr>
            <a:picLocks noChangeAspect="1"/>
          </p:cNvPicPr>
          <p:nvPr/>
        </p:nvPicPr>
        <p:blipFill>
          <a:blip r:embed="rId4"/>
          <a:stretch>
            <a:fillRect/>
          </a:stretch>
        </p:blipFill>
        <p:spPr>
          <a:xfrm rot="20883352">
            <a:off x="681262" y="453610"/>
            <a:ext cx="3530225" cy="4778118"/>
          </a:xfrm>
          <a:prstGeom prst="rect">
            <a:avLst/>
          </a:prstGeom>
          <a:effectLst>
            <a:innerShdw blurRad="63500" dist="50800" dir="13500000">
              <a:prstClr val="black">
                <a:alpha val="50000"/>
              </a:prstClr>
            </a:innerShdw>
          </a:effectLst>
        </p:spPr>
      </p:pic>
      <p:pic>
        <p:nvPicPr>
          <p:cNvPr id="12" name="Picture 11" descr="Graphical user interface, text, application, letter&#10;&#10;Description automatically generated">
            <a:extLst>
              <a:ext uri="{FF2B5EF4-FFF2-40B4-BE49-F238E27FC236}">
                <a16:creationId xmlns:a16="http://schemas.microsoft.com/office/drawing/2014/main" id="{174FA24C-7A77-37E9-2F6F-1F3F2CA98221}"/>
              </a:ext>
            </a:extLst>
          </p:cNvPr>
          <p:cNvPicPr>
            <a:picLocks noChangeAspect="1"/>
          </p:cNvPicPr>
          <p:nvPr/>
        </p:nvPicPr>
        <p:blipFill>
          <a:blip r:embed="rId5"/>
          <a:stretch>
            <a:fillRect/>
          </a:stretch>
        </p:blipFill>
        <p:spPr>
          <a:xfrm>
            <a:off x="4312680" y="467769"/>
            <a:ext cx="4381500" cy="2374900"/>
          </a:xfrm>
          <a:prstGeom prst="rect">
            <a:avLst/>
          </a:prstGeom>
          <a:effectLst>
            <a:innerShdw blurRad="63500" dist="50800" dir="13500000">
              <a:prstClr val="black">
                <a:alpha val="50000"/>
              </a:prstClr>
            </a:innerShdw>
          </a:effectLst>
        </p:spPr>
      </p:pic>
      <p:sp>
        <p:nvSpPr>
          <p:cNvPr id="14" name="Rectangle 13">
            <a:extLst>
              <a:ext uri="{FF2B5EF4-FFF2-40B4-BE49-F238E27FC236}">
                <a16:creationId xmlns:a16="http://schemas.microsoft.com/office/drawing/2014/main" id="{ACF173DF-A2C2-D637-9BFB-96D67D2D4284}"/>
              </a:ext>
            </a:extLst>
          </p:cNvPr>
          <p:cNvSpPr/>
          <p:nvPr/>
        </p:nvSpPr>
        <p:spPr>
          <a:xfrm>
            <a:off x="4325575" y="1455175"/>
            <a:ext cx="4099806" cy="403122"/>
          </a:xfrm>
          <a:prstGeom prst="rect">
            <a:avLst/>
          </a:prstGeom>
          <a:gradFill>
            <a:gsLst>
              <a:gs pos="0">
                <a:srgbClr val="FFFF00">
                  <a:alpha val="27000"/>
                </a:srgbClr>
              </a:gs>
              <a:gs pos="100000">
                <a:srgbClr val="FFFF00">
                  <a:alpha val="0"/>
                </a:srgbClr>
              </a:gs>
            </a:gsLst>
          </a:gradFill>
          <a:effectLst>
            <a:outerShdw blurRad="40000" dist="23000" dir="5400000" rotWithShape="0">
              <a:srgbClr val="FFFF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086143D4-698C-4F27-48D9-29D8E4DDE0EE}"/>
              </a:ext>
            </a:extLst>
          </p:cNvPr>
          <p:cNvPicPr>
            <a:picLocks noChangeAspect="1"/>
          </p:cNvPicPr>
          <p:nvPr/>
        </p:nvPicPr>
        <p:blipFill rotWithShape="1">
          <a:blip r:embed="rId6"/>
          <a:srcRect l="10681" t="24417" r="12024"/>
          <a:stretch/>
        </p:blipFill>
        <p:spPr>
          <a:xfrm>
            <a:off x="7632380" y="4218683"/>
            <a:ext cx="1414170" cy="1413933"/>
          </a:xfrm>
          <a:prstGeom prst="rect">
            <a:avLst/>
          </a:prstGeom>
        </p:spPr>
      </p:pic>
    </p:spTree>
    <p:extLst>
      <p:ext uri="{BB962C8B-B14F-4D97-AF65-F5344CB8AC3E}">
        <p14:creationId xmlns:p14="http://schemas.microsoft.com/office/powerpoint/2010/main" val="3461290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Free Brush Stroke Paint Stroke illustration and picture">
            <a:extLst>
              <a:ext uri="{FF2B5EF4-FFF2-40B4-BE49-F238E27FC236}">
                <a16:creationId xmlns:a16="http://schemas.microsoft.com/office/drawing/2014/main" id="{82A3D278-5F25-A6D9-CAEF-FC334DBDD7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05724" flipV="1">
            <a:off x="338891" y="-2017155"/>
            <a:ext cx="9439383" cy="101477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10;&#10;Description automatically generated">
            <a:extLst>
              <a:ext uri="{FF2B5EF4-FFF2-40B4-BE49-F238E27FC236}">
                <a16:creationId xmlns:a16="http://schemas.microsoft.com/office/drawing/2014/main" id="{0D86C9DB-FCAC-8696-8C89-13BE9074D0A2}"/>
              </a:ext>
            </a:extLst>
          </p:cNvPr>
          <p:cNvPicPr>
            <a:picLocks noChangeAspect="1"/>
          </p:cNvPicPr>
          <p:nvPr/>
        </p:nvPicPr>
        <p:blipFill rotWithShape="1">
          <a:blip r:embed="rId4"/>
          <a:srcRect l="32446" t="32847"/>
          <a:stretch/>
        </p:blipFill>
        <p:spPr>
          <a:xfrm>
            <a:off x="3936370" y="3410253"/>
            <a:ext cx="4812059" cy="2121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picture containing logo&#10;&#10;Description automatically generated">
            <a:extLst>
              <a:ext uri="{FF2B5EF4-FFF2-40B4-BE49-F238E27FC236}">
                <a16:creationId xmlns:a16="http://schemas.microsoft.com/office/drawing/2014/main" id="{5849F28E-BF84-D642-8B31-D5925999FB9F}"/>
              </a:ext>
            </a:extLst>
          </p:cNvPr>
          <p:cNvPicPr>
            <a:picLocks noChangeAspect="1"/>
          </p:cNvPicPr>
          <p:nvPr/>
        </p:nvPicPr>
        <p:blipFill>
          <a:blip r:embed="rId5"/>
          <a:stretch>
            <a:fillRect/>
          </a:stretch>
        </p:blipFill>
        <p:spPr>
          <a:xfrm rot="21296161">
            <a:off x="5365012" y="157954"/>
            <a:ext cx="2623288" cy="2699546"/>
          </a:xfrm>
          <a:prstGeom prst="ellipse">
            <a:avLst/>
          </a:prstGeom>
        </p:spPr>
      </p:pic>
      <p:pic>
        <p:nvPicPr>
          <p:cNvPr id="5" name="Picture 4" descr="A picture containing graphical user interface&#10;&#10;Description automatically generated">
            <a:extLst>
              <a:ext uri="{FF2B5EF4-FFF2-40B4-BE49-F238E27FC236}">
                <a16:creationId xmlns:a16="http://schemas.microsoft.com/office/drawing/2014/main" id="{D5A0CA25-68BB-86D9-73B5-642C962335D5}"/>
              </a:ext>
            </a:extLst>
          </p:cNvPr>
          <p:cNvPicPr>
            <a:picLocks noChangeAspect="1"/>
          </p:cNvPicPr>
          <p:nvPr/>
        </p:nvPicPr>
        <p:blipFill>
          <a:blip r:embed="rId6"/>
          <a:stretch>
            <a:fillRect/>
          </a:stretch>
        </p:blipFill>
        <p:spPr>
          <a:xfrm rot="21280655">
            <a:off x="1005327" y="262542"/>
            <a:ext cx="3155813" cy="2928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icture containing text, clipart&#10;&#10;Description automatically generated">
            <a:extLst>
              <a:ext uri="{FF2B5EF4-FFF2-40B4-BE49-F238E27FC236}">
                <a16:creationId xmlns:a16="http://schemas.microsoft.com/office/drawing/2014/main" id="{932F92E5-0778-07F4-B595-79232239ABC9}"/>
              </a:ext>
            </a:extLst>
          </p:cNvPr>
          <p:cNvPicPr>
            <a:picLocks noChangeAspect="1"/>
          </p:cNvPicPr>
          <p:nvPr/>
        </p:nvPicPr>
        <p:blipFill rotWithShape="1">
          <a:blip r:embed="rId7"/>
          <a:srcRect l="10681" t="24417" r="12024"/>
          <a:stretch/>
        </p:blipFill>
        <p:spPr>
          <a:xfrm>
            <a:off x="1052623" y="4082903"/>
            <a:ext cx="1509863" cy="1509610"/>
          </a:xfrm>
          <a:prstGeom prst="rect">
            <a:avLst/>
          </a:prstGeom>
        </p:spPr>
      </p:pic>
    </p:spTree>
    <p:extLst>
      <p:ext uri="{BB962C8B-B14F-4D97-AF65-F5344CB8AC3E}">
        <p14:creationId xmlns:p14="http://schemas.microsoft.com/office/powerpoint/2010/main" val="3934594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Brush Stroke Paint Stroke illustration and picture">
            <a:extLst>
              <a:ext uri="{FF2B5EF4-FFF2-40B4-BE49-F238E27FC236}">
                <a16:creationId xmlns:a16="http://schemas.microsoft.com/office/drawing/2014/main" id="{313317E0-E605-0B7E-2B15-8316F6DD4A49}"/>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9888" y="397392"/>
            <a:ext cx="5972840" cy="5972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097DA2-73AF-A07F-356B-2B8360E9C2CE}"/>
              </a:ext>
            </a:extLst>
          </p:cNvPr>
          <p:cNvSpPr>
            <a:spLocks noGrp="1"/>
          </p:cNvSpPr>
          <p:nvPr>
            <p:ph type="title"/>
          </p:nvPr>
        </p:nvSpPr>
        <p:spPr>
          <a:xfrm>
            <a:off x="1166333" y="37932"/>
            <a:ext cx="7112000" cy="952500"/>
          </a:xfrm>
        </p:spPr>
        <p:txBody>
          <a:bodyPr>
            <a:normAutofit/>
          </a:bodyPr>
          <a:lstStyle/>
          <a:p>
            <a:r>
              <a:rPr lang="en-US" dirty="0">
                <a:latin typeface="Helvetica"/>
                <a:cs typeface="Helvetica"/>
              </a:rPr>
              <a:t>Let's try it out !</a:t>
            </a:r>
          </a:p>
        </p:txBody>
      </p:sp>
      <p:sp>
        <p:nvSpPr>
          <p:cNvPr id="6" name="TextBox 5">
            <a:extLst>
              <a:ext uri="{FF2B5EF4-FFF2-40B4-BE49-F238E27FC236}">
                <a16:creationId xmlns:a16="http://schemas.microsoft.com/office/drawing/2014/main" id="{E7F43006-12AF-A909-CDC8-47609291564C}"/>
              </a:ext>
            </a:extLst>
          </p:cNvPr>
          <p:cNvSpPr txBox="1"/>
          <p:nvPr/>
        </p:nvSpPr>
        <p:spPr>
          <a:xfrm>
            <a:off x="1899920" y="1210191"/>
            <a:ext cx="6156960" cy="523220"/>
          </a:xfrm>
          <a:prstGeom prst="rect">
            <a:avLst/>
          </a:prstGeom>
          <a:noFill/>
        </p:spPr>
        <p:txBody>
          <a:bodyPr wrap="square" rtlCol="0">
            <a:spAutoFit/>
          </a:bodyPr>
          <a:lstStyle/>
          <a:p>
            <a:r>
              <a:rPr lang="en-CN" sz="2800" b="1" dirty="0"/>
              <a:t>Example Diploma Exam Question</a:t>
            </a:r>
          </a:p>
        </p:txBody>
      </p:sp>
      <p:sp>
        <p:nvSpPr>
          <p:cNvPr id="9" name="TextBox 8">
            <a:extLst>
              <a:ext uri="{FF2B5EF4-FFF2-40B4-BE49-F238E27FC236}">
                <a16:creationId xmlns:a16="http://schemas.microsoft.com/office/drawing/2014/main" id="{FF1240F9-CE15-0897-6C3F-AE3766B68ACF}"/>
              </a:ext>
            </a:extLst>
          </p:cNvPr>
          <p:cNvSpPr txBox="1"/>
          <p:nvPr/>
        </p:nvSpPr>
        <p:spPr>
          <a:xfrm>
            <a:off x="1283139" y="1829540"/>
            <a:ext cx="6995193" cy="3262432"/>
          </a:xfrm>
          <a:prstGeom prst="rect">
            <a:avLst/>
          </a:prstGeom>
          <a:noFill/>
        </p:spPr>
        <p:txBody>
          <a:bodyPr wrap="square" rtlCol="0">
            <a:spAutoFit/>
          </a:bodyPr>
          <a:lstStyle/>
          <a:p>
            <a:pPr>
              <a:spcAft>
                <a:spcPts val="600"/>
              </a:spcAft>
            </a:pPr>
            <a:r>
              <a:rPr lang="en-US" sz="2800" b="1" dirty="0"/>
              <a:t>English</a:t>
            </a:r>
          </a:p>
          <a:p>
            <a:pPr>
              <a:spcAft>
                <a:spcPts val="600"/>
              </a:spcAft>
            </a:pPr>
            <a:r>
              <a:rPr lang="en-US" sz="2800" dirty="0"/>
              <a:t>Writers of fiction do not always relate events in chronological order. </a:t>
            </a:r>
          </a:p>
          <a:p>
            <a:pPr>
              <a:spcAft>
                <a:spcPts val="600"/>
              </a:spcAft>
            </a:pPr>
            <a:r>
              <a:rPr lang="en-US" sz="2800" dirty="0"/>
              <a:t>By using examples from two works you have studied, explore the effects of telling the story in a non-chronological manner.</a:t>
            </a:r>
            <a:endParaRPr lang="en-CN" sz="2800" dirty="0"/>
          </a:p>
        </p:txBody>
      </p:sp>
      <p:pic>
        <p:nvPicPr>
          <p:cNvPr id="10" name="Picture 9" descr="Logo&#10;&#10;Description automatically generated">
            <a:extLst>
              <a:ext uri="{FF2B5EF4-FFF2-40B4-BE49-F238E27FC236}">
                <a16:creationId xmlns:a16="http://schemas.microsoft.com/office/drawing/2014/main" id="{2B43A815-187C-330F-2D80-E4788DEFD6E5}"/>
              </a:ext>
            </a:extLst>
          </p:cNvPr>
          <p:cNvPicPr>
            <a:picLocks noChangeAspect="1"/>
          </p:cNvPicPr>
          <p:nvPr/>
        </p:nvPicPr>
        <p:blipFill>
          <a:blip r:embed="rId4"/>
          <a:stretch>
            <a:fillRect/>
          </a:stretch>
        </p:blipFill>
        <p:spPr>
          <a:xfrm>
            <a:off x="5689599" y="4634605"/>
            <a:ext cx="3198333" cy="854213"/>
          </a:xfrm>
          <a:prstGeom prst="rect">
            <a:avLst/>
          </a:prstGeom>
        </p:spPr>
      </p:pic>
    </p:spTree>
    <p:extLst>
      <p:ext uri="{BB962C8B-B14F-4D97-AF65-F5344CB8AC3E}">
        <p14:creationId xmlns:p14="http://schemas.microsoft.com/office/powerpoint/2010/main" val="344538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Brush Stroke Paint Stroke illustration and picture">
            <a:extLst>
              <a:ext uri="{FF2B5EF4-FFF2-40B4-BE49-F238E27FC236}">
                <a16:creationId xmlns:a16="http://schemas.microsoft.com/office/drawing/2014/main" id="{313317E0-E605-0B7E-2B15-8316F6DD4A49}"/>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25321" y="429196"/>
            <a:ext cx="5972840" cy="5972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097DA2-73AF-A07F-356B-2B8360E9C2CE}"/>
              </a:ext>
            </a:extLst>
          </p:cNvPr>
          <p:cNvSpPr>
            <a:spLocks noGrp="1"/>
          </p:cNvSpPr>
          <p:nvPr>
            <p:ph type="title"/>
          </p:nvPr>
        </p:nvSpPr>
        <p:spPr>
          <a:xfrm>
            <a:off x="1166333" y="78859"/>
            <a:ext cx="7112000" cy="952500"/>
          </a:xfrm>
        </p:spPr>
        <p:txBody>
          <a:bodyPr>
            <a:normAutofit/>
          </a:bodyPr>
          <a:lstStyle/>
          <a:p>
            <a:r>
              <a:rPr lang="en-US" dirty="0"/>
              <a:t>Can you access POE? </a:t>
            </a:r>
          </a:p>
        </p:txBody>
      </p:sp>
      <p:pic>
        <p:nvPicPr>
          <p:cNvPr id="28" name="Picture 27" descr="Icon&#10;&#10;Description automatically generated">
            <a:extLst>
              <a:ext uri="{FF2B5EF4-FFF2-40B4-BE49-F238E27FC236}">
                <a16:creationId xmlns:a16="http://schemas.microsoft.com/office/drawing/2014/main" id="{4392A31B-5455-0016-4463-E5CD1F856E0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375" b="89583" l="9709" r="89806">
                        <a14:foregroundMark x1="33981" y1="10938" x2="39320" y2="10938"/>
                        <a14:foregroundMark x1="71845" y1="13542" x2="49029" y2="10938"/>
                        <a14:foregroundMark x1="50000" y1="9375" x2="60194" y2="9375"/>
                        <a14:foregroundMark x1="31068" y1="87500" x2="57282" y2="89583"/>
                        <a14:foregroundMark x1="11650" y1="36979" x2="11165" y2="58333"/>
                        <a14:foregroundMark x1="11165" y1="32813" x2="9709" y2="42188"/>
                      </a14:backgroundRemoval>
                    </a14:imgEffect>
                  </a14:imgLayer>
                </a14:imgProps>
              </a:ext>
            </a:extLst>
          </a:blip>
          <a:stretch>
            <a:fillRect/>
          </a:stretch>
        </p:blipFill>
        <p:spPr>
          <a:xfrm>
            <a:off x="7332951" y="3993733"/>
            <a:ext cx="1788662" cy="1667102"/>
          </a:xfrm>
          <a:prstGeom prst="rect">
            <a:avLst/>
          </a:prstGeom>
        </p:spPr>
      </p:pic>
      <p:sp>
        <p:nvSpPr>
          <p:cNvPr id="5" name="TextBox 4">
            <a:extLst>
              <a:ext uri="{FF2B5EF4-FFF2-40B4-BE49-F238E27FC236}">
                <a16:creationId xmlns:a16="http://schemas.microsoft.com/office/drawing/2014/main" id="{2F1F4B30-3116-7189-A21F-5F9C47CC2196}"/>
              </a:ext>
            </a:extLst>
          </p:cNvPr>
          <p:cNvSpPr txBox="1"/>
          <p:nvPr/>
        </p:nvSpPr>
        <p:spPr>
          <a:xfrm>
            <a:off x="1025719" y="1080869"/>
            <a:ext cx="7252614" cy="4206280"/>
          </a:xfrm>
          <a:prstGeom prst="rect">
            <a:avLst/>
          </a:prstGeom>
          <a:noFill/>
        </p:spPr>
        <p:txBody>
          <a:bodyPr wrap="square" rtlCol="0">
            <a:spAutoFit/>
          </a:bodyPr>
          <a:lstStyle/>
          <a:p>
            <a:pPr algn="l">
              <a:spcAft>
                <a:spcPts val="800"/>
              </a:spcAft>
            </a:pPr>
            <a:r>
              <a:rPr lang="en-US" b="1" i="0" u="none" strike="noStrike" dirty="0">
                <a:effectLst/>
              </a:rPr>
              <a:t>Age Requirements.</a:t>
            </a:r>
            <a:endParaRPr lang="en-US" b="0" i="0" u="none" strike="noStrike" dirty="0">
              <a:effectLst/>
            </a:endParaRPr>
          </a:p>
          <a:p>
            <a:pPr algn="l">
              <a:spcAft>
                <a:spcPts val="800"/>
              </a:spcAft>
            </a:pPr>
            <a:r>
              <a:rPr lang="en-US" b="0" i="0" u="none" strike="noStrike" dirty="0">
                <a:effectLst/>
                <a:highlight>
                  <a:srgbClr val="FFFF00"/>
                </a:highlight>
              </a:rPr>
              <a:t>Use of Poe by anyone under 13 years of age is prohibited</a:t>
            </a:r>
            <a:r>
              <a:rPr lang="en-US" b="0" i="0" u="none" strike="noStrike" dirty="0">
                <a:effectLst/>
              </a:rPr>
              <a:t>. </a:t>
            </a:r>
          </a:p>
          <a:p>
            <a:pPr algn="l">
              <a:spcAft>
                <a:spcPts val="800"/>
              </a:spcAft>
            </a:pPr>
            <a:r>
              <a:rPr lang="en-US" b="0" i="0" u="none" strike="noStrike" dirty="0">
                <a:effectLst/>
              </a:rPr>
              <a:t>You represent that you are </a:t>
            </a:r>
            <a:r>
              <a:rPr lang="en-US" b="0" i="0" u="none" strike="noStrike" dirty="0">
                <a:effectLst/>
                <a:highlight>
                  <a:srgbClr val="FFFF00"/>
                </a:highlight>
              </a:rPr>
              <a:t>at least the age of majority </a:t>
            </a:r>
            <a:r>
              <a:rPr lang="en-US" b="0" i="0" u="none" strike="noStrike" dirty="0">
                <a:effectLst/>
              </a:rPr>
              <a:t>in the jurisdiction where you live </a:t>
            </a:r>
            <a:r>
              <a:rPr lang="en-US" b="0" i="0" u="none" strike="noStrike" dirty="0">
                <a:effectLst/>
                <a:highlight>
                  <a:srgbClr val="FFFF00"/>
                </a:highlight>
              </a:rPr>
              <a:t>or</a:t>
            </a:r>
            <a:r>
              <a:rPr lang="en-US" b="0" i="0" u="none" strike="noStrike" dirty="0">
                <a:effectLst/>
              </a:rPr>
              <a:t>, if you are not, </a:t>
            </a:r>
            <a:r>
              <a:rPr lang="en-US" b="0" i="0" u="none" strike="noStrike" dirty="0">
                <a:effectLst/>
                <a:highlight>
                  <a:srgbClr val="FFFF00"/>
                </a:highlight>
              </a:rPr>
              <a:t>your parent or legal guardian must consent to these Poe Terms of Service </a:t>
            </a:r>
            <a:r>
              <a:rPr lang="en-US" b="0" i="0" u="none" strike="noStrike" dirty="0">
                <a:effectLst/>
              </a:rPr>
              <a:t>and affirm that they accept these Terms on your behalf and bear responsibility for your use. </a:t>
            </a:r>
          </a:p>
          <a:p>
            <a:pPr algn="l">
              <a:spcAft>
                <a:spcPts val="800"/>
              </a:spcAft>
            </a:pPr>
            <a:r>
              <a:rPr lang="en-US" b="0" i="0" u="none" strike="noStrike" dirty="0">
                <a:effectLst/>
              </a:rPr>
              <a:t>Bots accessed via Poe may produce content that is not suitable for minors. </a:t>
            </a:r>
          </a:p>
          <a:p>
            <a:pPr algn="l">
              <a:spcAft>
                <a:spcPts val="800"/>
              </a:spcAft>
            </a:pPr>
            <a:r>
              <a:rPr lang="en-US" b="0" i="0" u="none" strike="noStrike" dirty="0">
                <a:effectLst/>
              </a:rPr>
              <a:t>If you are accepting these Poe Terms of Service on behalf of someone else or an entity, you confirm that you have the legal authority to bind that person or entity to these Terms.</a:t>
            </a:r>
          </a:p>
          <a:p>
            <a:endParaRPr lang="en-CN" dirty="0"/>
          </a:p>
        </p:txBody>
      </p:sp>
    </p:spTree>
    <p:extLst>
      <p:ext uri="{BB962C8B-B14F-4D97-AF65-F5344CB8AC3E}">
        <p14:creationId xmlns:p14="http://schemas.microsoft.com/office/powerpoint/2010/main" val="1100075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Brush Stroke Paint Stroke illustration and picture">
            <a:extLst>
              <a:ext uri="{FF2B5EF4-FFF2-40B4-BE49-F238E27FC236}">
                <a16:creationId xmlns:a16="http://schemas.microsoft.com/office/drawing/2014/main" id="{313317E0-E605-0B7E-2B15-8316F6DD4A49}"/>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9888" y="397392"/>
            <a:ext cx="5972840" cy="5972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097DA2-73AF-A07F-356B-2B8360E9C2CE}"/>
              </a:ext>
            </a:extLst>
          </p:cNvPr>
          <p:cNvSpPr>
            <a:spLocks noGrp="1"/>
          </p:cNvSpPr>
          <p:nvPr>
            <p:ph type="title"/>
          </p:nvPr>
        </p:nvSpPr>
        <p:spPr>
          <a:xfrm>
            <a:off x="1166333" y="37932"/>
            <a:ext cx="7112000" cy="952500"/>
          </a:xfrm>
        </p:spPr>
        <p:txBody>
          <a:bodyPr/>
          <a:lstStyle/>
          <a:p>
            <a:r>
              <a:rPr lang="en-US" dirty="0"/>
              <a:t>Responses</a:t>
            </a:r>
          </a:p>
        </p:txBody>
      </p:sp>
      <p:pic>
        <p:nvPicPr>
          <p:cNvPr id="3" name="Picture 2" descr="Logo&#10;&#10;Description automatically generated">
            <a:extLst>
              <a:ext uri="{FF2B5EF4-FFF2-40B4-BE49-F238E27FC236}">
                <a16:creationId xmlns:a16="http://schemas.microsoft.com/office/drawing/2014/main" id="{2B72E983-2410-889D-831C-F20A5D9BD55F}"/>
              </a:ext>
            </a:extLst>
          </p:cNvPr>
          <p:cNvPicPr>
            <a:picLocks noChangeAspect="1"/>
          </p:cNvPicPr>
          <p:nvPr/>
        </p:nvPicPr>
        <p:blipFill>
          <a:blip r:embed="rId4"/>
          <a:stretch>
            <a:fillRect/>
          </a:stretch>
        </p:blipFill>
        <p:spPr>
          <a:xfrm>
            <a:off x="5689599" y="4634605"/>
            <a:ext cx="3198333" cy="854213"/>
          </a:xfrm>
          <a:prstGeom prst="rect">
            <a:avLst/>
          </a:prstGeom>
        </p:spPr>
      </p:pic>
      <p:pic>
        <p:nvPicPr>
          <p:cNvPr id="5" name="Picture 4">
            <a:extLst>
              <a:ext uri="{FF2B5EF4-FFF2-40B4-BE49-F238E27FC236}">
                <a16:creationId xmlns:a16="http://schemas.microsoft.com/office/drawing/2014/main" id="{9848173E-F80F-FA6D-A8C9-EF58EBF1A69A}"/>
              </a:ext>
            </a:extLst>
          </p:cNvPr>
          <p:cNvPicPr>
            <a:picLocks noChangeAspect="1"/>
          </p:cNvPicPr>
          <p:nvPr/>
        </p:nvPicPr>
        <p:blipFill>
          <a:blip r:embed="rId5"/>
          <a:stretch>
            <a:fillRect/>
          </a:stretch>
        </p:blipFill>
        <p:spPr>
          <a:xfrm>
            <a:off x="990600" y="894619"/>
            <a:ext cx="7772400" cy="3739986"/>
          </a:xfrm>
          <a:prstGeom prst="rect">
            <a:avLst/>
          </a:prstGeom>
        </p:spPr>
      </p:pic>
    </p:spTree>
    <p:extLst>
      <p:ext uri="{BB962C8B-B14F-4D97-AF65-F5344CB8AC3E}">
        <p14:creationId xmlns:p14="http://schemas.microsoft.com/office/powerpoint/2010/main" val="2553379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Brush Stroke Paint Stroke illustration and picture">
            <a:extLst>
              <a:ext uri="{FF2B5EF4-FFF2-40B4-BE49-F238E27FC236}">
                <a16:creationId xmlns:a16="http://schemas.microsoft.com/office/drawing/2014/main" id="{313317E0-E605-0B7E-2B15-8316F6DD4A49}"/>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9888" y="397392"/>
            <a:ext cx="5972840" cy="5972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097DA2-73AF-A07F-356B-2B8360E9C2CE}"/>
              </a:ext>
            </a:extLst>
          </p:cNvPr>
          <p:cNvSpPr>
            <a:spLocks noGrp="1"/>
          </p:cNvSpPr>
          <p:nvPr>
            <p:ph type="title"/>
          </p:nvPr>
        </p:nvSpPr>
        <p:spPr>
          <a:xfrm>
            <a:off x="1422400" y="135130"/>
            <a:ext cx="7112000" cy="952500"/>
          </a:xfrm>
        </p:spPr>
        <p:txBody>
          <a:bodyPr>
            <a:normAutofit fontScale="90000"/>
          </a:bodyPr>
          <a:lstStyle/>
          <a:p>
            <a:r>
              <a:rPr lang="en-US" dirty="0">
                <a:latin typeface="Helvetica"/>
                <a:cs typeface="Helvetica"/>
              </a:rPr>
              <a:t>What is and isn’t acceptable</a:t>
            </a:r>
          </a:p>
        </p:txBody>
      </p:sp>
      <p:sp>
        <p:nvSpPr>
          <p:cNvPr id="5" name="TextBox 4">
            <a:extLst>
              <a:ext uri="{FF2B5EF4-FFF2-40B4-BE49-F238E27FC236}">
                <a16:creationId xmlns:a16="http://schemas.microsoft.com/office/drawing/2014/main" id="{1D749FB5-FECD-4A56-6122-3F93DE8C3368}"/>
              </a:ext>
            </a:extLst>
          </p:cNvPr>
          <p:cNvSpPr txBox="1"/>
          <p:nvPr/>
        </p:nvSpPr>
        <p:spPr>
          <a:xfrm>
            <a:off x="1257970" y="1829540"/>
            <a:ext cx="7396480" cy="3108543"/>
          </a:xfrm>
          <a:prstGeom prst="rect">
            <a:avLst/>
          </a:prstGeom>
          <a:noFill/>
        </p:spPr>
        <p:txBody>
          <a:bodyPr wrap="square" rtlCol="0">
            <a:spAutoFit/>
          </a:bodyPr>
          <a:lstStyle/>
          <a:p>
            <a:r>
              <a:rPr lang="en-CN" sz="2800" b="1" dirty="0"/>
              <a:t>Chemistry</a:t>
            </a:r>
          </a:p>
          <a:p>
            <a:r>
              <a:rPr lang="en-US" sz="2800" dirty="0"/>
              <a:t>Discuss the differences between the two forms of polythene, (low-density and high-density) by referring to the amount of branching, the forces between the polymer chains and the physical properties.</a:t>
            </a:r>
            <a:endParaRPr lang="en-CN" sz="2800" dirty="0"/>
          </a:p>
        </p:txBody>
      </p:sp>
      <p:sp>
        <p:nvSpPr>
          <p:cNvPr id="6" name="TextBox 5">
            <a:extLst>
              <a:ext uri="{FF2B5EF4-FFF2-40B4-BE49-F238E27FC236}">
                <a16:creationId xmlns:a16="http://schemas.microsoft.com/office/drawing/2014/main" id="{E7F43006-12AF-A909-CDC8-47609291564C}"/>
              </a:ext>
            </a:extLst>
          </p:cNvPr>
          <p:cNvSpPr txBox="1"/>
          <p:nvPr/>
        </p:nvSpPr>
        <p:spPr>
          <a:xfrm>
            <a:off x="1899920" y="1210191"/>
            <a:ext cx="6156960" cy="523220"/>
          </a:xfrm>
          <a:prstGeom prst="rect">
            <a:avLst/>
          </a:prstGeom>
          <a:noFill/>
        </p:spPr>
        <p:txBody>
          <a:bodyPr wrap="square" rtlCol="0">
            <a:spAutoFit/>
          </a:bodyPr>
          <a:lstStyle/>
          <a:p>
            <a:r>
              <a:rPr lang="en-CN" sz="2800" b="1" dirty="0"/>
              <a:t>Example Diploma Exam Question</a:t>
            </a:r>
          </a:p>
        </p:txBody>
      </p:sp>
      <p:pic>
        <p:nvPicPr>
          <p:cNvPr id="10" name="Picture 9" descr="Logo&#10;&#10;Description automatically generated">
            <a:extLst>
              <a:ext uri="{FF2B5EF4-FFF2-40B4-BE49-F238E27FC236}">
                <a16:creationId xmlns:a16="http://schemas.microsoft.com/office/drawing/2014/main" id="{2B43A815-187C-330F-2D80-E4788DEFD6E5}"/>
              </a:ext>
            </a:extLst>
          </p:cNvPr>
          <p:cNvPicPr>
            <a:picLocks noChangeAspect="1"/>
          </p:cNvPicPr>
          <p:nvPr/>
        </p:nvPicPr>
        <p:blipFill>
          <a:blip r:embed="rId4"/>
          <a:stretch>
            <a:fillRect/>
          </a:stretch>
        </p:blipFill>
        <p:spPr>
          <a:xfrm>
            <a:off x="5689599" y="4634605"/>
            <a:ext cx="3198333" cy="854213"/>
          </a:xfrm>
          <a:prstGeom prst="rect">
            <a:avLst/>
          </a:prstGeom>
        </p:spPr>
      </p:pic>
    </p:spTree>
    <p:extLst>
      <p:ext uri="{BB962C8B-B14F-4D97-AF65-F5344CB8AC3E}">
        <p14:creationId xmlns:p14="http://schemas.microsoft.com/office/powerpoint/2010/main" val="166342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Brush Stroke Paint Stroke illustration and picture">
            <a:extLst>
              <a:ext uri="{FF2B5EF4-FFF2-40B4-BE49-F238E27FC236}">
                <a16:creationId xmlns:a16="http://schemas.microsoft.com/office/drawing/2014/main" id="{313317E0-E605-0B7E-2B15-8316F6DD4A49}"/>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9888" y="397392"/>
            <a:ext cx="5972840" cy="59728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2B72E983-2410-889D-831C-F20A5D9BD55F}"/>
              </a:ext>
            </a:extLst>
          </p:cNvPr>
          <p:cNvPicPr>
            <a:picLocks noChangeAspect="1"/>
          </p:cNvPicPr>
          <p:nvPr/>
        </p:nvPicPr>
        <p:blipFill rotWithShape="1">
          <a:blip r:embed="rId4"/>
          <a:srcRect l="71535"/>
          <a:stretch/>
        </p:blipFill>
        <p:spPr>
          <a:xfrm>
            <a:off x="8061944" y="4685190"/>
            <a:ext cx="999695" cy="937994"/>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DC812115-AFB5-670F-81FE-5DD18DAF4474}"/>
              </a:ext>
            </a:extLst>
          </p:cNvPr>
          <p:cNvPicPr>
            <a:picLocks noChangeAspect="1"/>
          </p:cNvPicPr>
          <p:nvPr/>
        </p:nvPicPr>
        <p:blipFill>
          <a:blip r:embed="rId5"/>
          <a:stretch>
            <a:fillRect/>
          </a:stretch>
        </p:blipFill>
        <p:spPr>
          <a:xfrm>
            <a:off x="962526" y="397392"/>
            <a:ext cx="7772400" cy="4383528"/>
          </a:xfrm>
          <a:prstGeom prst="rect">
            <a:avLst/>
          </a:prstGeom>
        </p:spPr>
      </p:pic>
    </p:spTree>
    <p:extLst>
      <p:ext uri="{BB962C8B-B14F-4D97-AF65-F5344CB8AC3E}">
        <p14:creationId xmlns:p14="http://schemas.microsoft.com/office/powerpoint/2010/main" val="1956460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Brush Stroke Paint Stroke illustration and picture">
            <a:extLst>
              <a:ext uri="{FF2B5EF4-FFF2-40B4-BE49-F238E27FC236}">
                <a16:creationId xmlns:a16="http://schemas.microsoft.com/office/drawing/2014/main" id="{313317E0-E605-0B7E-2B15-8316F6DD4A49}"/>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9888" y="397392"/>
            <a:ext cx="5972840" cy="59728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2B72E983-2410-889D-831C-F20A5D9BD55F}"/>
              </a:ext>
            </a:extLst>
          </p:cNvPr>
          <p:cNvPicPr>
            <a:picLocks noChangeAspect="1"/>
          </p:cNvPicPr>
          <p:nvPr/>
        </p:nvPicPr>
        <p:blipFill rotWithShape="1">
          <a:blip r:embed="rId4"/>
          <a:srcRect l="71535"/>
          <a:stretch/>
        </p:blipFill>
        <p:spPr>
          <a:xfrm>
            <a:off x="8061944" y="4685190"/>
            <a:ext cx="999695" cy="937994"/>
          </a:xfrm>
          <a:prstGeom prst="rect">
            <a:avLst/>
          </a:prstGeom>
        </p:spPr>
      </p:pic>
      <p:pic>
        <p:nvPicPr>
          <p:cNvPr id="6" name="Picture 5" descr="Text, letter&#10;&#10;Description automatically generated">
            <a:extLst>
              <a:ext uri="{FF2B5EF4-FFF2-40B4-BE49-F238E27FC236}">
                <a16:creationId xmlns:a16="http://schemas.microsoft.com/office/drawing/2014/main" id="{19E3F5E5-E711-026D-ACD3-224447CBCE5F}"/>
              </a:ext>
            </a:extLst>
          </p:cNvPr>
          <p:cNvPicPr>
            <a:picLocks noChangeAspect="1"/>
          </p:cNvPicPr>
          <p:nvPr/>
        </p:nvPicPr>
        <p:blipFill>
          <a:blip r:embed="rId5"/>
          <a:stretch>
            <a:fillRect/>
          </a:stretch>
        </p:blipFill>
        <p:spPr>
          <a:xfrm>
            <a:off x="878306" y="817760"/>
            <a:ext cx="7772400" cy="3452632"/>
          </a:xfrm>
          <a:prstGeom prst="rect">
            <a:avLst/>
          </a:prstGeom>
        </p:spPr>
      </p:pic>
    </p:spTree>
    <p:extLst>
      <p:ext uri="{BB962C8B-B14F-4D97-AF65-F5344CB8AC3E}">
        <p14:creationId xmlns:p14="http://schemas.microsoft.com/office/powerpoint/2010/main" val="1894172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Brush Stroke Paint Stroke illustration and picture">
            <a:extLst>
              <a:ext uri="{FF2B5EF4-FFF2-40B4-BE49-F238E27FC236}">
                <a16:creationId xmlns:a16="http://schemas.microsoft.com/office/drawing/2014/main" id="{313317E0-E605-0B7E-2B15-8316F6DD4A49}"/>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25321" y="429196"/>
            <a:ext cx="5972840" cy="5972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097DA2-73AF-A07F-356B-2B8360E9C2CE}"/>
              </a:ext>
            </a:extLst>
          </p:cNvPr>
          <p:cNvSpPr>
            <a:spLocks noGrp="1"/>
          </p:cNvSpPr>
          <p:nvPr>
            <p:ph type="title"/>
          </p:nvPr>
        </p:nvSpPr>
        <p:spPr>
          <a:xfrm>
            <a:off x="1166333" y="37932"/>
            <a:ext cx="7112000" cy="952500"/>
          </a:xfrm>
        </p:spPr>
        <p:txBody>
          <a:bodyPr/>
          <a:lstStyle/>
          <a:p>
            <a:r>
              <a:rPr lang="en-US" dirty="0"/>
              <a:t>Setting up Poe</a:t>
            </a:r>
          </a:p>
        </p:txBody>
      </p:sp>
      <p:pic>
        <p:nvPicPr>
          <p:cNvPr id="4" name="Picture 3" descr="Graphical user interface, application, Teams&#10;&#10;Description automatically generated">
            <a:extLst>
              <a:ext uri="{FF2B5EF4-FFF2-40B4-BE49-F238E27FC236}">
                <a16:creationId xmlns:a16="http://schemas.microsoft.com/office/drawing/2014/main" id="{32C9665E-BCF3-F2FD-8656-15024F78DEB8}"/>
              </a:ext>
            </a:extLst>
          </p:cNvPr>
          <p:cNvPicPr>
            <a:picLocks noChangeAspect="1"/>
          </p:cNvPicPr>
          <p:nvPr/>
        </p:nvPicPr>
        <p:blipFill>
          <a:blip r:embed="rId4"/>
          <a:stretch>
            <a:fillRect/>
          </a:stretch>
        </p:blipFill>
        <p:spPr>
          <a:xfrm>
            <a:off x="1068954" y="912142"/>
            <a:ext cx="3378815" cy="2503474"/>
          </a:xfrm>
          <a:prstGeom prst="rect">
            <a:avLst/>
          </a:prstGeom>
          <a:ln w="25400">
            <a:solidFill>
              <a:schemeClr val="accent1"/>
            </a:solidFill>
          </a:ln>
        </p:spPr>
      </p:pic>
      <p:grpSp>
        <p:nvGrpSpPr>
          <p:cNvPr id="24" name="Group 23">
            <a:extLst>
              <a:ext uri="{FF2B5EF4-FFF2-40B4-BE49-F238E27FC236}">
                <a16:creationId xmlns:a16="http://schemas.microsoft.com/office/drawing/2014/main" id="{B9620DAB-1B85-2BA3-D5E6-3E314610406D}"/>
              </a:ext>
            </a:extLst>
          </p:cNvPr>
          <p:cNvGrpSpPr/>
          <p:nvPr/>
        </p:nvGrpSpPr>
        <p:grpSpPr>
          <a:xfrm>
            <a:off x="4572000" y="1050089"/>
            <a:ext cx="1689408" cy="3003027"/>
            <a:chOff x="4572000" y="1050089"/>
            <a:chExt cx="1689408" cy="3003027"/>
          </a:xfrm>
        </p:grpSpPr>
        <p:pic>
          <p:nvPicPr>
            <p:cNvPr id="6" name="Picture 5" descr="Graphical user interface, text, application, chat or text message&#10;&#10;Description automatically generated">
              <a:extLst>
                <a:ext uri="{FF2B5EF4-FFF2-40B4-BE49-F238E27FC236}">
                  <a16:creationId xmlns:a16="http://schemas.microsoft.com/office/drawing/2014/main" id="{F83EFA35-2CE9-FE78-DDD2-28ADDC3E8D7A}"/>
                </a:ext>
              </a:extLst>
            </p:cNvPr>
            <p:cNvPicPr>
              <a:picLocks noChangeAspect="1"/>
            </p:cNvPicPr>
            <p:nvPr/>
          </p:nvPicPr>
          <p:blipFill>
            <a:blip r:embed="rId5"/>
            <a:stretch>
              <a:fillRect/>
            </a:stretch>
          </p:blipFill>
          <p:spPr>
            <a:xfrm>
              <a:off x="4875801" y="1625812"/>
              <a:ext cx="1385607" cy="2427304"/>
            </a:xfrm>
            <a:prstGeom prst="rect">
              <a:avLst/>
            </a:prstGeom>
            <a:ln w="25400">
              <a:solidFill>
                <a:schemeClr val="accent1"/>
              </a:solidFill>
            </a:ln>
          </p:spPr>
        </p:pic>
        <p:sp>
          <p:nvSpPr>
            <p:cNvPr id="20" name="Bent Arrow 19">
              <a:extLst>
                <a:ext uri="{FF2B5EF4-FFF2-40B4-BE49-F238E27FC236}">
                  <a16:creationId xmlns:a16="http://schemas.microsoft.com/office/drawing/2014/main" id="{216E3F8C-5EC7-F533-9AF7-921D4DBEF83E}"/>
                </a:ext>
              </a:extLst>
            </p:cNvPr>
            <p:cNvSpPr/>
            <p:nvPr/>
          </p:nvSpPr>
          <p:spPr>
            <a:xfrm rot="5400000">
              <a:off x="4900396" y="721693"/>
              <a:ext cx="495005" cy="1151797"/>
            </a:xfrm>
            <a:prstGeom prst="bentArrow">
              <a:avLst>
                <a:gd name="adj1" fmla="val 25000"/>
                <a:gd name="adj2" fmla="val 25000"/>
                <a:gd name="adj3" fmla="val 22297"/>
                <a:gd name="adj4" fmla="val 4645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a:solidFill>
                  <a:schemeClr val="tx1"/>
                </a:solidFill>
              </a:endParaRPr>
            </a:p>
          </p:txBody>
        </p:sp>
      </p:grpSp>
      <p:grpSp>
        <p:nvGrpSpPr>
          <p:cNvPr id="25" name="Group 24">
            <a:extLst>
              <a:ext uri="{FF2B5EF4-FFF2-40B4-BE49-F238E27FC236}">
                <a16:creationId xmlns:a16="http://schemas.microsoft.com/office/drawing/2014/main" id="{27F831C1-5242-9B53-8B8D-DE7FA67CBC17}"/>
              </a:ext>
            </a:extLst>
          </p:cNvPr>
          <p:cNvGrpSpPr/>
          <p:nvPr/>
        </p:nvGrpSpPr>
        <p:grpSpPr>
          <a:xfrm>
            <a:off x="2882592" y="3743837"/>
            <a:ext cx="3378816" cy="1480543"/>
            <a:chOff x="2882592" y="3743837"/>
            <a:chExt cx="3378816" cy="1480543"/>
          </a:xfrm>
        </p:grpSpPr>
        <p:pic>
          <p:nvPicPr>
            <p:cNvPr id="8" name="Picture 7" descr="Text&#10;&#10;Description automatically generated">
              <a:extLst>
                <a:ext uri="{FF2B5EF4-FFF2-40B4-BE49-F238E27FC236}">
                  <a16:creationId xmlns:a16="http://schemas.microsoft.com/office/drawing/2014/main" id="{FFA3D392-BAC0-2732-92EF-437AFFC35FCB}"/>
                </a:ext>
              </a:extLst>
            </p:cNvPr>
            <p:cNvPicPr>
              <a:picLocks noChangeAspect="1"/>
            </p:cNvPicPr>
            <p:nvPr/>
          </p:nvPicPr>
          <p:blipFill>
            <a:blip r:embed="rId6"/>
            <a:stretch>
              <a:fillRect/>
            </a:stretch>
          </p:blipFill>
          <p:spPr>
            <a:xfrm>
              <a:off x="2882592" y="4381336"/>
              <a:ext cx="3378816" cy="843044"/>
            </a:xfrm>
            <a:prstGeom prst="rect">
              <a:avLst/>
            </a:prstGeom>
            <a:noFill/>
            <a:ln w="25400">
              <a:solidFill>
                <a:schemeClr val="accent1"/>
              </a:solidFill>
            </a:ln>
          </p:spPr>
        </p:pic>
        <p:sp>
          <p:nvSpPr>
            <p:cNvPr id="21" name="Bent Arrow 20">
              <a:extLst>
                <a:ext uri="{FF2B5EF4-FFF2-40B4-BE49-F238E27FC236}">
                  <a16:creationId xmlns:a16="http://schemas.microsoft.com/office/drawing/2014/main" id="{ADEDC753-250F-9416-858E-0066219E9AC9}"/>
                </a:ext>
              </a:extLst>
            </p:cNvPr>
            <p:cNvSpPr/>
            <p:nvPr/>
          </p:nvSpPr>
          <p:spPr>
            <a:xfrm rot="16200000" flipH="1">
              <a:off x="3925909" y="3450856"/>
              <a:ext cx="565836" cy="1151797"/>
            </a:xfrm>
            <a:prstGeom prst="bentArrow">
              <a:avLst>
                <a:gd name="adj1" fmla="val 25000"/>
                <a:gd name="adj2" fmla="val 25000"/>
                <a:gd name="adj3" fmla="val 22297"/>
                <a:gd name="adj4" fmla="val 4645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a:solidFill>
                  <a:schemeClr val="tx1"/>
                </a:solidFill>
              </a:endParaRPr>
            </a:p>
          </p:txBody>
        </p:sp>
      </p:grpSp>
      <p:grpSp>
        <p:nvGrpSpPr>
          <p:cNvPr id="27" name="Group 26">
            <a:extLst>
              <a:ext uri="{FF2B5EF4-FFF2-40B4-BE49-F238E27FC236}">
                <a16:creationId xmlns:a16="http://schemas.microsoft.com/office/drawing/2014/main" id="{A774B5A9-F88D-A192-EEB6-BA1F7F8AAA16}"/>
              </a:ext>
            </a:extLst>
          </p:cNvPr>
          <p:cNvGrpSpPr/>
          <p:nvPr/>
        </p:nvGrpSpPr>
        <p:grpSpPr>
          <a:xfrm>
            <a:off x="6326419" y="1133792"/>
            <a:ext cx="2060947" cy="3741716"/>
            <a:chOff x="6326419" y="1133792"/>
            <a:chExt cx="2060947" cy="3741716"/>
          </a:xfrm>
        </p:grpSpPr>
        <p:pic>
          <p:nvPicPr>
            <p:cNvPr id="10" name="Picture 9" descr="Application&#10;&#10;Description automatically generated with medium confidence">
              <a:extLst>
                <a:ext uri="{FF2B5EF4-FFF2-40B4-BE49-F238E27FC236}">
                  <a16:creationId xmlns:a16="http://schemas.microsoft.com/office/drawing/2014/main" id="{0FB0F7D9-73CA-8390-051E-9A307D57E6C9}"/>
                </a:ext>
              </a:extLst>
            </p:cNvPr>
            <p:cNvPicPr>
              <a:picLocks noChangeAspect="1"/>
            </p:cNvPicPr>
            <p:nvPr/>
          </p:nvPicPr>
          <p:blipFill>
            <a:blip r:embed="rId7"/>
            <a:stretch>
              <a:fillRect/>
            </a:stretch>
          </p:blipFill>
          <p:spPr>
            <a:xfrm>
              <a:off x="6706757" y="1133792"/>
              <a:ext cx="1680609" cy="3104183"/>
            </a:xfrm>
            <a:prstGeom prst="rect">
              <a:avLst/>
            </a:prstGeom>
            <a:ln w="25400">
              <a:solidFill>
                <a:schemeClr val="accent1"/>
              </a:solidFill>
            </a:ln>
          </p:spPr>
        </p:pic>
        <p:sp>
          <p:nvSpPr>
            <p:cNvPr id="22" name="Bent Arrow 21">
              <a:extLst>
                <a:ext uri="{FF2B5EF4-FFF2-40B4-BE49-F238E27FC236}">
                  <a16:creationId xmlns:a16="http://schemas.microsoft.com/office/drawing/2014/main" id="{D78FBFAF-D44E-A2C7-075D-260FC6CD283A}"/>
                </a:ext>
              </a:extLst>
            </p:cNvPr>
            <p:cNvSpPr/>
            <p:nvPr/>
          </p:nvSpPr>
          <p:spPr>
            <a:xfrm rot="5400000" flipH="1">
              <a:off x="6760528" y="3875563"/>
              <a:ext cx="565836" cy="1434053"/>
            </a:xfrm>
            <a:prstGeom prst="bentArrow">
              <a:avLst>
                <a:gd name="adj1" fmla="val 25000"/>
                <a:gd name="adj2" fmla="val 24298"/>
                <a:gd name="adj3" fmla="val 22297"/>
                <a:gd name="adj4" fmla="val 4645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a:solidFill>
                  <a:schemeClr val="tx1"/>
                </a:solidFill>
              </a:endParaRPr>
            </a:p>
          </p:txBody>
        </p:sp>
      </p:grpSp>
      <p:pic>
        <p:nvPicPr>
          <p:cNvPr id="28" name="Picture 27" descr="Icon&#10;&#10;Description automatically generated">
            <a:extLst>
              <a:ext uri="{FF2B5EF4-FFF2-40B4-BE49-F238E27FC236}">
                <a16:creationId xmlns:a16="http://schemas.microsoft.com/office/drawing/2014/main" id="{4392A31B-5455-0016-4463-E5CD1F856E0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375" b="89583" l="9709" r="89806">
                        <a14:foregroundMark x1="33981" y1="10938" x2="39320" y2="10938"/>
                        <a14:foregroundMark x1="71845" y1="13542" x2="49029" y2="10938"/>
                        <a14:foregroundMark x1="50000" y1="9375" x2="60194" y2="9375"/>
                        <a14:foregroundMark x1="31068" y1="87500" x2="57282" y2="89583"/>
                        <a14:foregroundMark x1="11650" y1="36979" x2="11165" y2="58333"/>
                        <a14:foregroundMark x1="11165" y1="32813" x2="9709" y2="42188"/>
                      </a14:backgroundRemoval>
                    </a14:imgEffect>
                  </a14:imgLayer>
                </a14:imgProps>
              </a:ext>
            </a:extLst>
          </a:blip>
          <a:stretch>
            <a:fillRect/>
          </a:stretch>
        </p:blipFill>
        <p:spPr>
          <a:xfrm>
            <a:off x="960561" y="3743836"/>
            <a:ext cx="1788662" cy="1667102"/>
          </a:xfrm>
          <a:prstGeom prst="rect">
            <a:avLst/>
          </a:prstGeom>
        </p:spPr>
      </p:pic>
    </p:spTree>
    <p:extLst>
      <p:ext uri="{BB962C8B-B14F-4D97-AF65-F5344CB8AC3E}">
        <p14:creationId xmlns:p14="http://schemas.microsoft.com/office/powerpoint/2010/main" val="38932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Brush Stroke Paint Stroke illustration and picture">
            <a:extLst>
              <a:ext uri="{FF2B5EF4-FFF2-40B4-BE49-F238E27FC236}">
                <a16:creationId xmlns:a16="http://schemas.microsoft.com/office/drawing/2014/main" id="{313317E0-E605-0B7E-2B15-8316F6DD4A49}"/>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25321" y="429196"/>
            <a:ext cx="5972840" cy="5972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097DA2-73AF-A07F-356B-2B8360E9C2CE}"/>
              </a:ext>
            </a:extLst>
          </p:cNvPr>
          <p:cNvSpPr>
            <a:spLocks noGrp="1"/>
          </p:cNvSpPr>
          <p:nvPr>
            <p:ph type="title"/>
          </p:nvPr>
        </p:nvSpPr>
        <p:spPr>
          <a:xfrm>
            <a:off x="1166333" y="78859"/>
            <a:ext cx="7112000" cy="952500"/>
          </a:xfrm>
        </p:spPr>
        <p:txBody>
          <a:bodyPr>
            <a:normAutofit/>
          </a:bodyPr>
          <a:lstStyle/>
          <a:p>
            <a:r>
              <a:rPr lang="en-US" dirty="0"/>
              <a:t>So what do you need to do!</a:t>
            </a:r>
          </a:p>
        </p:txBody>
      </p:sp>
      <p:pic>
        <p:nvPicPr>
          <p:cNvPr id="28" name="Picture 27" descr="Icon&#10;&#10;Description automatically generated">
            <a:extLst>
              <a:ext uri="{FF2B5EF4-FFF2-40B4-BE49-F238E27FC236}">
                <a16:creationId xmlns:a16="http://schemas.microsoft.com/office/drawing/2014/main" id="{4392A31B-5455-0016-4463-E5CD1F856E0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375" b="89583" l="9709" r="89806">
                        <a14:foregroundMark x1="33981" y1="10938" x2="39320" y2="10938"/>
                        <a14:foregroundMark x1="71845" y1="13542" x2="49029" y2="10938"/>
                        <a14:foregroundMark x1="50000" y1="9375" x2="60194" y2="9375"/>
                        <a14:foregroundMark x1="31068" y1="87500" x2="57282" y2="89583"/>
                        <a14:foregroundMark x1="11650" y1="36979" x2="11165" y2="58333"/>
                        <a14:foregroundMark x1="11165" y1="32813" x2="9709" y2="42188"/>
                      </a14:backgroundRemoval>
                    </a14:imgEffect>
                  </a14:imgLayer>
                </a14:imgProps>
              </a:ext>
            </a:extLst>
          </a:blip>
          <a:stretch>
            <a:fillRect/>
          </a:stretch>
        </p:blipFill>
        <p:spPr>
          <a:xfrm>
            <a:off x="7332951" y="3993733"/>
            <a:ext cx="1788662" cy="1667102"/>
          </a:xfrm>
          <a:prstGeom prst="rect">
            <a:avLst/>
          </a:prstGeom>
        </p:spPr>
      </p:pic>
      <p:sp>
        <p:nvSpPr>
          <p:cNvPr id="5" name="TextBox 4">
            <a:extLst>
              <a:ext uri="{FF2B5EF4-FFF2-40B4-BE49-F238E27FC236}">
                <a16:creationId xmlns:a16="http://schemas.microsoft.com/office/drawing/2014/main" id="{2F1F4B30-3116-7189-A21F-5F9C47CC2196}"/>
              </a:ext>
            </a:extLst>
          </p:cNvPr>
          <p:cNvSpPr txBox="1"/>
          <p:nvPr/>
        </p:nvSpPr>
        <p:spPr>
          <a:xfrm>
            <a:off x="937106" y="1248047"/>
            <a:ext cx="7570454" cy="3857466"/>
          </a:xfrm>
          <a:prstGeom prst="rect">
            <a:avLst/>
          </a:prstGeom>
          <a:noFill/>
        </p:spPr>
        <p:txBody>
          <a:bodyPr wrap="square" rtlCol="0">
            <a:spAutoFit/>
          </a:bodyPr>
          <a:lstStyle/>
          <a:p>
            <a:pPr marL="285750" indent="-285750">
              <a:spcAft>
                <a:spcPts val="800"/>
              </a:spcAft>
              <a:buFont typeface="Arial" panose="020B0604020202020204" pitchFamily="34" charset="0"/>
              <a:buChar char="•"/>
            </a:pPr>
            <a:r>
              <a:rPr lang="en-CN" dirty="0"/>
              <a:t>To access Poe (and ChatGPT) you </a:t>
            </a:r>
            <a:r>
              <a:rPr lang="en-CN" b="1" u="sng" dirty="0">
                <a:solidFill>
                  <a:srgbClr val="FF0000"/>
                </a:solidFill>
              </a:rPr>
              <a:t>MUST</a:t>
            </a:r>
            <a:r>
              <a:rPr lang="en-CN" dirty="0"/>
              <a:t> get parent permission</a:t>
            </a:r>
          </a:p>
          <a:p>
            <a:pPr marL="285750" indent="-285750">
              <a:spcAft>
                <a:spcPts val="800"/>
              </a:spcAft>
              <a:buFont typeface="Arial" panose="020B0604020202020204" pitchFamily="34" charset="0"/>
              <a:buChar char="•"/>
            </a:pPr>
            <a:r>
              <a:rPr lang="en-CN" dirty="0"/>
              <a:t>You need to discuss this with your parents and they must agree to you creating an account</a:t>
            </a:r>
          </a:p>
          <a:p>
            <a:pPr marL="285750" indent="-285750">
              <a:spcAft>
                <a:spcPts val="800"/>
              </a:spcAft>
              <a:buFont typeface="Arial" panose="020B0604020202020204" pitchFamily="34" charset="0"/>
              <a:buChar char="•"/>
            </a:pPr>
            <a:r>
              <a:rPr lang="en-CN" b="1" dirty="0">
                <a:solidFill>
                  <a:srgbClr val="FF0000"/>
                </a:solidFill>
              </a:rPr>
              <a:t>NIS will be checking that permission has been given</a:t>
            </a:r>
          </a:p>
          <a:p>
            <a:pPr marL="285750" indent="-285750">
              <a:spcAft>
                <a:spcPts val="800"/>
              </a:spcAft>
              <a:buFont typeface="Arial" panose="020B0604020202020204" pitchFamily="34" charset="0"/>
              <a:buChar char="•"/>
            </a:pPr>
            <a:r>
              <a:rPr lang="en-CN" dirty="0"/>
              <a:t>Once you have approval,  you can install the Poe App</a:t>
            </a:r>
          </a:p>
          <a:p>
            <a:endParaRPr lang="en-CN" dirty="0"/>
          </a:p>
          <a:p>
            <a:endParaRPr lang="en-CN" dirty="0"/>
          </a:p>
          <a:p>
            <a:pPr marL="285750" indent="-285750">
              <a:spcAft>
                <a:spcPts val="800"/>
              </a:spcAft>
              <a:buFont typeface="Arial" panose="020B0604020202020204" pitchFamily="34" charset="0"/>
              <a:buChar char="•"/>
            </a:pPr>
            <a:r>
              <a:rPr lang="en-CN" dirty="0"/>
              <a:t>An account for </a:t>
            </a:r>
            <a:r>
              <a:rPr lang="en-CN" b="1" u="sng" dirty="0"/>
              <a:t>ChatGPT is not accesible </a:t>
            </a:r>
            <a:r>
              <a:rPr lang="en-CN" dirty="0"/>
              <a:t>within China</a:t>
            </a:r>
          </a:p>
          <a:p>
            <a:pPr marL="285750" indent="-285750">
              <a:spcAft>
                <a:spcPts val="800"/>
              </a:spcAft>
              <a:buFont typeface="Arial" panose="020B0604020202020204" pitchFamily="34" charset="0"/>
              <a:buChar char="•"/>
            </a:pPr>
            <a:r>
              <a:rPr lang="en-CN" dirty="0"/>
              <a:t>An account </a:t>
            </a:r>
            <a:r>
              <a:rPr lang="en-CN" b="1" u="sng" dirty="0"/>
              <a:t>ChatGPT via Poe is accesible </a:t>
            </a:r>
            <a:r>
              <a:rPr lang="en-CN" dirty="0"/>
              <a:t>within China</a:t>
            </a:r>
          </a:p>
          <a:p>
            <a:pPr>
              <a:spcAft>
                <a:spcPts val="800"/>
              </a:spcAft>
            </a:pPr>
            <a:r>
              <a:rPr lang="en-CN" i="1" dirty="0"/>
              <a:t>	(you do still need a VPN to use it ChatGPT via Poe)</a:t>
            </a:r>
          </a:p>
          <a:p>
            <a:endParaRPr lang="en-CN" dirty="0"/>
          </a:p>
        </p:txBody>
      </p:sp>
    </p:spTree>
    <p:extLst>
      <p:ext uri="{BB962C8B-B14F-4D97-AF65-F5344CB8AC3E}">
        <p14:creationId xmlns:p14="http://schemas.microsoft.com/office/powerpoint/2010/main" val="1997102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Brush Stroke Paint Stroke illustration and picture">
            <a:extLst>
              <a:ext uri="{FF2B5EF4-FFF2-40B4-BE49-F238E27FC236}">
                <a16:creationId xmlns:a16="http://schemas.microsoft.com/office/drawing/2014/main" id="{313317E0-E605-0B7E-2B15-8316F6DD4A49}"/>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9888" y="397392"/>
            <a:ext cx="5972840" cy="5972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097DA2-73AF-A07F-356B-2B8360E9C2CE}"/>
              </a:ext>
            </a:extLst>
          </p:cNvPr>
          <p:cNvSpPr>
            <a:spLocks noGrp="1"/>
          </p:cNvSpPr>
          <p:nvPr>
            <p:ph type="title"/>
          </p:nvPr>
        </p:nvSpPr>
        <p:spPr>
          <a:xfrm>
            <a:off x="1176843" y="205139"/>
            <a:ext cx="7273473" cy="1161206"/>
          </a:xfrm>
        </p:spPr>
        <p:txBody>
          <a:bodyPr>
            <a:normAutofit/>
          </a:bodyPr>
          <a:lstStyle/>
          <a:p>
            <a:r>
              <a:rPr lang="en-US" dirty="0">
                <a:latin typeface="Helvetica"/>
                <a:cs typeface="Helvetica"/>
              </a:rPr>
              <a:t>Let's try it out !</a:t>
            </a:r>
          </a:p>
        </p:txBody>
      </p:sp>
      <p:sp>
        <p:nvSpPr>
          <p:cNvPr id="3" name="TextBox 2">
            <a:extLst>
              <a:ext uri="{FF2B5EF4-FFF2-40B4-BE49-F238E27FC236}">
                <a16:creationId xmlns:a16="http://schemas.microsoft.com/office/drawing/2014/main" id="{CB4605E9-E053-F4C5-DED0-80869B0DF848}"/>
              </a:ext>
            </a:extLst>
          </p:cNvPr>
          <p:cNvSpPr txBox="1"/>
          <p:nvPr/>
        </p:nvSpPr>
        <p:spPr>
          <a:xfrm>
            <a:off x="1016700" y="2501954"/>
            <a:ext cx="7670800" cy="2092881"/>
          </a:xfrm>
          <a:prstGeom prst="rect">
            <a:avLst/>
          </a:prstGeom>
          <a:noFill/>
        </p:spPr>
        <p:txBody>
          <a:bodyPr wrap="square" rtlCol="0">
            <a:spAutoFit/>
          </a:bodyPr>
          <a:lstStyle/>
          <a:p>
            <a:r>
              <a:rPr lang="en-CN" sz="2800" b="1" dirty="0"/>
              <a:t>Economics</a:t>
            </a:r>
          </a:p>
          <a:p>
            <a:r>
              <a:rPr lang="en-CN" sz="2800" dirty="0"/>
              <a:t>Using real world examples, evaluate the argument that economic growth is always good.</a:t>
            </a:r>
          </a:p>
          <a:p>
            <a:endParaRPr lang="en-CN" dirty="0"/>
          </a:p>
        </p:txBody>
      </p:sp>
      <p:sp>
        <p:nvSpPr>
          <p:cNvPr id="6" name="TextBox 5">
            <a:extLst>
              <a:ext uri="{FF2B5EF4-FFF2-40B4-BE49-F238E27FC236}">
                <a16:creationId xmlns:a16="http://schemas.microsoft.com/office/drawing/2014/main" id="{E7F43006-12AF-A909-CDC8-47609291564C}"/>
              </a:ext>
            </a:extLst>
          </p:cNvPr>
          <p:cNvSpPr txBox="1"/>
          <p:nvPr/>
        </p:nvSpPr>
        <p:spPr>
          <a:xfrm>
            <a:off x="1868389" y="1522117"/>
            <a:ext cx="6156960" cy="523220"/>
          </a:xfrm>
          <a:prstGeom prst="rect">
            <a:avLst/>
          </a:prstGeom>
          <a:noFill/>
        </p:spPr>
        <p:txBody>
          <a:bodyPr wrap="square" rtlCol="0">
            <a:spAutoFit/>
          </a:bodyPr>
          <a:lstStyle/>
          <a:p>
            <a:r>
              <a:rPr lang="en-CN" sz="2800" b="1" dirty="0"/>
              <a:t>Example Diploma Exam Question</a:t>
            </a:r>
          </a:p>
        </p:txBody>
      </p:sp>
      <p:pic>
        <p:nvPicPr>
          <p:cNvPr id="10" name="Picture 9" descr="Logo&#10;&#10;Description automatically generated">
            <a:extLst>
              <a:ext uri="{FF2B5EF4-FFF2-40B4-BE49-F238E27FC236}">
                <a16:creationId xmlns:a16="http://schemas.microsoft.com/office/drawing/2014/main" id="{2B43A815-187C-330F-2D80-E4788DEFD6E5}"/>
              </a:ext>
            </a:extLst>
          </p:cNvPr>
          <p:cNvPicPr>
            <a:picLocks noChangeAspect="1"/>
          </p:cNvPicPr>
          <p:nvPr/>
        </p:nvPicPr>
        <p:blipFill>
          <a:blip r:embed="rId4"/>
          <a:stretch>
            <a:fillRect/>
          </a:stretch>
        </p:blipFill>
        <p:spPr>
          <a:xfrm>
            <a:off x="5689599" y="4634605"/>
            <a:ext cx="3198333" cy="854213"/>
          </a:xfrm>
          <a:prstGeom prst="rect">
            <a:avLst/>
          </a:prstGeom>
        </p:spPr>
      </p:pic>
    </p:spTree>
    <p:extLst>
      <p:ext uri="{BB962C8B-B14F-4D97-AF65-F5344CB8AC3E}">
        <p14:creationId xmlns:p14="http://schemas.microsoft.com/office/powerpoint/2010/main" val="204259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Brush Stroke Paint Stroke illustration and picture">
            <a:extLst>
              <a:ext uri="{FF2B5EF4-FFF2-40B4-BE49-F238E27FC236}">
                <a16:creationId xmlns:a16="http://schemas.microsoft.com/office/drawing/2014/main" id="{313317E0-E605-0B7E-2B15-8316F6DD4A49}"/>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9888" y="397392"/>
            <a:ext cx="5972840" cy="59728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aphical user interface, text, application&#10;&#10;Description automatically generated">
            <a:extLst>
              <a:ext uri="{FF2B5EF4-FFF2-40B4-BE49-F238E27FC236}">
                <a16:creationId xmlns:a16="http://schemas.microsoft.com/office/drawing/2014/main" id="{D3067BDA-AF90-972E-A48C-767C6867DA9E}"/>
              </a:ext>
            </a:extLst>
          </p:cNvPr>
          <p:cNvPicPr>
            <a:picLocks noChangeAspect="1"/>
          </p:cNvPicPr>
          <p:nvPr/>
        </p:nvPicPr>
        <p:blipFill rotWithShape="1">
          <a:blip r:embed="rId4"/>
          <a:srcRect b="2884"/>
          <a:stretch/>
        </p:blipFill>
        <p:spPr>
          <a:xfrm>
            <a:off x="761812" y="706524"/>
            <a:ext cx="8283484" cy="4224015"/>
          </a:xfrm>
          <a:prstGeom prst="rect">
            <a:avLst/>
          </a:prstGeom>
        </p:spPr>
      </p:pic>
      <p:sp>
        <p:nvSpPr>
          <p:cNvPr id="4" name="Rectangle 3">
            <a:hlinkClick r:id="rId5" action="ppaction://hlinksldjump"/>
            <a:extLst>
              <a:ext uri="{FF2B5EF4-FFF2-40B4-BE49-F238E27FC236}">
                <a16:creationId xmlns:a16="http://schemas.microsoft.com/office/drawing/2014/main" id="{C2137D19-1FDB-35BD-4780-E2AB89B73253}"/>
              </a:ext>
            </a:extLst>
          </p:cNvPr>
          <p:cNvSpPr/>
          <p:nvPr/>
        </p:nvSpPr>
        <p:spPr>
          <a:xfrm>
            <a:off x="860267" y="1032380"/>
            <a:ext cx="4279291" cy="267184"/>
          </a:xfrm>
          <a:custGeom>
            <a:avLst/>
            <a:gdLst>
              <a:gd name="connsiteX0" fmla="*/ 0 w 4279291"/>
              <a:gd name="connsiteY0" fmla="*/ 0 h 267184"/>
              <a:gd name="connsiteX1" fmla="*/ 568534 w 4279291"/>
              <a:gd name="connsiteY1" fmla="*/ 0 h 267184"/>
              <a:gd name="connsiteX2" fmla="*/ 1051483 w 4279291"/>
              <a:gd name="connsiteY2" fmla="*/ 0 h 267184"/>
              <a:gd name="connsiteX3" fmla="*/ 1748396 w 4279291"/>
              <a:gd name="connsiteY3" fmla="*/ 0 h 267184"/>
              <a:gd name="connsiteX4" fmla="*/ 2316930 w 4279291"/>
              <a:gd name="connsiteY4" fmla="*/ 0 h 267184"/>
              <a:gd name="connsiteX5" fmla="*/ 2885465 w 4279291"/>
              <a:gd name="connsiteY5" fmla="*/ 0 h 267184"/>
              <a:gd name="connsiteX6" fmla="*/ 3582378 w 4279291"/>
              <a:gd name="connsiteY6" fmla="*/ 0 h 267184"/>
              <a:gd name="connsiteX7" fmla="*/ 4279291 w 4279291"/>
              <a:gd name="connsiteY7" fmla="*/ 0 h 267184"/>
              <a:gd name="connsiteX8" fmla="*/ 4279291 w 4279291"/>
              <a:gd name="connsiteY8" fmla="*/ 267184 h 267184"/>
              <a:gd name="connsiteX9" fmla="*/ 3753550 w 4279291"/>
              <a:gd name="connsiteY9" fmla="*/ 267184 h 267184"/>
              <a:gd name="connsiteX10" fmla="*/ 3142222 w 4279291"/>
              <a:gd name="connsiteY10" fmla="*/ 267184 h 267184"/>
              <a:gd name="connsiteX11" fmla="*/ 2530895 w 4279291"/>
              <a:gd name="connsiteY11" fmla="*/ 267184 h 267184"/>
              <a:gd name="connsiteX12" fmla="*/ 1962361 w 4279291"/>
              <a:gd name="connsiteY12" fmla="*/ 267184 h 267184"/>
              <a:gd name="connsiteX13" fmla="*/ 1265447 w 4279291"/>
              <a:gd name="connsiteY13" fmla="*/ 267184 h 267184"/>
              <a:gd name="connsiteX14" fmla="*/ 568534 w 4279291"/>
              <a:gd name="connsiteY14" fmla="*/ 267184 h 267184"/>
              <a:gd name="connsiteX15" fmla="*/ 0 w 4279291"/>
              <a:gd name="connsiteY15" fmla="*/ 267184 h 267184"/>
              <a:gd name="connsiteX16" fmla="*/ 0 w 4279291"/>
              <a:gd name="connsiteY16" fmla="*/ 0 h 26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79291" h="267184" extrusionOk="0">
                <a:moveTo>
                  <a:pt x="0" y="0"/>
                </a:moveTo>
                <a:cubicBezTo>
                  <a:pt x="207174" y="26973"/>
                  <a:pt x="345613" y="22646"/>
                  <a:pt x="568534" y="0"/>
                </a:cubicBezTo>
                <a:cubicBezTo>
                  <a:pt x="791455" y="-22646"/>
                  <a:pt x="858667" y="-8116"/>
                  <a:pt x="1051483" y="0"/>
                </a:cubicBezTo>
                <a:cubicBezTo>
                  <a:pt x="1244299" y="8116"/>
                  <a:pt x="1477997" y="-16413"/>
                  <a:pt x="1748396" y="0"/>
                </a:cubicBezTo>
                <a:cubicBezTo>
                  <a:pt x="2018795" y="16413"/>
                  <a:pt x="2102044" y="-27053"/>
                  <a:pt x="2316930" y="0"/>
                </a:cubicBezTo>
                <a:cubicBezTo>
                  <a:pt x="2531816" y="27053"/>
                  <a:pt x="2656456" y="19517"/>
                  <a:pt x="2885465" y="0"/>
                </a:cubicBezTo>
                <a:cubicBezTo>
                  <a:pt x="3114475" y="-19517"/>
                  <a:pt x="3372968" y="-2094"/>
                  <a:pt x="3582378" y="0"/>
                </a:cubicBezTo>
                <a:cubicBezTo>
                  <a:pt x="3791788" y="2094"/>
                  <a:pt x="3994881" y="-3127"/>
                  <a:pt x="4279291" y="0"/>
                </a:cubicBezTo>
                <a:cubicBezTo>
                  <a:pt x="4286587" y="105774"/>
                  <a:pt x="4280966" y="154155"/>
                  <a:pt x="4279291" y="267184"/>
                </a:cubicBezTo>
                <a:cubicBezTo>
                  <a:pt x="4109993" y="253111"/>
                  <a:pt x="3985728" y="243933"/>
                  <a:pt x="3753550" y="267184"/>
                </a:cubicBezTo>
                <a:cubicBezTo>
                  <a:pt x="3521372" y="290435"/>
                  <a:pt x="3340268" y="251964"/>
                  <a:pt x="3142222" y="267184"/>
                </a:cubicBezTo>
                <a:cubicBezTo>
                  <a:pt x="2944176" y="282404"/>
                  <a:pt x="2741039" y="247093"/>
                  <a:pt x="2530895" y="267184"/>
                </a:cubicBezTo>
                <a:cubicBezTo>
                  <a:pt x="2320751" y="287275"/>
                  <a:pt x="2149922" y="267337"/>
                  <a:pt x="1962361" y="267184"/>
                </a:cubicBezTo>
                <a:cubicBezTo>
                  <a:pt x="1774800" y="267031"/>
                  <a:pt x="1519468" y="269012"/>
                  <a:pt x="1265447" y="267184"/>
                </a:cubicBezTo>
                <a:cubicBezTo>
                  <a:pt x="1011426" y="265356"/>
                  <a:pt x="839567" y="279833"/>
                  <a:pt x="568534" y="267184"/>
                </a:cubicBezTo>
                <a:cubicBezTo>
                  <a:pt x="297501" y="254535"/>
                  <a:pt x="167790" y="265149"/>
                  <a:pt x="0" y="267184"/>
                </a:cubicBezTo>
                <a:cubicBezTo>
                  <a:pt x="6373" y="193464"/>
                  <a:pt x="6549" y="75611"/>
                  <a:pt x="0" y="0"/>
                </a:cubicBezTo>
                <a:close/>
              </a:path>
            </a:pathLst>
          </a:custGeom>
          <a:noFill/>
          <a:ln w="38100">
            <a:solidFill>
              <a:srgbClr val="FF000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a:p>
        </p:txBody>
      </p:sp>
      <p:sp>
        <p:nvSpPr>
          <p:cNvPr id="2" name="Title 1">
            <a:extLst>
              <a:ext uri="{FF2B5EF4-FFF2-40B4-BE49-F238E27FC236}">
                <a16:creationId xmlns:a16="http://schemas.microsoft.com/office/drawing/2014/main" id="{28097DA2-73AF-A07F-356B-2B8360E9C2CE}"/>
              </a:ext>
            </a:extLst>
          </p:cNvPr>
          <p:cNvSpPr>
            <a:spLocks noGrp="1"/>
          </p:cNvSpPr>
          <p:nvPr>
            <p:ph type="title"/>
          </p:nvPr>
        </p:nvSpPr>
        <p:spPr>
          <a:xfrm>
            <a:off x="1166333" y="37932"/>
            <a:ext cx="7112000" cy="952500"/>
          </a:xfrm>
        </p:spPr>
        <p:txBody>
          <a:bodyPr/>
          <a:lstStyle/>
          <a:p>
            <a:r>
              <a:rPr lang="en-US" dirty="0"/>
              <a:t>Responses</a:t>
            </a:r>
          </a:p>
        </p:txBody>
      </p:sp>
      <p:pic>
        <p:nvPicPr>
          <p:cNvPr id="3" name="Picture 2" descr="Logo&#10;&#10;Description automatically generated">
            <a:extLst>
              <a:ext uri="{FF2B5EF4-FFF2-40B4-BE49-F238E27FC236}">
                <a16:creationId xmlns:a16="http://schemas.microsoft.com/office/drawing/2014/main" id="{2B72E983-2410-889D-831C-F20A5D9BD55F}"/>
              </a:ext>
            </a:extLst>
          </p:cNvPr>
          <p:cNvPicPr>
            <a:picLocks noChangeAspect="1"/>
          </p:cNvPicPr>
          <p:nvPr/>
        </p:nvPicPr>
        <p:blipFill>
          <a:blip r:embed="rId6"/>
          <a:stretch>
            <a:fillRect/>
          </a:stretch>
        </p:blipFill>
        <p:spPr>
          <a:xfrm>
            <a:off x="5846963" y="4846974"/>
            <a:ext cx="3198333" cy="854213"/>
          </a:xfrm>
          <a:prstGeom prst="rect">
            <a:avLst/>
          </a:prstGeom>
        </p:spPr>
      </p:pic>
    </p:spTree>
    <p:extLst>
      <p:ext uri="{BB962C8B-B14F-4D97-AF65-F5344CB8AC3E}">
        <p14:creationId xmlns:p14="http://schemas.microsoft.com/office/powerpoint/2010/main" val="2141135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Brush Stroke Paint Stroke illustration and picture">
            <a:extLst>
              <a:ext uri="{FF2B5EF4-FFF2-40B4-BE49-F238E27FC236}">
                <a16:creationId xmlns:a16="http://schemas.microsoft.com/office/drawing/2014/main" id="{313317E0-E605-0B7E-2B15-8316F6DD4A49}"/>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9888" y="397392"/>
            <a:ext cx="5972840" cy="5972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097DA2-73AF-A07F-356B-2B8360E9C2CE}"/>
              </a:ext>
            </a:extLst>
          </p:cNvPr>
          <p:cNvSpPr>
            <a:spLocks noGrp="1"/>
          </p:cNvSpPr>
          <p:nvPr>
            <p:ph type="title"/>
          </p:nvPr>
        </p:nvSpPr>
        <p:spPr>
          <a:xfrm>
            <a:off x="1166333" y="37932"/>
            <a:ext cx="7112000" cy="952500"/>
          </a:xfrm>
        </p:spPr>
        <p:txBody>
          <a:bodyPr/>
          <a:lstStyle/>
          <a:p>
            <a:r>
              <a:rPr lang="en-US" dirty="0"/>
              <a:t>Trustworthiness</a:t>
            </a:r>
          </a:p>
        </p:txBody>
      </p:sp>
      <p:pic>
        <p:nvPicPr>
          <p:cNvPr id="3" name="Picture 2" descr="Logo&#10;&#10;Description automatically generated">
            <a:extLst>
              <a:ext uri="{FF2B5EF4-FFF2-40B4-BE49-F238E27FC236}">
                <a16:creationId xmlns:a16="http://schemas.microsoft.com/office/drawing/2014/main" id="{2B72E983-2410-889D-831C-F20A5D9BD55F}"/>
              </a:ext>
            </a:extLst>
          </p:cNvPr>
          <p:cNvPicPr>
            <a:picLocks noChangeAspect="1"/>
          </p:cNvPicPr>
          <p:nvPr/>
        </p:nvPicPr>
        <p:blipFill>
          <a:blip r:embed="rId4"/>
          <a:stretch>
            <a:fillRect/>
          </a:stretch>
        </p:blipFill>
        <p:spPr>
          <a:xfrm>
            <a:off x="5840070" y="4843046"/>
            <a:ext cx="3198333" cy="854213"/>
          </a:xfrm>
          <a:prstGeom prst="rect">
            <a:avLst/>
          </a:prstGeom>
        </p:spPr>
      </p:pic>
      <p:sp>
        <p:nvSpPr>
          <p:cNvPr id="8" name="TextBox 7">
            <a:extLst>
              <a:ext uri="{FF2B5EF4-FFF2-40B4-BE49-F238E27FC236}">
                <a16:creationId xmlns:a16="http://schemas.microsoft.com/office/drawing/2014/main" id="{524BABFD-0AF7-2CF9-ED95-14F1DBFD2319}"/>
              </a:ext>
            </a:extLst>
          </p:cNvPr>
          <p:cNvSpPr txBox="1"/>
          <p:nvPr/>
        </p:nvSpPr>
        <p:spPr>
          <a:xfrm>
            <a:off x="1166333" y="1154718"/>
            <a:ext cx="7433657" cy="3716402"/>
          </a:xfrm>
          <a:prstGeom prst="rect">
            <a:avLst/>
          </a:prstGeom>
          <a:noFill/>
        </p:spPr>
        <p:txBody>
          <a:bodyPr wrap="square" rtlCol="0">
            <a:spAutoFit/>
          </a:bodyPr>
          <a:lstStyle/>
          <a:p>
            <a:pPr algn="l">
              <a:spcAft>
                <a:spcPts val="900"/>
              </a:spcAft>
            </a:pPr>
            <a:r>
              <a:rPr lang="en-US" b="1" i="0" u="none" strike="noStrike" dirty="0">
                <a:effectLst/>
              </a:rPr>
              <a:t>Should I trust what the bots say?</a:t>
            </a:r>
          </a:p>
          <a:p>
            <a:pPr algn="l">
              <a:spcAft>
                <a:spcPts val="900"/>
              </a:spcAft>
            </a:pPr>
            <a:r>
              <a:rPr lang="en-US" b="0" i="0" u="none" strike="noStrike" dirty="0">
                <a:effectLst/>
              </a:rPr>
              <a:t>The bots are usually correct, but may make incorrect statements, so if you are making an important decision based on information from a bot, </a:t>
            </a:r>
            <a:r>
              <a:rPr lang="en-US" b="0" i="0" u="none" strike="noStrike" dirty="0">
                <a:effectLst/>
                <a:highlight>
                  <a:srgbClr val="FFFF00"/>
                </a:highlight>
              </a:rPr>
              <a:t>you will want to verify the information elsewhere</a:t>
            </a:r>
            <a:r>
              <a:rPr lang="en-US" b="0" i="0" u="none" strike="noStrike" dirty="0">
                <a:effectLst/>
              </a:rPr>
              <a:t>. </a:t>
            </a:r>
          </a:p>
          <a:p>
            <a:pPr algn="l">
              <a:spcAft>
                <a:spcPts val="900"/>
              </a:spcAft>
            </a:pPr>
            <a:r>
              <a:rPr lang="en-US" b="0" i="0" u="none" strike="noStrike" dirty="0">
                <a:effectLst/>
              </a:rPr>
              <a:t>The bots also should not be solely relied upon for medical, legal or investing advice – please consult a professional. </a:t>
            </a:r>
          </a:p>
          <a:p>
            <a:pPr algn="l">
              <a:spcAft>
                <a:spcPts val="900"/>
              </a:spcAft>
            </a:pPr>
            <a:r>
              <a:rPr lang="en-US" b="0" i="0" u="none" strike="noStrike" dirty="0">
                <a:effectLst/>
                <a:highlight>
                  <a:srgbClr val="FFFF00"/>
                </a:highlight>
              </a:rPr>
              <a:t>And the bots may not have knowledge of current events</a:t>
            </a:r>
            <a:r>
              <a:rPr lang="en-US" b="0" i="0" u="none" strike="noStrike" dirty="0">
                <a:effectLst/>
              </a:rPr>
              <a:t>, so some information may be out of date. </a:t>
            </a:r>
          </a:p>
          <a:p>
            <a:pPr algn="l">
              <a:spcAft>
                <a:spcPts val="900"/>
              </a:spcAft>
            </a:pPr>
            <a:r>
              <a:rPr lang="en-US" b="0" i="0" u="none" strike="noStrike" dirty="0">
                <a:effectLst/>
              </a:rPr>
              <a:t>We expect all of these issues to improve considerably over the next six months as AI research continues.</a:t>
            </a:r>
          </a:p>
          <a:p>
            <a:endParaRPr lang="en-CN" dirty="0"/>
          </a:p>
        </p:txBody>
      </p:sp>
    </p:spTree>
    <p:extLst>
      <p:ext uri="{BB962C8B-B14F-4D97-AF65-F5344CB8AC3E}">
        <p14:creationId xmlns:p14="http://schemas.microsoft.com/office/powerpoint/2010/main" val="2505917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Brush Stroke Paint Stroke illustration and picture">
            <a:extLst>
              <a:ext uri="{FF2B5EF4-FFF2-40B4-BE49-F238E27FC236}">
                <a16:creationId xmlns:a16="http://schemas.microsoft.com/office/drawing/2014/main" id="{313317E0-E605-0B7E-2B15-8316F6DD4A49}"/>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9888" y="397392"/>
            <a:ext cx="5972840" cy="5972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097DA2-73AF-A07F-356B-2B8360E9C2CE}"/>
              </a:ext>
            </a:extLst>
          </p:cNvPr>
          <p:cNvSpPr>
            <a:spLocks noGrp="1"/>
          </p:cNvSpPr>
          <p:nvPr>
            <p:ph type="title"/>
          </p:nvPr>
        </p:nvSpPr>
        <p:spPr>
          <a:xfrm>
            <a:off x="1166333" y="37932"/>
            <a:ext cx="7112000" cy="952500"/>
          </a:xfrm>
        </p:spPr>
        <p:txBody>
          <a:bodyPr/>
          <a:lstStyle/>
          <a:p>
            <a:r>
              <a:rPr lang="en-US" dirty="0"/>
              <a:t>Responses</a:t>
            </a:r>
          </a:p>
        </p:txBody>
      </p:sp>
      <p:pic>
        <p:nvPicPr>
          <p:cNvPr id="3" name="Picture 2" descr="Logo&#10;&#10;Description automatically generated">
            <a:extLst>
              <a:ext uri="{FF2B5EF4-FFF2-40B4-BE49-F238E27FC236}">
                <a16:creationId xmlns:a16="http://schemas.microsoft.com/office/drawing/2014/main" id="{2B72E983-2410-889D-831C-F20A5D9BD55F}"/>
              </a:ext>
            </a:extLst>
          </p:cNvPr>
          <p:cNvPicPr>
            <a:picLocks noChangeAspect="1"/>
          </p:cNvPicPr>
          <p:nvPr/>
        </p:nvPicPr>
        <p:blipFill>
          <a:blip r:embed="rId4"/>
          <a:stretch>
            <a:fillRect/>
          </a:stretch>
        </p:blipFill>
        <p:spPr>
          <a:xfrm>
            <a:off x="5840070" y="4843046"/>
            <a:ext cx="3198333" cy="854213"/>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3E07F660-704E-8517-3CF4-FED4416FC6EA}"/>
              </a:ext>
            </a:extLst>
          </p:cNvPr>
          <p:cNvPicPr>
            <a:picLocks noChangeAspect="1"/>
          </p:cNvPicPr>
          <p:nvPr/>
        </p:nvPicPr>
        <p:blipFill>
          <a:blip r:embed="rId5"/>
          <a:stretch>
            <a:fillRect/>
          </a:stretch>
        </p:blipFill>
        <p:spPr>
          <a:xfrm>
            <a:off x="1053296" y="927499"/>
            <a:ext cx="7772400" cy="3735817"/>
          </a:xfrm>
          <a:prstGeom prst="rect">
            <a:avLst/>
          </a:prstGeom>
        </p:spPr>
      </p:pic>
    </p:spTree>
    <p:extLst>
      <p:ext uri="{BB962C8B-B14F-4D97-AF65-F5344CB8AC3E}">
        <p14:creationId xmlns:p14="http://schemas.microsoft.com/office/powerpoint/2010/main" val="933007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Brush Stroke Paint Stroke illustration and picture">
            <a:extLst>
              <a:ext uri="{FF2B5EF4-FFF2-40B4-BE49-F238E27FC236}">
                <a16:creationId xmlns:a16="http://schemas.microsoft.com/office/drawing/2014/main" id="{1A4E2C44-2CCF-446E-AB39-A235AACE7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05724" flipV="1">
            <a:off x="338891" y="-2020294"/>
            <a:ext cx="9439383" cy="101477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book&#10;&#10;Description automatically generated">
            <a:extLst>
              <a:ext uri="{FF2B5EF4-FFF2-40B4-BE49-F238E27FC236}">
                <a16:creationId xmlns:a16="http://schemas.microsoft.com/office/drawing/2014/main" id="{7BF13393-B2BC-814B-B764-42AF1F823AC3}"/>
              </a:ext>
            </a:extLst>
          </p:cNvPr>
          <p:cNvPicPr>
            <a:picLocks noChangeAspect="1"/>
          </p:cNvPicPr>
          <p:nvPr/>
        </p:nvPicPr>
        <p:blipFill>
          <a:blip r:embed="rId4"/>
          <a:stretch>
            <a:fillRect/>
          </a:stretch>
        </p:blipFill>
        <p:spPr>
          <a:xfrm>
            <a:off x="7753372" y="4830438"/>
            <a:ext cx="1255486" cy="790715"/>
          </a:xfrm>
          <a:prstGeom prst="rect">
            <a:avLst/>
          </a:prstGeom>
        </p:spPr>
      </p:pic>
      <p:pic>
        <p:nvPicPr>
          <p:cNvPr id="12" name="Picture 11" descr="Text&#10;&#10;Description automatically generated">
            <a:extLst>
              <a:ext uri="{FF2B5EF4-FFF2-40B4-BE49-F238E27FC236}">
                <a16:creationId xmlns:a16="http://schemas.microsoft.com/office/drawing/2014/main" id="{47D14778-322C-2149-8441-DC99538A2536}"/>
              </a:ext>
            </a:extLst>
          </p:cNvPr>
          <p:cNvPicPr>
            <a:picLocks noChangeAspect="1"/>
          </p:cNvPicPr>
          <p:nvPr/>
        </p:nvPicPr>
        <p:blipFill rotWithShape="1">
          <a:blip r:embed="rId5"/>
          <a:srcRect l="29277"/>
          <a:stretch/>
        </p:blipFill>
        <p:spPr>
          <a:xfrm>
            <a:off x="968829" y="4683908"/>
            <a:ext cx="2340427" cy="933616"/>
          </a:xfrm>
          <a:prstGeom prst="rect">
            <a:avLst/>
          </a:prstGeom>
        </p:spPr>
      </p:pic>
      <p:sp>
        <p:nvSpPr>
          <p:cNvPr id="14" name="TextBox 13">
            <a:extLst>
              <a:ext uri="{FF2B5EF4-FFF2-40B4-BE49-F238E27FC236}">
                <a16:creationId xmlns:a16="http://schemas.microsoft.com/office/drawing/2014/main" id="{3FBE4B0E-59FF-9E5C-AF9C-7A3106275F4F}"/>
              </a:ext>
            </a:extLst>
          </p:cNvPr>
          <p:cNvSpPr txBox="1"/>
          <p:nvPr/>
        </p:nvSpPr>
        <p:spPr>
          <a:xfrm>
            <a:off x="2502372" y="258489"/>
            <a:ext cx="664162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latin typeface="Helvetica" pitchFamily="2" charset="0"/>
                <a:ea typeface="+mj-ea"/>
                <a:cs typeface="+mj-cs"/>
              </a:rPr>
              <a:t>So what pitfalls do we need to be aware of?</a:t>
            </a:r>
          </a:p>
        </p:txBody>
      </p:sp>
      <p:pic>
        <p:nvPicPr>
          <p:cNvPr id="5" name="Picture 4" descr="Icon&#10;&#10;Description automatically generated">
            <a:extLst>
              <a:ext uri="{FF2B5EF4-FFF2-40B4-BE49-F238E27FC236}">
                <a16:creationId xmlns:a16="http://schemas.microsoft.com/office/drawing/2014/main" id="{2BDF3109-8779-9D9B-7231-56CFC0DE2590}"/>
              </a:ext>
            </a:extLst>
          </p:cNvPr>
          <p:cNvPicPr>
            <a:picLocks noChangeAspect="1"/>
          </p:cNvPicPr>
          <p:nvPr/>
        </p:nvPicPr>
        <p:blipFill>
          <a:blip r:embed="rId6"/>
          <a:stretch>
            <a:fillRect/>
          </a:stretch>
        </p:blipFill>
        <p:spPr>
          <a:xfrm>
            <a:off x="1417398" y="905533"/>
            <a:ext cx="1309043" cy="1309043"/>
          </a:xfrm>
          <a:prstGeom prst="rect">
            <a:avLst/>
          </a:prstGeom>
        </p:spPr>
      </p:pic>
      <p:pic>
        <p:nvPicPr>
          <p:cNvPr id="8" name="Picture 7" descr="Icon&#10;&#10;Description automatically generated">
            <a:extLst>
              <a:ext uri="{FF2B5EF4-FFF2-40B4-BE49-F238E27FC236}">
                <a16:creationId xmlns:a16="http://schemas.microsoft.com/office/drawing/2014/main" id="{FE1670A2-5E2D-4A5C-77D4-8DEA4E2C922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375" b="89583" l="9709" r="89806">
                        <a14:foregroundMark x1="33981" y1="10938" x2="39320" y2="10938"/>
                        <a14:foregroundMark x1="71845" y1="13542" x2="49029" y2="10938"/>
                        <a14:foregroundMark x1="50000" y1="9375" x2="60194" y2="9375"/>
                        <a14:foregroundMark x1="31068" y1="87500" x2="57282" y2="89583"/>
                        <a14:foregroundMark x1="11650" y1="36979" x2="11165" y2="58333"/>
                        <a14:foregroundMark x1="11165" y1="32813" x2="9709" y2="42188"/>
                      </a14:backgroundRemoval>
                    </a14:imgEffect>
                  </a14:imgLayer>
                </a14:imgProps>
              </a:ext>
            </a:extLst>
          </a:blip>
          <a:stretch>
            <a:fillRect/>
          </a:stretch>
        </p:blipFill>
        <p:spPr>
          <a:xfrm>
            <a:off x="3033050" y="2754793"/>
            <a:ext cx="2025532" cy="1887874"/>
          </a:xfrm>
          <a:prstGeom prst="rect">
            <a:avLst/>
          </a:prstGeom>
        </p:spPr>
      </p:pic>
      <p:pic>
        <p:nvPicPr>
          <p:cNvPr id="15" name="Picture 14" descr="Graphical user interface, text&#10;&#10;Description automatically generated">
            <a:extLst>
              <a:ext uri="{FF2B5EF4-FFF2-40B4-BE49-F238E27FC236}">
                <a16:creationId xmlns:a16="http://schemas.microsoft.com/office/drawing/2014/main" id="{9257CDF7-9F17-0ACE-8A1D-CB2803224403}"/>
              </a:ext>
            </a:extLst>
          </p:cNvPr>
          <p:cNvPicPr>
            <a:picLocks noChangeAspect="1"/>
          </p:cNvPicPr>
          <p:nvPr/>
        </p:nvPicPr>
        <p:blipFill>
          <a:blip r:embed="rId9"/>
          <a:stretch>
            <a:fillRect/>
          </a:stretch>
        </p:blipFill>
        <p:spPr>
          <a:xfrm>
            <a:off x="6116106" y="2857500"/>
            <a:ext cx="2516851" cy="1682460"/>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2A520110-67E9-ED0E-E27D-3B4BA084AB3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45" b="89637" l="3779" r="89826">
                        <a14:foregroundMark x1="12791" y1="43782" x2="11919" y2="52332"/>
                        <a14:foregroundMark x1="10174" y1="45855" x2="11628" y2="52850"/>
                        <a14:foregroundMark x1="8140" y1="51554" x2="9884" y2="53368"/>
                        <a14:foregroundMark x1="3779" y1="51036" x2="3779" y2="51036"/>
                        <a14:foregroundMark x1="45640" y1="73316" x2="47093" y2="82383"/>
                        <a14:foregroundMark x1="38372" y1="70725" x2="42151" y2="74093"/>
                        <a14:foregroundMark x1="87791" y1="41192" x2="89535" y2="46114"/>
                      </a14:backgroundRemoval>
                    </a14:imgEffect>
                  </a14:imgLayer>
                </a14:imgProps>
              </a:ext>
            </a:extLst>
          </a:blip>
          <a:stretch>
            <a:fillRect/>
          </a:stretch>
        </p:blipFill>
        <p:spPr>
          <a:xfrm>
            <a:off x="1620597" y="2610752"/>
            <a:ext cx="1252128" cy="1405004"/>
          </a:xfrm>
          <a:prstGeom prst="rect">
            <a:avLst/>
          </a:prstGeom>
        </p:spPr>
      </p:pic>
      <p:pic>
        <p:nvPicPr>
          <p:cNvPr id="21" name="Picture 20" descr="Logo&#10;&#10;Description automatically generated">
            <a:extLst>
              <a:ext uri="{FF2B5EF4-FFF2-40B4-BE49-F238E27FC236}">
                <a16:creationId xmlns:a16="http://schemas.microsoft.com/office/drawing/2014/main" id="{4BD750FC-F6FA-BF25-3919-4F4AEAA0B3A4}"/>
              </a:ext>
            </a:extLst>
          </p:cNvPr>
          <p:cNvPicPr>
            <a:picLocks noChangeAspect="1"/>
          </p:cNvPicPr>
          <p:nvPr/>
        </p:nvPicPr>
        <p:blipFill rotWithShape="1">
          <a:blip r:embed="rId12"/>
          <a:srcRect l="6710" t="31641" r="7293" b="37773"/>
          <a:stretch/>
        </p:blipFill>
        <p:spPr>
          <a:xfrm>
            <a:off x="4205666" y="4836396"/>
            <a:ext cx="2651296" cy="628640"/>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03288F88-AED0-1C47-5187-28DC439F9564}"/>
              </a:ext>
            </a:extLst>
          </p:cNvPr>
          <p:cNvPicPr>
            <a:picLocks noChangeAspect="1"/>
          </p:cNvPicPr>
          <p:nvPr/>
        </p:nvPicPr>
        <p:blipFill>
          <a:blip r:embed="rId13"/>
          <a:stretch>
            <a:fillRect/>
          </a:stretch>
        </p:blipFill>
        <p:spPr>
          <a:xfrm>
            <a:off x="1103076" y="4075899"/>
            <a:ext cx="1578830" cy="739452"/>
          </a:xfrm>
          <a:prstGeom prst="rect">
            <a:avLst/>
          </a:prstGeom>
        </p:spPr>
      </p:pic>
      <p:pic>
        <p:nvPicPr>
          <p:cNvPr id="25" name="Picture 24" descr="A picture containing logo&#10;&#10;Description automatically generated">
            <a:extLst>
              <a:ext uri="{FF2B5EF4-FFF2-40B4-BE49-F238E27FC236}">
                <a16:creationId xmlns:a16="http://schemas.microsoft.com/office/drawing/2014/main" id="{F090EAC1-31D3-0317-E235-CA0C1CD3B310}"/>
              </a:ext>
            </a:extLst>
          </p:cNvPr>
          <p:cNvPicPr>
            <a:picLocks noChangeAspect="1"/>
          </p:cNvPicPr>
          <p:nvPr/>
        </p:nvPicPr>
        <p:blipFill>
          <a:blip r:embed="rId14"/>
          <a:stretch>
            <a:fillRect/>
          </a:stretch>
        </p:blipFill>
        <p:spPr>
          <a:xfrm>
            <a:off x="4572000" y="2173767"/>
            <a:ext cx="1781021" cy="651981"/>
          </a:xfrm>
          <a:prstGeom prst="rect">
            <a:avLst/>
          </a:prstGeom>
        </p:spPr>
      </p:pic>
    </p:spTree>
    <p:extLst>
      <p:ext uri="{BB962C8B-B14F-4D97-AF65-F5344CB8AC3E}">
        <p14:creationId xmlns:p14="http://schemas.microsoft.com/office/powerpoint/2010/main" val="32446859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AB_PPT_Template_2017" id="{9B9D501B-4575-0E4E-B71D-27875CDC6A55}" vid="{C38BDA74-84BC-1B4F-8675-124F0E6DD9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9.png"/></Relationships>
</file>

<file path=ppt/webextensions/webextension1.xml><?xml version="1.0" encoding="utf-8"?>
<we:webextension xmlns:we="http://schemas.microsoft.com/office/webextensions/webextension/2010/11" id="{6D5D8BC6-5FBA-1442-9303-EEE2FF9FA1E1}">
  <we:reference id="wa104218073" version="3.0.0.1" store="en-US" storeType="OMEX"/>
  <we:alternateReferences>
    <we:reference id="wa104218073" version="3.0.0.1" store="wa104218073" storeType="OMEX"/>
  </we:alternateReferences>
  <we:properties>
    <we:property name="appSlideData" value="{&quot;slideId&quot;:276,&quot;confidenceLevel&quot;:2}"/>
    <we:property name="url" value="&quot;multiple_choice_poll/Ox5Pr3fKz9fBVeovtgEbV&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76a3141-4821-4c5f-956d-fa646fda2fb2" xsi:nil="true"/>
    <lcf76f155ced4ddcb4097134ff3c332f xmlns="b625ba26-6043-422b-9980-00b3c4ed015d">
      <Terms xmlns="http://schemas.microsoft.com/office/infopath/2007/PartnerControls"/>
    </lcf76f155ced4ddcb4097134ff3c332f>
    <SharedWithUsers xmlns="f76a3141-4821-4c5f-956d-fa646fda2fb2">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文档" ma:contentTypeID="0x010100F324E589F853B94D888877D60377DC0D" ma:contentTypeVersion="13" ma:contentTypeDescription="新建文档。" ma:contentTypeScope="" ma:versionID="0f10cf6bb806e3bea77eb790c4822e02">
  <xsd:schema xmlns:xsd="http://www.w3.org/2001/XMLSchema" xmlns:xs="http://www.w3.org/2001/XMLSchema" xmlns:p="http://schemas.microsoft.com/office/2006/metadata/properties" xmlns:ns2="b625ba26-6043-422b-9980-00b3c4ed015d" xmlns:ns3="f76a3141-4821-4c5f-956d-fa646fda2fb2" targetNamespace="http://schemas.microsoft.com/office/2006/metadata/properties" ma:root="true" ma:fieldsID="b553804beada0f10374205b33f5e4699" ns2:_="" ns3:_="">
    <xsd:import namespace="b625ba26-6043-422b-9980-00b3c4ed015d"/>
    <xsd:import namespace="f76a3141-4821-4c5f-956d-fa646fda2fb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25ba26-6043-422b-9980-00b3c4ed01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图像标记" ma:readOnly="false" ma:fieldId="{5cf76f15-5ced-4ddc-b409-7134ff3c332f}" ma:taxonomyMulti="true" ma:sspId="2c251801-50da-49f1-8bff-1b39edfd8ffb"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76a3141-4821-4c5f-956d-fa646fda2fb2" elementFormDefault="qualified">
    <xsd:import namespace="http://schemas.microsoft.com/office/2006/documentManagement/types"/>
    <xsd:import namespace="http://schemas.microsoft.com/office/infopath/2007/PartnerControls"/>
    <xsd:element name="SharedWithUsers" ma:index="10" nillable="true" ma:displayName="共享对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享对象详细信息" ma:internalName="SharedWithDetails" ma:readOnly="true">
      <xsd:simpleType>
        <xsd:restriction base="dms:Note">
          <xsd:maxLength value="255"/>
        </xsd:restriction>
      </xsd:simpleType>
    </xsd:element>
    <xsd:element name="TaxCatchAll" ma:index="16" nillable="true" ma:displayName="Taxonomy Catch All Column" ma:hidden="true" ma:list="{0a85d53b-956c-483e-8463-263beec48d11}" ma:internalName="TaxCatchAll" ma:showField="CatchAllData" ma:web="f76a3141-4821-4c5f-956d-fa646fda2f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内容类型"/>
        <xsd:element ref="dc:title" minOccurs="0" maxOccurs="1" ma:index="4" ma:displayName="标题"/>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DF249F-AFF1-4644-8026-CAF8E7E8928F}">
  <ds:schemaRefs>
    <ds:schemaRef ds:uri="http://schemas.microsoft.com/sharepoint/v3/contenttype/forms"/>
  </ds:schemaRefs>
</ds:datastoreItem>
</file>

<file path=customXml/itemProps2.xml><?xml version="1.0" encoding="utf-8"?>
<ds:datastoreItem xmlns:ds="http://schemas.openxmlformats.org/officeDocument/2006/customXml" ds:itemID="{FFBA963C-9DC5-4C3D-9555-187F277DC2D1}">
  <ds:schemaRefs>
    <ds:schemaRef ds:uri="http://purl.org/dc/elements/1.1/"/>
    <ds:schemaRef ds:uri="f76a3141-4821-4c5f-956d-fa646fda2fb2"/>
    <ds:schemaRef ds:uri="http://www.w3.org/XML/1998/namespace"/>
    <ds:schemaRef ds:uri="http://schemas.microsoft.com/office/2006/documentManagement/types"/>
    <ds:schemaRef ds:uri="http://purl.org/dc/terms/"/>
    <ds:schemaRef ds:uri="http://schemas.microsoft.com/office/2006/metadata/properties"/>
    <ds:schemaRef ds:uri="http://schemas.openxmlformats.org/package/2006/metadata/core-properties"/>
    <ds:schemaRef ds:uri="http://schemas.microsoft.com/office/infopath/2007/PartnerControls"/>
    <ds:schemaRef ds:uri="b625ba26-6043-422b-9980-00b3c4ed015d"/>
    <ds:schemaRef ds:uri="http://purl.org/dc/dcmitype/"/>
  </ds:schemaRefs>
</ds:datastoreItem>
</file>

<file path=customXml/itemProps3.xml><?xml version="1.0" encoding="utf-8"?>
<ds:datastoreItem xmlns:ds="http://schemas.openxmlformats.org/officeDocument/2006/customXml" ds:itemID="{08A74A6E-73AE-430A-8E3A-13DD7712AE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25ba26-6043-422b-9980-00b3c4ed015d"/>
    <ds:schemaRef ds:uri="f76a3141-4821-4c5f-956d-fa646fda2f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10704</TotalTime>
  <Words>2072</Words>
  <Application>Microsoft Macintosh PowerPoint</Application>
  <PresentationFormat>On-screen Show (16:10)</PresentationFormat>
  <Paragraphs>206</Paragraphs>
  <Slides>34</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Century Gothic</vt:lpstr>
      <vt:lpstr>Courier New</vt:lpstr>
      <vt:lpstr>Helvetica</vt:lpstr>
      <vt:lpstr>impact</vt:lpstr>
      <vt:lpstr>Symbol</vt:lpstr>
      <vt:lpstr>Office Theme</vt:lpstr>
      <vt:lpstr>PowerPoint Presentation</vt:lpstr>
      <vt:lpstr>Can you access ChatGPT? </vt:lpstr>
      <vt:lpstr>Can you access POE? </vt:lpstr>
      <vt:lpstr>So what do you need to do!</vt:lpstr>
      <vt:lpstr>Let's try it out !</vt:lpstr>
      <vt:lpstr>Responses</vt:lpstr>
      <vt:lpstr>Trustworthiness</vt:lpstr>
      <vt:lpstr>Responses</vt:lpstr>
      <vt:lpstr>PowerPoint Presentation</vt:lpstr>
      <vt:lpstr>Appropriate Use</vt:lpstr>
      <vt:lpstr>IB Academic Integrity</vt:lpstr>
      <vt:lpstr>What is acceptable use of AI?</vt:lpstr>
      <vt:lpstr>PowerPoint Presentation</vt:lpstr>
      <vt:lpstr>PowerPoint Presentation</vt:lpstr>
      <vt:lpstr>IB Academic Integrity</vt:lpstr>
      <vt:lpstr>APA Citing Guide</vt:lpstr>
      <vt:lpstr>APA Citing Guide</vt:lpstr>
      <vt:lpstr>APA Citing Guide</vt:lpstr>
      <vt:lpstr>APA Citing Guide</vt:lpstr>
      <vt:lpstr>Going Beyond Citation</vt:lpstr>
      <vt:lpstr>Going Beyond Citation</vt:lpstr>
      <vt:lpstr>Going Beyond Citation</vt:lpstr>
      <vt:lpstr>G.A.I.T.</vt:lpstr>
      <vt:lpstr>G.A.I.T.</vt:lpstr>
      <vt:lpstr>PowerPoint Presentation</vt:lpstr>
      <vt:lpstr>PowerPoint Presentation</vt:lpstr>
      <vt:lpstr>PowerPoint Presentation</vt:lpstr>
      <vt:lpstr>PowerPoint Presentation</vt:lpstr>
      <vt:lpstr>Let's try it out !</vt:lpstr>
      <vt:lpstr>Responses</vt:lpstr>
      <vt:lpstr>What is and isn’t acceptable</vt:lpstr>
      <vt:lpstr>PowerPoint Presentation</vt:lpstr>
      <vt:lpstr>PowerPoint Presentation</vt:lpstr>
      <vt:lpstr>Setting up Poe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Western Academy of Beijing</dc:title>
  <dc:creator>Kyle Bueschlen</dc:creator>
  <cp:lastModifiedBy>Ken Brady</cp:lastModifiedBy>
  <cp:revision>169</cp:revision>
  <cp:lastPrinted>2016-08-04T04:00:40Z</cp:lastPrinted>
  <dcterms:created xsi:type="dcterms:W3CDTF">2021-05-13T23:23:17Z</dcterms:created>
  <dcterms:modified xsi:type="dcterms:W3CDTF">2023-11-03T07:09:01Z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0x010100F324E589F853B94D888877D60377DC0D</vt:lpwstr>
  </property>
  <property fmtid="{D5CDD505-2E9C-101B-9397-08002B2CF9AE}" pid="3" name="Order">
    <vt:r8>4689100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ies>
</file>