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4" r:id="rId2"/>
    <p:sldId id="273" r:id="rId3"/>
    <p:sldId id="263" r:id="rId4"/>
    <p:sldId id="269" r:id="rId5"/>
    <p:sldId id="257" r:id="rId6"/>
    <p:sldId id="258" r:id="rId7"/>
    <p:sldId id="259" r:id="rId8"/>
    <p:sldId id="265" r:id="rId9"/>
    <p:sldId id="260" r:id="rId10"/>
    <p:sldId id="261" r:id="rId11"/>
    <p:sldId id="266" r:id="rId12"/>
    <p:sldId id="270" r:id="rId13"/>
    <p:sldId id="271" r:id="rId14"/>
    <p:sldId id="262"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0000"/>
    <a:srgbClr val="007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p:scale>
          <a:sx n="115" d="100"/>
          <a:sy n="115" d="100"/>
        </p:scale>
        <p:origin x="2104" y="3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12.png"/><Relationship Id="rId7" Type="http://schemas.openxmlformats.org/officeDocument/2006/relationships/image" Target="../media/image48.png"/><Relationship Id="rId12" Type="http://schemas.openxmlformats.org/officeDocument/2006/relationships/image" Target="../media/image52.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7.svg"/><Relationship Id="rId11"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50.svg"/><Relationship Id="rId4" Type="http://schemas.openxmlformats.org/officeDocument/2006/relationships/image" Target="../media/image45.svg"/><Relationship Id="rId9" Type="http://schemas.openxmlformats.org/officeDocument/2006/relationships/image" Target="../media/image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12.png"/><Relationship Id="rId7" Type="http://schemas.openxmlformats.org/officeDocument/2006/relationships/image" Target="../media/image48.png"/><Relationship Id="rId12" Type="http://schemas.openxmlformats.org/officeDocument/2006/relationships/image" Target="../media/image52.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7.svg"/><Relationship Id="rId11"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50.svg"/><Relationship Id="rId4" Type="http://schemas.openxmlformats.org/officeDocument/2006/relationships/image" Target="../media/image45.svg"/><Relationship Id="rId9"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A8026-19A7-4B94-92F8-7D686B7F2D2B}"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7F3E84D6-D8EE-40CF-B5E7-45231872B550}">
      <dgm:prSet/>
      <dgm:spPr/>
      <dgm:t>
        <a:bodyPr/>
        <a:lstStyle/>
        <a:p>
          <a:pPr>
            <a:lnSpc>
              <a:spcPct val="100000"/>
            </a:lnSpc>
            <a:defRPr b="1"/>
          </a:pPr>
          <a:r>
            <a:rPr lang="en-US"/>
            <a:t>Earn</a:t>
          </a:r>
        </a:p>
      </dgm:t>
    </dgm:pt>
    <dgm:pt modelId="{F314FB04-AF74-460D-8A51-5698445B7CC3}" type="parTrans" cxnId="{DEE50A07-DB7A-4243-90C7-3D5355DB8B00}">
      <dgm:prSet/>
      <dgm:spPr/>
      <dgm:t>
        <a:bodyPr/>
        <a:lstStyle/>
        <a:p>
          <a:endParaRPr lang="en-US"/>
        </a:p>
      </dgm:t>
    </dgm:pt>
    <dgm:pt modelId="{47051726-1824-45A7-B38D-E58AAB112F8B}" type="sibTrans" cxnId="{DEE50A07-DB7A-4243-90C7-3D5355DB8B00}">
      <dgm:prSet/>
      <dgm:spPr/>
      <dgm:t>
        <a:bodyPr/>
        <a:lstStyle/>
        <a:p>
          <a:endParaRPr lang="en-US"/>
        </a:p>
      </dgm:t>
    </dgm:pt>
    <dgm:pt modelId="{17862372-EE0A-4FD8-9DB8-46F21D865AE0}">
      <dgm:prSet/>
      <dgm:spPr/>
      <dgm:t>
        <a:bodyPr/>
        <a:lstStyle/>
        <a:p>
          <a:pPr>
            <a:lnSpc>
              <a:spcPct val="100000"/>
            </a:lnSpc>
          </a:pPr>
          <a:r>
            <a:rPr lang="en-US"/>
            <a:t>Earn their high school diploma</a:t>
          </a:r>
        </a:p>
      </dgm:t>
    </dgm:pt>
    <dgm:pt modelId="{A475F339-E0A0-4900-BBBC-4ABCF7A2EF88}" type="parTrans" cxnId="{EDEF3337-6D71-4BE3-A7E0-27563802685D}">
      <dgm:prSet/>
      <dgm:spPr/>
      <dgm:t>
        <a:bodyPr/>
        <a:lstStyle/>
        <a:p>
          <a:endParaRPr lang="en-US"/>
        </a:p>
      </dgm:t>
    </dgm:pt>
    <dgm:pt modelId="{7C599F57-7CAD-4CCC-8860-D99452B4FA3B}" type="sibTrans" cxnId="{EDEF3337-6D71-4BE3-A7E0-27563802685D}">
      <dgm:prSet/>
      <dgm:spPr/>
      <dgm:t>
        <a:bodyPr/>
        <a:lstStyle/>
        <a:p>
          <a:endParaRPr lang="en-US"/>
        </a:p>
      </dgm:t>
    </dgm:pt>
    <dgm:pt modelId="{4A2F700C-7671-4735-821D-386745000CE2}">
      <dgm:prSet/>
      <dgm:spPr/>
      <dgm:t>
        <a:bodyPr/>
        <a:lstStyle/>
        <a:p>
          <a:pPr>
            <a:lnSpc>
              <a:spcPct val="100000"/>
            </a:lnSpc>
            <a:defRPr b="1"/>
          </a:pPr>
          <a:r>
            <a:rPr lang="en-US"/>
            <a:t>Attend College</a:t>
          </a:r>
        </a:p>
      </dgm:t>
    </dgm:pt>
    <dgm:pt modelId="{E2B2B475-18F2-48AB-9765-0D729DC7624C}" type="parTrans" cxnId="{4BF4A371-B7FD-4663-A0FF-DEB8F5151D7D}">
      <dgm:prSet/>
      <dgm:spPr/>
      <dgm:t>
        <a:bodyPr/>
        <a:lstStyle/>
        <a:p>
          <a:endParaRPr lang="en-US"/>
        </a:p>
      </dgm:t>
    </dgm:pt>
    <dgm:pt modelId="{70D8C1C7-AB00-45FB-8DD8-20BE476CD2E0}" type="sibTrans" cxnId="{4BF4A371-B7FD-4663-A0FF-DEB8F5151D7D}">
      <dgm:prSet/>
      <dgm:spPr/>
      <dgm:t>
        <a:bodyPr/>
        <a:lstStyle/>
        <a:p>
          <a:endParaRPr lang="en-US"/>
        </a:p>
      </dgm:t>
    </dgm:pt>
    <dgm:pt modelId="{A274A00D-3492-4158-9FC3-0FD15B97253E}">
      <dgm:prSet/>
      <dgm:spPr/>
      <dgm:t>
        <a:bodyPr/>
        <a:lstStyle/>
        <a:p>
          <a:pPr>
            <a:lnSpc>
              <a:spcPct val="100000"/>
            </a:lnSpc>
          </a:pPr>
          <a:r>
            <a:rPr lang="en-US"/>
            <a:t>Enroll in a two or four yr college/ university</a:t>
          </a:r>
        </a:p>
      </dgm:t>
    </dgm:pt>
    <dgm:pt modelId="{8CA21598-00B2-4849-A53D-2619ADB4E731}" type="parTrans" cxnId="{BB7077E5-86E1-4B5B-BB2C-5ABDE0CD967F}">
      <dgm:prSet/>
      <dgm:spPr/>
      <dgm:t>
        <a:bodyPr/>
        <a:lstStyle/>
        <a:p>
          <a:endParaRPr lang="en-US"/>
        </a:p>
      </dgm:t>
    </dgm:pt>
    <dgm:pt modelId="{FB29B9C8-3F8F-4F63-8D2C-E8E4822C8993}" type="sibTrans" cxnId="{BB7077E5-86E1-4B5B-BB2C-5ABDE0CD967F}">
      <dgm:prSet/>
      <dgm:spPr/>
      <dgm:t>
        <a:bodyPr/>
        <a:lstStyle/>
        <a:p>
          <a:endParaRPr lang="en-US"/>
        </a:p>
      </dgm:t>
    </dgm:pt>
    <dgm:pt modelId="{EC923273-2A4E-4283-B82D-2B8379B64CD1}">
      <dgm:prSet/>
      <dgm:spPr/>
      <dgm:t>
        <a:bodyPr/>
        <a:lstStyle/>
        <a:p>
          <a:pPr>
            <a:lnSpc>
              <a:spcPct val="100000"/>
            </a:lnSpc>
            <a:defRPr b="1"/>
          </a:pPr>
          <a:r>
            <a:rPr lang="en-US"/>
            <a:t>Complete</a:t>
          </a:r>
        </a:p>
      </dgm:t>
    </dgm:pt>
    <dgm:pt modelId="{0A440793-CCEF-4167-BE54-BFABB5BB641B}" type="parTrans" cxnId="{9207A865-8AD4-425F-97AA-BDA6ACDA9EB9}">
      <dgm:prSet/>
      <dgm:spPr/>
      <dgm:t>
        <a:bodyPr/>
        <a:lstStyle/>
        <a:p>
          <a:endParaRPr lang="en-US"/>
        </a:p>
      </dgm:t>
    </dgm:pt>
    <dgm:pt modelId="{F82C586F-893B-46C0-A4EF-DF41D6E934D7}" type="sibTrans" cxnId="{9207A865-8AD4-425F-97AA-BDA6ACDA9EB9}">
      <dgm:prSet/>
      <dgm:spPr/>
      <dgm:t>
        <a:bodyPr/>
        <a:lstStyle/>
        <a:p>
          <a:endParaRPr lang="en-US"/>
        </a:p>
      </dgm:t>
    </dgm:pt>
    <dgm:pt modelId="{2997939E-39FE-4C74-BFF4-931944D4834D}">
      <dgm:prSet/>
      <dgm:spPr/>
      <dgm:t>
        <a:bodyPr/>
        <a:lstStyle/>
        <a:p>
          <a:pPr>
            <a:lnSpc>
              <a:spcPct val="100000"/>
            </a:lnSpc>
          </a:pPr>
          <a:r>
            <a:rPr lang="en-US"/>
            <a:t>complete a degree program sooner</a:t>
          </a:r>
        </a:p>
      </dgm:t>
    </dgm:pt>
    <dgm:pt modelId="{5DAD17EC-C86A-4181-88C0-912001718A65}" type="parTrans" cxnId="{A5F412E6-D064-4416-9DA6-BBEF89FCD5AD}">
      <dgm:prSet/>
      <dgm:spPr/>
      <dgm:t>
        <a:bodyPr/>
        <a:lstStyle/>
        <a:p>
          <a:endParaRPr lang="en-US"/>
        </a:p>
      </dgm:t>
    </dgm:pt>
    <dgm:pt modelId="{617AD3F6-C6D3-4B22-8716-9A545763A352}" type="sibTrans" cxnId="{A5F412E6-D064-4416-9DA6-BBEF89FCD5AD}">
      <dgm:prSet/>
      <dgm:spPr/>
      <dgm:t>
        <a:bodyPr/>
        <a:lstStyle/>
        <a:p>
          <a:endParaRPr lang="en-US"/>
        </a:p>
      </dgm:t>
    </dgm:pt>
    <dgm:pt modelId="{E517108B-B100-4174-8BDE-8B39577EFCB0}">
      <dgm:prSet/>
      <dgm:spPr/>
      <dgm:t>
        <a:bodyPr/>
        <a:lstStyle/>
        <a:p>
          <a:pPr>
            <a:lnSpc>
              <a:spcPct val="100000"/>
            </a:lnSpc>
            <a:defRPr b="1"/>
          </a:pPr>
          <a:r>
            <a:rPr lang="en-US"/>
            <a:t>Have</a:t>
          </a:r>
        </a:p>
      </dgm:t>
    </dgm:pt>
    <dgm:pt modelId="{9A6DD093-F688-4C58-BB89-93AA32518018}" type="parTrans" cxnId="{6247B6A9-8B1E-4E34-B13A-5143706F7E82}">
      <dgm:prSet/>
      <dgm:spPr/>
      <dgm:t>
        <a:bodyPr/>
        <a:lstStyle/>
        <a:p>
          <a:endParaRPr lang="en-US"/>
        </a:p>
      </dgm:t>
    </dgm:pt>
    <dgm:pt modelId="{642A9226-557B-4C5F-85EC-E21FD7BD12CB}" type="sibTrans" cxnId="{6247B6A9-8B1E-4E34-B13A-5143706F7E82}">
      <dgm:prSet/>
      <dgm:spPr/>
      <dgm:t>
        <a:bodyPr/>
        <a:lstStyle/>
        <a:p>
          <a:endParaRPr lang="en-US"/>
        </a:p>
      </dgm:t>
    </dgm:pt>
    <dgm:pt modelId="{9869710E-5302-477A-97B6-B572C854DE3F}">
      <dgm:prSet/>
      <dgm:spPr/>
      <dgm:t>
        <a:bodyPr/>
        <a:lstStyle/>
        <a:p>
          <a:pPr>
            <a:lnSpc>
              <a:spcPct val="100000"/>
            </a:lnSpc>
          </a:pPr>
          <a:r>
            <a:rPr lang="en-US"/>
            <a:t>have a higher college GPA</a:t>
          </a:r>
        </a:p>
      </dgm:t>
    </dgm:pt>
    <dgm:pt modelId="{274E031B-96B4-471D-9EBE-CCADBD66E36E}" type="parTrans" cxnId="{8AAD742E-DF5F-487F-8CBF-01E577037BF4}">
      <dgm:prSet/>
      <dgm:spPr/>
      <dgm:t>
        <a:bodyPr/>
        <a:lstStyle/>
        <a:p>
          <a:endParaRPr lang="en-US"/>
        </a:p>
      </dgm:t>
    </dgm:pt>
    <dgm:pt modelId="{0921A599-A95F-4A0C-9497-8D0E12D30A42}" type="sibTrans" cxnId="{8AAD742E-DF5F-487F-8CBF-01E577037BF4}">
      <dgm:prSet/>
      <dgm:spPr/>
      <dgm:t>
        <a:bodyPr/>
        <a:lstStyle/>
        <a:p>
          <a:endParaRPr lang="en-US"/>
        </a:p>
      </dgm:t>
    </dgm:pt>
    <dgm:pt modelId="{767C5787-5F01-4CF1-8926-B2CA262B35B4}" type="pres">
      <dgm:prSet presAssocID="{9FFA8026-19A7-4B94-92F8-7D686B7F2D2B}" presName="root" presStyleCnt="0">
        <dgm:presLayoutVars>
          <dgm:dir/>
          <dgm:resizeHandles val="exact"/>
        </dgm:presLayoutVars>
      </dgm:prSet>
      <dgm:spPr/>
    </dgm:pt>
    <dgm:pt modelId="{F807CDD5-CC58-416F-AE02-9B10D340CE7B}" type="pres">
      <dgm:prSet presAssocID="{7F3E84D6-D8EE-40CF-B5E7-45231872B550}" presName="compNode" presStyleCnt="0"/>
      <dgm:spPr/>
    </dgm:pt>
    <dgm:pt modelId="{D6EACF0E-5A3A-4C7D-B4E1-06DDACFC8D66}" type="pres">
      <dgm:prSet presAssocID="{7F3E84D6-D8EE-40CF-B5E7-45231872B5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AECEC18-5D7A-442B-A0B8-C2E6376B3B55}" type="pres">
      <dgm:prSet presAssocID="{7F3E84D6-D8EE-40CF-B5E7-45231872B550}" presName="iconSpace" presStyleCnt="0"/>
      <dgm:spPr/>
    </dgm:pt>
    <dgm:pt modelId="{42C2A70E-4F6D-4CE1-9E31-34C43F92E067}" type="pres">
      <dgm:prSet presAssocID="{7F3E84D6-D8EE-40CF-B5E7-45231872B550}" presName="parTx" presStyleLbl="revTx" presStyleIdx="0" presStyleCnt="8">
        <dgm:presLayoutVars>
          <dgm:chMax val="0"/>
          <dgm:chPref val="0"/>
        </dgm:presLayoutVars>
      </dgm:prSet>
      <dgm:spPr/>
    </dgm:pt>
    <dgm:pt modelId="{8C46D49E-942C-4DB0-8601-2E5423044DC4}" type="pres">
      <dgm:prSet presAssocID="{7F3E84D6-D8EE-40CF-B5E7-45231872B550}" presName="txSpace" presStyleCnt="0"/>
      <dgm:spPr/>
    </dgm:pt>
    <dgm:pt modelId="{8ACC01C7-2E9A-411E-BDDC-F838E3FF14FA}" type="pres">
      <dgm:prSet presAssocID="{7F3E84D6-D8EE-40CF-B5E7-45231872B550}" presName="desTx" presStyleLbl="revTx" presStyleIdx="1" presStyleCnt="8">
        <dgm:presLayoutVars/>
      </dgm:prSet>
      <dgm:spPr/>
    </dgm:pt>
    <dgm:pt modelId="{6EF33034-FBAE-418A-8932-317B72BA5E57}" type="pres">
      <dgm:prSet presAssocID="{47051726-1824-45A7-B38D-E58AAB112F8B}" presName="sibTrans" presStyleCnt="0"/>
      <dgm:spPr/>
    </dgm:pt>
    <dgm:pt modelId="{71010477-8846-4622-9393-578361D93C9D}" type="pres">
      <dgm:prSet presAssocID="{4A2F700C-7671-4735-821D-386745000CE2}" presName="compNode" presStyleCnt="0"/>
      <dgm:spPr/>
    </dgm:pt>
    <dgm:pt modelId="{89773EAC-981C-4712-BE7A-5F6F52B901FE}" type="pres">
      <dgm:prSet presAssocID="{4A2F700C-7671-4735-821D-386745000CE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B706CCF9-4A46-49FC-9E26-08331A180EB4}" type="pres">
      <dgm:prSet presAssocID="{4A2F700C-7671-4735-821D-386745000CE2}" presName="iconSpace" presStyleCnt="0"/>
      <dgm:spPr/>
    </dgm:pt>
    <dgm:pt modelId="{DC2CB357-C551-4F63-A42E-B56C6DB1FE0F}" type="pres">
      <dgm:prSet presAssocID="{4A2F700C-7671-4735-821D-386745000CE2}" presName="parTx" presStyleLbl="revTx" presStyleIdx="2" presStyleCnt="8">
        <dgm:presLayoutVars>
          <dgm:chMax val="0"/>
          <dgm:chPref val="0"/>
        </dgm:presLayoutVars>
      </dgm:prSet>
      <dgm:spPr/>
    </dgm:pt>
    <dgm:pt modelId="{142F6316-C2F2-47AB-A4BF-393B8A4A05D6}" type="pres">
      <dgm:prSet presAssocID="{4A2F700C-7671-4735-821D-386745000CE2}" presName="txSpace" presStyleCnt="0"/>
      <dgm:spPr/>
    </dgm:pt>
    <dgm:pt modelId="{55F63D77-A58B-4EA3-9055-4D6A7EEF75F0}" type="pres">
      <dgm:prSet presAssocID="{4A2F700C-7671-4735-821D-386745000CE2}" presName="desTx" presStyleLbl="revTx" presStyleIdx="3" presStyleCnt="8">
        <dgm:presLayoutVars/>
      </dgm:prSet>
      <dgm:spPr/>
    </dgm:pt>
    <dgm:pt modelId="{EF7E2556-91E2-4D13-97DB-FA16086A7F2C}" type="pres">
      <dgm:prSet presAssocID="{70D8C1C7-AB00-45FB-8DD8-20BE476CD2E0}" presName="sibTrans" presStyleCnt="0"/>
      <dgm:spPr/>
    </dgm:pt>
    <dgm:pt modelId="{274F902C-223A-4BC1-9066-BA4DB2854879}" type="pres">
      <dgm:prSet presAssocID="{E517108B-B100-4174-8BDE-8B39577EFCB0}" presName="compNode" presStyleCnt="0"/>
      <dgm:spPr/>
    </dgm:pt>
    <dgm:pt modelId="{EB009976-4A2F-43BF-9A11-7428EC6074E5}" type="pres">
      <dgm:prSet presAssocID="{E517108B-B100-4174-8BDE-8B39577EFCB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FB6063A-7E21-45D7-8B86-3318B11D7322}" type="pres">
      <dgm:prSet presAssocID="{E517108B-B100-4174-8BDE-8B39577EFCB0}" presName="iconSpace" presStyleCnt="0"/>
      <dgm:spPr/>
    </dgm:pt>
    <dgm:pt modelId="{CD99DB0E-595C-41F0-81B2-FE9A787323DE}" type="pres">
      <dgm:prSet presAssocID="{E517108B-B100-4174-8BDE-8B39577EFCB0}" presName="parTx" presStyleLbl="revTx" presStyleIdx="4" presStyleCnt="8">
        <dgm:presLayoutVars>
          <dgm:chMax val="0"/>
          <dgm:chPref val="0"/>
        </dgm:presLayoutVars>
      </dgm:prSet>
      <dgm:spPr/>
    </dgm:pt>
    <dgm:pt modelId="{BAC8A057-CE8C-4C07-958E-288DD2184D68}" type="pres">
      <dgm:prSet presAssocID="{E517108B-B100-4174-8BDE-8B39577EFCB0}" presName="txSpace" presStyleCnt="0"/>
      <dgm:spPr/>
    </dgm:pt>
    <dgm:pt modelId="{28796BB8-F6C7-47C7-B96A-E1E8ABD2DE73}" type="pres">
      <dgm:prSet presAssocID="{E517108B-B100-4174-8BDE-8B39577EFCB0}" presName="desTx" presStyleLbl="revTx" presStyleIdx="5" presStyleCnt="8">
        <dgm:presLayoutVars/>
      </dgm:prSet>
      <dgm:spPr/>
    </dgm:pt>
    <dgm:pt modelId="{CDE8E477-6CE0-4D27-8E66-F1D4CDCEAFD7}" type="pres">
      <dgm:prSet presAssocID="{642A9226-557B-4C5F-85EC-E21FD7BD12CB}" presName="sibTrans" presStyleCnt="0"/>
      <dgm:spPr/>
    </dgm:pt>
    <dgm:pt modelId="{20CF9A7D-5794-4DF6-BC47-22991CB84189}" type="pres">
      <dgm:prSet presAssocID="{EC923273-2A4E-4283-B82D-2B8379B64CD1}" presName="compNode" presStyleCnt="0"/>
      <dgm:spPr/>
    </dgm:pt>
    <dgm:pt modelId="{81216DBA-2E5E-4C30-B899-E7EE1C22926D}" type="pres">
      <dgm:prSet presAssocID="{EC923273-2A4E-4283-B82D-2B8379B64CD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a:ext>
      </dgm:extLst>
    </dgm:pt>
    <dgm:pt modelId="{D48B74DC-66BF-494F-88C3-9E125FEBFCE4}" type="pres">
      <dgm:prSet presAssocID="{EC923273-2A4E-4283-B82D-2B8379B64CD1}" presName="iconSpace" presStyleCnt="0"/>
      <dgm:spPr/>
    </dgm:pt>
    <dgm:pt modelId="{CA808096-CBAB-4497-B17A-61FF271324C7}" type="pres">
      <dgm:prSet presAssocID="{EC923273-2A4E-4283-B82D-2B8379B64CD1}" presName="parTx" presStyleLbl="revTx" presStyleIdx="6" presStyleCnt="8">
        <dgm:presLayoutVars>
          <dgm:chMax val="0"/>
          <dgm:chPref val="0"/>
        </dgm:presLayoutVars>
      </dgm:prSet>
      <dgm:spPr/>
    </dgm:pt>
    <dgm:pt modelId="{E59B30AC-3E24-42B8-B539-C376ED2C2020}" type="pres">
      <dgm:prSet presAssocID="{EC923273-2A4E-4283-B82D-2B8379B64CD1}" presName="txSpace" presStyleCnt="0"/>
      <dgm:spPr/>
    </dgm:pt>
    <dgm:pt modelId="{30E1ACEE-2501-4BE1-BEA2-0E231965F991}" type="pres">
      <dgm:prSet presAssocID="{EC923273-2A4E-4283-B82D-2B8379B64CD1}" presName="desTx" presStyleLbl="revTx" presStyleIdx="7" presStyleCnt="8">
        <dgm:presLayoutVars/>
      </dgm:prSet>
      <dgm:spPr/>
    </dgm:pt>
  </dgm:ptLst>
  <dgm:cxnLst>
    <dgm:cxn modelId="{DEE50A07-DB7A-4243-90C7-3D5355DB8B00}" srcId="{9FFA8026-19A7-4B94-92F8-7D686B7F2D2B}" destId="{7F3E84D6-D8EE-40CF-B5E7-45231872B550}" srcOrd="0" destOrd="0" parTransId="{F314FB04-AF74-460D-8A51-5698445B7CC3}" sibTransId="{47051726-1824-45A7-B38D-E58AAB112F8B}"/>
    <dgm:cxn modelId="{D48A9322-B75B-B64E-9819-3C3F7E17CFBD}" type="presOf" srcId="{7F3E84D6-D8EE-40CF-B5E7-45231872B550}" destId="{42C2A70E-4F6D-4CE1-9E31-34C43F92E067}" srcOrd="0" destOrd="0" presId="urn:microsoft.com/office/officeart/2018/5/layout/CenteredIconLabelDescriptionList"/>
    <dgm:cxn modelId="{8AAD742E-DF5F-487F-8CBF-01E577037BF4}" srcId="{E517108B-B100-4174-8BDE-8B39577EFCB0}" destId="{9869710E-5302-477A-97B6-B572C854DE3F}" srcOrd="0" destOrd="0" parTransId="{274E031B-96B4-471D-9EBE-CCADBD66E36E}" sibTransId="{0921A599-A95F-4A0C-9497-8D0E12D30A42}"/>
    <dgm:cxn modelId="{EDEF3337-6D71-4BE3-A7E0-27563802685D}" srcId="{7F3E84D6-D8EE-40CF-B5E7-45231872B550}" destId="{17862372-EE0A-4FD8-9DB8-46F21D865AE0}" srcOrd="0" destOrd="0" parTransId="{A475F339-E0A0-4900-BBBC-4ABCF7A2EF88}" sibTransId="{7C599F57-7CAD-4CCC-8860-D99452B4FA3B}"/>
    <dgm:cxn modelId="{CF996649-47FC-0546-8D27-21AD0EC3AE80}" type="presOf" srcId="{EC923273-2A4E-4283-B82D-2B8379B64CD1}" destId="{CA808096-CBAB-4497-B17A-61FF271324C7}" srcOrd="0" destOrd="0" presId="urn:microsoft.com/office/officeart/2018/5/layout/CenteredIconLabelDescriptionList"/>
    <dgm:cxn modelId="{9207A865-8AD4-425F-97AA-BDA6ACDA9EB9}" srcId="{9FFA8026-19A7-4B94-92F8-7D686B7F2D2B}" destId="{EC923273-2A4E-4283-B82D-2B8379B64CD1}" srcOrd="3" destOrd="0" parTransId="{0A440793-CCEF-4167-BE54-BFABB5BB641B}" sibTransId="{F82C586F-893B-46C0-A4EF-DF41D6E934D7}"/>
    <dgm:cxn modelId="{38128966-D2B8-C64F-A82E-C2CD202ADD44}" type="presOf" srcId="{2997939E-39FE-4C74-BFF4-931944D4834D}" destId="{30E1ACEE-2501-4BE1-BEA2-0E231965F991}" srcOrd="0" destOrd="0" presId="urn:microsoft.com/office/officeart/2018/5/layout/CenteredIconLabelDescriptionList"/>
    <dgm:cxn modelId="{418BD069-0E89-3648-ACD7-95D1FDDEA719}" type="presOf" srcId="{4A2F700C-7671-4735-821D-386745000CE2}" destId="{DC2CB357-C551-4F63-A42E-B56C6DB1FE0F}" srcOrd="0" destOrd="0" presId="urn:microsoft.com/office/officeart/2018/5/layout/CenteredIconLabelDescriptionList"/>
    <dgm:cxn modelId="{9485E86C-B8E5-CB4E-9584-54339A95E4B6}" type="presOf" srcId="{9869710E-5302-477A-97B6-B572C854DE3F}" destId="{28796BB8-F6C7-47C7-B96A-E1E8ABD2DE73}" srcOrd="0" destOrd="0" presId="urn:microsoft.com/office/officeart/2018/5/layout/CenteredIconLabelDescriptionList"/>
    <dgm:cxn modelId="{F56C8C71-4E86-194B-BFF3-1D270D867A4F}" type="presOf" srcId="{9FFA8026-19A7-4B94-92F8-7D686B7F2D2B}" destId="{767C5787-5F01-4CF1-8926-B2CA262B35B4}" srcOrd="0" destOrd="0" presId="urn:microsoft.com/office/officeart/2018/5/layout/CenteredIconLabelDescriptionList"/>
    <dgm:cxn modelId="{4BF4A371-B7FD-4663-A0FF-DEB8F5151D7D}" srcId="{9FFA8026-19A7-4B94-92F8-7D686B7F2D2B}" destId="{4A2F700C-7671-4735-821D-386745000CE2}" srcOrd="1" destOrd="0" parTransId="{E2B2B475-18F2-48AB-9765-0D729DC7624C}" sibTransId="{70D8C1C7-AB00-45FB-8DD8-20BE476CD2E0}"/>
    <dgm:cxn modelId="{F61F7F83-AE09-C84C-92EA-A10893D664B2}" type="presOf" srcId="{E517108B-B100-4174-8BDE-8B39577EFCB0}" destId="{CD99DB0E-595C-41F0-81B2-FE9A787323DE}" srcOrd="0" destOrd="0" presId="urn:microsoft.com/office/officeart/2018/5/layout/CenteredIconLabelDescriptionList"/>
    <dgm:cxn modelId="{39BB949D-FC96-A84E-91FA-2A35A1A4953F}" type="presOf" srcId="{A274A00D-3492-4158-9FC3-0FD15B97253E}" destId="{55F63D77-A58B-4EA3-9055-4D6A7EEF75F0}" srcOrd="0" destOrd="0" presId="urn:microsoft.com/office/officeart/2018/5/layout/CenteredIconLabelDescriptionList"/>
    <dgm:cxn modelId="{6247B6A9-8B1E-4E34-B13A-5143706F7E82}" srcId="{9FFA8026-19A7-4B94-92F8-7D686B7F2D2B}" destId="{E517108B-B100-4174-8BDE-8B39577EFCB0}" srcOrd="2" destOrd="0" parTransId="{9A6DD093-F688-4C58-BB89-93AA32518018}" sibTransId="{642A9226-557B-4C5F-85EC-E21FD7BD12CB}"/>
    <dgm:cxn modelId="{BB7077E5-86E1-4B5B-BB2C-5ABDE0CD967F}" srcId="{4A2F700C-7671-4735-821D-386745000CE2}" destId="{A274A00D-3492-4158-9FC3-0FD15B97253E}" srcOrd="0" destOrd="0" parTransId="{8CA21598-00B2-4849-A53D-2619ADB4E731}" sibTransId="{FB29B9C8-3F8F-4F63-8D2C-E8E4822C8993}"/>
    <dgm:cxn modelId="{A5F412E6-D064-4416-9DA6-BBEF89FCD5AD}" srcId="{EC923273-2A4E-4283-B82D-2B8379B64CD1}" destId="{2997939E-39FE-4C74-BFF4-931944D4834D}" srcOrd="0" destOrd="0" parTransId="{5DAD17EC-C86A-4181-88C0-912001718A65}" sibTransId="{617AD3F6-C6D3-4B22-8716-9A545763A352}"/>
    <dgm:cxn modelId="{A96434E8-4F8C-8347-9A77-8E53AA34AD99}" type="presOf" srcId="{17862372-EE0A-4FD8-9DB8-46F21D865AE0}" destId="{8ACC01C7-2E9A-411E-BDDC-F838E3FF14FA}" srcOrd="0" destOrd="0" presId="urn:microsoft.com/office/officeart/2018/5/layout/CenteredIconLabelDescriptionList"/>
    <dgm:cxn modelId="{A2E44A7A-622D-514A-A28B-2346D99007C8}" type="presParOf" srcId="{767C5787-5F01-4CF1-8926-B2CA262B35B4}" destId="{F807CDD5-CC58-416F-AE02-9B10D340CE7B}" srcOrd="0" destOrd="0" presId="urn:microsoft.com/office/officeart/2018/5/layout/CenteredIconLabelDescriptionList"/>
    <dgm:cxn modelId="{1CD586FF-E23E-834A-AA58-B30AC2C90695}" type="presParOf" srcId="{F807CDD5-CC58-416F-AE02-9B10D340CE7B}" destId="{D6EACF0E-5A3A-4C7D-B4E1-06DDACFC8D66}" srcOrd="0" destOrd="0" presId="urn:microsoft.com/office/officeart/2018/5/layout/CenteredIconLabelDescriptionList"/>
    <dgm:cxn modelId="{93211531-E57D-694A-8C1D-201430CB2D98}" type="presParOf" srcId="{F807CDD5-CC58-416F-AE02-9B10D340CE7B}" destId="{9AECEC18-5D7A-442B-A0B8-C2E6376B3B55}" srcOrd="1" destOrd="0" presId="urn:microsoft.com/office/officeart/2018/5/layout/CenteredIconLabelDescriptionList"/>
    <dgm:cxn modelId="{368659D6-611A-4046-8CDD-753A1CDBAD9E}" type="presParOf" srcId="{F807CDD5-CC58-416F-AE02-9B10D340CE7B}" destId="{42C2A70E-4F6D-4CE1-9E31-34C43F92E067}" srcOrd="2" destOrd="0" presId="urn:microsoft.com/office/officeart/2018/5/layout/CenteredIconLabelDescriptionList"/>
    <dgm:cxn modelId="{D33FFE70-C2D0-3541-A21F-EB2055525061}" type="presParOf" srcId="{F807CDD5-CC58-416F-AE02-9B10D340CE7B}" destId="{8C46D49E-942C-4DB0-8601-2E5423044DC4}" srcOrd="3" destOrd="0" presId="urn:microsoft.com/office/officeart/2018/5/layout/CenteredIconLabelDescriptionList"/>
    <dgm:cxn modelId="{69D1E899-4B2C-8B4B-BB8F-E592AB666D12}" type="presParOf" srcId="{F807CDD5-CC58-416F-AE02-9B10D340CE7B}" destId="{8ACC01C7-2E9A-411E-BDDC-F838E3FF14FA}" srcOrd="4" destOrd="0" presId="urn:microsoft.com/office/officeart/2018/5/layout/CenteredIconLabelDescriptionList"/>
    <dgm:cxn modelId="{DC1B8DBA-CA43-D942-8595-87A96F18D6C9}" type="presParOf" srcId="{767C5787-5F01-4CF1-8926-B2CA262B35B4}" destId="{6EF33034-FBAE-418A-8932-317B72BA5E57}" srcOrd="1" destOrd="0" presId="urn:microsoft.com/office/officeart/2018/5/layout/CenteredIconLabelDescriptionList"/>
    <dgm:cxn modelId="{C5B1A257-079B-A54E-A4B8-6CBE31E64E63}" type="presParOf" srcId="{767C5787-5F01-4CF1-8926-B2CA262B35B4}" destId="{71010477-8846-4622-9393-578361D93C9D}" srcOrd="2" destOrd="0" presId="urn:microsoft.com/office/officeart/2018/5/layout/CenteredIconLabelDescriptionList"/>
    <dgm:cxn modelId="{8F9C24B8-CDD6-8F41-BA07-969C8416FBC7}" type="presParOf" srcId="{71010477-8846-4622-9393-578361D93C9D}" destId="{89773EAC-981C-4712-BE7A-5F6F52B901FE}" srcOrd="0" destOrd="0" presId="urn:microsoft.com/office/officeart/2018/5/layout/CenteredIconLabelDescriptionList"/>
    <dgm:cxn modelId="{C2D6139E-5C58-9D4E-BB1A-BAA7F413DD75}" type="presParOf" srcId="{71010477-8846-4622-9393-578361D93C9D}" destId="{B706CCF9-4A46-49FC-9E26-08331A180EB4}" srcOrd="1" destOrd="0" presId="urn:microsoft.com/office/officeart/2018/5/layout/CenteredIconLabelDescriptionList"/>
    <dgm:cxn modelId="{D474D082-C76A-C945-8D14-6D93C8E58D08}" type="presParOf" srcId="{71010477-8846-4622-9393-578361D93C9D}" destId="{DC2CB357-C551-4F63-A42E-B56C6DB1FE0F}" srcOrd="2" destOrd="0" presId="urn:microsoft.com/office/officeart/2018/5/layout/CenteredIconLabelDescriptionList"/>
    <dgm:cxn modelId="{D7592405-9DA5-B746-B746-16C7BB9C8045}" type="presParOf" srcId="{71010477-8846-4622-9393-578361D93C9D}" destId="{142F6316-C2F2-47AB-A4BF-393B8A4A05D6}" srcOrd="3" destOrd="0" presId="urn:microsoft.com/office/officeart/2018/5/layout/CenteredIconLabelDescriptionList"/>
    <dgm:cxn modelId="{B1B380E1-D5DA-C344-BEA5-4ED986746D23}" type="presParOf" srcId="{71010477-8846-4622-9393-578361D93C9D}" destId="{55F63D77-A58B-4EA3-9055-4D6A7EEF75F0}" srcOrd="4" destOrd="0" presId="urn:microsoft.com/office/officeart/2018/5/layout/CenteredIconLabelDescriptionList"/>
    <dgm:cxn modelId="{FCE76181-5149-C740-95AD-9000D6A45DCA}" type="presParOf" srcId="{767C5787-5F01-4CF1-8926-B2CA262B35B4}" destId="{EF7E2556-91E2-4D13-97DB-FA16086A7F2C}" srcOrd="3" destOrd="0" presId="urn:microsoft.com/office/officeart/2018/5/layout/CenteredIconLabelDescriptionList"/>
    <dgm:cxn modelId="{396DC027-86DA-434A-A7E6-2C17FE79664D}" type="presParOf" srcId="{767C5787-5F01-4CF1-8926-B2CA262B35B4}" destId="{274F902C-223A-4BC1-9066-BA4DB2854879}" srcOrd="4" destOrd="0" presId="urn:microsoft.com/office/officeart/2018/5/layout/CenteredIconLabelDescriptionList"/>
    <dgm:cxn modelId="{329CC910-49E1-6D44-A794-44AE197293E3}" type="presParOf" srcId="{274F902C-223A-4BC1-9066-BA4DB2854879}" destId="{EB009976-4A2F-43BF-9A11-7428EC6074E5}" srcOrd="0" destOrd="0" presId="urn:microsoft.com/office/officeart/2018/5/layout/CenteredIconLabelDescriptionList"/>
    <dgm:cxn modelId="{C7C17FF0-5417-5643-BB4A-7E6E2DD2D0B2}" type="presParOf" srcId="{274F902C-223A-4BC1-9066-BA4DB2854879}" destId="{EFB6063A-7E21-45D7-8B86-3318B11D7322}" srcOrd="1" destOrd="0" presId="urn:microsoft.com/office/officeart/2018/5/layout/CenteredIconLabelDescriptionList"/>
    <dgm:cxn modelId="{BF62E14A-DAD6-624B-ACA8-070962D0B02B}" type="presParOf" srcId="{274F902C-223A-4BC1-9066-BA4DB2854879}" destId="{CD99DB0E-595C-41F0-81B2-FE9A787323DE}" srcOrd="2" destOrd="0" presId="urn:microsoft.com/office/officeart/2018/5/layout/CenteredIconLabelDescriptionList"/>
    <dgm:cxn modelId="{B2C80CEC-A445-604A-93A7-5994AAD29661}" type="presParOf" srcId="{274F902C-223A-4BC1-9066-BA4DB2854879}" destId="{BAC8A057-CE8C-4C07-958E-288DD2184D68}" srcOrd="3" destOrd="0" presId="urn:microsoft.com/office/officeart/2018/5/layout/CenteredIconLabelDescriptionList"/>
    <dgm:cxn modelId="{55ABC17E-4942-0F48-B465-B304482BA168}" type="presParOf" srcId="{274F902C-223A-4BC1-9066-BA4DB2854879}" destId="{28796BB8-F6C7-47C7-B96A-E1E8ABD2DE73}" srcOrd="4" destOrd="0" presId="urn:microsoft.com/office/officeart/2018/5/layout/CenteredIconLabelDescriptionList"/>
    <dgm:cxn modelId="{E49D3A94-E811-544B-A8DB-310B8EF9F2CD}" type="presParOf" srcId="{767C5787-5F01-4CF1-8926-B2CA262B35B4}" destId="{CDE8E477-6CE0-4D27-8E66-F1D4CDCEAFD7}" srcOrd="5" destOrd="0" presId="urn:microsoft.com/office/officeart/2018/5/layout/CenteredIconLabelDescriptionList"/>
    <dgm:cxn modelId="{C784A023-C1E4-9846-A142-BAAA0D177D72}" type="presParOf" srcId="{767C5787-5F01-4CF1-8926-B2CA262B35B4}" destId="{20CF9A7D-5794-4DF6-BC47-22991CB84189}" srcOrd="6" destOrd="0" presId="urn:microsoft.com/office/officeart/2018/5/layout/CenteredIconLabelDescriptionList"/>
    <dgm:cxn modelId="{A0F7B949-33C1-6748-B828-0644B4F0ADFD}" type="presParOf" srcId="{20CF9A7D-5794-4DF6-BC47-22991CB84189}" destId="{81216DBA-2E5E-4C30-B899-E7EE1C22926D}" srcOrd="0" destOrd="0" presId="urn:microsoft.com/office/officeart/2018/5/layout/CenteredIconLabelDescriptionList"/>
    <dgm:cxn modelId="{6FE73D02-5B01-D148-8F22-C623808FA199}" type="presParOf" srcId="{20CF9A7D-5794-4DF6-BC47-22991CB84189}" destId="{D48B74DC-66BF-494F-88C3-9E125FEBFCE4}" srcOrd="1" destOrd="0" presId="urn:microsoft.com/office/officeart/2018/5/layout/CenteredIconLabelDescriptionList"/>
    <dgm:cxn modelId="{6396CFD7-58AA-F54B-95EE-9D2C06283825}" type="presParOf" srcId="{20CF9A7D-5794-4DF6-BC47-22991CB84189}" destId="{CA808096-CBAB-4497-B17A-61FF271324C7}" srcOrd="2" destOrd="0" presId="urn:microsoft.com/office/officeart/2018/5/layout/CenteredIconLabelDescriptionList"/>
    <dgm:cxn modelId="{6A2CAEF1-4C1E-164A-9A0F-420C8FFFE550}" type="presParOf" srcId="{20CF9A7D-5794-4DF6-BC47-22991CB84189}" destId="{E59B30AC-3E24-42B8-B539-C376ED2C2020}" srcOrd="3" destOrd="0" presId="urn:microsoft.com/office/officeart/2018/5/layout/CenteredIconLabelDescriptionList"/>
    <dgm:cxn modelId="{33422E88-1DA6-6C41-8065-D0882FC81BAB}" type="presParOf" srcId="{20CF9A7D-5794-4DF6-BC47-22991CB84189}" destId="{30E1ACEE-2501-4BE1-BEA2-0E231965F99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329B85-6656-4B97-A7BE-900AD869A1D8}"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AD2B920-3DD4-4D33-9A36-B828181A729F}">
      <dgm:prSet/>
      <dgm:spPr/>
      <dgm:t>
        <a:bodyPr/>
        <a:lstStyle/>
        <a:p>
          <a:pPr>
            <a:lnSpc>
              <a:spcPct val="100000"/>
            </a:lnSpc>
          </a:pPr>
          <a:r>
            <a:rPr lang="en-US" dirty="0"/>
            <a:t>Expand opportunities for  students to access high quality, early postsecondary experiences.</a:t>
          </a:r>
        </a:p>
      </dgm:t>
    </dgm:pt>
    <dgm:pt modelId="{040C8DAA-84BD-4EC2-B9F9-54AFED9C6FC5}" type="parTrans" cxnId="{87A4D401-769A-42F8-930C-EADFBCCAD879}">
      <dgm:prSet/>
      <dgm:spPr/>
      <dgm:t>
        <a:bodyPr/>
        <a:lstStyle/>
        <a:p>
          <a:endParaRPr lang="en-US"/>
        </a:p>
      </dgm:t>
    </dgm:pt>
    <dgm:pt modelId="{A18BDCC0-DF16-431E-B97D-61B2E2F8A9A3}" type="sibTrans" cxnId="{87A4D401-769A-42F8-930C-EADFBCCAD879}">
      <dgm:prSet/>
      <dgm:spPr/>
      <dgm:t>
        <a:bodyPr/>
        <a:lstStyle/>
        <a:p>
          <a:endParaRPr lang="en-US"/>
        </a:p>
      </dgm:t>
    </dgm:pt>
    <dgm:pt modelId="{AB049854-A93E-49A1-B1A7-4B9F32999DF2}">
      <dgm:prSet/>
      <dgm:spPr/>
      <dgm:t>
        <a:bodyPr/>
        <a:lstStyle/>
        <a:p>
          <a:pPr>
            <a:lnSpc>
              <a:spcPct val="100000"/>
            </a:lnSpc>
          </a:pPr>
          <a:r>
            <a:rPr lang="en-US"/>
            <a:t>Expose students to college level content and instruction.</a:t>
          </a:r>
        </a:p>
      </dgm:t>
    </dgm:pt>
    <dgm:pt modelId="{0FEE9DF4-006F-4305-B5BD-23453E9441A7}" type="parTrans" cxnId="{6FD92F42-DE49-40B1-BC97-EEFCFC76352B}">
      <dgm:prSet/>
      <dgm:spPr/>
      <dgm:t>
        <a:bodyPr/>
        <a:lstStyle/>
        <a:p>
          <a:endParaRPr lang="en-US"/>
        </a:p>
      </dgm:t>
    </dgm:pt>
    <dgm:pt modelId="{5F0064A8-9EA3-4196-9153-144C6077DE72}" type="sibTrans" cxnId="{6FD92F42-DE49-40B1-BC97-EEFCFC76352B}">
      <dgm:prSet/>
      <dgm:spPr/>
      <dgm:t>
        <a:bodyPr/>
        <a:lstStyle/>
        <a:p>
          <a:endParaRPr lang="en-US"/>
        </a:p>
      </dgm:t>
    </dgm:pt>
    <dgm:pt modelId="{7B3CDD56-26E0-4F1C-9C55-FB49DF886809}">
      <dgm:prSet/>
      <dgm:spPr/>
      <dgm:t>
        <a:bodyPr/>
        <a:lstStyle/>
        <a:p>
          <a:pPr>
            <a:lnSpc>
              <a:spcPct val="100000"/>
            </a:lnSpc>
          </a:pPr>
          <a:r>
            <a:rPr lang="en-US"/>
            <a:t>Financial  Considerations: A four-year college graduate earns two-thirds more than a high school graduate does.  An Associate’s degree translates into earnings significantly higher than those earned by an individual with a high school diploma alone.  </a:t>
          </a:r>
        </a:p>
      </dgm:t>
    </dgm:pt>
    <dgm:pt modelId="{005BE462-7B78-444D-A414-9B8E2C0AEC87}" type="parTrans" cxnId="{7949F4CF-7E3A-463F-BF21-0137BB7964B3}">
      <dgm:prSet/>
      <dgm:spPr/>
      <dgm:t>
        <a:bodyPr/>
        <a:lstStyle/>
        <a:p>
          <a:endParaRPr lang="en-US"/>
        </a:p>
      </dgm:t>
    </dgm:pt>
    <dgm:pt modelId="{8CACB7F2-28FC-493A-B48B-41FD59112938}" type="sibTrans" cxnId="{7949F4CF-7E3A-463F-BF21-0137BB7964B3}">
      <dgm:prSet/>
      <dgm:spPr/>
      <dgm:t>
        <a:bodyPr/>
        <a:lstStyle/>
        <a:p>
          <a:endParaRPr lang="en-US"/>
        </a:p>
      </dgm:t>
    </dgm:pt>
    <dgm:pt modelId="{152A2533-90D7-4EAF-B66A-D0197B80833C}" type="pres">
      <dgm:prSet presAssocID="{E6329B85-6656-4B97-A7BE-900AD869A1D8}" presName="root" presStyleCnt="0">
        <dgm:presLayoutVars>
          <dgm:dir/>
          <dgm:resizeHandles val="exact"/>
        </dgm:presLayoutVars>
      </dgm:prSet>
      <dgm:spPr/>
    </dgm:pt>
    <dgm:pt modelId="{FFBA8461-DD8E-4C75-9E33-B02C48556D5C}" type="pres">
      <dgm:prSet presAssocID="{AAD2B920-3DD4-4D33-9A36-B828181A729F}" presName="compNode" presStyleCnt="0"/>
      <dgm:spPr/>
    </dgm:pt>
    <dgm:pt modelId="{F082CE94-8409-4EA9-A019-4FFE933DF755}" type="pres">
      <dgm:prSet presAssocID="{AAD2B920-3DD4-4D33-9A36-B828181A729F}" presName="bgRect" presStyleLbl="bgShp" presStyleIdx="0" presStyleCnt="3"/>
      <dgm:spPr/>
    </dgm:pt>
    <dgm:pt modelId="{FDB36508-E272-492A-AA97-E4CAFE88DD48}" type="pres">
      <dgm:prSet presAssocID="{AAD2B920-3DD4-4D33-9A36-B828181A72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3209A46B-BACF-4D9C-A659-EF69E03BE232}" type="pres">
      <dgm:prSet presAssocID="{AAD2B920-3DD4-4D33-9A36-B828181A729F}" presName="spaceRect" presStyleCnt="0"/>
      <dgm:spPr/>
    </dgm:pt>
    <dgm:pt modelId="{FCC39DDB-EAE2-40E2-ACDB-3B75C0496798}" type="pres">
      <dgm:prSet presAssocID="{AAD2B920-3DD4-4D33-9A36-B828181A729F}" presName="parTx" presStyleLbl="revTx" presStyleIdx="0" presStyleCnt="3">
        <dgm:presLayoutVars>
          <dgm:chMax val="0"/>
          <dgm:chPref val="0"/>
        </dgm:presLayoutVars>
      </dgm:prSet>
      <dgm:spPr/>
    </dgm:pt>
    <dgm:pt modelId="{8A61E6E3-8DA6-4E26-AB00-8239558B4CAA}" type="pres">
      <dgm:prSet presAssocID="{A18BDCC0-DF16-431E-B97D-61B2E2F8A9A3}" presName="sibTrans" presStyleCnt="0"/>
      <dgm:spPr/>
    </dgm:pt>
    <dgm:pt modelId="{9C68DB0C-4DE8-40A7-B0C0-5F1B8651F837}" type="pres">
      <dgm:prSet presAssocID="{AB049854-A93E-49A1-B1A7-4B9F32999DF2}" presName="compNode" presStyleCnt="0"/>
      <dgm:spPr/>
    </dgm:pt>
    <dgm:pt modelId="{1782BC6C-F2F6-47F0-9AA0-DF4283B54F74}" type="pres">
      <dgm:prSet presAssocID="{AB049854-A93E-49A1-B1A7-4B9F32999DF2}" presName="bgRect" presStyleLbl="bgShp" presStyleIdx="1" presStyleCnt="3"/>
      <dgm:spPr/>
    </dgm:pt>
    <dgm:pt modelId="{2744A1F2-1900-496A-B2DA-84E01FB5EAB0}" type="pres">
      <dgm:prSet presAssocID="{AB049854-A93E-49A1-B1A7-4B9F32999D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E2715417-9E02-4F81-B766-798572219C10}" type="pres">
      <dgm:prSet presAssocID="{AB049854-A93E-49A1-B1A7-4B9F32999DF2}" presName="spaceRect" presStyleCnt="0"/>
      <dgm:spPr/>
    </dgm:pt>
    <dgm:pt modelId="{AB4CC184-264A-412D-8BE7-3CB2FC65DCA2}" type="pres">
      <dgm:prSet presAssocID="{AB049854-A93E-49A1-B1A7-4B9F32999DF2}" presName="parTx" presStyleLbl="revTx" presStyleIdx="1" presStyleCnt="3">
        <dgm:presLayoutVars>
          <dgm:chMax val="0"/>
          <dgm:chPref val="0"/>
        </dgm:presLayoutVars>
      </dgm:prSet>
      <dgm:spPr/>
    </dgm:pt>
    <dgm:pt modelId="{C5F95ECF-D90A-4415-AB68-CF8AB93E14D9}" type="pres">
      <dgm:prSet presAssocID="{5F0064A8-9EA3-4196-9153-144C6077DE72}" presName="sibTrans" presStyleCnt="0"/>
      <dgm:spPr/>
    </dgm:pt>
    <dgm:pt modelId="{9A583D41-CB93-4C06-88D2-F9103C04B7E2}" type="pres">
      <dgm:prSet presAssocID="{7B3CDD56-26E0-4F1C-9C55-FB49DF886809}" presName="compNode" presStyleCnt="0"/>
      <dgm:spPr/>
    </dgm:pt>
    <dgm:pt modelId="{93ABD457-AE3E-4D57-A80E-78F88EF342E1}" type="pres">
      <dgm:prSet presAssocID="{7B3CDD56-26E0-4F1C-9C55-FB49DF886809}" presName="bgRect" presStyleLbl="bgShp" presStyleIdx="2" presStyleCnt="3"/>
      <dgm:spPr/>
    </dgm:pt>
    <dgm:pt modelId="{B1AF20A9-77E7-4645-9805-275088C3A961}" type="pres">
      <dgm:prSet presAssocID="{7B3CDD56-26E0-4F1C-9C55-FB49DF88680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3F09468C-15FF-4336-BB88-16E4572F6002}" type="pres">
      <dgm:prSet presAssocID="{7B3CDD56-26E0-4F1C-9C55-FB49DF886809}" presName="spaceRect" presStyleCnt="0"/>
      <dgm:spPr/>
    </dgm:pt>
    <dgm:pt modelId="{4984D628-3FB1-4ACF-8669-CC99A3A65F3A}" type="pres">
      <dgm:prSet presAssocID="{7B3CDD56-26E0-4F1C-9C55-FB49DF886809}" presName="parTx" presStyleLbl="revTx" presStyleIdx="2" presStyleCnt="3">
        <dgm:presLayoutVars>
          <dgm:chMax val="0"/>
          <dgm:chPref val="0"/>
        </dgm:presLayoutVars>
      </dgm:prSet>
      <dgm:spPr/>
    </dgm:pt>
  </dgm:ptLst>
  <dgm:cxnLst>
    <dgm:cxn modelId="{87A4D401-769A-42F8-930C-EADFBCCAD879}" srcId="{E6329B85-6656-4B97-A7BE-900AD869A1D8}" destId="{AAD2B920-3DD4-4D33-9A36-B828181A729F}" srcOrd="0" destOrd="0" parTransId="{040C8DAA-84BD-4EC2-B9F9-54AFED9C6FC5}" sibTransId="{A18BDCC0-DF16-431E-B97D-61B2E2F8A9A3}"/>
    <dgm:cxn modelId="{6FCCB00D-DEF1-5048-885F-6CDA46386E1B}" type="presOf" srcId="{7B3CDD56-26E0-4F1C-9C55-FB49DF886809}" destId="{4984D628-3FB1-4ACF-8669-CC99A3A65F3A}" srcOrd="0" destOrd="0" presId="urn:microsoft.com/office/officeart/2018/2/layout/IconVerticalSolidList"/>
    <dgm:cxn modelId="{6FD92F42-DE49-40B1-BC97-EEFCFC76352B}" srcId="{E6329B85-6656-4B97-A7BE-900AD869A1D8}" destId="{AB049854-A93E-49A1-B1A7-4B9F32999DF2}" srcOrd="1" destOrd="0" parTransId="{0FEE9DF4-006F-4305-B5BD-23453E9441A7}" sibTransId="{5F0064A8-9EA3-4196-9153-144C6077DE72}"/>
    <dgm:cxn modelId="{FFDDA757-7746-9743-80C9-B52585828966}" type="presOf" srcId="{AB049854-A93E-49A1-B1A7-4B9F32999DF2}" destId="{AB4CC184-264A-412D-8BE7-3CB2FC65DCA2}" srcOrd="0" destOrd="0" presId="urn:microsoft.com/office/officeart/2018/2/layout/IconVerticalSolidList"/>
    <dgm:cxn modelId="{9D635766-C8C6-6A4B-95F1-C1B6FEA390FA}" type="presOf" srcId="{AAD2B920-3DD4-4D33-9A36-B828181A729F}" destId="{FCC39DDB-EAE2-40E2-ACDB-3B75C0496798}" srcOrd="0" destOrd="0" presId="urn:microsoft.com/office/officeart/2018/2/layout/IconVerticalSolidList"/>
    <dgm:cxn modelId="{858FA4B6-CC77-C742-8F60-8907FEA9F515}" type="presOf" srcId="{E6329B85-6656-4B97-A7BE-900AD869A1D8}" destId="{152A2533-90D7-4EAF-B66A-D0197B80833C}" srcOrd="0" destOrd="0" presId="urn:microsoft.com/office/officeart/2018/2/layout/IconVerticalSolidList"/>
    <dgm:cxn modelId="{7949F4CF-7E3A-463F-BF21-0137BB7964B3}" srcId="{E6329B85-6656-4B97-A7BE-900AD869A1D8}" destId="{7B3CDD56-26E0-4F1C-9C55-FB49DF886809}" srcOrd="2" destOrd="0" parTransId="{005BE462-7B78-444D-A414-9B8E2C0AEC87}" sibTransId="{8CACB7F2-28FC-493A-B48B-41FD59112938}"/>
    <dgm:cxn modelId="{F0E4ECBA-60DA-1245-8ACA-3528D99076B0}" type="presParOf" srcId="{152A2533-90D7-4EAF-B66A-D0197B80833C}" destId="{FFBA8461-DD8E-4C75-9E33-B02C48556D5C}" srcOrd="0" destOrd="0" presId="urn:microsoft.com/office/officeart/2018/2/layout/IconVerticalSolidList"/>
    <dgm:cxn modelId="{69D45ED2-614E-6445-841E-00AA789164BB}" type="presParOf" srcId="{FFBA8461-DD8E-4C75-9E33-B02C48556D5C}" destId="{F082CE94-8409-4EA9-A019-4FFE933DF755}" srcOrd="0" destOrd="0" presId="urn:microsoft.com/office/officeart/2018/2/layout/IconVerticalSolidList"/>
    <dgm:cxn modelId="{BFF46F9C-3261-E949-A4E9-4D1B7A92CE73}" type="presParOf" srcId="{FFBA8461-DD8E-4C75-9E33-B02C48556D5C}" destId="{FDB36508-E272-492A-AA97-E4CAFE88DD48}" srcOrd="1" destOrd="0" presId="urn:microsoft.com/office/officeart/2018/2/layout/IconVerticalSolidList"/>
    <dgm:cxn modelId="{9B9F9028-6CA4-8844-B658-1B84DC1C3D0C}" type="presParOf" srcId="{FFBA8461-DD8E-4C75-9E33-B02C48556D5C}" destId="{3209A46B-BACF-4D9C-A659-EF69E03BE232}" srcOrd="2" destOrd="0" presId="urn:microsoft.com/office/officeart/2018/2/layout/IconVerticalSolidList"/>
    <dgm:cxn modelId="{8D1DF30E-7020-164A-B8D9-0CFF544898C1}" type="presParOf" srcId="{FFBA8461-DD8E-4C75-9E33-B02C48556D5C}" destId="{FCC39DDB-EAE2-40E2-ACDB-3B75C0496798}" srcOrd="3" destOrd="0" presId="urn:microsoft.com/office/officeart/2018/2/layout/IconVerticalSolidList"/>
    <dgm:cxn modelId="{0FDBD8C9-D315-7145-9D8F-CF56D16D1B6E}" type="presParOf" srcId="{152A2533-90D7-4EAF-B66A-D0197B80833C}" destId="{8A61E6E3-8DA6-4E26-AB00-8239558B4CAA}" srcOrd="1" destOrd="0" presId="urn:microsoft.com/office/officeart/2018/2/layout/IconVerticalSolidList"/>
    <dgm:cxn modelId="{DDD5E019-1D41-E74B-B2D2-788F1AB1D7A6}" type="presParOf" srcId="{152A2533-90D7-4EAF-B66A-D0197B80833C}" destId="{9C68DB0C-4DE8-40A7-B0C0-5F1B8651F837}" srcOrd="2" destOrd="0" presId="urn:microsoft.com/office/officeart/2018/2/layout/IconVerticalSolidList"/>
    <dgm:cxn modelId="{5061C622-25BA-444B-B9A4-4D00F0FBF457}" type="presParOf" srcId="{9C68DB0C-4DE8-40A7-B0C0-5F1B8651F837}" destId="{1782BC6C-F2F6-47F0-9AA0-DF4283B54F74}" srcOrd="0" destOrd="0" presId="urn:microsoft.com/office/officeart/2018/2/layout/IconVerticalSolidList"/>
    <dgm:cxn modelId="{F497C89C-F808-C04F-80C9-BEBA454F4AA8}" type="presParOf" srcId="{9C68DB0C-4DE8-40A7-B0C0-5F1B8651F837}" destId="{2744A1F2-1900-496A-B2DA-84E01FB5EAB0}" srcOrd="1" destOrd="0" presId="urn:microsoft.com/office/officeart/2018/2/layout/IconVerticalSolidList"/>
    <dgm:cxn modelId="{7B031920-FAF6-F242-ABD2-BD2E60002F06}" type="presParOf" srcId="{9C68DB0C-4DE8-40A7-B0C0-5F1B8651F837}" destId="{E2715417-9E02-4F81-B766-798572219C10}" srcOrd="2" destOrd="0" presId="urn:microsoft.com/office/officeart/2018/2/layout/IconVerticalSolidList"/>
    <dgm:cxn modelId="{B69C87AE-2B95-0B4C-AFC1-9738743828EA}" type="presParOf" srcId="{9C68DB0C-4DE8-40A7-B0C0-5F1B8651F837}" destId="{AB4CC184-264A-412D-8BE7-3CB2FC65DCA2}" srcOrd="3" destOrd="0" presId="urn:microsoft.com/office/officeart/2018/2/layout/IconVerticalSolidList"/>
    <dgm:cxn modelId="{C73ADEB9-EE2A-FE4C-A7A8-2C3189988EC9}" type="presParOf" srcId="{152A2533-90D7-4EAF-B66A-D0197B80833C}" destId="{C5F95ECF-D90A-4415-AB68-CF8AB93E14D9}" srcOrd="3" destOrd="0" presId="urn:microsoft.com/office/officeart/2018/2/layout/IconVerticalSolidList"/>
    <dgm:cxn modelId="{D73FE6D3-57F7-714B-882A-7055455D0729}" type="presParOf" srcId="{152A2533-90D7-4EAF-B66A-D0197B80833C}" destId="{9A583D41-CB93-4C06-88D2-F9103C04B7E2}" srcOrd="4" destOrd="0" presId="urn:microsoft.com/office/officeart/2018/2/layout/IconVerticalSolidList"/>
    <dgm:cxn modelId="{AED42640-BC28-2F45-B961-53AAB5F6691A}" type="presParOf" srcId="{9A583D41-CB93-4C06-88D2-F9103C04B7E2}" destId="{93ABD457-AE3E-4D57-A80E-78F88EF342E1}" srcOrd="0" destOrd="0" presId="urn:microsoft.com/office/officeart/2018/2/layout/IconVerticalSolidList"/>
    <dgm:cxn modelId="{11C061F0-153B-9C47-88DB-D998B717DFDA}" type="presParOf" srcId="{9A583D41-CB93-4C06-88D2-F9103C04B7E2}" destId="{B1AF20A9-77E7-4645-9805-275088C3A961}" srcOrd="1" destOrd="0" presId="urn:microsoft.com/office/officeart/2018/2/layout/IconVerticalSolidList"/>
    <dgm:cxn modelId="{8A058EDD-1F87-A241-A1EE-A886383DB69E}" type="presParOf" srcId="{9A583D41-CB93-4C06-88D2-F9103C04B7E2}" destId="{3F09468C-15FF-4336-BB88-16E4572F6002}" srcOrd="2" destOrd="0" presId="urn:microsoft.com/office/officeart/2018/2/layout/IconVerticalSolidList"/>
    <dgm:cxn modelId="{890E4AD5-D3E9-EA45-A01D-6CEF5B8CA7FE}" type="presParOf" srcId="{9A583D41-CB93-4C06-88D2-F9103C04B7E2}" destId="{4984D628-3FB1-4ACF-8669-CC99A3A65F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DD79E8-778C-4A70-A831-2368296CD35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4B4973A-173A-4D80-AB6F-47767A04CE6C}">
      <dgm:prSet/>
      <dgm:spPr/>
      <dgm:t>
        <a:bodyPr/>
        <a:lstStyle/>
        <a:p>
          <a:pPr>
            <a:lnSpc>
              <a:spcPct val="100000"/>
            </a:lnSpc>
          </a:pPr>
          <a:r>
            <a:rPr lang="en-US"/>
            <a:t>Provide first four dual enrollment courses tuition free to students who are eligible for the $1200 Tennessee Education Lottery Scholarship</a:t>
          </a:r>
        </a:p>
      </dgm:t>
    </dgm:pt>
    <dgm:pt modelId="{C2D0EE28-767A-4BCA-A913-325920E1AC78}" type="parTrans" cxnId="{FA409E14-8E66-4E60-8445-964E68A14695}">
      <dgm:prSet/>
      <dgm:spPr/>
      <dgm:t>
        <a:bodyPr/>
        <a:lstStyle/>
        <a:p>
          <a:endParaRPr lang="en-US"/>
        </a:p>
      </dgm:t>
    </dgm:pt>
    <dgm:pt modelId="{0D4FB2FC-F6D2-4249-9F13-BE7F54BF8917}" type="sibTrans" cxnId="{FA409E14-8E66-4E60-8445-964E68A14695}">
      <dgm:prSet/>
      <dgm:spPr/>
      <dgm:t>
        <a:bodyPr/>
        <a:lstStyle/>
        <a:p>
          <a:endParaRPr lang="en-US"/>
        </a:p>
      </dgm:t>
    </dgm:pt>
    <dgm:pt modelId="{014CA71A-6A00-42F8-AE75-CB27BDF4D284}">
      <dgm:prSet/>
      <dgm:spPr/>
      <dgm:t>
        <a:bodyPr/>
        <a:lstStyle/>
        <a:p>
          <a:pPr>
            <a:lnSpc>
              <a:spcPct val="100000"/>
            </a:lnSpc>
          </a:pPr>
          <a:r>
            <a:rPr lang="en-US"/>
            <a:t>Provide additional courses for students participating in the dual enrollment program at $166 per credit hour</a:t>
          </a:r>
        </a:p>
      </dgm:t>
    </dgm:pt>
    <dgm:pt modelId="{8329FEDE-6C1E-46C1-8784-0691E14B5BFB}" type="parTrans" cxnId="{171849BE-9E8C-440B-9652-00C19A0F1026}">
      <dgm:prSet/>
      <dgm:spPr/>
      <dgm:t>
        <a:bodyPr/>
        <a:lstStyle/>
        <a:p>
          <a:endParaRPr lang="en-US"/>
        </a:p>
      </dgm:t>
    </dgm:pt>
    <dgm:pt modelId="{3D1EC21B-402F-4716-BC71-9DD7D55DF7CD}" type="sibTrans" cxnId="{171849BE-9E8C-440B-9652-00C19A0F1026}">
      <dgm:prSet/>
      <dgm:spPr/>
      <dgm:t>
        <a:bodyPr/>
        <a:lstStyle/>
        <a:p>
          <a:endParaRPr lang="en-US"/>
        </a:p>
      </dgm:t>
    </dgm:pt>
    <dgm:pt modelId="{229C0B81-BE20-4CD8-9CE1-0570313DE86A}">
      <dgm:prSet/>
      <dgm:spPr/>
      <dgm:t>
        <a:bodyPr/>
        <a:lstStyle/>
        <a:p>
          <a:pPr>
            <a:lnSpc>
              <a:spcPct val="100000"/>
            </a:lnSpc>
          </a:pPr>
          <a:r>
            <a:rPr lang="en-US"/>
            <a:t>Waive additional fees for online and business courses</a:t>
          </a:r>
        </a:p>
      </dgm:t>
    </dgm:pt>
    <dgm:pt modelId="{CC8A4213-8441-477D-9E77-C7CC620BDF5E}" type="parTrans" cxnId="{708F221C-ACFE-4EA8-B3AD-FA2C3CC52A75}">
      <dgm:prSet/>
      <dgm:spPr/>
      <dgm:t>
        <a:bodyPr/>
        <a:lstStyle/>
        <a:p>
          <a:endParaRPr lang="en-US"/>
        </a:p>
      </dgm:t>
    </dgm:pt>
    <dgm:pt modelId="{FF8BFD40-7468-40D2-8DC7-E2D50B7CF4E6}" type="sibTrans" cxnId="{708F221C-ACFE-4EA8-B3AD-FA2C3CC52A75}">
      <dgm:prSet/>
      <dgm:spPr/>
      <dgm:t>
        <a:bodyPr/>
        <a:lstStyle/>
        <a:p>
          <a:endParaRPr lang="en-US"/>
        </a:p>
      </dgm:t>
    </dgm:pt>
    <dgm:pt modelId="{D5FA9315-0793-4AE9-97FC-666BF91FC6D7}">
      <dgm:prSet/>
      <dgm:spPr/>
      <dgm:t>
        <a:bodyPr/>
        <a:lstStyle/>
        <a:p>
          <a:pPr>
            <a:lnSpc>
              <a:spcPct val="100000"/>
            </a:lnSpc>
          </a:pPr>
          <a:r>
            <a:rPr lang="en-US" dirty="0"/>
            <a:t>Hire faculty teaching dual enrollment courses at the established adjunct rate</a:t>
          </a:r>
        </a:p>
      </dgm:t>
    </dgm:pt>
    <dgm:pt modelId="{A6546247-A7F5-4511-8A27-21377DA45166}" type="parTrans" cxnId="{31F13097-D9B3-4C8E-8742-FFB7DABC95C3}">
      <dgm:prSet/>
      <dgm:spPr/>
      <dgm:t>
        <a:bodyPr/>
        <a:lstStyle/>
        <a:p>
          <a:endParaRPr lang="en-US"/>
        </a:p>
      </dgm:t>
    </dgm:pt>
    <dgm:pt modelId="{B6AD815A-947B-4819-8E22-A9D0664F1EB9}" type="sibTrans" cxnId="{31F13097-D9B3-4C8E-8742-FFB7DABC95C3}">
      <dgm:prSet/>
      <dgm:spPr/>
      <dgm:t>
        <a:bodyPr/>
        <a:lstStyle/>
        <a:p>
          <a:endParaRPr lang="en-US"/>
        </a:p>
      </dgm:t>
    </dgm:pt>
    <dgm:pt modelId="{6A21806C-74F7-468C-8090-F06339EC0274}">
      <dgm:prSet/>
      <dgm:spPr/>
      <dgm:t>
        <a:bodyPr/>
        <a:lstStyle/>
        <a:p>
          <a:pPr>
            <a:lnSpc>
              <a:spcPct val="100000"/>
            </a:lnSpc>
          </a:pPr>
          <a:r>
            <a:rPr lang="en-US" dirty="0"/>
            <a:t>Provide support to districts through the Dual Enrollment Office.</a:t>
          </a:r>
        </a:p>
      </dgm:t>
    </dgm:pt>
    <dgm:pt modelId="{032D09EB-AC45-4E0A-AB4C-C9E26F2862A2}" type="parTrans" cxnId="{462F4A82-E908-4C10-9F18-DD26BCE2E6D6}">
      <dgm:prSet/>
      <dgm:spPr/>
      <dgm:t>
        <a:bodyPr/>
        <a:lstStyle/>
        <a:p>
          <a:endParaRPr lang="en-US"/>
        </a:p>
      </dgm:t>
    </dgm:pt>
    <dgm:pt modelId="{BA86B2BE-BBA7-4E4D-A434-E8FDB7BEB68B}" type="sibTrans" cxnId="{462F4A82-E908-4C10-9F18-DD26BCE2E6D6}">
      <dgm:prSet/>
      <dgm:spPr/>
      <dgm:t>
        <a:bodyPr/>
        <a:lstStyle/>
        <a:p>
          <a:endParaRPr lang="en-US"/>
        </a:p>
      </dgm:t>
    </dgm:pt>
    <dgm:pt modelId="{B9A4B781-94B2-4944-A0F1-143D15B80037}">
      <dgm:prSet/>
      <dgm:spPr/>
      <dgm:t>
        <a:bodyPr/>
        <a:lstStyle/>
        <a:p>
          <a:pPr>
            <a:lnSpc>
              <a:spcPct val="100000"/>
            </a:lnSpc>
          </a:pPr>
          <a:r>
            <a:rPr lang="en-US" dirty="0"/>
            <a:t>Student transcripts show college credits earned.  </a:t>
          </a:r>
        </a:p>
      </dgm:t>
    </dgm:pt>
    <dgm:pt modelId="{82742370-7922-44ED-95D8-B51EA85863B8}" type="parTrans" cxnId="{732438DF-D8D7-4207-9E1E-C299E43B0649}">
      <dgm:prSet/>
      <dgm:spPr/>
      <dgm:t>
        <a:bodyPr/>
        <a:lstStyle/>
        <a:p>
          <a:endParaRPr lang="en-US"/>
        </a:p>
      </dgm:t>
    </dgm:pt>
    <dgm:pt modelId="{16A9B0FF-470D-4C1E-8295-2F743C21A044}" type="sibTrans" cxnId="{732438DF-D8D7-4207-9E1E-C299E43B0649}">
      <dgm:prSet/>
      <dgm:spPr/>
      <dgm:t>
        <a:bodyPr/>
        <a:lstStyle/>
        <a:p>
          <a:endParaRPr lang="en-US"/>
        </a:p>
      </dgm:t>
    </dgm:pt>
    <dgm:pt modelId="{E07EF295-4D28-426A-99AE-9A069BFD1DF5}" type="pres">
      <dgm:prSet presAssocID="{15DD79E8-778C-4A70-A831-2368296CD358}" presName="root" presStyleCnt="0">
        <dgm:presLayoutVars>
          <dgm:dir/>
          <dgm:resizeHandles val="exact"/>
        </dgm:presLayoutVars>
      </dgm:prSet>
      <dgm:spPr/>
    </dgm:pt>
    <dgm:pt modelId="{DDA7F6DD-D891-4208-8EB2-1AB85197A57D}" type="pres">
      <dgm:prSet presAssocID="{A4B4973A-173A-4D80-AB6F-47767A04CE6C}" presName="compNode" presStyleCnt="0"/>
      <dgm:spPr/>
    </dgm:pt>
    <dgm:pt modelId="{155EC325-D2B6-4A88-BC64-2980E91474A8}" type="pres">
      <dgm:prSet presAssocID="{A4B4973A-173A-4D80-AB6F-47767A04CE6C}" presName="bgRect" presStyleLbl="bgShp" presStyleIdx="0" presStyleCnt="6"/>
      <dgm:spPr/>
    </dgm:pt>
    <dgm:pt modelId="{4C11CB4F-9C4A-4812-AF45-DF3DCBCEF818}" type="pres">
      <dgm:prSet presAssocID="{A4B4973A-173A-4D80-AB6F-47767A04CE6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1D7C0E34-40E4-4BC1-B220-71AA8FE76324}" type="pres">
      <dgm:prSet presAssocID="{A4B4973A-173A-4D80-AB6F-47767A04CE6C}" presName="spaceRect" presStyleCnt="0"/>
      <dgm:spPr/>
    </dgm:pt>
    <dgm:pt modelId="{6A264BA5-5EE8-4D4D-A819-3FA2567C2C8A}" type="pres">
      <dgm:prSet presAssocID="{A4B4973A-173A-4D80-AB6F-47767A04CE6C}" presName="parTx" presStyleLbl="revTx" presStyleIdx="0" presStyleCnt="6">
        <dgm:presLayoutVars>
          <dgm:chMax val="0"/>
          <dgm:chPref val="0"/>
        </dgm:presLayoutVars>
      </dgm:prSet>
      <dgm:spPr/>
    </dgm:pt>
    <dgm:pt modelId="{289571F1-0C09-439E-B48E-BBF05FE95499}" type="pres">
      <dgm:prSet presAssocID="{0D4FB2FC-F6D2-4249-9F13-BE7F54BF8917}" presName="sibTrans" presStyleCnt="0"/>
      <dgm:spPr/>
    </dgm:pt>
    <dgm:pt modelId="{7AECE12A-FFD9-468F-8B81-C5386343752D}" type="pres">
      <dgm:prSet presAssocID="{014CA71A-6A00-42F8-AE75-CB27BDF4D284}" presName="compNode" presStyleCnt="0"/>
      <dgm:spPr/>
    </dgm:pt>
    <dgm:pt modelId="{58D4B6D7-5442-46EA-B29D-AD1393C9153A}" type="pres">
      <dgm:prSet presAssocID="{014CA71A-6A00-42F8-AE75-CB27BDF4D284}" presName="bgRect" presStyleLbl="bgShp" presStyleIdx="1" presStyleCnt="6"/>
      <dgm:spPr/>
    </dgm:pt>
    <dgm:pt modelId="{43AD1A3E-6977-4D1D-A9FA-FE20EF3689EB}" type="pres">
      <dgm:prSet presAssocID="{014CA71A-6A00-42F8-AE75-CB27BDF4D28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6817B8FA-331A-43E8-A44C-AA987FCF26CB}" type="pres">
      <dgm:prSet presAssocID="{014CA71A-6A00-42F8-AE75-CB27BDF4D284}" presName="spaceRect" presStyleCnt="0"/>
      <dgm:spPr/>
    </dgm:pt>
    <dgm:pt modelId="{68FEBFD8-A37E-4B25-8CC2-6C2E7E0C0C5B}" type="pres">
      <dgm:prSet presAssocID="{014CA71A-6A00-42F8-AE75-CB27BDF4D284}" presName="parTx" presStyleLbl="revTx" presStyleIdx="1" presStyleCnt="6">
        <dgm:presLayoutVars>
          <dgm:chMax val="0"/>
          <dgm:chPref val="0"/>
        </dgm:presLayoutVars>
      </dgm:prSet>
      <dgm:spPr/>
    </dgm:pt>
    <dgm:pt modelId="{F040D891-EFA5-45C4-80D3-4F7F7D78859C}" type="pres">
      <dgm:prSet presAssocID="{3D1EC21B-402F-4716-BC71-9DD7D55DF7CD}" presName="sibTrans" presStyleCnt="0"/>
      <dgm:spPr/>
    </dgm:pt>
    <dgm:pt modelId="{F39539C8-8F89-4E2A-AF98-3B5911B7EDDB}" type="pres">
      <dgm:prSet presAssocID="{229C0B81-BE20-4CD8-9CE1-0570313DE86A}" presName="compNode" presStyleCnt="0"/>
      <dgm:spPr/>
    </dgm:pt>
    <dgm:pt modelId="{D74A406E-55B8-43DE-97F8-1BAA720CF57E}" type="pres">
      <dgm:prSet presAssocID="{229C0B81-BE20-4CD8-9CE1-0570313DE86A}" presName="bgRect" presStyleLbl="bgShp" presStyleIdx="2" presStyleCnt="6"/>
      <dgm:spPr/>
    </dgm:pt>
    <dgm:pt modelId="{DC47D194-808F-4DA4-AA4A-47E0A048AB3B}" type="pres">
      <dgm:prSet presAssocID="{229C0B81-BE20-4CD8-9CE1-0570313DE86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1B882300-61D7-4A9F-89F3-72DF0D0A95B1}" type="pres">
      <dgm:prSet presAssocID="{229C0B81-BE20-4CD8-9CE1-0570313DE86A}" presName="spaceRect" presStyleCnt="0"/>
      <dgm:spPr/>
    </dgm:pt>
    <dgm:pt modelId="{A9F23E5B-E700-468D-A41D-7CB3134EFEB9}" type="pres">
      <dgm:prSet presAssocID="{229C0B81-BE20-4CD8-9CE1-0570313DE86A}" presName="parTx" presStyleLbl="revTx" presStyleIdx="2" presStyleCnt="6">
        <dgm:presLayoutVars>
          <dgm:chMax val="0"/>
          <dgm:chPref val="0"/>
        </dgm:presLayoutVars>
      </dgm:prSet>
      <dgm:spPr/>
    </dgm:pt>
    <dgm:pt modelId="{B2511FF2-AB74-46F9-A52F-F61F9E25C68B}" type="pres">
      <dgm:prSet presAssocID="{FF8BFD40-7468-40D2-8DC7-E2D50B7CF4E6}" presName="sibTrans" presStyleCnt="0"/>
      <dgm:spPr/>
    </dgm:pt>
    <dgm:pt modelId="{30BFCC8C-7D4D-49C8-B277-552AA49B8BB0}" type="pres">
      <dgm:prSet presAssocID="{6A21806C-74F7-468C-8090-F06339EC0274}" presName="compNode" presStyleCnt="0"/>
      <dgm:spPr/>
    </dgm:pt>
    <dgm:pt modelId="{2EA02AB4-207C-4240-B802-E0F8E31DDFC2}" type="pres">
      <dgm:prSet presAssocID="{6A21806C-74F7-468C-8090-F06339EC0274}" presName="bgRect" presStyleLbl="bgShp" presStyleIdx="3" presStyleCnt="6"/>
      <dgm:spPr/>
    </dgm:pt>
    <dgm:pt modelId="{50D5E1EB-5890-43E2-8E84-7E859FEC1694}" type="pres">
      <dgm:prSet presAssocID="{6A21806C-74F7-468C-8090-F06339EC027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hoolhouse"/>
        </a:ext>
      </dgm:extLst>
    </dgm:pt>
    <dgm:pt modelId="{16DB3AEE-2320-4F92-BAC0-8061132AA0F0}" type="pres">
      <dgm:prSet presAssocID="{6A21806C-74F7-468C-8090-F06339EC0274}" presName="spaceRect" presStyleCnt="0"/>
      <dgm:spPr/>
    </dgm:pt>
    <dgm:pt modelId="{6615B098-347F-482D-92F0-E2FA7B708504}" type="pres">
      <dgm:prSet presAssocID="{6A21806C-74F7-468C-8090-F06339EC0274}" presName="parTx" presStyleLbl="revTx" presStyleIdx="3" presStyleCnt="6">
        <dgm:presLayoutVars>
          <dgm:chMax val="0"/>
          <dgm:chPref val="0"/>
        </dgm:presLayoutVars>
      </dgm:prSet>
      <dgm:spPr/>
    </dgm:pt>
    <dgm:pt modelId="{F0542085-BB3A-43F9-9961-5130C029DB97}" type="pres">
      <dgm:prSet presAssocID="{BA86B2BE-BBA7-4E4D-A434-E8FDB7BEB68B}" presName="sibTrans" presStyleCnt="0"/>
      <dgm:spPr/>
    </dgm:pt>
    <dgm:pt modelId="{4FB5F187-25B1-4C99-A10B-DA946AF6CBAE}" type="pres">
      <dgm:prSet presAssocID="{D5FA9315-0793-4AE9-97FC-666BF91FC6D7}" presName="compNode" presStyleCnt="0"/>
      <dgm:spPr/>
    </dgm:pt>
    <dgm:pt modelId="{84F3D880-E396-4824-860C-B4A07FC9044C}" type="pres">
      <dgm:prSet presAssocID="{D5FA9315-0793-4AE9-97FC-666BF91FC6D7}" presName="bgRect" presStyleLbl="bgShp" presStyleIdx="4" presStyleCnt="6"/>
      <dgm:spPr/>
    </dgm:pt>
    <dgm:pt modelId="{40E7D297-11AE-4992-AF0F-7FF49B931F51}" type="pres">
      <dgm:prSet presAssocID="{D5FA9315-0793-4AE9-97FC-666BF91FC6D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eacher"/>
        </a:ext>
      </dgm:extLst>
    </dgm:pt>
    <dgm:pt modelId="{26A60968-865C-492D-A07B-1125506C5EFF}" type="pres">
      <dgm:prSet presAssocID="{D5FA9315-0793-4AE9-97FC-666BF91FC6D7}" presName="spaceRect" presStyleCnt="0"/>
      <dgm:spPr/>
    </dgm:pt>
    <dgm:pt modelId="{FE443E57-1321-43AE-B8FE-E398A3700141}" type="pres">
      <dgm:prSet presAssocID="{D5FA9315-0793-4AE9-97FC-666BF91FC6D7}" presName="parTx" presStyleLbl="revTx" presStyleIdx="4" presStyleCnt="6">
        <dgm:presLayoutVars>
          <dgm:chMax val="0"/>
          <dgm:chPref val="0"/>
        </dgm:presLayoutVars>
      </dgm:prSet>
      <dgm:spPr/>
    </dgm:pt>
    <dgm:pt modelId="{45D02C99-F84B-4745-8A31-5C239A707AC1}" type="pres">
      <dgm:prSet presAssocID="{B6AD815A-947B-4819-8E22-A9D0664F1EB9}" presName="sibTrans" presStyleCnt="0"/>
      <dgm:spPr/>
    </dgm:pt>
    <dgm:pt modelId="{50F5831C-7CCF-4572-ADF9-E5E3E350A81E}" type="pres">
      <dgm:prSet presAssocID="{B9A4B781-94B2-4944-A0F1-143D15B80037}" presName="compNode" presStyleCnt="0"/>
      <dgm:spPr/>
    </dgm:pt>
    <dgm:pt modelId="{7FD003AE-D1AC-43DE-95D6-543471DB1CEC}" type="pres">
      <dgm:prSet presAssocID="{B9A4B781-94B2-4944-A0F1-143D15B80037}" presName="bgRect" presStyleLbl="bgShp" presStyleIdx="5" presStyleCnt="6"/>
      <dgm:spPr/>
    </dgm:pt>
    <dgm:pt modelId="{74776A5E-49B9-48AB-ACF6-5D494FE3440E}" type="pres">
      <dgm:prSet presAssocID="{B9A4B781-94B2-4944-A0F1-143D15B8003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iploma Roll"/>
        </a:ext>
      </dgm:extLst>
    </dgm:pt>
    <dgm:pt modelId="{9F26D6D2-7236-49BC-8660-BCA76FF2FC3B}" type="pres">
      <dgm:prSet presAssocID="{B9A4B781-94B2-4944-A0F1-143D15B80037}" presName="spaceRect" presStyleCnt="0"/>
      <dgm:spPr/>
    </dgm:pt>
    <dgm:pt modelId="{78DD536B-B749-4C1E-9CD4-496F66A42169}" type="pres">
      <dgm:prSet presAssocID="{B9A4B781-94B2-4944-A0F1-143D15B80037}" presName="parTx" presStyleLbl="revTx" presStyleIdx="5" presStyleCnt="6">
        <dgm:presLayoutVars>
          <dgm:chMax val="0"/>
          <dgm:chPref val="0"/>
        </dgm:presLayoutVars>
      </dgm:prSet>
      <dgm:spPr/>
    </dgm:pt>
  </dgm:ptLst>
  <dgm:cxnLst>
    <dgm:cxn modelId="{FA409E14-8E66-4E60-8445-964E68A14695}" srcId="{15DD79E8-778C-4A70-A831-2368296CD358}" destId="{A4B4973A-173A-4D80-AB6F-47767A04CE6C}" srcOrd="0" destOrd="0" parTransId="{C2D0EE28-767A-4BCA-A913-325920E1AC78}" sibTransId="{0D4FB2FC-F6D2-4249-9F13-BE7F54BF8917}"/>
    <dgm:cxn modelId="{708F221C-ACFE-4EA8-B3AD-FA2C3CC52A75}" srcId="{15DD79E8-778C-4A70-A831-2368296CD358}" destId="{229C0B81-BE20-4CD8-9CE1-0570313DE86A}" srcOrd="2" destOrd="0" parTransId="{CC8A4213-8441-477D-9E77-C7CC620BDF5E}" sibTransId="{FF8BFD40-7468-40D2-8DC7-E2D50B7CF4E6}"/>
    <dgm:cxn modelId="{75EEA62E-F765-D741-9724-19382B369BAF}" type="presOf" srcId="{229C0B81-BE20-4CD8-9CE1-0570313DE86A}" destId="{A9F23E5B-E700-468D-A41D-7CB3134EFEB9}" srcOrd="0" destOrd="0" presId="urn:microsoft.com/office/officeart/2018/2/layout/IconVerticalSolidList"/>
    <dgm:cxn modelId="{305F873C-41AC-2143-8FC5-EA7B6DA42C86}" type="presOf" srcId="{A4B4973A-173A-4D80-AB6F-47767A04CE6C}" destId="{6A264BA5-5EE8-4D4D-A819-3FA2567C2C8A}" srcOrd="0" destOrd="0" presId="urn:microsoft.com/office/officeart/2018/2/layout/IconVerticalSolidList"/>
    <dgm:cxn modelId="{197D2848-F01C-2C41-B787-6C50F3C48760}" type="presOf" srcId="{6A21806C-74F7-468C-8090-F06339EC0274}" destId="{6615B098-347F-482D-92F0-E2FA7B708504}" srcOrd="0" destOrd="0" presId="urn:microsoft.com/office/officeart/2018/2/layout/IconVerticalSolidList"/>
    <dgm:cxn modelId="{94E7755E-EBDA-1D4E-8283-43490992AE98}" type="presOf" srcId="{D5FA9315-0793-4AE9-97FC-666BF91FC6D7}" destId="{FE443E57-1321-43AE-B8FE-E398A3700141}" srcOrd="0" destOrd="0" presId="urn:microsoft.com/office/officeart/2018/2/layout/IconVerticalSolidList"/>
    <dgm:cxn modelId="{462F4A82-E908-4C10-9F18-DD26BCE2E6D6}" srcId="{15DD79E8-778C-4A70-A831-2368296CD358}" destId="{6A21806C-74F7-468C-8090-F06339EC0274}" srcOrd="3" destOrd="0" parTransId="{032D09EB-AC45-4E0A-AB4C-C9E26F2862A2}" sibTransId="{BA86B2BE-BBA7-4E4D-A434-E8FDB7BEB68B}"/>
    <dgm:cxn modelId="{52E47F82-5F3A-084A-80A9-D2393EA22B0A}" type="presOf" srcId="{014CA71A-6A00-42F8-AE75-CB27BDF4D284}" destId="{68FEBFD8-A37E-4B25-8CC2-6C2E7E0C0C5B}" srcOrd="0" destOrd="0" presId="urn:microsoft.com/office/officeart/2018/2/layout/IconVerticalSolidList"/>
    <dgm:cxn modelId="{7E60E482-CC19-B840-8D0A-E169936EB12E}" type="presOf" srcId="{B9A4B781-94B2-4944-A0F1-143D15B80037}" destId="{78DD536B-B749-4C1E-9CD4-496F66A42169}" srcOrd="0" destOrd="0" presId="urn:microsoft.com/office/officeart/2018/2/layout/IconVerticalSolidList"/>
    <dgm:cxn modelId="{31F13097-D9B3-4C8E-8742-FFB7DABC95C3}" srcId="{15DD79E8-778C-4A70-A831-2368296CD358}" destId="{D5FA9315-0793-4AE9-97FC-666BF91FC6D7}" srcOrd="4" destOrd="0" parTransId="{A6546247-A7F5-4511-8A27-21377DA45166}" sibTransId="{B6AD815A-947B-4819-8E22-A9D0664F1EB9}"/>
    <dgm:cxn modelId="{E99376A1-ED0B-4C8A-B26C-A55859E70C05}" type="presOf" srcId="{15DD79E8-778C-4A70-A831-2368296CD358}" destId="{E07EF295-4D28-426A-99AE-9A069BFD1DF5}" srcOrd="0" destOrd="0" presId="urn:microsoft.com/office/officeart/2018/2/layout/IconVerticalSolidList"/>
    <dgm:cxn modelId="{171849BE-9E8C-440B-9652-00C19A0F1026}" srcId="{15DD79E8-778C-4A70-A831-2368296CD358}" destId="{014CA71A-6A00-42F8-AE75-CB27BDF4D284}" srcOrd="1" destOrd="0" parTransId="{8329FEDE-6C1E-46C1-8784-0691E14B5BFB}" sibTransId="{3D1EC21B-402F-4716-BC71-9DD7D55DF7CD}"/>
    <dgm:cxn modelId="{732438DF-D8D7-4207-9E1E-C299E43B0649}" srcId="{15DD79E8-778C-4A70-A831-2368296CD358}" destId="{B9A4B781-94B2-4944-A0F1-143D15B80037}" srcOrd="5" destOrd="0" parTransId="{82742370-7922-44ED-95D8-B51EA85863B8}" sibTransId="{16A9B0FF-470D-4C1E-8295-2F743C21A044}"/>
    <dgm:cxn modelId="{5EBD9629-DE2C-E04F-A9BE-D3663D8E72B8}" type="presParOf" srcId="{E07EF295-4D28-426A-99AE-9A069BFD1DF5}" destId="{DDA7F6DD-D891-4208-8EB2-1AB85197A57D}" srcOrd="0" destOrd="0" presId="urn:microsoft.com/office/officeart/2018/2/layout/IconVerticalSolidList"/>
    <dgm:cxn modelId="{A3D967C8-F9E4-0043-B75D-EB4CFB0E7973}" type="presParOf" srcId="{DDA7F6DD-D891-4208-8EB2-1AB85197A57D}" destId="{155EC325-D2B6-4A88-BC64-2980E91474A8}" srcOrd="0" destOrd="0" presId="urn:microsoft.com/office/officeart/2018/2/layout/IconVerticalSolidList"/>
    <dgm:cxn modelId="{69196E6E-3FBB-CB48-9C94-B9B62A433CC2}" type="presParOf" srcId="{DDA7F6DD-D891-4208-8EB2-1AB85197A57D}" destId="{4C11CB4F-9C4A-4812-AF45-DF3DCBCEF818}" srcOrd="1" destOrd="0" presId="urn:microsoft.com/office/officeart/2018/2/layout/IconVerticalSolidList"/>
    <dgm:cxn modelId="{EFE7FEFD-DF1C-AC46-8391-49164A7CAA16}" type="presParOf" srcId="{DDA7F6DD-D891-4208-8EB2-1AB85197A57D}" destId="{1D7C0E34-40E4-4BC1-B220-71AA8FE76324}" srcOrd="2" destOrd="0" presId="urn:microsoft.com/office/officeart/2018/2/layout/IconVerticalSolidList"/>
    <dgm:cxn modelId="{C5F4D43A-8C1E-B541-9BD8-FF8952ACF106}" type="presParOf" srcId="{DDA7F6DD-D891-4208-8EB2-1AB85197A57D}" destId="{6A264BA5-5EE8-4D4D-A819-3FA2567C2C8A}" srcOrd="3" destOrd="0" presId="urn:microsoft.com/office/officeart/2018/2/layout/IconVerticalSolidList"/>
    <dgm:cxn modelId="{3E76C9A5-8C34-AB47-A012-529F0C5D4434}" type="presParOf" srcId="{E07EF295-4D28-426A-99AE-9A069BFD1DF5}" destId="{289571F1-0C09-439E-B48E-BBF05FE95499}" srcOrd="1" destOrd="0" presId="urn:microsoft.com/office/officeart/2018/2/layout/IconVerticalSolidList"/>
    <dgm:cxn modelId="{985E7578-81B2-DC44-9A8C-335564256678}" type="presParOf" srcId="{E07EF295-4D28-426A-99AE-9A069BFD1DF5}" destId="{7AECE12A-FFD9-468F-8B81-C5386343752D}" srcOrd="2" destOrd="0" presId="urn:microsoft.com/office/officeart/2018/2/layout/IconVerticalSolidList"/>
    <dgm:cxn modelId="{4B8A293C-1E21-AC49-A96B-D8729D9E4F4F}" type="presParOf" srcId="{7AECE12A-FFD9-468F-8B81-C5386343752D}" destId="{58D4B6D7-5442-46EA-B29D-AD1393C9153A}" srcOrd="0" destOrd="0" presId="urn:microsoft.com/office/officeart/2018/2/layout/IconVerticalSolidList"/>
    <dgm:cxn modelId="{B470D37D-4E6C-5945-8C25-4B1CA31E65C3}" type="presParOf" srcId="{7AECE12A-FFD9-468F-8B81-C5386343752D}" destId="{43AD1A3E-6977-4D1D-A9FA-FE20EF3689EB}" srcOrd="1" destOrd="0" presId="urn:microsoft.com/office/officeart/2018/2/layout/IconVerticalSolidList"/>
    <dgm:cxn modelId="{FD07DE50-2042-2945-A43E-55EB82939C10}" type="presParOf" srcId="{7AECE12A-FFD9-468F-8B81-C5386343752D}" destId="{6817B8FA-331A-43E8-A44C-AA987FCF26CB}" srcOrd="2" destOrd="0" presId="urn:microsoft.com/office/officeart/2018/2/layout/IconVerticalSolidList"/>
    <dgm:cxn modelId="{EBA9814E-69A7-C24F-953E-7B6DB0297F0A}" type="presParOf" srcId="{7AECE12A-FFD9-468F-8B81-C5386343752D}" destId="{68FEBFD8-A37E-4B25-8CC2-6C2E7E0C0C5B}" srcOrd="3" destOrd="0" presId="urn:microsoft.com/office/officeart/2018/2/layout/IconVerticalSolidList"/>
    <dgm:cxn modelId="{CEAC479A-1CE9-6E42-A855-B12FEE2632FE}" type="presParOf" srcId="{E07EF295-4D28-426A-99AE-9A069BFD1DF5}" destId="{F040D891-EFA5-45C4-80D3-4F7F7D78859C}" srcOrd="3" destOrd="0" presId="urn:microsoft.com/office/officeart/2018/2/layout/IconVerticalSolidList"/>
    <dgm:cxn modelId="{F73D5B8E-2174-E947-B850-D6C7FA27BB74}" type="presParOf" srcId="{E07EF295-4D28-426A-99AE-9A069BFD1DF5}" destId="{F39539C8-8F89-4E2A-AF98-3B5911B7EDDB}" srcOrd="4" destOrd="0" presId="urn:microsoft.com/office/officeart/2018/2/layout/IconVerticalSolidList"/>
    <dgm:cxn modelId="{0A9533B8-E05D-E047-88E9-CDBCAD6B74A3}" type="presParOf" srcId="{F39539C8-8F89-4E2A-AF98-3B5911B7EDDB}" destId="{D74A406E-55B8-43DE-97F8-1BAA720CF57E}" srcOrd="0" destOrd="0" presId="urn:microsoft.com/office/officeart/2018/2/layout/IconVerticalSolidList"/>
    <dgm:cxn modelId="{CB118FC8-CD6D-FE44-AED4-D151CA800F18}" type="presParOf" srcId="{F39539C8-8F89-4E2A-AF98-3B5911B7EDDB}" destId="{DC47D194-808F-4DA4-AA4A-47E0A048AB3B}" srcOrd="1" destOrd="0" presId="urn:microsoft.com/office/officeart/2018/2/layout/IconVerticalSolidList"/>
    <dgm:cxn modelId="{575F9BBD-D931-6040-92D8-9CF32FF61AF5}" type="presParOf" srcId="{F39539C8-8F89-4E2A-AF98-3B5911B7EDDB}" destId="{1B882300-61D7-4A9F-89F3-72DF0D0A95B1}" srcOrd="2" destOrd="0" presId="urn:microsoft.com/office/officeart/2018/2/layout/IconVerticalSolidList"/>
    <dgm:cxn modelId="{FA7F1E11-CF1A-2A4D-9039-9EB23F431310}" type="presParOf" srcId="{F39539C8-8F89-4E2A-AF98-3B5911B7EDDB}" destId="{A9F23E5B-E700-468D-A41D-7CB3134EFEB9}" srcOrd="3" destOrd="0" presId="urn:microsoft.com/office/officeart/2018/2/layout/IconVerticalSolidList"/>
    <dgm:cxn modelId="{8E866097-D6AE-3340-8398-6E2F8285C8C0}" type="presParOf" srcId="{E07EF295-4D28-426A-99AE-9A069BFD1DF5}" destId="{B2511FF2-AB74-46F9-A52F-F61F9E25C68B}" srcOrd="5" destOrd="0" presId="urn:microsoft.com/office/officeart/2018/2/layout/IconVerticalSolidList"/>
    <dgm:cxn modelId="{302B544A-56EA-5E42-A204-B307A8DF983D}" type="presParOf" srcId="{E07EF295-4D28-426A-99AE-9A069BFD1DF5}" destId="{30BFCC8C-7D4D-49C8-B277-552AA49B8BB0}" srcOrd="6" destOrd="0" presId="urn:microsoft.com/office/officeart/2018/2/layout/IconVerticalSolidList"/>
    <dgm:cxn modelId="{5FEECC6D-DD7A-F44D-AF5C-553F10E4CAAF}" type="presParOf" srcId="{30BFCC8C-7D4D-49C8-B277-552AA49B8BB0}" destId="{2EA02AB4-207C-4240-B802-E0F8E31DDFC2}" srcOrd="0" destOrd="0" presId="urn:microsoft.com/office/officeart/2018/2/layout/IconVerticalSolidList"/>
    <dgm:cxn modelId="{608B9759-2C0D-A941-8B52-F44831459FD3}" type="presParOf" srcId="{30BFCC8C-7D4D-49C8-B277-552AA49B8BB0}" destId="{50D5E1EB-5890-43E2-8E84-7E859FEC1694}" srcOrd="1" destOrd="0" presId="urn:microsoft.com/office/officeart/2018/2/layout/IconVerticalSolidList"/>
    <dgm:cxn modelId="{07802D8D-AC8C-BD41-9A28-22209989D049}" type="presParOf" srcId="{30BFCC8C-7D4D-49C8-B277-552AA49B8BB0}" destId="{16DB3AEE-2320-4F92-BAC0-8061132AA0F0}" srcOrd="2" destOrd="0" presId="urn:microsoft.com/office/officeart/2018/2/layout/IconVerticalSolidList"/>
    <dgm:cxn modelId="{25ECFEE5-D6BF-474A-810B-0EFBC05FFB66}" type="presParOf" srcId="{30BFCC8C-7D4D-49C8-B277-552AA49B8BB0}" destId="{6615B098-347F-482D-92F0-E2FA7B708504}" srcOrd="3" destOrd="0" presId="urn:microsoft.com/office/officeart/2018/2/layout/IconVerticalSolidList"/>
    <dgm:cxn modelId="{9D18705A-ABF7-BF4C-8A0E-5966A1E0A326}" type="presParOf" srcId="{E07EF295-4D28-426A-99AE-9A069BFD1DF5}" destId="{F0542085-BB3A-43F9-9961-5130C029DB97}" srcOrd="7" destOrd="0" presId="urn:microsoft.com/office/officeart/2018/2/layout/IconVerticalSolidList"/>
    <dgm:cxn modelId="{C0E71F39-BF34-0741-B3B6-795CC265CB18}" type="presParOf" srcId="{E07EF295-4D28-426A-99AE-9A069BFD1DF5}" destId="{4FB5F187-25B1-4C99-A10B-DA946AF6CBAE}" srcOrd="8" destOrd="0" presId="urn:microsoft.com/office/officeart/2018/2/layout/IconVerticalSolidList"/>
    <dgm:cxn modelId="{975B78A4-DA5F-6D49-9588-CACC621BDB18}" type="presParOf" srcId="{4FB5F187-25B1-4C99-A10B-DA946AF6CBAE}" destId="{84F3D880-E396-4824-860C-B4A07FC9044C}" srcOrd="0" destOrd="0" presId="urn:microsoft.com/office/officeart/2018/2/layout/IconVerticalSolidList"/>
    <dgm:cxn modelId="{91A94637-C1BC-2C48-8CA3-4DCB7C47881A}" type="presParOf" srcId="{4FB5F187-25B1-4C99-A10B-DA946AF6CBAE}" destId="{40E7D297-11AE-4992-AF0F-7FF49B931F51}" srcOrd="1" destOrd="0" presId="urn:microsoft.com/office/officeart/2018/2/layout/IconVerticalSolidList"/>
    <dgm:cxn modelId="{CEB8C127-5FB9-6548-B4B0-4268A9E8658B}" type="presParOf" srcId="{4FB5F187-25B1-4C99-A10B-DA946AF6CBAE}" destId="{26A60968-865C-492D-A07B-1125506C5EFF}" srcOrd="2" destOrd="0" presId="urn:microsoft.com/office/officeart/2018/2/layout/IconVerticalSolidList"/>
    <dgm:cxn modelId="{2FD88122-9529-8A47-8366-2B2A61452D2B}" type="presParOf" srcId="{4FB5F187-25B1-4C99-A10B-DA946AF6CBAE}" destId="{FE443E57-1321-43AE-B8FE-E398A3700141}" srcOrd="3" destOrd="0" presId="urn:microsoft.com/office/officeart/2018/2/layout/IconVerticalSolidList"/>
    <dgm:cxn modelId="{1853EBFD-26E0-8D48-8C8B-B1A9D6CF92EB}" type="presParOf" srcId="{E07EF295-4D28-426A-99AE-9A069BFD1DF5}" destId="{45D02C99-F84B-4745-8A31-5C239A707AC1}" srcOrd="9" destOrd="0" presId="urn:microsoft.com/office/officeart/2018/2/layout/IconVerticalSolidList"/>
    <dgm:cxn modelId="{286E1DC4-E25B-E247-A759-7B61A1316645}" type="presParOf" srcId="{E07EF295-4D28-426A-99AE-9A069BFD1DF5}" destId="{50F5831C-7CCF-4572-ADF9-E5E3E350A81E}" srcOrd="10" destOrd="0" presId="urn:microsoft.com/office/officeart/2018/2/layout/IconVerticalSolidList"/>
    <dgm:cxn modelId="{3D762DC9-60A7-5A43-94B6-C01E7696A1A3}" type="presParOf" srcId="{50F5831C-7CCF-4572-ADF9-E5E3E350A81E}" destId="{7FD003AE-D1AC-43DE-95D6-543471DB1CEC}" srcOrd="0" destOrd="0" presId="urn:microsoft.com/office/officeart/2018/2/layout/IconVerticalSolidList"/>
    <dgm:cxn modelId="{7CB4B96C-D30C-324C-849E-2B99B8F2BEC1}" type="presParOf" srcId="{50F5831C-7CCF-4572-ADF9-E5E3E350A81E}" destId="{74776A5E-49B9-48AB-ACF6-5D494FE3440E}" srcOrd="1" destOrd="0" presId="urn:microsoft.com/office/officeart/2018/2/layout/IconVerticalSolidList"/>
    <dgm:cxn modelId="{A1A94C89-A3BF-234F-8D87-E7503522BF9E}" type="presParOf" srcId="{50F5831C-7CCF-4572-ADF9-E5E3E350A81E}" destId="{9F26D6D2-7236-49BC-8660-BCA76FF2FC3B}" srcOrd="2" destOrd="0" presId="urn:microsoft.com/office/officeart/2018/2/layout/IconVerticalSolidList"/>
    <dgm:cxn modelId="{EBAF9F28-6D31-304C-BFFA-C259C97C66EB}" type="presParOf" srcId="{50F5831C-7CCF-4572-ADF9-E5E3E350A81E}" destId="{78DD536B-B749-4C1E-9CD4-496F66A421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947446-0C00-4414-93CC-8005804971E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92305FB-FDB2-4C61-9990-DE392AA6A8B0}">
      <dgm:prSet custT="1"/>
      <dgm:spPr/>
      <dgm:t>
        <a:bodyPr/>
        <a:lstStyle/>
        <a:p>
          <a:pPr>
            <a:lnSpc>
              <a:spcPct val="100000"/>
            </a:lnSpc>
          </a:pPr>
          <a:r>
            <a:rPr lang="en-US" sz="1100" dirty="0"/>
            <a:t>More successful than AP Courses </a:t>
          </a:r>
          <a:r>
            <a:rPr lang="en-US" sz="1200" dirty="0"/>
            <a:t>– 40%</a:t>
          </a:r>
        </a:p>
      </dgm:t>
    </dgm:pt>
    <dgm:pt modelId="{D74E97FA-4A2A-437B-8D0A-44286357C21F}" type="parTrans" cxnId="{D2AA581E-27D6-4C36-8DC3-EF52007814DA}">
      <dgm:prSet/>
      <dgm:spPr/>
      <dgm:t>
        <a:bodyPr/>
        <a:lstStyle/>
        <a:p>
          <a:endParaRPr lang="en-US"/>
        </a:p>
      </dgm:t>
    </dgm:pt>
    <dgm:pt modelId="{1C7FBCDC-9D31-4E62-A7F5-6E1BBA3CDD8E}" type="sibTrans" cxnId="{D2AA581E-27D6-4C36-8DC3-EF52007814DA}">
      <dgm:prSet/>
      <dgm:spPr/>
      <dgm:t>
        <a:bodyPr/>
        <a:lstStyle/>
        <a:p>
          <a:pPr>
            <a:lnSpc>
              <a:spcPct val="100000"/>
            </a:lnSpc>
          </a:pPr>
          <a:endParaRPr lang="en-US"/>
        </a:p>
      </dgm:t>
    </dgm:pt>
    <dgm:pt modelId="{A8F9BB76-D160-4C76-B88E-F75A85CA5E39}">
      <dgm:prSet custT="1"/>
      <dgm:spPr/>
      <dgm:t>
        <a:bodyPr/>
        <a:lstStyle/>
        <a:p>
          <a:pPr>
            <a:lnSpc>
              <a:spcPct val="100000"/>
            </a:lnSpc>
          </a:pPr>
          <a:r>
            <a:rPr lang="en-US" sz="1200" dirty="0"/>
            <a:t>Four for free via the Dual Enrollment Grant</a:t>
          </a:r>
        </a:p>
      </dgm:t>
    </dgm:pt>
    <dgm:pt modelId="{E82C54BF-BB05-4C3B-BF90-D9C96398B26D}" type="parTrans" cxnId="{0A607579-EE88-4D17-A387-1DCE59332898}">
      <dgm:prSet/>
      <dgm:spPr/>
      <dgm:t>
        <a:bodyPr/>
        <a:lstStyle/>
        <a:p>
          <a:endParaRPr lang="en-US"/>
        </a:p>
      </dgm:t>
    </dgm:pt>
    <dgm:pt modelId="{15B99FA7-BABE-4283-A37F-A35BD9FBBE9D}" type="sibTrans" cxnId="{0A607579-EE88-4D17-A387-1DCE59332898}">
      <dgm:prSet/>
      <dgm:spPr/>
      <dgm:t>
        <a:bodyPr/>
        <a:lstStyle/>
        <a:p>
          <a:pPr>
            <a:lnSpc>
              <a:spcPct val="100000"/>
            </a:lnSpc>
          </a:pPr>
          <a:endParaRPr lang="en-US"/>
        </a:p>
      </dgm:t>
    </dgm:pt>
    <dgm:pt modelId="{26883BC6-5236-4DB1-97F4-7EBAFFF90BBF}">
      <dgm:prSet custT="1"/>
      <dgm:spPr/>
      <dgm:t>
        <a:bodyPr/>
        <a:lstStyle/>
        <a:p>
          <a:pPr>
            <a:lnSpc>
              <a:spcPct val="100000"/>
            </a:lnSpc>
          </a:pPr>
          <a:r>
            <a:rPr lang="en-US" sz="1200"/>
            <a:t>University Fees waived</a:t>
          </a:r>
        </a:p>
      </dgm:t>
    </dgm:pt>
    <dgm:pt modelId="{59CB6150-7713-42AA-9D76-13C053E5D2A9}" type="parTrans" cxnId="{1E3D0675-2E9D-4582-9A5E-CA1A7ADC8357}">
      <dgm:prSet/>
      <dgm:spPr/>
      <dgm:t>
        <a:bodyPr/>
        <a:lstStyle/>
        <a:p>
          <a:endParaRPr lang="en-US"/>
        </a:p>
      </dgm:t>
    </dgm:pt>
    <dgm:pt modelId="{2DDBA8AD-C16C-4783-8BB9-61C3A414BAE0}" type="sibTrans" cxnId="{1E3D0675-2E9D-4582-9A5E-CA1A7ADC8357}">
      <dgm:prSet/>
      <dgm:spPr/>
      <dgm:t>
        <a:bodyPr/>
        <a:lstStyle/>
        <a:p>
          <a:pPr>
            <a:lnSpc>
              <a:spcPct val="100000"/>
            </a:lnSpc>
          </a:pPr>
          <a:endParaRPr lang="en-US"/>
        </a:p>
      </dgm:t>
    </dgm:pt>
    <dgm:pt modelId="{852F62D9-01B8-47B4-B5F4-28ABCB11CA5F}">
      <dgm:prSet custT="1"/>
      <dgm:spPr/>
      <dgm:t>
        <a:bodyPr/>
        <a:lstStyle/>
        <a:p>
          <a:pPr>
            <a:lnSpc>
              <a:spcPct val="100000"/>
            </a:lnSpc>
          </a:pPr>
          <a:r>
            <a:rPr lang="en-US" sz="1200"/>
            <a:t>Student ID</a:t>
          </a:r>
        </a:p>
      </dgm:t>
    </dgm:pt>
    <dgm:pt modelId="{25BA238E-AEA1-4CAF-8939-DFD7B9186809}" type="parTrans" cxnId="{706AE9C2-E6D3-4EDA-8160-5D2542FAD72C}">
      <dgm:prSet/>
      <dgm:spPr/>
      <dgm:t>
        <a:bodyPr/>
        <a:lstStyle/>
        <a:p>
          <a:endParaRPr lang="en-US"/>
        </a:p>
      </dgm:t>
    </dgm:pt>
    <dgm:pt modelId="{350F2064-3592-4F02-9BE1-223F54556F6C}" type="sibTrans" cxnId="{706AE9C2-E6D3-4EDA-8160-5D2542FAD72C}">
      <dgm:prSet/>
      <dgm:spPr/>
      <dgm:t>
        <a:bodyPr/>
        <a:lstStyle/>
        <a:p>
          <a:pPr>
            <a:lnSpc>
              <a:spcPct val="100000"/>
            </a:lnSpc>
          </a:pPr>
          <a:endParaRPr lang="en-US"/>
        </a:p>
      </dgm:t>
    </dgm:pt>
    <dgm:pt modelId="{525C7F92-0206-4DE8-BD69-D5367C99DBB3}">
      <dgm:prSet custT="1"/>
      <dgm:spPr/>
      <dgm:t>
        <a:bodyPr/>
        <a:lstStyle/>
        <a:p>
          <a:pPr>
            <a:lnSpc>
              <a:spcPct val="100000"/>
            </a:lnSpc>
          </a:pPr>
          <a:r>
            <a:rPr lang="en-US" sz="1200" dirty="0"/>
            <a:t>Student transcript shows College Credit</a:t>
          </a:r>
        </a:p>
      </dgm:t>
    </dgm:pt>
    <dgm:pt modelId="{5F8BF4A4-1F71-41E3-972F-0EE4F7B216D6}" type="parTrans" cxnId="{86872453-650B-4950-BA46-7F324544E2E4}">
      <dgm:prSet/>
      <dgm:spPr/>
      <dgm:t>
        <a:bodyPr/>
        <a:lstStyle/>
        <a:p>
          <a:endParaRPr lang="en-US"/>
        </a:p>
      </dgm:t>
    </dgm:pt>
    <dgm:pt modelId="{E0C6281D-1369-4C5D-8E99-B285500EE76D}" type="sibTrans" cxnId="{86872453-650B-4950-BA46-7F324544E2E4}">
      <dgm:prSet/>
      <dgm:spPr/>
      <dgm:t>
        <a:bodyPr/>
        <a:lstStyle/>
        <a:p>
          <a:pPr>
            <a:lnSpc>
              <a:spcPct val="100000"/>
            </a:lnSpc>
          </a:pPr>
          <a:endParaRPr lang="en-US"/>
        </a:p>
      </dgm:t>
    </dgm:pt>
    <dgm:pt modelId="{357D00E1-D1AE-4887-8B57-F160CF2735A7}">
      <dgm:prSet custT="1"/>
      <dgm:spPr/>
      <dgm:t>
        <a:bodyPr/>
        <a:lstStyle/>
        <a:p>
          <a:pPr>
            <a:lnSpc>
              <a:spcPct val="100000"/>
            </a:lnSpc>
          </a:pPr>
          <a:r>
            <a:rPr lang="en-US" sz="1200" dirty="0"/>
            <a:t>Earned cre</a:t>
          </a:r>
          <a:r>
            <a:rPr lang="en-US" sz="1100" dirty="0"/>
            <a:t>dit at APSU transfers to any Tennessee Board of Regents and UT schools.</a:t>
          </a:r>
        </a:p>
      </dgm:t>
    </dgm:pt>
    <dgm:pt modelId="{4A86027C-6976-4725-B439-E8177B65C458}" type="parTrans" cxnId="{12C39E51-717D-4386-BB48-89DEADD581EA}">
      <dgm:prSet/>
      <dgm:spPr/>
      <dgm:t>
        <a:bodyPr/>
        <a:lstStyle/>
        <a:p>
          <a:endParaRPr lang="en-US"/>
        </a:p>
      </dgm:t>
    </dgm:pt>
    <dgm:pt modelId="{679CAD8D-3CE4-4FCA-96D8-5B7C0465979E}" type="sibTrans" cxnId="{12C39E51-717D-4386-BB48-89DEADD581EA}">
      <dgm:prSet/>
      <dgm:spPr/>
      <dgm:t>
        <a:bodyPr/>
        <a:lstStyle/>
        <a:p>
          <a:endParaRPr lang="en-US"/>
        </a:p>
      </dgm:t>
    </dgm:pt>
    <dgm:pt modelId="{B8616BF5-15FD-4700-8F39-062672FB3394}" type="pres">
      <dgm:prSet presAssocID="{C9947446-0C00-4414-93CC-8005804971EB}" presName="root" presStyleCnt="0">
        <dgm:presLayoutVars>
          <dgm:dir/>
          <dgm:resizeHandles val="exact"/>
        </dgm:presLayoutVars>
      </dgm:prSet>
      <dgm:spPr/>
    </dgm:pt>
    <dgm:pt modelId="{59B95F9C-0B52-4A45-91C2-ED67EA5DDF01}" type="pres">
      <dgm:prSet presAssocID="{C9947446-0C00-4414-93CC-8005804971EB}" presName="container" presStyleCnt="0">
        <dgm:presLayoutVars>
          <dgm:dir/>
          <dgm:resizeHandles val="exact"/>
        </dgm:presLayoutVars>
      </dgm:prSet>
      <dgm:spPr/>
    </dgm:pt>
    <dgm:pt modelId="{29B1DD1D-318E-4A16-868C-F7E1CDAC5D43}" type="pres">
      <dgm:prSet presAssocID="{992305FB-FDB2-4C61-9990-DE392AA6A8B0}" presName="compNode" presStyleCnt="0"/>
      <dgm:spPr/>
    </dgm:pt>
    <dgm:pt modelId="{ECEB3BD6-A3F0-45DB-B7DF-629A3477CD3F}" type="pres">
      <dgm:prSet presAssocID="{992305FB-FDB2-4C61-9990-DE392AA6A8B0}" presName="iconBgRect" presStyleLbl="bgShp" presStyleIdx="0" presStyleCnt="6"/>
      <dgm:spPr/>
    </dgm:pt>
    <dgm:pt modelId="{64256417-8752-4FCC-ADB3-26895843F871}" type="pres">
      <dgm:prSet presAssocID="{992305FB-FDB2-4C61-9990-DE392AA6A8B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00E357C1-9AC1-4CAE-8016-C7EC438FE24A}" type="pres">
      <dgm:prSet presAssocID="{992305FB-FDB2-4C61-9990-DE392AA6A8B0}" presName="spaceRect" presStyleCnt="0"/>
      <dgm:spPr/>
    </dgm:pt>
    <dgm:pt modelId="{EFC7783A-06B6-4290-AB7F-8216CF024D75}" type="pres">
      <dgm:prSet presAssocID="{992305FB-FDB2-4C61-9990-DE392AA6A8B0}" presName="textRect" presStyleLbl="revTx" presStyleIdx="0" presStyleCnt="6">
        <dgm:presLayoutVars>
          <dgm:chMax val="1"/>
          <dgm:chPref val="1"/>
        </dgm:presLayoutVars>
      </dgm:prSet>
      <dgm:spPr/>
    </dgm:pt>
    <dgm:pt modelId="{05462ECE-0199-4F77-97D2-2E9DFD0B14E2}" type="pres">
      <dgm:prSet presAssocID="{1C7FBCDC-9D31-4E62-A7F5-6E1BBA3CDD8E}" presName="sibTrans" presStyleLbl="sibTrans2D1" presStyleIdx="0" presStyleCnt="0"/>
      <dgm:spPr/>
    </dgm:pt>
    <dgm:pt modelId="{EB51B5A1-AC6B-4DCC-9707-DC771E0B4746}" type="pres">
      <dgm:prSet presAssocID="{A8F9BB76-D160-4C76-B88E-F75A85CA5E39}" presName="compNode" presStyleCnt="0"/>
      <dgm:spPr/>
    </dgm:pt>
    <dgm:pt modelId="{DE01D711-34F0-4C8F-968E-EF083D4AA0BB}" type="pres">
      <dgm:prSet presAssocID="{A8F9BB76-D160-4C76-B88E-F75A85CA5E39}" presName="iconBgRect" presStyleLbl="bgShp" presStyleIdx="1" presStyleCnt="6"/>
      <dgm:spPr>
        <a:ln>
          <a:noFill/>
        </a:ln>
      </dgm:spPr>
    </dgm:pt>
    <dgm:pt modelId="{1C9928D6-80AB-46C0-9724-1936FEE18A5B}" type="pres">
      <dgm:prSet presAssocID="{A8F9BB76-D160-4C76-B88E-F75A85CA5E3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7411310-0ECF-4756-B639-40D98EC7CFB9}" type="pres">
      <dgm:prSet presAssocID="{A8F9BB76-D160-4C76-B88E-F75A85CA5E39}" presName="spaceRect" presStyleCnt="0"/>
      <dgm:spPr/>
    </dgm:pt>
    <dgm:pt modelId="{713956A4-D52A-4718-B4E3-A28CDA203338}" type="pres">
      <dgm:prSet presAssocID="{A8F9BB76-D160-4C76-B88E-F75A85CA5E39}" presName="textRect" presStyleLbl="revTx" presStyleIdx="1" presStyleCnt="6">
        <dgm:presLayoutVars>
          <dgm:chMax val="1"/>
          <dgm:chPref val="1"/>
        </dgm:presLayoutVars>
      </dgm:prSet>
      <dgm:spPr/>
    </dgm:pt>
    <dgm:pt modelId="{E7387617-2513-4BFC-B690-F5AFA9A4493D}" type="pres">
      <dgm:prSet presAssocID="{15B99FA7-BABE-4283-A37F-A35BD9FBBE9D}" presName="sibTrans" presStyleLbl="sibTrans2D1" presStyleIdx="0" presStyleCnt="0"/>
      <dgm:spPr/>
    </dgm:pt>
    <dgm:pt modelId="{69D644AF-2D20-4AE4-9C59-3EDED5AB036E}" type="pres">
      <dgm:prSet presAssocID="{26883BC6-5236-4DB1-97F4-7EBAFFF90BBF}" presName="compNode" presStyleCnt="0"/>
      <dgm:spPr/>
    </dgm:pt>
    <dgm:pt modelId="{8EBB4688-E9DF-4AB1-907B-93DE8BC1EE8A}" type="pres">
      <dgm:prSet presAssocID="{26883BC6-5236-4DB1-97F4-7EBAFFF90BBF}" presName="iconBgRect" presStyleLbl="bgShp" presStyleIdx="2" presStyleCnt="6"/>
      <dgm:spPr/>
    </dgm:pt>
    <dgm:pt modelId="{B3134B26-A3B6-4418-A438-D137F71418F0}" type="pres">
      <dgm:prSet presAssocID="{26883BC6-5236-4DB1-97F4-7EBAFFF90BB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219C1242-58AB-4A9B-A802-DDA1693F2927}" type="pres">
      <dgm:prSet presAssocID="{26883BC6-5236-4DB1-97F4-7EBAFFF90BBF}" presName="spaceRect" presStyleCnt="0"/>
      <dgm:spPr/>
    </dgm:pt>
    <dgm:pt modelId="{E1676306-4015-40FC-84DB-7A070163D449}" type="pres">
      <dgm:prSet presAssocID="{26883BC6-5236-4DB1-97F4-7EBAFFF90BBF}" presName="textRect" presStyleLbl="revTx" presStyleIdx="2" presStyleCnt="6">
        <dgm:presLayoutVars>
          <dgm:chMax val="1"/>
          <dgm:chPref val="1"/>
        </dgm:presLayoutVars>
      </dgm:prSet>
      <dgm:spPr/>
    </dgm:pt>
    <dgm:pt modelId="{30A584FC-5346-4589-AE23-00C21098DA3C}" type="pres">
      <dgm:prSet presAssocID="{2DDBA8AD-C16C-4783-8BB9-61C3A414BAE0}" presName="sibTrans" presStyleLbl="sibTrans2D1" presStyleIdx="0" presStyleCnt="0"/>
      <dgm:spPr/>
    </dgm:pt>
    <dgm:pt modelId="{0DADBEDF-6174-4FE0-8E1E-A6AF41F1F73F}" type="pres">
      <dgm:prSet presAssocID="{852F62D9-01B8-47B4-B5F4-28ABCB11CA5F}" presName="compNode" presStyleCnt="0"/>
      <dgm:spPr/>
    </dgm:pt>
    <dgm:pt modelId="{2E526034-D185-4DE9-A5BD-FC53FB2FF2E9}" type="pres">
      <dgm:prSet presAssocID="{852F62D9-01B8-47B4-B5F4-28ABCB11CA5F}" presName="iconBgRect" presStyleLbl="bgShp" presStyleIdx="3" presStyleCnt="6"/>
      <dgm:spPr>
        <a:ln>
          <a:noFill/>
        </a:ln>
      </dgm:spPr>
    </dgm:pt>
    <dgm:pt modelId="{4E1BBE2D-FB30-4B1A-AFC5-F9041A1A7402}" type="pres">
      <dgm:prSet presAssocID="{852F62D9-01B8-47B4-B5F4-28ABCB11CA5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ployee Badge"/>
        </a:ext>
      </dgm:extLst>
    </dgm:pt>
    <dgm:pt modelId="{3932D61F-440C-40F5-89B5-699B7F4DEF9E}" type="pres">
      <dgm:prSet presAssocID="{852F62D9-01B8-47B4-B5F4-28ABCB11CA5F}" presName="spaceRect" presStyleCnt="0"/>
      <dgm:spPr/>
    </dgm:pt>
    <dgm:pt modelId="{44F59142-670E-4A1A-AB87-8071BE2C894F}" type="pres">
      <dgm:prSet presAssocID="{852F62D9-01B8-47B4-B5F4-28ABCB11CA5F}" presName="textRect" presStyleLbl="revTx" presStyleIdx="3" presStyleCnt="6">
        <dgm:presLayoutVars>
          <dgm:chMax val="1"/>
          <dgm:chPref val="1"/>
        </dgm:presLayoutVars>
      </dgm:prSet>
      <dgm:spPr/>
    </dgm:pt>
    <dgm:pt modelId="{7B174A0F-3FA1-409E-A928-994BC354FE6B}" type="pres">
      <dgm:prSet presAssocID="{350F2064-3592-4F02-9BE1-223F54556F6C}" presName="sibTrans" presStyleLbl="sibTrans2D1" presStyleIdx="0" presStyleCnt="0"/>
      <dgm:spPr/>
    </dgm:pt>
    <dgm:pt modelId="{1840E668-B50B-495E-9C74-9163CCBE8EE4}" type="pres">
      <dgm:prSet presAssocID="{525C7F92-0206-4DE8-BD69-D5367C99DBB3}" presName="compNode" presStyleCnt="0"/>
      <dgm:spPr/>
    </dgm:pt>
    <dgm:pt modelId="{A6002982-7A21-4079-9566-499090792706}" type="pres">
      <dgm:prSet presAssocID="{525C7F92-0206-4DE8-BD69-D5367C99DBB3}" presName="iconBgRect" presStyleLbl="bgShp" presStyleIdx="4" presStyleCnt="6"/>
      <dgm:spPr/>
    </dgm:pt>
    <dgm:pt modelId="{F6B87027-D744-435B-9B44-5DD8A0E80CF4}" type="pres">
      <dgm:prSet presAssocID="{525C7F92-0206-4DE8-BD69-D5367C99DBB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A66C8F5E-8722-46D3-BC57-E5EFA142D2CF}" type="pres">
      <dgm:prSet presAssocID="{525C7F92-0206-4DE8-BD69-D5367C99DBB3}" presName="spaceRect" presStyleCnt="0"/>
      <dgm:spPr/>
    </dgm:pt>
    <dgm:pt modelId="{72014115-3521-4CDA-91B5-8F5DCB4C6F67}" type="pres">
      <dgm:prSet presAssocID="{525C7F92-0206-4DE8-BD69-D5367C99DBB3}" presName="textRect" presStyleLbl="revTx" presStyleIdx="4" presStyleCnt="6">
        <dgm:presLayoutVars>
          <dgm:chMax val="1"/>
          <dgm:chPref val="1"/>
        </dgm:presLayoutVars>
      </dgm:prSet>
      <dgm:spPr/>
    </dgm:pt>
    <dgm:pt modelId="{01075C16-FE2B-4D01-891D-11FCA9987DAE}" type="pres">
      <dgm:prSet presAssocID="{E0C6281D-1369-4C5D-8E99-B285500EE76D}" presName="sibTrans" presStyleLbl="sibTrans2D1" presStyleIdx="0" presStyleCnt="0"/>
      <dgm:spPr/>
    </dgm:pt>
    <dgm:pt modelId="{B9C787DA-D18E-40E3-BF40-324D1A7C8BCC}" type="pres">
      <dgm:prSet presAssocID="{357D00E1-D1AE-4887-8B57-F160CF2735A7}" presName="compNode" presStyleCnt="0"/>
      <dgm:spPr/>
    </dgm:pt>
    <dgm:pt modelId="{7B476669-4F1B-473F-9C1C-13EF794DF94A}" type="pres">
      <dgm:prSet presAssocID="{357D00E1-D1AE-4887-8B57-F160CF2735A7}" presName="iconBgRect" presStyleLbl="bgShp" presStyleIdx="5" presStyleCnt="6"/>
      <dgm:spPr/>
    </dgm:pt>
    <dgm:pt modelId="{3CD3DF19-BE2E-4C77-8C15-785F7CCB268E}" type="pres">
      <dgm:prSet presAssocID="{357D00E1-D1AE-4887-8B57-F160CF2735A7}"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A3110C1E-033F-4BD5-8D78-87E5E3E8E2BC}" type="pres">
      <dgm:prSet presAssocID="{357D00E1-D1AE-4887-8B57-F160CF2735A7}" presName="spaceRect" presStyleCnt="0"/>
      <dgm:spPr/>
    </dgm:pt>
    <dgm:pt modelId="{5AEA6600-3E2C-4B89-B8A5-35B17B64AE2D}" type="pres">
      <dgm:prSet presAssocID="{357D00E1-D1AE-4887-8B57-F160CF2735A7}" presName="textRect" presStyleLbl="revTx" presStyleIdx="5" presStyleCnt="6">
        <dgm:presLayoutVars>
          <dgm:chMax val="1"/>
          <dgm:chPref val="1"/>
        </dgm:presLayoutVars>
      </dgm:prSet>
      <dgm:spPr/>
    </dgm:pt>
  </dgm:ptLst>
  <dgm:cxnLst>
    <dgm:cxn modelId="{D2AA581E-27D6-4C36-8DC3-EF52007814DA}" srcId="{C9947446-0C00-4414-93CC-8005804971EB}" destId="{992305FB-FDB2-4C61-9990-DE392AA6A8B0}" srcOrd="0" destOrd="0" parTransId="{D74E97FA-4A2A-437B-8D0A-44286357C21F}" sibTransId="{1C7FBCDC-9D31-4E62-A7F5-6E1BBA3CDD8E}"/>
    <dgm:cxn modelId="{085F8F33-B90B-43E5-B3CD-F58C4261B400}" type="presOf" srcId="{2DDBA8AD-C16C-4783-8BB9-61C3A414BAE0}" destId="{30A584FC-5346-4589-AE23-00C21098DA3C}" srcOrd="0" destOrd="0" presId="urn:microsoft.com/office/officeart/2018/2/layout/IconCircleList"/>
    <dgm:cxn modelId="{79527937-43D3-403E-A44B-D724471C09F3}" type="presOf" srcId="{E0C6281D-1369-4C5D-8E99-B285500EE76D}" destId="{01075C16-FE2B-4D01-891D-11FCA9987DAE}" srcOrd="0" destOrd="0" presId="urn:microsoft.com/office/officeart/2018/2/layout/IconCircleList"/>
    <dgm:cxn modelId="{419AAA42-9442-49B0-9215-B67AA0C70F0F}" type="presOf" srcId="{852F62D9-01B8-47B4-B5F4-28ABCB11CA5F}" destId="{44F59142-670E-4A1A-AB87-8071BE2C894F}" srcOrd="0" destOrd="0" presId="urn:microsoft.com/office/officeart/2018/2/layout/IconCircleList"/>
    <dgm:cxn modelId="{12C39E51-717D-4386-BB48-89DEADD581EA}" srcId="{C9947446-0C00-4414-93CC-8005804971EB}" destId="{357D00E1-D1AE-4887-8B57-F160CF2735A7}" srcOrd="5" destOrd="0" parTransId="{4A86027C-6976-4725-B439-E8177B65C458}" sibTransId="{679CAD8D-3CE4-4FCA-96D8-5B7C0465979E}"/>
    <dgm:cxn modelId="{86872453-650B-4950-BA46-7F324544E2E4}" srcId="{C9947446-0C00-4414-93CC-8005804971EB}" destId="{525C7F92-0206-4DE8-BD69-D5367C99DBB3}" srcOrd="4" destOrd="0" parTransId="{5F8BF4A4-1F71-41E3-972F-0EE4F7B216D6}" sibTransId="{E0C6281D-1369-4C5D-8E99-B285500EE76D}"/>
    <dgm:cxn modelId="{C51AF468-5238-4C0B-B1F6-A859B648AE76}" type="presOf" srcId="{525C7F92-0206-4DE8-BD69-D5367C99DBB3}" destId="{72014115-3521-4CDA-91B5-8F5DCB4C6F67}" srcOrd="0" destOrd="0" presId="urn:microsoft.com/office/officeart/2018/2/layout/IconCircleList"/>
    <dgm:cxn modelId="{1E3D0675-2E9D-4582-9A5E-CA1A7ADC8357}" srcId="{C9947446-0C00-4414-93CC-8005804971EB}" destId="{26883BC6-5236-4DB1-97F4-7EBAFFF90BBF}" srcOrd="2" destOrd="0" parTransId="{59CB6150-7713-42AA-9D76-13C053E5D2A9}" sibTransId="{2DDBA8AD-C16C-4783-8BB9-61C3A414BAE0}"/>
    <dgm:cxn modelId="{E4D66978-16EE-44E0-B0CB-F3A9CF0BE397}" type="presOf" srcId="{15B99FA7-BABE-4283-A37F-A35BD9FBBE9D}" destId="{E7387617-2513-4BFC-B690-F5AFA9A4493D}" srcOrd="0" destOrd="0" presId="urn:microsoft.com/office/officeart/2018/2/layout/IconCircleList"/>
    <dgm:cxn modelId="{0A607579-EE88-4D17-A387-1DCE59332898}" srcId="{C9947446-0C00-4414-93CC-8005804971EB}" destId="{A8F9BB76-D160-4C76-B88E-F75A85CA5E39}" srcOrd="1" destOrd="0" parTransId="{E82C54BF-BB05-4C3B-BF90-D9C96398B26D}" sibTransId="{15B99FA7-BABE-4283-A37F-A35BD9FBBE9D}"/>
    <dgm:cxn modelId="{1D332586-C507-4CEB-A60D-2FC2C5A66DA8}" type="presOf" srcId="{26883BC6-5236-4DB1-97F4-7EBAFFF90BBF}" destId="{E1676306-4015-40FC-84DB-7A070163D449}" srcOrd="0" destOrd="0" presId="urn:microsoft.com/office/officeart/2018/2/layout/IconCircleList"/>
    <dgm:cxn modelId="{866EFF87-4410-4ECA-9FE7-6F895F7FC075}" type="presOf" srcId="{1C7FBCDC-9D31-4E62-A7F5-6E1BBA3CDD8E}" destId="{05462ECE-0199-4F77-97D2-2E9DFD0B14E2}" srcOrd="0" destOrd="0" presId="urn:microsoft.com/office/officeart/2018/2/layout/IconCircleList"/>
    <dgm:cxn modelId="{36A67E8A-62A6-4315-AB06-A31F4ADBC911}" type="presOf" srcId="{350F2064-3592-4F02-9BE1-223F54556F6C}" destId="{7B174A0F-3FA1-409E-A928-994BC354FE6B}" srcOrd="0" destOrd="0" presId="urn:microsoft.com/office/officeart/2018/2/layout/IconCircleList"/>
    <dgm:cxn modelId="{E7F278BC-EC4C-4891-A73D-08F67E92AA1D}" type="presOf" srcId="{C9947446-0C00-4414-93CC-8005804971EB}" destId="{B8616BF5-15FD-4700-8F39-062672FB3394}" srcOrd="0" destOrd="0" presId="urn:microsoft.com/office/officeart/2018/2/layout/IconCircleList"/>
    <dgm:cxn modelId="{706AE9C2-E6D3-4EDA-8160-5D2542FAD72C}" srcId="{C9947446-0C00-4414-93CC-8005804971EB}" destId="{852F62D9-01B8-47B4-B5F4-28ABCB11CA5F}" srcOrd="3" destOrd="0" parTransId="{25BA238E-AEA1-4CAF-8939-DFD7B9186809}" sibTransId="{350F2064-3592-4F02-9BE1-223F54556F6C}"/>
    <dgm:cxn modelId="{0AC121D4-A18D-4BB1-9C13-3B8F2F30EF30}" type="presOf" srcId="{992305FB-FDB2-4C61-9990-DE392AA6A8B0}" destId="{EFC7783A-06B6-4290-AB7F-8216CF024D75}" srcOrd="0" destOrd="0" presId="urn:microsoft.com/office/officeart/2018/2/layout/IconCircleList"/>
    <dgm:cxn modelId="{00F87ED8-5B4C-4C92-B7E1-E5CD46A60E8D}" type="presOf" srcId="{357D00E1-D1AE-4887-8B57-F160CF2735A7}" destId="{5AEA6600-3E2C-4B89-B8A5-35B17B64AE2D}" srcOrd="0" destOrd="0" presId="urn:microsoft.com/office/officeart/2018/2/layout/IconCircleList"/>
    <dgm:cxn modelId="{B3A735F1-09AF-431D-A495-5F61F7957B75}" type="presOf" srcId="{A8F9BB76-D160-4C76-B88E-F75A85CA5E39}" destId="{713956A4-D52A-4718-B4E3-A28CDA203338}" srcOrd="0" destOrd="0" presId="urn:microsoft.com/office/officeart/2018/2/layout/IconCircleList"/>
    <dgm:cxn modelId="{339F6417-41D6-445D-9B7C-4A835ABE5816}" type="presParOf" srcId="{B8616BF5-15FD-4700-8F39-062672FB3394}" destId="{59B95F9C-0B52-4A45-91C2-ED67EA5DDF01}" srcOrd="0" destOrd="0" presId="urn:microsoft.com/office/officeart/2018/2/layout/IconCircleList"/>
    <dgm:cxn modelId="{405CA02F-1B0C-4C27-A9D4-7D5E9A2DD65E}" type="presParOf" srcId="{59B95F9C-0B52-4A45-91C2-ED67EA5DDF01}" destId="{29B1DD1D-318E-4A16-868C-F7E1CDAC5D43}" srcOrd="0" destOrd="0" presId="urn:microsoft.com/office/officeart/2018/2/layout/IconCircleList"/>
    <dgm:cxn modelId="{479DD17F-5030-45AE-BAC1-843D1595EB3E}" type="presParOf" srcId="{29B1DD1D-318E-4A16-868C-F7E1CDAC5D43}" destId="{ECEB3BD6-A3F0-45DB-B7DF-629A3477CD3F}" srcOrd="0" destOrd="0" presId="urn:microsoft.com/office/officeart/2018/2/layout/IconCircleList"/>
    <dgm:cxn modelId="{702DC5E2-1007-406C-AFA1-7079CF45ED9C}" type="presParOf" srcId="{29B1DD1D-318E-4A16-868C-F7E1CDAC5D43}" destId="{64256417-8752-4FCC-ADB3-26895843F871}" srcOrd="1" destOrd="0" presId="urn:microsoft.com/office/officeart/2018/2/layout/IconCircleList"/>
    <dgm:cxn modelId="{DD1DAA8D-F9DC-4C57-995E-BD2A7AAFB992}" type="presParOf" srcId="{29B1DD1D-318E-4A16-868C-F7E1CDAC5D43}" destId="{00E357C1-9AC1-4CAE-8016-C7EC438FE24A}" srcOrd="2" destOrd="0" presId="urn:microsoft.com/office/officeart/2018/2/layout/IconCircleList"/>
    <dgm:cxn modelId="{9DC29B04-6C7A-4AE6-9826-2D69CE2E15E1}" type="presParOf" srcId="{29B1DD1D-318E-4A16-868C-F7E1CDAC5D43}" destId="{EFC7783A-06B6-4290-AB7F-8216CF024D75}" srcOrd="3" destOrd="0" presId="urn:microsoft.com/office/officeart/2018/2/layout/IconCircleList"/>
    <dgm:cxn modelId="{C7370F75-D940-4CE7-8F03-2AB8F3E51457}" type="presParOf" srcId="{59B95F9C-0B52-4A45-91C2-ED67EA5DDF01}" destId="{05462ECE-0199-4F77-97D2-2E9DFD0B14E2}" srcOrd="1" destOrd="0" presId="urn:microsoft.com/office/officeart/2018/2/layout/IconCircleList"/>
    <dgm:cxn modelId="{6AFE5A93-8F22-48ED-8A39-0E807918093F}" type="presParOf" srcId="{59B95F9C-0B52-4A45-91C2-ED67EA5DDF01}" destId="{EB51B5A1-AC6B-4DCC-9707-DC771E0B4746}" srcOrd="2" destOrd="0" presId="urn:microsoft.com/office/officeart/2018/2/layout/IconCircleList"/>
    <dgm:cxn modelId="{8243469A-43AE-407F-9ECB-74ABC8261699}" type="presParOf" srcId="{EB51B5A1-AC6B-4DCC-9707-DC771E0B4746}" destId="{DE01D711-34F0-4C8F-968E-EF083D4AA0BB}" srcOrd="0" destOrd="0" presId="urn:microsoft.com/office/officeart/2018/2/layout/IconCircleList"/>
    <dgm:cxn modelId="{B910F100-F4EC-410A-9AE7-5B7F09308975}" type="presParOf" srcId="{EB51B5A1-AC6B-4DCC-9707-DC771E0B4746}" destId="{1C9928D6-80AB-46C0-9724-1936FEE18A5B}" srcOrd="1" destOrd="0" presId="urn:microsoft.com/office/officeart/2018/2/layout/IconCircleList"/>
    <dgm:cxn modelId="{96F82ECC-FD45-40A7-B398-914684397B65}" type="presParOf" srcId="{EB51B5A1-AC6B-4DCC-9707-DC771E0B4746}" destId="{D7411310-0ECF-4756-B639-40D98EC7CFB9}" srcOrd="2" destOrd="0" presId="urn:microsoft.com/office/officeart/2018/2/layout/IconCircleList"/>
    <dgm:cxn modelId="{4C26A2C1-9FB3-4A35-860F-80A62C09F09B}" type="presParOf" srcId="{EB51B5A1-AC6B-4DCC-9707-DC771E0B4746}" destId="{713956A4-D52A-4718-B4E3-A28CDA203338}" srcOrd="3" destOrd="0" presId="urn:microsoft.com/office/officeart/2018/2/layout/IconCircleList"/>
    <dgm:cxn modelId="{D8C88AE9-12E0-428B-9B7F-13BB79D371BF}" type="presParOf" srcId="{59B95F9C-0B52-4A45-91C2-ED67EA5DDF01}" destId="{E7387617-2513-4BFC-B690-F5AFA9A4493D}" srcOrd="3" destOrd="0" presId="urn:microsoft.com/office/officeart/2018/2/layout/IconCircleList"/>
    <dgm:cxn modelId="{9F9CC260-2F69-47AD-A767-59AB3184FC55}" type="presParOf" srcId="{59B95F9C-0B52-4A45-91C2-ED67EA5DDF01}" destId="{69D644AF-2D20-4AE4-9C59-3EDED5AB036E}" srcOrd="4" destOrd="0" presId="urn:microsoft.com/office/officeart/2018/2/layout/IconCircleList"/>
    <dgm:cxn modelId="{3FA07485-BEC7-4A92-AA5F-03FFC601987C}" type="presParOf" srcId="{69D644AF-2D20-4AE4-9C59-3EDED5AB036E}" destId="{8EBB4688-E9DF-4AB1-907B-93DE8BC1EE8A}" srcOrd="0" destOrd="0" presId="urn:microsoft.com/office/officeart/2018/2/layout/IconCircleList"/>
    <dgm:cxn modelId="{3FC2EB67-02E4-443E-A219-B56AD5D7AB5C}" type="presParOf" srcId="{69D644AF-2D20-4AE4-9C59-3EDED5AB036E}" destId="{B3134B26-A3B6-4418-A438-D137F71418F0}" srcOrd="1" destOrd="0" presId="urn:microsoft.com/office/officeart/2018/2/layout/IconCircleList"/>
    <dgm:cxn modelId="{2C5C2669-B9C5-4207-ACE5-918E286D48C2}" type="presParOf" srcId="{69D644AF-2D20-4AE4-9C59-3EDED5AB036E}" destId="{219C1242-58AB-4A9B-A802-DDA1693F2927}" srcOrd="2" destOrd="0" presId="urn:microsoft.com/office/officeart/2018/2/layout/IconCircleList"/>
    <dgm:cxn modelId="{31B54C14-B507-4398-9411-5996B25C653D}" type="presParOf" srcId="{69D644AF-2D20-4AE4-9C59-3EDED5AB036E}" destId="{E1676306-4015-40FC-84DB-7A070163D449}" srcOrd="3" destOrd="0" presId="urn:microsoft.com/office/officeart/2018/2/layout/IconCircleList"/>
    <dgm:cxn modelId="{A1FFDC09-DA19-42A4-B640-9BD333F07B2E}" type="presParOf" srcId="{59B95F9C-0B52-4A45-91C2-ED67EA5DDF01}" destId="{30A584FC-5346-4589-AE23-00C21098DA3C}" srcOrd="5" destOrd="0" presId="urn:microsoft.com/office/officeart/2018/2/layout/IconCircleList"/>
    <dgm:cxn modelId="{C703EE2F-19F3-43B0-B296-4F88D7955EC7}" type="presParOf" srcId="{59B95F9C-0B52-4A45-91C2-ED67EA5DDF01}" destId="{0DADBEDF-6174-4FE0-8E1E-A6AF41F1F73F}" srcOrd="6" destOrd="0" presId="urn:microsoft.com/office/officeart/2018/2/layout/IconCircleList"/>
    <dgm:cxn modelId="{0AE759DF-6793-4CEF-BD5C-2405EC9E612B}" type="presParOf" srcId="{0DADBEDF-6174-4FE0-8E1E-A6AF41F1F73F}" destId="{2E526034-D185-4DE9-A5BD-FC53FB2FF2E9}" srcOrd="0" destOrd="0" presId="urn:microsoft.com/office/officeart/2018/2/layout/IconCircleList"/>
    <dgm:cxn modelId="{53933001-F9E5-45E9-9D5D-62C69E0A5C5C}" type="presParOf" srcId="{0DADBEDF-6174-4FE0-8E1E-A6AF41F1F73F}" destId="{4E1BBE2D-FB30-4B1A-AFC5-F9041A1A7402}" srcOrd="1" destOrd="0" presId="urn:microsoft.com/office/officeart/2018/2/layout/IconCircleList"/>
    <dgm:cxn modelId="{642C3D03-9895-46C3-A008-5C4C380E149C}" type="presParOf" srcId="{0DADBEDF-6174-4FE0-8E1E-A6AF41F1F73F}" destId="{3932D61F-440C-40F5-89B5-699B7F4DEF9E}" srcOrd="2" destOrd="0" presId="urn:microsoft.com/office/officeart/2018/2/layout/IconCircleList"/>
    <dgm:cxn modelId="{47D2D608-6C64-40CD-9AA2-95E882EBE5AB}" type="presParOf" srcId="{0DADBEDF-6174-4FE0-8E1E-A6AF41F1F73F}" destId="{44F59142-670E-4A1A-AB87-8071BE2C894F}" srcOrd="3" destOrd="0" presId="urn:microsoft.com/office/officeart/2018/2/layout/IconCircleList"/>
    <dgm:cxn modelId="{4F0891EF-FCC4-483B-B776-5948E48AD275}" type="presParOf" srcId="{59B95F9C-0B52-4A45-91C2-ED67EA5DDF01}" destId="{7B174A0F-3FA1-409E-A928-994BC354FE6B}" srcOrd="7" destOrd="0" presId="urn:microsoft.com/office/officeart/2018/2/layout/IconCircleList"/>
    <dgm:cxn modelId="{3F5FEC9D-A2D2-4B7C-BF43-8D2C80E0A8A9}" type="presParOf" srcId="{59B95F9C-0B52-4A45-91C2-ED67EA5DDF01}" destId="{1840E668-B50B-495E-9C74-9163CCBE8EE4}" srcOrd="8" destOrd="0" presId="urn:microsoft.com/office/officeart/2018/2/layout/IconCircleList"/>
    <dgm:cxn modelId="{B40299D6-5645-4CCD-AB2B-48D206750C2D}" type="presParOf" srcId="{1840E668-B50B-495E-9C74-9163CCBE8EE4}" destId="{A6002982-7A21-4079-9566-499090792706}" srcOrd="0" destOrd="0" presId="urn:microsoft.com/office/officeart/2018/2/layout/IconCircleList"/>
    <dgm:cxn modelId="{5C8E2C61-E071-4958-85B7-E2204BF0EC7A}" type="presParOf" srcId="{1840E668-B50B-495E-9C74-9163CCBE8EE4}" destId="{F6B87027-D744-435B-9B44-5DD8A0E80CF4}" srcOrd="1" destOrd="0" presId="urn:microsoft.com/office/officeart/2018/2/layout/IconCircleList"/>
    <dgm:cxn modelId="{A55E1EC3-E158-452F-9383-4AFF8E786AA5}" type="presParOf" srcId="{1840E668-B50B-495E-9C74-9163CCBE8EE4}" destId="{A66C8F5E-8722-46D3-BC57-E5EFA142D2CF}" srcOrd="2" destOrd="0" presId="urn:microsoft.com/office/officeart/2018/2/layout/IconCircleList"/>
    <dgm:cxn modelId="{12383CDD-1BEB-45C2-A75C-11995FDD16C5}" type="presParOf" srcId="{1840E668-B50B-495E-9C74-9163CCBE8EE4}" destId="{72014115-3521-4CDA-91B5-8F5DCB4C6F67}" srcOrd="3" destOrd="0" presId="urn:microsoft.com/office/officeart/2018/2/layout/IconCircleList"/>
    <dgm:cxn modelId="{237613C5-4F85-4E73-A847-A3AC1150A850}" type="presParOf" srcId="{59B95F9C-0B52-4A45-91C2-ED67EA5DDF01}" destId="{01075C16-FE2B-4D01-891D-11FCA9987DAE}" srcOrd="9" destOrd="0" presId="urn:microsoft.com/office/officeart/2018/2/layout/IconCircleList"/>
    <dgm:cxn modelId="{3AF2A0AB-45F4-4BBD-9027-7CA9BD45B491}" type="presParOf" srcId="{59B95F9C-0B52-4A45-91C2-ED67EA5DDF01}" destId="{B9C787DA-D18E-40E3-BF40-324D1A7C8BCC}" srcOrd="10" destOrd="0" presId="urn:microsoft.com/office/officeart/2018/2/layout/IconCircleList"/>
    <dgm:cxn modelId="{870C1C6B-56F8-441C-B573-5D9104811833}" type="presParOf" srcId="{B9C787DA-D18E-40E3-BF40-324D1A7C8BCC}" destId="{7B476669-4F1B-473F-9C1C-13EF794DF94A}" srcOrd="0" destOrd="0" presId="urn:microsoft.com/office/officeart/2018/2/layout/IconCircleList"/>
    <dgm:cxn modelId="{8C9AE899-BBBA-4BA1-93C0-44ADC41A30A7}" type="presParOf" srcId="{B9C787DA-D18E-40E3-BF40-324D1A7C8BCC}" destId="{3CD3DF19-BE2E-4C77-8C15-785F7CCB268E}" srcOrd="1" destOrd="0" presId="urn:microsoft.com/office/officeart/2018/2/layout/IconCircleList"/>
    <dgm:cxn modelId="{2BCA2E00-5AC7-4830-9C7F-1311F49A3170}" type="presParOf" srcId="{B9C787DA-D18E-40E3-BF40-324D1A7C8BCC}" destId="{A3110C1E-033F-4BD5-8D78-87E5E3E8E2BC}" srcOrd="2" destOrd="0" presId="urn:microsoft.com/office/officeart/2018/2/layout/IconCircleList"/>
    <dgm:cxn modelId="{3EA9FE19-1B0E-4501-95A5-1A1CD7D37B2E}" type="presParOf" srcId="{B9C787DA-D18E-40E3-BF40-324D1A7C8BCC}" destId="{5AEA6600-3E2C-4B89-B8A5-35B17B64AE2D}"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ACF0E-5A3A-4C7D-B4E1-06DDACFC8D66}">
      <dsp:nvSpPr>
        <dsp:cNvPr id="0" name=""/>
        <dsp:cNvSpPr/>
      </dsp:nvSpPr>
      <dsp:spPr>
        <a:xfrm>
          <a:off x="591363" y="1014586"/>
          <a:ext cx="633445" cy="633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C2A70E-4F6D-4CE1-9E31-34C43F92E067}">
      <dsp:nvSpPr>
        <dsp:cNvPr id="0" name=""/>
        <dsp:cNvSpPr/>
      </dsp:nvSpPr>
      <dsp:spPr>
        <a:xfrm>
          <a:off x="3164" y="1719421"/>
          <a:ext cx="1809843" cy="27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t>Earn</a:t>
          </a:r>
        </a:p>
      </dsp:txBody>
      <dsp:txXfrm>
        <a:off x="3164" y="1719421"/>
        <a:ext cx="1809843" cy="271476"/>
      </dsp:txXfrm>
    </dsp:sp>
    <dsp:sp modelId="{8ACC01C7-2E9A-411E-BDDC-F838E3FF14FA}">
      <dsp:nvSpPr>
        <dsp:cNvPr id="0" name=""/>
        <dsp:cNvSpPr/>
      </dsp:nvSpPr>
      <dsp:spPr>
        <a:xfrm>
          <a:off x="3164" y="2024102"/>
          <a:ext cx="1809843" cy="650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Earn their high school diploma</a:t>
          </a:r>
        </a:p>
      </dsp:txBody>
      <dsp:txXfrm>
        <a:off x="3164" y="2024102"/>
        <a:ext cx="1809843" cy="650715"/>
      </dsp:txXfrm>
    </dsp:sp>
    <dsp:sp modelId="{89773EAC-981C-4712-BE7A-5F6F52B901FE}">
      <dsp:nvSpPr>
        <dsp:cNvPr id="0" name=""/>
        <dsp:cNvSpPr/>
      </dsp:nvSpPr>
      <dsp:spPr>
        <a:xfrm>
          <a:off x="2717929" y="1014586"/>
          <a:ext cx="633445" cy="633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2CB357-C551-4F63-A42E-B56C6DB1FE0F}">
      <dsp:nvSpPr>
        <dsp:cNvPr id="0" name=""/>
        <dsp:cNvSpPr/>
      </dsp:nvSpPr>
      <dsp:spPr>
        <a:xfrm>
          <a:off x="2129730" y="1719421"/>
          <a:ext cx="1809843" cy="27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t>Attend College</a:t>
          </a:r>
        </a:p>
      </dsp:txBody>
      <dsp:txXfrm>
        <a:off x="2129730" y="1719421"/>
        <a:ext cx="1809843" cy="271476"/>
      </dsp:txXfrm>
    </dsp:sp>
    <dsp:sp modelId="{55F63D77-A58B-4EA3-9055-4D6A7EEF75F0}">
      <dsp:nvSpPr>
        <dsp:cNvPr id="0" name=""/>
        <dsp:cNvSpPr/>
      </dsp:nvSpPr>
      <dsp:spPr>
        <a:xfrm>
          <a:off x="2129730" y="2024102"/>
          <a:ext cx="1809843" cy="650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Enroll in a two or four yr college/ university</a:t>
          </a:r>
        </a:p>
      </dsp:txBody>
      <dsp:txXfrm>
        <a:off x="2129730" y="2024102"/>
        <a:ext cx="1809843" cy="650715"/>
      </dsp:txXfrm>
    </dsp:sp>
    <dsp:sp modelId="{EB009976-4A2F-43BF-9A11-7428EC6074E5}">
      <dsp:nvSpPr>
        <dsp:cNvPr id="0" name=""/>
        <dsp:cNvSpPr/>
      </dsp:nvSpPr>
      <dsp:spPr>
        <a:xfrm>
          <a:off x="4844496" y="1014586"/>
          <a:ext cx="633445" cy="633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99DB0E-595C-41F0-81B2-FE9A787323DE}">
      <dsp:nvSpPr>
        <dsp:cNvPr id="0" name=""/>
        <dsp:cNvSpPr/>
      </dsp:nvSpPr>
      <dsp:spPr>
        <a:xfrm>
          <a:off x="4256296" y="1719421"/>
          <a:ext cx="1809843" cy="27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t>Have</a:t>
          </a:r>
        </a:p>
      </dsp:txBody>
      <dsp:txXfrm>
        <a:off x="4256296" y="1719421"/>
        <a:ext cx="1809843" cy="271476"/>
      </dsp:txXfrm>
    </dsp:sp>
    <dsp:sp modelId="{28796BB8-F6C7-47C7-B96A-E1E8ABD2DE73}">
      <dsp:nvSpPr>
        <dsp:cNvPr id="0" name=""/>
        <dsp:cNvSpPr/>
      </dsp:nvSpPr>
      <dsp:spPr>
        <a:xfrm>
          <a:off x="4256296" y="2024102"/>
          <a:ext cx="1809843" cy="650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have a higher college GPA</a:t>
          </a:r>
        </a:p>
      </dsp:txBody>
      <dsp:txXfrm>
        <a:off x="4256296" y="2024102"/>
        <a:ext cx="1809843" cy="650715"/>
      </dsp:txXfrm>
    </dsp:sp>
    <dsp:sp modelId="{81216DBA-2E5E-4C30-B899-E7EE1C22926D}">
      <dsp:nvSpPr>
        <dsp:cNvPr id="0" name=""/>
        <dsp:cNvSpPr/>
      </dsp:nvSpPr>
      <dsp:spPr>
        <a:xfrm>
          <a:off x="6971062" y="1014586"/>
          <a:ext cx="633445" cy="633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808096-CBAB-4497-B17A-61FF271324C7}">
      <dsp:nvSpPr>
        <dsp:cNvPr id="0" name=""/>
        <dsp:cNvSpPr/>
      </dsp:nvSpPr>
      <dsp:spPr>
        <a:xfrm>
          <a:off x="6382863" y="1719421"/>
          <a:ext cx="1809843" cy="27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t>Complete</a:t>
          </a:r>
        </a:p>
      </dsp:txBody>
      <dsp:txXfrm>
        <a:off x="6382863" y="1719421"/>
        <a:ext cx="1809843" cy="271476"/>
      </dsp:txXfrm>
    </dsp:sp>
    <dsp:sp modelId="{30E1ACEE-2501-4BE1-BEA2-0E231965F991}">
      <dsp:nvSpPr>
        <dsp:cNvPr id="0" name=""/>
        <dsp:cNvSpPr/>
      </dsp:nvSpPr>
      <dsp:spPr>
        <a:xfrm>
          <a:off x="6382863" y="2024102"/>
          <a:ext cx="1809843" cy="650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complete a degree program sooner</a:t>
          </a:r>
        </a:p>
      </dsp:txBody>
      <dsp:txXfrm>
        <a:off x="6382863" y="2024102"/>
        <a:ext cx="1809843" cy="650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2CE94-8409-4EA9-A019-4FFE933DF755}">
      <dsp:nvSpPr>
        <dsp:cNvPr id="0" name=""/>
        <dsp:cNvSpPr/>
      </dsp:nvSpPr>
      <dsp:spPr>
        <a:xfrm>
          <a:off x="0" y="2729"/>
          <a:ext cx="4683949" cy="712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B36508-E272-492A-AA97-E4CAFE88DD48}">
      <dsp:nvSpPr>
        <dsp:cNvPr id="0" name=""/>
        <dsp:cNvSpPr/>
      </dsp:nvSpPr>
      <dsp:spPr>
        <a:xfrm>
          <a:off x="21563" y="18768"/>
          <a:ext cx="39206" cy="392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C39DDB-EAE2-40E2-ACDB-3B75C0496798}">
      <dsp:nvSpPr>
        <dsp:cNvPr id="0" name=""/>
        <dsp:cNvSpPr/>
      </dsp:nvSpPr>
      <dsp:spPr>
        <a:xfrm>
          <a:off x="82332" y="2729"/>
          <a:ext cx="4304452" cy="1675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288" tIns="177288" rIns="177288" bIns="177288" numCol="1" spcCol="1270" anchor="ctr" anchorCtr="0">
          <a:noAutofit/>
        </a:bodyPr>
        <a:lstStyle/>
        <a:p>
          <a:pPr marL="0" lvl="0" indent="0" algn="l" defTabSz="622300">
            <a:lnSpc>
              <a:spcPct val="100000"/>
            </a:lnSpc>
            <a:spcBef>
              <a:spcPct val="0"/>
            </a:spcBef>
            <a:spcAft>
              <a:spcPct val="35000"/>
            </a:spcAft>
            <a:buNone/>
          </a:pPr>
          <a:r>
            <a:rPr lang="en-US" sz="1400" kern="1200" dirty="0"/>
            <a:t>Expand opportunities for  students to access high quality, early postsecondary experiences.</a:t>
          </a:r>
        </a:p>
      </dsp:txBody>
      <dsp:txXfrm>
        <a:off x="82332" y="2729"/>
        <a:ext cx="4304452" cy="1675166"/>
      </dsp:txXfrm>
    </dsp:sp>
    <dsp:sp modelId="{1782BC6C-F2F6-47F0-9AA0-DF4283B54F74}">
      <dsp:nvSpPr>
        <dsp:cNvPr id="0" name=""/>
        <dsp:cNvSpPr/>
      </dsp:nvSpPr>
      <dsp:spPr>
        <a:xfrm>
          <a:off x="0" y="1957090"/>
          <a:ext cx="4683949" cy="712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4A1F2-1900-496A-B2DA-84E01FB5EAB0}">
      <dsp:nvSpPr>
        <dsp:cNvPr id="0" name=""/>
        <dsp:cNvSpPr/>
      </dsp:nvSpPr>
      <dsp:spPr>
        <a:xfrm>
          <a:off x="21563" y="1973129"/>
          <a:ext cx="39206" cy="392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4CC184-264A-412D-8BE7-3CB2FC65DCA2}">
      <dsp:nvSpPr>
        <dsp:cNvPr id="0" name=""/>
        <dsp:cNvSpPr/>
      </dsp:nvSpPr>
      <dsp:spPr>
        <a:xfrm>
          <a:off x="82332" y="1957090"/>
          <a:ext cx="4304452" cy="1675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288" tIns="177288" rIns="177288" bIns="177288" numCol="1" spcCol="1270" anchor="ctr" anchorCtr="0">
          <a:noAutofit/>
        </a:bodyPr>
        <a:lstStyle/>
        <a:p>
          <a:pPr marL="0" lvl="0" indent="0" algn="l" defTabSz="622300">
            <a:lnSpc>
              <a:spcPct val="100000"/>
            </a:lnSpc>
            <a:spcBef>
              <a:spcPct val="0"/>
            </a:spcBef>
            <a:spcAft>
              <a:spcPct val="35000"/>
            </a:spcAft>
            <a:buNone/>
          </a:pPr>
          <a:r>
            <a:rPr lang="en-US" sz="1400" kern="1200"/>
            <a:t>Expose students to college level content and instruction.</a:t>
          </a:r>
        </a:p>
      </dsp:txBody>
      <dsp:txXfrm>
        <a:off x="82332" y="1957090"/>
        <a:ext cx="4304452" cy="1675166"/>
      </dsp:txXfrm>
    </dsp:sp>
    <dsp:sp modelId="{93ABD457-AE3E-4D57-A80E-78F88EF342E1}">
      <dsp:nvSpPr>
        <dsp:cNvPr id="0" name=""/>
        <dsp:cNvSpPr/>
      </dsp:nvSpPr>
      <dsp:spPr>
        <a:xfrm>
          <a:off x="0" y="3911451"/>
          <a:ext cx="4683949" cy="712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AF20A9-77E7-4645-9805-275088C3A961}">
      <dsp:nvSpPr>
        <dsp:cNvPr id="0" name=""/>
        <dsp:cNvSpPr/>
      </dsp:nvSpPr>
      <dsp:spPr>
        <a:xfrm>
          <a:off x="21563" y="3927490"/>
          <a:ext cx="39206" cy="392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84D628-3FB1-4ACF-8669-CC99A3A65F3A}">
      <dsp:nvSpPr>
        <dsp:cNvPr id="0" name=""/>
        <dsp:cNvSpPr/>
      </dsp:nvSpPr>
      <dsp:spPr>
        <a:xfrm>
          <a:off x="82332" y="3911451"/>
          <a:ext cx="4304452" cy="1675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288" tIns="177288" rIns="177288" bIns="177288" numCol="1" spcCol="1270" anchor="ctr" anchorCtr="0">
          <a:noAutofit/>
        </a:bodyPr>
        <a:lstStyle/>
        <a:p>
          <a:pPr marL="0" lvl="0" indent="0" algn="l" defTabSz="622300">
            <a:lnSpc>
              <a:spcPct val="100000"/>
            </a:lnSpc>
            <a:spcBef>
              <a:spcPct val="0"/>
            </a:spcBef>
            <a:spcAft>
              <a:spcPct val="35000"/>
            </a:spcAft>
            <a:buNone/>
          </a:pPr>
          <a:r>
            <a:rPr lang="en-US" sz="1400" kern="1200"/>
            <a:t>Financial  Considerations: A four-year college graduate earns two-thirds more than a high school graduate does.  An Associate’s degree translates into earnings significantly higher than those earned by an individual with a high school diploma alone.  </a:t>
          </a:r>
        </a:p>
      </dsp:txBody>
      <dsp:txXfrm>
        <a:off x="82332" y="3911451"/>
        <a:ext cx="4304452" cy="1675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EC325-D2B6-4A88-BC64-2980E91474A8}">
      <dsp:nvSpPr>
        <dsp:cNvPr id="0" name=""/>
        <dsp:cNvSpPr/>
      </dsp:nvSpPr>
      <dsp:spPr>
        <a:xfrm>
          <a:off x="0" y="1651"/>
          <a:ext cx="8229600" cy="703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1CB4F-9C4A-4812-AF45-DF3DCBCEF818}">
      <dsp:nvSpPr>
        <dsp:cNvPr id="0" name=""/>
        <dsp:cNvSpPr/>
      </dsp:nvSpPr>
      <dsp:spPr>
        <a:xfrm>
          <a:off x="212880" y="159992"/>
          <a:ext cx="387055" cy="3870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64BA5-5EE8-4D4D-A819-3FA2567C2C8A}">
      <dsp:nvSpPr>
        <dsp:cNvPr id="0" name=""/>
        <dsp:cNvSpPr/>
      </dsp:nvSpPr>
      <dsp:spPr>
        <a:xfrm>
          <a:off x="812816" y="1651"/>
          <a:ext cx="7416783" cy="70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79" tIns="74479" rIns="74479" bIns="74479" numCol="1" spcCol="1270" anchor="ctr" anchorCtr="0">
          <a:noAutofit/>
        </a:bodyPr>
        <a:lstStyle/>
        <a:p>
          <a:pPr marL="0" lvl="0" indent="0" algn="l" defTabSz="755650">
            <a:lnSpc>
              <a:spcPct val="100000"/>
            </a:lnSpc>
            <a:spcBef>
              <a:spcPct val="0"/>
            </a:spcBef>
            <a:spcAft>
              <a:spcPct val="35000"/>
            </a:spcAft>
            <a:buNone/>
          </a:pPr>
          <a:r>
            <a:rPr lang="en-US" sz="1700" kern="1200"/>
            <a:t>Provide first four dual enrollment courses tuition free to students who are eligible for the $1200 Tennessee Education Lottery Scholarship</a:t>
          </a:r>
        </a:p>
      </dsp:txBody>
      <dsp:txXfrm>
        <a:off x="812816" y="1651"/>
        <a:ext cx="7416783" cy="703737"/>
      </dsp:txXfrm>
    </dsp:sp>
    <dsp:sp modelId="{58D4B6D7-5442-46EA-B29D-AD1393C9153A}">
      <dsp:nvSpPr>
        <dsp:cNvPr id="0" name=""/>
        <dsp:cNvSpPr/>
      </dsp:nvSpPr>
      <dsp:spPr>
        <a:xfrm>
          <a:off x="0" y="881323"/>
          <a:ext cx="8229600" cy="703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D1A3E-6977-4D1D-A9FA-FE20EF3689EB}">
      <dsp:nvSpPr>
        <dsp:cNvPr id="0" name=""/>
        <dsp:cNvSpPr/>
      </dsp:nvSpPr>
      <dsp:spPr>
        <a:xfrm>
          <a:off x="212880" y="1039664"/>
          <a:ext cx="387055" cy="3870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EBFD8-A37E-4B25-8CC2-6C2E7E0C0C5B}">
      <dsp:nvSpPr>
        <dsp:cNvPr id="0" name=""/>
        <dsp:cNvSpPr/>
      </dsp:nvSpPr>
      <dsp:spPr>
        <a:xfrm>
          <a:off x="812816" y="881323"/>
          <a:ext cx="7416783" cy="70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79" tIns="74479" rIns="74479" bIns="74479" numCol="1" spcCol="1270" anchor="ctr" anchorCtr="0">
          <a:noAutofit/>
        </a:bodyPr>
        <a:lstStyle/>
        <a:p>
          <a:pPr marL="0" lvl="0" indent="0" algn="l" defTabSz="755650">
            <a:lnSpc>
              <a:spcPct val="100000"/>
            </a:lnSpc>
            <a:spcBef>
              <a:spcPct val="0"/>
            </a:spcBef>
            <a:spcAft>
              <a:spcPct val="35000"/>
            </a:spcAft>
            <a:buNone/>
          </a:pPr>
          <a:r>
            <a:rPr lang="en-US" sz="1700" kern="1200"/>
            <a:t>Provide additional courses for students participating in the dual enrollment program at $166 per credit hour</a:t>
          </a:r>
        </a:p>
      </dsp:txBody>
      <dsp:txXfrm>
        <a:off x="812816" y="881323"/>
        <a:ext cx="7416783" cy="703737"/>
      </dsp:txXfrm>
    </dsp:sp>
    <dsp:sp modelId="{D74A406E-55B8-43DE-97F8-1BAA720CF57E}">
      <dsp:nvSpPr>
        <dsp:cNvPr id="0" name=""/>
        <dsp:cNvSpPr/>
      </dsp:nvSpPr>
      <dsp:spPr>
        <a:xfrm>
          <a:off x="0" y="1760995"/>
          <a:ext cx="8229600" cy="703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47D194-808F-4DA4-AA4A-47E0A048AB3B}">
      <dsp:nvSpPr>
        <dsp:cNvPr id="0" name=""/>
        <dsp:cNvSpPr/>
      </dsp:nvSpPr>
      <dsp:spPr>
        <a:xfrm>
          <a:off x="212880" y="1919336"/>
          <a:ext cx="387055" cy="3870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F23E5B-E700-468D-A41D-7CB3134EFEB9}">
      <dsp:nvSpPr>
        <dsp:cNvPr id="0" name=""/>
        <dsp:cNvSpPr/>
      </dsp:nvSpPr>
      <dsp:spPr>
        <a:xfrm>
          <a:off x="812816" y="1760995"/>
          <a:ext cx="7416783" cy="70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79" tIns="74479" rIns="74479" bIns="74479" numCol="1" spcCol="1270" anchor="ctr" anchorCtr="0">
          <a:noAutofit/>
        </a:bodyPr>
        <a:lstStyle/>
        <a:p>
          <a:pPr marL="0" lvl="0" indent="0" algn="l" defTabSz="755650">
            <a:lnSpc>
              <a:spcPct val="100000"/>
            </a:lnSpc>
            <a:spcBef>
              <a:spcPct val="0"/>
            </a:spcBef>
            <a:spcAft>
              <a:spcPct val="35000"/>
            </a:spcAft>
            <a:buNone/>
          </a:pPr>
          <a:r>
            <a:rPr lang="en-US" sz="1700" kern="1200"/>
            <a:t>Waive additional fees for online and business courses</a:t>
          </a:r>
        </a:p>
      </dsp:txBody>
      <dsp:txXfrm>
        <a:off x="812816" y="1760995"/>
        <a:ext cx="7416783" cy="703737"/>
      </dsp:txXfrm>
    </dsp:sp>
    <dsp:sp modelId="{2EA02AB4-207C-4240-B802-E0F8E31DDFC2}">
      <dsp:nvSpPr>
        <dsp:cNvPr id="0" name=""/>
        <dsp:cNvSpPr/>
      </dsp:nvSpPr>
      <dsp:spPr>
        <a:xfrm>
          <a:off x="0" y="2640667"/>
          <a:ext cx="8229600" cy="703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5E1EB-5890-43E2-8E84-7E859FEC1694}">
      <dsp:nvSpPr>
        <dsp:cNvPr id="0" name=""/>
        <dsp:cNvSpPr/>
      </dsp:nvSpPr>
      <dsp:spPr>
        <a:xfrm>
          <a:off x="212880" y="2799008"/>
          <a:ext cx="387055" cy="3870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15B098-347F-482D-92F0-E2FA7B708504}">
      <dsp:nvSpPr>
        <dsp:cNvPr id="0" name=""/>
        <dsp:cNvSpPr/>
      </dsp:nvSpPr>
      <dsp:spPr>
        <a:xfrm>
          <a:off x="812816" y="2640667"/>
          <a:ext cx="7416783" cy="70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79" tIns="74479" rIns="74479" bIns="74479" numCol="1" spcCol="1270" anchor="ctr" anchorCtr="0">
          <a:noAutofit/>
        </a:bodyPr>
        <a:lstStyle/>
        <a:p>
          <a:pPr marL="0" lvl="0" indent="0" algn="l" defTabSz="755650">
            <a:lnSpc>
              <a:spcPct val="100000"/>
            </a:lnSpc>
            <a:spcBef>
              <a:spcPct val="0"/>
            </a:spcBef>
            <a:spcAft>
              <a:spcPct val="35000"/>
            </a:spcAft>
            <a:buNone/>
          </a:pPr>
          <a:r>
            <a:rPr lang="en-US" sz="1700" kern="1200" dirty="0"/>
            <a:t>Provide support to districts through the Dual Enrollment Office.</a:t>
          </a:r>
        </a:p>
      </dsp:txBody>
      <dsp:txXfrm>
        <a:off x="812816" y="2640667"/>
        <a:ext cx="7416783" cy="703737"/>
      </dsp:txXfrm>
    </dsp:sp>
    <dsp:sp modelId="{84F3D880-E396-4824-860C-B4A07FC9044C}">
      <dsp:nvSpPr>
        <dsp:cNvPr id="0" name=""/>
        <dsp:cNvSpPr/>
      </dsp:nvSpPr>
      <dsp:spPr>
        <a:xfrm>
          <a:off x="0" y="3520339"/>
          <a:ext cx="8229600" cy="703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E7D297-11AE-4992-AF0F-7FF49B931F51}">
      <dsp:nvSpPr>
        <dsp:cNvPr id="0" name=""/>
        <dsp:cNvSpPr/>
      </dsp:nvSpPr>
      <dsp:spPr>
        <a:xfrm>
          <a:off x="212880" y="3678680"/>
          <a:ext cx="387055" cy="3870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443E57-1321-43AE-B8FE-E398A3700141}">
      <dsp:nvSpPr>
        <dsp:cNvPr id="0" name=""/>
        <dsp:cNvSpPr/>
      </dsp:nvSpPr>
      <dsp:spPr>
        <a:xfrm>
          <a:off x="812816" y="3520339"/>
          <a:ext cx="7416783" cy="70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79" tIns="74479" rIns="74479" bIns="74479" numCol="1" spcCol="1270" anchor="ctr" anchorCtr="0">
          <a:noAutofit/>
        </a:bodyPr>
        <a:lstStyle/>
        <a:p>
          <a:pPr marL="0" lvl="0" indent="0" algn="l" defTabSz="755650">
            <a:lnSpc>
              <a:spcPct val="100000"/>
            </a:lnSpc>
            <a:spcBef>
              <a:spcPct val="0"/>
            </a:spcBef>
            <a:spcAft>
              <a:spcPct val="35000"/>
            </a:spcAft>
            <a:buNone/>
          </a:pPr>
          <a:r>
            <a:rPr lang="en-US" sz="1700" kern="1200" dirty="0"/>
            <a:t>Hire faculty teaching dual enrollment courses at the established adjunct rate</a:t>
          </a:r>
        </a:p>
      </dsp:txBody>
      <dsp:txXfrm>
        <a:off x="812816" y="3520339"/>
        <a:ext cx="7416783" cy="703737"/>
      </dsp:txXfrm>
    </dsp:sp>
    <dsp:sp modelId="{7FD003AE-D1AC-43DE-95D6-543471DB1CEC}">
      <dsp:nvSpPr>
        <dsp:cNvPr id="0" name=""/>
        <dsp:cNvSpPr/>
      </dsp:nvSpPr>
      <dsp:spPr>
        <a:xfrm>
          <a:off x="0" y="4400010"/>
          <a:ext cx="8229600" cy="703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76A5E-49B9-48AB-ACF6-5D494FE3440E}">
      <dsp:nvSpPr>
        <dsp:cNvPr id="0" name=""/>
        <dsp:cNvSpPr/>
      </dsp:nvSpPr>
      <dsp:spPr>
        <a:xfrm>
          <a:off x="212880" y="4558351"/>
          <a:ext cx="387055" cy="3870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DD536B-B749-4C1E-9CD4-496F66A42169}">
      <dsp:nvSpPr>
        <dsp:cNvPr id="0" name=""/>
        <dsp:cNvSpPr/>
      </dsp:nvSpPr>
      <dsp:spPr>
        <a:xfrm>
          <a:off x="812816" y="4400010"/>
          <a:ext cx="7416783" cy="70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479" tIns="74479" rIns="74479" bIns="74479" numCol="1" spcCol="1270" anchor="ctr" anchorCtr="0">
          <a:noAutofit/>
        </a:bodyPr>
        <a:lstStyle/>
        <a:p>
          <a:pPr marL="0" lvl="0" indent="0" algn="l" defTabSz="755650">
            <a:lnSpc>
              <a:spcPct val="100000"/>
            </a:lnSpc>
            <a:spcBef>
              <a:spcPct val="0"/>
            </a:spcBef>
            <a:spcAft>
              <a:spcPct val="35000"/>
            </a:spcAft>
            <a:buNone/>
          </a:pPr>
          <a:r>
            <a:rPr lang="en-US" sz="1700" kern="1200" dirty="0"/>
            <a:t>Student transcripts show college credits earned.  </a:t>
          </a:r>
        </a:p>
      </dsp:txBody>
      <dsp:txXfrm>
        <a:off x="812816" y="4400010"/>
        <a:ext cx="7416783" cy="7037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B3BD6-A3F0-45DB-B7DF-629A3477CD3F}">
      <dsp:nvSpPr>
        <dsp:cNvPr id="0" name=""/>
        <dsp:cNvSpPr/>
      </dsp:nvSpPr>
      <dsp:spPr>
        <a:xfrm>
          <a:off x="3815" y="356002"/>
          <a:ext cx="719751" cy="71975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256417-8752-4FCC-ADB3-26895843F871}">
      <dsp:nvSpPr>
        <dsp:cNvPr id="0" name=""/>
        <dsp:cNvSpPr/>
      </dsp:nvSpPr>
      <dsp:spPr>
        <a:xfrm>
          <a:off x="154962" y="507150"/>
          <a:ext cx="417455" cy="4174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C7783A-06B6-4290-AB7F-8216CF024D75}">
      <dsp:nvSpPr>
        <dsp:cNvPr id="0" name=""/>
        <dsp:cNvSpPr/>
      </dsp:nvSpPr>
      <dsp:spPr>
        <a:xfrm>
          <a:off x="877798" y="356002"/>
          <a:ext cx="1696556" cy="719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More successful than AP Courses </a:t>
          </a:r>
          <a:r>
            <a:rPr lang="en-US" sz="1200" kern="1200" dirty="0"/>
            <a:t>– 40%</a:t>
          </a:r>
        </a:p>
      </dsp:txBody>
      <dsp:txXfrm>
        <a:off x="877798" y="356002"/>
        <a:ext cx="1696556" cy="719751"/>
      </dsp:txXfrm>
    </dsp:sp>
    <dsp:sp modelId="{DE01D711-34F0-4C8F-968E-EF083D4AA0BB}">
      <dsp:nvSpPr>
        <dsp:cNvPr id="0" name=""/>
        <dsp:cNvSpPr/>
      </dsp:nvSpPr>
      <dsp:spPr>
        <a:xfrm>
          <a:off x="2869967" y="356002"/>
          <a:ext cx="719751" cy="71975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928D6-80AB-46C0-9724-1936FEE18A5B}">
      <dsp:nvSpPr>
        <dsp:cNvPr id="0" name=""/>
        <dsp:cNvSpPr/>
      </dsp:nvSpPr>
      <dsp:spPr>
        <a:xfrm>
          <a:off x="3021115" y="507150"/>
          <a:ext cx="417455" cy="4174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3956A4-D52A-4718-B4E3-A28CDA203338}">
      <dsp:nvSpPr>
        <dsp:cNvPr id="0" name=""/>
        <dsp:cNvSpPr/>
      </dsp:nvSpPr>
      <dsp:spPr>
        <a:xfrm>
          <a:off x="3743951" y="356002"/>
          <a:ext cx="1696556" cy="719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Four for free via the Dual Enrollment Grant</a:t>
          </a:r>
        </a:p>
      </dsp:txBody>
      <dsp:txXfrm>
        <a:off x="3743951" y="356002"/>
        <a:ext cx="1696556" cy="719751"/>
      </dsp:txXfrm>
    </dsp:sp>
    <dsp:sp modelId="{8EBB4688-E9DF-4AB1-907B-93DE8BC1EE8A}">
      <dsp:nvSpPr>
        <dsp:cNvPr id="0" name=""/>
        <dsp:cNvSpPr/>
      </dsp:nvSpPr>
      <dsp:spPr>
        <a:xfrm>
          <a:off x="3815" y="1815320"/>
          <a:ext cx="719751" cy="71975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134B26-A3B6-4418-A438-D137F71418F0}">
      <dsp:nvSpPr>
        <dsp:cNvPr id="0" name=""/>
        <dsp:cNvSpPr/>
      </dsp:nvSpPr>
      <dsp:spPr>
        <a:xfrm>
          <a:off x="154962" y="1966468"/>
          <a:ext cx="417455" cy="4174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676306-4015-40FC-84DB-7A070163D449}">
      <dsp:nvSpPr>
        <dsp:cNvPr id="0" name=""/>
        <dsp:cNvSpPr/>
      </dsp:nvSpPr>
      <dsp:spPr>
        <a:xfrm>
          <a:off x="877798" y="1815320"/>
          <a:ext cx="1696556" cy="719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University Fees waived</a:t>
          </a:r>
        </a:p>
      </dsp:txBody>
      <dsp:txXfrm>
        <a:off x="877798" y="1815320"/>
        <a:ext cx="1696556" cy="719751"/>
      </dsp:txXfrm>
    </dsp:sp>
    <dsp:sp modelId="{2E526034-D185-4DE9-A5BD-FC53FB2FF2E9}">
      <dsp:nvSpPr>
        <dsp:cNvPr id="0" name=""/>
        <dsp:cNvSpPr/>
      </dsp:nvSpPr>
      <dsp:spPr>
        <a:xfrm>
          <a:off x="2869967" y="1815320"/>
          <a:ext cx="719751" cy="71975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1BBE2D-FB30-4B1A-AFC5-F9041A1A7402}">
      <dsp:nvSpPr>
        <dsp:cNvPr id="0" name=""/>
        <dsp:cNvSpPr/>
      </dsp:nvSpPr>
      <dsp:spPr>
        <a:xfrm>
          <a:off x="3021115" y="1966468"/>
          <a:ext cx="417455" cy="4174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F59142-670E-4A1A-AB87-8071BE2C894F}">
      <dsp:nvSpPr>
        <dsp:cNvPr id="0" name=""/>
        <dsp:cNvSpPr/>
      </dsp:nvSpPr>
      <dsp:spPr>
        <a:xfrm>
          <a:off x="3743951" y="1815320"/>
          <a:ext cx="1696556" cy="719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Student ID</a:t>
          </a:r>
        </a:p>
      </dsp:txBody>
      <dsp:txXfrm>
        <a:off x="3743951" y="1815320"/>
        <a:ext cx="1696556" cy="719751"/>
      </dsp:txXfrm>
    </dsp:sp>
    <dsp:sp modelId="{A6002982-7A21-4079-9566-499090792706}">
      <dsp:nvSpPr>
        <dsp:cNvPr id="0" name=""/>
        <dsp:cNvSpPr/>
      </dsp:nvSpPr>
      <dsp:spPr>
        <a:xfrm>
          <a:off x="3815" y="3274638"/>
          <a:ext cx="719751" cy="71975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B87027-D744-435B-9B44-5DD8A0E80CF4}">
      <dsp:nvSpPr>
        <dsp:cNvPr id="0" name=""/>
        <dsp:cNvSpPr/>
      </dsp:nvSpPr>
      <dsp:spPr>
        <a:xfrm>
          <a:off x="154962" y="3425786"/>
          <a:ext cx="417455" cy="4174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014115-3521-4CDA-91B5-8F5DCB4C6F67}">
      <dsp:nvSpPr>
        <dsp:cNvPr id="0" name=""/>
        <dsp:cNvSpPr/>
      </dsp:nvSpPr>
      <dsp:spPr>
        <a:xfrm>
          <a:off x="877798" y="3274638"/>
          <a:ext cx="1696556" cy="719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Student transcript shows College Credit</a:t>
          </a:r>
        </a:p>
      </dsp:txBody>
      <dsp:txXfrm>
        <a:off x="877798" y="3274638"/>
        <a:ext cx="1696556" cy="719751"/>
      </dsp:txXfrm>
    </dsp:sp>
    <dsp:sp modelId="{7B476669-4F1B-473F-9C1C-13EF794DF94A}">
      <dsp:nvSpPr>
        <dsp:cNvPr id="0" name=""/>
        <dsp:cNvSpPr/>
      </dsp:nvSpPr>
      <dsp:spPr>
        <a:xfrm>
          <a:off x="2869967" y="3274638"/>
          <a:ext cx="719751" cy="71975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D3DF19-BE2E-4C77-8C15-785F7CCB268E}">
      <dsp:nvSpPr>
        <dsp:cNvPr id="0" name=""/>
        <dsp:cNvSpPr/>
      </dsp:nvSpPr>
      <dsp:spPr>
        <a:xfrm>
          <a:off x="3021115" y="3425786"/>
          <a:ext cx="417455" cy="417455"/>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EA6600-3E2C-4B89-B8A5-35B17B64AE2D}">
      <dsp:nvSpPr>
        <dsp:cNvPr id="0" name=""/>
        <dsp:cNvSpPr/>
      </dsp:nvSpPr>
      <dsp:spPr>
        <a:xfrm>
          <a:off x="3743951" y="3274638"/>
          <a:ext cx="1696556" cy="719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Earned cre</a:t>
          </a:r>
          <a:r>
            <a:rPr lang="en-US" sz="1100" kern="1200" dirty="0"/>
            <a:t>dit at APSU transfers to any Tennessee Board of Regents and UT schools.</a:t>
          </a:r>
        </a:p>
      </dsp:txBody>
      <dsp:txXfrm>
        <a:off x="3743951" y="3274638"/>
        <a:ext cx="1696556" cy="71975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9E2F5-4D5F-4E4A-B2DE-E46CD4C646D6}" type="datetimeFigureOut">
              <a:rPr lang="en-US" smtClean="0"/>
              <a:pPr/>
              <a:t>12/5/23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4761E4-7835-4DD3-AED6-D1A8D134B0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$42.50 ;</a:t>
            </a:r>
            <a:r>
              <a:rPr lang="en-US" baseline="0" dirty="0"/>
              <a:t> late registration $27.50</a:t>
            </a:r>
            <a:endParaRPr lang="en-US" dirty="0"/>
          </a:p>
        </p:txBody>
      </p:sp>
      <p:sp>
        <p:nvSpPr>
          <p:cNvPr id="4" name="Slide Number Placeholder 3"/>
          <p:cNvSpPr>
            <a:spLocks noGrp="1"/>
          </p:cNvSpPr>
          <p:nvPr>
            <p:ph type="sldNum" sz="quarter" idx="10"/>
          </p:nvPr>
        </p:nvSpPr>
        <p:spPr/>
        <p:txBody>
          <a:bodyPr/>
          <a:lstStyle/>
          <a:p>
            <a:fld id="{034761E4-7835-4DD3-AED6-D1A8D134B067}"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22BCC2-9554-468F-ABE6-2227EC28834C}" type="datetimeFigureOut">
              <a:rPr lang="en-US" smtClean="0"/>
              <a:pPr/>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CCED4-2C4B-4A29-AECC-7D7EAD643E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22BCC2-9554-468F-ABE6-2227EC28834C}" type="datetimeFigureOut">
              <a:rPr lang="en-US" smtClean="0"/>
              <a:pPr/>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CCED4-2C4B-4A29-AECC-7D7EAD643E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22BCC2-9554-468F-ABE6-2227EC28834C}" type="datetimeFigureOut">
              <a:rPr lang="en-US" smtClean="0"/>
              <a:pPr/>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CCED4-2C4B-4A29-AECC-7D7EAD643E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22BCC2-9554-468F-ABE6-2227EC28834C}" type="datetimeFigureOut">
              <a:rPr lang="en-US" smtClean="0"/>
              <a:pPr/>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CCED4-2C4B-4A29-AECC-7D7EAD643E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22BCC2-9554-468F-ABE6-2227EC28834C}" type="datetimeFigureOut">
              <a:rPr lang="en-US" smtClean="0"/>
              <a:pPr/>
              <a:t>12/5/23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CCED4-2C4B-4A29-AECC-7D7EAD643E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22BCC2-9554-468F-ABE6-2227EC28834C}" type="datetimeFigureOut">
              <a:rPr lang="en-US" smtClean="0"/>
              <a:pPr/>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CCED4-2C4B-4A29-AECC-7D7EAD643E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22BCC2-9554-468F-ABE6-2227EC28834C}" type="datetimeFigureOut">
              <a:rPr lang="en-US" smtClean="0"/>
              <a:pPr/>
              <a:t>12/5/23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CCCED4-2C4B-4A29-AECC-7D7EAD643E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22BCC2-9554-468F-ABE6-2227EC28834C}" type="datetimeFigureOut">
              <a:rPr lang="en-US" smtClean="0"/>
              <a:pPr/>
              <a:t>12/5/23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CCCED4-2C4B-4A29-AECC-7D7EAD643E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2BCC2-9554-468F-ABE6-2227EC28834C}" type="datetimeFigureOut">
              <a:rPr lang="en-US" smtClean="0"/>
              <a:pPr/>
              <a:t>12/5/23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CCCED4-2C4B-4A29-AECC-7D7EAD643E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22BCC2-9554-468F-ABE6-2227EC28834C}" type="datetimeFigureOut">
              <a:rPr lang="en-US" smtClean="0"/>
              <a:pPr/>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CCED4-2C4B-4A29-AECC-7D7EAD643E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22BCC2-9554-468F-ABE6-2227EC28834C}" type="datetimeFigureOut">
              <a:rPr lang="en-US" smtClean="0"/>
              <a:pPr/>
              <a:t>12/5/23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CCED4-2C4B-4A29-AECC-7D7EAD643E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2BCC2-9554-468F-ABE6-2227EC28834C}" type="datetimeFigureOut">
              <a:rPr lang="en-US" smtClean="0"/>
              <a:pPr/>
              <a:t>12/5/23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CCED4-2C4B-4A29-AECC-7D7EAD643E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2.svg"/><Relationship Id="rId7" Type="http://schemas.openxmlformats.org/officeDocument/2006/relationships/diagramColors" Target="../diagrams/colors4.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Austin Peay State University approved for MBA program - Nashville Business  Journal">
            <a:extLst>
              <a:ext uri="{FF2B5EF4-FFF2-40B4-BE49-F238E27FC236}">
                <a16:creationId xmlns:a16="http://schemas.microsoft.com/office/drawing/2014/main" id="{DC6B0C6D-D1B8-F697-759C-7AF66D18D8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66" t="2361" r="51188" b="2728"/>
          <a:stretch/>
        </p:blipFill>
        <p:spPr bwMode="auto">
          <a:xfrm>
            <a:off x="4136571" y="-81643"/>
            <a:ext cx="5007429" cy="7021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background with a logo and text&#10;&#10;Description automatically generated">
            <a:extLst>
              <a:ext uri="{FF2B5EF4-FFF2-40B4-BE49-F238E27FC236}">
                <a16:creationId xmlns:a16="http://schemas.microsoft.com/office/drawing/2014/main" id="{CC82A586-52BA-DB56-D5E2-5507660A3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00200"/>
            <a:ext cx="3810000" cy="1999504"/>
          </a:xfrm>
          <a:prstGeom prst="rect">
            <a:avLst/>
          </a:prstGeom>
        </p:spPr>
      </p:pic>
      <p:pic>
        <p:nvPicPr>
          <p:cNvPr id="19" name="Picture 18">
            <a:extLst>
              <a:ext uri="{FF2B5EF4-FFF2-40B4-BE49-F238E27FC236}">
                <a16:creationId xmlns:a16="http://schemas.microsoft.com/office/drawing/2014/main" id="{9666B0A0-F7A2-4D87-B170-DCF06611FC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47" y="5308850"/>
            <a:ext cx="943466" cy="943466"/>
          </a:xfrm>
          <a:prstGeom prst="rect">
            <a:avLst/>
          </a:prstGeom>
        </p:spPr>
      </p:pic>
      <p:pic>
        <p:nvPicPr>
          <p:cNvPr id="23" name="Picture 22">
            <a:extLst>
              <a:ext uri="{FF2B5EF4-FFF2-40B4-BE49-F238E27FC236}">
                <a16:creationId xmlns:a16="http://schemas.microsoft.com/office/drawing/2014/main" id="{42CD15C6-C3C9-7139-48D3-4999C8F993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2318" y="5204514"/>
            <a:ext cx="1162243" cy="1152137"/>
          </a:xfrm>
          <a:prstGeom prst="rect">
            <a:avLst/>
          </a:prstGeom>
        </p:spPr>
      </p:pic>
      <p:pic>
        <p:nvPicPr>
          <p:cNvPr id="17" name="Picture 16">
            <a:extLst>
              <a:ext uri="{FF2B5EF4-FFF2-40B4-BE49-F238E27FC236}">
                <a16:creationId xmlns:a16="http://schemas.microsoft.com/office/drawing/2014/main" id="{D60D482A-74E2-4EC2-6434-FADAD792F0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5236" y="4531904"/>
            <a:ext cx="952900" cy="968683"/>
          </a:xfrm>
          <a:prstGeom prst="rect">
            <a:avLst/>
          </a:prstGeom>
        </p:spPr>
      </p:pic>
      <p:pic>
        <p:nvPicPr>
          <p:cNvPr id="15" name="Picture 14">
            <a:extLst>
              <a:ext uri="{FF2B5EF4-FFF2-40B4-BE49-F238E27FC236}">
                <a16:creationId xmlns:a16="http://schemas.microsoft.com/office/drawing/2014/main" id="{C1BA552C-6961-AFB2-60BF-38518C2FEF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7798" y="3891038"/>
            <a:ext cx="926763" cy="933628"/>
          </a:xfrm>
          <a:prstGeom prst="rect">
            <a:avLst/>
          </a:prstGeom>
        </p:spPr>
      </p:pic>
      <p:pic>
        <p:nvPicPr>
          <p:cNvPr id="11" name="Picture 10">
            <a:extLst>
              <a:ext uri="{FF2B5EF4-FFF2-40B4-BE49-F238E27FC236}">
                <a16:creationId xmlns:a16="http://schemas.microsoft.com/office/drawing/2014/main" id="{79218A47-788D-A60F-A983-B385CFDD45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247" y="3891038"/>
            <a:ext cx="934442" cy="957345"/>
          </a:xfrm>
          <a:prstGeom prst="rect">
            <a:avLst/>
          </a:prstGeom>
        </p:spPr>
      </p:pic>
    </p:spTree>
    <p:extLst>
      <p:ext uri="{BB962C8B-B14F-4D97-AF65-F5344CB8AC3E}">
        <p14:creationId xmlns:p14="http://schemas.microsoft.com/office/powerpoint/2010/main" val="1306255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3922131" y="552160"/>
            <a:ext cx="4385836" cy="1046671"/>
          </a:xfrm>
        </p:spPr>
        <p:txBody>
          <a:bodyPr>
            <a:normAutofit/>
          </a:bodyPr>
          <a:lstStyle/>
          <a:p>
            <a:r>
              <a:rPr lang="en-US" sz="2400" dirty="0">
                <a:latin typeface="Helvetica" pitchFamily="2" charset="0"/>
              </a:rPr>
              <a:t> Financial Responsibilities of Parents</a:t>
            </a:r>
          </a:p>
        </p:txBody>
      </p:sp>
      <p:pic>
        <p:nvPicPr>
          <p:cNvPr id="5" name="Picture 4" descr="High angle view of a rolled paper, brown notebook, and black notepad on a wooden table">
            <a:extLst>
              <a:ext uri="{FF2B5EF4-FFF2-40B4-BE49-F238E27FC236}">
                <a16:creationId xmlns:a16="http://schemas.microsoft.com/office/drawing/2014/main" id="{9AF4B6CE-747F-EBD3-6666-3E6C351717C8}"/>
              </a:ext>
            </a:extLst>
          </p:cNvPr>
          <p:cNvPicPr>
            <a:picLocks noChangeAspect="1"/>
          </p:cNvPicPr>
          <p:nvPr/>
        </p:nvPicPr>
        <p:blipFill rotWithShape="1">
          <a:blip r:embed="rId2"/>
          <a:srcRect l="8313" r="60648" b="-1"/>
          <a:stretch/>
        </p:blipFill>
        <p:spPr>
          <a:xfrm>
            <a:off x="-9488" y="10"/>
            <a:ext cx="3188969" cy="6857991"/>
          </a:xfrm>
          <a:prstGeom prst="rect">
            <a:avLst/>
          </a:prstGeom>
        </p:spPr>
      </p:pic>
      <p:sp>
        <p:nvSpPr>
          <p:cNvPr id="11" name="Rectangle 10">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88970" y="1982602"/>
            <a:ext cx="595503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p:nvPr>
        </p:nvSpPr>
        <p:spPr>
          <a:xfrm>
            <a:off x="3922132" y="2430382"/>
            <a:ext cx="4688468" cy="3469056"/>
          </a:xfrm>
        </p:spPr>
        <p:txBody>
          <a:bodyPr anchor="ctr">
            <a:normAutofit/>
          </a:bodyPr>
          <a:lstStyle/>
          <a:p>
            <a:pPr>
              <a:buFont typeface="Wingdings" pitchFamily="2" charset="2"/>
              <a:buChar char="ü"/>
            </a:pPr>
            <a:r>
              <a:rPr lang="en-US" sz="2000" dirty="0"/>
              <a:t>Cover tuition cost beyond what is available through Tennessee Student Assistance Corporation’s Dual Enrollment Grant.</a:t>
            </a:r>
          </a:p>
          <a:p>
            <a:pPr lvl="0">
              <a:buFont typeface="Wingdings" pitchFamily="2" charset="2"/>
              <a:buChar char="ü"/>
            </a:pPr>
            <a:r>
              <a:rPr lang="en-US" sz="2000" dirty="0"/>
              <a:t>Cover the cost of textbooks and supplemental expenses associated with enrolled courses.</a:t>
            </a:r>
          </a:p>
          <a:p>
            <a:pPr lvl="0">
              <a:buFont typeface="Wingdings" pitchFamily="2" charset="2"/>
              <a:buChar char="ü"/>
            </a:pPr>
            <a:r>
              <a:rPr lang="en-US" sz="2000" dirty="0"/>
              <a:t>Transportation to the student’s home school to access system transportation to Highland Crest.</a:t>
            </a:r>
          </a:p>
        </p:txBody>
      </p:sp>
      <p:sp>
        <p:nvSpPr>
          <p:cNvPr id="13" name="Rectangle 12">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26460"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ck of multi-coloured books">
            <a:extLst>
              <a:ext uri="{FF2B5EF4-FFF2-40B4-BE49-F238E27FC236}">
                <a16:creationId xmlns:a16="http://schemas.microsoft.com/office/drawing/2014/main" id="{36FD7364-EC6E-F3AA-3422-E0E25E47A216}"/>
              </a:ext>
            </a:extLst>
          </p:cNvPr>
          <p:cNvPicPr>
            <a:picLocks noChangeAspect="1"/>
          </p:cNvPicPr>
          <p:nvPr/>
        </p:nvPicPr>
        <p:blipFill rotWithShape="1">
          <a:blip r:embed="rId2"/>
          <a:srcRect l="39939" r="33924" b="-1"/>
          <a:stretch/>
        </p:blipFill>
        <p:spPr>
          <a:xfrm>
            <a:off x="4577270" y="10"/>
            <a:ext cx="4566728"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328512"/>
            <a:ext cx="3583791" cy="1628970"/>
          </a:xfrm>
        </p:spPr>
        <p:txBody>
          <a:bodyPr anchor="ctr">
            <a:normAutofit/>
          </a:bodyPr>
          <a:lstStyle/>
          <a:p>
            <a:pPr>
              <a:lnSpc>
                <a:spcPct val="90000"/>
              </a:lnSpc>
            </a:pPr>
            <a:r>
              <a:rPr lang="en-US" sz="3500" b="1" dirty="0">
                <a:latin typeface="Helvetica" pitchFamily="2" charset="0"/>
              </a:rPr>
              <a:t>Books and Supplemental Materials</a:t>
            </a:r>
            <a:endParaRPr lang="en-US" sz="3500" dirty="0">
              <a:latin typeface="Helvetica" pitchFamily="2" charset="0"/>
            </a:endParaRPr>
          </a:p>
        </p:txBody>
      </p:sp>
      <p:sp>
        <p:nvSpPr>
          <p:cNvPr id="3" name="Content Placeholder 2"/>
          <p:cNvSpPr>
            <a:spLocks noGrp="1"/>
          </p:cNvSpPr>
          <p:nvPr>
            <p:ph idx="1"/>
          </p:nvPr>
        </p:nvSpPr>
        <p:spPr>
          <a:xfrm>
            <a:off x="571350" y="2884929"/>
            <a:ext cx="3494817" cy="3374137"/>
          </a:xfrm>
        </p:spPr>
        <p:txBody>
          <a:bodyPr anchor="ctr">
            <a:noAutofit/>
          </a:bodyPr>
          <a:lstStyle/>
          <a:p>
            <a:pPr lvl="0">
              <a:lnSpc>
                <a:spcPct val="90000"/>
              </a:lnSpc>
            </a:pPr>
            <a:r>
              <a:rPr lang="en-US" sz="2000" dirty="0"/>
              <a:t>University approved textbooks, syllabi, and course outlines, applicable to the courses must be used for Dual Enrollment Courses.</a:t>
            </a:r>
          </a:p>
          <a:p>
            <a:pPr lvl="0">
              <a:lnSpc>
                <a:spcPct val="90000"/>
              </a:lnSpc>
            </a:pPr>
            <a:r>
              <a:rPr lang="en-US" sz="2000" dirty="0"/>
              <a:t>Whenever possible and approved by the APSU department chair, high school textbooks may be used if supplemental materials are provided.</a:t>
            </a:r>
          </a:p>
          <a:p>
            <a:pPr lvl="0">
              <a:lnSpc>
                <a:spcPct val="90000"/>
              </a:lnSpc>
            </a:pPr>
            <a:r>
              <a:rPr lang="en-US" sz="2000" dirty="0"/>
              <a:t>This saves students the cost of purchasing textbooks for the course.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833CE5-4546-483D-8098-A89951C88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3922131" y="552160"/>
            <a:ext cx="4385836" cy="1046671"/>
          </a:xfrm>
        </p:spPr>
        <p:txBody>
          <a:bodyPr>
            <a:normAutofit/>
          </a:bodyPr>
          <a:lstStyle/>
          <a:p>
            <a:r>
              <a:rPr lang="en-US" sz="2500" b="1" dirty="0">
                <a:latin typeface="Helvetica" pitchFamily="2" charset="0"/>
              </a:rPr>
              <a:t>Why </a:t>
            </a:r>
            <a:r>
              <a:rPr lang="en-US" sz="2500" b="1" dirty="0">
                <a:solidFill>
                  <a:srgbClr val="D70000"/>
                </a:solidFill>
                <a:latin typeface="Helvetica" pitchFamily="2" charset="0"/>
              </a:rPr>
              <a:t>APSU</a:t>
            </a:r>
            <a:r>
              <a:rPr lang="en-US" sz="2500" b="1" dirty="0">
                <a:latin typeface="Helvetica" pitchFamily="2" charset="0"/>
              </a:rPr>
              <a:t> / Why Dual Enrollment?</a:t>
            </a:r>
          </a:p>
        </p:txBody>
      </p:sp>
      <p:sp>
        <p:nvSpPr>
          <p:cNvPr id="12" name="Rectangle 11">
            <a:extLst>
              <a:ext uri="{FF2B5EF4-FFF2-40B4-BE49-F238E27FC236}">
                <a16:creationId xmlns:a16="http://schemas.microsoft.com/office/drawing/2014/main" id="{8587DE20-364E-4BE1-B603-E62BB8A6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266839" cy="685800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at">
            <a:extLst>
              <a:ext uri="{FF2B5EF4-FFF2-40B4-BE49-F238E27FC236}">
                <a16:creationId xmlns:a16="http://schemas.microsoft.com/office/drawing/2014/main" id="{F6F16241-84D4-E0E7-4A8C-E7A3F755F0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419" y="2012000"/>
            <a:ext cx="2833999" cy="2833999"/>
          </a:xfrm>
          <a:prstGeom prst="rect">
            <a:avLst/>
          </a:prstGeom>
        </p:spPr>
      </p:pic>
      <p:sp>
        <p:nvSpPr>
          <p:cNvPr id="14" name="Rectangle 13">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84863" y="1982602"/>
            <a:ext cx="595503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aphicFrame>
        <p:nvGraphicFramePr>
          <p:cNvPr id="16" name="Content Placeholder 2">
            <a:extLst>
              <a:ext uri="{FF2B5EF4-FFF2-40B4-BE49-F238E27FC236}">
                <a16:creationId xmlns:a16="http://schemas.microsoft.com/office/drawing/2014/main" id="{4D25BCE3-81A6-99A5-536A-06D95E534D36}"/>
              </a:ext>
            </a:extLst>
          </p:cNvPr>
          <p:cNvGraphicFramePr>
            <a:graphicFrameLocks noGrp="1"/>
          </p:cNvGraphicFramePr>
          <p:nvPr>
            <p:ph idx="1"/>
            <p:extLst>
              <p:ext uri="{D42A27DB-BD31-4B8C-83A1-F6EECF244321}">
                <p14:modId xmlns:p14="http://schemas.microsoft.com/office/powerpoint/2010/main" val="2394754572"/>
              </p:ext>
            </p:extLst>
          </p:nvPr>
        </p:nvGraphicFramePr>
        <p:xfrm>
          <a:off x="3483258" y="2214999"/>
          <a:ext cx="5444323" cy="43503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887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 name="Rectangle 1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fontScale="90000"/>
          </a:bodyPr>
          <a:lstStyle/>
          <a:p>
            <a:r>
              <a:rPr lang="en-US" sz="3200" b="1" dirty="0">
                <a:latin typeface="Helvetica" pitchFamily="2" charset="0"/>
              </a:rPr>
              <a:t>Associate Degree /</a:t>
            </a:r>
            <a:br>
              <a:rPr lang="en-US" sz="3200" b="1" dirty="0">
                <a:latin typeface="Helvetica" pitchFamily="2" charset="0"/>
              </a:rPr>
            </a:br>
            <a:r>
              <a:rPr lang="en-US" sz="3200" b="1" dirty="0">
                <a:latin typeface="Helvetica" pitchFamily="2" charset="0"/>
              </a:rPr>
              <a:t>High School Diploma</a:t>
            </a:r>
            <a:endParaRPr lang="en-US" sz="3200" dirty="0">
              <a:latin typeface="Helvetica" pitchFamily="2" charset="0"/>
            </a:endParaRPr>
          </a:p>
        </p:txBody>
      </p:sp>
      <p:sp>
        <p:nvSpPr>
          <p:cNvPr id="3" name="Content Placeholder 2"/>
          <p:cNvSpPr>
            <a:spLocks noGrp="1"/>
          </p:cNvSpPr>
          <p:nvPr>
            <p:ph idx="1"/>
          </p:nvPr>
        </p:nvSpPr>
        <p:spPr>
          <a:xfrm>
            <a:off x="0" y="2819400"/>
            <a:ext cx="4419600" cy="3276600"/>
          </a:xfrm>
        </p:spPr>
        <p:txBody>
          <a:bodyPr anchor="ctr">
            <a:noAutofit/>
          </a:bodyPr>
          <a:lstStyle/>
          <a:p>
            <a:pPr>
              <a:lnSpc>
                <a:spcPct val="90000"/>
              </a:lnSpc>
              <a:buFont typeface="Wingdings" pitchFamily="2" charset="2"/>
              <a:buChar char="Ø"/>
            </a:pPr>
            <a:endParaRPr lang="en-US" sz="2000" dirty="0"/>
          </a:p>
          <a:p>
            <a:pPr lvl="1">
              <a:lnSpc>
                <a:spcPct val="90000"/>
              </a:lnSpc>
              <a:buFont typeface="Wingdings" pitchFamily="2" charset="2"/>
              <a:buChar char="Ø"/>
            </a:pPr>
            <a:r>
              <a:rPr lang="en-US" sz="2000" dirty="0"/>
              <a:t>Cost of traditional associate degree - $20,113.</a:t>
            </a:r>
          </a:p>
          <a:p>
            <a:pPr lvl="1">
              <a:lnSpc>
                <a:spcPct val="90000"/>
              </a:lnSpc>
              <a:buFont typeface="Wingdings" pitchFamily="2" charset="2"/>
              <a:buChar char="Ø"/>
            </a:pPr>
            <a:r>
              <a:rPr lang="en-US" sz="2000" dirty="0"/>
              <a:t>Cost of associate earned while in dual enrollment - $6,828</a:t>
            </a:r>
          </a:p>
          <a:p>
            <a:pPr lvl="1">
              <a:lnSpc>
                <a:spcPct val="90000"/>
              </a:lnSpc>
              <a:buFont typeface="Wingdings" pitchFamily="2" charset="2"/>
              <a:buChar char="Ø"/>
            </a:pPr>
            <a:r>
              <a:rPr lang="en-US" sz="2000" dirty="0"/>
              <a:t>Associate degree graduates maintain access to all traditional scholarships opportunities</a:t>
            </a:r>
          </a:p>
          <a:p>
            <a:pPr lvl="1">
              <a:lnSpc>
                <a:spcPct val="90000"/>
              </a:lnSpc>
              <a:buFont typeface="Wingdings" pitchFamily="2" charset="2"/>
              <a:buChar char="Ø"/>
            </a:pPr>
            <a:r>
              <a:rPr lang="en-US" sz="2000" dirty="0"/>
              <a:t>The entire Associate degree available online for those who choose this route.</a:t>
            </a:r>
          </a:p>
        </p:txBody>
      </p:sp>
      <p:pic>
        <p:nvPicPr>
          <p:cNvPr id="5" name="Picture 4" descr="Back shot of a row of graduates">
            <a:extLst>
              <a:ext uri="{FF2B5EF4-FFF2-40B4-BE49-F238E27FC236}">
                <a16:creationId xmlns:a16="http://schemas.microsoft.com/office/drawing/2014/main" id="{F24CF505-9CDA-0A9B-B3A4-C5D031A0B8CE}"/>
              </a:ext>
            </a:extLst>
          </p:cNvPr>
          <p:cNvPicPr>
            <a:picLocks noChangeAspect="1"/>
          </p:cNvPicPr>
          <p:nvPr/>
        </p:nvPicPr>
        <p:blipFill rotWithShape="1">
          <a:blip r:embed="rId2"/>
          <a:srcRect l="22542" r="32908" b="-2"/>
          <a:stretch/>
        </p:blipFill>
        <p:spPr>
          <a:xfrm>
            <a:off x="4572000" y="1"/>
            <a:ext cx="4577118" cy="6858000"/>
          </a:xfrm>
          <a:prstGeom prst="rect">
            <a:avLst/>
          </a:prstGeom>
        </p:spPr>
      </p:pic>
    </p:spTree>
    <p:extLst>
      <p:ext uri="{BB962C8B-B14F-4D97-AF65-F5344CB8AC3E}">
        <p14:creationId xmlns:p14="http://schemas.microsoft.com/office/powerpoint/2010/main" val="24590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90722" y="329184"/>
            <a:ext cx="5170932" cy="1783080"/>
          </a:xfrm>
        </p:spPr>
        <p:txBody>
          <a:bodyPr anchor="b">
            <a:normAutofit/>
          </a:bodyPr>
          <a:lstStyle/>
          <a:p>
            <a:r>
              <a:rPr lang="en-US" sz="4700" dirty="0"/>
              <a:t>Associate’s Degree</a:t>
            </a:r>
          </a:p>
        </p:txBody>
      </p:sp>
      <p:pic>
        <p:nvPicPr>
          <p:cNvPr id="14" name="Picture 13" descr="High angle view of a rolled paper, brown notebook, and black notepad on a wooden table">
            <a:extLst>
              <a:ext uri="{FF2B5EF4-FFF2-40B4-BE49-F238E27FC236}">
                <a16:creationId xmlns:a16="http://schemas.microsoft.com/office/drawing/2014/main" id="{0F3488F1-F290-037A-77DA-45971A616DF3}"/>
              </a:ext>
            </a:extLst>
          </p:cNvPr>
          <p:cNvPicPr>
            <a:picLocks noChangeAspect="1"/>
          </p:cNvPicPr>
          <p:nvPr/>
        </p:nvPicPr>
        <p:blipFill rotWithShape="1">
          <a:blip r:embed="rId2"/>
          <a:srcRect l="9041" r="61376" b="-2"/>
          <a:stretch/>
        </p:blipFill>
        <p:spPr>
          <a:xfrm>
            <a:off x="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90722" y="2706624"/>
            <a:ext cx="5170932" cy="3483864"/>
          </a:xfrm>
        </p:spPr>
        <p:txBody>
          <a:bodyPr>
            <a:normAutofit/>
          </a:bodyPr>
          <a:lstStyle/>
          <a:p>
            <a:pPr marL="0" indent="0" algn="ctr">
              <a:buNone/>
            </a:pPr>
            <a:r>
              <a:rPr lang="en-US" sz="1900" dirty="0"/>
              <a:t>Rising Juniors would be able to take dual credit courses that would meet both the requirements for a high school diploma AND an Associate’s Degree in Liberal Arts.</a:t>
            </a:r>
          </a:p>
          <a:p>
            <a:pPr marL="0" indent="0">
              <a:buNone/>
            </a:pPr>
            <a:endParaRPr lang="en-US" sz="1900" dirty="0"/>
          </a:p>
          <a:p>
            <a:pPr marL="0" indent="0">
              <a:buNone/>
            </a:pPr>
            <a:endParaRPr lang="en-US" sz="1900" dirty="0"/>
          </a:p>
          <a:p>
            <a:pPr marL="0" indent="0" algn="ctr">
              <a:buNone/>
            </a:pPr>
            <a:r>
              <a:rPr lang="en-US" sz="1900" dirty="0"/>
              <a:t>This would be accomplished by the following schedule: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9247" y="1812797"/>
            <a:ext cx="3806184" cy="1616203"/>
          </a:xfrm>
        </p:spPr>
        <p:txBody>
          <a:bodyPr vert="horz" lIns="91440" tIns="45720" rIns="91440" bIns="45720" rtlCol="0" anchor="b">
            <a:noAutofit/>
          </a:bodyPr>
          <a:lstStyle/>
          <a:p>
            <a:pPr algn="l">
              <a:lnSpc>
                <a:spcPct val="90000"/>
              </a:lnSpc>
            </a:pPr>
            <a:r>
              <a:rPr lang="en-US" sz="4000" kern="1200" dirty="0">
                <a:solidFill>
                  <a:schemeClr val="tx1"/>
                </a:solidFill>
                <a:latin typeface="+mj-lt"/>
                <a:ea typeface="+mj-ea"/>
                <a:cs typeface="+mj-cs"/>
              </a:rPr>
              <a:t>Schedule* &amp;</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Cost Comparison</a:t>
            </a:r>
          </a:p>
        </p:txBody>
      </p:sp>
      <p:sp>
        <p:nvSpPr>
          <p:cNvPr id="6" name="TextBox 5"/>
          <p:cNvSpPr txBox="1"/>
          <p:nvPr/>
        </p:nvSpPr>
        <p:spPr>
          <a:xfrm>
            <a:off x="582701" y="3888383"/>
            <a:ext cx="3448310" cy="758028"/>
          </a:xfrm>
          <a:prstGeom prst="rect">
            <a:avLst/>
          </a:prstGeom>
        </p:spPr>
        <p:txBody>
          <a:bodyPr vert="horz" lIns="91440" tIns="45720" rIns="91440" bIns="45720" rtlCol="0" anchor="t">
            <a:normAutofit fontScale="92500" lnSpcReduction="10000"/>
          </a:bodyPr>
          <a:lstStyle/>
          <a:p>
            <a:pPr algn="ctr">
              <a:lnSpc>
                <a:spcPct val="90000"/>
              </a:lnSpc>
              <a:spcAft>
                <a:spcPts val="600"/>
              </a:spcAft>
            </a:pPr>
            <a:r>
              <a:rPr lang="en-US" sz="2500" dirty="0"/>
              <a:t>Savings of $13,285.00 over two years of college</a:t>
            </a:r>
            <a:r>
              <a:rPr lang="en-US" sz="1700" dirty="0"/>
              <a:t>.</a:t>
            </a:r>
          </a:p>
          <a:p>
            <a:pPr indent="-228600">
              <a:lnSpc>
                <a:spcPct val="90000"/>
              </a:lnSpc>
              <a:spcAft>
                <a:spcPts val="600"/>
              </a:spcAft>
              <a:buFont typeface="Arial" panose="020B0604020202020204" pitchFamily="34" charset="0"/>
              <a:buChar char="•"/>
            </a:pPr>
            <a:endParaRPr lang="en-US" sz="1700" b="1" i="1" dirty="0"/>
          </a:p>
        </p:txBody>
      </p:sp>
      <p:grpSp>
        <p:nvGrpSpPr>
          <p:cNvPr id="26" name="Group 25">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27" name="Rectangle 26">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6BF6726-6431-1482-B945-A51422589513}"/>
              </a:ext>
            </a:extLst>
          </p:cNvPr>
          <p:cNvSpPr txBox="1"/>
          <p:nvPr/>
        </p:nvSpPr>
        <p:spPr>
          <a:xfrm>
            <a:off x="4252286" y="5911043"/>
            <a:ext cx="4628726" cy="716735"/>
          </a:xfrm>
          <a:prstGeom prst="rect">
            <a:avLst/>
          </a:prstGeom>
          <a:noFill/>
        </p:spPr>
        <p:txBody>
          <a:bodyPr wrap="square">
            <a:spAutoFit/>
          </a:bodyPr>
          <a:lstStyle/>
          <a:p>
            <a:pPr>
              <a:lnSpc>
                <a:spcPct val="90000"/>
              </a:lnSpc>
              <a:spcAft>
                <a:spcPts val="600"/>
              </a:spcAft>
            </a:pPr>
            <a:r>
              <a:rPr lang="en-US" sz="1500" i="1" dirty="0">
                <a:latin typeface="Helvetica" pitchFamily="2" charset="0"/>
              </a:rPr>
              <a:t>*This schedule would be for students enrolling in the collaborative the summer before the start of the 2018-19 school year.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9398749"/>
              </p:ext>
            </p:extLst>
          </p:nvPr>
        </p:nvGraphicFramePr>
        <p:xfrm>
          <a:off x="4572000" y="981821"/>
          <a:ext cx="3989299" cy="4819283"/>
        </p:xfrm>
        <a:graphic>
          <a:graphicData uri="http://schemas.openxmlformats.org/drawingml/2006/table">
            <a:tbl>
              <a:tblPr firstRow="1" bandRow="1">
                <a:noFill/>
                <a:tableStyleId>{5C22544A-7EE6-4342-B048-85BDC9FD1C3A}</a:tableStyleId>
              </a:tblPr>
              <a:tblGrid>
                <a:gridCol w="1054929">
                  <a:extLst>
                    <a:ext uri="{9D8B030D-6E8A-4147-A177-3AD203B41FA5}">
                      <a16:colId xmlns:a16="http://schemas.microsoft.com/office/drawing/2014/main" val="20000"/>
                    </a:ext>
                  </a:extLst>
                </a:gridCol>
                <a:gridCol w="986380">
                  <a:extLst>
                    <a:ext uri="{9D8B030D-6E8A-4147-A177-3AD203B41FA5}">
                      <a16:colId xmlns:a16="http://schemas.microsoft.com/office/drawing/2014/main" val="20001"/>
                    </a:ext>
                  </a:extLst>
                </a:gridCol>
                <a:gridCol w="963758">
                  <a:extLst>
                    <a:ext uri="{9D8B030D-6E8A-4147-A177-3AD203B41FA5}">
                      <a16:colId xmlns:a16="http://schemas.microsoft.com/office/drawing/2014/main" val="20002"/>
                    </a:ext>
                  </a:extLst>
                </a:gridCol>
                <a:gridCol w="984232">
                  <a:extLst>
                    <a:ext uri="{9D8B030D-6E8A-4147-A177-3AD203B41FA5}">
                      <a16:colId xmlns:a16="http://schemas.microsoft.com/office/drawing/2014/main" val="20003"/>
                    </a:ext>
                  </a:extLst>
                </a:gridCol>
              </a:tblGrid>
              <a:tr h="1005547">
                <a:tc>
                  <a:txBody>
                    <a:bodyPr/>
                    <a:lstStyle/>
                    <a:p>
                      <a:r>
                        <a:rPr lang="en-US" sz="1600" b="0" cap="none" spc="0">
                          <a:solidFill>
                            <a:schemeClr val="tx1">
                              <a:lumMod val="75000"/>
                              <a:lumOff val="25000"/>
                            </a:schemeClr>
                          </a:solidFill>
                        </a:rPr>
                        <a:t>Term</a:t>
                      </a:r>
                    </a:p>
                  </a:txBody>
                  <a:tcPr marL="203611" marR="122166" marT="122166" marB="122166"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1600" b="0" cap="none" spc="0">
                          <a:solidFill>
                            <a:schemeClr val="tx1">
                              <a:lumMod val="75000"/>
                              <a:lumOff val="25000"/>
                            </a:schemeClr>
                          </a:solidFill>
                        </a:rPr>
                        <a:t>Hours</a:t>
                      </a:r>
                    </a:p>
                  </a:txBody>
                  <a:tcPr marL="203611" marR="122166" marT="122166" marB="122166"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1600" b="0" cap="none" spc="0">
                          <a:solidFill>
                            <a:schemeClr val="tx1">
                              <a:lumMod val="75000"/>
                              <a:lumOff val="25000"/>
                            </a:schemeClr>
                          </a:solidFill>
                        </a:rPr>
                        <a:t>Dual</a:t>
                      </a:r>
                      <a:r>
                        <a:rPr lang="en-US" sz="1600" b="0" cap="none" spc="0" baseline="0">
                          <a:solidFill>
                            <a:schemeClr val="tx1">
                              <a:lumMod val="75000"/>
                              <a:lumOff val="25000"/>
                            </a:schemeClr>
                          </a:solidFill>
                        </a:rPr>
                        <a:t> Enroll Cost</a:t>
                      </a:r>
                      <a:endParaRPr lang="en-US" sz="1600" b="0" cap="none" spc="0">
                        <a:solidFill>
                          <a:schemeClr val="tx1">
                            <a:lumMod val="75000"/>
                            <a:lumOff val="25000"/>
                          </a:schemeClr>
                        </a:solidFill>
                      </a:endParaRPr>
                    </a:p>
                  </a:txBody>
                  <a:tcPr marL="203611" marR="122166" marT="122166" marB="122166"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1600" b="0" cap="none" spc="0">
                          <a:solidFill>
                            <a:schemeClr val="tx1">
                              <a:lumMod val="75000"/>
                              <a:lumOff val="25000"/>
                            </a:schemeClr>
                          </a:solidFill>
                        </a:rPr>
                        <a:t>W/O Dual Enroll</a:t>
                      </a:r>
                    </a:p>
                  </a:txBody>
                  <a:tcPr marL="203611" marR="122166" marT="122166" marB="122166"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0000"/>
                  </a:ext>
                </a:extLst>
              </a:tr>
              <a:tr h="623620">
                <a:tc>
                  <a:txBody>
                    <a:bodyPr/>
                    <a:lstStyle/>
                    <a:p>
                      <a:r>
                        <a:rPr lang="en-US" sz="1200" cap="none" spc="0">
                          <a:solidFill>
                            <a:schemeClr val="tx1">
                              <a:lumMod val="75000"/>
                              <a:lumOff val="25000"/>
                            </a:schemeClr>
                          </a:solidFill>
                        </a:rPr>
                        <a:t>Summer,</a:t>
                      </a:r>
                      <a:r>
                        <a:rPr lang="en-US" sz="1200" cap="none" spc="0" baseline="0">
                          <a:solidFill>
                            <a:schemeClr val="tx1">
                              <a:lumMod val="75000"/>
                              <a:lumOff val="25000"/>
                            </a:schemeClr>
                          </a:solidFill>
                        </a:rPr>
                        <a:t> 2018</a:t>
                      </a:r>
                    </a:p>
                  </a:txBody>
                  <a:tcPr marL="203611" marR="105877" marT="105877" marB="105877">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10 hours</a:t>
                      </a:r>
                    </a:p>
                  </a:txBody>
                  <a:tcPr marL="203611" marR="105877" marT="105877" marB="105877">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$694</a:t>
                      </a:r>
                    </a:p>
                  </a:txBody>
                  <a:tcPr marL="203611" marR="105877" marT="105877" marB="105877">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$3,357</a:t>
                      </a:r>
                    </a:p>
                  </a:txBody>
                  <a:tcPr marL="203611" marR="105877" marT="105877" marB="105877">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1"/>
                  </a:ext>
                </a:extLst>
              </a:tr>
              <a:tr h="439752">
                <a:tc>
                  <a:txBody>
                    <a:bodyPr/>
                    <a:lstStyle/>
                    <a:p>
                      <a:r>
                        <a:rPr lang="en-US" sz="1200" cap="none" spc="0">
                          <a:solidFill>
                            <a:schemeClr val="tx1">
                              <a:lumMod val="75000"/>
                              <a:lumOff val="25000"/>
                            </a:schemeClr>
                          </a:solidFill>
                        </a:rPr>
                        <a:t>Fall,</a:t>
                      </a:r>
                      <a:r>
                        <a:rPr lang="en-US" sz="1200" cap="none" spc="0" baseline="0">
                          <a:solidFill>
                            <a:schemeClr val="tx1">
                              <a:lumMod val="75000"/>
                              <a:lumOff val="25000"/>
                            </a:schemeClr>
                          </a:solidFill>
                        </a:rPr>
                        <a:t> 2018</a:t>
                      </a:r>
                      <a:endParaRPr lang="en-US" sz="1200" cap="none" spc="0">
                        <a:solidFill>
                          <a:schemeClr val="tx1">
                            <a:lumMod val="75000"/>
                            <a:lumOff val="25000"/>
                          </a:schemeClr>
                        </a:solidFill>
                      </a:endParaRP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10 hours</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$664</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$3,420</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2"/>
                  </a:ext>
                </a:extLst>
              </a:tr>
              <a:tr h="623620">
                <a:tc>
                  <a:txBody>
                    <a:bodyPr/>
                    <a:lstStyle/>
                    <a:p>
                      <a:r>
                        <a:rPr lang="en-US" sz="1200" cap="none" spc="0">
                          <a:solidFill>
                            <a:schemeClr val="tx1">
                              <a:lumMod val="75000"/>
                              <a:lumOff val="25000"/>
                            </a:schemeClr>
                          </a:solidFill>
                        </a:rPr>
                        <a:t>Spring, 2019</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9 hours</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$894</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$2,994</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3"/>
                  </a:ext>
                </a:extLst>
              </a:tr>
              <a:tr h="623620">
                <a:tc>
                  <a:txBody>
                    <a:bodyPr/>
                    <a:lstStyle/>
                    <a:p>
                      <a:r>
                        <a:rPr lang="en-US" sz="1200" cap="none" spc="0">
                          <a:solidFill>
                            <a:schemeClr val="tx1">
                              <a:lumMod val="75000"/>
                              <a:lumOff val="25000"/>
                            </a:schemeClr>
                          </a:solidFill>
                        </a:rPr>
                        <a:t>Summer,</a:t>
                      </a:r>
                      <a:r>
                        <a:rPr lang="en-US" sz="1200" cap="none" spc="0" baseline="0">
                          <a:solidFill>
                            <a:schemeClr val="tx1">
                              <a:lumMod val="75000"/>
                              <a:lumOff val="25000"/>
                            </a:schemeClr>
                          </a:solidFill>
                        </a:rPr>
                        <a:t> 2019</a:t>
                      </a:r>
                      <a:endParaRPr lang="en-US" sz="1200" cap="none" spc="0">
                        <a:solidFill>
                          <a:schemeClr val="tx1">
                            <a:lumMod val="75000"/>
                            <a:lumOff val="25000"/>
                          </a:schemeClr>
                        </a:solidFill>
                      </a:endParaRP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13 hours</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$2,188</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$4,355</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4"/>
                  </a:ext>
                </a:extLst>
              </a:tr>
              <a:tr h="439752">
                <a:tc>
                  <a:txBody>
                    <a:bodyPr/>
                    <a:lstStyle/>
                    <a:p>
                      <a:r>
                        <a:rPr lang="en-US" sz="1200" cap="none" spc="0">
                          <a:solidFill>
                            <a:schemeClr val="tx1">
                              <a:lumMod val="75000"/>
                              <a:lumOff val="25000"/>
                            </a:schemeClr>
                          </a:solidFill>
                        </a:rPr>
                        <a:t>Fall,</a:t>
                      </a:r>
                      <a:r>
                        <a:rPr lang="en-US" sz="1200" cap="none" spc="0" baseline="0">
                          <a:solidFill>
                            <a:schemeClr val="tx1">
                              <a:lumMod val="75000"/>
                              <a:lumOff val="25000"/>
                            </a:schemeClr>
                          </a:solidFill>
                        </a:rPr>
                        <a:t> 2019</a:t>
                      </a:r>
                      <a:endParaRPr lang="en-US" sz="1200" cap="none" spc="0">
                        <a:solidFill>
                          <a:schemeClr val="tx1">
                            <a:lumMod val="75000"/>
                            <a:lumOff val="25000"/>
                          </a:schemeClr>
                        </a:solidFill>
                      </a:endParaRP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9 hours</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$894</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$2,994</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5"/>
                  </a:ext>
                </a:extLst>
              </a:tr>
              <a:tr h="623620">
                <a:tc>
                  <a:txBody>
                    <a:bodyPr/>
                    <a:lstStyle/>
                    <a:p>
                      <a:r>
                        <a:rPr lang="en-US" sz="1200" cap="none" spc="0">
                          <a:solidFill>
                            <a:schemeClr val="tx1">
                              <a:lumMod val="75000"/>
                              <a:lumOff val="25000"/>
                            </a:schemeClr>
                          </a:solidFill>
                        </a:rPr>
                        <a:t>Spring,</a:t>
                      </a:r>
                      <a:r>
                        <a:rPr lang="en-US" sz="1200" cap="none" spc="0" baseline="0">
                          <a:solidFill>
                            <a:schemeClr val="tx1">
                              <a:lumMod val="75000"/>
                              <a:lumOff val="25000"/>
                            </a:schemeClr>
                          </a:solidFill>
                        </a:rPr>
                        <a:t> 2020</a:t>
                      </a:r>
                      <a:endParaRPr lang="en-US" sz="1200" cap="none" spc="0">
                        <a:solidFill>
                          <a:schemeClr val="tx1">
                            <a:lumMod val="75000"/>
                            <a:lumOff val="25000"/>
                          </a:schemeClr>
                        </a:solidFill>
                      </a:endParaRP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9 hours</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$1494</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$2,994</a:t>
                      </a:r>
                    </a:p>
                  </a:txBody>
                  <a:tcPr marL="203611" marR="105877" marT="105877" marB="105877">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0006"/>
                  </a:ext>
                </a:extLst>
              </a:tr>
              <a:tr h="439752">
                <a:tc>
                  <a:txBody>
                    <a:bodyPr/>
                    <a:lstStyle/>
                    <a:p>
                      <a:pPr algn="r"/>
                      <a:r>
                        <a:rPr lang="en-US" sz="1200" cap="none" spc="0">
                          <a:solidFill>
                            <a:schemeClr val="tx1">
                              <a:lumMod val="75000"/>
                              <a:lumOff val="25000"/>
                            </a:schemeClr>
                          </a:solidFill>
                        </a:rPr>
                        <a:t>Total</a:t>
                      </a:r>
                    </a:p>
                  </a:txBody>
                  <a:tcPr marL="203611" marR="105877" marT="105877" marB="105877">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60 hours</a:t>
                      </a:r>
                    </a:p>
                  </a:txBody>
                  <a:tcPr marL="203611" marR="105877" marT="105877" marB="105877">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$6,828</a:t>
                      </a:r>
                    </a:p>
                  </a:txBody>
                  <a:tcPr marL="203611" marR="105877" marT="105877" marB="105877">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tc>
                  <a:txBody>
                    <a:bodyPr/>
                    <a:lstStyle/>
                    <a:p>
                      <a:pPr algn="ctr"/>
                      <a:r>
                        <a:rPr lang="en-US" sz="1200" cap="none" spc="0">
                          <a:solidFill>
                            <a:schemeClr val="tx1">
                              <a:lumMod val="75000"/>
                              <a:lumOff val="25000"/>
                            </a:schemeClr>
                          </a:solidFill>
                        </a:rPr>
                        <a:t>$20,113</a:t>
                      </a:r>
                    </a:p>
                  </a:txBody>
                  <a:tcPr marL="203611" marR="105877" marT="105877" marB="105877">
                    <a:lnL w="12700" cmpd="sng">
                      <a:noFill/>
                      <a:prstDash val="solid"/>
                    </a:lnL>
                    <a:lnR w="12700" cmpd="sng">
                      <a:noFill/>
                      <a:prstDash val="solid"/>
                    </a:lnR>
                    <a:lnT w="19050" cap="flat" cmpd="sng" algn="ctr">
                      <a:solidFill>
                        <a:srgbClr val="FFFFFF"/>
                      </a:solidFill>
                      <a:prstDash val="solid"/>
                    </a:lnT>
                    <a:lnB w="12700" cmpd="sng">
                      <a:noFill/>
                      <a:prstDash val="solid"/>
                    </a:lnB>
                    <a:solidFill>
                      <a:srgbClr val="B4BCBE">
                        <a:alpha val="34902"/>
                      </a:srgb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500">
                <a:solidFill>
                  <a:srgbClr val="FFFFFF"/>
                </a:solidFill>
              </a:rPr>
              <a:t>Students with Early Post Secondary Experience are more likely to:</a:t>
            </a:r>
          </a:p>
        </p:txBody>
      </p:sp>
      <p:graphicFrame>
        <p:nvGraphicFramePr>
          <p:cNvPr id="5" name="Content Placeholder 2">
            <a:extLst>
              <a:ext uri="{FF2B5EF4-FFF2-40B4-BE49-F238E27FC236}">
                <a16:creationId xmlns:a16="http://schemas.microsoft.com/office/drawing/2014/main" id="{19DA2ED1-ADA7-CC86-CA1A-E3818F7B1154}"/>
              </a:ext>
            </a:extLst>
          </p:cNvPr>
          <p:cNvGraphicFramePr>
            <a:graphicFrameLocks noGrp="1"/>
          </p:cNvGraphicFramePr>
          <p:nvPr>
            <p:ph idx="1"/>
            <p:extLst>
              <p:ext uri="{D42A27DB-BD31-4B8C-83A1-F6EECF244321}">
                <p14:modId xmlns:p14="http://schemas.microsoft.com/office/powerpoint/2010/main" val="1999237474"/>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305912" y="2235637"/>
            <a:ext cx="2954766" cy="2386726"/>
          </a:xfrm>
        </p:spPr>
        <p:txBody>
          <a:bodyPr>
            <a:normAutofit/>
          </a:bodyPr>
          <a:lstStyle/>
          <a:p>
            <a:r>
              <a:rPr lang="en-US" sz="3300" dirty="0"/>
              <a:t>Why the District </a:t>
            </a:r>
            <a:r>
              <a:rPr lang="en-US" sz="4000" dirty="0">
                <a:latin typeface="Brush Script MT" panose="03060802040406070304" pitchFamily="66" charset="-122"/>
                <a:ea typeface="Brush Script MT" panose="03060802040406070304" pitchFamily="66" charset="-122"/>
                <a:cs typeface="Brush Script MT" panose="03060802040406070304" pitchFamily="66" charset="-122"/>
              </a:rPr>
              <a:t>Collaborative?</a:t>
            </a:r>
            <a:endParaRPr lang="en-US" sz="4000" dirty="0"/>
          </a:p>
        </p:txBody>
      </p:sp>
      <p:cxnSp>
        <p:nvCxnSpPr>
          <p:cNvPr id="22" name="Straight Connector 2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0343E3D8-A742-C101-4622-9BCF2A18B1A2}"/>
              </a:ext>
            </a:extLst>
          </p:cNvPr>
          <p:cNvGraphicFramePr>
            <a:graphicFrameLocks noGrp="1"/>
          </p:cNvGraphicFramePr>
          <p:nvPr>
            <p:ph idx="1"/>
            <p:extLst>
              <p:ext uri="{D42A27DB-BD31-4B8C-83A1-F6EECF244321}">
                <p14:modId xmlns:p14="http://schemas.microsoft.com/office/powerpoint/2010/main" val="2330002883"/>
              </p:ext>
            </p:extLst>
          </p:nvPr>
        </p:nvGraphicFramePr>
        <p:xfrm>
          <a:off x="3831401" y="634326"/>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AAB0F62B-977D-4DD3-8796-EBFA85D7F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5481" y="384820"/>
            <a:ext cx="4496735" cy="1389041"/>
          </a:xfrm>
        </p:spPr>
        <p:txBody>
          <a:bodyPr anchor="b">
            <a:normAutofit/>
          </a:bodyPr>
          <a:lstStyle/>
          <a:p>
            <a:r>
              <a:rPr lang="en-US" sz="5500" dirty="0">
                <a:latin typeface="Brush Script MT" panose="03060802040406070304" pitchFamily="66" charset="-122"/>
                <a:ea typeface="Brush Script MT" panose="03060802040406070304" pitchFamily="66" charset="-122"/>
                <a:cs typeface="Brush Script MT" panose="03060802040406070304" pitchFamily="66" charset="-122"/>
              </a:rPr>
              <a:t>Collaborative</a:t>
            </a:r>
            <a:r>
              <a:rPr lang="en-US" sz="5500" dirty="0"/>
              <a:t> </a:t>
            </a:r>
            <a:br>
              <a:rPr lang="en-US" sz="3500" dirty="0"/>
            </a:br>
            <a:r>
              <a:rPr lang="en-US" sz="3000" b="1" dirty="0">
                <a:latin typeface="Osaka" panose="020B0600000000000000" pitchFamily="34" charset="-128"/>
                <a:ea typeface="Osaka" panose="020B0600000000000000" pitchFamily="34" charset="-128"/>
              </a:rPr>
              <a:t>Initiative</a:t>
            </a:r>
          </a:p>
        </p:txBody>
      </p:sp>
      <p:sp>
        <p:nvSpPr>
          <p:cNvPr id="3" name="Content Placeholder 2"/>
          <p:cNvSpPr>
            <a:spLocks noGrp="1"/>
          </p:cNvSpPr>
          <p:nvPr>
            <p:ph idx="1"/>
          </p:nvPr>
        </p:nvSpPr>
        <p:spPr>
          <a:xfrm>
            <a:off x="211932" y="2158680"/>
            <a:ext cx="4972984" cy="4546920"/>
          </a:xfrm>
        </p:spPr>
        <p:txBody>
          <a:bodyPr>
            <a:noAutofit/>
          </a:bodyPr>
          <a:lstStyle/>
          <a:p>
            <a:pPr lvl="1">
              <a:lnSpc>
                <a:spcPct val="200000"/>
              </a:lnSpc>
              <a:buFont typeface="System Font Regular"/>
              <a:buChar char="✓"/>
            </a:pPr>
            <a:r>
              <a:rPr lang="en-US" sz="1450" dirty="0"/>
              <a:t>RCS collaborates with APSU to offer dual enrollment courses off campus for all high schools</a:t>
            </a:r>
          </a:p>
          <a:p>
            <a:pPr lvl="1">
              <a:lnSpc>
                <a:spcPct val="200000"/>
              </a:lnSpc>
              <a:buFont typeface="System Font Regular"/>
              <a:buChar char="✓"/>
            </a:pPr>
            <a:r>
              <a:rPr lang="en-US" sz="1450" dirty="0"/>
              <a:t>Students take 3 dual enrollment courses each term (9 credit hours/semester)</a:t>
            </a:r>
          </a:p>
          <a:p>
            <a:pPr lvl="1">
              <a:lnSpc>
                <a:spcPct val="200000"/>
              </a:lnSpc>
              <a:buFont typeface="System Font Regular"/>
              <a:buChar char="✓"/>
            </a:pPr>
            <a:r>
              <a:rPr lang="en-US" sz="1450" dirty="0"/>
              <a:t>Students are transported to and from Highland Crest campus</a:t>
            </a:r>
          </a:p>
          <a:p>
            <a:pPr lvl="1">
              <a:lnSpc>
                <a:spcPct val="200000"/>
              </a:lnSpc>
              <a:buFont typeface="System Font Regular"/>
              <a:buChar char="✓"/>
            </a:pPr>
            <a:r>
              <a:rPr lang="en-US" sz="1450" dirty="0"/>
              <a:t>Students attend events on the Austin </a:t>
            </a:r>
            <a:r>
              <a:rPr lang="en-US" sz="1450" dirty="0" err="1"/>
              <a:t>Peay</a:t>
            </a:r>
            <a:r>
              <a:rPr lang="en-US" sz="1450" dirty="0"/>
              <a:t> campus</a:t>
            </a:r>
          </a:p>
          <a:p>
            <a:pPr lvl="1">
              <a:lnSpc>
                <a:spcPct val="200000"/>
              </a:lnSpc>
              <a:buFont typeface="System Font Regular"/>
              <a:buChar char="✓"/>
            </a:pPr>
            <a:r>
              <a:rPr lang="en-US" sz="1450" dirty="0"/>
              <a:t>Courses are taught by APSU faculty</a:t>
            </a:r>
          </a:p>
        </p:txBody>
      </p:sp>
      <p:pic>
        <p:nvPicPr>
          <p:cNvPr id="4" name="Picture 3">
            <a:extLst>
              <a:ext uri="{FF2B5EF4-FFF2-40B4-BE49-F238E27FC236}">
                <a16:creationId xmlns:a16="http://schemas.microsoft.com/office/drawing/2014/main" id="{31BAC29D-2E4B-5171-9AF3-8F182E305812}"/>
              </a:ext>
            </a:extLst>
          </p:cNvPr>
          <p:cNvPicPr>
            <a:picLocks noChangeAspect="1"/>
          </p:cNvPicPr>
          <p:nvPr/>
        </p:nvPicPr>
        <p:blipFill>
          <a:blip r:embed="rId2"/>
          <a:stretch>
            <a:fillRect/>
          </a:stretch>
        </p:blipFill>
        <p:spPr>
          <a:xfrm>
            <a:off x="5574006" y="547816"/>
            <a:ext cx="2778083" cy="2778083"/>
          </a:xfrm>
          <a:prstGeom prst="rect">
            <a:avLst/>
          </a:prstGeom>
        </p:spPr>
      </p:pic>
      <p:pic>
        <p:nvPicPr>
          <p:cNvPr id="5" name="Picture 4">
            <a:extLst>
              <a:ext uri="{FF2B5EF4-FFF2-40B4-BE49-F238E27FC236}">
                <a16:creationId xmlns:a16="http://schemas.microsoft.com/office/drawing/2014/main" id="{54348E98-E56F-E926-34AA-89D9233E294F}"/>
              </a:ext>
            </a:extLst>
          </p:cNvPr>
          <p:cNvPicPr>
            <a:picLocks noChangeAspect="1"/>
          </p:cNvPicPr>
          <p:nvPr/>
        </p:nvPicPr>
        <p:blipFill>
          <a:blip r:embed="rId3"/>
          <a:stretch>
            <a:fillRect/>
          </a:stretch>
        </p:blipFill>
        <p:spPr>
          <a:xfrm>
            <a:off x="5396847" y="3784793"/>
            <a:ext cx="3132402" cy="2260087"/>
          </a:xfrm>
          <a:prstGeom prst="rect">
            <a:avLst/>
          </a:prstGeom>
        </p:spPr>
      </p:pic>
    </p:spTree>
    <p:extLst>
      <p:ext uri="{BB962C8B-B14F-4D97-AF65-F5344CB8AC3E}">
        <p14:creationId xmlns:p14="http://schemas.microsoft.com/office/powerpoint/2010/main" val="203845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riting an appointment on a paper agenda">
            <a:extLst>
              <a:ext uri="{FF2B5EF4-FFF2-40B4-BE49-F238E27FC236}">
                <a16:creationId xmlns:a16="http://schemas.microsoft.com/office/drawing/2014/main" id="{B07B563A-6F76-EE09-E03E-214334738339}"/>
              </a:ext>
            </a:extLst>
          </p:cNvPr>
          <p:cNvPicPr>
            <a:picLocks noChangeAspect="1"/>
          </p:cNvPicPr>
          <p:nvPr/>
        </p:nvPicPr>
        <p:blipFill rotWithShape="1">
          <a:blip r:embed="rId2"/>
          <a:srcRect r="60506" b="-2"/>
          <a:stretch/>
        </p:blipFill>
        <p:spPr>
          <a:xfrm>
            <a:off x="20" y="-2"/>
            <a:ext cx="4057627"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99186" y="752098"/>
            <a:ext cx="4098726" cy="1559301"/>
          </a:xfrm>
        </p:spPr>
        <p:txBody>
          <a:bodyPr>
            <a:normAutofit/>
          </a:bodyPr>
          <a:lstStyle/>
          <a:p>
            <a:r>
              <a:rPr lang="en-US" sz="3500" b="1" dirty="0"/>
              <a:t>STUDENT ELIGIBILITY</a:t>
            </a:r>
            <a:endParaRPr lang="en-US" sz="3500" dirty="0"/>
          </a:p>
        </p:txBody>
      </p:sp>
      <p:sp>
        <p:nvSpPr>
          <p:cNvPr id="3" name="Content Placeholder 2"/>
          <p:cNvSpPr>
            <a:spLocks noGrp="1"/>
          </p:cNvSpPr>
          <p:nvPr>
            <p:ph idx="1"/>
          </p:nvPr>
        </p:nvSpPr>
        <p:spPr>
          <a:xfrm>
            <a:off x="4586487" y="1143000"/>
            <a:ext cx="3935505" cy="5562600"/>
          </a:xfrm>
        </p:spPr>
        <p:txBody>
          <a:bodyPr anchor="ctr">
            <a:normAutofit/>
          </a:bodyPr>
          <a:lstStyle/>
          <a:p>
            <a:pPr>
              <a:lnSpc>
                <a:spcPct val="90000"/>
              </a:lnSpc>
              <a:buNone/>
            </a:pPr>
            <a:r>
              <a:rPr lang="en-US" sz="1800" b="1" dirty="0"/>
              <a:t>Eligibility Requirements are as follows</a:t>
            </a:r>
            <a:r>
              <a:rPr lang="en-US" sz="1800" dirty="0"/>
              <a:t>:</a:t>
            </a:r>
          </a:p>
          <a:p>
            <a:pPr>
              <a:lnSpc>
                <a:spcPct val="90000"/>
              </a:lnSpc>
              <a:buNone/>
            </a:pPr>
            <a:endParaRPr lang="en-US" sz="1300" dirty="0"/>
          </a:p>
          <a:p>
            <a:pPr>
              <a:lnSpc>
                <a:spcPct val="90000"/>
              </a:lnSpc>
              <a:buFont typeface="System Font Regular"/>
              <a:buChar char="✓"/>
            </a:pPr>
            <a:r>
              <a:rPr lang="en-US" sz="1300" dirty="0"/>
              <a:t>obtains permission from the District/School representative and the parent or guardian, prior to enrolling in a dual enrollment course </a:t>
            </a:r>
          </a:p>
          <a:p>
            <a:pPr>
              <a:lnSpc>
                <a:spcPct val="90000"/>
              </a:lnSpc>
              <a:buFont typeface="System Font Regular"/>
              <a:buChar char="✓"/>
            </a:pPr>
            <a:r>
              <a:rPr lang="en-US" sz="1300" dirty="0"/>
              <a:t>meets the following admission requirements of APSU for students enrolling in dual enrollment courses which includes:</a:t>
            </a:r>
          </a:p>
          <a:p>
            <a:pPr lvl="0">
              <a:lnSpc>
                <a:spcPct val="90000"/>
              </a:lnSpc>
              <a:buFont typeface="System Font Regular"/>
              <a:buChar char="✓"/>
            </a:pPr>
            <a:r>
              <a:rPr lang="en-US" sz="1300" dirty="0"/>
              <a:t>Completion of sophomore year of high school.</a:t>
            </a:r>
          </a:p>
          <a:p>
            <a:pPr lvl="1">
              <a:lnSpc>
                <a:spcPct val="90000"/>
              </a:lnSpc>
              <a:buFont typeface="System Font Regular"/>
              <a:buChar char="·"/>
            </a:pPr>
            <a:r>
              <a:rPr lang="en-US" sz="1300" dirty="0"/>
              <a:t>Recommendation by high school principal or school counselor.</a:t>
            </a:r>
          </a:p>
          <a:p>
            <a:pPr lvl="1">
              <a:lnSpc>
                <a:spcPct val="90000"/>
              </a:lnSpc>
              <a:buFont typeface="System Font Regular"/>
              <a:buChar char="·"/>
            </a:pPr>
            <a:r>
              <a:rPr lang="en-US" sz="1300" dirty="0"/>
              <a:t>Parental permission to enter the program.</a:t>
            </a:r>
          </a:p>
          <a:p>
            <a:pPr lvl="1">
              <a:lnSpc>
                <a:spcPct val="90000"/>
              </a:lnSpc>
              <a:buFont typeface="System Font Regular"/>
              <a:buChar char="·"/>
            </a:pPr>
            <a:r>
              <a:rPr lang="en-US" sz="1300" dirty="0"/>
              <a:t>A cumulative high school GPA of 3.0 on a 4.0 scale</a:t>
            </a:r>
          </a:p>
          <a:p>
            <a:pPr lvl="1">
              <a:lnSpc>
                <a:spcPct val="90000"/>
              </a:lnSpc>
              <a:buFont typeface="System Font Regular"/>
              <a:buChar char="·"/>
            </a:pPr>
            <a:r>
              <a:rPr lang="en-US" sz="1300" dirty="0"/>
              <a:t>Test scores - official scores only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6402"/>
            <a:ext cx="9143997"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70175"/>
            <a:ext cx="9138997"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5265546"/>
            <a:ext cx="3057523"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001" y="5263483"/>
            <a:ext cx="9143999"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9598" y="4338255"/>
            <a:ext cx="6249619" cy="381181"/>
          </a:xfrm>
          <a:prstGeom prst="rect">
            <a:avLst/>
          </a:prstGeom>
        </p:spPr>
        <p:txBody>
          <a:bodyPr vert="horz" lIns="91440" tIns="45720" rIns="91440" bIns="45720" rtlCol="0" anchor="ctr">
            <a:normAutofit/>
          </a:bodyPr>
          <a:lstStyle/>
          <a:p>
            <a:pPr>
              <a:lnSpc>
                <a:spcPct val="90000"/>
              </a:lnSpc>
              <a:spcAft>
                <a:spcPts val="600"/>
              </a:spcAft>
            </a:pPr>
            <a:r>
              <a:rPr lang="en-US" sz="1200" i="1" dirty="0">
                <a:latin typeface="Helvetica Oblique" pitchFamily="2" charset="0"/>
              </a:rPr>
              <a:t>UPCOMING ACT NATIONAL TEST DATES: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1612311"/>
              </p:ext>
            </p:extLst>
          </p:nvPr>
        </p:nvGraphicFramePr>
        <p:xfrm>
          <a:off x="599598" y="607939"/>
          <a:ext cx="7924800" cy="3480640"/>
        </p:xfrm>
        <a:graphic>
          <a:graphicData uri="http://schemas.openxmlformats.org/drawingml/2006/table">
            <a:tbl>
              <a:tblPr firstRow="1" bandRow="1">
                <a:noFill/>
                <a:tableStyleId>{5C22544A-7EE6-4342-B048-85BDC9FD1C3A}</a:tableStyleId>
              </a:tblPr>
              <a:tblGrid>
                <a:gridCol w="1265532">
                  <a:extLst>
                    <a:ext uri="{9D8B030D-6E8A-4147-A177-3AD203B41FA5}">
                      <a16:colId xmlns:a16="http://schemas.microsoft.com/office/drawing/2014/main" val="20000"/>
                    </a:ext>
                  </a:extLst>
                </a:gridCol>
                <a:gridCol w="954956">
                  <a:extLst>
                    <a:ext uri="{9D8B030D-6E8A-4147-A177-3AD203B41FA5}">
                      <a16:colId xmlns:a16="http://schemas.microsoft.com/office/drawing/2014/main" val="20001"/>
                    </a:ext>
                  </a:extLst>
                </a:gridCol>
                <a:gridCol w="924119">
                  <a:extLst>
                    <a:ext uri="{9D8B030D-6E8A-4147-A177-3AD203B41FA5}">
                      <a16:colId xmlns:a16="http://schemas.microsoft.com/office/drawing/2014/main" val="20002"/>
                    </a:ext>
                  </a:extLst>
                </a:gridCol>
                <a:gridCol w="1126764">
                  <a:extLst>
                    <a:ext uri="{9D8B030D-6E8A-4147-A177-3AD203B41FA5}">
                      <a16:colId xmlns:a16="http://schemas.microsoft.com/office/drawing/2014/main" val="20003"/>
                    </a:ext>
                  </a:extLst>
                </a:gridCol>
                <a:gridCol w="1080510">
                  <a:extLst>
                    <a:ext uri="{9D8B030D-6E8A-4147-A177-3AD203B41FA5}">
                      <a16:colId xmlns:a16="http://schemas.microsoft.com/office/drawing/2014/main" val="20004"/>
                    </a:ext>
                  </a:extLst>
                </a:gridCol>
                <a:gridCol w="1146589">
                  <a:extLst>
                    <a:ext uri="{9D8B030D-6E8A-4147-A177-3AD203B41FA5}">
                      <a16:colId xmlns:a16="http://schemas.microsoft.com/office/drawing/2014/main" val="20005"/>
                    </a:ext>
                  </a:extLst>
                </a:gridCol>
                <a:gridCol w="1426330">
                  <a:extLst>
                    <a:ext uri="{9D8B030D-6E8A-4147-A177-3AD203B41FA5}">
                      <a16:colId xmlns:a16="http://schemas.microsoft.com/office/drawing/2014/main" val="20006"/>
                    </a:ext>
                  </a:extLst>
                </a:gridCol>
              </a:tblGrid>
              <a:tr h="1165778">
                <a:tc>
                  <a:txBody>
                    <a:bodyPr/>
                    <a:lstStyle/>
                    <a:p>
                      <a:pPr marL="0" marR="0" algn="ctr">
                        <a:lnSpc>
                          <a:spcPct val="107000"/>
                        </a:lnSpc>
                        <a:spcBef>
                          <a:spcPts val="0"/>
                        </a:spcBef>
                        <a:spcAft>
                          <a:spcPts val="0"/>
                        </a:spcAft>
                      </a:pPr>
                      <a:r>
                        <a:rPr lang="en-US" sz="2000" b="0" i="1" cap="none" spc="0" dirty="0">
                          <a:solidFill>
                            <a:schemeClr val="tx1"/>
                          </a:solidFill>
                          <a:latin typeface="Times New Roman"/>
                          <a:ea typeface="Times New Roman"/>
                          <a:cs typeface="Times New Roman"/>
                        </a:rPr>
                        <a:t>Official Test Scores</a:t>
                      </a:r>
                      <a:endParaRPr lang="en-US" sz="2000" b="0" cap="none" spc="0" dirty="0">
                        <a:solidFill>
                          <a:schemeClr val="tx1"/>
                        </a:solidFill>
                        <a:latin typeface="Calibri"/>
                        <a:ea typeface="Calibri"/>
                        <a:cs typeface="Times New Roman"/>
                      </a:endParaRPr>
                    </a:p>
                  </a:txBody>
                  <a:tcPr marL="49899" marR="49899" marT="10396" marB="99799" anchor="b">
                    <a:lnL w="12700" cmpd="sng">
                      <a:noFill/>
                    </a:lnL>
                    <a:lnR w="12700" cmpd="sng">
                      <a:noFill/>
                    </a:lnR>
                    <a:lnT w="9525" cap="flat" cmpd="sng" algn="ctr">
                      <a:noFill/>
                      <a:prstDash val="solid"/>
                    </a:lnT>
                    <a:lnB w="38100" cmpd="sng">
                      <a:noFill/>
                    </a:lnB>
                    <a:noFill/>
                  </a:tcPr>
                </a:tc>
                <a:tc>
                  <a:txBody>
                    <a:bodyPr/>
                    <a:lstStyle/>
                    <a:p>
                      <a:pPr marL="0" marR="0" algn="ctr">
                        <a:lnSpc>
                          <a:spcPct val="107000"/>
                        </a:lnSpc>
                        <a:spcBef>
                          <a:spcPts val="0"/>
                        </a:spcBef>
                        <a:spcAft>
                          <a:spcPts val="0"/>
                        </a:spcAft>
                      </a:pPr>
                      <a:r>
                        <a:rPr lang="en-US" sz="1700" b="0" cap="none" spc="0" dirty="0">
                          <a:solidFill>
                            <a:schemeClr val="tx1"/>
                          </a:solidFill>
                          <a:latin typeface="Times New Roman"/>
                          <a:ea typeface="Times New Roman"/>
                          <a:cs typeface="Times New Roman"/>
                        </a:rPr>
                        <a:t>ACT</a:t>
                      </a:r>
                      <a:endParaRPr lang="en-US" sz="1700" b="0" cap="none" spc="0" dirty="0">
                        <a:solidFill>
                          <a:schemeClr val="tx1"/>
                        </a:solidFill>
                        <a:latin typeface="Calibri"/>
                        <a:ea typeface="Calibri"/>
                        <a:cs typeface="Times New Roman"/>
                      </a:endParaRPr>
                    </a:p>
                  </a:txBody>
                  <a:tcPr marL="49899" marR="49899" marT="10396" marB="99799" anchor="b">
                    <a:lnL w="12700" cmpd="sng">
                      <a:noFill/>
                    </a:lnL>
                    <a:lnR w="12700" cmpd="sng">
                      <a:noFill/>
                    </a:lnR>
                    <a:lnT w="9525" cap="flat" cmpd="sng" algn="ctr">
                      <a:noFill/>
                      <a:prstDash val="solid"/>
                    </a:lnT>
                    <a:lnB w="38100" cmpd="sng">
                      <a:noFill/>
                    </a:lnB>
                    <a:noFill/>
                  </a:tcPr>
                </a:tc>
                <a:tc>
                  <a:txBody>
                    <a:bodyPr/>
                    <a:lstStyle/>
                    <a:p>
                      <a:pPr marL="0" marR="0" algn="ctr">
                        <a:lnSpc>
                          <a:spcPct val="107000"/>
                        </a:lnSpc>
                        <a:spcBef>
                          <a:spcPts val="0"/>
                        </a:spcBef>
                        <a:spcAft>
                          <a:spcPts val="0"/>
                        </a:spcAft>
                      </a:pPr>
                      <a:r>
                        <a:rPr lang="en-US" sz="1700" b="0" cap="none" spc="0">
                          <a:solidFill>
                            <a:schemeClr val="tx1"/>
                          </a:solidFill>
                          <a:latin typeface="Times New Roman"/>
                          <a:ea typeface="Times New Roman"/>
                          <a:cs typeface="Times New Roman"/>
                        </a:rPr>
                        <a:t>SAT</a:t>
                      </a:r>
                      <a:endParaRPr lang="en-US" sz="1700" b="0" cap="none" spc="0">
                        <a:solidFill>
                          <a:schemeClr val="tx1"/>
                        </a:solidFill>
                        <a:latin typeface="Calibri"/>
                        <a:ea typeface="Calibri"/>
                        <a:cs typeface="Times New Roman"/>
                      </a:endParaRPr>
                    </a:p>
                  </a:txBody>
                  <a:tcPr marL="49899" marR="49899" marT="10396" marB="99799" anchor="b">
                    <a:lnL w="12700" cmpd="sng">
                      <a:noFill/>
                    </a:lnL>
                    <a:lnR w="12700" cmpd="sng">
                      <a:noFill/>
                    </a:lnR>
                    <a:lnT w="9525" cap="flat" cmpd="sng" algn="ctr">
                      <a:noFill/>
                      <a:prstDash val="solid"/>
                    </a:lnT>
                    <a:lnB w="38100" cmpd="sng">
                      <a:noFill/>
                    </a:lnB>
                    <a:noFill/>
                  </a:tcPr>
                </a:tc>
                <a:tc>
                  <a:txBody>
                    <a:bodyPr/>
                    <a:lstStyle/>
                    <a:p>
                      <a:pPr marL="0" marR="0" algn="ctr">
                        <a:lnSpc>
                          <a:spcPct val="107000"/>
                        </a:lnSpc>
                        <a:spcBef>
                          <a:spcPts val="0"/>
                        </a:spcBef>
                        <a:spcAft>
                          <a:spcPts val="0"/>
                        </a:spcAft>
                      </a:pPr>
                      <a:r>
                        <a:rPr lang="en-US" sz="1700" b="0" cap="none" spc="0">
                          <a:solidFill>
                            <a:schemeClr val="tx1"/>
                          </a:solidFill>
                          <a:latin typeface="Times New Roman"/>
                          <a:ea typeface="Times New Roman"/>
                          <a:cs typeface="Times New Roman"/>
                        </a:rPr>
                        <a:t>PLAN</a:t>
                      </a:r>
                      <a:endParaRPr lang="en-US" sz="1700" b="0" cap="none" spc="0">
                        <a:solidFill>
                          <a:schemeClr val="tx1"/>
                        </a:solidFill>
                        <a:latin typeface="Calibri"/>
                        <a:ea typeface="Calibri"/>
                        <a:cs typeface="Times New Roman"/>
                      </a:endParaRPr>
                    </a:p>
                  </a:txBody>
                  <a:tcPr marL="49899" marR="49899" marT="10396" marB="99799" anchor="b">
                    <a:lnL w="12700" cmpd="sng">
                      <a:noFill/>
                    </a:lnL>
                    <a:lnR w="12700" cmpd="sng">
                      <a:noFill/>
                    </a:lnR>
                    <a:lnT w="9525" cap="flat" cmpd="sng" algn="ctr">
                      <a:noFill/>
                      <a:prstDash val="solid"/>
                    </a:lnT>
                    <a:lnB w="38100" cmpd="sng">
                      <a:noFill/>
                    </a:lnB>
                    <a:noFill/>
                  </a:tcPr>
                </a:tc>
                <a:tc>
                  <a:txBody>
                    <a:bodyPr/>
                    <a:lstStyle/>
                    <a:p>
                      <a:pPr marL="0" marR="0" algn="ctr">
                        <a:lnSpc>
                          <a:spcPct val="107000"/>
                        </a:lnSpc>
                        <a:spcBef>
                          <a:spcPts val="0"/>
                        </a:spcBef>
                        <a:spcAft>
                          <a:spcPts val="0"/>
                        </a:spcAft>
                      </a:pPr>
                      <a:r>
                        <a:rPr lang="en-US" sz="1700" b="0" cap="none" spc="0">
                          <a:solidFill>
                            <a:schemeClr val="tx1"/>
                          </a:solidFill>
                          <a:latin typeface="Times New Roman"/>
                          <a:ea typeface="Times New Roman"/>
                          <a:cs typeface="Times New Roman"/>
                        </a:rPr>
                        <a:t>PSAT</a:t>
                      </a:r>
                      <a:endParaRPr lang="en-US" sz="1700" b="0" cap="none" spc="0">
                        <a:solidFill>
                          <a:schemeClr val="tx1"/>
                        </a:solidFill>
                        <a:latin typeface="Calibri"/>
                        <a:ea typeface="Calibri"/>
                        <a:cs typeface="Times New Roman"/>
                      </a:endParaRPr>
                    </a:p>
                  </a:txBody>
                  <a:tcPr marL="49899" marR="49899" marT="10396" marB="99799" anchor="b">
                    <a:lnL w="12700" cmpd="sng">
                      <a:noFill/>
                    </a:lnL>
                    <a:lnR w="12700" cmpd="sng">
                      <a:noFill/>
                    </a:lnR>
                    <a:lnT w="9525" cap="flat" cmpd="sng" algn="ctr">
                      <a:noFill/>
                      <a:prstDash val="solid"/>
                    </a:lnT>
                    <a:lnB w="38100" cmpd="sng">
                      <a:noFill/>
                    </a:lnB>
                    <a:noFill/>
                  </a:tcPr>
                </a:tc>
                <a:tc>
                  <a:txBody>
                    <a:bodyPr/>
                    <a:lstStyle/>
                    <a:p>
                      <a:pPr marL="0" marR="0" algn="ctr">
                        <a:lnSpc>
                          <a:spcPct val="107000"/>
                        </a:lnSpc>
                        <a:spcBef>
                          <a:spcPts val="0"/>
                        </a:spcBef>
                        <a:spcAft>
                          <a:spcPts val="0"/>
                        </a:spcAft>
                      </a:pPr>
                      <a:r>
                        <a:rPr lang="en-US" sz="1700" b="0" cap="none" spc="0">
                          <a:solidFill>
                            <a:schemeClr val="tx1"/>
                          </a:solidFill>
                          <a:latin typeface="Times New Roman"/>
                          <a:ea typeface="Times New Roman"/>
                          <a:cs typeface="Times New Roman"/>
                        </a:rPr>
                        <a:t>Aspire</a:t>
                      </a:r>
                      <a:endParaRPr lang="en-US" sz="1700" b="0" cap="none" spc="0">
                        <a:solidFill>
                          <a:schemeClr val="tx1"/>
                        </a:solidFill>
                        <a:latin typeface="Calibri"/>
                        <a:ea typeface="Calibri"/>
                        <a:cs typeface="Times New Roman"/>
                      </a:endParaRPr>
                    </a:p>
                  </a:txBody>
                  <a:tcPr marL="49899" marR="49899" marT="10396" marB="99799" anchor="b">
                    <a:lnL w="12700" cmpd="sng">
                      <a:noFill/>
                    </a:lnL>
                    <a:lnR w="12700" cmpd="sng">
                      <a:noFill/>
                    </a:lnR>
                    <a:lnT w="9525" cap="flat" cmpd="sng" algn="ctr">
                      <a:noFill/>
                      <a:prstDash val="solid"/>
                    </a:lnT>
                    <a:lnB w="38100" cmpd="sng">
                      <a:noFill/>
                    </a:lnB>
                    <a:noFill/>
                  </a:tcPr>
                </a:tc>
                <a:tc>
                  <a:txBody>
                    <a:bodyPr/>
                    <a:lstStyle/>
                    <a:p>
                      <a:pPr marL="0" marR="0" algn="ctr">
                        <a:lnSpc>
                          <a:spcPct val="107000"/>
                        </a:lnSpc>
                        <a:spcBef>
                          <a:spcPts val="0"/>
                        </a:spcBef>
                        <a:spcAft>
                          <a:spcPts val="0"/>
                        </a:spcAft>
                      </a:pPr>
                      <a:r>
                        <a:rPr lang="en-US" sz="1700" b="0" cap="none" spc="0">
                          <a:solidFill>
                            <a:schemeClr val="tx1"/>
                          </a:solidFill>
                          <a:latin typeface="Times New Roman"/>
                          <a:ea typeface="Times New Roman"/>
                          <a:cs typeface="Times New Roman"/>
                        </a:rPr>
                        <a:t>Pre-ACT</a:t>
                      </a:r>
                      <a:endParaRPr lang="en-US" sz="1700" b="0" cap="none" spc="0">
                        <a:solidFill>
                          <a:schemeClr val="tx1"/>
                        </a:solidFill>
                        <a:latin typeface="Calibri"/>
                        <a:ea typeface="Calibri"/>
                        <a:cs typeface="Times New Roman"/>
                      </a:endParaRPr>
                    </a:p>
                  </a:txBody>
                  <a:tcPr marL="49899" marR="49899" marT="0" marB="99799"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0000"/>
                  </a:ext>
                </a:extLst>
              </a:tr>
              <a:tr h="681546">
                <a:tc>
                  <a:txBody>
                    <a:bodyPr/>
                    <a:lstStyle/>
                    <a:p>
                      <a:pPr marL="0" marR="0">
                        <a:lnSpc>
                          <a:spcPct val="107000"/>
                        </a:lnSpc>
                        <a:spcBef>
                          <a:spcPts val="0"/>
                        </a:spcBef>
                        <a:spcAft>
                          <a:spcPts val="0"/>
                        </a:spcAft>
                      </a:pPr>
                      <a:r>
                        <a:rPr lang="en-US" sz="1300" b="1" i="0" cap="none" spc="0" dirty="0">
                          <a:solidFill>
                            <a:schemeClr val="tx1"/>
                          </a:solidFill>
                          <a:latin typeface="Helvetica" pitchFamily="2" charset="0"/>
                          <a:ea typeface="Times New Roman"/>
                          <a:cs typeface="Times New Roman"/>
                        </a:rPr>
                        <a:t>English </a:t>
                      </a:r>
                      <a:r>
                        <a:rPr lang="en-US" sz="1300" b="1" i="0" cap="none" spc="0" dirty="0" err="1">
                          <a:solidFill>
                            <a:schemeClr val="tx1"/>
                          </a:solidFill>
                          <a:latin typeface="Helvetica" pitchFamily="2" charset="0"/>
                          <a:ea typeface="Times New Roman"/>
                          <a:cs typeface="Times New Roman"/>
                        </a:rPr>
                        <a:t>Subscore</a:t>
                      </a:r>
                      <a:endParaRPr lang="en-US" sz="1300" b="1" i="0" cap="none" spc="0" dirty="0">
                        <a:solidFill>
                          <a:schemeClr val="tx1"/>
                        </a:solidFill>
                        <a:latin typeface="Helvetica" pitchFamily="2" charset="0"/>
                        <a:ea typeface="Calibri"/>
                        <a:cs typeface="Times New Roman"/>
                      </a:endParaRPr>
                    </a:p>
                  </a:txBody>
                  <a:tcPr marL="49899" marR="49899" marT="10396" marB="99799" anchor="ctr">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0" marR="0" algn="ctr">
                        <a:lnSpc>
                          <a:spcPct val="107000"/>
                        </a:lnSpc>
                        <a:spcBef>
                          <a:spcPts val="0"/>
                        </a:spcBef>
                        <a:spcAft>
                          <a:spcPts val="0"/>
                        </a:spcAft>
                      </a:pPr>
                      <a:r>
                        <a:rPr lang="en-US" sz="1300" cap="none" spc="0">
                          <a:solidFill>
                            <a:schemeClr val="tx1"/>
                          </a:solidFill>
                          <a:latin typeface="Times New Roman"/>
                          <a:ea typeface="Times New Roman"/>
                          <a:cs typeface="Times New Roman"/>
                        </a:rPr>
                        <a:t>19</a:t>
                      </a:r>
                      <a:endParaRPr lang="en-US" sz="1300" cap="none" spc="0">
                        <a:solidFill>
                          <a:schemeClr val="tx1"/>
                        </a:solidFill>
                        <a:latin typeface="Calibri"/>
                        <a:ea typeface="Calibri"/>
                        <a:cs typeface="Times New Roman"/>
                      </a:endParaRPr>
                    </a:p>
                  </a:txBody>
                  <a:tcPr marL="49899" marR="49899" marT="10396" marB="99799" anchor="ctr">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0" marR="0" algn="ctr">
                        <a:lnSpc>
                          <a:spcPct val="107000"/>
                        </a:lnSpc>
                        <a:spcBef>
                          <a:spcPts val="0"/>
                        </a:spcBef>
                        <a:spcAft>
                          <a:spcPts val="0"/>
                        </a:spcAft>
                      </a:pPr>
                      <a:r>
                        <a:rPr lang="en-US" sz="1300" cap="none" spc="0">
                          <a:solidFill>
                            <a:schemeClr val="tx1"/>
                          </a:solidFill>
                          <a:latin typeface="Times New Roman"/>
                          <a:ea typeface="Times New Roman"/>
                          <a:cs typeface="Times New Roman"/>
                        </a:rPr>
                        <a:t>460</a:t>
                      </a:r>
                      <a:endParaRPr lang="en-US" sz="1300" cap="none" spc="0">
                        <a:solidFill>
                          <a:schemeClr val="tx1"/>
                        </a:solidFill>
                        <a:latin typeface="Calibri"/>
                        <a:ea typeface="Calibri"/>
                        <a:cs typeface="Times New Roman"/>
                      </a:endParaRPr>
                    </a:p>
                  </a:txBody>
                  <a:tcPr marL="49899" marR="49899" marT="10396" marB="99799" anchor="ctr">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0" marR="0" algn="ctr">
                        <a:lnSpc>
                          <a:spcPct val="107000"/>
                        </a:lnSpc>
                        <a:spcBef>
                          <a:spcPts val="0"/>
                        </a:spcBef>
                        <a:spcAft>
                          <a:spcPts val="0"/>
                        </a:spcAft>
                      </a:pPr>
                      <a:r>
                        <a:rPr lang="en-US" sz="1300" cap="none" spc="0">
                          <a:solidFill>
                            <a:schemeClr val="tx1"/>
                          </a:solidFill>
                          <a:latin typeface="Times New Roman"/>
                          <a:ea typeface="Times New Roman"/>
                          <a:cs typeface="Times New Roman"/>
                        </a:rPr>
                        <a:t>19</a:t>
                      </a:r>
                      <a:endParaRPr lang="en-US" sz="1300" cap="none" spc="0">
                        <a:solidFill>
                          <a:schemeClr val="tx1"/>
                        </a:solidFill>
                        <a:latin typeface="Calibri"/>
                        <a:ea typeface="Calibri"/>
                        <a:cs typeface="Times New Roman"/>
                      </a:endParaRPr>
                    </a:p>
                  </a:txBody>
                  <a:tcPr marL="49899" marR="49899" marT="10396" marB="99799" anchor="ctr">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0" marR="0" algn="ctr">
                        <a:lnSpc>
                          <a:spcPct val="107000"/>
                        </a:lnSpc>
                        <a:spcBef>
                          <a:spcPts val="0"/>
                        </a:spcBef>
                        <a:spcAft>
                          <a:spcPts val="0"/>
                        </a:spcAft>
                      </a:pPr>
                      <a:r>
                        <a:rPr lang="en-US" sz="1300" cap="none" spc="0">
                          <a:solidFill>
                            <a:schemeClr val="tx1"/>
                          </a:solidFill>
                          <a:latin typeface="Times New Roman"/>
                          <a:ea typeface="Times New Roman"/>
                          <a:cs typeface="Times New Roman"/>
                        </a:rPr>
                        <a:t>46</a:t>
                      </a:r>
                      <a:endParaRPr lang="en-US" sz="1300" cap="none" spc="0">
                        <a:solidFill>
                          <a:schemeClr val="tx1"/>
                        </a:solidFill>
                        <a:latin typeface="Calibri"/>
                        <a:ea typeface="Calibri"/>
                        <a:cs typeface="Times New Roman"/>
                      </a:endParaRPr>
                    </a:p>
                  </a:txBody>
                  <a:tcPr marL="49899" marR="49899" marT="10396" marB="99799" anchor="ctr">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0" marR="0" algn="ctr">
                        <a:lnSpc>
                          <a:spcPct val="107000"/>
                        </a:lnSpc>
                        <a:spcBef>
                          <a:spcPts val="0"/>
                        </a:spcBef>
                        <a:spcAft>
                          <a:spcPts val="0"/>
                        </a:spcAft>
                      </a:pPr>
                      <a:r>
                        <a:rPr lang="en-US" sz="1300" cap="none" spc="0">
                          <a:solidFill>
                            <a:schemeClr val="tx1"/>
                          </a:solidFill>
                          <a:latin typeface="Times New Roman"/>
                          <a:ea typeface="Times New Roman"/>
                          <a:cs typeface="Times New Roman"/>
                        </a:rPr>
                        <a:t>434</a:t>
                      </a:r>
                      <a:endParaRPr lang="en-US" sz="1300" cap="none" spc="0">
                        <a:solidFill>
                          <a:schemeClr val="tx1"/>
                        </a:solidFill>
                        <a:latin typeface="Calibri"/>
                        <a:ea typeface="Calibri"/>
                        <a:cs typeface="Times New Roman"/>
                      </a:endParaRPr>
                    </a:p>
                  </a:txBody>
                  <a:tcPr marL="49899" marR="49899" marT="10396" marB="99799" anchor="ctr">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marL="0" marR="0" algn="ctr">
                        <a:lnSpc>
                          <a:spcPct val="107000"/>
                        </a:lnSpc>
                        <a:spcBef>
                          <a:spcPts val="0"/>
                        </a:spcBef>
                        <a:spcAft>
                          <a:spcPts val="0"/>
                        </a:spcAft>
                      </a:pPr>
                      <a:endParaRPr lang="en-US" sz="1300" cap="none" spc="0" dirty="0">
                        <a:solidFill>
                          <a:schemeClr val="tx1"/>
                        </a:solidFill>
                        <a:latin typeface="Times New Roman"/>
                        <a:ea typeface="Times New Roman"/>
                        <a:cs typeface="Times New Roman"/>
                      </a:endParaRPr>
                    </a:p>
                  </a:txBody>
                  <a:tcPr marL="49899" marR="49899" marT="0" marB="99799">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10001"/>
                  </a:ext>
                </a:extLst>
              </a:tr>
              <a:tr h="681546">
                <a:tc>
                  <a:txBody>
                    <a:bodyPr/>
                    <a:lstStyle/>
                    <a:p>
                      <a:pPr marL="0" marR="0">
                        <a:lnSpc>
                          <a:spcPct val="107000"/>
                        </a:lnSpc>
                        <a:spcBef>
                          <a:spcPts val="0"/>
                        </a:spcBef>
                        <a:spcAft>
                          <a:spcPts val="0"/>
                        </a:spcAft>
                      </a:pPr>
                      <a:r>
                        <a:rPr lang="en-US" sz="1300" b="1" i="0" cap="none" spc="0" dirty="0">
                          <a:solidFill>
                            <a:schemeClr val="tx1"/>
                          </a:solidFill>
                          <a:latin typeface="Helvetica" pitchFamily="2" charset="0"/>
                          <a:ea typeface="Times New Roman"/>
                          <a:cs typeface="Times New Roman"/>
                        </a:rPr>
                        <a:t>Math </a:t>
                      </a:r>
                      <a:r>
                        <a:rPr lang="en-US" sz="1300" b="1" i="0" cap="none" spc="0" dirty="0" err="1">
                          <a:solidFill>
                            <a:schemeClr val="tx1"/>
                          </a:solidFill>
                          <a:latin typeface="Helvetica" pitchFamily="2" charset="0"/>
                          <a:ea typeface="Times New Roman"/>
                          <a:cs typeface="Times New Roman"/>
                        </a:rPr>
                        <a:t>Subscore</a:t>
                      </a:r>
                      <a:endParaRPr lang="en-US" sz="1300" b="1" i="0" cap="none" spc="0" dirty="0">
                        <a:solidFill>
                          <a:schemeClr val="tx1"/>
                        </a:solidFill>
                        <a:latin typeface="Helvetica" pitchFamily="2" charset="0"/>
                        <a:ea typeface="Calibri"/>
                        <a:cs typeface="Times New Roman"/>
                      </a:endParaRPr>
                    </a:p>
                  </a:txBody>
                  <a:tcPr marL="49899" marR="49899" marT="10396" marB="99799"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300" cap="none" spc="0">
                          <a:solidFill>
                            <a:schemeClr val="tx1"/>
                          </a:solidFill>
                          <a:latin typeface="Times New Roman"/>
                          <a:ea typeface="Times New Roman"/>
                          <a:cs typeface="Times New Roman"/>
                        </a:rPr>
                        <a:t>19</a:t>
                      </a:r>
                      <a:endParaRPr lang="en-US" sz="1300" cap="none" spc="0">
                        <a:solidFill>
                          <a:schemeClr val="tx1"/>
                        </a:solidFill>
                        <a:latin typeface="Calibri"/>
                        <a:ea typeface="Calibri"/>
                        <a:cs typeface="Times New Roman"/>
                      </a:endParaRPr>
                    </a:p>
                  </a:txBody>
                  <a:tcPr marL="49899" marR="49899" marT="10396" marB="99799"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300" cap="none" spc="0">
                          <a:solidFill>
                            <a:schemeClr val="tx1"/>
                          </a:solidFill>
                          <a:latin typeface="Times New Roman"/>
                          <a:ea typeface="Times New Roman"/>
                          <a:cs typeface="Times New Roman"/>
                        </a:rPr>
                        <a:t>460</a:t>
                      </a:r>
                      <a:endParaRPr lang="en-US" sz="1300" cap="none" spc="0">
                        <a:solidFill>
                          <a:schemeClr val="tx1"/>
                        </a:solidFill>
                        <a:latin typeface="Calibri"/>
                        <a:ea typeface="Calibri"/>
                        <a:cs typeface="Times New Roman"/>
                      </a:endParaRPr>
                    </a:p>
                  </a:txBody>
                  <a:tcPr marL="49899" marR="49899" marT="10396" marB="99799"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300" cap="none" spc="0">
                          <a:solidFill>
                            <a:schemeClr val="tx1"/>
                          </a:solidFill>
                          <a:latin typeface="Times New Roman"/>
                          <a:ea typeface="Times New Roman"/>
                          <a:cs typeface="Times New Roman"/>
                        </a:rPr>
                        <a:t>19</a:t>
                      </a:r>
                      <a:endParaRPr lang="en-US" sz="1300" cap="none" spc="0">
                        <a:solidFill>
                          <a:schemeClr val="tx1"/>
                        </a:solidFill>
                        <a:latin typeface="Calibri"/>
                        <a:ea typeface="Calibri"/>
                        <a:cs typeface="Times New Roman"/>
                      </a:endParaRPr>
                    </a:p>
                  </a:txBody>
                  <a:tcPr marL="49899" marR="49899" marT="10396" marB="99799"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300" cap="none" spc="0">
                          <a:solidFill>
                            <a:schemeClr val="tx1"/>
                          </a:solidFill>
                          <a:latin typeface="Times New Roman"/>
                          <a:ea typeface="Times New Roman"/>
                          <a:cs typeface="Times New Roman"/>
                        </a:rPr>
                        <a:t>46</a:t>
                      </a:r>
                      <a:endParaRPr lang="en-US" sz="1300" cap="none" spc="0">
                        <a:solidFill>
                          <a:schemeClr val="tx1"/>
                        </a:solidFill>
                        <a:latin typeface="Calibri"/>
                        <a:ea typeface="Calibri"/>
                        <a:cs typeface="Times New Roman"/>
                      </a:endParaRPr>
                    </a:p>
                  </a:txBody>
                  <a:tcPr marL="49899" marR="49899" marT="10396" marB="99799"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300" cap="none" spc="0">
                          <a:solidFill>
                            <a:schemeClr val="tx1"/>
                          </a:solidFill>
                          <a:latin typeface="Times New Roman"/>
                          <a:ea typeface="Times New Roman"/>
                          <a:cs typeface="Times New Roman"/>
                        </a:rPr>
                        <a:t>431</a:t>
                      </a:r>
                      <a:endParaRPr lang="en-US" sz="1300" cap="none" spc="0">
                        <a:solidFill>
                          <a:schemeClr val="tx1"/>
                        </a:solidFill>
                        <a:latin typeface="Calibri"/>
                        <a:ea typeface="Calibri"/>
                        <a:cs typeface="Times New Roman"/>
                      </a:endParaRPr>
                    </a:p>
                  </a:txBody>
                  <a:tcPr marL="49899" marR="49899" marT="10396" marB="99799"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endParaRPr lang="en-US" sz="1300" cap="none" spc="0">
                        <a:solidFill>
                          <a:schemeClr val="tx1"/>
                        </a:solidFill>
                        <a:latin typeface="Times New Roman"/>
                        <a:ea typeface="Times New Roman"/>
                        <a:cs typeface="Times New Roman"/>
                      </a:endParaRPr>
                    </a:p>
                  </a:txBody>
                  <a:tcPr marL="49899" marR="49899" marT="0" marB="99799">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2"/>
                  </a:ext>
                </a:extLst>
              </a:tr>
              <a:tr h="951770">
                <a:tc gridSpan="7">
                  <a:txBody>
                    <a:bodyPr/>
                    <a:lstStyle/>
                    <a:p>
                      <a:pPr marL="0" marR="0">
                        <a:lnSpc>
                          <a:spcPct val="107000"/>
                        </a:lnSpc>
                        <a:spcBef>
                          <a:spcPts val="0"/>
                        </a:spcBef>
                        <a:spcAft>
                          <a:spcPts val="0"/>
                        </a:spcAft>
                      </a:pPr>
                      <a:r>
                        <a:rPr lang="en-US" sz="1300" b="0" i="0" cap="none" spc="0" dirty="0">
                          <a:solidFill>
                            <a:schemeClr val="tx1"/>
                          </a:solidFill>
                          <a:latin typeface="Helvetica" pitchFamily="2" charset="0"/>
                          <a:ea typeface="Times New Roman"/>
                          <a:cs typeface="Times New Roman"/>
                        </a:rPr>
                        <a:t>NOTE: </a:t>
                      </a:r>
                      <a:r>
                        <a:rPr lang="en-US" sz="1400" b="0" i="0" cap="none" spc="0" dirty="0">
                          <a:solidFill>
                            <a:schemeClr val="tx1"/>
                          </a:solidFill>
                          <a:latin typeface="Helvetica" pitchFamily="2" charset="0"/>
                          <a:ea typeface="Times New Roman"/>
                          <a:cs typeface="Times New Roman"/>
                        </a:rPr>
                        <a:t>Apart from these admission requirements, specific courses may have additional </a:t>
                      </a:r>
                      <a:r>
                        <a:rPr lang="en-US" sz="1400" b="0" i="0" cap="none" spc="0" dirty="0" err="1">
                          <a:solidFill>
                            <a:schemeClr val="tx1"/>
                          </a:solidFill>
                          <a:latin typeface="Helvetica" pitchFamily="2" charset="0"/>
                          <a:ea typeface="Times New Roman"/>
                          <a:cs typeface="Times New Roman"/>
                        </a:rPr>
                        <a:t>subscore</a:t>
                      </a:r>
                      <a:r>
                        <a:rPr lang="en-US" sz="1400" b="0" i="0" cap="none" spc="0" dirty="0">
                          <a:solidFill>
                            <a:schemeClr val="tx1"/>
                          </a:solidFill>
                          <a:latin typeface="Helvetica" pitchFamily="2" charset="0"/>
                          <a:ea typeface="Times New Roman"/>
                          <a:cs typeface="Times New Roman"/>
                        </a:rPr>
                        <a:t> requirements. For example, English and history courses also require similar </a:t>
                      </a:r>
                      <a:r>
                        <a:rPr lang="en-US" sz="1400" b="0" i="0" cap="none" spc="0" dirty="0" err="1">
                          <a:solidFill>
                            <a:schemeClr val="tx1"/>
                          </a:solidFill>
                          <a:latin typeface="Helvetica" pitchFamily="2" charset="0"/>
                          <a:ea typeface="Times New Roman"/>
                          <a:cs typeface="Times New Roman"/>
                        </a:rPr>
                        <a:t>subscores</a:t>
                      </a:r>
                      <a:r>
                        <a:rPr lang="en-US" sz="1400" b="0" i="0" cap="none" spc="0" dirty="0">
                          <a:solidFill>
                            <a:schemeClr val="tx1"/>
                          </a:solidFill>
                          <a:latin typeface="Helvetica" pitchFamily="2" charset="0"/>
                          <a:ea typeface="Times New Roman"/>
                          <a:cs typeface="Times New Roman"/>
                        </a:rPr>
                        <a:t> in reading, and higher level math courses typically require high math </a:t>
                      </a:r>
                      <a:r>
                        <a:rPr lang="en-US" sz="1400" b="0" i="0" cap="none" spc="0" dirty="0" err="1">
                          <a:solidFill>
                            <a:schemeClr val="tx1"/>
                          </a:solidFill>
                          <a:latin typeface="Helvetica" pitchFamily="2" charset="0"/>
                          <a:ea typeface="Times New Roman"/>
                          <a:cs typeface="Times New Roman"/>
                        </a:rPr>
                        <a:t>subscores</a:t>
                      </a:r>
                      <a:r>
                        <a:rPr lang="en-US" sz="1400" b="0" i="0" cap="none" spc="0" dirty="0">
                          <a:solidFill>
                            <a:schemeClr val="tx1"/>
                          </a:solidFill>
                          <a:latin typeface="Helvetica" pitchFamily="2" charset="0"/>
                          <a:ea typeface="Times New Roman"/>
                          <a:cs typeface="Times New Roman"/>
                        </a:rPr>
                        <a:t>.</a:t>
                      </a:r>
                      <a:endParaRPr lang="en-US" sz="1400" b="0" i="0" cap="none" spc="0" dirty="0">
                        <a:solidFill>
                          <a:schemeClr val="tx1"/>
                        </a:solidFill>
                        <a:latin typeface="Helvetica" pitchFamily="2" charset="0"/>
                        <a:ea typeface="Calibri"/>
                        <a:cs typeface="Times New Roman"/>
                      </a:endParaRPr>
                    </a:p>
                  </a:txBody>
                  <a:tcPr marL="49899" marR="49899" marT="10396" marB="99799"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Financial Obligations| </a:t>
            </a:r>
            <a:r>
              <a:rPr lang="en-US" b="1" dirty="0">
                <a:solidFill>
                  <a:srgbClr val="D70000"/>
                </a:solidFill>
              </a:rPr>
              <a:t>APSU</a:t>
            </a:r>
            <a:endParaRPr lang="en-US" dirty="0">
              <a:solidFill>
                <a:srgbClr val="D70000"/>
              </a:solidFill>
            </a:endParaRPr>
          </a:p>
        </p:txBody>
      </p:sp>
      <p:graphicFrame>
        <p:nvGraphicFramePr>
          <p:cNvPr id="5" name="Content Placeholder 2">
            <a:extLst>
              <a:ext uri="{FF2B5EF4-FFF2-40B4-BE49-F238E27FC236}">
                <a16:creationId xmlns:a16="http://schemas.microsoft.com/office/drawing/2014/main" id="{3D50A023-8209-CDEA-A6AE-B12BBB4365BF}"/>
              </a:ext>
            </a:extLst>
          </p:cNvPr>
          <p:cNvGraphicFramePr>
            <a:graphicFrameLocks noGrp="1"/>
          </p:cNvGraphicFramePr>
          <p:nvPr>
            <p:ph idx="1"/>
            <p:extLst>
              <p:ext uri="{D42A27DB-BD31-4B8C-83A1-F6EECF244321}">
                <p14:modId xmlns:p14="http://schemas.microsoft.com/office/powerpoint/2010/main" val="2179753790"/>
              </p:ext>
            </p:extLst>
          </p:nvPr>
        </p:nvGraphicFramePr>
        <p:xfrm>
          <a:off x="457200" y="13716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fontScale="90000"/>
          </a:bodyPr>
          <a:lstStyle/>
          <a:p>
            <a:pPr>
              <a:lnSpc>
                <a:spcPct val="90000"/>
              </a:lnSpc>
            </a:pPr>
            <a:r>
              <a:rPr lang="en-US" dirty="0">
                <a:latin typeface="Helvetica" pitchFamily="2" charset="0"/>
              </a:rPr>
              <a:t>District</a:t>
            </a:r>
            <a:r>
              <a:rPr lang="en-US" dirty="0"/>
              <a:t> </a:t>
            </a:r>
            <a:r>
              <a:rPr lang="en-US" sz="5000" dirty="0">
                <a:latin typeface="Brush Script MT" panose="03060802040406070304" pitchFamily="66" charset="-122"/>
                <a:ea typeface="Brush Script MT" panose="03060802040406070304" pitchFamily="66" charset="-122"/>
                <a:cs typeface="Brush Script MT" panose="03060802040406070304" pitchFamily="66" charset="-122"/>
              </a:rPr>
              <a:t>Collaborative</a:t>
            </a:r>
            <a:r>
              <a:rPr lang="en-US" sz="5000" dirty="0"/>
              <a:t> </a:t>
            </a:r>
            <a:r>
              <a:rPr lang="en-US" dirty="0">
                <a:latin typeface="Helvetica" pitchFamily="2" charset="0"/>
              </a:rPr>
              <a:t>Instructors</a:t>
            </a:r>
          </a:p>
        </p:txBody>
      </p:sp>
      <p:pic>
        <p:nvPicPr>
          <p:cNvPr id="5" name="Picture 4" descr="Back view of graduates in an outdoor graduation">
            <a:extLst>
              <a:ext uri="{FF2B5EF4-FFF2-40B4-BE49-F238E27FC236}">
                <a16:creationId xmlns:a16="http://schemas.microsoft.com/office/drawing/2014/main" id="{3BD73E39-6017-8CF1-D4B6-754079C44E3D}"/>
              </a:ext>
            </a:extLst>
          </p:cNvPr>
          <p:cNvPicPr>
            <a:picLocks noChangeAspect="1"/>
          </p:cNvPicPr>
          <p:nvPr/>
        </p:nvPicPr>
        <p:blipFill rotWithShape="1">
          <a:blip r:embed="rId2"/>
          <a:srcRect l="28152" r="44439"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4351242"/>
          </a:xfrm>
        </p:spPr>
        <p:txBody>
          <a:bodyPr anchor="t">
            <a:normAutofit fontScale="85000" lnSpcReduction="10000"/>
          </a:bodyPr>
          <a:lstStyle/>
          <a:p>
            <a:pPr>
              <a:lnSpc>
                <a:spcPct val="160000"/>
              </a:lnSpc>
              <a:buFont typeface="Wingdings" pitchFamily="2" charset="2"/>
              <a:buChar char="ü"/>
            </a:pPr>
            <a:r>
              <a:rPr lang="en-US" sz="2000" dirty="0"/>
              <a:t>All instructors must meet the University Faculty Qualifications criteria in accord with the Commission on Colleges of the Southern Association of Colleges and Schools (SACS) regarding the academic credentials for instructors. </a:t>
            </a:r>
          </a:p>
          <a:p>
            <a:pPr>
              <a:lnSpc>
                <a:spcPct val="160000"/>
              </a:lnSpc>
              <a:buFont typeface="Wingdings" pitchFamily="2" charset="2"/>
              <a:buChar char="ü"/>
            </a:pPr>
            <a:r>
              <a:rPr lang="en-US" sz="2000" dirty="0"/>
              <a:t>Each instructor must have a Masters Degree in the specific discipline or a Masters Degree and at least 18 graduate credit hours in the particular discipline.</a:t>
            </a:r>
          </a:p>
          <a:p>
            <a:pPr>
              <a:lnSpc>
                <a:spcPct val="160000"/>
              </a:lnSpc>
              <a:buFont typeface="Wingdings" pitchFamily="2" charset="2"/>
              <a:buChar char="ü"/>
            </a:pPr>
            <a:r>
              <a:rPr lang="en-US" sz="2000" dirty="0"/>
              <a:t>Faculty will be approved by the appropriate Dean and Department Chair.</a:t>
            </a:r>
          </a:p>
          <a:p>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6" name="Rectangle 3085">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62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95930" y="762001"/>
            <a:ext cx="3647940" cy="1708244"/>
          </a:xfrm>
        </p:spPr>
        <p:txBody>
          <a:bodyPr anchor="ctr">
            <a:normAutofit/>
          </a:bodyPr>
          <a:lstStyle/>
          <a:p>
            <a:pPr>
              <a:lnSpc>
                <a:spcPct val="90000"/>
              </a:lnSpc>
            </a:pPr>
            <a:r>
              <a:rPr lang="en-US" sz="3000" dirty="0">
                <a:latin typeface="Helvetica" pitchFamily="2" charset="0"/>
              </a:rPr>
              <a:t>Financial Obligations | </a:t>
            </a:r>
            <a:r>
              <a:rPr lang="en-US" sz="3000" b="1" dirty="0">
                <a:solidFill>
                  <a:srgbClr val="007FAC"/>
                </a:solidFill>
                <a:latin typeface="Helvetica" pitchFamily="2" charset="0"/>
              </a:rPr>
              <a:t>RCS</a:t>
            </a:r>
          </a:p>
        </p:txBody>
      </p:sp>
      <p:pic>
        <p:nvPicPr>
          <p:cNvPr id="3074" name="Picture 2" descr="New Kentucky school bus routes a 'disaster,' prompts class cancellation as  last kids arrive home at 10 pm">
            <a:extLst>
              <a:ext uri="{FF2B5EF4-FFF2-40B4-BE49-F238E27FC236}">
                <a16:creationId xmlns:a16="http://schemas.microsoft.com/office/drawing/2014/main" id="{C556A311-78A3-D5D4-4540-C3B77D97D6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60" r="41373" b="-1"/>
          <a:stretch/>
        </p:blipFill>
        <p:spPr bwMode="auto">
          <a:xfrm>
            <a:off x="20" y="-2"/>
            <a:ext cx="4571980" cy="68580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81600" y="2209800"/>
            <a:ext cx="3117384" cy="3769835"/>
          </a:xfrm>
        </p:spPr>
        <p:txBody>
          <a:bodyPr anchor="ctr">
            <a:normAutofit/>
          </a:bodyPr>
          <a:lstStyle/>
          <a:p>
            <a:pPr>
              <a:buFont typeface="Wingdings" pitchFamily="2" charset="2"/>
              <a:buChar char="ü"/>
            </a:pPr>
            <a:r>
              <a:rPr lang="en-US" sz="2000" dirty="0"/>
              <a:t>Provide transportation for student enrolled in the District Collaborative</a:t>
            </a:r>
          </a:p>
          <a:p>
            <a:pPr>
              <a:buFont typeface="Wingdings" pitchFamily="2" charset="2"/>
              <a:buChar char="ü"/>
            </a:pPr>
            <a:r>
              <a:rPr lang="en-US" sz="2000" dirty="0"/>
              <a:t>Provide a site for classes to be held.</a:t>
            </a:r>
          </a:p>
          <a:p>
            <a:pPr>
              <a:buFont typeface="Wingdings" pitchFamily="2" charset="2"/>
              <a:buChar char="ü"/>
            </a:pPr>
            <a:r>
              <a:rPr lang="en-US" sz="2000" dirty="0"/>
              <a:t>Issue a laptop device to students enrolling in the District Collaborative</a:t>
            </a:r>
          </a:p>
          <a:p>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870</Words>
  <Application>Microsoft Macintosh PowerPoint</Application>
  <PresentationFormat>On-screen Show (4:3)</PresentationFormat>
  <Paragraphs>128</Paragraphs>
  <Slides>15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Brush Script MT</vt:lpstr>
      <vt:lpstr>Osaka</vt:lpstr>
      <vt:lpstr>Arial</vt:lpstr>
      <vt:lpstr>Calibri</vt:lpstr>
      <vt:lpstr>Helvetica</vt:lpstr>
      <vt:lpstr>Helvetica Oblique</vt:lpstr>
      <vt:lpstr>System Font Regular</vt:lpstr>
      <vt:lpstr>Times New Roman</vt:lpstr>
      <vt:lpstr>Wingdings</vt:lpstr>
      <vt:lpstr>Office Theme</vt:lpstr>
      <vt:lpstr>PowerPoint Presentation</vt:lpstr>
      <vt:lpstr>Students with Early Post Secondary Experience are more likely to:</vt:lpstr>
      <vt:lpstr>Why the District Collaborative?</vt:lpstr>
      <vt:lpstr>Collaborative  Initiative</vt:lpstr>
      <vt:lpstr>STUDENT ELIGIBILITY</vt:lpstr>
      <vt:lpstr>PowerPoint Presentation</vt:lpstr>
      <vt:lpstr>Financial Obligations| APSU</vt:lpstr>
      <vt:lpstr>District Collaborative Instructors</vt:lpstr>
      <vt:lpstr>Financial Obligations | RCS</vt:lpstr>
      <vt:lpstr> Financial Responsibilities of Parents</vt:lpstr>
      <vt:lpstr>Books and Supplemental Materials</vt:lpstr>
      <vt:lpstr>Why APSU / Why Dual Enrollment?</vt:lpstr>
      <vt:lpstr>Associate Degree / High School Diploma</vt:lpstr>
      <vt:lpstr>Associate’s Degree</vt:lpstr>
      <vt:lpstr>Schedule* &amp; Cost Comparison</vt:lpstr>
    </vt:vector>
  </TitlesOfParts>
  <Company>Robertson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College</dc:title>
  <dc:creator>bill.locke</dc:creator>
  <cp:lastModifiedBy>Jesse Castillo</cp:lastModifiedBy>
  <cp:revision>34</cp:revision>
  <cp:lastPrinted>2017-03-06T16:48:17Z</cp:lastPrinted>
  <dcterms:created xsi:type="dcterms:W3CDTF">2017-02-15T20:14:47Z</dcterms:created>
  <dcterms:modified xsi:type="dcterms:W3CDTF">2023-12-05T20:11:04Z</dcterms:modified>
</cp:coreProperties>
</file>