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3" r:id="rId1"/>
  </p:sldMasterIdLst>
  <p:notesMasterIdLst>
    <p:notesMasterId r:id="rId24"/>
  </p:notesMasterIdLst>
  <p:handoutMasterIdLst>
    <p:handoutMasterId r:id="rId25"/>
  </p:handoutMasterIdLst>
  <p:sldIdLst>
    <p:sldId id="399" r:id="rId2"/>
    <p:sldId id="364" r:id="rId3"/>
    <p:sldId id="431" r:id="rId4"/>
    <p:sldId id="387" r:id="rId5"/>
    <p:sldId id="404" r:id="rId6"/>
    <p:sldId id="420" r:id="rId7"/>
    <p:sldId id="426" r:id="rId8"/>
    <p:sldId id="406" r:id="rId9"/>
    <p:sldId id="418" r:id="rId10"/>
    <p:sldId id="419" r:id="rId11"/>
    <p:sldId id="421" r:id="rId12"/>
    <p:sldId id="424" r:id="rId13"/>
    <p:sldId id="428" r:id="rId14"/>
    <p:sldId id="427" r:id="rId15"/>
    <p:sldId id="429" r:id="rId16"/>
    <p:sldId id="405" r:id="rId17"/>
    <p:sldId id="425" r:id="rId18"/>
    <p:sldId id="417" r:id="rId19"/>
    <p:sldId id="413" r:id="rId20"/>
    <p:sldId id="430" r:id="rId21"/>
    <p:sldId id="423" r:id="rId22"/>
    <p:sldId id="381" r:id="rId2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099DE1-6425-4298-9771-6CAC217EE7AE}">
          <p14:sldIdLst>
            <p14:sldId id="399"/>
            <p14:sldId id="364"/>
            <p14:sldId id="431"/>
            <p14:sldId id="387"/>
            <p14:sldId id="404"/>
            <p14:sldId id="420"/>
            <p14:sldId id="426"/>
            <p14:sldId id="406"/>
            <p14:sldId id="418"/>
            <p14:sldId id="419"/>
            <p14:sldId id="421"/>
            <p14:sldId id="424"/>
            <p14:sldId id="428"/>
            <p14:sldId id="427"/>
            <p14:sldId id="429"/>
          </p14:sldIdLst>
        </p14:section>
        <p14:section name="Untitled Section" id="{60A48BA5-0480-4812-AF13-57F677BB6EE2}">
          <p14:sldIdLst>
            <p14:sldId id="405"/>
            <p14:sldId id="425"/>
            <p14:sldId id="417"/>
            <p14:sldId id="413"/>
            <p14:sldId id="430"/>
            <p14:sldId id="423"/>
            <p14:sldId id="3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Dowell" initials="VD" lastIdx="1" clrIdx="0">
    <p:extLst>
      <p:ext uri="{19B8F6BF-5375-455C-9EA6-DF929625EA0E}">
        <p15:presenceInfo xmlns:p15="http://schemas.microsoft.com/office/powerpoint/2012/main" userId="b44ebe51dab3eb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171"/>
    <a:srgbClr val="FFBB57"/>
    <a:srgbClr val="FFB13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89542" autoAdjust="0"/>
  </p:normalViewPr>
  <p:slideViewPr>
    <p:cSldViewPr>
      <p:cViewPr varScale="1">
        <p:scale>
          <a:sx n="70" d="100"/>
          <a:sy n="70" d="100"/>
        </p:scale>
        <p:origin x="998"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18919ED8-519C-4A7A-B069-3C57A88BDF00}" type="datetimeFigureOut">
              <a:rPr lang="en-US" smtClean="0"/>
              <a:pPr/>
              <a:t>12/4/2023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D43272C0-C36D-41E1-9D10-AB2DBCE2CF09}"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BA45B5DA-827B-4230-BB50-0DCEDEC117A5}" type="datetimeFigureOut">
              <a:rPr lang="en-US"/>
              <a:pPr>
                <a:defRPr/>
              </a:pPr>
              <a:t>12/4/2023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7FF48F20-02F1-4224-ACC2-B390551EEF1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ED779-96F5-CB43-8033-643971E0BB4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988A0A-247F-B2FF-0E01-7B7ECB5C922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6751347-D4B9-624B-0D4F-04AEA66AB77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9B8DE6B-D376-A490-2389-D8D3790C2C7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20479F3-C547-CB41-0162-6F09E5795560}"/>
              </a:ext>
            </a:extLst>
          </p:cNvPr>
          <p:cNvSpPr>
            <a:spLocks noGrp="1"/>
          </p:cNvSpPr>
          <p:nvPr>
            <p:ph type="sldNum" sz="quarter" idx="12"/>
          </p:nvPr>
        </p:nvSpPr>
        <p:spPr/>
        <p:txBody>
          <a:bodyPr/>
          <a:lstStyle/>
          <a:p>
            <a:pPr>
              <a:defRPr/>
            </a:pPr>
            <a:fld id="{C6CB7056-69D0-4649-8FE3-5B1F1B2DA2F3}" type="slidenum">
              <a:rPr lang="en-US" smtClean="0"/>
              <a:pPr>
                <a:defRPr/>
              </a:pPr>
              <a:t>‹#›</a:t>
            </a:fld>
            <a:endParaRPr lang="en-US"/>
          </a:p>
        </p:txBody>
      </p:sp>
    </p:spTree>
    <p:extLst>
      <p:ext uri="{BB962C8B-B14F-4D97-AF65-F5344CB8AC3E}">
        <p14:creationId xmlns:p14="http://schemas.microsoft.com/office/powerpoint/2010/main" val="84359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FF66-9FCA-0044-E0D2-CE021E6E7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175FEB-C8B5-F18D-CCB1-FD5EF929E1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5B516-1D52-59A3-73C6-7BD614E364F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BE25E5C-E399-BAEC-E7C6-5221E30309E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E251D7-5935-C558-B170-A398C39FF9A4}"/>
              </a:ext>
            </a:extLst>
          </p:cNvPr>
          <p:cNvSpPr>
            <a:spLocks noGrp="1"/>
          </p:cNvSpPr>
          <p:nvPr>
            <p:ph type="sldNum" sz="quarter" idx="12"/>
          </p:nvPr>
        </p:nvSpPr>
        <p:spPr/>
        <p:txBody>
          <a:bodyPr/>
          <a:lstStyle/>
          <a:p>
            <a:pPr>
              <a:defRPr/>
            </a:pPr>
            <a:fld id="{F8EAA7F9-9C87-467E-8BD2-3778B95E7FC1}" type="slidenum">
              <a:rPr lang="en-US" smtClean="0"/>
              <a:pPr>
                <a:defRPr/>
              </a:pPr>
              <a:t>‹#›</a:t>
            </a:fld>
            <a:endParaRPr lang="en-US"/>
          </a:p>
        </p:txBody>
      </p:sp>
    </p:spTree>
    <p:extLst>
      <p:ext uri="{BB962C8B-B14F-4D97-AF65-F5344CB8AC3E}">
        <p14:creationId xmlns:p14="http://schemas.microsoft.com/office/powerpoint/2010/main" val="365365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A13E2E-2821-D5A4-C858-7FAF6887183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B7414-F919-7604-CC46-5D996AB02A1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CCC02-2CF8-6581-660F-9D86A516F85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FCBA679-CBDA-6477-F29B-A872C19089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FBC8069-41CC-A56E-8F5E-C7F264421D60}"/>
              </a:ext>
            </a:extLst>
          </p:cNvPr>
          <p:cNvSpPr>
            <a:spLocks noGrp="1"/>
          </p:cNvSpPr>
          <p:nvPr>
            <p:ph type="sldNum" sz="quarter" idx="12"/>
          </p:nvPr>
        </p:nvSpPr>
        <p:spPr/>
        <p:txBody>
          <a:bodyPr/>
          <a:lstStyle/>
          <a:p>
            <a:pPr>
              <a:defRPr/>
            </a:pPr>
            <a:fld id="{F6423DEC-3BD6-4ACD-BE52-E0D1B9064E41}" type="slidenum">
              <a:rPr lang="en-US" smtClean="0"/>
              <a:pPr>
                <a:defRPr/>
              </a:pPr>
              <a:t>‹#›</a:t>
            </a:fld>
            <a:endParaRPr lang="en-US"/>
          </a:p>
        </p:txBody>
      </p:sp>
    </p:spTree>
    <p:extLst>
      <p:ext uri="{BB962C8B-B14F-4D97-AF65-F5344CB8AC3E}">
        <p14:creationId xmlns:p14="http://schemas.microsoft.com/office/powerpoint/2010/main" val="169547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1EAD-7024-F899-7806-73E9E6ACA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403A5-D668-D433-7019-A193057C4A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1A3F7-FF7E-505C-B2A6-39C758FF57F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71A56B3-76F7-AF85-B4B1-2D2FB37DDCB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F862D1D-6723-5774-C1BC-F94399DA2358}"/>
              </a:ext>
            </a:extLst>
          </p:cNvPr>
          <p:cNvSpPr>
            <a:spLocks noGrp="1"/>
          </p:cNvSpPr>
          <p:nvPr>
            <p:ph type="sldNum" sz="quarter" idx="12"/>
          </p:nvPr>
        </p:nvSpPr>
        <p:spPr/>
        <p:txBody>
          <a:bodyPr/>
          <a:lstStyle/>
          <a:p>
            <a:pPr>
              <a:defRPr/>
            </a:pPr>
            <a:fld id="{35A756E5-003C-448A-9ABA-4A39C6A1DD17}" type="slidenum">
              <a:rPr lang="en-US" smtClean="0"/>
              <a:pPr>
                <a:defRPr/>
              </a:pPr>
              <a:t>‹#›</a:t>
            </a:fld>
            <a:endParaRPr lang="en-US"/>
          </a:p>
        </p:txBody>
      </p:sp>
    </p:spTree>
    <p:extLst>
      <p:ext uri="{BB962C8B-B14F-4D97-AF65-F5344CB8AC3E}">
        <p14:creationId xmlns:p14="http://schemas.microsoft.com/office/powerpoint/2010/main" val="102437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8ABA-0AE9-EFA9-A6A1-6FF0BFA2A01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8DCC39A-4F9D-12E4-C580-1BC121AEB4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E8C906-3EAE-3C0E-B81A-8138E2EF7B7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3E7DDC7-E2ED-1FD8-5C52-A53A138960E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7894F7F-75A8-926D-C978-9FF8D68558FA}"/>
              </a:ext>
            </a:extLst>
          </p:cNvPr>
          <p:cNvSpPr>
            <a:spLocks noGrp="1"/>
          </p:cNvSpPr>
          <p:nvPr>
            <p:ph type="sldNum" sz="quarter" idx="12"/>
          </p:nvPr>
        </p:nvSpPr>
        <p:spPr/>
        <p:txBody>
          <a:bodyPr/>
          <a:lstStyle/>
          <a:p>
            <a:pPr>
              <a:defRPr/>
            </a:pPr>
            <a:fld id="{D883C167-31F9-452A-B230-29A6C69CB532}" type="slidenum">
              <a:rPr lang="en-US" smtClean="0"/>
              <a:pPr>
                <a:defRPr/>
              </a:pPr>
              <a:t>‹#›</a:t>
            </a:fld>
            <a:endParaRPr lang="en-US"/>
          </a:p>
        </p:txBody>
      </p:sp>
    </p:spTree>
    <p:extLst>
      <p:ext uri="{BB962C8B-B14F-4D97-AF65-F5344CB8AC3E}">
        <p14:creationId xmlns:p14="http://schemas.microsoft.com/office/powerpoint/2010/main" val="4787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DD91-35E2-A919-CE7C-2B7363CD9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B5CF76-36C8-CF6F-B110-96C130289C0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0F70FD-7419-335F-A625-A6913C78C87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70692B-9344-5769-D63B-3AEEA737405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EA6B91C-7B8A-1BB7-73BD-54590F976DA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548560A-71D0-E667-AAC9-676794F57A41}"/>
              </a:ext>
            </a:extLst>
          </p:cNvPr>
          <p:cNvSpPr>
            <a:spLocks noGrp="1"/>
          </p:cNvSpPr>
          <p:nvPr>
            <p:ph type="sldNum" sz="quarter" idx="12"/>
          </p:nvPr>
        </p:nvSpPr>
        <p:spPr/>
        <p:txBody>
          <a:bodyPr/>
          <a:lstStyle/>
          <a:p>
            <a:pPr>
              <a:defRPr/>
            </a:pPr>
            <a:fld id="{BD973DBA-F3A6-465A-B362-E4D3CED79769}" type="slidenum">
              <a:rPr lang="en-US" smtClean="0"/>
              <a:pPr>
                <a:defRPr/>
              </a:pPr>
              <a:t>‹#›</a:t>
            </a:fld>
            <a:endParaRPr lang="en-US"/>
          </a:p>
        </p:txBody>
      </p:sp>
    </p:spTree>
    <p:extLst>
      <p:ext uri="{BB962C8B-B14F-4D97-AF65-F5344CB8AC3E}">
        <p14:creationId xmlns:p14="http://schemas.microsoft.com/office/powerpoint/2010/main" val="370019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CB1D5-7007-5680-92D0-32F97DD148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2F657-A939-1A22-4776-D074EAE919F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D6EF8C5-1EED-ABAC-B6C6-3A7A114FF2E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41414-00AA-1E33-3F4D-9E074299C29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45E86-CFA5-DBA1-1FA8-EB0533DC505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C3770D-A8B9-E1CD-6122-A5FDAFB05866}"/>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91C0F4E6-BEC3-1A7B-E485-5B3FECE495A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706249F4-DDBB-DAB6-4137-07A7DC3B8DCD}"/>
              </a:ext>
            </a:extLst>
          </p:cNvPr>
          <p:cNvSpPr>
            <a:spLocks noGrp="1"/>
          </p:cNvSpPr>
          <p:nvPr>
            <p:ph type="sldNum" sz="quarter" idx="12"/>
          </p:nvPr>
        </p:nvSpPr>
        <p:spPr/>
        <p:txBody>
          <a:bodyPr/>
          <a:lstStyle/>
          <a:p>
            <a:pPr>
              <a:defRPr/>
            </a:pPr>
            <a:fld id="{1D7F8C8D-729B-434B-8008-EDE73C2989FD}" type="slidenum">
              <a:rPr lang="en-US" smtClean="0"/>
              <a:pPr>
                <a:defRPr/>
              </a:pPr>
              <a:t>‹#›</a:t>
            </a:fld>
            <a:endParaRPr lang="en-US"/>
          </a:p>
        </p:txBody>
      </p:sp>
    </p:spTree>
    <p:extLst>
      <p:ext uri="{BB962C8B-B14F-4D97-AF65-F5344CB8AC3E}">
        <p14:creationId xmlns:p14="http://schemas.microsoft.com/office/powerpoint/2010/main" val="236358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42CE4-CB15-2A24-CE14-947386FFF7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5E241-1681-9E7C-3A3C-BD049E8785B6}"/>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A69CC27B-75EB-8653-84ED-C1093B3B87B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10E52BA-0393-AE03-FCA3-96C3C53A42FE}"/>
              </a:ext>
            </a:extLst>
          </p:cNvPr>
          <p:cNvSpPr>
            <a:spLocks noGrp="1"/>
          </p:cNvSpPr>
          <p:nvPr>
            <p:ph type="sldNum" sz="quarter" idx="12"/>
          </p:nvPr>
        </p:nvSpPr>
        <p:spPr/>
        <p:txBody>
          <a:bodyPr/>
          <a:lstStyle/>
          <a:p>
            <a:pPr>
              <a:defRPr/>
            </a:pPr>
            <a:fld id="{664E6EC1-BBB6-42CF-BA42-508AFB5D4B81}" type="slidenum">
              <a:rPr lang="en-US" smtClean="0"/>
              <a:pPr>
                <a:defRPr/>
              </a:pPr>
              <a:t>‹#›</a:t>
            </a:fld>
            <a:endParaRPr lang="en-US"/>
          </a:p>
        </p:txBody>
      </p:sp>
    </p:spTree>
    <p:extLst>
      <p:ext uri="{BB962C8B-B14F-4D97-AF65-F5344CB8AC3E}">
        <p14:creationId xmlns:p14="http://schemas.microsoft.com/office/powerpoint/2010/main" val="2360379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7EB54-7381-4B37-75C1-BF762418960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1C9A2B9C-D64D-8CCC-6AA6-7D8D72D21D0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90D1428-0BC2-97D1-A52D-10386B9909AC}"/>
              </a:ext>
            </a:extLst>
          </p:cNvPr>
          <p:cNvSpPr>
            <a:spLocks noGrp="1"/>
          </p:cNvSpPr>
          <p:nvPr>
            <p:ph type="sldNum" sz="quarter" idx="12"/>
          </p:nvPr>
        </p:nvSpPr>
        <p:spPr/>
        <p:txBody>
          <a:bodyPr/>
          <a:lstStyle/>
          <a:p>
            <a:pPr>
              <a:defRPr/>
            </a:pPr>
            <a:fld id="{093060EE-B43A-48E0-AE72-5B7650A75FFF}" type="slidenum">
              <a:rPr lang="en-US" smtClean="0"/>
              <a:pPr>
                <a:defRPr/>
              </a:pPr>
              <a:t>‹#›</a:t>
            </a:fld>
            <a:endParaRPr lang="en-US"/>
          </a:p>
        </p:txBody>
      </p:sp>
    </p:spTree>
    <p:extLst>
      <p:ext uri="{BB962C8B-B14F-4D97-AF65-F5344CB8AC3E}">
        <p14:creationId xmlns:p14="http://schemas.microsoft.com/office/powerpoint/2010/main" val="291845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38B4-6828-1050-3B87-F6295E3C8C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3CFF81-DBDB-7892-ED38-BC791E987DB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BA92D0-7073-E9A1-EBF7-9938010D90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E8BDDA9-5026-5279-0D0D-6BAF4B587D75}"/>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62A2119-3FAD-F840-6C62-B4100B203AE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9AD9B3B-FCDF-F824-925D-34B522F0AB50}"/>
              </a:ext>
            </a:extLst>
          </p:cNvPr>
          <p:cNvSpPr>
            <a:spLocks noGrp="1"/>
          </p:cNvSpPr>
          <p:nvPr>
            <p:ph type="sldNum" sz="quarter" idx="12"/>
          </p:nvPr>
        </p:nvSpPr>
        <p:spPr/>
        <p:txBody>
          <a:bodyPr/>
          <a:lstStyle/>
          <a:p>
            <a:pPr>
              <a:defRPr/>
            </a:pPr>
            <a:fld id="{9770EA16-B850-4214-B1AC-65CC6887653D}" type="slidenum">
              <a:rPr lang="en-US" smtClean="0"/>
              <a:pPr>
                <a:defRPr/>
              </a:pPr>
              <a:t>‹#›</a:t>
            </a:fld>
            <a:endParaRPr lang="en-US"/>
          </a:p>
        </p:txBody>
      </p:sp>
    </p:spTree>
    <p:extLst>
      <p:ext uri="{BB962C8B-B14F-4D97-AF65-F5344CB8AC3E}">
        <p14:creationId xmlns:p14="http://schemas.microsoft.com/office/powerpoint/2010/main" val="154486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DF23-C4DF-B7B2-0302-779AFBFC4BD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52D7D80-C889-4487-5B9D-5E652731471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22951C-9B0C-604F-8160-E012F6A3912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54A04E-DA15-752C-7141-EF726E836C9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73C209B-4E21-780B-9A30-FC5EB7A891B1}"/>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D31E5E7C-8A51-934A-83A1-4F69132F246D}"/>
              </a:ext>
            </a:extLst>
          </p:cNvPr>
          <p:cNvSpPr>
            <a:spLocks noGrp="1"/>
          </p:cNvSpPr>
          <p:nvPr>
            <p:ph type="sldNum" sz="quarter" idx="12"/>
          </p:nvPr>
        </p:nvSpPr>
        <p:spPr/>
        <p:txBody>
          <a:bodyPr/>
          <a:lstStyle/>
          <a:p>
            <a:pPr>
              <a:defRPr/>
            </a:pPr>
            <a:fld id="{5BFE8AA2-B1C7-4196-851C-9720161F3675}" type="slidenum">
              <a:rPr lang="en-US" smtClean="0"/>
              <a:pPr>
                <a:defRPr/>
              </a:pPr>
              <a:t>‹#›</a:t>
            </a:fld>
            <a:endParaRPr lang="en-US"/>
          </a:p>
        </p:txBody>
      </p:sp>
    </p:spTree>
    <p:extLst>
      <p:ext uri="{BB962C8B-B14F-4D97-AF65-F5344CB8AC3E}">
        <p14:creationId xmlns:p14="http://schemas.microsoft.com/office/powerpoint/2010/main" val="111454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F63017-8D73-4184-9D73-72984D93F39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A50F55-26B3-CDB7-741C-119BF9E4E9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7E421-0214-EED1-1047-F155E680F2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3FD5116-15C0-7553-41FC-41EFF3EB5DC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BAF2ED4A-DCC6-4C49-7C06-A80B79BE503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BFE8AA2-B1C7-4196-851C-9720161F3675}" type="slidenum">
              <a:rPr lang="en-US" smtClean="0"/>
              <a:pPr>
                <a:defRPr/>
              </a:pPr>
              <a:t>‹#›</a:t>
            </a:fld>
            <a:endParaRPr lang="en-US"/>
          </a:p>
        </p:txBody>
      </p:sp>
    </p:spTree>
    <p:extLst>
      <p:ext uri="{BB962C8B-B14F-4D97-AF65-F5344CB8AC3E}">
        <p14:creationId xmlns:p14="http://schemas.microsoft.com/office/powerpoint/2010/main" val="236950606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youtube.com/watch?v=_u2qggffbY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hyperlink" Target="mailto:vdowell@twincedars.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124200"/>
            <a:ext cx="8686800" cy="369332"/>
          </a:xfrm>
          <a:prstGeom prst="rect">
            <a:avLst/>
          </a:prstGeom>
        </p:spPr>
        <p:txBody>
          <a:bodyPr wrap="square">
            <a:spAutoFit/>
          </a:bodyPr>
          <a:lstStyle/>
          <a:p>
            <a:r>
              <a:rPr lang="en-US" dirty="0">
                <a:latin typeface="Times New Roman" pitchFamily="18" charset="0"/>
                <a:cs typeface="Times New Roman" pitchFamily="18" charset="0"/>
              </a:rPr>
              <a:t> </a:t>
            </a:r>
          </a:p>
        </p:txBody>
      </p:sp>
      <p:sp>
        <p:nvSpPr>
          <p:cNvPr id="10" name="TextBox 9">
            <a:extLst>
              <a:ext uri="{FF2B5EF4-FFF2-40B4-BE49-F238E27FC236}">
                <a16:creationId xmlns:a16="http://schemas.microsoft.com/office/drawing/2014/main" id="{BA7F4AF9-DE7A-8D10-B531-C1DF9C638431}"/>
              </a:ext>
            </a:extLst>
          </p:cNvPr>
          <p:cNvSpPr txBox="1"/>
          <p:nvPr/>
        </p:nvSpPr>
        <p:spPr>
          <a:xfrm>
            <a:off x="838200" y="4876800"/>
            <a:ext cx="7620000" cy="671915"/>
          </a:xfrm>
          <a:prstGeom prst="rect">
            <a:avLst/>
          </a:prstGeom>
          <a:noFill/>
        </p:spPr>
        <p:txBody>
          <a:bodyPr wrap="square">
            <a:spAutoFit/>
          </a:bodyPr>
          <a:lstStyle/>
          <a:p>
            <a:pPr marL="0" marR="0">
              <a:lnSpc>
                <a:spcPct val="107000"/>
              </a:lnSpc>
              <a:spcBef>
                <a:spcPts val="0"/>
              </a:spcBef>
              <a:spcAft>
                <a:spcPts val="800"/>
              </a:spcAft>
            </a:pP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The Speech That Brought This Entire School To Tears (The Most Inspiring Motivational Video of 2017) - YouTube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red background with presents and gingerbread men and a couple gingerbread men&#10;&#10;Description automatically generated">
            <a:extLst>
              <a:ext uri="{FF2B5EF4-FFF2-40B4-BE49-F238E27FC236}">
                <a16:creationId xmlns:a16="http://schemas.microsoft.com/office/drawing/2014/main" id="{E51684E6-F023-0DAA-345E-F9E760F56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399"/>
            <a:ext cx="8077200" cy="43984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DFBE6-5A08-629B-6127-7416D810B2B0}"/>
              </a:ext>
            </a:extLst>
          </p:cNvPr>
          <p:cNvPicPr>
            <a:picLocks noChangeAspect="1"/>
          </p:cNvPicPr>
          <p:nvPr/>
        </p:nvPicPr>
        <p:blipFill rotWithShape="1">
          <a:blip r:embed="rId2"/>
          <a:srcRect l="11160" r="1997" b="3"/>
          <a:stretch/>
        </p:blipFill>
        <p:spPr>
          <a:xfrm>
            <a:off x="3871539" y="3429000"/>
            <a:ext cx="4579036" cy="3428999"/>
          </a:xfrm>
          <a:prstGeom prst="rect">
            <a:avLst/>
          </a:prstGeom>
        </p:spPr>
      </p:pic>
      <p:pic>
        <p:nvPicPr>
          <p:cNvPr id="7" name="Picture 6">
            <a:extLst>
              <a:ext uri="{FF2B5EF4-FFF2-40B4-BE49-F238E27FC236}">
                <a16:creationId xmlns:a16="http://schemas.microsoft.com/office/drawing/2014/main" id="{8A485E2A-7FFA-B3E8-3D9E-4FEBD19674D1}"/>
              </a:ext>
            </a:extLst>
          </p:cNvPr>
          <p:cNvPicPr>
            <a:picLocks noChangeAspect="1"/>
          </p:cNvPicPr>
          <p:nvPr/>
        </p:nvPicPr>
        <p:blipFill rotWithShape="1">
          <a:blip r:embed="rId3"/>
          <a:srcRect l="5038"/>
          <a:stretch/>
        </p:blipFill>
        <p:spPr>
          <a:xfrm>
            <a:off x="76200" y="966333"/>
            <a:ext cx="5383734" cy="2983438"/>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Picture 5">
            <a:extLst>
              <a:ext uri="{FF2B5EF4-FFF2-40B4-BE49-F238E27FC236}">
                <a16:creationId xmlns:a16="http://schemas.microsoft.com/office/drawing/2014/main" id="{5E75642C-30E2-FCF5-78B4-4E8971C8A133}"/>
              </a:ext>
            </a:extLst>
          </p:cNvPr>
          <p:cNvPicPr>
            <a:picLocks noChangeAspect="1"/>
          </p:cNvPicPr>
          <p:nvPr/>
        </p:nvPicPr>
        <p:blipFill rotWithShape="1">
          <a:blip r:embed="rId4"/>
          <a:srcRect t="10077" r="4" b="2285"/>
          <a:stretch/>
        </p:blipFill>
        <p:spPr>
          <a:xfrm>
            <a:off x="5593726" y="133546"/>
            <a:ext cx="2856849" cy="2983438"/>
          </a:xfrm>
          <a:prstGeom prst="rect">
            <a:avLst/>
          </a:prstGeom>
        </p:spPr>
      </p:pic>
      <p:pic>
        <p:nvPicPr>
          <p:cNvPr id="4" name="Picture 3">
            <a:extLst>
              <a:ext uri="{FF2B5EF4-FFF2-40B4-BE49-F238E27FC236}">
                <a16:creationId xmlns:a16="http://schemas.microsoft.com/office/drawing/2014/main" id="{1125FD2C-BDD4-0651-52EC-20A6EED31F1A}"/>
              </a:ext>
            </a:extLst>
          </p:cNvPr>
          <p:cNvPicPr>
            <a:picLocks noChangeAspect="1"/>
          </p:cNvPicPr>
          <p:nvPr/>
        </p:nvPicPr>
        <p:blipFill rotWithShape="1">
          <a:blip r:embed="rId5"/>
          <a:srcRect r="5965" b="-2"/>
          <a:stretch/>
        </p:blipFill>
        <p:spPr>
          <a:xfrm>
            <a:off x="20" y="4065775"/>
            <a:ext cx="3750870" cy="2792224"/>
          </a:xfrm>
          <a:prstGeom prst="rect">
            <a:avLst/>
          </a:prstGeom>
        </p:spPr>
      </p:pic>
      <p:sp>
        <p:nvSpPr>
          <p:cNvPr id="85004" name="Rectangle 8500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
        <p:nvSpPr>
          <p:cNvPr id="2" name="TextBox 1">
            <a:extLst>
              <a:ext uri="{FF2B5EF4-FFF2-40B4-BE49-F238E27FC236}">
                <a16:creationId xmlns:a16="http://schemas.microsoft.com/office/drawing/2014/main" id="{B5396F58-8286-DFA7-61DD-6A2C332FF56A}"/>
              </a:ext>
            </a:extLst>
          </p:cNvPr>
          <p:cNvSpPr txBox="1"/>
          <p:nvPr/>
        </p:nvSpPr>
        <p:spPr>
          <a:xfrm>
            <a:off x="35135" y="66333"/>
            <a:ext cx="5177591" cy="923330"/>
          </a:xfrm>
          <a:prstGeom prst="rect">
            <a:avLst/>
          </a:prstGeom>
          <a:noFill/>
        </p:spPr>
        <p:txBody>
          <a:bodyPr wrap="square" rtlCol="0">
            <a:spAutoFit/>
          </a:bodyPr>
          <a:lstStyle/>
          <a:p>
            <a:r>
              <a:rPr lang="en-US" b="1" dirty="0"/>
              <a:t>Shown here are BTW posters, banners, and yard sign materials to be posted throughout Troup County and in schools.</a:t>
            </a:r>
          </a:p>
        </p:txBody>
      </p:sp>
    </p:spTree>
    <p:extLst>
      <p:ext uri="{BB962C8B-B14F-4D97-AF65-F5344CB8AC3E}">
        <p14:creationId xmlns:p14="http://schemas.microsoft.com/office/powerpoint/2010/main" val="35886513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6F832-706F-0F65-778D-4475554A10A2}"/>
              </a:ext>
            </a:extLst>
          </p:cNvPr>
          <p:cNvPicPr>
            <a:picLocks noChangeAspect="1"/>
          </p:cNvPicPr>
          <p:nvPr/>
        </p:nvPicPr>
        <p:blipFill rotWithShape="1">
          <a:blip r:embed="rId2"/>
          <a:srcRect l="6840" r="6842" b="2"/>
          <a:stretch/>
        </p:blipFill>
        <p:spPr>
          <a:xfrm>
            <a:off x="4632324" y="133546"/>
            <a:ext cx="4427594" cy="3786498"/>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3" name="Picture 12">
            <a:extLst>
              <a:ext uri="{FF2B5EF4-FFF2-40B4-BE49-F238E27FC236}">
                <a16:creationId xmlns:a16="http://schemas.microsoft.com/office/drawing/2014/main" id="{F4B03128-8694-84EB-44D4-848B87D9BEE9}"/>
              </a:ext>
            </a:extLst>
          </p:cNvPr>
          <p:cNvPicPr>
            <a:picLocks noChangeAspect="1"/>
          </p:cNvPicPr>
          <p:nvPr/>
        </p:nvPicPr>
        <p:blipFill rotWithShape="1">
          <a:blip r:embed="rId3"/>
          <a:srcRect t="8228" r="-3" b="12908"/>
          <a:stretch/>
        </p:blipFill>
        <p:spPr>
          <a:xfrm>
            <a:off x="76200" y="4069977"/>
            <a:ext cx="2575298" cy="2707920"/>
          </a:xfrm>
          <a:prstGeom prst="rect">
            <a:avLst/>
          </a:prstGeom>
        </p:spPr>
      </p:pic>
      <p:pic>
        <p:nvPicPr>
          <p:cNvPr id="2" name="Picture 1">
            <a:extLst>
              <a:ext uri="{FF2B5EF4-FFF2-40B4-BE49-F238E27FC236}">
                <a16:creationId xmlns:a16="http://schemas.microsoft.com/office/drawing/2014/main" id="{596971B8-7B1E-8254-8A9E-C4D332311BBF}"/>
              </a:ext>
            </a:extLst>
          </p:cNvPr>
          <p:cNvPicPr>
            <a:picLocks noChangeAspect="1"/>
          </p:cNvPicPr>
          <p:nvPr/>
        </p:nvPicPr>
        <p:blipFill rotWithShape="1">
          <a:blip r:embed="rId4"/>
          <a:srcRect t="24811" r="2" b="2"/>
          <a:stretch/>
        </p:blipFill>
        <p:spPr>
          <a:xfrm>
            <a:off x="2772149" y="3257176"/>
            <a:ext cx="3591820" cy="3600824"/>
          </a:xfrm>
          <a:prstGeom prst="rect">
            <a:avLst/>
          </a:prstGeom>
        </p:spPr>
      </p:pic>
      <p:pic>
        <p:nvPicPr>
          <p:cNvPr id="11" name="Picture 10">
            <a:extLst>
              <a:ext uri="{FF2B5EF4-FFF2-40B4-BE49-F238E27FC236}">
                <a16:creationId xmlns:a16="http://schemas.microsoft.com/office/drawing/2014/main" id="{A82399C5-A43F-FCB6-4877-8589B0B6F938}"/>
              </a:ext>
            </a:extLst>
          </p:cNvPr>
          <p:cNvPicPr>
            <a:picLocks noChangeAspect="1"/>
          </p:cNvPicPr>
          <p:nvPr/>
        </p:nvPicPr>
        <p:blipFill rotWithShape="1">
          <a:blip r:embed="rId5"/>
          <a:srcRect l="11560" r="28304" b="-1"/>
          <a:stretch/>
        </p:blipFill>
        <p:spPr>
          <a:xfrm>
            <a:off x="76200" y="90003"/>
            <a:ext cx="4435476" cy="3786498"/>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a:extLst>
              <a:ext uri="{FF2B5EF4-FFF2-40B4-BE49-F238E27FC236}">
                <a16:creationId xmlns:a16="http://schemas.microsoft.com/office/drawing/2014/main" id="{56EF9594-8717-0097-18C5-DA8F04AEDE99}"/>
              </a:ext>
            </a:extLst>
          </p:cNvPr>
          <p:cNvPicPr>
            <a:picLocks noChangeAspect="1"/>
          </p:cNvPicPr>
          <p:nvPr/>
        </p:nvPicPr>
        <p:blipFill rotWithShape="1">
          <a:blip r:embed="rId6"/>
          <a:srcRect t="21371" r="5" b="5"/>
          <a:stretch/>
        </p:blipFill>
        <p:spPr>
          <a:xfrm>
            <a:off x="6484620" y="4069976"/>
            <a:ext cx="2575298" cy="2699875"/>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3835373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004" name="Rectangle 85003">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CD261A-2244-E97C-348D-1A9FBE8F8E53}"/>
              </a:ext>
            </a:extLst>
          </p:cNvPr>
          <p:cNvPicPr>
            <a:picLocks noChangeAspect="1"/>
          </p:cNvPicPr>
          <p:nvPr/>
        </p:nvPicPr>
        <p:blipFill rotWithShape="1">
          <a:blip r:embed="rId2"/>
          <a:srcRect r="3173" b="4"/>
          <a:stretch/>
        </p:blipFill>
        <p:spPr>
          <a:xfrm>
            <a:off x="147547" y="165419"/>
            <a:ext cx="4354879" cy="3181935"/>
          </a:xfrm>
          <a:prstGeom prst="rect">
            <a:avLst/>
          </a:prstGeom>
        </p:spPr>
      </p:pic>
      <p:pic>
        <p:nvPicPr>
          <p:cNvPr id="6" name="Picture 5">
            <a:extLst>
              <a:ext uri="{FF2B5EF4-FFF2-40B4-BE49-F238E27FC236}">
                <a16:creationId xmlns:a16="http://schemas.microsoft.com/office/drawing/2014/main" id="{021C7BDB-F8B8-A5F9-D632-54CCB431F515}"/>
              </a:ext>
            </a:extLst>
          </p:cNvPr>
          <p:cNvPicPr>
            <a:picLocks noChangeAspect="1"/>
          </p:cNvPicPr>
          <p:nvPr/>
        </p:nvPicPr>
        <p:blipFill rotWithShape="1">
          <a:blip r:embed="rId3"/>
          <a:srcRect l="7312" r="3991" b="2"/>
          <a:stretch/>
        </p:blipFill>
        <p:spPr>
          <a:xfrm>
            <a:off x="4641574" y="165419"/>
            <a:ext cx="2116757" cy="3181935"/>
          </a:xfrm>
          <a:prstGeom prst="rect">
            <a:avLst/>
          </a:prstGeom>
        </p:spPr>
      </p:pic>
      <p:pic>
        <p:nvPicPr>
          <p:cNvPr id="5" name="Picture 4">
            <a:extLst>
              <a:ext uri="{FF2B5EF4-FFF2-40B4-BE49-F238E27FC236}">
                <a16:creationId xmlns:a16="http://schemas.microsoft.com/office/drawing/2014/main" id="{FC0ADC20-8A78-2FC1-8747-65419B65645F}"/>
              </a:ext>
            </a:extLst>
          </p:cNvPr>
          <p:cNvPicPr>
            <a:picLocks noChangeAspect="1"/>
          </p:cNvPicPr>
          <p:nvPr/>
        </p:nvPicPr>
        <p:blipFill rotWithShape="1">
          <a:blip r:embed="rId4"/>
          <a:srcRect l="19382" r="25174" b="-2"/>
          <a:stretch/>
        </p:blipFill>
        <p:spPr>
          <a:xfrm>
            <a:off x="6886375" y="121877"/>
            <a:ext cx="2138355" cy="3181935"/>
          </a:xfrm>
          <a:prstGeom prst="rect">
            <a:avLst/>
          </a:prstGeom>
        </p:spPr>
      </p:pic>
      <p:pic>
        <p:nvPicPr>
          <p:cNvPr id="7" name="Picture 6">
            <a:extLst>
              <a:ext uri="{FF2B5EF4-FFF2-40B4-BE49-F238E27FC236}">
                <a16:creationId xmlns:a16="http://schemas.microsoft.com/office/drawing/2014/main" id="{FED99333-A329-BBDD-F93E-1D84288CE64F}"/>
              </a:ext>
            </a:extLst>
          </p:cNvPr>
          <p:cNvPicPr>
            <a:picLocks noChangeAspect="1"/>
          </p:cNvPicPr>
          <p:nvPr/>
        </p:nvPicPr>
        <p:blipFill rotWithShape="1">
          <a:blip r:embed="rId5"/>
          <a:srcRect l="8480" r="12109"/>
          <a:stretch/>
        </p:blipFill>
        <p:spPr>
          <a:xfrm>
            <a:off x="143315" y="3515901"/>
            <a:ext cx="4354879" cy="2796836"/>
          </a:xfrm>
          <a:prstGeom prst="rect">
            <a:avLst/>
          </a:prstGeom>
        </p:spPr>
      </p:pic>
      <p:pic>
        <p:nvPicPr>
          <p:cNvPr id="10" name="Picture 9">
            <a:extLst>
              <a:ext uri="{FF2B5EF4-FFF2-40B4-BE49-F238E27FC236}">
                <a16:creationId xmlns:a16="http://schemas.microsoft.com/office/drawing/2014/main" id="{CBAFF197-4368-5256-F261-08EBD0447578}"/>
              </a:ext>
            </a:extLst>
          </p:cNvPr>
          <p:cNvPicPr>
            <a:picLocks noChangeAspect="1"/>
          </p:cNvPicPr>
          <p:nvPr/>
        </p:nvPicPr>
        <p:blipFill rotWithShape="1">
          <a:blip r:embed="rId6"/>
          <a:srcRect l="24795" r="19010"/>
          <a:stretch/>
        </p:blipFill>
        <p:spPr>
          <a:xfrm>
            <a:off x="4645808" y="3510646"/>
            <a:ext cx="2116756" cy="2796836"/>
          </a:xfrm>
          <a:prstGeom prst="rect">
            <a:avLst/>
          </a:prstGeom>
        </p:spPr>
      </p:pic>
      <p:pic>
        <p:nvPicPr>
          <p:cNvPr id="4" name="Picture 3">
            <a:extLst>
              <a:ext uri="{FF2B5EF4-FFF2-40B4-BE49-F238E27FC236}">
                <a16:creationId xmlns:a16="http://schemas.microsoft.com/office/drawing/2014/main" id="{0969F383-59AD-EB4C-B804-DFCF8443E777}"/>
              </a:ext>
            </a:extLst>
          </p:cNvPr>
          <p:cNvPicPr>
            <a:picLocks noChangeAspect="1"/>
          </p:cNvPicPr>
          <p:nvPr/>
        </p:nvPicPr>
        <p:blipFill rotWithShape="1">
          <a:blip r:embed="rId7"/>
          <a:srcRect l="33363" r="18086" b="-2"/>
          <a:stretch/>
        </p:blipFill>
        <p:spPr>
          <a:xfrm>
            <a:off x="6890609" y="3510646"/>
            <a:ext cx="2138355" cy="2796836"/>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37181625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14" name="Rectangle 85013">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24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16" name="Rectangle 85015">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7EE530-325E-F3D7-AF2A-472419C886D7}"/>
              </a:ext>
            </a:extLst>
          </p:cNvPr>
          <p:cNvPicPr>
            <a:picLocks noChangeAspect="1"/>
          </p:cNvPicPr>
          <p:nvPr/>
        </p:nvPicPr>
        <p:blipFill>
          <a:blip r:embed="rId2"/>
          <a:stretch>
            <a:fillRect/>
          </a:stretch>
        </p:blipFill>
        <p:spPr>
          <a:xfrm>
            <a:off x="482600" y="2263521"/>
            <a:ext cx="8178799" cy="2330957"/>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
        <p:nvSpPr>
          <p:cNvPr id="5" name="TextBox 4">
            <a:extLst>
              <a:ext uri="{FF2B5EF4-FFF2-40B4-BE49-F238E27FC236}">
                <a16:creationId xmlns:a16="http://schemas.microsoft.com/office/drawing/2014/main" id="{BD144874-1E46-8341-78DF-176106F6FCC3}"/>
              </a:ext>
            </a:extLst>
          </p:cNvPr>
          <p:cNvSpPr txBox="1"/>
          <p:nvPr/>
        </p:nvSpPr>
        <p:spPr>
          <a:xfrm>
            <a:off x="357759" y="396329"/>
            <a:ext cx="8504682" cy="1846659"/>
          </a:xfrm>
          <a:prstGeom prst="rect">
            <a:avLst/>
          </a:prstGeom>
          <a:noFill/>
        </p:spPr>
        <p:txBody>
          <a:bodyPr wrap="square">
            <a:spAutoFit/>
          </a:bodyPr>
          <a:lstStyle/>
          <a:p>
            <a:pPr algn="l"/>
            <a:endParaRPr lang="en-US" sz="2000" b="0" i="0" u="none" strike="noStrike" baseline="0" dirty="0">
              <a:solidFill>
                <a:srgbClr val="000000"/>
              </a:solidFill>
              <a:latin typeface="Comic Sans MS" panose="030F0702030302020204" pitchFamily="66" charset="0"/>
            </a:endParaRPr>
          </a:p>
          <a:p>
            <a:r>
              <a:rPr lang="en-US" sz="2000" b="0" i="0" u="none" strike="noStrike" baseline="0" dirty="0">
                <a:solidFill>
                  <a:srgbClr val="000000"/>
                </a:solidFill>
                <a:latin typeface="Comic Sans MS" panose="030F0702030302020204" pitchFamily="66" charset="0"/>
              </a:rPr>
              <a:t>                           Real Talk: “Conversation with Teens” </a:t>
            </a:r>
          </a:p>
          <a:p>
            <a:endParaRPr lang="en-US" sz="2000" b="0" i="0" u="none" strike="noStrike" baseline="0" dirty="0">
              <a:solidFill>
                <a:srgbClr val="000000"/>
              </a:solidFill>
              <a:latin typeface="Comic Sans MS" panose="030F0702030302020204" pitchFamily="66" charset="0"/>
            </a:endParaRPr>
          </a:p>
          <a:p>
            <a:pPr algn="ctr"/>
            <a:r>
              <a:rPr lang="en-US" sz="1800" b="0" i="0" u="none" strike="noStrike" baseline="0" dirty="0">
                <a:solidFill>
                  <a:srgbClr val="000000"/>
                </a:solidFill>
                <a:latin typeface="Comic Sans MS" panose="030F0702030302020204" pitchFamily="66" charset="0"/>
              </a:rPr>
              <a:t>Teen On The M.O.V.E. &amp; Teen Empowerment Youth Advisory Team Members are hosting our 1</a:t>
            </a:r>
            <a:r>
              <a:rPr lang="en-US" sz="1100" b="0" i="0" u="none" strike="noStrike" baseline="0" dirty="0">
                <a:solidFill>
                  <a:srgbClr val="000000"/>
                </a:solidFill>
                <a:latin typeface="Comic Sans MS" panose="030F0702030302020204" pitchFamily="66" charset="0"/>
              </a:rPr>
              <a:t>st </a:t>
            </a:r>
            <a:r>
              <a:rPr lang="en-US" b="1" i="0" u="none" strike="noStrike" baseline="0" dirty="0">
                <a:solidFill>
                  <a:srgbClr val="000000"/>
                </a:solidFill>
                <a:latin typeface="Comic Sans MS" panose="030F0702030302020204" pitchFamily="66" charset="0"/>
              </a:rPr>
              <a:t>FREE </a:t>
            </a:r>
            <a:r>
              <a:rPr lang="en-US" b="0" i="0" u="none" strike="noStrike" baseline="0" dirty="0">
                <a:solidFill>
                  <a:srgbClr val="000000"/>
                </a:solidFill>
                <a:latin typeface="Comic Sans MS" panose="030F0702030302020204" pitchFamily="66" charset="0"/>
              </a:rPr>
              <a:t>Health and Wellness Educational Event during Mental Health Awareness Month </a:t>
            </a:r>
            <a:endParaRPr lang="en-US" dirty="0"/>
          </a:p>
        </p:txBody>
      </p:sp>
    </p:spTree>
    <p:extLst>
      <p:ext uri="{BB962C8B-B14F-4D97-AF65-F5344CB8AC3E}">
        <p14:creationId xmlns:p14="http://schemas.microsoft.com/office/powerpoint/2010/main" val="28557050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39" name="Freeform: Shape 85022">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3770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E8705697-817E-9B8B-2E0F-9366CADCCF67}"/>
              </a:ext>
            </a:extLst>
          </p:cNvPr>
          <p:cNvPicPr>
            <a:picLocks noChangeAspect="1"/>
          </p:cNvPicPr>
          <p:nvPr/>
        </p:nvPicPr>
        <p:blipFill rotWithShape="1">
          <a:blip r:embed="rId2"/>
          <a:srcRect t="4521" r="-3" b="3126"/>
          <a:stretch/>
        </p:blipFill>
        <p:spPr>
          <a:xfrm>
            <a:off x="76200" y="270307"/>
            <a:ext cx="2727745" cy="2469678"/>
          </a:xfrm>
          <a:prstGeom prst="rect">
            <a:avLst/>
          </a:prstGeom>
        </p:spPr>
      </p:pic>
      <p:sp>
        <p:nvSpPr>
          <p:cNvPr id="85025" name="Freeform: Shape 85024">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1"/>
            <a:ext cx="4537709"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027" name="Freeform: Shape 85026">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453770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F82B91AC-8268-2CCB-51B0-516099299735}"/>
              </a:ext>
            </a:extLst>
          </p:cNvPr>
          <p:cNvPicPr>
            <a:picLocks noChangeAspect="1"/>
          </p:cNvPicPr>
          <p:nvPr/>
        </p:nvPicPr>
        <p:blipFill rotWithShape="1">
          <a:blip r:embed="rId3"/>
          <a:srcRect t="6201" r="-1" b="-1"/>
          <a:stretch/>
        </p:blipFill>
        <p:spPr>
          <a:xfrm>
            <a:off x="241299" y="4226045"/>
            <a:ext cx="3112479" cy="2240697"/>
          </a:xfrm>
          <a:prstGeom prst="rect">
            <a:avLst/>
          </a:prstGeom>
        </p:spPr>
      </p:pic>
      <p:sp>
        <p:nvSpPr>
          <p:cNvPr id="85029" name="Freeform: Shape 85028">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291" y="3489159"/>
            <a:ext cx="4537709"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031" name="Freeform: Shape 85030">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7802" y="1918638"/>
            <a:ext cx="3168396"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591978CD-3189-1CD0-B1AE-0B336E7D66A9}"/>
              </a:ext>
            </a:extLst>
          </p:cNvPr>
          <p:cNvPicPr>
            <a:picLocks noChangeAspect="1"/>
          </p:cNvPicPr>
          <p:nvPr/>
        </p:nvPicPr>
        <p:blipFill>
          <a:blip r:embed="rId4"/>
          <a:stretch>
            <a:fillRect/>
          </a:stretch>
        </p:blipFill>
        <p:spPr>
          <a:xfrm>
            <a:off x="3097161" y="2390816"/>
            <a:ext cx="2951379" cy="1835229"/>
          </a:xfrm>
          <a:prstGeom prst="rect">
            <a:avLst/>
          </a:prstGeom>
        </p:spPr>
      </p:pic>
      <p:pic>
        <p:nvPicPr>
          <p:cNvPr id="16" name="Picture 15">
            <a:extLst>
              <a:ext uri="{FF2B5EF4-FFF2-40B4-BE49-F238E27FC236}">
                <a16:creationId xmlns:a16="http://schemas.microsoft.com/office/drawing/2014/main" id="{AA6A5BF4-E1A2-BE90-A7DC-7A334E404165}"/>
              </a:ext>
            </a:extLst>
          </p:cNvPr>
          <p:cNvPicPr>
            <a:picLocks noChangeAspect="1"/>
          </p:cNvPicPr>
          <p:nvPr/>
        </p:nvPicPr>
        <p:blipFill>
          <a:blip r:embed="rId5"/>
          <a:stretch>
            <a:fillRect/>
          </a:stretch>
        </p:blipFill>
        <p:spPr>
          <a:xfrm>
            <a:off x="6156197" y="196160"/>
            <a:ext cx="2746503" cy="2312011"/>
          </a:xfrm>
          <a:prstGeom prst="rect">
            <a:avLst/>
          </a:prstGeom>
        </p:spPr>
      </p:pic>
      <p:pic>
        <p:nvPicPr>
          <p:cNvPr id="8" name="Picture 7">
            <a:extLst>
              <a:ext uri="{FF2B5EF4-FFF2-40B4-BE49-F238E27FC236}">
                <a16:creationId xmlns:a16="http://schemas.microsoft.com/office/drawing/2014/main" id="{157D0A94-0437-52EA-187B-1A49F543ADCA}"/>
              </a:ext>
            </a:extLst>
          </p:cNvPr>
          <p:cNvPicPr>
            <a:picLocks noChangeAspect="1"/>
          </p:cNvPicPr>
          <p:nvPr/>
        </p:nvPicPr>
        <p:blipFill rotWithShape="1">
          <a:blip r:embed="rId6"/>
          <a:srcRect r="6" b="7472"/>
          <a:stretch/>
        </p:blipFill>
        <p:spPr>
          <a:xfrm>
            <a:off x="6263855" y="4226045"/>
            <a:ext cx="2397543" cy="1731126"/>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905077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14" name="Rectangle 85013">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16" name="Rectangle 85015">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18" name="Rectangle 85017">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030C80-F395-655D-02A8-BF9718C8134B}"/>
              </a:ext>
            </a:extLst>
          </p:cNvPr>
          <p:cNvPicPr>
            <a:picLocks noChangeAspect="1"/>
          </p:cNvPicPr>
          <p:nvPr/>
        </p:nvPicPr>
        <p:blipFill>
          <a:blip r:embed="rId2"/>
          <a:stretch>
            <a:fillRect/>
          </a:stretch>
        </p:blipFill>
        <p:spPr>
          <a:xfrm>
            <a:off x="840357" y="1326879"/>
            <a:ext cx="7463281" cy="4198095"/>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261671168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81767E-8CF4-CDB5-EC49-25002A331D78}"/>
              </a:ext>
            </a:extLst>
          </p:cNvPr>
          <p:cNvSpPr txBox="1"/>
          <p:nvPr/>
        </p:nvSpPr>
        <p:spPr>
          <a:xfrm>
            <a:off x="751121" y="185860"/>
            <a:ext cx="4594473" cy="19068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 Bridging The Gap Activity with TGFD participants</a:t>
            </a:r>
          </a:p>
        </p:txBody>
      </p:sp>
      <p:sp>
        <p:nvSpPr>
          <p:cNvPr id="3" name="Rectangle 2"/>
          <p:cNvSpPr/>
          <p:nvPr/>
        </p:nvSpPr>
        <p:spPr>
          <a:xfrm>
            <a:off x="238707" y="2117963"/>
            <a:ext cx="3810000" cy="4207699"/>
          </a:xfrm>
          <a:prstGeom prst="rect">
            <a:avLst/>
          </a:prstGeom>
        </p:spPr>
        <p:txBody>
          <a:bodyPr vert="horz" lIns="91440" tIns="45720" rIns="91440" bIns="45720" rtlCol="0">
            <a:noAutofit/>
          </a:bodyPr>
          <a:lstStyle/>
          <a:p>
            <a:pPr marR="0">
              <a:lnSpc>
                <a:spcPct val="90000"/>
              </a:lnSpc>
              <a:spcBef>
                <a:spcPts val="0"/>
              </a:spcBef>
              <a:spcAft>
                <a:spcPts val="1000"/>
              </a:spcAft>
            </a:pPr>
            <a:r>
              <a:rPr lang="en-US" sz="1100" b="1" i="1" u="sng" dirty="0">
                <a:effectLst/>
              </a:rPr>
              <a:t>“Too Good for Drugs”</a:t>
            </a:r>
            <a:endParaRPr lang="en-US" sz="1100" dirty="0">
              <a:effectLst/>
            </a:endParaRPr>
          </a:p>
          <a:p>
            <a:pPr marR="0">
              <a:lnSpc>
                <a:spcPct val="90000"/>
              </a:lnSpc>
              <a:spcBef>
                <a:spcPts val="0"/>
              </a:spcBef>
              <a:spcAft>
                <a:spcPts val="1000"/>
              </a:spcAft>
            </a:pPr>
            <a:r>
              <a:rPr lang="en-US" sz="1100" dirty="0">
                <a:effectLst/>
              </a:rPr>
              <a:t>“</a:t>
            </a:r>
            <a:r>
              <a:rPr lang="en-US" sz="1100" i="1" dirty="0">
                <a:effectLst/>
              </a:rPr>
              <a:t>Too Good for Drugs</a:t>
            </a:r>
            <a:r>
              <a:rPr lang="en-US" sz="1100" dirty="0">
                <a:effectLst/>
              </a:rPr>
              <a:t>” is an evidence-based program that prepares students with the skills they need for academic, social, and life success.   This is done through interactive games and activities that provide practical guidance on dating and relationships, building healthy friendships, and refusing negative peer influence.  Each lesson fosters analysis and discussion of the effects of alcohol, tobacco, and other drugs (</a:t>
            </a:r>
            <a:r>
              <a:rPr lang="en-US" sz="1100" i="1" dirty="0">
                <a:effectLst/>
              </a:rPr>
              <a:t>ATOD</a:t>
            </a:r>
            <a:r>
              <a:rPr lang="en-US" sz="1100" dirty="0">
                <a:effectLst/>
              </a:rPr>
              <a:t>) use as well as prescription and over the counter (</a:t>
            </a:r>
            <a:r>
              <a:rPr lang="en-US" sz="1100" i="1" dirty="0">
                <a:effectLst/>
              </a:rPr>
              <a:t>OTC</a:t>
            </a:r>
            <a:r>
              <a:rPr lang="en-US" sz="1100" dirty="0">
                <a:effectLst/>
              </a:rPr>
              <a:t>) drug use and various nicotine delivery devices.</a:t>
            </a:r>
          </a:p>
          <a:p>
            <a:pPr marR="0">
              <a:lnSpc>
                <a:spcPct val="90000"/>
              </a:lnSpc>
              <a:spcBef>
                <a:spcPts val="0"/>
              </a:spcBef>
              <a:spcAft>
                <a:spcPts val="1000"/>
              </a:spcAft>
            </a:pPr>
            <a:r>
              <a:rPr lang="en-US" sz="1100" dirty="0">
                <a:effectLst/>
              </a:rPr>
              <a:t>Skill development is at the core of </a:t>
            </a:r>
            <a:r>
              <a:rPr lang="en-US" sz="1100" i="1" dirty="0">
                <a:effectLst/>
              </a:rPr>
              <a:t>Too Good for Drugs</a:t>
            </a:r>
            <a:r>
              <a:rPr lang="en-US" sz="1100" dirty="0">
                <a:effectLst/>
              </a:rPr>
              <a:t>, a universal K-12 prevention education program designed to mitigate the risk factors and enhance protective factors related to alcohol, tobacco, and other drug (ATOD) use.  The lessons introduce and develop social and emotional skills for making healthy choices, building positive friendships, developing self-efficacy, communicating effectively, and resisting peer pressure and influence.</a:t>
            </a:r>
          </a:p>
          <a:p>
            <a:pPr marR="0">
              <a:lnSpc>
                <a:spcPct val="90000"/>
              </a:lnSpc>
              <a:spcBef>
                <a:spcPts val="0"/>
              </a:spcBef>
              <a:spcAft>
                <a:spcPts val="1000"/>
              </a:spcAft>
            </a:pPr>
            <a:r>
              <a:rPr lang="en-US" sz="1100" i="1" dirty="0">
                <a:effectLst/>
              </a:rPr>
              <a:t>Too Good for Drugs</a:t>
            </a:r>
            <a:r>
              <a:rPr lang="en-US" sz="1100" dirty="0">
                <a:effectLst/>
              </a:rPr>
              <a:t> teaches five essential social and emotional learning skills, which research has linked with healthy development and academic success:</a:t>
            </a:r>
          </a:p>
          <a:p>
            <a:pPr marL="342900" marR="0" lvl="0" indent="-228600">
              <a:lnSpc>
                <a:spcPct val="90000"/>
              </a:lnSpc>
              <a:spcBef>
                <a:spcPts val="0"/>
              </a:spcBef>
              <a:spcAft>
                <a:spcPts val="0"/>
              </a:spcAft>
              <a:buSzPts val="1000"/>
              <a:buFont typeface="Arial" panose="020B0604020202020204" pitchFamily="34" charset="0"/>
              <a:buChar char="•"/>
              <a:tabLst>
                <a:tab pos="457200" algn="l"/>
              </a:tabLst>
            </a:pPr>
            <a:r>
              <a:rPr lang="en-US" sz="1100" dirty="0">
                <a:effectLst/>
              </a:rPr>
              <a:t>Setting Reachable Goals</a:t>
            </a:r>
          </a:p>
          <a:p>
            <a:pPr marL="342900" marR="0" lvl="0" indent="-228600">
              <a:lnSpc>
                <a:spcPct val="90000"/>
              </a:lnSpc>
              <a:spcBef>
                <a:spcPts val="0"/>
              </a:spcBef>
              <a:spcAft>
                <a:spcPts val="0"/>
              </a:spcAft>
              <a:buSzPts val="1000"/>
              <a:buFont typeface="Arial" panose="020B0604020202020204" pitchFamily="34" charset="0"/>
              <a:buChar char="•"/>
              <a:tabLst>
                <a:tab pos="457200" algn="l"/>
              </a:tabLst>
            </a:pPr>
            <a:r>
              <a:rPr lang="en-US" sz="1100" dirty="0">
                <a:effectLst/>
              </a:rPr>
              <a:t>Making Responsible Decisions</a:t>
            </a:r>
          </a:p>
          <a:p>
            <a:pPr marL="342900" marR="0" lvl="0" indent="-228600">
              <a:lnSpc>
                <a:spcPct val="90000"/>
              </a:lnSpc>
              <a:spcBef>
                <a:spcPts val="0"/>
              </a:spcBef>
              <a:spcAft>
                <a:spcPts val="0"/>
              </a:spcAft>
              <a:buSzPts val="1000"/>
              <a:buFont typeface="Arial" panose="020B0604020202020204" pitchFamily="34" charset="0"/>
              <a:buChar char="•"/>
              <a:tabLst>
                <a:tab pos="457200" algn="l"/>
              </a:tabLst>
            </a:pPr>
            <a:r>
              <a:rPr lang="en-US" sz="1100" dirty="0">
                <a:effectLst/>
              </a:rPr>
              <a:t>Bonding with Pro-social Others</a:t>
            </a:r>
          </a:p>
          <a:p>
            <a:pPr marL="342900" marR="0" lvl="0" indent="-228600">
              <a:lnSpc>
                <a:spcPct val="90000"/>
              </a:lnSpc>
              <a:spcBef>
                <a:spcPts val="0"/>
              </a:spcBef>
              <a:spcAft>
                <a:spcPts val="0"/>
              </a:spcAft>
              <a:buSzPts val="1000"/>
              <a:buFont typeface="Arial" panose="020B0604020202020204" pitchFamily="34" charset="0"/>
              <a:buChar char="•"/>
              <a:tabLst>
                <a:tab pos="457200" algn="l"/>
              </a:tabLst>
            </a:pPr>
            <a:r>
              <a:rPr lang="en-US" sz="1100" dirty="0">
                <a:effectLst/>
              </a:rPr>
              <a:t>Identifying and Managing Emotions</a:t>
            </a:r>
          </a:p>
          <a:p>
            <a:pPr marL="342900" marR="0" lvl="0" indent="-228600">
              <a:lnSpc>
                <a:spcPct val="90000"/>
              </a:lnSpc>
              <a:spcBef>
                <a:spcPts val="0"/>
              </a:spcBef>
              <a:spcAft>
                <a:spcPts val="0"/>
              </a:spcAft>
              <a:buSzPts val="1000"/>
              <a:buFont typeface="Arial" panose="020B0604020202020204" pitchFamily="34" charset="0"/>
              <a:buChar char="•"/>
              <a:tabLst>
                <a:tab pos="457200" algn="l"/>
              </a:tabLst>
            </a:pPr>
            <a:r>
              <a:rPr lang="en-US" sz="1100" dirty="0">
                <a:effectLst/>
              </a:rPr>
              <a:t>Communicating Effectively</a:t>
            </a:r>
          </a:p>
        </p:txBody>
      </p:sp>
      <p:pic>
        <p:nvPicPr>
          <p:cNvPr id="2" name="Picture 1">
            <a:extLst>
              <a:ext uri="{FF2B5EF4-FFF2-40B4-BE49-F238E27FC236}">
                <a16:creationId xmlns:a16="http://schemas.microsoft.com/office/drawing/2014/main" id="{4ED1C658-9288-C721-2138-C134214E2D06}"/>
              </a:ext>
            </a:extLst>
          </p:cNvPr>
          <p:cNvPicPr>
            <a:picLocks noChangeAspect="1"/>
          </p:cNvPicPr>
          <p:nvPr/>
        </p:nvPicPr>
        <p:blipFill rotWithShape="1">
          <a:blip r:embed="rId2"/>
          <a:srcRect l="13382" r="20472" b="1"/>
          <a:stretch/>
        </p:blipFill>
        <p:spPr>
          <a:xfrm>
            <a:off x="6339726" y="3681465"/>
            <a:ext cx="2810949"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Picture 5">
            <a:extLst>
              <a:ext uri="{FF2B5EF4-FFF2-40B4-BE49-F238E27FC236}">
                <a16:creationId xmlns:a16="http://schemas.microsoft.com/office/drawing/2014/main" id="{EDBD0CE9-C305-39CA-4453-51DC5D77F165}"/>
              </a:ext>
            </a:extLst>
          </p:cNvPr>
          <p:cNvPicPr>
            <a:picLocks noChangeAspect="1"/>
          </p:cNvPicPr>
          <p:nvPr/>
        </p:nvPicPr>
        <p:blipFill rotWithShape="1">
          <a:blip r:embed="rId3"/>
          <a:srcRect l="24421" r="19246" b="2"/>
          <a:stretch/>
        </p:blipFill>
        <p:spPr>
          <a:xfrm>
            <a:off x="4048707" y="2457970"/>
            <a:ext cx="2593775"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a:extLst>
              <a:ext uri="{FF2B5EF4-FFF2-40B4-BE49-F238E27FC236}">
                <a16:creationId xmlns:a16="http://schemas.microsoft.com/office/drawing/2014/main" id="{4175BF0E-F146-647E-A36E-378C5B5AF432}"/>
              </a:ext>
            </a:extLst>
          </p:cNvPr>
          <p:cNvPicPr>
            <a:picLocks noChangeAspect="1"/>
          </p:cNvPicPr>
          <p:nvPr/>
        </p:nvPicPr>
        <p:blipFill rotWithShape="1">
          <a:blip r:embed="rId4"/>
          <a:srcRect l="7204" r="19949" b="-3"/>
          <a:stretch/>
        </p:blipFill>
        <p:spPr>
          <a:xfrm>
            <a:off x="5715768" y="-5"/>
            <a:ext cx="3434907"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1917948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81767E-8CF4-CDB5-EC49-25002A331D78}"/>
              </a:ext>
            </a:extLst>
          </p:cNvPr>
          <p:cNvSpPr txBox="1"/>
          <p:nvPr/>
        </p:nvSpPr>
        <p:spPr>
          <a:xfrm>
            <a:off x="189357" y="27105"/>
            <a:ext cx="8763000" cy="155852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kern="1200" dirty="0">
                <a:solidFill>
                  <a:schemeClr val="tx1"/>
                </a:solidFill>
                <a:latin typeface="+mj-lt"/>
                <a:ea typeface="+mj-ea"/>
                <a:cs typeface="+mj-cs"/>
              </a:rPr>
              <a:t> Shown here is Troup County School System (TCSS) Staff and Communities In Schools (CIS) Staff, now TGFD </a:t>
            </a:r>
            <a:r>
              <a:rPr lang="en-US" sz="3400" b="1" dirty="0">
                <a:latin typeface="+mj-lt"/>
                <a:ea typeface="+mj-ea"/>
                <a:cs typeface="+mj-cs"/>
              </a:rPr>
              <a:t>Facilitators after completing </a:t>
            </a:r>
            <a:r>
              <a:rPr lang="en-US" sz="3400" b="1" kern="1200" dirty="0">
                <a:solidFill>
                  <a:schemeClr val="tx1"/>
                </a:solidFill>
                <a:latin typeface="+mj-lt"/>
                <a:ea typeface="+mj-ea"/>
                <a:cs typeface="+mj-cs"/>
              </a:rPr>
              <a:t>training.</a:t>
            </a:r>
          </a:p>
        </p:txBody>
      </p:sp>
      <p:sp>
        <p:nvSpPr>
          <p:cNvPr id="3" name="Rectangle 2"/>
          <p:cNvSpPr/>
          <p:nvPr/>
        </p:nvSpPr>
        <p:spPr>
          <a:xfrm>
            <a:off x="222014" y="1828800"/>
            <a:ext cx="3799893" cy="457200"/>
          </a:xfrm>
          <a:prstGeom prst="rect">
            <a:avLst/>
          </a:prstGeom>
        </p:spPr>
        <p:txBody>
          <a:bodyPr vert="horz" lIns="91440" tIns="45720" rIns="91440" bIns="45720" rtlCol="0">
            <a:noAutofit/>
          </a:bodyPr>
          <a:lstStyle/>
          <a:p>
            <a:pPr marR="0">
              <a:lnSpc>
                <a:spcPct val="90000"/>
              </a:lnSpc>
              <a:spcBef>
                <a:spcPts val="0"/>
              </a:spcBef>
              <a:spcAft>
                <a:spcPts val="1000"/>
              </a:spcAft>
            </a:pPr>
            <a:r>
              <a:rPr lang="en-US" sz="2400" b="1" i="1" u="sng" dirty="0">
                <a:effectLst/>
              </a:rPr>
              <a:t>Too Good for Drugs</a:t>
            </a:r>
            <a:endParaRPr lang="en-US" sz="2400" dirty="0">
              <a:effectLst/>
            </a:endParaRPr>
          </a:p>
        </p:txBody>
      </p:sp>
      <p:pic>
        <p:nvPicPr>
          <p:cNvPr id="8" name="Picture 7">
            <a:extLst>
              <a:ext uri="{FF2B5EF4-FFF2-40B4-BE49-F238E27FC236}">
                <a16:creationId xmlns:a16="http://schemas.microsoft.com/office/drawing/2014/main" id="{2AAD4E43-9EC4-FE22-60F0-14F9BD7224A4}"/>
              </a:ext>
            </a:extLst>
          </p:cNvPr>
          <p:cNvPicPr>
            <a:picLocks noChangeAspect="1"/>
          </p:cNvPicPr>
          <p:nvPr/>
        </p:nvPicPr>
        <p:blipFill rotWithShape="1">
          <a:blip r:embed="rId2"/>
          <a:srcRect l="8333" t="12617" r="16667" b="-395"/>
          <a:stretch/>
        </p:blipFill>
        <p:spPr>
          <a:xfrm>
            <a:off x="4368152" y="1828800"/>
            <a:ext cx="4427316" cy="3886200"/>
          </a:xfrm>
          <a:prstGeom prst="rect">
            <a:avLst/>
          </a:prstGeom>
        </p:spPr>
      </p:pic>
      <p:sp>
        <p:nvSpPr>
          <p:cNvPr id="9" name="TextBox 8">
            <a:extLst>
              <a:ext uri="{FF2B5EF4-FFF2-40B4-BE49-F238E27FC236}">
                <a16:creationId xmlns:a16="http://schemas.microsoft.com/office/drawing/2014/main" id="{EEC2886B-A1F2-62C6-CDCC-D2754A3C84D4}"/>
              </a:ext>
            </a:extLst>
          </p:cNvPr>
          <p:cNvSpPr txBox="1"/>
          <p:nvPr/>
        </p:nvSpPr>
        <p:spPr>
          <a:xfrm>
            <a:off x="189357" y="2286000"/>
            <a:ext cx="4066958" cy="369331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Project Coordinator trained two CIS staff and two TCSS staff to facilitate TGFD in Troup County Schools.  Now for sustainability we have 6 trained TGFD instructors to facilitate program during afterschool, health classes, at the alternative school, and during summer programs for sustainability.  In addition, Project Coordinator purchased TGFD and Too Good for Drugs and Violence program kits .  The only thing staff will have to do is purchase additional participant books as needed. </a:t>
            </a:r>
          </a:p>
        </p:txBody>
      </p:sp>
    </p:spTree>
    <p:extLst>
      <p:ext uri="{BB962C8B-B14F-4D97-AF65-F5344CB8AC3E}">
        <p14:creationId xmlns:p14="http://schemas.microsoft.com/office/powerpoint/2010/main" val="25008195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510D2597-FA83-4401-8784-A2F27D47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87DE20-364E-4BE1-B603-E62BB8A63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3266839" cy="685800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88970" y="0"/>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1FFDB85E-94B5-3AAF-C435-2F9EA155DE0C}"/>
              </a:ext>
            </a:extLst>
          </p:cNvPr>
          <p:cNvPicPr>
            <a:picLocks noChangeAspect="1"/>
          </p:cNvPicPr>
          <p:nvPr/>
        </p:nvPicPr>
        <p:blipFill>
          <a:blip r:embed="rId2"/>
          <a:stretch>
            <a:fillRect/>
          </a:stretch>
        </p:blipFill>
        <p:spPr>
          <a:xfrm>
            <a:off x="255369" y="344506"/>
            <a:ext cx="2492549" cy="1420753"/>
          </a:xfrm>
          <a:prstGeom prst="rect">
            <a:avLst/>
          </a:prstGeom>
        </p:spPr>
      </p:pic>
      <p:pic>
        <p:nvPicPr>
          <p:cNvPr id="2" name="Picture 1">
            <a:extLst>
              <a:ext uri="{FF2B5EF4-FFF2-40B4-BE49-F238E27FC236}">
                <a16:creationId xmlns:a16="http://schemas.microsoft.com/office/drawing/2014/main" id="{4ECC8C08-C81C-6049-46C6-422788E2A742}"/>
              </a:ext>
            </a:extLst>
          </p:cNvPr>
          <p:cNvPicPr>
            <a:picLocks noChangeAspect="1"/>
          </p:cNvPicPr>
          <p:nvPr/>
        </p:nvPicPr>
        <p:blipFill>
          <a:blip r:embed="rId3"/>
          <a:stretch>
            <a:fillRect/>
          </a:stretch>
        </p:blipFill>
        <p:spPr>
          <a:xfrm>
            <a:off x="255369" y="2007580"/>
            <a:ext cx="2693371" cy="1420753"/>
          </a:xfrm>
          <a:prstGeom prst="rect">
            <a:avLst/>
          </a:prstGeom>
        </p:spPr>
      </p:pic>
      <p:pic>
        <p:nvPicPr>
          <p:cNvPr id="6" name="Picture 5">
            <a:extLst>
              <a:ext uri="{FF2B5EF4-FFF2-40B4-BE49-F238E27FC236}">
                <a16:creationId xmlns:a16="http://schemas.microsoft.com/office/drawing/2014/main" id="{C94BC65B-667C-122D-9903-1CFC6E67D68C}"/>
              </a:ext>
            </a:extLst>
          </p:cNvPr>
          <p:cNvPicPr>
            <a:picLocks noChangeAspect="1"/>
          </p:cNvPicPr>
          <p:nvPr/>
        </p:nvPicPr>
        <p:blipFill>
          <a:blip r:embed="rId4"/>
          <a:stretch>
            <a:fillRect/>
          </a:stretch>
        </p:blipFill>
        <p:spPr>
          <a:xfrm>
            <a:off x="255370" y="3670654"/>
            <a:ext cx="2756096" cy="1101735"/>
          </a:xfrm>
          <a:prstGeom prst="rect">
            <a:avLst/>
          </a:prstGeom>
        </p:spPr>
      </p:pic>
      <p:pic>
        <p:nvPicPr>
          <p:cNvPr id="3" name="Picture 2">
            <a:extLst>
              <a:ext uri="{FF2B5EF4-FFF2-40B4-BE49-F238E27FC236}">
                <a16:creationId xmlns:a16="http://schemas.microsoft.com/office/drawing/2014/main" id="{C867AE8D-EB50-77E9-09EF-B41873295A7A}"/>
              </a:ext>
            </a:extLst>
          </p:cNvPr>
          <p:cNvPicPr>
            <a:picLocks noChangeAspect="1"/>
          </p:cNvPicPr>
          <p:nvPr/>
        </p:nvPicPr>
        <p:blipFill rotWithShape="1">
          <a:blip r:embed="rId5"/>
          <a:srcRect r="18185"/>
          <a:stretch/>
        </p:blipFill>
        <p:spPr>
          <a:xfrm>
            <a:off x="255369" y="5163353"/>
            <a:ext cx="2756097" cy="1128512"/>
          </a:xfrm>
          <a:prstGeom prst="rect">
            <a:avLst/>
          </a:prstGeom>
        </p:spPr>
      </p:pic>
      <p:sp>
        <p:nvSpPr>
          <p:cNvPr id="4" name="TextBox 3">
            <a:extLst>
              <a:ext uri="{FF2B5EF4-FFF2-40B4-BE49-F238E27FC236}">
                <a16:creationId xmlns:a16="http://schemas.microsoft.com/office/drawing/2014/main" id="{A8604B8F-3805-3E33-DB4A-36A834A724CE}"/>
              </a:ext>
            </a:extLst>
          </p:cNvPr>
          <p:cNvSpPr txBox="1"/>
          <p:nvPr/>
        </p:nvSpPr>
        <p:spPr>
          <a:xfrm>
            <a:off x="3810000" y="359022"/>
            <a:ext cx="4385835" cy="3659486"/>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b="1" i="1" dirty="0"/>
              <a:t>Ask, Advise, Refer – Tobacco Cessation Model</a:t>
            </a:r>
          </a:p>
          <a:p>
            <a:pPr>
              <a:lnSpc>
                <a:spcPct val="90000"/>
              </a:lnSpc>
              <a:spcAft>
                <a:spcPts val="600"/>
              </a:spcAft>
            </a:pPr>
            <a:endParaRPr lang="en-US" sz="1600" b="1" i="1" dirty="0"/>
          </a:p>
          <a:p>
            <a:pPr>
              <a:lnSpc>
                <a:spcPct val="90000"/>
              </a:lnSpc>
              <a:spcAft>
                <a:spcPts val="600"/>
              </a:spcAft>
            </a:pPr>
            <a:r>
              <a:rPr lang="en-US" sz="1600" b="1" dirty="0"/>
              <a:t>YOU can quit smoking, vaping, and using smokeless tobacco today! When you are ready, we can help. Improve your chances of quitting by calling or texting the Georgia Tobacco Quit Line (GTQL). (877) 270-      </a:t>
            </a:r>
          </a:p>
          <a:p>
            <a:pPr indent="-228600">
              <a:lnSpc>
                <a:spcPct val="90000"/>
              </a:lnSpc>
              <a:spcAft>
                <a:spcPts val="600"/>
              </a:spcAft>
              <a:buFont typeface="Arial" panose="020B0604020202020204" pitchFamily="34" charset="0"/>
              <a:buChar char="•"/>
            </a:pPr>
            <a:endParaRPr lang="en-US" sz="1600" b="1" dirty="0"/>
          </a:p>
          <a:p>
            <a:pPr>
              <a:lnSpc>
                <a:spcPct val="90000"/>
              </a:lnSpc>
              <a:spcAft>
                <a:spcPts val="600"/>
              </a:spcAft>
            </a:pPr>
            <a:r>
              <a:rPr lang="en-US" sz="1600" b="1" dirty="0"/>
              <a:t>STOP (877-270-7867) | </a:t>
            </a:r>
            <a:r>
              <a:rPr lang="en-US" sz="1600" b="1" dirty="0" err="1"/>
              <a:t>Español</a:t>
            </a:r>
            <a:r>
              <a:rPr lang="en-US" sz="1600" b="1" dirty="0"/>
              <a:t>           (877) 2NO-FUME (877-266-3863)</a:t>
            </a:r>
          </a:p>
          <a:p>
            <a:pPr>
              <a:lnSpc>
                <a:spcPct val="90000"/>
              </a:lnSpc>
              <a:spcAft>
                <a:spcPts val="600"/>
              </a:spcAft>
            </a:pPr>
            <a:r>
              <a:rPr lang="en-US" sz="1600" b="1" dirty="0"/>
              <a:t>Hearing Impaired: 1-877-777-6534           Text READY to 34191| </a:t>
            </a:r>
            <a:r>
              <a:rPr lang="en-US" sz="1600" b="1" dirty="0" err="1"/>
              <a:t>Español</a:t>
            </a:r>
            <a:r>
              <a:rPr lang="en-US" sz="1600" b="1" dirty="0"/>
              <a:t> Text LISTO to 34191</a:t>
            </a:r>
          </a:p>
          <a:p>
            <a:pPr>
              <a:lnSpc>
                <a:spcPct val="90000"/>
              </a:lnSpc>
              <a:spcAft>
                <a:spcPts val="600"/>
              </a:spcAft>
            </a:pPr>
            <a:endParaRPr lang="en-US" sz="1600" b="1" dirty="0"/>
          </a:p>
          <a:p>
            <a:pPr>
              <a:lnSpc>
                <a:spcPct val="90000"/>
              </a:lnSpc>
              <a:spcAft>
                <a:spcPts val="600"/>
              </a:spcAft>
            </a:pPr>
            <a:r>
              <a:rPr lang="en-US" sz="1600" b="1" dirty="0"/>
              <a:t>Available 24 hours a day, 7 days a week (including holidays)</a:t>
            </a:r>
          </a:p>
        </p:txBody>
      </p:sp>
      <p:sp>
        <p:nvSpPr>
          <p:cNvPr id="19" name="Rectangle 18">
            <a:extLst>
              <a:ext uri="{FF2B5EF4-FFF2-40B4-BE49-F238E27FC236}">
                <a16:creationId xmlns:a16="http://schemas.microsoft.com/office/drawing/2014/main" id="{CA1D8679-A57B-416C-8EB1-68A3E9527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88970" y="6793992"/>
            <a:ext cx="595503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TextBox 9">
            <a:extLst>
              <a:ext uri="{FF2B5EF4-FFF2-40B4-BE49-F238E27FC236}">
                <a16:creationId xmlns:a16="http://schemas.microsoft.com/office/drawing/2014/main" id="{63309FC0-0980-DA03-0E01-0699F3341892}"/>
              </a:ext>
            </a:extLst>
          </p:cNvPr>
          <p:cNvSpPr txBox="1"/>
          <p:nvPr/>
        </p:nvSpPr>
        <p:spPr>
          <a:xfrm>
            <a:off x="3787103" y="4190654"/>
            <a:ext cx="5019439" cy="2308324"/>
          </a:xfrm>
          <a:prstGeom prst="rect">
            <a:avLst/>
          </a:prstGeom>
          <a:noFill/>
        </p:spPr>
        <p:txBody>
          <a:bodyPr wrap="square" rtlCol="0">
            <a:spAutoFit/>
          </a:bodyPr>
          <a:lstStyle/>
          <a:p>
            <a:r>
              <a:rPr lang="en-US" dirty="0"/>
              <a:t>Shown to the left are pictures community partners from </a:t>
            </a:r>
            <a:r>
              <a:rPr lang="en-US" dirty="0" err="1"/>
              <a:t>PAVe</a:t>
            </a:r>
            <a:r>
              <a:rPr lang="en-US" dirty="0"/>
              <a:t> (Parents Against Vaping e-cigarettes, No Menthol Movement ATL, CPCS, etc. who are collaborating to do tobacco cessation work.  What we do is network as committees to exchange resources, materials, and tools and make them interchangeable to work in our communities and as well as on social media. </a:t>
            </a:r>
          </a:p>
        </p:txBody>
      </p:sp>
    </p:spTree>
    <p:extLst>
      <p:ext uri="{BB962C8B-B14F-4D97-AF65-F5344CB8AC3E}">
        <p14:creationId xmlns:p14="http://schemas.microsoft.com/office/powerpoint/2010/main" val="332497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67F6E0-773F-8E99-3D37-0EDC7FA0C166}"/>
              </a:ext>
            </a:extLst>
          </p:cNvPr>
          <p:cNvSpPr txBox="1"/>
          <p:nvPr/>
        </p:nvSpPr>
        <p:spPr>
          <a:xfrm>
            <a:off x="96837" y="1847182"/>
            <a:ext cx="3581400" cy="5262562"/>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Tx/>
              <a:buSzTx/>
              <a:tabLst/>
              <a:defRPr/>
            </a:pPr>
            <a:r>
              <a:rPr kumimoji="0" lang="en-US" sz="3200" b="1" i="0" u="none" strike="noStrike" cap="none" spc="300" normalizeH="0" baseline="0" noProof="0" dirty="0">
                <a:ln w="11430" cmpd="sng">
                  <a:solidFill>
                    <a:srgbClr val="4472C4">
                      <a:tint val="10000"/>
                    </a:srgbClr>
                  </a:solidFill>
                  <a:prstDash val="solid"/>
                  <a:miter lim="800000"/>
                </a:ln>
                <a:effectLst>
                  <a:glow rad="45500">
                    <a:srgbClr val="4472C4">
                      <a:satMod val="220000"/>
                      <a:alpha val="35000"/>
                    </a:srgbClr>
                  </a:glow>
                </a:effectLst>
                <a:uLnTx/>
                <a:uFillTx/>
              </a:rPr>
              <a:t>Believe </a:t>
            </a:r>
            <a:r>
              <a:rPr kumimoji="0" lang="en-US" sz="3200" b="1" i="0" u="sng" strike="noStrike" cap="none" spc="300" normalizeH="0" baseline="0" noProof="0" dirty="0">
                <a:ln w="11430" cmpd="sng">
                  <a:solidFill>
                    <a:srgbClr val="4472C4">
                      <a:tint val="10000"/>
                    </a:srgbClr>
                  </a:solidFill>
                  <a:prstDash val="solid"/>
                  <a:miter lim="800000"/>
                </a:ln>
                <a:effectLst>
                  <a:glow rad="45500">
                    <a:srgbClr val="4472C4">
                      <a:satMod val="220000"/>
                      <a:alpha val="35000"/>
                    </a:srgbClr>
                  </a:glow>
                </a:effectLst>
                <a:uLnTx/>
                <a:uFillTx/>
              </a:rPr>
              <a:t>YOU</a:t>
            </a:r>
            <a:r>
              <a:rPr kumimoji="0" lang="en-US" sz="3200" b="1" i="0" u="none" strike="noStrike" cap="none" spc="300" normalizeH="0" baseline="0" noProof="0" dirty="0">
                <a:ln w="11430" cmpd="sng">
                  <a:solidFill>
                    <a:srgbClr val="4472C4">
                      <a:tint val="10000"/>
                    </a:srgbClr>
                  </a:solidFill>
                  <a:prstDash val="solid"/>
                  <a:miter lim="800000"/>
                </a:ln>
                <a:effectLst>
                  <a:glow rad="45500">
                    <a:srgbClr val="4472C4">
                      <a:satMod val="220000"/>
                      <a:alpha val="35000"/>
                    </a:srgbClr>
                  </a:glow>
                </a:effectLst>
                <a:uLnTx/>
                <a:uFillTx/>
              </a:rPr>
              <a:t> can</a:t>
            </a:r>
          </a:p>
          <a:p>
            <a:pPr marR="0" lvl="0" fontAlgn="auto">
              <a:lnSpc>
                <a:spcPct val="90000"/>
              </a:lnSpc>
              <a:spcBef>
                <a:spcPts val="0"/>
              </a:spcBef>
              <a:spcAft>
                <a:spcPts val="600"/>
              </a:spcAft>
              <a:buClrTx/>
              <a:buSzTx/>
              <a:tabLst/>
              <a:defRPr/>
            </a:pPr>
            <a:r>
              <a:rPr kumimoji="0" lang="en-US" sz="3200" b="1" i="0" u="none" strike="noStrike" cap="none" spc="300" normalizeH="0" baseline="0" noProof="0" dirty="0">
                <a:ln w="11430" cmpd="sng">
                  <a:solidFill>
                    <a:srgbClr val="4472C4">
                      <a:tint val="10000"/>
                    </a:srgbClr>
                  </a:solidFill>
                  <a:prstDash val="solid"/>
                  <a:miter lim="800000"/>
                </a:ln>
                <a:effectLst>
                  <a:glow rad="45500">
                    <a:srgbClr val="4472C4">
                      <a:satMod val="220000"/>
                      <a:alpha val="35000"/>
                    </a:srgbClr>
                  </a:glow>
                </a:effectLst>
                <a:uLnTx/>
                <a:uFillTx/>
              </a:rPr>
              <a:t>make a difference </a:t>
            </a:r>
          </a:p>
          <a:p>
            <a:pPr marR="0" lvl="0" fontAlgn="auto">
              <a:lnSpc>
                <a:spcPct val="90000"/>
              </a:lnSpc>
              <a:spcBef>
                <a:spcPts val="0"/>
              </a:spcBef>
              <a:spcAft>
                <a:spcPts val="600"/>
              </a:spcAft>
              <a:buClrTx/>
              <a:buSzTx/>
              <a:tabLst/>
              <a:defRPr/>
            </a:pPr>
            <a:r>
              <a:rPr kumimoji="0" lang="en-US" sz="3200" b="1" i="0" u="none" strike="noStrike" cap="none" spc="300" normalizeH="0" baseline="0" noProof="0" dirty="0">
                <a:ln w="11430" cmpd="sng">
                  <a:solidFill>
                    <a:srgbClr val="4472C4">
                      <a:tint val="10000"/>
                    </a:srgbClr>
                  </a:solidFill>
                  <a:prstDash val="solid"/>
                  <a:miter lim="800000"/>
                </a:ln>
                <a:effectLst>
                  <a:glow rad="45500">
                    <a:srgbClr val="4472C4">
                      <a:satMod val="220000"/>
                      <a:alpha val="35000"/>
                    </a:srgbClr>
                  </a:glow>
                </a:effectLst>
                <a:uLnTx/>
                <a:uFillTx/>
              </a:rPr>
              <a:t>In the life of a child. It takes a community!</a:t>
            </a:r>
          </a:p>
        </p:txBody>
      </p:sp>
      <p:pic>
        <p:nvPicPr>
          <p:cNvPr id="3" name="Picture 2">
            <a:extLst>
              <a:ext uri="{FF2B5EF4-FFF2-40B4-BE49-F238E27FC236}">
                <a16:creationId xmlns:a16="http://schemas.microsoft.com/office/drawing/2014/main" id="{0664FB2B-FCF3-5285-516C-0BA496B8645C}"/>
              </a:ext>
            </a:extLst>
          </p:cNvPr>
          <p:cNvPicPr>
            <a:picLocks noChangeAspect="1"/>
          </p:cNvPicPr>
          <p:nvPr/>
        </p:nvPicPr>
        <p:blipFill rotWithShape="1">
          <a:blip r:embed="rId2"/>
          <a:srcRect r="16777" b="-3"/>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99BF0310-A246-344E-5F57-4FDBA7019D91}"/>
              </a:ext>
            </a:extLst>
          </p:cNvPr>
          <p:cNvPicPr>
            <a:picLocks noChangeAspect="1"/>
          </p:cNvPicPr>
          <p:nvPr/>
        </p:nvPicPr>
        <p:blipFill rotWithShape="1">
          <a:blip r:embed="rId3"/>
          <a:srcRect r="2" b="3091"/>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849471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p:cNvSpPr/>
          <p:nvPr/>
        </p:nvSpPr>
        <p:spPr>
          <a:xfrm>
            <a:off x="606538" y="-288520"/>
            <a:ext cx="3583865" cy="1161854"/>
          </a:xfrm>
          <a:prstGeom prst="rect">
            <a:avLst/>
          </a:prstGeom>
          <a:effectLst/>
        </p:spPr>
        <p:txBody>
          <a:bodyPr vert="horz" lIns="91440" tIns="45720" rIns="91440" bIns="45720" rtlCol="0" anchor="b">
            <a:normAutofit/>
          </a:bodyPr>
          <a:lstStyle/>
          <a:p>
            <a:pPr>
              <a:lnSpc>
                <a:spcPct val="90000"/>
              </a:lnSpc>
              <a:spcBef>
                <a:spcPct val="0"/>
              </a:spcBef>
              <a:spcAft>
                <a:spcPts val="600"/>
              </a:spcAft>
              <a:defRPr/>
            </a:pPr>
            <a:r>
              <a:rPr lang="en-US" sz="2200" b="1" dirty="0">
                <a:effectLst>
                  <a:outerShdw blurRad="38100" dist="38100" dir="2700000" algn="tl">
                    <a:srgbClr val="000000"/>
                  </a:outerShdw>
                </a:effectLst>
                <a:latin typeface="Constantia" panose="02030602050306030303" pitchFamily="18" charset="0"/>
                <a:ea typeface="+mj-ea"/>
                <a:cs typeface="+mj-cs"/>
              </a:rPr>
              <a:t>Partners In Prevention Project (PIPP)</a:t>
            </a:r>
          </a:p>
        </p:txBody>
      </p:sp>
      <p:sp>
        <p:nvSpPr>
          <p:cNvPr id="11" name="TextBox 10"/>
          <p:cNvSpPr txBox="1"/>
          <p:nvPr/>
        </p:nvSpPr>
        <p:spPr>
          <a:xfrm>
            <a:off x="606538" y="1600200"/>
            <a:ext cx="2712399" cy="5257800"/>
          </a:xfrm>
          <a:prstGeom prst="rect">
            <a:avLst/>
          </a:prstGeom>
          <a:effectLst/>
        </p:spPr>
        <p:txBody>
          <a:bodyPr vert="horz" lIns="91440" tIns="45720" rIns="91440" bIns="45720" rtlCol="0" anchor="ctr">
            <a:normAutofit fontScale="92500" lnSpcReduction="20000"/>
          </a:bodyPr>
          <a:lstStyle/>
          <a:p>
            <a:pPr>
              <a:spcBef>
                <a:spcPct val="20000"/>
              </a:spcBef>
              <a:spcAft>
                <a:spcPts val="600"/>
              </a:spcAft>
              <a:buClr>
                <a:schemeClr val="accent1"/>
              </a:buClr>
            </a:pPr>
            <a:r>
              <a:rPr lang="en-US" sz="1500" b="1" dirty="0">
                <a:latin typeface="Times New Roman" panose="02020603050405020304" pitchFamily="18" charset="0"/>
                <a:cs typeface="Times New Roman" panose="02020603050405020304" pitchFamily="18" charset="0"/>
              </a:rPr>
              <a:t>PIPP is “Strengthening Families” in Troup County through Education, Awareness, Caring, and a Helping hand (E.A.C.H.) to achieve long term community success using the following strengthening tools:</a:t>
            </a:r>
          </a:p>
          <a:p>
            <a:pPr>
              <a:spcBef>
                <a:spcPct val="20000"/>
              </a:spcBef>
              <a:spcAft>
                <a:spcPts val="600"/>
              </a:spcAft>
              <a:buClr>
                <a:schemeClr val="accent1"/>
              </a:buClr>
              <a:buFont typeface="Wingdings 2" charset="2"/>
              <a:buChar char=""/>
            </a:pPr>
            <a:r>
              <a:rPr lang="en-US" sz="1500" b="1" dirty="0">
                <a:latin typeface="Times New Roman" panose="02020603050405020304" pitchFamily="18" charset="0"/>
                <a:cs typeface="Times New Roman" panose="02020603050405020304" pitchFamily="18" charset="0"/>
              </a:rPr>
              <a:t>Environmental Strategies are Social Host Liability Education (PWH-targeting adult population) and PSN (BTW-targeting adult and youth population and Crazy Real-targeting youth population)</a:t>
            </a:r>
          </a:p>
          <a:p>
            <a:pPr>
              <a:spcBef>
                <a:spcPct val="20000"/>
              </a:spcBef>
              <a:spcAft>
                <a:spcPts val="600"/>
              </a:spcAft>
              <a:buClr>
                <a:schemeClr val="accent1"/>
              </a:buClr>
              <a:buFont typeface="Wingdings 2" charset="2"/>
              <a:buChar char=""/>
            </a:pPr>
            <a:r>
              <a:rPr lang="en-US" sz="1500" b="1" dirty="0">
                <a:latin typeface="Times New Roman" panose="02020603050405020304" pitchFamily="18" charset="0"/>
                <a:cs typeface="Times New Roman" panose="02020603050405020304" pitchFamily="18" charset="0"/>
              </a:rPr>
              <a:t>Individual Strategy “Too Good for Drugs”</a:t>
            </a:r>
          </a:p>
          <a:p>
            <a:pPr>
              <a:spcBef>
                <a:spcPct val="20000"/>
              </a:spcBef>
              <a:spcAft>
                <a:spcPts val="600"/>
              </a:spcAft>
              <a:buClr>
                <a:schemeClr val="accent1"/>
              </a:buClr>
              <a:buFont typeface="Wingdings 2" charset="2"/>
              <a:buChar char=""/>
            </a:pPr>
            <a:r>
              <a:rPr lang="en-US" sz="1500" b="1" dirty="0">
                <a:latin typeface="Times New Roman" panose="02020603050405020304" pitchFamily="18" charset="0"/>
                <a:cs typeface="Times New Roman" panose="02020603050405020304" pitchFamily="18" charset="0"/>
              </a:rPr>
              <a:t>Tobacco Cessation “Ask, Advise, Refer”</a:t>
            </a:r>
          </a:p>
          <a:p>
            <a:pPr>
              <a:spcBef>
                <a:spcPct val="20000"/>
              </a:spcBef>
              <a:spcAft>
                <a:spcPts val="600"/>
              </a:spcAft>
              <a:buClr>
                <a:schemeClr val="accent1"/>
              </a:buClr>
              <a:buFont typeface="Wingdings 2" charset="2"/>
              <a:buChar char=""/>
            </a:pPr>
            <a:r>
              <a:rPr lang="en-US" sz="1500" b="1" dirty="0">
                <a:latin typeface="Times New Roman" panose="02020603050405020304" pitchFamily="18" charset="0"/>
                <a:cs typeface="Times New Roman" panose="02020603050405020304" pitchFamily="18" charset="0"/>
              </a:rPr>
              <a:t>Teen Empowerment and Teen On The M.O.V.E. members, and FB and Instagram pages are instrumental in disseminating environmental strategy messages</a:t>
            </a:r>
          </a:p>
          <a:p>
            <a:pPr>
              <a:spcBef>
                <a:spcPct val="20000"/>
              </a:spcBef>
              <a:spcAft>
                <a:spcPts val="600"/>
              </a:spcAft>
              <a:buClr>
                <a:schemeClr val="accent1"/>
              </a:buClr>
              <a:buFont typeface="Wingdings 2" charset="2"/>
              <a:buChar char=""/>
            </a:pPr>
            <a:r>
              <a:rPr lang="en-US" sz="1500" b="1" dirty="0">
                <a:latin typeface="Times New Roman" panose="02020603050405020304" pitchFamily="18" charset="0"/>
                <a:cs typeface="Times New Roman" panose="02020603050405020304" pitchFamily="18" charset="0"/>
              </a:rPr>
              <a:t>Program sustainability through collaboration</a:t>
            </a:r>
          </a:p>
          <a:p>
            <a:pPr>
              <a:spcBef>
                <a:spcPct val="20000"/>
              </a:spcBef>
              <a:spcAft>
                <a:spcPts val="600"/>
              </a:spcAft>
              <a:buClr>
                <a:schemeClr val="accent1"/>
              </a:buClr>
              <a:buFont typeface="Wingdings 2" charset="2"/>
              <a:buChar char=""/>
            </a:pPr>
            <a:endParaRPr lang="en-US" sz="1400" dirty="0"/>
          </a:p>
          <a:p>
            <a:pPr>
              <a:spcBef>
                <a:spcPct val="20000"/>
              </a:spcBef>
              <a:spcAft>
                <a:spcPts val="600"/>
              </a:spcAft>
              <a:buClr>
                <a:schemeClr val="accent1"/>
              </a:buClr>
              <a:buFont typeface="Wingdings 2" charset="2"/>
              <a:buChar char=""/>
            </a:pPr>
            <a:endParaRPr lang="en-US" sz="1400" dirty="0"/>
          </a:p>
          <a:p>
            <a:pPr>
              <a:spcBef>
                <a:spcPct val="20000"/>
              </a:spcBef>
              <a:spcAft>
                <a:spcPts val="600"/>
              </a:spcAft>
              <a:buClr>
                <a:schemeClr val="accent1"/>
              </a:buClr>
              <a:buFont typeface="Wingdings 2" charset="2"/>
              <a:buChar char=""/>
            </a:pPr>
            <a:endParaRPr lang="en-US" sz="1400" dirty="0"/>
          </a:p>
        </p:txBody>
      </p:sp>
      <p:pic>
        <p:nvPicPr>
          <p:cNvPr id="10" name="Picture 9" descr="C:\Users\vdowell\AppData\Local\Microsoft\Windows\Temporary Internet Files\Content.IE5\BI1WWDD2\family[1].jpg"/>
          <p:cNvPicPr/>
          <p:nvPr/>
        </p:nvPicPr>
        <p:blipFill>
          <a:blip r:embed="rId2" cstate="print"/>
          <a:stretch>
            <a:fillRect/>
          </a:stretch>
        </p:blipFill>
        <p:spPr bwMode="auto">
          <a:xfrm>
            <a:off x="7612764" y="6126947"/>
            <a:ext cx="924698" cy="731054"/>
          </a:xfrm>
          <a:prstGeom prst="rect">
            <a:avLst/>
          </a:prstGeom>
          <a:noFill/>
        </p:spPr>
      </p:pic>
      <p:pic>
        <p:nvPicPr>
          <p:cNvPr id="9" name="Picture 8" descr="C:\Users\vdowell\AppData\Local\Microsoft\Windows\Temporary Internet Files\Content.IE5\IQP87UT7\stronger-families[1].png"/>
          <p:cNvPicPr/>
          <p:nvPr/>
        </p:nvPicPr>
        <p:blipFill>
          <a:blip r:embed="rId3" cstate="print"/>
          <a:stretch>
            <a:fillRect/>
          </a:stretch>
        </p:blipFill>
        <p:spPr bwMode="auto">
          <a:xfrm>
            <a:off x="6317375" y="5910563"/>
            <a:ext cx="1358391" cy="964406"/>
          </a:xfrm>
          <a:prstGeom prst="rect">
            <a:avLst/>
          </a:prstGeom>
          <a:noFill/>
        </p:spPr>
      </p:pic>
      <p:sp>
        <p:nvSpPr>
          <p:cNvPr id="84999" name="Rectangle 7"/>
          <p:cNvSpPr>
            <a:spLocks noChangeArrowheads="1"/>
          </p:cNvSpPr>
          <p:nvPr/>
        </p:nvSpPr>
        <p:spPr bwMode="auto">
          <a:xfrm>
            <a:off x="762000" y="-48734"/>
            <a:ext cx="2895600" cy="895843"/>
          </a:xfrm>
          <a:prstGeom prst="rect">
            <a:avLst/>
          </a:prstGeom>
          <a:noFill/>
          <a:ln w="9525">
            <a:noFill/>
            <a:miter lim="800000"/>
            <a:headEnd/>
            <a:tailEnd/>
          </a:ln>
          <a:effectLst/>
        </p:spPr>
        <p:txBody>
          <a:bodyPr anchor="ctr"/>
          <a:lstStyle/>
          <a:p>
            <a:pPr algn="ctr">
              <a:spcAft>
                <a:spcPts val="600"/>
              </a:spcAft>
              <a:defRPr/>
            </a:pPr>
            <a:endParaRPr lang="en-US">
              <a:solidFill>
                <a:schemeClr val="tx2"/>
              </a:solidFill>
              <a:effectLst>
                <a:outerShdw blurRad="38100" dist="38100" dir="2700000" algn="tl">
                  <a:srgbClr val="000000"/>
                </a:outerShdw>
              </a:effectLst>
            </a:endParaRPr>
          </a:p>
          <a:p>
            <a:pPr algn="ctr">
              <a:spcAft>
                <a:spcPts val="600"/>
              </a:spcAft>
              <a:defRPr/>
            </a:pPr>
            <a:endParaRPr lang="en-US" sz="2000">
              <a:solidFill>
                <a:schemeClr val="tx2"/>
              </a:solidFill>
              <a:effectLst>
                <a:outerShdw blurRad="38100" dist="38100" dir="2700000" algn="tl">
                  <a:srgbClr val="000000"/>
                </a:outerShdw>
              </a:effectLst>
            </a:endParaRPr>
          </a:p>
        </p:txBody>
      </p:sp>
      <p:sp>
        <p:nvSpPr>
          <p:cNvPr id="12" name="TextBox 11">
            <a:extLst>
              <a:ext uri="{FF2B5EF4-FFF2-40B4-BE49-F238E27FC236}">
                <a16:creationId xmlns:a16="http://schemas.microsoft.com/office/drawing/2014/main" id="{B48CDE36-37A8-4F1A-B112-ABA09BA444FA}"/>
              </a:ext>
            </a:extLst>
          </p:cNvPr>
          <p:cNvSpPr txBox="1"/>
          <p:nvPr/>
        </p:nvSpPr>
        <p:spPr>
          <a:xfrm>
            <a:off x="6286194" y="1134878"/>
            <a:ext cx="2133421" cy="2585323"/>
          </a:xfrm>
          <a:prstGeom prst="rect">
            <a:avLst/>
          </a:prstGeom>
          <a:noFill/>
        </p:spPr>
        <p:txBody>
          <a:bodyPr wrap="square" rtlCol="0">
            <a:spAutoFit/>
          </a:bodyPr>
          <a:lstStyle/>
          <a:p>
            <a:r>
              <a:rPr lang="en-US" b="1" dirty="0">
                <a:latin typeface="Abadi" panose="020B0604020104020204" pitchFamily="34" charset="0"/>
                <a:cs typeface="Aldhabi" panose="020B0604020202020204" pitchFamily="2" charset="-78"/>
              </a:rPr>
              <a:t>Be The Wall – social marketing model</a:t>
            </a:r>
          </a:p>
          <a:p>
            <a:endParaRPr lang="en-US" b="1" dirty="0">
              <a:latin typeface="Abadi" panose="020B0604020104020204" pitchFamily="34" charset="0"/>
              <a:cs typeface="Aldhabi" panose="020B0604020202020204" pitchFamily="2" charset="-78"/>
            </a:endParaRPr>
          </a:p>
          <a:p>
            <a:endParaRPr lang="en-US" b="1" dirty="0">
              <a:latin typeface="Abadi" panose="020B0604020104020204" pitchFamily="34" charset="0"/>
              <a:cs typeface="Aldhabi" panose="020B0604020202020204" pitchFamily="2" charset="-78"/>
            </a:endParaRPr>
          </a:p>
          <a:p>
            <a:endParaRPr lang="en-US" b="1" dirty="0">
              <a:latin typeface="Abadi" panose="020B0604020104020204" pitchFamily="34" charset="0"/>
              <a:cs typeface="Aldhabi" panose="020B0604020202020204" pitchFamily="2" charset="-78"/>
            </a:endParaRPr>
          </a:p>
          <a:p>
            <a:endParaRPr lang="en-US" b="1" dirty="0">
              <a:latin typeface="Abadi" panose="020B0604020104020204" pitchFamily="34" charset="0"/>
              <a:cs typeface="Aldhabi" panose="020B0604020202020204" pitchFamily="2" charset="-78"/>
            </a:endParaRPr>
          </a:p>
          <a:p>
            <a:endParaRPr lang="en-US" b="1" dirty="0">
              <a:latin typeface="Abadi" panose="020B0604020104020204" pitchFamily="34" charset="0"/>
              <a:cs typeface="Aldhabi" panose="020B0604020202020204" pitchFamily="2" charset="-78"/>
            </a:endParaRPr>
          </a:p>
          <a:p>
            <a:r>
              <a:rPr lang="en-US" b="1" dirty="0">
                <a:latin typeface="Abadi" panose="020B0604020104020204" pitchFamily="34" charset="0"/>
                <a:cs typeface="Aldhabi" panose="020B0604020202020204" pitchFamily="2" charset="-78"/>
              </a:rPr>
              <a:t>Crazy Real – social marketing model</a:t>
            </a:r>
          </a:p>
        </p:txBody>
      </p:sp>
      <p:sp>
        <p:nvSpPr>
          <p:cNvPr id="13" name="TextBox 12">
            <a:extLst>
              <a:ext uri="{FF2B5EF4-FFF2-40B4-BE49-F238E27FC236}">
                <a16:creationId xmlns:a16="http://schemas.microsoft.com/office/drawing/2014/main" id="{A070A192-E0E8-4B76-A96D-DAA7AE553FFD}"/>
              </a:ext>
            </a:extLst>
          </p:cNvPr>
          <p:cNvSpPr txBox="1"/>
          <p:nvPr/>
        </p:nvSpPr>
        <p:spPr>
          <a:xfrm>
            <a:off x="6310305" y="477777"/>
            <a:ext cx="2327530" cy="369332"/>
          </a:xfrm>
          <a:prstGeom prst="rect">
            <a:avLst/>
          </a:prstGeom>
          <a:noFill/>
        </p:spPr>
        <p:txBody>
          <a:bodyPr wrap="square" rtlCol="0">
            <a:spAutoFit/>
          </a:bodyPr>
          <a:lstStyle/>
          <a:p>
            <a:r>
              <a:rPr lang="en-US" b="1" dirty="0">
                <a:latin typeface="Abadi" panose="020B0604020104020204" pitchFamily="34" charset="0"/>
                <a:cs typeface="Aldhabi" panose="020B0604020202020204" pitchFamily="2" charset="-78"/>
              </a:rPr>
              <a:t>Positive Social Norms</a:t>
            </a:r>
          </a:p>
        </p:txBody>
      </p:sp>
      <p:sp>
        <p:nvSpPr>
          <p:cNvPr id="14" name="TextBox 13">
            <a:extLst>
              <a:ext uri="{FF2B5EF4-FFF2-40B4-BE49-F238E27FC236}">
                <a16:creationId xmlns:a16="http://schemas.microsoft.com/office/drawing/2014/main" id="{C9A23F5B-C7F1-4D03-A5C5-714911412EBF}"/>
              </a:ext>
            </a:extLst>
          </p:cNvPr>
          <p:cNvSpPr txBox="1"/>
          <p:nvPr/>
        </p:nvSpPr>
        <p:spPr>
          <a:xfrm>
            <a:off x="3579743" y="4193432"/>
            <a:ext cx="2133421" cy="369332"/>
          </a:xfrm>
          <a:prstGeom prst="rect">
            <a:avLst/>
          </a:prstGeom>
          <a:noFill/>
        </p:spPr>
        <p:txBody>
          <a:bodyPr wrap="square" rtlCol="0">
            <a:spAutoFit/>
          </a:bodyPr>
          <a:lstStyle/>
          <a:p>
            <a:r>
              <a:rPr lang="en-US" b="1" dirty="0">
                <a:latin typeface="Abadi" panose="020B0604020104020204" pitchFamily="34" charset="0"/>
                <a:cs typeface="Aldhabi" panose="020B0604020202020204" pitchFamily="2" charset="-78"/>
              </a:rPr>
              <a:t>Too Good for Drugs </a:t>
            </a:r>
          </a:p>
        </p:txBody>
      </p:sp>
      <p:sp>
        <p:nvSpPr>
          <p:cNvPr id="15" name="TextBox 14">
            <a:extLst>
              <a:ext uri="{FF2B5EF4-FFF2-40B4-BE49-F238E27FC236}">
                <a16:creationId xmlns:a16="http://schemas.microsoft.com/office/drawing/2014/main" id="{4EBA2FA3-0794-401E-A63E-4B7A443FD86D}"/>
              </a:ext>
            </a:extLst>
          </p:cNvPr>
          <p:cNvSpPr txBox="1"/>
          <p:nvPr/>
        </p:nvSpPr>
        <p:spPr>
          <a:xfrm>
            <a:off x="6436698" y="4193432"/>
            <a:ext cx="2133421" cy="646331"/>
          </a:xfrm>
          <a:prstGeom prst="rect">
            <a:avLst/>
          </a:prstGeom>
          <a:noFill/>
        </p:spPr>
        <p:txBody>
          <a:bodyPr wrap="square" rtlCol="0">
            <a:spAutoFit/>
          </a:bodyPr>
          <a:lstStyle/>
          <a:p>
            <a:r>
              <a:rPr lang="en-US" b="1" dirty="0">
                <a:latin typeface="Abadi" panose="020B0604020104020204" pitchFamily="34" charset="0"/>
                <a:cs typeface="Aldhabi" panose="020B0604020202020204" pitchFamily="2" charset="-78"/>
              </a:rPr>
              <a:t>Ask, Advise, Refer (Connect)</a:t>
            </a:r>
          </a:p>
        </p:txBody>
      </p:sp>
      <p:pic>
        <p:nvPicPr>
          <p:cNvPr id="18" name="Picture 17">
            <a:extLst>
              <a:ext uri="{FF2B5EF4-FFF2-40B4-BE49-F238E27FC236}">
                <a16:creationId xmlns:a16="http://schemas.microsoft.com/office/drawing/2014/main" id="{77E156F9-900D-4139-9AF9-630A5A6A969D}"/>
              </a:ext>
            </a:extLst>
          </p:cNvPr>
          <p:cNvPicPr>
            <a:picLocks noChangeAspect="1"/>
          </p:cNvPicPr>
          <p:nvPr/>
        </p:nvPicPr>
        <p:blipFill>
          <a:blip r:embed="rId4" cstate="print"/>
          <a:stretch>
            <a:fillRect/>
          </a:stretch>
        </p:blipFill>
        <p:spPr>
          <a:xfrm>
            <a:off x="3634769" y="4698671"/>
            <a:ext cx="2295093" cy="990601"/>
          </a:xfrm>
          <a:prstGeom prst="rect">
            <a:avLst/>
          </a:prstGeom>
        </p:spPr>
      </p:pic>
      <p:sp>
        <p:nvSpPr>
          <p:cNvPr id="22" name="Speech Bubble: Rectangle with Corners Rounded 21">
            <a:extLst>
              <a:ext uri="{FF2B5EF4-FFF2-40B4-BE49-F238E27FC236}">
                <a16:creationId xmlns:a16="http://schemas.microsoft.com/office/drawing/2014/main" id="{1EF934B2-1309-4907-870D-CDB16903D313}"/>
              </a:ext>
            </a:extLst>
          </p:cNvPr>
          <p:cNvSpPr/>
          <p:nvPr/>
        </p:nvSpPr>
        <p:spPr>
          <a:xfrm>
            <a:off x="6528525" y="4890938"/>
            <a:ext cx="1891090" cy="718874"/>
          </a:xfrm>
          <a:prstGeom prst="wedgeRoundRectCallout">
            <a:avLst>
              <a:gd name="adj1" fmla="val -2949"/>
              <a:gd name="adj2" fmla="val 65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1-877-270-STOP</a:t>
            </a:r>
          </a:p>
        </p:txBody>
      </p:sp>
      <p:pic>
        <p:nvPicPr>
          <p:cNvPr id="2" name="Picture 1">
            <a:extLst>
              <a:ext uri="{FF2B5EF4-FFF2-40B4-BE49-F238E27FC236}">
                <a16:creationId xmlns:a16="http://schemas.microsoft.com/office/drawing/2014/main" id="{862C7DFE-7A23-42FF-846C-0BDE1047F96F}"/>
              </a:ext>
            </a:extLst>
          </p:cNvPr>
          <p:cNvPicPr>
            <a:picLocks noChangeAspect="1"/>
          </p:cNvPicPr>
          <p:nvPr/>
        </p:nvPicPr>
        <p:blipFill>
          <a:blip r:embed="rId5"/>
          <a:stretch>
            <a:fillRect/>
          </a:stretch>
        </p:blipFill>
        <p:spPr>
          <a:xfrm>
            <a:off x="3600917" y="1974029"/>
            <a:ext cx="1991053" cy="1381077"/>
          </a:xfrm>
          <a:prstGeom prst="rect">
            <a:avLst/>
          </a:prstGeom>
        </p:spPr>
      </p:pic>
      <p:sp>
        <p:nvSpPr>
          <p:cNvPr id="3" name="TextBox 2">
            <a:extLst>
              <a:ext uri="{FF2B5EF4-FFF2-40B4-BE49-F238E27FC236}">
                <a16:creationId xmlns:a16="http://schemas.microsoft.com/office/drawing/2014/main" id="{B7739F7A-9E62-DBCF-18B9-8871F5B52FEA}"/>
              </a:ext>
            </a:extLst>
          </p:cNvPr>
          <p:cNvSpPr txBox="1"/>
          <p:nvPr/>
        </p:nvSpPr>
        <p:spPr>
          <a:xfrm>
            <a:off x="3657689" y="1321128"/>
            <a:ext cx="2133421" cy="646331"/>
          </a:xfrm>
          <a:prstGeom prst="rect">
            <a:avLst/>
          </a:prstGeom>
          <a:noFill/>
        </p:spPr>
        <p:txBody>
          <a:bodyPr wrap="square" rtlCol="0">
            <a:spAutoFit/>
          </a:bodyPr>
          <a:lstStyle/>
          <a:p>
            <a:r>
              <a:rPr lang="en-US" b="1" dirty="0">
                <a:latin typeface="Abadi" panose="020B0604020104020204" pitchFamily="34" charset="0"/>
                <a:cs typeface="Aldhabi" panose="020B0604020202020204" pitchFamily="2" charset="-78"/>
              </a:rPr>
              <a:t>Social Host Liability Education</a:t>
            </a:r>
          </a:p>
        </p:txBody>
      </p:sp>
      <p:pic>
        <p:nvPicPr>
          <p:cNvPr id="5" name="Picture 4" descr="A brick wall with white text&#10;&#10;Description automatically generated">
            <a:extLst>
              <a:ext uri="{FF2B5EF4-FFF2-40B4-BE49-F238E27FC236}">
                <a16:creationId xmlns:a16="http://schemas.microsoft.com/office/drawing/2014/main" id="{9D2CEA73-F345-A254-24F1-55CD69322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7080" y="1917909"/>
            <a:ext cx="2594272" cy="8769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435A8B4-497A-4902-7091-A809E85427E6}"/>
              </a:ext>
            </a:extLst>
          </p:cNvPr>
          <p:cNvPicPr>
            <a:picLocks noChangeAspect="1"/>
          </p:cNvPicPr>
          <p:nvPr/>
        </p:nvPicPr>
        <p:blipFill>
          <a:blip r:embed="rId2"/>
          <a:stretch>
            <a:fillRect/>
          </a:stretch>
        </p:blipFill>
        <p:spPr>
          <a:xfrm>
            <a:off x="5334000" y="42182"/>
            <a:ext cx="3712903" cy="2325107"/>
          </a:xfrm>
          <a:prstGeom prst="rect">
            <a:avLst/>
          </a:prstGeom>
        </p:spPr>
      </p:pic>
      <p:pic>
        <p:nvPicPr>
          <p:cNvPr id="9" name="Picture 8">
            <a:extLst>
              <a:ext uri="{FF2B5EF4-FFF2-40B4-BE49-F238E27FC236}">
                <a16:creationId xmlns:a16="http://schemas.microsoft.com/office/drawing/2014/main" id="{3EF646E7-E90C-1A29-FFFF-96B3D198774D}"/>
              </a:ext>
            </a:extLst>
          </p:cNvPr>
          <p:cNvPicPr>
            <a:picLocks noChangeAspect="1"/>
          </p:cNvPicPr>
          <p:nvPr/>
        </p:nvPicPr>
        <p:blipFill>
          <a:blip r:embed="rId3"/>
          <a:stretch>
            <a:fillRect/>
          </a:stretch>
        </p:blipFill>
        <p:spPr>
          <a:xfrm>
            <a:off x="457200" y="4264311"/>
            <a:ext cx="3887072" cy="2362051"/>
          </a:xfrm>
          <a:prstGeom prst="rect">
            <a:avLst/>
          </a:prstGeom>
        </p:spPr>
      </p:pic>
      <p:pic>
        <p:nvPicPr>
          <p:cNvPr id="11" name="Picture 10">
            <a:extLst>
              <a:ext uri="{FF2B5EF4-FFF2-40B4-BE49-F238E27FC236}">
                <a16:creationId xmlns:a16="http://schemas.microsoft.com/office/drawing/2014/main" id="{245E1E73-F55A-E15B-545B-92683123A9D6}"/>
              </a:ext>
            </a:extLst>
          </p:cNvPr>
          <p:cNvPicPr>
            <a:picLocks noChangeAspect="1"/>
          </p:cNvPicPr>
          <p:nvPr/>
        </p:nvPicPr>
        <p:blipFill rotWithShape="1">
          <a:blip r:embed="rId4"/>
          <a:srcRect t="27778"/>
          <a:stretch/>
        </p:blipFill>
        <p:spPr>
          <a:xfrm>
            <a:off x="5537402" y="2539261"/>
            <a:ext cx="3382403" cy="1735936"/>
          </a:xfrm>
          <a:prstGeom prst="rect">
            <a:avLst/>
          </a:prstGeom>
        </p:spPr>
      </p:pic>
      <p:pic>
        <p:nvPicPr>
          <p:cNvPr id="13" name="Picture 12">
            <a:extLst>
              <a:ext uri="{FF2B5EF4-FFF2-40B4-BE49-F238E27FC236}">
                <a16:creationId xmlns:a16="http://schemas.microsoft.com/office/drawing/2014/main" id="{0FC735B5-2031-7928-88B8-8C42C1948797}"/>
              </a:ext>
            </a:extLst>
          </p:cNvPr>
          <p:cNvPicPr>
            <a:picLocks noChangeAspect="1"/>
          </p:cNvPicPr>
          <p:nvPr/>
        </p:nvPicPr>
        <p:blipFill>
          <a:blip r:embed="rId5"/>
          <a:stretch>
            <a:fillRect/>
          </a:stretch>
        </p:blipFill>
        <p:spPr>
          <a:xfrm>
            <a:off x="5181600" y="4447169"/>
            <a:ext cx="3887073" cy="2362051"/>
          </a:xfrm>
          <a:prstGeom prst="rect">
            <a:avLst/>
          </a:prstGeom>
        </p:spPr>
      </p:pic>
      <p:pic>
        <p:nvPicPr>
          <p:cNvPr id="16" name="Picture 15">
            <a:extLst>
              <a:ext uri="{FF2B5EF4-FFF2-40B4-BE49-F238E27FC236}">
                <a16:creationId xmlns:a16="http://schemas.microsoft.com/office/drawing/2014/main" id="{44E8F090-6A5E-12AB-0564-1EFA8CF45125}"/>
              </a:ext>
            </a:extLst>
          </p:cNvPr>
          <p:cNvPicPr>
            <a:picLocks noChangeAspect="1"/>
          </p:cNvPicPr>
          <p:nvPr/>
        </p:nvPicPr>
        <p:blipFill rotWithShape="1">
          <a:blip r:embed="rId6"/>
          <a:srcRect l="8332" t="37779" r="14167" b="14445"/>
          <a:stretch/>
        </p:blipFill>
        <p:spPr>
          <a:xfrm>
            <a:off x="255814" y="42182"/>
            <a:ext cx="4800600" cy="2646590"/>
          </a:xfrm>
          <a:prstGeom prst="rect">
            <a:avLst/>
          </a:prstGeom>
        </p:spPr>
      </p:pic>
      <p:sp>
        <p:nvSpPr>
          <p:cNvPr id="17" name="TextBox 16">
            <a:extLst>
              <a:ext uri="{FF2B5EF4-FFF2-40B4-BE49-F238E27FC236}">
                <a16:creationId xmlns:a16="http://schemas.microsoft.com/office/drawing/2014/main" id="{21862B8D-B97A-7EC7-2E21-ED5726EA088B}"/>
              </a:ext>
            </a:extLst>
          </p:cNvPr>
          <p:cNvSpPr txBox="1"/>
          <p:nvPr/>
        </p:nvSpPr>
        <p:spPr>
          <a:xfrm>
            <a:off x="457200" y="2876377"/>
            <a:ext cx="3962400" cy="1200329"/>
          </a:xfrm>
          <a:prstGeom prst="rect">
            <a:avLst/>
          </a:prstGeom>
          <a:noFill/>
        </p:spPr>
        <p:txBody>
          <a:bodyPr wrap="square" rtlCol="0">
            <a:spAutoFit/>
          </a:bodyPr>
          <a:lstStyle/>
          <a:p>
            <a:r>
              <a:rPr lang="en-US" dirty="0"/>
              <a:t>In collaboration with Beyond The Bell (BYTB), we did a Senior, Mature Focus Group aimed at learning health concerns.</a:t>
            </a:r>
          </a:p>
        </p:txBody>
      </p:sp>
    </p:spTree>
    <p:extLst>
      <p:ext uri="{BB962C8B-B14F-4D97-AF65-F5344CB8AC3E}">
        <p14:creationId xmlns:p14="http://schemas.microsoft.com/office/powerpoint/2010/main" val="198541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D63E16C-0012-9A74-968F-8D56CF6EE0B2}"/>
              </a:ext>
            </a:extLst>
          </p:cNvPr>
          <p:cNvPicPr>
            <a:picLocks noChangeAspect="1"/>
          </p:cNvPicPr>
          <p:nvPr/>
        </p:nvPicPr>
        <p:blipFill rotWithShape="1">
          <a:blip r:embed="rId2"/>
          <a:srcRect t="18253" b="25507"/>
          <a:stretch/>
        </p:blipFill>
        <p:spPr>
          <a:xfrm>
            <a:off x="20" y="1282"/>
            <a:ext cx="9143980" cy="6856718"/>
          </a:xfrm>
          <a:prstGeom prst="rect">
            <a:avLst/>
          </a:prstGeom>
        </p:spPr>
      </p:pic>
      <p:sp>
        <p:nvSpPr>
          <p:cNvPr id="7" name="Speech Bubble: Rectangle with Corners Rounded 6">
            <a:extLst>
              <a:ext uri="{FF2B5EF4-FFF2-40B4-BE49-F238E27FC236}">
                <a16:creationId xmlns:a16="http://schemas.microsoft.com/office/drawing/2014/main" id="{F3E15112-2E96-D2D5-D421-6AD1014B6F01}"/>
              </a:ext>
            </a:extLst>
          </p:cNvPr>
          <p:cNvSpPr/>
          <p:nvPr/>
        </p:nvSpPr>
        <p:spPr>
          <a:xfrm>
            <a:off x="6477000" y="4038600"/>
            <a:ext cx="1676400" cy="1295400"/>
          </a:xfrm>
          <a:prstGeom prst="wedgeRoundRectCallout">
            <a:avLst>
              <a:gd name="adj1" fmla="val -62774"/>
              <a:gd name="adj2" fmla="val -1666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Shown here is our PWH yard sign on our Coleman Center site.</a:t>
            </a:r>
          </a:p>
        </p:txBody>
      </p:sp>
    </p:spTree>
    <p:extLst>
      <p:ext uri="{BB962C8B-B14F-4D97-AF65-F5344CB8AC3E}">
        <p14:creationId xmlns:p14="http://schemas.microsoft.com/office/powerpoint/2010/main" val="39329371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useBgFill="1">
        <p:nvSpPr>
          <p:cNvPr id="17414"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416" name="Group 17415">
            <a:extLst>
              <a:ext uri="{FF2B5EF4-FFF2-40B4-BE49-F238E27FC236}">
                <a16:creationId xmlns:a16="http://schemas.microsoft.com/office/drawing/2014/main" id="{094DE5E8-C080-45A4-B2F4-8FE7D8F8EE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1" cy="6858000"/>
            <a:chOff x="-2848" y="0"/>
            <a:chExt cx="12188949" cy="6858000"/>
          </a:xfrm>
        </p:grpSpPr>
        <p:sp>
          <p:nvSpPr>
            <p:cNvPr id="17417" name="Color Cover">
              <a:extLst>
                <a:ext uri="{FF2B5EF4-FFF2-40B4-BE49-F238E27FC236}">
                  <a16:creationId xmlns:a16="http://schemas.microsoft.com/office/drawing/2014/main" id="{1FAC8321-8295-4F58-80B8-C1A774606B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8" name="Color Cover">
              <a:extLst>
                <a:ext uri="{FF2B5EF4-FFF2-40B4-BE49-F238E27FC236}">
                  <a16:creationId xmlns:a16="http://schemas.microsoft.com/office/drawing/2014/main" id="{2BE89D78-556E-4C9E-A234-78B085023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420" name="Group 17419">
            <a:extLst>
              <a:ext uri="{FF2B5EF4-FFF2-40B4-BE49-F238E27FC236}">
                <a16:creationId xmlns:a16="http://schemas.microsoft.com/office/drawing/2014/main" id="{9A28EBCD-582B-4E3B-AB95-15EA16034C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8459" y="598259"/>
            <a:ext cx="8167081" cy="5680742"/>
            <a:chOff x="651279" y="598259"/>
            <a:chExt cx="10889442" cy="5680742"/>
          </a:xfrm>
        </p:grpSpPr>
        <p:sp>
          <p:nvSpPr>
            <p:cNvPr id="17421" name="Color">
              <a:extLst>
                <a:ext uri="{FF2B5EF4-FFF2-40B4-BE49-F238E27FC236}">
                  <a16:creationId xmlns:a16="http://schemas.microsoft.com/office/drawing/2014/main" id="{49E29E18-2832-4FBD-901C-97986DBD0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22" name="Color">
              <a:extLst>
                <a:ext uri="{FF2B5EF4-FFF2-40B4-BE49-F238E27FC236}">
                  <a16:creationId xmlns:a16="http://schemas.microsoft.com/office/drawing/2014/main" id="{7327E470-287A-4E1E-8A04-A3596DBD9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09" name="Picture 1" descr="E:\Pictures Oct and Nov 2014\SAM_0491.JPG"/>
          <p:cNvPicPr>
            <a:picLocks noChangeAspect="1" noChangeArrowheads="1"/>
          </p:cNvPicPr>
          <p:nvPr/>
        </p:nvPicPr>
        <p:blipFill>
          <a:blip r:embed="rId2" cstate="print"/>
          <a:srcRect l="8333" t="11111" r="9166" b="3333"/>
          <a:stretch>
            <a:fillRect/>
          </a:stretch>
        </p:blipFill>
        <p:spPr bwMode="auto">
          <a:xfrm>
            <a:off x="5031568" y="1173129"/>
            <a:ext cx="3181654" cy="2400366"/>
          </a:xfrm>
          <a:prstGeom prst="rect">
            <a:avLst/>
          </a:prstGeom>
          <a:noFill/>
        </p:spPr>
      </p:pic>
      <p:pic>
        <p:nvPicPr>
          <p:cNvPr id="7" name="Picture 6" descr="C:\Users\vdowell\AppData\Local\Microsoft\Windows\Temporary Internet Files\Content.Outlook\9VJAHL1Q\tc-horizontal-fullcolor-CMYK.jpg"/>
          <p:cNvPicPr/>
          <p:nvPr/>
        </p:nvPicPr>
        <p:blipFill>
          <a:blip r:embed="rId3" cstate="print"/>
          <a:stretch>
            <a:fillRect/>
          </a:stretch>
        </p:blipFill>
        <p:spPr bwMode="auto">
          <a:xfrm>
            <a:off x="6268008" y="5798001"/>
            <a:ext cx="1899866" cy="285685"/>
          </a:xfrm>
          <a:prstGeom prst="rect">
            <a:avLst/>
          </a:prstGeom>
          <a:noFill/>
        </p:spPr>
      </p:pic>
      <p:grpSp>
        <p:nvGrpSpPr>
          <p:cNvPr id="17424" name="Group 17423">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36" y="0"/>
            <a:ext cx="9141717" cy="6858000"/>
            <a:chOff x="0" y="0"/>
            <a:chExt cx="12188952" cy="6858000"/>
          </a:xfrm>
        </p:grpSpPr>
        <p:sp>
          <p:nvSpPr>
            <p:cNvPr id="17425" name="Freeform: Shape 17424">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26" name="Freeform: Shape 17425">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27" name="Freeform: Shape 17426">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28" name="Freeform: Shape 17427">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29" name="Freeform: Shape 17428">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30" name="Freeform: Shape 17429">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431" name="Freeform: Shape 17430">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3" name="Title 2"/>
          <p:cNvSpPr>
            <a:spLocks noGrp="1"/>
          </p:cNvSpPr>
          <p:nvPr>
            <p:ph type="title"/>
          </p:nvPr>
        </p:nvSpPr>
        <p:spPr>
          <a:xfrm>
            <a:off x="761238" y="819015"/>
            <a:ext cx="4044341" cy="2754480"/>
          </a:xfrm>
        </p:spPr>
        <p:txBody>
          <a:bodyPr anchor="b">
            <a:normAutofit/>
          </a:bodyPr>
          <a:lstStyle/>
          <a:p>
            <a:r>
              <a:rPr lang="en-US" sz="4200">
                <a:solidFill>
                  <a:schemeClr val="bg1"/>
                </a:solidFill>
                <a:latin typeface="Times New Roman" pitchFamily="18" charset="0"/>
                <a:cs typeface="Times New Roman" pitchFamily="18" charset="0"/>
              </a:rPr>
              <a:t>Questions???</a:t>
            </a:r>
          </a:p>
        </p:txBody>
      </p:sp>
      <p:sp>
        <p:nvSpPr>
          <p:cNvPr id="4" name="Content Placeholder 3"/>
          <p:cNvSpPr>
            <a:spLocks noGrp="1"/>
          </p:cNvSpPr>
          <p:nvPr>
            <p:ph idx="1"/>
          </p:nvPr>
        </p:nvSpPr>
        <p:spPr>
          <a:xfrm>
            <a:off x="761238" y="3627219"/>
            <a:ext cx="4044341" cy="2411765"/>
          </a:xfrm>
        </p:spPr>
        <p:txBody>
          <a:bodyPr anchor="t">
            <a:normAutofit/>
          </a:bodyPr>
          <a:lstStyle/>
          <a:p>
            <a:pPr>
              <a:buNone/>
            </a:pPr>
            <a:endParaRPr lang="en-US" sz="1600">
              <a:solidFill>
                <a:schemeClr val="bg1"/>
              </a:solidFill>
            </a:endParaRPr>
          </a:p>
          <a:p>
            <a:pPr>
              <a:buNone/>
            </a:pPr>
            <a:r>
              <a:rPr lang="en-US" sz="1600" b="1" i="1">
                <a:solidFill>
                  <a:schemeClr val="bg1"/>
                </a:solidFill>
                <a:latin typeface="Times New Roman" pitchFamily="18" charset="0"/>
                <a:cs typeface="Times New Roman" pitchFamily="18" charset="0"/>
              </a:rPr>
              <a:t>Veronica R. Dowell, Prevention Specialist</a:t>
            </a:r>
          </a:p>
          <a:p>
            <a:pPr>
              <a:buNone/>
            </a:pPr>
            <a:r>
              <a:rPr lang="en-US" sz="1600" b="1" i="1">
                <a:solidFill>
                  <a:schemeClr val="bg1"/>
                </a:solidFill>
                <a:latin typeface="Times New Roman" pitchFamily="18" charset="0"/>
                <a:cs typeface="Times New Roman" pitchFamily="18" charset="0"/>
              </a:rPr>
              <a:t>Partners In Prevention Project </a:t>
            </a:r>
          </a:p>
          <a:p>
            <a:pPr>
              <a:buNone/>
            </a:pPr>
            <a:r>
              <a:rPr lang="en-US" sz="1600" b="1" i="1">
                <a:solidFill>
                  <a:schemeClr val="bg1"/>
                </a:solidFill>
                <a:latin typeface="Times New Roman" pitchFamily="18" charset="0"/>
                <a:cs typeface="Times New Roman" pitchFamily="18" charset="0"/>
              </a:rPr>
              <a:t>Office: (706)298-2148 ext. 1222</a:t>
            </a:r>
          </a:p>
          <a:p>
            <a:pPr>
              <a:buNone/>
            </a:pPr>
            <a:r>
              <a:rPr lang="en-US" sz="1600" b="1" i="1">
                <a:solidFill>
                  <a:schemeClr val="bg1"/>
                </a:solidFill>
                <a:latin typeface="Times New Roman" pitchFamily="18" charset="0"/>
                <a:cs typeface="Times New Roman" pitchFamily="18" charset="0"/>
              </a:rPr>
              <a:t>Cell: (706)616-2144</a:t>
            </a:r>
          </a:p>
          <a:p>
            <a:pPr>
              <a:buNone/>
            </a:pPr>
            <a:r>
              <a:rPr lang="en-US" sz="1600" b="1" i="1">
                <a:solidFill>
                  <a:schemeClr val="bg1"/>
                </a:solidFill>
                <a:latin typeface="Times New Roman" pitchFamily="18" charset="0"/>
                <a:cs typeface="Times New Roman" pitchFamily="18" charset="0"/>
                <a:hlinkClick r:id="rId4"/>
              </a:rPr>
              <a:t>vdowell@twincedars.org</a:t>
            </a:r>
            <a:r>
              <a:rPr lang="en-US" sz="1600" b="1" i="1">
                <a:solidFill>
                  <a:schemeClr val="bg1"/>
                </a:solidFill>
                <a:latin typeface="Times New Roman" pitchFamily="18" charset="0"/>
                <a:cs typeface="Times New Roman" pitchFamily="18" charset="0"/>
              </a:rPr>
              <a:t> </a:t>
            </a:r>
          </a:p>
          <a:p>
            <a:pPr>
              <a:buNone/>
            </a:pPr>
            <a:endParaRPr lang="en-US" sz="1600">
              <a:solidFill>
                <a:schemeClr val="bg1"/>
              </a:solidFill>
            </a:endParaRPr>
          </a:p>
          <a:p>
            <a:pPr>
              <a:buNone/>
            </a:pPr>
            <a:endParaRPr lang="en-US" sz="1600">
              <a:solidFill>
                <a:schemeClr val="bg1"/>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971" y="2400925"/>
            <a:ext cx="6225540" cy="3970318"/>
          </a:xfrm>
          <a:prstGeom prst="rect">
            <a:avLst/>
          </a:prstGeom>
        </p:spPr>
        <p:txBody>
          <a:bodyPr wrap="square">
            <a:spAutoFit/>
          </a:bodyPr>
          <a:lstStyle/>
          <a:p>
            <a:pPr lvl="0" algn="ctr"/>
            <a:r>
              <a:rPr lang="en-US" dirty="0">
                <a:latin typeface="Times New Roman" pitchFamily="18" charset="0"/>
                <a:ea typeface="Calibri" pitchFamily="34" charset="0"/>
                <a:cs typeface="Times New Roman" pitchFamily="18" charset="0"/>
              </a:rPr>
              <a:t>Over the years, due to community readiness scores staying around denial or vague Awareness and denial/resistance, it is apparent that changes had to take place based on information obtained from various community members/leaders during CRA interviews due to challenges, gaps, lack of awareness and knowledge of issues. However, there has been a shift and change in which drug or issue is in denial/resistance or vague awareness. Community members/leaders know or believe there is a big problem with youth smoking marijuana (THC) so the score changed from denial last year to vague awareness this year. During the interviews it is apparent that not many people are willing to step up and/or make sure resources are available to help combat the issue that may or may not exist in Troup County. </a:t>
            </a:r>
          </a:p>
          <a:p>
            <a:pPr lvl="0"/>
            <a:endParaRPr lang="en-US" dirty="0">
              <a:latin typeface="Times New Roman" pitchFamily="18" charset="0"/>
              <a:ea typeface="Calibri" pitchFamily="34" charset="0"/>
              <a:cs typeface="Times New Roman" pitchFamily="18" charset="0"/>
            </a:endParaRPr>
          </a:p>
        </p:txBody>
      </p:sp>
      <p:sp>
        <p:nvSpPr>
          <p:cNvPr id="4" name="Rectangle 3"/>
          <p:cNvSpPr/>
          <p:nvPr/>
        </p:nvSpPr>
        <p:spPr>
          <a:xfrm>
            <a:off x="152400" y="3124200"/>
            <a:ext cx="8686800" cy="369332"/>
          </a:xfrm>
          <a:prstGeom prst="rect">
            <a:avLst/>
          </a:prstGeom>
        </p:spPr>
        <p:txBody>
          <a:bodyPr wrap="square">
            <a:spAutoFit/>
          </a:bodyPr>
          <a:lstStyle/>
          <a:p>
            <a:r>
              <a:rPr lang="en-US" dirty="0">
                <a:latin typeface="Times New Roman" pitchFamily="18" charset="0"/>
                <a:cs typeface="Times New Roman" pitchFamily="18" charset="0"/>
              </a:rPr>
              <a:t> </a:t>
            </a:r>
          </a:p>
        </p:txBody>
      </p:sp>
      <p:sp>
        <p:nvSpPr>
          <p:cNvPr id="2" name="TextBox 1">
            <a:extLst>
              <a:ext uri="{FF2B5EF4-FFF2-40B4-BE49-F238E27FC236}">
                <a16:creationId xmlns:a16="http://schemas.microsoft.com/office/drawing/2014/main" id="{D3A148E1-CC8A-4511-9913-A5625EA1661D}"/>
              </a:ext>
            </a:extLst>
          </p:cNvPr>
          <p:cNvSpPr txBox="1"/>
          <p:nvPr/>
        </p:nvSpPr>
        <p:spPr>
          <a:xfrm>
            <a:off x="175260" y="1191549"/>
            <a:ext cx="8641080" cy="861774"/>
          </a:xfrm>
          <a:prstGeom prst="rect">
            <a:avLst/>
          </a:prstGeom>
          <a:noFill/>
        </p:spPr>
        <p:txBody>
          <a:bodyPr wrap="square" rtlCol="0">
            <a:spAutoFit/>
          </a:bodyPr>
          <a:lstStyle/>
          <a:p>
            <a:r>
              <a:rPr lang="en-US" sz="1700" b="1" dirty="0">
                <a:latin typeface="Constantia" panose="02030602050306030303" pitchFamily="18" charset="0"/>
              </a:rPr>
              <a:t>Troup County Stage of Readiness (Marijuana) 2022: Denial/Resistance– Score  2.48</a:t>
            </a:r>
          </a:p>
          <a:p>
            <a:endParaRPr lang="en-US" sz="1600" b="1" dirty="0">
              <a:latin typeface="Georgia" panose="02040502050405020303" pitchFamily="18" charset="0"/>
            </a:endParaRPr>
          </a:p>
          <a:p>
            <a:r>
              <a:rPr lang="en-US" sz="1700" b="1" dirty="0">
                <a:highlight>
                  <a:srgbClr val="FFFF00"/>
                </a:highlight>
                <a:latin typeface="Constantia" panose="02030602050306030303" pitchFamily="18" charset="0"/>
              </a:rPr>
              <a:t>Troup County Stage of Readiness (Marijuana) 2023: Vague Awareness – Score 3.25</a:t>
            </a:r>
          </a:p>
        </p:txBody>
      </p:sp>
      <p:sp>
        <p:nvSpPr>
          <p:cNvPr id="8" name="TextBox 7">
            <a:extLst>
              <a:ext uri="{FF2B5EF4-FFF2-40B4-BE49-F238E27FC236}">
                <a16:creationId xmlns:a16="http://schemas.microsoft.com/office/drawing/2014/main" id="{CF504ED0-7727-46E1-9941-6DD43F20B5EB}"/>
              </a:ext>
            </a:extLst>
          </p:cNvPr>
          <p:cNvSpPr txBox="1"/>
          <p:nvPr/>
        </p:nvSpPr>
        <p:spPr>
          <a:xfrm>
            <a:off x="146957" y="69674"/>
            <a:ext cx="8763000" cy="923330"/>
          </a:xfrm>
          <a:prstGeom prst="rect">
            <a:avLst/>
          </a:prstGeom>
          <a:noFill/>
        </p:spPr>
        <p:txBody>
          <a:bodyPr wrap="square" rtlCol="0">
            <a:spAutoFit/>
          </a:bodyPr>
          <a:lstStyle/>
          <a:p>
            <a:r>
              <a:rPr lang="en-US" b="1" dirty="0">
                <a:latin typeface="Constantia" panose="02030602050306030303" pitchFamily="18" charset="0"/>
                <a:cs typeface="Times New Roman" panose="02020603050405020304" pitchFamily="18" charset="0"/>
              </a:rPr>
              <a:t>Troup County Stage of Readiness (Alcohol) 2022: Vague Awareness– Score  3.62</a:t>
            </a:r>
          </a:p>
          <a:p>
            <a:endParaRPr lang="en-US" b="1" dirty="0">
              <a:latin typeface="Constantia" panose="02030602050306030303" pitchFamily="18" charset="0"/>
              <a:cs typeface="Times New Roman" panose="02020603050405020304" pitchFamily="18" charset="0"/>
            </a:endParaRPr>
          </a:p>
          <a:p>
            <a:r>
              <a:rPr lang="en-US" b="1" dirty="0">
                <a:highlight>
                  <a:srgbClr val="FFFF00"/>
                </a:highlight>
                <a:latin typeface="Constantia" panose="02030602050306030303" pitchFamily="18" charset="0"/>
                <a:cs typeface="Times New Roman" panose="02020603050405020304" pitchFamily="18" charset="0"/>
              </a:rPr>
              <a:t>Troup County Stage of Readiness (Alcohol) 2023: Vague Awareness– Score 3.64</a:t>
            </a:r>
          </a:p>
        </p:txBody>
      </p:sp>
      <p:pic>
        <p:nvPicPr>
          <p:cNvPr id="6" name="Picture 5">
            <a:extLst>
              <a:ext uri="{FF2B5EF4-FFF2-40B4-BE49-F238E27FC236}">
                <a16:creationId xmlns:a16="http://schemas.microsoft.com/office/drawing/2014/main" id="{E4DF41E6-4A23-D3DA-15DC-B36536C2316D}"/>
              </a:ext>
            </a:extLst>
          </p:cNvPr>
          <p:cNvPicPr>
            <a:picLocks noChangeAspect="1"/>
          </p:cNvPicPr>
          <p:nvPr/>
        </p:nvPicPr>
        <p:blipFill rotWithShape="1">
          <a:blip r:embed="rId2"/>
          <a:srcRect l="12501" r="20000" b="12413"/>
          <a:stretch/>
        </p:blipFill>
        <p:spPr>
          <a:xfrm>
            <a:off x="6377940" y="3124200"/>
            <a:ext cx="2667000" cy="2743200"/>
          </a:xfrm>
          <a:prstGeom prst="rect">
            <a:avLst/>
          </a:prstGeom>
        </p:spPr>
      </p:pic>
    </p:spTree>
    <p:extLst>
      <p:ext uri="{BB962C8B-B14F-4D97-AF65-F5344CB8AC3E}">
        <p14:creationId xmlns:p14="http://schemas.microsoft.com/office/powerpoint/2010/main" val="35274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034" y="304800"/>
            <a:ext cx="4491366" cy="6324600"/>
          </a:xfrm>
        </p:spPr>
        <p:txBody>
          <a:bodyPr>
            <a:normAutofit/>
          </a:bodyPr>
          <a:lstStyle/>
          <a:p>
            <a:pPr>
              <a:lnSpc>
                <a:spcPct val="90000"/>
              </a:lnSpc>
              <a:buNone/>
            </a:pPr>
            <a:r>
              <a:rPr lang="en-US" sz="1800" b="1" dirty="0">
                <a:highlight>
                  <a:srgbClr val="FFFF00"/>
                </a:highlight>
                <a:latin typeface="Times New Roman" pitchFamily="18" charset="0"/>
                <a:cs typeface="Times New Roman" pitchFamily="18" charset="0"/>
              </a:rPr>
              <a:t>These two statements are still true to date based on CRA and local community surveys conducted by Project Coordinator randomly during community events/activities. </a:t>
            </a:r>
          </a:p>
          <a:p>
            <a:pPr>
              <a:lnSpc>
                <a:spcPct val="90000"/>
              </a:lnSpc>
              <a:buNone/>
            </a:pPr>
            <a:endParaRPr lang="en-US" sz="1800" b="1" dirty="0">
              <a:highlight>
                <a:srgbClr val="FFFF00"/>
              </a:highlight>
              <a:latin typeface="Times New Roman" pitchFamily="18" charset="0"/>
              <a:cs typeface="Times New Roman" pitchFamily="18" charset="0"/>
            </a:endParaRPr>
          </a:p>
          <a:p>
            <a:pPr>
              <a:lnSpc>
                <a:spcPct val="90000"/>
              </a:lnSpc>
              <a:buNone/>
            </a:pPr>
            <a:r>
              <a:rPr lang="en-US" sz="1400" dirty="0">
                <a:latin typeface="Times New Roman" pitchFamily="18" charset="0"/>
                <a:cs typeface="Times New Roman" pitchFamily="18" charset="0"/>
              </a:rPr>
              <a:t> </a:t>
            </a:r>
            <a:r>
              <a:rPr lang="en-US" sz="1600" b="1" dirty="0">
                <a:latin typeface="Times New Roman" pitchFamily="18" charset="0"/>
                <a:cs typeface="Times New Roman" pitchFamily="18" charset="0"/>
              </a:rPr>
              <a:t>Q: Why are Troup County youth drinking alcohol in 2023?</a:t>
            </a:r>
          </a:p>
          <a:p>
            <a:pPr>
              <a:lnSpc>
                <a:spcPct val="90000"/>
              </a:lnSpc>
              <a:buNone/>
            </a:pPr>
            <a:endParaRPr lang="en-US" sz="1600" b="1" dirty="0">
              <a:latin typeface="Times New Roman" pitchFamily="18" charset="0"/>
              <a:cs typeface="Times New Roman" pitchFamily="18" charset="0"/>
            </a:endParaRPr>
          </a:p>
          <a:p>
            <a:pPr>
              <a:lnSpc>
                <a:spcPct val="90000"/>
              </a:lnSpc>
              <a:buNone/>
            </a:pPr>
            <a:r>
              <a:rPr lang="en-US" sz="1600" b="1" dirty="0">
                <a:latin typeface="Times New Roman" pitchFamily="18" charset="0"/>
                <a:cs typeface="Times New Roman" pitchFamily="18" charset="0"/>
              </a:rPr>
              <a:t>A: Underage drinking is easily accessible and affordable. Youth are getting alcohol from home and friend’s homes, and it is considered acceptable among youth and adults. Currently in Troup County alcohol is not the most abused drug among youth, it is vaping. However, adults surveyed say they know that some youth are allowed to drink by parents. </a:t>
            </a:r>
          </a:p>
          <a:p>
            <a:pPr>
              <a:lnSpc>
                <a:spcPct val="90000"/>
              </a:lnSpc>
              <a:buNone/>
            </a:pPr>
            <a:endParaRPr lang="en-US" sz="1600" b="1" dirty="0">
              <a:latin typeface="Times New Roman" pitchFamily="18" charset="0"/>
              <a:cs typeface="Times New Roman" pitchFamily="18" charset="0"/>
            </a:endParaRPr>
          </a:p>
          <a:p>
            <a:pPr>
              <a:lnSpc>
                <a:spcPct val="90000"/>
              </a:lnSpc>
              <a:buNone/>
            </a:pPr>
            <a:r>
              <a:rPr lang="en-US" sz="1600" b="1" dirty="0">
                <a:latin typeface="Times New Roman" pitchFamily="18" charset="0"/>
                <a:cs typeface="Times New Roman" pitchFamily="18" charset="0"/>
              </a:rPr>
              <a:t>Q: What is the most drug of choice now in Troup County for youth in 2023?</a:t>
            </a:r>
          </a:p>
          <a:p>
            <a:pPr>
              <a:lnSpc>
                <a:spcPct val="90000"/>
              </a:lnSpc>
              <a:buNone/>
            </a:pPr>
            <a:endParaRPr lang="en-US" sz="1600" b="1" dirty="0">
              <a:latin typeface="Times New Roman" pitchFamily="18" charset="0"/>
              <a:cs typeface="Times New Roman" pitchFamily="18" charset="0"/>
            </a:endParaRPr>
          </a:p>
          <a:p>
            <a:pPr>
              <a:lnSpc>
                <a:spcPct val="90000"/>
              </a:lnSpc>
              <a:buNone/>
            </a:pPr>
            <a:r>
              <a:rPr lang="en-US" sz="1600" b="1" dirty="0">
                <a:latin typeface="Times New Roman" pitchFamily="18" charset="0"/>
                <a:cs typeface="Times New Roman" pitchFamily="18" charset="0"/>
              </a:rPr>
              <a:t>A: Vaping THC is now perceived to be the drug of choice among youth per youth.      </a:t>
            </a:r>
            <a:r>
              <a:rPr lang="en-US" sz="1400" b="1" dirty="0">
                <a:latin typeface="Times New Roman" pitchFamily="18" charset="0"/>
                <a:cs typeface="Times New Roman" pitchFamily="18" charset="0"/>
              </a:rPr>
              <a:t>                                                       </a:t>
            </a:r>
          </a:p>
          <a:p>
            <a:pPr>
              <a:lnSpc>
                <a:spcPct val="90000"/>
              </a:lnSpc>
              <a:buNone/>
            </a:pPr>
            <a:endParaRPr lang="en-US" sz="1100" b="1" dirty="0">
              <a:latin typeface="Times New Roman" pitchFamily="18" charset="0"/>
              <a:cs typeface="Times New Roman" pitchFamily="18" charset="0"/>
            </a:endParaRPr>
          </a:p>
          <a:p>
            <a:pPr>
              <a:lnSpc>
                <a:spcPct val="90000"/>
              </a:lnSpc>
              <a:buNone/>
            </a:pPr>
            <a:endParaRPr lang="en-US" sz="1200" dirty="0">
              <a:latin typeface="Times New Roman" pitchFamily="18" charset="0"/>
              <a:cs typeface="Times New Roman" pitchFamily="18" charset="0"/>
            </a:endParaRPr>
          </a:p>
          <a:p>
            <a:pPr>
              <a:lnSpc>
                <a:spcPct val="90000"/>
              </a:lnSpc>
              <a:buNone/>
            </a:pPr>
            <a:endParaRPr lang="en-US" sz="1100" dirty="0"/>
          </a:p>
        </p:txBody>
      </p:sp>
      <p:pic>
        <p:nvPicPr>
          <p:cNvPr id="4" name="Picture 3">
            <a:extLst>
              <a:ext uri="{FF2B5EF4-FFF2-40B4-BE49-F238E27FC236}">
                <a16:creationId xmlns:a16="http://schemas.microsoft.com/office/drawing/2014/main" id="{CC869423-1AFE-42F0-8083-31818A5E2001}"/>
              </a:ext>
            </a:extLst>
          </p:cNvPr>
          <p:cNvPicPr>
            <a:picLocks noChangeAspect="1"/>
          </p:cNvPicPr>
          <p:nvPr/>
        </p:nvPicPr>
        <p:blipFill>
          <a:blip r:embed="rId2" cstate="print"/>
          <a:stretch>
            <a:fillRect/>
          </a:stretch>
        </p:blipFill>
        <p:spPr>
          <a:xfrm>
            <a:off x="6379091" y="1382448"/>
            <a:ext cx="2041824" cy="1841923"/>
          </a:xfrm>
          <a:prstGeom prst="rect">
            <a:avLst/>
          </a:prstGeom>
        </p:spPr>
      </p:pic>
      <p:pic>
        <p:nvPicPr>
          <p:cNvPr id="9223" name="Picture 7" descr="C:\Users\vdowell\AppData\Local\Microsoft\Windows\Temporary Internet Files\Content.IE5\HZCYAET9\marijuanaclock_by_scrollsofaryavart-d360st7[1].jpg"/>
          <p:cNvPicPr>
            <a:picLocks noChangeAspect="1" noChangeArrowheads="1"/>
          </p:cNvPicPr>
          <p:nvPr/>
        </p:nvPicPr>
        <p:blipFill>
          <a:blip r:embed="rId3" cstate="print"/>
          <a:stretch>
            <a:fillRect/>
          </a:stretch>
        </p:blipFill>
        <p:spPr bwMode="auto">
          <a:xfrm>
            <a:off x="6379091" y="3553036"/>
            <a:ext cx="2041824" cy="1980217"/>
          </a:xfrm>
          <a:prstGeom prst="rect">
            <a:avLst/>
          </a:prstGeom>
          <a:noFill/>
        </p:spPr>
      </p:pic>
      <p:sp>
        <p:nvSpPr>
          <p:cNvPr id="9218" name="AutoShape 2" descr="Image result for marijuana lea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Image result for marijuana lea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Image result for marijuana lea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2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223"/>
                                        </p:tgtEl>
                                        <p:attrNameLst>
                                          <p:attrName>style.visibility</p:attrName>
                                        </p:attrNameLst>
                                      </p:cBhvr>
                                      <p:to>
                                        <p:strVal val="visible"/>
                                      </p:to>
                                    </p:set>
                                    <p:animEffect transition="in" filter="fade">
                                      <p:cBhvr>
                                        <p:cTn id="34" dur="2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a:solidFill>
                <a:schemeClr val="tx2"/>
              </a:solidFill>
              <a:effectLst>
                <a:outerShdw blurRad="38100" dist="38100" dir="2700000" algn="tl">
                  <a:srgbClr val="000000"/>
                </a:outerShdw>
              </a:effectLst>
            </a:endParaRPr>
          </a:p>
          <a:p>
            <a:pPr algn="ctr">
              <a:spcAft>
                <a:spcPts val="600"/>
              </a:spcAft>
              <a:defRPr/>
            </a:pPr>
            <a:endParaRPr lang="en-US" sz="2000">
              <a:solidFill>
                <a:schemeClr val="tx2"/>
              </a:solidFill>
              <a:effectLst>
                <a:outerShdw blurRad="38100" dist="38100" dir="2700000" algn="tl">
                  <a:srgbClr val="000000"/>
                </a:outerShdw>
              </a:effectLst>
            </a:endParaRPr>
          </a:p>
        </p:txBody>
      </p:sp>
      <p:pic>
        <p:nvPicPr>
          <p:cNvPr id="3" name="Picture 2">
            <a:extLst>
              <a:ext uri="{FF2B5EF4-FFF2-40B4-BE49-F238E27FC236}">
                <a16:creationId xmlns:a16="http://schemas.microsoft.com/office/drawing/2014/main" id="{15AE6467-FA05-47AC-8471-8425993A6B83}"/>
              </a:ext>
            </a:extLst>
          </p:cNvPr>
          <p:cNvPicPr>
            <a:picLocks noChangeAspect="1"/>
          </p:cNvPicPr>
          <p:nvPr/>
        </p:nvPicPr>
        <p:blipFill>
          <a:blip r:embed="rId2" cstate="print"/>
          <a:stretch>
            <a:fillRect/>
          </a:stretch>
        </p:blipFill>
        <p:spPr>
          <a:xfrm>
            <a:off x="209197" y="3707835"/>
            <a:ext cx="2000603" cy="1463202"/>
          </a:xfrm>
          <a:prstGeom prst="rect">
            <a:avLst/>
          </a:prstGeom>
        </p:spPr>
      </p:pic>
      <p:pic>
        <p:nvPicPr>
          <p:cNvPr id="5" name="Picture 4">
            <a:extLst>
              <a:ext uri="{FF2B5EF4-FFF2-40B4-BE49-F238E27FC236}">
                <a16:creationId xmlns:a16="http://schemas.microsoft.com/office/drawing/2014/main" id="{16509BEC-D2BC-43FB-B268-C75EC815F71C}"/>
              </a:ext>
            </a:extLst>
          </p:cNvPr>
          <p:cNvPicPr>
            <a:picLocks noChangeAspect="1"/>
          </p:cNvPicPr>
          <p:nvPr/>
        </p:nvPicPr>
        <p:blipFill>
          <a:blip r:embed="rId3" cstate="print"/>
          <a:stretch>
            <a:fillRect/>
          </a:stretch>
        </p:blipFill>
        <p:spPr>
          <a:xfrm>
            <a:off x="209197" y="669833"/>
            <a:ext cx="2425983" cy="1761010"/>
          </a:xfrm>
          <a:prstGeom prst="rect">
            <a:avLst/>
          </a:prstGeom>
        </p:spPr>
      </p:pic>
      <p:sp>
        <p:nvSpPr>
          <p:cNvPr id="7" name="TextBox 6">
            <a:extLst>
              <a:ext uri="{FF2B5EF4-FFF2-40B4-BE49-F238E27FC236}">
                <a16:creationId xmlns:a16="http://schemas.microsoft.com/office/drawing/2014/main" id="{B6CBA4AB-3019-4A08-909C-2CC915010022}"/>
              </a:ext>
            </a:extLst>
          </p:cNvPr>
          <p:cNvSpPr txBox="1"/>
          <p:nvPr/>
        </p:nvSpPr>
        <p:spPr>
          <a:xfrm flipH="1">
            <a:off x="4800600" y="1255956"/>
            <a:ext cx="3108750" cy="646331"/>
          </a:xfrm>
          <a:prstGeom prst="rect">
            <a:avLst/>
          </a:prstGeom>
          <a:noFill/>
        </p:spPr>
        <p:txBody>
          <a:bodyPr wrap="square" rtlCol="0">
            <a:spAutoFit/>
          </a:bodyPr>
          <a:lstStyle/>
          <a:p>
            <a:r>
              <a:rPr lang="en-US" b="1" dirty="0">
                <a:solidFill>
                  <a:schemeClr val="bg1"/>
                </a:solidFill>
                <a:latin typeface="Abadi" panose="020B0604020202020204" pitchFamily="34" charset="0"/>
                <a:cs typeface="Aparajita" panose="02020603050405020304" pitchFamily="18" charset="0"/>
              </a:rPr>
              <a:t>After: New logo design for PWH, 2020</a:t>
            </a:r>
          </a:p>
        </p:txBody>
      </p:sp>
      <p:sp>
        <p:nvSpPr>
          <p:cNvPr id="15" name="Text Placeholder 14">
            <a:extLst>
              <a:ext uri="{FF2B5EF4-FFF2-40B4-BE49-F238E27FC236}">
                <a16:creationId xmlns:a16="http://schemas.microsoft.com/office/drawing/2014/main" id="{7541E74E-A3FA-49C9-883A-CA44808C90C7}"/>
              </a:ext>
            </a:extLst>
          </p:cNvPr>
          <p:cNvSpPr>
            <a:spLocks noGrp="1"/>
          </p:cNvSpPr>
          <p:nvPr>
            <p:ph type="body" idx="1"/>
          </p:nvPr>
        </p:nvSpPr>
        <p:spPr>
          <a:xfrm>
            <a:off x="114300" y="5444095"/>
            <a:ext cx="8915399" cy="828404"/>
          </a:xfrm>
        </p:spPr>
        <p:txBody>
          <a:bodyPr>
            <a:noAutofit/>
          </a:bodyPr>
          <a:lstStyle/>
          <a:p>
            <a:r>
              <a:rPr lang="en-US" dirty="0">
                <a:solidFill>
                  <a:schemeClr val="tx1"/>
                </a:solidFill>
              </a:rPr>
              <a:t>PWH has a new facelift moving forward due to creative changes being made in order to update materials to make it more appealing to agencies, businesses, school, </a:t>
            </a:r>
            <a:r>
              <a:rPr lang="en-US" dirty="0" err="1">
                <a:solidFill>
                  <a:schemeClr val="tx1"/>
                </a:solidFill>
              </a:rPr>
              <a:t>etc</a:t>
            </a:r>
            <a:r>
              <a:rPr lang="en-US" dirty="0">
                <a:solidFill>
                  <a:schemeClr val="tx1"/>
                </a:solidFill>
              </a:rPr>
              <a:t> doing  social media campaigns. The community members/leaders seem to like the original PWO logo with the new phrase added.  “Don’t be a party to teenage drinking.  It’s against the law. </a:t>
            </a:r>
          </a:p>
        </p:txBody>
      </p:sp>
      <p:pic>
        <p:nvPicPr>
          <p:cNvPr id="4" name="Picture 3">
            <a:extLst>
              <a:ext uri="{FF2B5EF4-FFF2-40B4-BE49-F238E27FC236}">
                <a16:creationId xmlns:a16="http://schemas.microsoft.com/office/drawing/2014/main" id="{3D8D3BDF-2076-80AB-58CD-C44DC1B91DAF}"/>
              </a:ext>
            </a:extLst>
          </p:cNvPr>
          <p:cNvPicPr>
            <a:picLocks noChangeAspect="1"/>
          </p:cNvPicPr>
          <p:nvPr/>
        </p:nvPicPr>
        <p:blipFill>
          <a:blip r:embed="rId4"/>
          <a:stretch>
            <a:fillRect/>
          </a:stretch>
        </p:blipFill>
        <p:spPr>
          <a:xfrm>
            <a:off x="5846061" y="251925"/>
            <a:ext cx="3018899" cy="4767581"/>
          </a:xfrm>
          <a:prstGeom prst="rect">
            <a:avLst/>
          </a:prstGeom>
        </p:spPr>
      </p:pic>
      <p:pic>
        <p:nvPicPr>
          <p:cNvPr id="6" name="Picture 5">
            <a:extLst>
              <a:ext uri="{FF2B5EF4-FFF2-40B4-BE49-F238E27FC236}">
                <a16:creationId xmlns:a16="http://schemas.microsoft.com/office/drawing/2014/main" id="{D688EF29-83C8-52B6-FD4E-FC9F07B658E6}"/>
              </a:ext>
            </a:extLst>
          </p:cNvPr>
          <p:cNvPicPr>
            <a:picLocks noChangeAspect="1"/>
          </p:cNvPicPr>
          <p:nvPr/>
        </p:nvPicPr>
        <p:blipFill>
          <a:blip r:embed="rId5"/>
          <a:stretch>
            <a:fillRect/>
          </a:stretch>
        </p:blipFill>
        <p:spPr>
          <a:xfrm>
            <a:off x="2586253" y="1412446"/>
            <a:ext cx="3066554" cy="3804234"/>
          </a:xfrm>
          <a:prstGeom prst="rect">
            <a:avLst/>
          </a:prstGeom>
        </p:spPr>
      </p:pic>
      <p:sp>
        <p:nvSpPr>
          <p:cNvPr id="2" name="TextBox 1">
            <a:extLst>
              <a:ext uri="{FF2B5EF4-FFF2-40B4-BE49-F238E27FC236}">
                <a16:creationId xmlns:a16="http://schemas.microsoft.com/office/drawing/2014/main" id="{0896AAE1-0AAE-3504-AA3E-3B2AA1181FC7}"/>
              </a:ext>
            </a:extLst>
          </p:cNvPr>
          <p:cNvSpPr txBox="1"/>
          <p:nvPr/>
        </p:nvSpPr>
        <p:spPr>
          <a:xfrm>
            <a:off x="2635180" y="178738"/>
            <a:ext cx="2968701" cy="1477328"/>
          </a:xfrm>
          <a:prstGeom prst="rect">
            <a:avLst/>
          </a:prstGeom>
          <a:noFill/>
        </p:spPr>
        <p:txBody>
          <a:bodyPr wrap="square" rtlCol="0">
            <a:spAutoFit/>
          </a:bodyPr>
          <a:lstStyle/>
          <a:p>
            <a:r>
              <a:rPr lang="en-US" b="1" dirty="0"/>
              <a:t>Shown here is materials put in bags to disseminated to community members during events/activities w/PWH logo </a:t>
            </a:r>
          </a:p>
        </p:txBody>
      </p:sp>
      <p:sp>
        <p:nvSpPr>
          <p:cNvPr id="9" name="TextBox 8">
            <a:extLst>
              <a:ext uri="{FF2B5EF4-FFF2-40B4-BE49-F238E27FC236}">
                <a16:creationId xmlns:a16="http://schemas.microsoft.com/office/drawing/2014/main" id="{D90B1AA7-8E52-891E-53E2-72C97D3935AF}"/>
              </a:ext>
            </a:extLst>
          </p:cNvPr>
          <p:cNvSpPr txBox="1"/>
          <p:nvPr/>
        </p:nvSpPr>
        <p:spPr>
          <a:xfrm>
            <a:off x="107163" y="2967130"/>
            <a:ext cx="1782023" cy="646331"/>
          </a:xfrm>
          <a:prstGeom prst="rect">
            <a:avLst/>
          </a:prstGeom>
          <a:noFill/>
        </p:spPr>
        <p:txBody>
          <a:bodyPr wrap="square">
            <a:spAutoFit/>
          </a:bodyPr>
          <a:lstStyle/>
          <a:p>
            <a:r>
              <a:rPr lang="en-US" b="1" dirty="0"/>
              <a:t>New logo created in 2020</a:t>
            </a:r>
          </a:p>
        </p:txBody>
      </p:sp>
      <p:sp>
        <p:nvSpPr>
          <p:cNvPr id="11" name="TextBox 10">
            <a:extLst>
              <a:ext uri="{FF2B5EF4-FFF2-40B4-BE49-F238E27FC236}">
                <a16:creationId xmlns:a16="http://schemas.microsoft.com/office/drawing/2014/main" id="{F6EEB7FF-1452-3952-72FF-D7F00A1890D6}"/>
              </a:ext>
            </a:extLst>
          </p:cNvPr>
          <p:cNvSpPr txBox="1"/>
          <p:nvPr/>
        </p:nvSpPr>
        <p:spPr>
          <a:xfrm>
            <a:off x="107163" y="245520"/>
            <a:ext cx="1998324" cy="646331"/>
          </a:xfrm>
          <a:prstGeom prst="rect">
            <a:avLst/>
          </a:prstGeom>
          <a:noFill/>
        </p:spPr>
        <p:txBody>
          <a:bodyPr wrap="square" rtlCol="0">
            <a:spAutoFit/>
          </a:bodyPr>
          <a:lstStyle/>
          <a:p>
            <a:r>
              <a:rPr lang="en-US" b="1" dirty="0"/>
              <a:t>Old logo before changes in 2020</a:t>
            </a:r>
          </a:p>
        </p:txBody>
      </p:sp>
    </p:spTree>
    <p:extLst>
      <p:ext uri="{BB962C8B-B14F-4D97-AF65-F5344CB8AC3E}">
        <p14:creationId xmlns:p14="http://schemas.microsoft.com/office/powerpoint/2010/main" val="197009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00" fill="hold">
                                          <p:stCondLst>
                                            <p:cond delay="0"/>
                                          </p:stCondLst>
                                        </p:cTn>
                                        <p:tgtEl>
                                          <p:spTgt spid="5"/>
                                        </p:tgtEl>
                                        <p:attrNameLst>
                                          <p:attrName>r</p:attrName>
                                        </p:attrNameLst>
                                      </p:cBhvr>
                                    </p:animRot>
                                    <p:animRot by="-240000">
                                      <p:cBhvr>
                                        <p:cTn id="7" dur="400" fill="hold">
                                          <p:stCondLst>
                                            <p:cond delay="400"/>
                                          </p:stCondLst>
                                        </p:cTn>
                                        <p:tgtEl>
                                          <p:spTgt spid="5"/>
                                        </p:tgtEl>
                                        <p:attrNameLst>
                                          <p:attrName>r</p:attrName>
                                        </p:attrNameLst>
                                      </p:cBhvr>
                                    </p:animRot>
                                    <p:animRot by="240000">
                                      <p:cBhvr>
                                        <p:cTn id="8" dur="400" fill="hold">
                                          <p:stCondLst>
                                            <p:cond delay="800"/>
                                          </p:stCondLst>
                                        </p:cTn>
                                        <p:tgtEl>
                                          <p:spTgt spid="5"/>
                                        </p:tgtEl>
                                        <p:attrNameLst>
                                          <p:attrName>r</p:attrName>
                                        </p:attrNameLst>
                                      </p:cBhvr>
                                    </p:animRot>
                                    <p:animRot by="-240000">
                                      <p:cBhvr>
                                        <p:cTn id="9" dur="400" fill="hold">
                                          <p:stCondLst>
                                            <p:cond delay="1200"/>
                                          </p:stCondLst>
                                        </p:cTn>
                                        <p:tgtEl>
                                          <p:spTgt spid="5"/>
                                        </p:tgtEl>
                                        <p:attrNameLst>
                                          <p:attrName>r</p:attrName>
                                        </p:attrNameLst>
                                      </p:cBhvr>
                                    </p:animRot>
                                    <p:animRot by="120000">
                                      <p:cBhvr>
                                        <p:cTn id="10" dur="400" fill="hold">
                                          <p:stCondLst>
                                            <p:cond delay="16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5"/>
                                        </p:tgtEl>
                                      </p:cBhvr>
                                    </p:animEffect>
                                    <p:anim calcmode="lin" valueType="num">
                                      <p:cBhvr>
                                        <p:cTn id="15"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22" dur="26">
                                          <p:stCondLst>
                                            <p:cond delay="620"/>
                                          </p:stCondLst>
                                        </p:cTn>
                                        <p:tgtEl>
                                          <p:spTgt spid="5"/>
                                        </p:tgtEl>
                                      </p:cBhvr>
                                      <p:to x="100000" y="60000"/>
                                    </p:animScale>
                                    <p:animScale>
                                      <p:cBhvr>
                                        <p:cTn id="23" dur="166" decel="50000">
                                          <p:stCondLst>
                                            <p:cond delay="64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set>
                                      <p:cBhvr>
                                        <p:cTn id="30" dur="1" fill="hold">
                                          <p:stCondLst>
                                            <p:cond delay="19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04" name="Rectangle 8500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373C210-659A-AD47-7E20-F221C6647410}"/>
              </a:ext>
            </a:extLst>
          </p:cNvPr>
          <p:cNvPicPr>
            <a:picLocks noChangeAspect="1"/>
          </p:cNvPicPr>
          <p:nvPr/>
        </p:nvPicPr>
        <p:blipFill>
          <a:blip r:embed="rId2"/>
          <a:stretch>
            <a:fillRect/>
          </a:stretch>
        </p:blipFill>
        <p:spPr>
          <a:xfrm>
            <a:off x="551864" y="4041541"/>
            <a:ext cx="1587108" cy="2750375"/>
          </a:xfrm>
          <a:prstGeom prst="rect">
            <a:avLst/>
          </a:prstGeom>
        </p:spPr>
      </p:pic>
      <p:pic>
        <p:nvPicPr>
          <p:cNvPr id="11" name="Picture 10">
            <a:extLst>
              <a:ext uri="{FF2B5EF4-FFF2-40B4-BE49-F238E27FC236}">
                <a16:creationId xmlns:a16="http://schemas.microsoft.com/office/drawing/2014/main" id="{683AAB78-98F0-50CC-EB1A-FD8DADB502E7}"/>
              </a:ext>
            </a:extLst>
          </p:cNvPr>
          <p:cNvPicPr>
            <a:picLocks noChangeAspect="1"/>
          </p:cNvPicPr>
          <p:nvPr/>
        </p:nvPicPr>
        <p:blipFill>
          <a:blip r:embed="rId3"/>
          <a:stretch>
            <a:fillRect/>
          </a:stretch>
        </p:blipFill>
        <p:spPr>
          <a:xfrm>
            <a:off x="3219359" y="95719"/>
            <a:ext cx="2848177" cy="2136365"/>
          </a:xfrm>
          <a:prstGeom prst="rect">
            <a:avLst/>
          </a:prstGeom>
        </p:spPr>
      </p:pic>
      <p:pic>
        <p:nvPicPr>
          <p:cNvPr id="14" name="Picture 13">
            <a:extLst>
              <a:ext uri="{FF2B5EF4-FFF2-40B4-BE49-F238E27FC236}">
                <a16:creationId xmlns:a16="http://schemas.microsoft.com/office/drawing/2014/main" id="{17A412A4-8C18-D0EF-E232-65FAC5071E1B}"/>
              </a:ext>
            </a:extLst>
          </p:cNvPr>
          <p:cNvPicPr>
            <a:picLocks noChangeAspect="1"/>
          </p:cNvPicPr>
          <p:nvPr/>
        </p:nvPicPr>
        <p:blipFill rotWithShape="1">
          <a:blip r:embed="rId4"/>
          <a:srcRect l="5773" t="2124"/>
          <a:stretch/>
        </p:blipFill>
        <p:spPr>
          <a:xfrm>
            <a:off x="173753" y="60066"/>
            <a:ext cx="2848488" cy="1984156"/>
          </a:xfrm>
          <a:prstGeom prst="rect">
            <a:avLst/>
          </a:prstGeom>
        </p:spPr>
      </p:pic>
      <p:pic>
        <p:nvPicPr>
          <p:cNvPr id="2" name="Picture 1">
            <a:extLst>
              <a:ext uri="{FF2B5EF4-FFF2-40B4-BE49-F238E27FC236}">
                <a16:creationId xmlns:a16="http://schemas.microsoft.com/office/drawing/2014/main" id="{54523272-AA62-6465-BE49-46B887F036CE}"/>
              </a:ext>
            </a:extLst>
          </p:cNvPr>
          <p:cNvPicPr>
            <a:picLocks noChangeAspect="1"/>
          </p:cNvPicPr>
          <p:nvPr/>
        </p:nvPicPr>
        <p:blipFill>
          <a:blip r:embed="rId5"/>
          <a:stretch>
            <a:fillRect/>
          </a:stretch>
        </p:blipFill>
        <p:spPr>
          <a:xfrm>
            <a:off x="6230506" y="95719"/>
            <a:ext cx="2848488" cy="2136366"/>
          </a:xfrm>
          <a:prstGeom prst="rect">
            <a:avLst/>
          </a:prstGeom>
        </p:spPr>
      </p:pic>
      <p:cxnSp>
        <p:nvCxnSpPr>
          <p:cNvPr id="85006" name="Straight Connector 8500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A267A88-E232-888E-4347-2CAB40C543E4}"/>
              </a:ext>
            </a:extLst>
          </p:cNvPr>
          <p:cNvPicPr>
            <a:picLocks noChangeAspect="1"/>
          </p:cNvPicPr>
          <p:nvPr/>
        </p:nvPicPr>
        <p:blipFill>
          <a:blip r:embed="rId6"/>
          <a:stretch>
            <a:fillRect/>
          </a:stretch>
        </p:blipFill>
        <p:spPr>
          <a:xfrm>
            <a:off x="176171" y="2107830"/>
            <a:ext cx="2846070" cy="1899751"/>
          </a:xfrm>
          <a:prstGeom prst="rect">
            <a:avLst/>
          </a:pr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a:solidFill>
                <a:schemeClr val="tx2"/>
              </a:solidFill>
              <a:effectLst>
                <a:outerShdw blurRad="38100" dist="38100" dir="2700000" algn="tl">
                  <a:srgbClr val="000000"/>
                </a:outerShdw>
              </a:effectLst>
            </a:endParaRPr>
          </a:p>
          <a:p>
            <a:pPr algn="ctr">
              <a:spcAft>
                <a:spcPts val="600"/>
              </a:spcAft>
              <a:defRPr/>
            </a:pPr>
            <a:endParaRPr lang="en-US" sz="2000">
              <a:solidFill>
                <a:schemeClr val="tx2"/>
              </a:solidFill>
              <a:effectLst>
                <a:outerShdw blurRad="38100" dist="38100" dir="2700000" algn="tl">
                  <a:srgbClr val="000000"/>
                </a:outerShdw>
              </a:effectLst>
            </a:endParaRPr>
          </a:p>
        </p:txBody>
      </p:sp>
      <p:pic>
        <p:nvPicPr>
          <p:cNvPr id="17" name="Picture 16">
            <a:extLst>
              <a:ext uri="{FF2B5EF4-FFF2-40B4-BE49-F238E27FC236}">
                <a16:creationId xmlns:a16="http://schemas.microsoft.com/office/drawing/2014/main" id="{D77711C9-CA47-8D4C-4A36-BF254712EFAD}"/>
              </a:ext>
            </a:extLst>
          </p:cNvPr>
          <p:cNvPicPr>
            <a:picLocks noChangeAspect="1"/>
          </p:cNvPicPr>
          <p:nvPr/>
        </p:nvPicPr>
        <p:blipFill rotWithShape="1">
          <a:blip r:embed="rId7"/>
          <a:srcRect b="12472"/>
          <a:stretch/>
        </p:blipFill>
        <p:spPr>
          <a:xfrm>
            <a:off x="3104542" y="2986705"/>
            <a:ext cx="5925988" cy="3797347"/>
          </a:xfrm>
          <a:prstGeom prst="rect">
            <a:avLst/>
          </a:prstGeom>
        </p:spPr>
      </p:pic>
      <p:sp>
        <p:nvSpPr>
          <p:cNvPr id="3" name="TextBox 2">
            <a:extLst>
              <a:ext uri="{FF2B5EF4-FFF2-40B4-BE49-F238E27FC236}">
                <a16:creationId xmlns:a16="http://schemas.microsoft.com/office/drawing/2014/main" id="{AF3ABFBD-5A01-AD8D-1717-AA3CAAAE7E94}"/>
              </a:ext>
            </a:extLst>
          </p:cNvPr>
          <p:cNvSpPr txBox="1"/>
          <p:nvPr/>
        </p:nvSpPr>
        <p:spPr>
          <a:xfrm>
            <a:off x="3248899" y="2298102"/>
            <a:ext cx="5601530" cy="646331"/>
          </a:xfrm>
          <a:prstGeom prst="rect">
            <a:avLst/>
          </a:prstGeom>
          <a:noFill/>
        </p:spPr>
        <p:txBody>
          <a:bodyPr wrap="square" rtlCol="0">
            <a:spAutoFit/>
          </a:bodyPr>
          <a:lstStyle/>
          <a:p>
            <a:r>
              <a:rPr lang="en-US" dirty="0"/>
              <a:t>Below are community surveys edited and used to survey adults throughout Troup County at several events.</a:t>
            </a:r>
          </a:p>
        </p:txBody>
      </p:sp>
    </p:spTree>
    <p:extLst>
      <p:ext uri="{BB962C8B-B14F-4D97-AF65-F5344CB8AC3E}">
        <p14:creationId xmlns:p14="http://schemas.microsoft.com/office/powerpoint/2010/main" val="39691193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DD154-38BC-73E0-7AC3-BCD710159EB3}"/>
              </a:ext>
            </a:extLst>
          </p:cNvPr>
          <p:cNvPicPr>
            <a:picLocks noChangeAspect="1"/>
          </p:cNvPicPr>
          <p:nvPr/>
        </p:nvPicPr>
        <p:blipFill rotWithShape="1">
          <a:blip r:embed="rId2"/>
          <a:srcRect t="18872" r="-3" b="1567"/>
          <a:stretch/>
        </p:blipFill>
        <p:spPr>
          <a:xfrm>
            <a:off x="5573505" y="1"/>
            <a:ext cx="3570495" cy="2130473"/>
          </a:xfrm>
          <a:custGeom>
            <a:avLst/>
            <a:gdLst/>
            <a:ahLst/>
            <a:cxnLst/>
            <a:rect l="l" t="t" r="r" b="b"/>
            <a:pathLst>
              <a:path w="4760659" h="2130473">
                <a:moveTo>
                  <a:pt x="986689" y="0"/>
                </a:moveTo>
                <a:lnTo>
                  <a:pt x="4760659" y="0"/>
                </a:lnTo>
                <a:lnTo>
                  <a:pt x="4760659" y="2130473"/>
                </a:lnTo>
                <a:lnTo>
                  <a:pt x="0" y="2130473"/>
                </a:lnTo>
                <a:close/>
              </a:path>
            </a:pathLst>
          </a:custGeom>
        </p:spPr>
      </p:pic>
      <p:pic>
        <p:nvPicPr>
          <p:cNvPr id="3" name="Picture 2">
            <a:extLst>
              <a:ext uri="{FF2B5EF4-FFF2-40B4-BE49-F238E27FC236}">
                <a16:creationId xmlns:a16="http://schemas.microsoft.com/office/drawing/2014/main" id="{83AFEE71-41E3-2B28-489A-4DD022671072}"/>
              </a:ext>
            </a:extLst>
          </p:cNvPr>
          <p:cNvPicPr>
            <a:picLocks noChangeAspect="1"/>
          </p:cNvPicPr>
          <p:nvPr/>
        </p:nvPicPr>
        <p:blipFill rotWithShape="1">
          <a:blip r:embed="rId3"/>
          <a:srcRect t="16589" r="1" b="34817"/>
          <a:stretch/>
        </p:blipFill>
        <p:spPr>
          <a:xfrm>
            <a:off x="5787645" y="4683319"/>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4" name="Picture 3">
            <a:extLst>
              <a:ext uri="{FF2B5EF4-FFF2-40B4-BE49-F238E27FC236}">
                <a16:creationId xmlns:a16="http://schemas.microsoft.com/office/drawing/2014/main" id="{AC34F186-52A5-4585-66D3-51363D4A30E0}"/>
              </a:ext>
            </a:extLst>
          </p:cNvPr>
          <p:cNvPicPr>
            <a:picLocks noChangeAspect="1"/>
          </p:cNvPicPr>
          <p:nvPr/>
        </p:nvPicPr>
        <p:blipFill rotWithShape="1">
          <a:blip r:embed="rId4"/>
          <a:srcRect t="38911" r="-1" b="13004"/>
          <a:stretch/>
        </p:blipFill>
        <p:spPr>
          <a:xfrm>
            <a:off x="3029802" y="4682838"/>
            <a:ext cx="3392730" cy="217516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p:spPr>
      </p:pic>
      <p:pic>
        <p:nvPicPr>
          <p:cNvPr id="5" name="Picture 4">
            <a:extLst>
              <a:ext uri="{FF2B5EF4-FFF2-40B4-BE49-F238E27FC236}">
                <a16:creationId xmlns:a16="http://schemas.microsoft.com/office/drawing/2014/main" id="{395A0E01-1401-F33B-339A-7CC9304057FC}"/>
              </a:ext>
            </a:extLst>
          </p:cNvPr>
          <p:cNvPicPr>
            <a:picLocks noChangeAspect="1"/>
          </p:cNvPicPr>
          <p:nvPr/>
        </p:nvPicPr>
        <p:blipFill rotWithShape="1">
          <a:blip r:embed="rId5"/>
          <a:srcRect t="11867" b="9357"/>
          <a:stretch/>
        </p:blipFill>
        <p:spPr>
          <a:xfrm>
            <a:off x="-1" y="4689793"/>
            <a:ext cx="3681617" cy="2175160"/>
          </a:xfrm>
          <a:custGeom>
            <a:avLst/>
            <a:gdLst/>
            <a:ahLst/>
            <a:cxnLst/>
            <a:rect l="l" t="t" r="r" b="b"/>
            <a:pathLst>
              <a:path w="4908824" h="2175160">
                <a:moveTo>
                  <a:pt x="0" y="0"/>
                </a:moveTo>
                <a:lnTo>
                  <a:pt x="4908824" y="0"/>
                </a:lnTo>
                <a:lnTo>
                  <a:pt x="3901440" y="2175160"/>
                </a:lnTo>
                <a:lnTo>
                  <a:pt x="0" y="2175160"/>
                </a:lnTo>
                <a:close/>
              </a:path>
            </a:pathLst>
          </a:cu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a:solidFill>
                <a:schemeClr val="tx2"/>
              </a:solidFill>
              <a:effectLst>
                <a:outerShdw blurRad="38100" dist="38100" dir="2700000" algn="tl">
                  <a:srgbClr val="000000"/>
                </a:outerShdw>
              </a:effectLst>
            </a:endParaRPr>
          </a:p>
          <a:p>
            <a:pPr algn="ctr">
              <a:spcAft>
                <a:spcPts val="600"/>
              </a:spcAft>
              <a:defRPr/>
            </a:pPr>
            <a:endParaRPr lang="en-US" sz="2000">
              <a:solidFill>
                <a:schemeClr val="tx2"/>
              </a:solidFill>
              <a:effectLst>
                <a:outerShdw blurRad="38100" dist="38100" dir="2700000" algn="tl">
                  <a:srgbClr val="000000"/>
                </a:outerShdw>
              </a:effectLst>
            </a:endParaRPr>
          </a:p>
        </p:txBody>
      </p:sp>
      <p:pic>
        <p:nvPicPr>
          <p:cNvPr id="10" name="Picture 9">
            <a:extLst>
              <a:ext uri="{FF2B5EF4-FFF2-40B4-BE49-F238E27FC236}">
                <a16:creationId xmlns:a16="http://schemas.microsoft.com/office/drawing/2014/main" id="{CDA732BF-D211-36F7-7D8D-CDB4CFB432ED}"/>
              </a:ext>
            </a:extLst>
          </p:cNvPr>
          <p:cNvPicPr>
            <a:picLocks noChangeAspect="1"/>
          </p:cNvPicPr>
          <p:nvPr/>
        </p:nvPicPr>
        <p:blipFill>
          <a:blip r:embed="rId6"/>
          <a:stretch>
            <a:fillRect/>
          </a:stretch>
        </p:blipFill>
        <p:spPr>
          <a:xfrm>
            <a:off x="115639" y="0"/>
            <a:ext cx="2779961" cy="2590800"/>
          </a:xfrm>
          <a:prstGeom prst="rect">
            <a:avLst/>
          </a:prstGeom>
        </p:spPr>
      </p:pic>
      <p:pic>
        <p:nvPicPr>
          <p:cNvPr id="13" name="Picture 12">
            <a:extLst>
              <a:ext uri="{FF2B5EF4-FFF2-40B4-BE49-F238E27FC236}">
                <a16:creationId xmlns:a16="http://schemas.microsoft.com/office/drawing/2014/main" id="{AA04CD12-8998-C819-19EA-493F0A7C86EC}"/>
              </a:ext>
            </a:extLst>
          </p:cNvPr>
          <p:cNvPicPr>
            <a:picLocks noChangeAspect="1"/>
          </p:cNvPicPr>
          <p:nvPr/>
        </p:nvPicPr>
        <p:blipFill>
          <a:blip r:embed="rId7"/>
          <a:stretch>
            <a:fillRect/>
          </a:stretch>
        </p:blipFill>
        <p:spPr>
          <a:xfrm>
            <a:off x="3029802" y="-6954"/>
            <a:ext cx="3099638" cy="2590800"/>
          </a:xfrm>
          <a:prstGeom prst="rect">
            <a:avLst/>
          </a:prstGeom>
        </p:spPr>
      </p:pic>
      <p:sp>
        <p:nvSpPr>
          <p:cNvPr id="15" name="TextBox 14">
            <a:extLst>
              <a:ext uri="{FF2B5EF4-FFF2-40B4-BE49-F238E27FC236}">
                <a16:creationId xmlns:a16="http://schemas.microsoft.com/office/drawing/2014/main" id="{71CF36EE-3D4A-75D4-3EEA-DB0D1EAA05F8}"/>
              </a:ext>
            </a:extLst>
          </p:cNvPr>
          <p:cNvSpPr txBox="1"/>
          <p:nvPr/>
        </p:nvSpPr>
        <p:spPr>
          <a:xfrm>
            <a:off x="65440" y="2642336"/>
            <a:ext cx="9028362" cy="1923604"/>
          </a:xfrm>
          <a:prstGeom prst="rect">
            <a:avLst/>
          </a:prstGeom>
          <a:noFill/>
        </p:spPr>
        <p:txBody>
          <a:bodyPr wrap="square" rtlCol="0">
            <a:spAutoFit/>
          </a:bodyPr>
          <a:lstStyle/>
          <a:p>
            <a:r>
              <a:rPr lang="en-US" sz="1700" dirty="0">
                <a:latin typeface="Times New Roman" panose="02020603050405020304" pitchFamily="18" charset="0"/>
                <a:cs typeface="Times New Roman" panose="02020603050405020304" pitchFamily="18" charset="0"/>
              </a:rPr>
              <a:t>October is National Prevention Awareness Month, and we also celebrate Red Ribbon Week (RRW) during the last week of the month.  We filled over 200 bags with various materials such as alcohol, tobacco (vaping), marijuana, and other illegal drugs prevention resources, mental health awareness pamphlets, PWH, and other information for parents and youth.  There were students from Point University at the October Festival in West Point on October 31</a:t>
            </a:r>
            <a:r>
              <a:rPr lang="en-US" sz="1700" baseline="30000" dirty="0">
                <a:latin typeface="Times New Roman" panose="02020603050405020304" pitchFamily="18" charset="0"/>
                <a:cs typeface="Times New Roman" panose="02020603050405020304" pitchFamily="18" charset="0"/>
              </a:rPr>
              <a:t>st</a:t>
            </a:r>
            <a:r>
              <a:rPr lang="en-US" sz="1700" dirty="0">
                <a:latin typeface="Times New Roman" panose="02020603050405020304" pitchFamily="18" charset="0"/>
                <a:cs typeface="Times New Roman" panose="02020603050405020304" pitchFamily="18" charset="0"/>
              </a:rPr>
              <a:t> along with lots of youth, adults, Law Enforcement, City Council members, community members, etc.  I conducted adult surveys at several events FY22-FY23 for a total of over 200 surveys to be evaluated by our local evaluator.  </a:t>
            </a:r>
          </a:p>
        </p:txBody>
      </p:sp>
    </p:spTree>
    <p:extLst>
      <p:ext uri="{BB962C8B-B14F-4D97-AF65-F5344CB8AC3E}">
        <p14:creationId xmlns:p14="http://schemas.microsoft.com/office/powerpoint/2010/main" val="106964891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
        <p:nvSpPr>
          <p:cNvPr id="16" name="TextBox 15">
            <a:extLst>
              <a:ext uri="{FF2B5EF4-FFF2-40B4-BE49-F238E27FC236}">
                <a16:creationId xmlns:a16="http://schemas.microsoft.com/office/drawing/2014/main" id="{2C404399-2428-4A05-B842-9619E9075B57}"/>
              </a:ext>
            </a:extLst>
          </p:cNvPr>
          <p:cNvSpPr txBox="1"/>
          <p:nvPr/>
        </p:nvSpPr>
        <p:spPr>
          <a:xfrm>
            <a:off x="108199" y="228600"/>
            <a:ext cx="3282455" cy="2246769"/>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What is a Positive Social Norms or PSN Campaign?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 Positive Social Norms Campaign is one way to clarify or (correct) certain misperceptions of norms and promote</a:t>
            </a:r>
          </a:p>
          <a:p>
            <a:r>
              <a:rPr lang="en-US" sz="1400" dirty="0">
                <a:latin typeface="Times New Roman" panose="02020603050405020304" pitchFamily="18" charset="0"/>
                <a:cs typeface="Times New Roman" panose="02020603050405020304" pitchFamily="18" charset="0"/>
              </a:rPr>
              <a:t>positive social norms or (behavior).</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Information comes from GUIDE, Inc’s PSNs Campaign Packet.</a:t>
            </a:r>
          </a:p>
        </p:txBody>
      </p:sp>
      <p:sp>
        <p:nvSpPr>
          <p:cNvPr id="18" name="TextBox 17">
            <a:extLst>
              <a:ext uri="{FF2B5EF4-FFF2-40B4-BE49-F238E27FC236}">
                <a16:creationId xmlns:a16="http://schemas.microsoft.com/office/drawing/2014/main" id="{948F36E5-8C65-4909-A4CC-A12962A75EB2}"/>
              </a:ext>
            </a:extLst>
          </p:cNvPr>
          <p:cNvSpPr txBox="1"/>
          <p:nvPr/>
        </p:nvSpPr>
        <p:spPr>
          <a:xfrm>
            <a:off x="3365177" y="135012"/>
            <a:ext cx="5635064" cy="3108543"/>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Conduct your own Social Norms Campaign! Here’s how: </a:t>
            </a:r>
          </a:p>
          <a:p>
            <a:r>
              <a:rPr lang="en-US" sz="1400" dirty="0">
                <a:latin typeface="Times New Roman" panose="02020603050405020304" pitchFamily="18" charset="0"/>
                <a:cs typeface="Times New Roman" panose="02020603050405020304" pitchFamily="18" charset="0"/>
              </a:rPr>
              <a:t>Step 1: Look at the 2014 substance abuse data from your school with your team at this link: http://bit.ly/studenthealthsurvey. If you aren’t able to find your school data, you can use the data from your county that you were given at GTI.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Step 2: Look at the sample campaign messages and links provided to figure out what message you want. Some of these sample messages may be trademarked. You can use them as a guide to create your own message.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Step 3: Create your message and display it on a banner at your school, or put it on your school’s newsreel. The best time to conduct your campaign may be during Red Ribbon Week in October or in April for Alcohol Awareness Month. </a:t>
            </a:r>
          </a:p>
        </p:txBody>
      </p:sp>
      <p:pic>
        <p:nvPicPr>
          <p:cNvPr id="3" name="Picture 2" descr="A pregnant person with pills spilling out of her mouth&#10;&#10;Description automatically generated">
            <a:extLst>
              <a:ext uri="{FF2B5EF4-FFF2-40B4-BE49-F238E27FC236}">
                <a16:creationId xmlns:a16="http://schemas.microsoft.com/office/drawing/2014/main" id="{F13DB1DE-114E-667A-0343-35033C702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12" y="4617754"/>
            <a:ext cx="7781041" cy="2208344"/>
          </a:xfrm>
          <a:prstGeom prst="rect">
            <a:avLst/>
          </a:prstGeom>
        </p:spPr>
      </p:pic>
      <p:sp>
        <p:nvSpPr>
          <p:cNvPr id="4" name="TextBox 3">
            <a:extLst>
              <a:ext uri="{FF2B5EF4-FFF2-40B4-BE49-F238E27FC236}">
                <a16:creationId xmlns:a16="http://schemas.microsoft.com/office/drawing/2014/main" id="{DDA9AF44-2C30-624C-9D6E-676DD2BDCB57}"/>
              </a:ext>
            </a:extLst>
          </p:cNvPr>
          <p:cNvSpPr txBox="1"/>
          <p:nvPr/>
        </p:nvSpPr>
        <p:spPr>
          <a:xfrm>
            <a:off x="108199" y="3386602"/>
            <a:ext cx="8892043" cy="1077218"/>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In collaboration with Emory MSACD Health Educator, we created the billboard below, which was displayed in 4 locations between Meriwether County and Troup County from September 2022 through December 2022 for sustainability. However, one of the four posters located on  I-85 on the West Point exit remained there until someone wanted the space until July 2023.  </a:t>
            </a:r>
          </a:p>
        </p:txBody>
      </p:sp>
    </p:spTree>
    <p:extLst>
      <p:ext uri="{BB962C8B-B14F-4D97-AF65-F5344CB8AC3E}">
        <p14:creationId xmlns:p14="http://schemas.microsoft.com/office/powerpoint/2010/main" val="2666521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018" name="Rectangle 850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19" name="Rectangle 850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7932D94-BD30-CAA1-970C-AED233653307}"/>
              </a:ext>
            </a:extLst>
          </p:cNvPr>
          <p:cNvPicPr>
            <a:picLocks noChangeAspect="1"/>
          </p:cNvPicPr>
          <p:nvPr/>
        </p:nvPicPr>
        <p:blipFill rotWithShape="1">
          <a:blip r:embed="rId2"/>
          <a:srcRect l="13876" r="27337"/>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10" name="TextBox 9">
            <a:extLst>
              <a:ext uri="{FF2B5EF4-FFF2-40B4-BE49-F238E27FC236}">
                <a16:creationId xmlns:a16="http://schemas.microsoft.com/office/drawing/2014/main" id="{1FDA8711-440E-C6DE-3F2F-85A5C73F2B94}"/>
              </a:ext>
            </a:extLst>
          </p:cNvPr>
          <p:cNvSpPr txBox="1"/>
          <p:nvPr/>
        </p:nvSpPr>
        <p:spPr>
          <a:xfrm>
            <a:off x="3149224" y="2147357"/>
            <a:ext cx="2857500" cy="4101042"/>
          </a:xfrm>
          <a:prstGeom prst="rect">
            <a:avLst/>
          </a:prstGeom>
        </p:spPr>
        <p:txBody>
          <a:bodyPr vert="horz" lIns="91440" tIns="45720" rIns="91440" bIns="45720" rtlCol="0">
            <a:normAutofit/>
          </a:bodyPr>
          <a:lstStyle/>
          <a:p>
            <a:pPr>
              <a:lnSpc>
                <a:spcPct val="90000"/>
              </a:lnSpc>
              <a:spcAft>
                <a:spcPts val="600"/>
              </a:spcAft>
            </a:pPr>
            <a:r>
              <a:rPr lang="en-US" sz="1700" b="1" dirty="0">
                <a:solidFill>
                  <a:schemeClr val="tx1">
                    <a:lumMod val="85000"/>
                    <a:lumOff val="15000"/>
                  </a:schemeClr>
                </a:solidFill>
              </a:rPr>
              <a:t>PSN </a:t>
            </a:r>
            <a:r>
              <a:rPr lang="en-US" sz="1700" dirty="0">
                <a:solidFill>
                  <a:schemeClr val="tx1">
                    <a:lumMod val="85000"/>
                    <a:lumOff val="15000"/>
                  </a:schemeClr>
                </a:solidFill>
              </a:rPr>
              <a:t>- </a:t>
            </a:r>
            <a:r>
              <a:rPr lang="en-US" sz="1700" b="1" i="1" dirty="0">
                <a:solidFill>
                  <a:schemeClr val="tx1">
                    <a:lumMod val="85000"/>
                    <a:lumOff val="15000"/>
                  </a:schemeClr>
                </a:solidFill>
              </a:rPr>
              <a:t>According to GSHS-</a:t>
            </a:r>
            <a:r>
              <a:rPr lang="en-US" sz="1700" b="1" i="1" dirty="0" err="1">
                <a:solidFill>
                  <a:schemeClr val="tx1">
                    <a:lumMod val="85000"/>
                    <a:lumOff val="15000"/>
                  </a:schemeClr>
                </a:solidFill>
              </a:rPr>
              <a:t>ll</a:t>
            </a:r>
            <a:r>
              <a:rPr lang="en-US" sz="1700" b="1" i="1" dirty="0">
                <a:solidFill>
                  <a:schemeClr val="tx1">
                    <a:lumMod val="85000"/>
                    <a:lumOff val="15000"/>
                  </a:schemeClr>
                </a:solidFill>
              </a:rPr>
              <a:t> 2022, overall, at least 90%  students surveyed in grades 6</a:t>
            </a:r>
            <a:r>
              <a:rPr lang="en-US" sz="1700" b="1" i="1" baseline="30000" dirty="0">
                <a:solidFill>
                  <a:schemeClr val="tx1">
                    <a:lumMod val="85000"/>
                    <a:lumOff val="15000"/>
                  </a:schemeClr>
                </a:solidFill>
              </a:rPr>
              <a:t>th</a:t>
            </a:r>
            <a:r>
              <a:rPr lang="en-US" sz="1700" b="1" i="1" dirty="0">
                <a:solidFill>
                  <a:schemeClr val="tx1">
                    <a:lumMod val="85000"/>
                    <a:lumOff val="15000"/>
                  </a:schemeClr>
                </a:solidFill>
              </a:rPr>
              <a:t> – 12</a:t>
            </a:r>
            <a:r>
              <a:rPr lang="en-US" sz="1700" b="1" i="1" baseline="30000" dirty="0">
                <a:solidFill>
                  <a:schemeClr val="tx1">
                    <a:lumMod val="85000"/>
                    <a:lumOff val="15000"/>
                  </a:schemeClr>
                </a:solidFill>
              </a:rPr>
              <a:t>th</a:t>
            </a:r>
            <a:r>
              <a:rPr lang="en-US" sz="1700" b="1" i="1" dirty="0">
                <a:solidFill>
                  <a:schemeClr val="tx1">
                    <a:lumMod val="85000"/>
                    <a:lumOff val="15000"/>
                  </a:schemeClr>
                </a:solidFill>
              </a:rPr>
              <a:t> in Troup County School System choose not to smoke marijuana or drink alcohol. </a:t>
            </a:r>
          </a:p>
        </p:txBody>
      </p:sp>
      <p:pic>
        <p:nvPicPr>
          <p:cNvPr id="2" name="Picture 1">
            <a:extLst>
              <a:ext uri="{FF2B5EF4-FFF2-40B4-BE49-F238E27FC236}">
                <a16:creationId xmlns:a16="http://schemas.microsoft.com/office/drawing/2014/main" id="{24BE3338-F3DC-11A9-F020-48E482AC7172}"/>
              </a:ext>
            </a:extLst>
          </p:cNvPr>
          <p:cNvPicPr>
            <a:picLocks noChangeAspect="1"/>
          </p:cNvPicPr>
          <p:nvPr/>
        </p:nvPicPr>
        <p:blipFill rotWithShape="1">
          <a:blip r:embed="rId3"/>
          <a:srcRect l="22440" r="19901"/>
          <a:stretch/>
        </p:blipFill>
        <p:spPr>
          <a:xfrm>
            <a:off x="6435350"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84999" name="Rectangle 7"/>
          <p:cNvSpPr>
            <a:spLocks noChangeArrowheads="1"/>
          </p:cNvSpPr>
          <p:nvPr/>
        </p:nvSpPr>
        <p:spPr bwMode="auto">
          <a:xfrm>
            <a:off x="457200" y="133546"/>
            <a:ext cx="8305800" cy="1371600"/>
          </a:xfrm>
          <a:prstGeom prst="rect">
            <a:avLst/>
          </a:prstGeom>
          <a:noFill/>
          <a:ln w="9525">
            <a:noFill/>
            <a:miter lim="800000"/>
            <a:headEnd/>
            <a:tailEnd/>
          </a:ln>
          <a:effectLst/>
        </p:spPr>
        <p:txBody>
          <a:bodyPr anchor="ctr"/>
          <a:lstStyle/>
          <a:p>
            <a:pPr algn="ctr">
              <a:spcAft>
                <a:spcPts val="600"/>
              </a:spcAft>
              <a:defRPr/>
            </a:pPr>
            <a:endParaRPr lang="en-US" dirty="0">
              <a:solidFill>
                <a:schemeClr val="tx2"/>
              </a:solidFill>
              <a:effectLst>
                <a:outerShdw blurRad="38100" dist="38100" dir="2700000" algn="tl">
                  <a:srgbClr val="000000"/>
                </a:outerShdw>
              </a:effectLst>
            </a:endParaRPr>
          </a:p>
          <a:p>
            <a:pPr algn="ctr">
              <a:spcAft>
                <a:spcPts val="600"/>
              </a:spcAft>
              <a:defRPr/>
            </a:pPr>
            <a:endParaRPr lang="en-US" sz="2000"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837347051"/>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1147</TotalTime>
  <Words>1712</Words>
  <Application>Microsoft Office PowerPoint</Application>
  <PresentationFormat>On-screen Show (4:3)</PresentationFormat>
  <Paragraphs>100</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Abadi</vt:lpstr>
      <vt:lpstr>Arial</vt:lpstr>
      <vt:lpstr>Calibri</vt:lpstr>
      <vt:lpstr>Calibri Light</vt:lpstr>
      <vt:lpstr>Comic Sans MS</vt:lpstr>
      <vt:lpstr>Constantia</vt:lpstr>
      <vt:lpstr>Georgia</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Dowell</dc:creator>
  <cp:lastModifiedBy>Veronica Dowell</cp:lastModifiedBy>
  <cp:revision>39</cp:revision>
  <dcterms:created xsi:type="dcterms:W3CDTF">2020-08-18T23:49:12Z</dcterms:created>
  <dcterms:modified xsi:type="dcterms:W3CDTF">2023-12-04T12:20:02Z</dcterms:modified>
</cp:coreProperties>
</file>