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76" r:id="rId4"/>
    <p:sldId id="277" r:id="rId5"/>
    <p:sldId id="279" r:id="rId6"/>
    <p:sldId id="280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66" r:id="rId15"/>
    <p:sldId id="265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F7D"/>
    <a:srgbClr val="ECEBDB"/>
    <a:srgbClr val="8C8B80"/>
    <a:srgbClr val="A3A295"/>
    <a:srgbClr val="7E99B0"/>
    <a:srgbClr val="D3DDB1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317658956657409"/>
          <c:y val="5.9280477871300571E-2"/>
          <c:w val="0.6145593040678704"/>
          <c:h val="0.789257670377409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Staff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62A-4721-AC17-9EED5B91816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62A-4721-AC17-9EED5B91816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62A-4721-AC17-9EED5B918161}"/>
              </c:ext>
            </c:extLst>
          </c:dPt>
          <c:dLbls>
            <c:dLbl>
              <c:idx val="0"/>
              <c:layout>
                <c:manualLayout>
                  <c:x val="-4.8552337508324626E-3"/>
                  <c:y val="0"/>
                </c:manualLayout>
              </c:layout>
              <c:tx>
                <c:rich>
                  <a:bodyPr/>
                  <a:lstStyle/>
                  <a:p>
                    <a:fld id="{CCB77BAF-C6E5-435D-A76C-14677ED275FB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62A-4721-AC17-9EED5B9181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F0CFF37-A363-495A-8FB7-6960DBFAACC3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62A-4721-AC17-9EED5B918161}"/>
                </c:ext>
              </c:extLst>
            </c:dLbl>
            <c:dLbl>
              <c:idx val="2"/>
              <c:layout>
                <c:manualLayout>
                  <c:x val="-4.8552337508324626E-3"/>
                  <c:y val="3.4482758620689655E-3"/>
                </c:manualLayout>
              </c:layout>
              <c:tx>
                <c:rich>
                  <a:bodyPr/>
                  <a:lstStyle/>
                  <a:p>
                    <a:fld id="{8333A451-9DBC-481E-A814-7FAC73D13FC7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62A-4721-AC17-9EED5B9181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sub</c:v>
                </c:pt>
                <c:pt idx="1">
                  <c:v>ELS</c:v>
                </c:pt>
                <c:pt idx="2">
                  <c:v>SUB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</c:v>
                </c:pt>
                <c:pt idx="1">
                  <c:v>0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6-482F-831F-FAB899B86E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538130800"/>
        <c:axId val="538136376"/>
      </c:barChart>
      <c:valAx>
        <c:axId val="53813637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130800"/>
        <c:crosses val="autoZero"/>
        <c:crossBetween val="between"/>
      </c:valAx>
      <c:catAx>
        <c:axId val="538130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38136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977321914934267"/>
          <c:y val="0"/>
          <c:w val="0.62265133921873461"/>
          <c:h val="0.816843899118789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Staff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2A-4721-AC17-9EED5B918161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2A-4721-AC17-9EED5B918161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2A-4721-AC17-9EED5B91816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E05B45A-9842-40AD-9933-4E4FA59AF41B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62A-4721-AC17-9EED5B9181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9CCEBFD-D44A-4FE7-9657-25FAD5A6585B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62A-4721-AC17-9EED5B9181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PEL</c:v>
                </c:pt>
                <c:pt idx="1">
                  <c:v>ELS</c:v>
                </c:pt>
                <c:pt idx="2">
                  <c:v>SUB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0.12</c:v>
                </c:pt>
                <c:pt idx="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6-482F-831F-FAB899B86E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538130800"/>
        <c:axId val="538136376"/>
      </c:barChart>
      <c:valAx>
        <c:axId val="53813637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130800"/>
        <c:crosses val="autoZero"/>
        <c:crossBetween val="between"/>
      </c:valAx>
      <c:catAx>
        <c:axId val="538130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38136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43109854034931"/>
          <c:y val="2.8212269560460614E-2"/>
          <c:w val="0.62265133921873461"/>
          <c:h val="0.816843899118789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Staff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A5-4CAF-9E5D-BE2C269451ED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A5-4CAF-9E5D-BE2C269451ED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DA5-4CAF-9E5D-BE2C269451E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E05B45A-9842-40AD-9933-4E4FA59AF41B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A5-4CAF-9E5D-BE2C269451E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9CCEBFD-D44A-4FE7-9657-25FAD5A6585B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DA5-4CAF-9E5D-BE2C269451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PEL</c:v>
                </c:pt>
                <c:pt idx="1">
                  <c:v>ELS</c:v>
                </c:pt>
                <c:pt idx="2">
                  <c:v>SUB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0.15</c:v>
                </c:pt>
                <c:pt idx="1">
                  <c:v>0</c:v>
                </c:pt>
                <c:pt idx="2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A5-4CAF-9E5D-BE2C269451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538130800"/>
        <c:axId val="538136376"/>
      </c:barChart>
      <c:valAx>
        <c:axId val="53813637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130800"/>
        <c:crosses val="autoZero"/>
        <c:crossBetween val="between"/>
      </c:valAx>
      <c:catAx>
        <c:axId val="538130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38136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976757580256762E-2"/>
          <c:y val="9.1478681577547696E-2"/>
          <c:w val="0.62265133921873461"/>
          <c:h val="0.816843899118789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Staff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A5-4CAF-9E5D-BE2C269451ED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A5-4CAF-9E5D-BE2C269451ED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DA5-4CAF-9E5D-BE2C269451E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E05B45A-9842-40AD-9933-4E4FA59AF41B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A5-4CAF-9E5D-BE2C269451E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9CCEBFD-D44A-4FE7-9657-25FAD5A6585B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DA5-4CAF-9E5D-BE2C269451E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053B6A6-1DD4-4A41-968F-DFAC458C30E2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DA5-4CAF-9E5D-BE2C269451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PEL</c:v>
                </c:pt>
                <c:pt idx="1">
                  <c:v>ELS</c:v>
                </c:pt>
                <c:pt idx="2">
                  <c:v>SUB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0.26</c:v>
                </c:pt>
                <c:pt idx="1">
                  <c:v>0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A5-4CAF-9E5D-BE2C269451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538130800"/>
        <c:axId val="538136376"/>
      </c:barChart>
      <c:valAx>
        <c:axId val="53813637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130800"/>
        <c:crosses val="autoZero"/>
        <c:crossBetween val="between"/>
      </c:valAx>
      <c:catAx>
        <c:axId val="538130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38136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98018208373629E-2"/>
          <c:y val="1.8295736315509542E-2"/>
          <c:w val="0.60283755346398793"/>
          <c:h val="0.820502980044105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Staff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CC-46DA-B649-D819C517A87A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C-46DA-B649-D819C517A87A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2CC-46DA-B649-D819C517A87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E05B45A-9842-40AD-9933-4E4FA59AF41B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2CC-46DA-B649-D819C517A87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9CCEBFD-D44A-4FE7-9657-25FAD5A6585B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CC-46DA-B649-D819C517A87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053B6A6-1DD4-4A41-968F-DFAC458C30E2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2CC-46DA-B649-D819C517A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PEL</c:v>
                </c:pt>
                <c:pt idx="1">
                  <c:v>ELS</c:v>
                </c:pt>
                <c:pt idx="2">
                  <c:v>SUB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0.23</c:v>
                </c:pt>
                <c:pt idx="1">
                  <c:v>0.03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CC-46DA-B649-D819C517A8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538130800"/>
        <c:axId val="538136376"/>
      </c:barChart>
      <c:valAx>
        <c:axId val="53813637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130800"/>
        <c:crosses val="autoZero"/>
        <c:crossBetween val="between"/>
      </c:valAx>
      <c:catAx>
        <c:axId val="538130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38136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45091766032303"/>
          <c:y val="0"/>
          <c:w val="0.62265133921873461"/>
          <c:h val="0.816843899118789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Staff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95-4D3D-B47F-CF68F29E9F30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95-4D3D-B47F-CF68F29E9F30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95-4D3D-B47F-CF68F29E9F3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E05B45A-9842-40AD-9933-4E4FA59AF41B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95-4D3D-B47F-CF68F29E9F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9CCEBFD-D44A-4FE7-9657-25FAD5A6585B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95-4D3D-B47F-CF68F29E9F3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053B6A6-1DD4-4A41-968F-DFAC458C30E2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95-4D3D-B47F-CF68F29E9F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PEL</c:v>
                </c:pt>
                <c:pt idx="1">
                  <c:v>ELS</c:v>
                </c:pt>
                <c:pt idx="2">
                  <c:v>SUB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0.24</c:v>
                </c:pt>
                <c:pt idx="1">
                  <c:v>0.03</c:v>
                </c:pt>
                <c:pt idx="2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95-4D3D-B47F-CF68F29E9F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538130800"/>
        <c:axId val="538136376"/>
      </c:barChart>
      <c:valAx>
        <c:axId val="53813637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130800"/>
        <c:crosses val="autoZero"/>
        <c:crossBetween val="between"/>
      </c:valAx>
      <c:catAx>
        <c:axId val="538130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38136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58335129659196E-2"/>
          <c:y val="2.5614030841713358E-2"/>
          <c:w val="0.62265133921873461"/>
          <c:h val="0.816843899118789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Staff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72-4AD3-BBAA-DEBE37937904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72-4AD3-BBAA-DEBE37937904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72-4AD3-BBAA-DEBE3793790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E05B45A-9842-40AD-9933-4E4FA59AF41B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72-4AD3-BBAA-DEBE379379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9CCEBFD-D44A-4FE7-9657-25FAD5A6585B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972-4AD3-BBAA-DEBE379379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053B6A6-1DD4-4A41-968F-DFAC458C30E2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72-4AD3-BBAA-DEBE379379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PEL</c:v>
                </c:pt>
                <c:pt idx="1">
                  <c:v>ELS</c:v>
                </c:pt>
                <c:pt idx="2">
                  <c:v>SUB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</c:v>
                </c:pt>
                <c:pt idx="1">
                  <c:v>7.0000000000000007E-2</c:v>
                </c:pt>
                <c:pt idx="2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72-4AD3-BBAA-DEBE379379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538130800"/>
        <c:axId val="538136376"/>
      </c:barChart>
      <c:valAx>
        <c:axId val="53813637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130800"/>
        <c:crosses val="autoZero"/>
        <c:crossBetween val="between"/>
      </c:valAx>
      <c:catAx>
        <c:axId val="538130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38136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08341679904808"/>
          <c:y val="0"/>
          <c:w val="0.62265133921873461"/>
          <c:h val="0.816843899118789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Staff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E3-4552-B7C3-7D5558ACC57B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E3-4552-B7C3-7D5558ACC57B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E3-4552-B7C3-7D5558ACC5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Sub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0.09</c:v>
                </c:pt>
                <c:pt idx="1">
                  <c:v>0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E3-4552-B7C3-7D5558ACC5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538130800"/>
        <c:axId val="538136376"/>
      </c:barChart>
      <c:valAx>
        <c:axId val="5381363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130800"/>
        <c:crosses val="autoZero"/>
        <c:crossBetween val="between"/>
      </c:valAx>
      <c:catAx>
        <c:axId val="538130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38136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0.67582</cdr:y>
    </cdr:from>
    <cdr:to>
      <cdr:x>0.54904</cdr:x>
      <cdr:y>0.72718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3A1C574-04AD-4FD9-B2B5-A05EAA2A4D70}"/>
            </a:ext>
          </a:extLst>
        </cdr:cNvPr>
        <cdr:cNvSpPr txBox="1"/>
      </cdr:nvSpPr>
      <cdr:spPr>
        <a:xfrm xmlns:a="http://schemas.openxmlformats.org/drawingml/2006/main">
          <a:off x="3802459" y="2271728"/>
          <a:ext cx="372918" cy="172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D0232-6E35-423D-BBBC-9A6C2857DAD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D398D-95DB-4BBB-B190-5634C7A4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9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We serve students Pre-K to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We switched to grade-level centers in 2019. </a:t>
            </a:r>
          </a:p>
          <a:p>
            <a:pPr marL="724959" lvl="1" indent="-241653">
              <a:buFont typeface="Arial" panose="020B0604020202020204" pitchFamily="34" charset="0"/>
              <a:buAutoNum type="arabicPeriod"/>
            </a:pPr>
            <a:r>
              <a:rPr lang="en-US" dirty="0"/>
              <a:t>Beulah, East, and Lakeview are Pre-k-2</a:t>
            </a:r>
          </a:p>
          <a:p>
            <a:pPr marL="724959" lvl="1" indent="-241653">
              <a:buFont typeface="Arial" panose="020B0604020202020204" pitchFamily="34" charset="0"/>
              <a:buAutoNum type="arabicPeriod"/>
            </a:pPr>
            <a:r>
              <a:rPr lang="en-US" dirty="0"/>
              <a:t>Elmwood and West are 3-5</a:t>
            </a:r>
          </a:p>
          <a:p>
            <a:pPr marL="724959" lvl="1" indent="-241653">
              <a:buFont typeface="Arial" panose="020B0604020202020204" pitchFamily="34" charset="0"/>
              <a:buAutoNum type="arabicPeriod"/>
            </a:pPr>
            <a:r>
              <a:rPr lang="en-US" dirty="0"/>
              <a:t>Shiloh, Central and OEP is 6-8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0DA04-D2E4-4B0D-AB29-D51F0676E6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2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0DA04-D2E4-4B0D-AB29-D51F0676E6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9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0DA04-D2E4-4B0D-AB29-D51F0676E6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19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0DA04-D2E4-4B0D-AB29-D51F0676E6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1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0DA04-D2E4-4B0D-AB29-D51F0676E6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60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0DA04-D2E4-4B0D-AB29-D51F0676E6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49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0DA04-D2E4-4B0D-AB29-D51F0676E6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81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0DA04-D2E4-4B0D-AB29-D51F0676E6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5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4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9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8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7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6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0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1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7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1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7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3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0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chart" Target="../charts/char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dstaples@zion6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dn5-ss2.sharpschool.com/UserFiles/Servers/Server_713/File/Title1/2021-2022/Parent%20Right%20to%20Know%202021-2022%20eng-span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s://zionk12ilus.finalsite.com/district/departments/business/title-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338958"/>
            <a:ext cx="12192000" cy="2604251"/>
          </a:xfrm>
          <a:prstGeom prst="rect">
            <a:avLst/>
          </a:prstGeom>
          <a:gradFill flip="none" rotWithShape="1">
            <a:gsLst>
              <a:gs pos="0">
                <a:srgbClr val="ECEBDB">
                  <a:shade val="30000"/>
                  <a:satMod val="115000"/>
                </a:srgbClr>
              </a:gs>
              <a:gs pos="50000">
                <a:srgbClr val="ECEBDB">
                  <a:shade val="67500"/>
                  <a:satMod val="115000"/>
                </a:srgbClr>
              </a:gs>
              <a:gs pos="100000">
                <a:srgbClr val="ECEBD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12192000" cy="3418954"/>
          </a:xfrm>
          <a:prstGeom prst="rect">
            <a:avLst/>
          </a:prstGeom>
          <a:solidFill>
            <a:srgbClr val="ECE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695" y="3016847"/>
            <a:ext cx="10209889" cy="906659"/>
          </a:xfrm>
        </p:spPr>
        <p:txBody>
          <a:bodyPr>
            <a:noAutofit/>
          </a:bodyPr>
          <a:lstStyle/>
          <a:p>
            <a:r>
              <a:rPr lang="en-US" sz="3350" kern="300" spc="600" dirty="0">
                <a:solidFill>
                  <a:srgbClr val="054F7D"/>
                </a:solidFill>
                <a:latin typeface="Franklin Gothic Heavy" panose="020B0903020102020204" pitchFamily="34" charset="0"/>
              </a:rPr>
              <a:t>PARENT MEETING</a:t>
            </a:r>
            <a:endParaRPr lang="en-US" sz="3350" kern="300" spc="600" dirty="0">
              <a:solidFill>
                <a:srgbClr val="054F7D"/>
              </a:solidFill>
              <a:effectLst/>
              <a:latin typeface="Garamond" panose="02020404030301010803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338446" y="4749977"/>
            <a:ext cx="1688250" cy="1832792"/>
            <a:chOff x="387470" y="4749977"/>
            <a:chExt cx="1688250" cy="183279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88" t="44735" r="8579" b="27851"/>
            <a:stretch/>
          </p:blipFill>
          <p:spPr>
            <a:xfrm rot="16200000">
              <a:off x="458522" y="4804576"/>
              <a:ext cx="1522346" cy="141314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87470" y="6151882"/>
              <a:ext cx="1688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Beulah Park</a:t>
              </a:r>
              <a:br>
                <a:rPr lang="en-US" sz="1100" dirty="0"/>
              </a:br>
              <a:r>
                <a:rPr lang="en-US" sz="1100" dirty="0"/>
                <a:t>Elementary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699076" y="4749976"/>
            <a:ext cx="1688250" cy="1832792"/>
            <a:chOff x="2061250" y="4749976"/>
            <a:chExt cx="1688250" cy="1832792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88" t="44735" r="8579" b="27851"/>
            <a:stretch/>
          </p:blipFill>
          <p:spPr>
            <a:xfrm rot="16200000">
              <a:off x="2146772" y="4804575"/>
              <a:ext cx="1522346" cy="1413147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061250" y="6151881"/>
              <a:ext cx="1688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East</a:t>
              </a:r>
              <a:br>
                <a:rPr lang="en-US" sz="1100" dirty="0"/>
              </a:br>
              <a:r>
                <a:rPr lang="en-US" sz="1100" dirty="0"/>
                <a:t>Elementary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537395" y="4761296"/>
            <a:ext cx="1688250" cy="1829444"/>
            <a:chOff x="3703404" y="4749976"/>
            <a:chExt cx="1688250" cy="182944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88" t="44735" r="8579" b="27851"/>
            <a:stretch/>
          </p:blipFill>
          <p:spPr>
            <a:xfrm rot="16200000">
              <a:off x="3759065" y="4804575"/>
              <a:ext cx="1522346" cy="1413147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3703404" y="6148533"/>
              <a:ext cx="1688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Elmwood</a:t>
              </a:r>
              <a:br>
                <a:rPr lang="en-US" sz="1100" dirty="0"/>
              </a:br>
              <a:r>
                <a:rPr lang="en-US" sz="1100" dirty="0"/>
                <a:t>Elementary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151563" y="4759908"/>
            <a:ext cx="1688250" cy="1825626"/>
            <a:chOff x="5292287" y="4749975"/>
            <a:chExt cx="1688250" cy="1825626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88" t="44735" r="8579" b="27851"/>
            <a:stretch/>
          </p:blipFill>
          <p:spPr>
            <a:xfrm rot="16200000">
              <a:off x="5347559" y="4804574"/>
              <a:ext cx="1522346" cy="1413147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292287" y="6144714"/>
              <a:ext cx="1688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Lakeview</a:t>
              </a:r>
              <a:br>
                <a:rPr lang="en-US" sz="1100" dirty="0"/>
              </a:br>
              <a:r>
                <a:rPr lang="en-US" sz="1100" dirty="0"/>
                <a:t>Elementary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182659" y="4768008"/>
            <a:ext cx="1688250" cy="1811616"/>
            <a:chOff x="6911039" y="4760166"/>
            <a:chExt cx="1688250" cy="181161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88" t="44735" r="8579" b="27851"/>
            <a:stretch/>
          </p:blipFill>
          <p:spPr>
            <a:xfrm rot="16200000">
              <a:off x="6974458" y="4814765"/>
              <a:ext cx="1522346" cy="1413147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911039" y="6140895"/>
              <a:ext cx="1688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Shiloh Park</a:t>
              </a:r>
              <a:br>
                <a:rPr lang="en-US" sz="1100" dirty="0"/>
              </a:br>
              <a:r>
                <a:rPr lang="en-US" sz="1100" dirty="0"/>
                <a:t>Middle School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874797" y="4756139"/>
            <a:ext cx="1688250" cy="1834959"/>
            <a:chOff x="8490725" y="4747809"/>
            <a:chExt cx="1688250" cy="1834959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88" t="44735" r="8579" b="27851"/>
            <a:stretch/>
          </p:blipFill>
          <p:spPr>
            <a:xfrm rot="16200000">
              <a:off x="8538231" y="4802408"/>
              <a:ext cx="1522346" cy="1413147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8490725" y="6151881"/>
              <a:ext cx="1688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West</a:t>
              </a:r>
              <a:br>
                <a:rPr lang="en-US" sz="1100" dirty="0"/>
              </a:br>
              <a:r>
                <a:rPr lang="en-US" sz="1100" dirty="0"/>
                <a:t>Elementary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513030" y="4747808"/>
            <a:ext cx="1688250" cy="1823974"/>
            <a:chOff x="10027596" y="4747808"/>
            <a:chExt cx="1688250" cy="182397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88" t="44735" r="8579" b="27851"/>
            <a:stretch/>
          </p:blipFill>
          <p:spPr>
            <a:xfrm rot="16200000">
              <a:off x="10086360" y="4802407"/>
              <a:ext cx="1522346" cy="1413147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10027596" y="6140895"/>
              <a:ext cx="1688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Zion Central </a:t>
              </a:r>
              <a:br>
                <a:rPr lang="en-US" sz="1100" dirty="0"/>
              </a:br>
              <a:r>
                <a:rPr lang="en-US" sz="1100" dirty="0"/>
                <a:t>Middle School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22100" r="62495" b="62375"/>
          <a:stretch/>
        </p:blipFill>
        <p:spPr>
          <a:xfrm>
            <a:off x="3631591" y="1522445"/>
            <a:ext cx="5027820" cy="2147564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0" y="-3819"/>
            <a:ext cx="12192000" cy="809164"/>
          </a:xfrm>
          <a:prstGeom prst="rect">
            <a:avLst/>
          </a:prstGeom>
          <a:solidFill>
            <a:srgbClr val="054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75418" y="143516"/>
            <a:ext cx="3293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ECEBDB"/>
                </a:solidFill>
                <a:latin typeface="Goudy Old Style" panose="02020502050305020303" pitchFamily="18" charset="0"/>
              </a:rPr>
              <a:t>2023-2024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2" y="144921"/>
            <a:ext cx="864920" cy="512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B3286-3315-4929-987D-2C0DC173B9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1268" y="5136565"/>
            <a:ext cx="591810" cy="591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AB5F9A-2A24-4B35-864C-90BF92CE08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3548" y="5089229"/>
            <a:ext cx="657358" cy="6573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3FE154-D958-4ADD-9238-3F3B2D227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0587" y="5107742"/>
            <a:ext cx="634208" cy="6342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BC3EF3-D251-4F26-BBAD-0A6CC7167A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4336" y="5127459"/>
            <a:ext cx="610022" cy="6100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E8B15A-E216-436C-BDBE-1E28CB8FE5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3181" y="5107742"/>
            <a:ext cx="657358" cy="6573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7C6336A-C3E9-4D29-810D-30C6241761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52428" y="5107742"/>
            <a:ext cx="657358" cy="6573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5C204C-E0A5-4CF9-A112-6CF1FAD440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82350" y="5084413"/>
            <a:ext cx="644331" cy="64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2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4213413" y="-1120589"/>
            <a:ext cx="6858000" cy="9099179"/>
          </a:xfrm>
          <a:prstGeom prst="rect">
            <a:avLst/>
          </a:prstGeom>
          <a:gradFill flip="none" rotWithShape="1">
            <a:gsLst>
              <a:gs pos="0">
                <a:srgbClr val="ECEBDB">
                  <a:shade val="30000"/>
                  <a:satMod val="115000"/>
                </a:srgbClr>
              </a:gs>
              <a:gs pos="22000">
                <a:srgbClr val="ECEBDB">
                  <a:shade val="67500"/>
                  <a:satMod val="115000"/>
                </a:srgbClr>
              </a:gs>
              <a:gs pos="100000">
                <a:srgbClr val="ECEBDB">
                  <a:shade val="100000"/>
                  <a:satMod val="115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61" b="58734"/>
          <a:stretch/>
        </p:blipFill>
        <p:spPr>
          <a:xfrm>
            <a:off x="540027" y="5836023"/>
            <a:ext cx="2309899" cy="793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803349"/>
            <a:ext cx="3092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rgbClr val="054F7D"/>
                </a:solidFill>
                <a:latin typeface="Goudy Old Style" panose="02020502050305020303" pitchFamily="18" charset="0"/>
              </a:rPr>
              <a:t>Escuela Primaria </a:t>
            </a:r>
            <a:r>
              <a:rPr lang="en-US" sz="3000" dirty="0">
                <a:solidFill>
                  <a:srgbClr val="054F7D"/>
                </a:solidFill>
                <a:latin typeface="Goudy Old Style" panose="02020502050305020303" pitchFamily="18" charset="0"/>
              </a:rPr>
              <a:t>Elmwood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77439" y="1003300"/>
            <a:ext cx="6736562" cy="3683000"/>
          </a:xfrm>
          <a:prstGeom prst="roundRect">
            <a:avLst/>
          </a:prstGeom>
          <a:ln w="38100"/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65811" y="6057986"/>
            <a:ext cx="25323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b="1" dirty="0">
                <a:solidFill>
                  <a:schemeClr val="bg1"/>
                </a:solidFill>
                <a:latin typeface="+mj-lt"/>
              </a:rPr>
              <a:t>Current Open Positions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9" y="5774985"/>
            <a:ext cx="915986" cy="8936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585455" y="59956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8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369" y="1311181"/>
            <a:ext cx="915986" cy="8936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85455" y="1531796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57%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69" y="2326552"/>
            <a:ext cx="915986" cy="8936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598155" y="2547167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0%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183" y="3369081"/>
            <a:ext cx="915986" cy="8936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609269" y="3589696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26%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A6D48B2E-2B6B-4546-8D6A-6182FCF4A2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696140"/>
              </p:ext>
            </p:extLst>
          </p:nvPr>
        </p:nvGraphicFramePr>
        <p:xfrm>
          <a:off x="5072489" y="940522"/>
          <a:ext cx="7691626" cy="3470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EAE88602-4EE3-4D8C-9ADD-7B52A7D34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922" y="1889061"/>
            <a:ext cx="1685544" cy="168554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AB40AAD-ACEC-4F6C-8F7C-11927D2F43C8}"/>
              </a:ext>
            </a:extLst>
          </p:cNvPr>
          <p:cNvSpPr txBox="1"/>
          <p:nvPr/>
        </p:nvSpPr>
        <p:spPr>
          <a:xfrm>
            <a:off x="3953762" y="2318283"/>
            <a:ext cx="12319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300" dirty="0"/>
              <a:t>Licencia de Educador con Estipulaciones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AFC078C-3985-4C21-AC74-A7BA392850B5}"/>
              </a:ext>
            </a:extLst>
          </p:cNvPr>
          <p:cNvSpPr txBox="1"/>
          <p:nvPr/>
        </p:nvSpPr>
        <p:spPr>
          <a:xfrm>
            <a:off x="3858516" y="3195395"/>
            <a:ext cx="1327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Licencia de Auxiliar de Maestro/Suplente </a:t>
            </a:r>
            <a:br>
              <a:rPr lang="es-MX" sz="1200" dirty="0"/>
            </a:br>
            <a:endParaRPr lang="es-MX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A05AFA-85EE-494D-9D7A-39A1295D496D}"/>
              </a:ext>
            </a:extLst>
          </p:cNvPr>
          <p:cNvSpPr txBox="1"/>
          <p:nvPr/>
        </p:nvSpPr>
        <p:spPr>
          <a:xfrm>
            <a:off x="3937202" y="1441171"/>
            <a:ext cx="12319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300" dirty="0"/>
              <a:t>Licencia de Educador Profesional</a:t>
            </a:r>
          </a:p>
        </p:txBody>
      </p:sp>
    </p:spTree>
    <p:extLst>
      <p:ext uri="{BB962C8B-B14F-4D97-AF65-F5344CB8AC3E}">
        <p14:creationId xmlns:p14="http://schemas.microsoft.com/office/powerpoint/2010/main" val="3598628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4213413" y="-1120592"/>
            <a:ext cx="6858000" cy="9099179"/>
          </a:xfrm>
          <a:prstGeom prst="rect">
            <a:avLst/>
          </a:prstGeom>
          <a:gradFill flip="none" rotWithShape="1">
            <a:gsLst>
              <a:gs pos="0">
                <a:srgbClr val="ECEBDB">
                  <a:shade val="30000"/>
                  <a:satMod val="115000"/>
                </a:srgbClr>
              </a:gs>
              <a:gs pos="22000">
                <a:srgbClr val="ECEBDB">
                  <a:shade val="67500"/>
                  <a:satMod val="115000"/>
                </a:srgbClr>
              </a:gs>
              <a:gs pos="100000">
                <a:srgbClr val="ECEBDB">
                  <a:shade val="100000"/>
                  <a:satMod val="115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61" b="58734"/>
          <a:stretch/>
        </p:blipFill>
        <p:spPr>
          <a:xfrm>
            <a:off x="540027" y="5836023"/>
            <a:ext cx="2309899" cy="793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64776"/>
            <a:ext cx="3092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rgbClr val="054F7D"/>
                </a:solidFill>
                <a:latin typeface="Goudy Old Style" panose="02020502050305020303" pitchFamily="18" charset="0"/>
              </a:rPr>
              <a:t>Escuela</a:t>
            </a:r>
          </a:p>
          <a:p>
            <a:pPr algn="ctr"/>
            <a:r>
              <a:rPr lang="es-MX" sz="3000" dirty="0">
                <a:solidFill>
                  <a:srgbClr val="054F7D"/>
                </a:solidFill>
                <a:latin typeface="Goudy Old Style" panose="02020502050305020303" pitchFamily="18" charset="0"/>
              </a:rPr>
              <a:t> Primaria West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77439" y="1003300"/>
            <a:ext cx="6736562" cy="3683000"/>
          </a:xfrm>
          <a:prstGeom prst="roundRect">
            <a:avLst/>
          </a:prstGeom>
          <a:ln w="38100"/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65811" y="6057986"/>
            <a:ext cx="25323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b="1" dirty="0">
                <a:solidFill>
                  <a:schemeClr val="bg1"/>
                </a:solidFill>
                <a:latin typeface="+mj-lt"/>
              </a:rPr>
              <a:t>Current Open Positions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9" y="5774985"/>
            <a:ext cx="915986" cy="8936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585455" y="59956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9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369" y="1311181"/>
            <a:ext cx="915986" cy="8936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85455" y="1531796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58%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69" y="2326552"/>
            <a:ext cx="915986" cy="8936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598155" y="2547167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3%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183" y="3369081"/>
            <a:ext cx="915986" cy="8936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609269" y="3589696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23%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E436DE-09CB-4D62-B169-997CFF492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31" y="1757995"/>
            <a:ext cx="1685544" cy="1685544"/>
          </a:xfrm>
          <a:prstGeom prst="rect">
            <a:avLst/>
          </a:prstGeom>
        </p:spPr>
      </p:pic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CCF464C6-28FC-43E9-A601-4AD1EB28B0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87232"/>
              </p:ext>
            </p:extLst>
          </p:nvPr>
        </p:nvGraphicFramePr>
        <p:xfrm>
          <a:off x="5057533" y="1128392"/>
          <a:ext cx="7691626" cy="3470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72321E0-E598-4153-B6A2-07AB5E92E97A}"/>
              </a:ext>
            </a:extLst>
          </p:cNvPr>
          <p:cNvSpPr txBox="1"/>
          <p:nvPr/>
        </p:nvSpPr>
        <p:spPr>
          <a:xfrm>
            <a:off x="4029121" y="2316996"/>
            <a:ext cx="12319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300" dirty="0"/>
              <a:t>Licencia de Educador con Estipulaciones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EEEAAE-5C9D-403A-A72D-ACD81E246985}"/>
              </a:ext>
            </a:extLst>
          </p:cNvPr>
          <p:cNvSpPr txBox="1"/>
          <p:nvPr/>
        </p:nvSpPr>
        <p:spPr>
          <a:xfrm>
            <a:off x="3933875" y="3175964"/>
            <a:ext cx="1327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Licencia de Auxiliar de Maestro/Suplente </a:t>
            </a:r>
            <a:br>
              <a:rPr lang="es-MX" sz="1200" dirty="0"/>
            </a:br>
            <a:endParaRPr lang="es-MX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A555AC-54F0-4421-982F-77B43FC629A6}"/>
              </a:ext>
            </a:extLst>
          </p:cNvPr>
          <p:cNvSpPr txBox="1"/>
          <p:nvPr/>
        </p:nvSpPr>
        <p:spPr>
          <a:xfrm>
            <a:off x="4029121" y="1458029"/>
            <a:ext cx="12319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300" dirty="0"/>
              <a:t>Licencia de Educador Profesional</a:t>
            </a:r>
          </a:p>
        </p:txBody>
      </p:sp>
    </p:spTree>
    <p:extLst>
      <p:ext uri="{BB962C8B-B14F-4D97-AF65-F5344CB8AC3E}">
        <p14:creationId xmlns:p14="http://schemas.microsoft.com/office/powerpoint/2010/main" val="3286917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4213413" y="-1130846"/>
            <a:ext cx="6858000" cy="9099179"/>
          </a:xfrm>
          <a:prstGeom prst="rect">
            <a:avLst/>
          </a:prstGeom>
          <a:gradFill flip="none" rotWithShape="1">
            <a:gsLst>
              <a:gs pos="0">
                <a:srgbClr val="ECEBDB">
                  <a:shade val="30000"/>
                  <a:satMod val="115000"/>
                </a:srgbClr>
              </a:gs>
              <a:gs pos="22000">
                <a:srgbClr val="ECEBDB">
                  <a:shade val="67500"/>
                  <a:satMod val="115000"/>
                </a:srgbClr>
              </a:gs>
              <a:gs pos="100000">
                <a:srgbClr val="ECEBDB">
                  <a:shade val="100000"/>
                  <a:satMod val="115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61" b="58734"/>
          <a:stretch/>
        </p:blipFill>
        <p:spPr>
          <a:xfrm>
            <a:off x="540027" y="5836023"/>
            <a:ext cx="2309899" cy="793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64776"/>
            <a:ext cx="30928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rgbClr val="054F7D"/>
                </a:solidFill>
                <a:latin typeface="Goudy Old Style" panose="02020502050305020303" pitchFamily="18" charset="0"/>
              </a:rPr>
              <a:t>Escuela </a:t>
            </a:r>
            <a:br>
              <a:rPr lang="es-MX" sz="3000" dirty="0">
                <a:solidFill>
                  <a:srgbClr val="054F7D"/>
                </a:solidFill>
                <a:latin typeface="Goudy Old Style" panose="02020502050305020303" pitchFamily="18" charset="0"/>
              </a:rPr>
            </a:br>
            <a:r>
              <a:rPr lang="es-MX" sz="3000" dirty="0">
                <a:solidFill>
                  <a:srgbClr val="054F7D"/>
                </a:solidFill>
                <a:latin typeface="Goudy Old Style" panose="02020502050305020303" pitchFamily="18" charset="0"/>
              </a:rPr>
              <a:t>Secundaria </a:t>
            </a:r>
            <a:r>
              <a:rPr lang="en-US" sz="3000" dirty="0">
                <a:solidFill>
                  <a:srgbClr val="054F7D"/>
                </a:solidFill>
                <a:latin typeface="Goudy Old Style" panose="02020502050305020303" pitchFamily="18" charset="0"/>
              </a:rPr>
              <a:t>Shiloh Park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26527" y="895566"/>
            <a:ext cx="6875606" cy="4256597"/>
          </a:xfrm>
          <a:prstGeom prst="roundRect">
            <a:avLst/>
          </a:prstGeom>
          <a:ln w="38100"/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65811" y="6057986"/>
            <a:ext cx="25323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b="1" dirty="0">
                <a:solidFill>
                  <a:schemeClr val="bg1"/>
                </a:solidFill>
                <a:latin typeface="+mj-lt"/>
              </a:rPr>
              <a:t>Current Open Positions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9" y="5774985"/>
            <a:ext cx="915986" cy="8936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585455" y="59956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6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462" y="1402310"/>
            <a:ext cx="915986" cy="8936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90737" y="1580065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64%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647" y="2525116"/>
            <a:ext cx="915986" cy="8936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612325" y="2739143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0%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9" y="3628412"/>
            <a:ext cx="915986" cy="8936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606727" y="3839158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24%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49CC139-3C59-4DCD-B2E2-232A36A24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40" y="2231250"/>
            <a:ext cx="1685544" cy="1685544"/>
          </a:xfrm>
          <a:prstGeom prst="rect">
            <a:avLst/>
          </a:prstGeom>
        </p:spPr>
      </p:pic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A8007AAC-A774-4585-883E-C82CEC6D7F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24780"/>
              </p:ext>
            </p:extLst>
          </p:nvPr>
        </p:nvGraphicFramePr>
        <p:xfrm>
          <a:off x="2805812" y="1413444"/>
          <a:ext cx="7691626" cy="3470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E9CCB988-DE6C-4887-93D3-8F0CBDA6C039}"/>
              </a:ext>
            </a:extLst>
          </p:cNvPr>
          <p:cNvSpPr txBox="1"/>
          <p:nvPr/>
        </p:nvSpPr>
        <p:spPr>
          <a:xfrm>
            <a:off x="4102879" y="2494860"/>
            <a:ext cx="12319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300" dirty="0"/>
              <a:t>Licencia de Educador con Estipulaciones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36521B-05D1-430D-A5D1-EB446B2232B6}"/>
              </a:ext>
            </a:extLst>
          </p:cNvPr>
          <p:cNvSpPr txBox="1"/>
          <p:nvPr/>
        </p:nvSpPr>
        <p:spPr>
          <a:xfrm>
            <a:off x="4007633" y="3371609"/>
            <a:ext cx="1327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Licencia de Auxiliar de Maestro/Suplente </a:t>
            </a:r>
            <a:br>
              <a:rPr lang="es-MX" sz="1200" dirty="0"/>
            </a:br>
            <a:endParaRPr lang="es-MX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B31171-5AEE-4D96-8D3B-85DA277A8274}"/>
              </a:ext>
            </a:extLst>
          </p:cNvPr>
          <p:cNvSpPr txBox="1"/>
          <p:nvPr/>
        </p:nvSpPr>
        <p:spPr>
          <a:xfrm>
            <a:off x="4055256" y="1605067"/>
            <a:ext cx="12319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300" dirty="0"/>
              <a:t>Licencia de Educador Profesional</a:t>
            </a:r>
          </a:p>
        </p:txBody>
      </p:sp>
    </p:spTree>
    <p:extLst>
      <p:ext uri="{BB962C8B-B14F-4D97-AF65-F5344CB8AC3E}">
        <p14:creationId xmlns:p14="http://schemas.microsoft.com/office/powerpoint/2010/main" val="747799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4213413" y="-1120592"/>
            <a:ext cx="6858000" cy="9099179"/>
          </a:xfrm>
          <a:prstGeom prst="rect">
            <a:avLst/>
          </a:prstGeom>
          <a:gradFill flip="none" rotWithShape="1">
            <a:gsLst>
              <a:gs pos="0">
                <a:srgbClr val="ECEBDB">
                  <a:shade val="30000"/>
                  <a:satMod val="115000"/>
                </a:srgbClr>
              </a:gs>
              <a:gs pos="22000">
                <a:srgbClr val="ECEBDB">
                  <a:shade val="67500"/>
                  <a:satMod val="115000"/>
                </a:srgbClr>
              </a:gs>
              <a:gs pos="100000">
                <a:srgbClr val="ECEBDB">
                  <a:shade val="100000"/>
                  <a:satMod val="115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61" b="58734"/>
          <a:stretch/>
        </p:blipFill>
        <p:spPr>
          <a:xfrm>
            <a:off x="540027" y="5836023"/>
            <a:ext cx="2309899" cy="793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436" y="400716"/>
            <a:ext cx="2830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rgbClr val="054F7D"/>
                </a:solidFill>
                <a:latin typeface="Goudy Old Style" panose="02020502050305020303" pitchFamily="18" charset="0"/>
              </a:rPr>
              <a:t>Escuela Secundaria                 Zion Central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77439" y="1003300"/>
            <a:ext cx="6736562" cy="3683000"/>
          </a:xfrm>
          <a:prstGeom prst="roundRect">
            <a:avLst/>
          </a:prstGeom>
          <a:ln w="38100"/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65811" y="6057986"/>
            <a:ext cx="25323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b="1" dirty="0">
                <a:solidFill>
                  <a:schemeClr val="bg1"/>
                </a:solidFill>
                <a:latin typeface="+mj-lt"/>
              </a:rPr>
              <a:t>Current Open Positions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9" y="5774985"/>
            <a:ext cx="915986" cy="8936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585455" y="59956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369" y="1311181"/>
            <a:ext cx="915986" cy="8936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85455" y="1531796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59%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69" y="2326552"/>
            <a:ext cx="915986" cy="8936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598155" y="2547167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7%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183" y="3369081"/>
            <a:ext cx="915986" cy="8936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609269" y="3589696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25%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06753D6-B7DD-4D10-AF30-52EB844AD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45" y="1809489"/>
            <a:ext cx="1685544" cy="1685544"/>
          </a:xfrm>
          <a:prstGeom prst="rect">
            <a:avLst/>
          </a:prstGeom>
        </p:spPr>
      </p:pic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E727B754-21A9-4FC2-B69C-06F89E31E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794166"/>
              </p:ext>
            </p:extLst>
          </p:nvPr>
        </p:nvGraphicFramePr>
        <p:xfrm>
          <a:off x="4736975" y="1231229"/>
          <a:ext cx="7691626" cy="3470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A4C3403-BB9B-46D1-A429-B730C9C18A12}"/>
              </a:ext>
            </a:extLst>
          </p:cNvPr>
          <p:cNvSpPr txBox="1"/>
          <p:nvPr/>
        </p:nvSpPr>
        <p:spPr>
          <a:xfrm>
            <a:off x="3914037" y="2457803"/>
            <a:ext cx="12319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300" dirty="0"/>
              <a:t>Licencia de Educador con Estipulaciones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C2C29-00F3-40D6-BAFF-B770EDE20921}"/>
              </a:ext>
            </a:extLst>
          </p:cNvPr>
          <p:cNvSpPr txBox="1"/>
          <p:nvPr/>
        </p:nvSpPr>
        <p:spPr>
          <a:xfrm>
            <a:off x="3818791" y="3281552"/>
            <a:ext cx="1327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Licencia de Auxiliar de Maestro/Suplente </a:t>
            </a:r>
            <a:br>
              <a:rPr lang="es-MX" sz="1200" dirty="0"/>
            </a:br>
            <a:endParaRPr lang="es-MX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E60945-99F8-42BC-BFA4-972EFF57CD30}"/>
              </a:ext>
            </a:extLst>
          </p:cNvPr>
          <p:cNvSpPr txBox="1"/>
          <p:nvPr/>
        </p:nvSpPr>
        <p:spPr>
          <a:xfrm>
            <a:off x="3907541" y="1531795"/>
            <a:ext cx="12319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300" dirty="0"/>
              <a:t>Licencia de Educador Profesional</a:t>
            </a:r>
          </a:p>
        </p:txBody>
      </p:sp>
    </p:spTree>
    <p:extLst>
      <p:ext uri="{BB962C8B-B14F-4D97-AF65-F5344CB8AC3E}">
        <p14:creationId xmlns:p14="http://schemas.microsoft.com/office/powerpoint/2010/main" val="3914578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4213410" y="-1120589"/>
            <a:ext cx="6858000" cy="9099179"/>
          </a:xfrm>
          <a:prstGeom prst="rect">
            <a:avLst/>
          </a:prstGeom>
          <a:gradFill flip="none" rotWithShape="1">
            <a:gsLst>
              <a:gs pos="0">
                <a:srgbClr val="ECEBDB">
                  <a:shade val="30000"/>
                  <a:satMod val="115000"/>
                </a:srgbClr>
              </a:gs>
              <a:gs pos="22000">
                <a:srgbClr val="ECEBDB">
                  <a:shade val="67500"/>
                  <a:satMod val="115000"/>
                </a:srgbClr>
              </a:gs>
              <a:gs pos="100000">
                <a:srgbClr val="ECEBDB">
                  <a:shade val="100000"/>
                  <a:satMod val="115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61" b="58734"/>
          <a:stretch/>
        </p:blipFill>
        <p:spPr>
          <a:xfrm>
            <a:off x="540027" y="5836023"/>
            <a:ext cx="2309899" cy="793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163" y="606506"/>
            <a:ext cx="2830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rgbClr val="054F7D"/>
                </a:solidFill>
                <a:latin typeface="Goudy Old Style" panose="02020502050305020303" pitchFamily="18" charset="0"/>
              </a:rPr>
              <a:t>Escuela Secundaria                 </a:t>
            </a:r>
            <a:r>
              <a:rPr lang="es-MX" sz="3000" dirty="0" err="1">
                <a:solidFill>
                  <a:srgbClr val="054F7D"/>
                </a:solidFill>
                <a:latin typeface="Goudy Old Style" panose="02020502050305020303" pitchFamily="18" charset="0"/>
              </a:rPr>
              <a:t>Zion</a:t>
            </a:r>
            <a:r>
              <a:rPr lang="es-MX" sz="3000" dirty="0">
                <a:solidFill>
                  <a:srgbClr val="054F7D"/>
                </a:solidFill>
                <a:latin typeface="Goudy Old Style" panose="02020502050305020303" pitchFamily="18" charset="0"/>
              </a:rPr>
              <a:t> Central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77439" y="1003300"/>
            <a:ext cx="6736562" cy="3683000"/>
          </a:xfrm>
          <a:prstGeom prst="roundRect">
            <a:avLst/>
          </a:prstGeom>
          <a:ln w="38100"/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09454" y="5774985"/>
            <a:ext cx="25323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b="1" dirty="0">
                <a:solidFill>
                  <a:schemeClr val="bg1"/>
                </a:solidFill>
                <a:latin typeface="+mj-lt"/>
              </a:rPr>
              <a:t>Posiciones </a:t>
            </a:r>
          </a:p>
          <a:p>
            <a:pPr algn="r"/>
            <a:r>
              <a:rPr lang="es-MX" sz="1500" b="1" dirty="0">
                <a:solidFill>
                  <a:schemeClr val="bg1"/>
                </a:solidFill>
                <a:latin typeface="+mj-lt"/>
              </a:rPr>
              <a:t>abiertas/disponibles actualmente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9" y="5774985"/>
            <a:ext cx="915986" cy="8936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585455" y="59956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369" y="1311181"/>
            <a:ext cx="915986" cy="8936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85455" y="1531796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91%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69" y="2326552"/>
            <a:ext cx="915986" cy="8936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598155" y="2547167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0%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183" y="3369081"/>
            <a:ext cx="915986" cy="8936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609269" y="3589696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9%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86971" y="2421429"/>
            <a:ext cx="12319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300" dirty="0"/>
              <a:t>Licencia de Educador con Estipulaciones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15539" y="3369081"/>
            <a:ext cx="1327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Licencia de Auxiliar de Maestro/Suplente </a:t>
            </a:r>
            <a:br>
              <a:rPr lang="es-MX" sz="1200" dirty="0"/>
            </a:br>
            <a:endParaRPr lang="es-MX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781410" y="1554879"/>
            <a:ext cx="12319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300" dirty="0"/>
              <a:t>Licencia de Educador Profesional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EBB2683D-F1C7-433A-AB71-1A15F16E0C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364470"/>
              </p:ext>
            </p:extLst>
          </p:nvPr>
        </p:nvGraphicFramePr>
        <p:xfrm>
          <a:off x="2584684" y="1362564"/>
          <a:ext cx="7604919" cy="336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F4929E6C-0432-42D3-8999-841E5CF34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72" y="2326552"/>
            <a:ext cx="1685544" cy="168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66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2667001" y="-2667003"/>
            <a:ext cx="6858000" cy="12192002"/>
          </a:xfrm>
          <a:prstGeom prst="rect">
            <a:avLst/>
          </a:prstGeom>
          <a:gradFill flip="none" rotWithShape="1">
            <a:gsLst>
              <a:gs pos="0">
                <a:srgbClr val="ECEBDB">
                  <a:shade val="30000"/>
                  <a:satMod val="115000"/>
                </a:srgbClr>
              </a:gs>
              <a:gs pos="22000">
                <a:srgbClr val="ECEBDB">
                  <a:shade val="67500"/>
                  <a:satMod val="115000"/>
                </a:srgbClr>
              </a:gs>
              <a:gs pos="100000">
                <a:srgbClr val="ECEBDB">
                  <a:shade val="100000"/>
                  <a:satMod val="115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629" y="-3"/>
            <a:ext cx="2612783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0" dirty="0">
                <a:solidFill>
                  <a:srgbClr val="ECEBDB"/>
                </a:solidFill>
                <a:latin typeface="Goudy Old Style" panose="02020502050305020303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480" y="2451628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0" dirty="0">
                <a:solidFill>
                  <a:srgbClr val="8C8B80"/>
                </a:solidFill>
                <a:latin typeface="Goudy Old Style" panose="02020502050305020303" pitchFamily="18" charset="0"/>
              </a:rPr>
              <a:t>preguntas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-3819"/>
            <a:ext cx="12192000" cy="809164"/>
          </a:xfrm>
          <a:prstGeom prst="rect">
            <a:avLst/>
          </a:prstGeom>
          <a:solidFill>
            <a:srgbClr val="054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2" y="144921"/>
            <a:ext cx="864920" cy="51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60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819"/>
            <a:ext cx="12192000" cy="5503666"/>
          </a:xfrm>
          <a:prstGeom prst="rect">
            <a:avLst/>
          </a:prstGeom>
          <a:solidFill>
            <a:srgbClr val="054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468" y="445273"/>
            <a:ext cx="11338560" cy="4019151"/>
          </a:xfrm>
        </p:spPr>
        <p:txBody>
          <a:bodyPr>
            <a:normAutofit/>
          </a:bodyPr>
          <a:lstStyle/>
          <a:p>
            <a:r>
              <a:rPr lang="es-MX" sz="4800" dirty="0">
                <a:solidFill>
                  <a:schemeClr val="bg1"/>
                </a:solidFill>
                <a:latin typeface="Goudy Old Style" panose="02020502050305020303" pitchFamily="18" charset="0"/>
              </a:rPr>
              <a:t>¡Gracias por asistir!</a:t>
            </a:r>
            <a:br>
              <a:rPr lang="es-MX" sz="4800" dirty="0">
                <a:solidFill>
                  <a:schemeClr val="bg1"/>
                </a:solidFill>
                <a:latin typeface="Goudy Old Style" panose="02020502050305020303" pitchFamily="18" charset="0"/>
              </a:rPr>
            </a:br>
            <a:br>
              <a:rPr lang="es-MX" sz="48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s-MX" sz="3600" dirty="0">
                <a:solidFill>
                  <a:schemeClr val="bg1"/>
                </a:solidFill>
                <a:latin typeface="Candara" panose="020E0502030303020204" pitchFamily="34" charset="0"/>
              </a:rPr>
              <a:t>Donelle Staples</a:t>
            </a:r>
            <a:br>
              <a:rPr lang="es-MX" sz="36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s-MX" sz="3600" dirty="0">
                <a:solidFill>
                  <a:schemeClr val="bg1"/>
                </a:solidFill>
                <a:latin typeface="Candara" panose="020E0502030303020204" pitchFamily="34" charset="0"/>
                <a:hlinkClick r:id="rId2"/>
              </a:rPr>
              <a:t>dstaples@zion6.org</a:t>
            </a:r>
            <a:br>
              <a:rPr lang="es-MX" sz="3600" dirty="0">
                <a:solidFill>
                  <a:srgbClr val="ECEBDB"/>
                </a:solidFill>
                <a:latin typeface="Candara" panose="020E0502030303020204" pitchFamily="34" charset="0"/>
              </a:rPr>
            </a:br>
            <a:r>
              <a:rPr lang="es-MX" sz="2000" dirty="0">
                <a:solidFill>
                  <a:schemeClr val="bg1"/>
                </a:solidFill>
                <a:latin typeface="Candara" panose="020E0502030303020204" pitchFamily="34" charset="0"/>
              </a:rPr>
              <a:t>Oficina:  847.379.0011</a:t>
            </a:r>
            <a:br>
              <a:rPr lang="es-MX" sz="20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s-MX" sz="2000" dirty="0">
                <a:solidFill>
                  <a:schemeClr val="bg1"/>
                </a:solidFill>
                <a:latin typeface="Candara" panose="020E0502030303020204" pitchFamily="34" charset="0"/>
              </a:rPr>
              <a:t>Celular:  224.321.2557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61" b="58734"/>
          <a:stretch/>
        </p:blipFill>
        <p:spPr>
          <a:xfrm>
            <a:off x="540027" y="5836023"/>
            <a:ext cx="2309899" cy="793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361" y="5696262"/>
            <a:ext cx="1502667" cy="107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5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4327714" y="-1006290"/>
            <a:ext cx="6858000" cy="8870576"/>
          </a:xfrm>
          <a:prstGeom prst="rect">
            <a:avLst/>
          </a:prstGeom>
          <a:gradFill flip="none" rotWithShape="1">
            <a:gsLst>
              <a:gs pos="0">
                <a:srgbClr val="ECEBDB">
                  <a:shade val="30000"/>
                  <a:satMod val="115000"/>
                </a:srgbClr>
              </a:gs>
              <a:gs pos="22000">
                <a:srgbClr val="ECEBDB">
                  <a:shade val="67500"/>
                  <a:satMod val="115000"/>
                </a:srgbClr>
              </a:gs>
              <a:gs pos="100000">
                <a:srgbClr val="ECEBD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5634" y="1648759"/>
            <a:ext cx="8086366" cy="3629947"/>
          </a:xfrm>
        </p:spPr>
        <p:txBody>
          <a:bodyPr>
            <a:normAutofit/>
          </a:bodyPr>
          <a:lstStyle/>
          <a:p>
            <a:pPr algn="l" fontAlgn="base">
              <a:lnSpc>
                <a:spcPts val="3000"/>
              </a:lnSpc>
              <a:spcAft>
                <a:spcPts val="2500"/>
              </a:spcAft>
            </a:pPr>
            <a:r>
              <a:rPr lang="es-MX" sz="3200" dirty="0">
                <a:solidFill>
                  <a:srgbClr val="054F7D"/>
                </a:solidFill>
                <a:latin typeface="Candara" panose="020E0502030303020204" pitchFamily="34" charset="0"/>
              </a:rPr>
              <a:t>Informarles sobre la participación de su escuela en </a:t>
            </a:r>
            <a:r>
              <a:rPr lang="es-MX" sz="3200" dirty="0" err="1">
                <a:solidFill>
                  <a:srgbClr val="054F7D"/>
                </a:solidFill>
                <a:latin typeface="Candara" panose="020E0502030303020204" pitchFamily="34" charset="0"/>
              </a:rPr>
              <a:t>Title</a:t>
            </a:r>
            <a:r>
              <a:rPr lang="es-MX" sz="3200" dirty="0">
                <a:solidFill>
                  <a:srgbClr val="054F7D"/>
                </a:solidFill>
                <a:latin typeface="Candara" panose="020E0502030303020204" pitchFamily="34" charset="0"/>
              </a:rPr>
              <a:t> I</a:t>
            </a:r>
            <a:br>
              <a:rPr lang="es-MX" sz="3200" dirty="0">
                <a:solidFill>
                  <a:srgbClr val="054F7D"/>
                </a:solidFill>
                <a:latin typeface="Candara" panose="020E0502030303020204" pitchFamily="34" charset="0"/>
              </a:rPr>
            </a:br>
            <a:br>
              <a:rPr lang="es-MX" sz="3200" dirty="0">
                <a:solidFill>
                  <a:srgbClr val="054F7D"/>
                </a:solidFill>
                <a:latin typeface="Candara" panose="020E0502030303020204" pitchFamily="34" charset="0"/>
              </a:rPr>
            </a:br>
            <a:r>
              <a:rPr lang="es-MX" sz="3200" dirty="0">
                <a:solidFill>
                  <a:srgbClr val="054F7D"/>
                </a:solidFill>
                <a:latin typeface="Candara" panose="020E0502030303020204" pitchFamily="34" charset="0"/>
              </a:rPr>
              <a:t>  		Explicarles los requisitos de </a:t>
            </a:r>
            <a:r>
              <a:rPr lang="es-MX" sz="3200" dirty="0" err="1">
                <a:solidFill>
                  <a:srgbClr val="054F7D"/>
                </a:solidFill>
                <a:latin typeface="Candara" panose="020E0502030303020204" pitchFamily="34" charset="0"/>
              </a:rPr>
              <a:t>Title</a:t>
            </a:r>
            <a:r>
              <a:rPr lang="es-MX" sz="3200" dirty="0">
                <a:solidFill>
                  <a:srgbClr val="054F7D"/>
                </a:solidFill>
                <a:latin typeface="Candara" panose="020E0502030303020204" pitchFamily="34" charset="0"/>
              </a:rPr>
              <a:t> I</a:t>
            </a:r>
            <a:br>
              <a:rPr lang="es-MX" sz="3200" dirty="0">
                <a:solidFill>
                  <a:srgbClr val="054F7D"/>
                </a:solidFill>
                <a:latin typeface="Candara" panose="020E0502030303020204" pitchFamily="34" charset="0"/>
              </a:rPr>
            </a:br>
            <a:br>
              <a:rPr lang="es-MX" sz="3200" dirty="0">
                <a:solidFill>
                  <a:srgbClr val="054F7D"/>
                </a:solidFill>
                <a:latin typeface="Candara" panose="020E0502030303020204" pitchFamily="34" charset="0"/>
              </a:rPr>
            </a:br>
            <a:r>
              <a:rPr lang="es-MX" sz="3200" dirty="0">
                <a:solidFill>
                  <a:srgbClr val="054F7D"/>
                </a:solidFill>
                <a:latin typeface="Candara" panose="020E0502030303020204" pitchFamily="34" charset="0"/>
              </a:rPr>
              <a:t>Explicarles sus derechos como padres</a:t>
            </a:r>
            <a:br>
              <a:rPr lang="en-US" sz="3200" b="1" dirty="0">
                <a:solidFill>
                  <a:srgbClr val="054F7D"/>
                </a:solidFill>
                <a:latin typeface="Candara" panose="020E0502030303020204" pitchFamily="34" charset="0"/>
              </a:rPr>
            </a:br>
            <a:br>
              <a:rPr lang="en-US" sz="3200" dirty="0">
                <a:solidFill>
                  <a:srgbClr val="054F7D"/>
                </a:solidFill>
                <a:latin typeface="Candara" panose="020E0502030303020204" pitchFamily="34" charset="0"/>
              </a:rPr>
            </a:br>
            <a:endParaRPr lang="en-US" sz="3200" dirty="0">
              <a:solidFill>
                <a:srgbClr val="054F7D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61" b="58734"/>
          <a:stretch/>
        </p:blipFill>
        <p:spPr>
          <a:xfrm>
            <a:off x="540027" y="5836023"/>
            <a:ext cx="2309899" cy="793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513" y="754430"/>
            <a:ext cx="2646926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54F7D"/>
                </a:solidFill>
                <a:latin typeface="Franklin Gothic Medium Cond" panose="020B0606030402020204" pitchFamily="34" charset="0"/>
              </a:rPr>
              <a:t>LA RAZON POR LA CUAL ESTAMOS AQUÍ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5466" y="386027"/>
            <a:ext cx="72076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rgbClr val="ECEBDB"/>
                </a:solidFill>
                <a:latin typeface="Goudy Old Style" panose="02020502050305020303" pitchFamily="18" charset="0"/>
              </a:rPr>
              <a:t>INFORMAR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1426" y="4756255"/>
            <a:ext cx="6589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rgbClr val="8C8B80"/>
                </a:solidFill>
                <a:latin typeface="Goudy Old Style" panose="02020502050305020303" pitchFamily="18" charset="0"/>
              </a:rPr>
              <a:t>EXPLICAR</a:t>
            </a:r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FB9FA308-30FB-4AE9-8762-C6F893DC5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906" y="3549026"/>
            <a:ext cx="1417042" cy="1832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808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4327713" y="-1006289"/>
            <a:ext cx="6858002" cy="8870576"/>
          </a:xfrm>
          <a:prstGeom prst="rect">
            <a:avLst/>
          </a:prstGeom>
          <a:gradFill flip="none" rotWithShape="1">
            <a:gsLst>
              <a:gs pos="0">
                <a:srgbClr val="ECEBDB">
                  <a:shade val="30000"/>
                  <a:satMod val="115000"/>
                </a:srgbClr>
              </a:gs>
              <a:gs pos="22000">
                <a:srgbClr val="ECEBDB">
                  <a:shade val="67500"/>
                  <a:satMod val="115000"/>
                </a:srgbClr>
              </a:gs>
              <a:gs pos="100000">
                <a:srgbClr val="ECEBDB">
                  <a:shade val="100000"/>
                  <a:satMod val="115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211" y="1255359"/>
            <a:ext cx="7925006" cy="5115112"/>
          </a:xfrm>
        </p:spPr>
        <p:txBody>
          <a:bodyPr>
            <a:noAutofit/>
          </a:bodyPr>
          <a:lstStyle/>
          <a:p>
            <a:pPr fontAlgn="base">
              <a:lnSpc>
                <a:spcPct val="200000"/>
              </a:lnSpc>
              <a:spcAft>
                <a:spcPts val="2500"/>
              </a:spcAft>
            </a:pPr>
            <a:r>
              <a:rPr lang="es-MX" sz="4000" dirty="0">
                <a:solidFill>
                  <a:srgbClr val="054F7D"/>
                </a:solidFill>
                <a:latin typeface="Candara" panose="020E0502030303020204" pitchFamily="34" charset="0"/>
              </a:rPr>
              <a:t>Las escuelas </a:t>
            </a:r>
            <a:r>
              <a:rPr lang="es-MX" sz="4000" dirty="0" err="1">
                <a:solidFill>
                  <a:srgbClr val="054F7D"/>
                </a:solidFill>
                <a:latin typeface="Candara" panose="020E0502030303020204" pitchFamily="34" charset="0"/>
              </a:rPr>
              <a:t>Title</a:t>
            </a:r>
            <a:r>
              <a:rPr lang="es-MX" sz="4000" dirty="0">
                <a:solidFill>
                  <a:srgbClr val="054F7D"/>
                </a:solidFill>
                <a:latin typeface="Candara" panose="020E0502030303020204" pitchFamily="34" charset="0"/>
              </a:rPr>
              <a:t> I reciben fondos federales para complementar los programas existentes de la escuela, con un enfoque en la participación de los padres</a:t>
            </a:r>
            <a:endParaRPr lang="en-US" sz="4000" dirty="0">
              <a:solidFill>
                <a:srgbClr val="054F7D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61" b="58734"/>
          <a:stretch/>
        </p:blipFill>
        <p:spPr>
          <a:xfrm>
            <a:off x="540027" y="5836023"/>
            <a:ext cx="2309899" cy="793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120" y="564776"/>
            <a:ext cx="283070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rgbClr val="054F7D"/>
                </a:solidFill>
                <a:latin typeface="Franklin Gothic Medium Cond" panose="020B0606030402020204" pitchFamily="34" charset="0"/>
              </a:rPr>
              <a:t>LO QUE SIGNIFICA SER UNA ESCUELA TITLE I</a:t>
            </a:r>
            <a:endParaRPr lang="en-US" sz="4500" dirty="0">
              <a:solidFill>
                <a:srgbClr val="054F7D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9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4327712" y="-986906"/>
            <a:ext cx="6858000" cy="8870576"/>
          </a:xfrm>
          <a:prstGeom prst="rect">
            <a:avLst/>
          </a:prstGeom>
          <a:solidFill>
            <a:srgbClr val="ECE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61" b="58734"/>
          <a:stretch/>
        </p:blipFill>
        <p:spPr>
          <a:xfrm>
            <a:off x="540027" y="5836023"/>
            <a:ext cx="2309899" cy="793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120" y="564776"/>
            <a:ext cx="283070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rgbClr val="054F7D"/>
                </a:solidFill>
                <a:latin typeface="Franklin Gothic Medium Cond" panose="020B0606030402020204" pitchFamily="34" charset="0"/>
              </a:rPr>
              <a:t>CÓMO SE UTILIZAN LOS FONDOS DE TITLE I</a:t>
            </a:r>
            <a:endParaRPr lang="en-US" sz="4500" dirty="0">
              <a:solidFill>
                <a:srgbClr val="054F7D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4" t="24510" r="31798" b="49608"/>
          <a:stretch/>
        </p:blipFill>
        <p:spPr>
          <a:xfrm>
            <a:off x="3780538" y="1782718"/>
            <a:ext cx="2358217" cy="2376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4" t="24510" r="31798" b="49608"/>
          <a:stretch/>
        </p:blipFill>
        <p:spPr>
          <a:xfrm>
            <a:off x="6018335" y="4283523"/>
            <a:ext cx="1933142" cy="1947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4" t="24510" r="31798" b="49608"/>
          <a:stretch/>
        </p:blipFill>
        <p:spPr>
          <a:xfrm>
            <a:off x="8743173" y="2379584"/>
            <a:ext cx="2554942" cy="2574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4" t="24510" r="31798" b="49608"/>
          <a:stretch/>
        </p:blipFill>
        <p:spPr>
          <a:xfrm>
            <a:off x="6779921" y="413289"/>
            <a:ext cx="1953585" cy="19684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907473" y="605085"/>
            <a:ext cx="30000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+mj-lt"/>
              </a:rPr>
              <a:t>Identificar y proporcionar asistencia a los estudiantes que están experimentando dificultades académicas para que puedan cumplir con los estándares del Estado</a:t>
            </a:r>
            <a:endParaRPr lang="en-US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4648" y="5526650"/>
            <a:ext cx="3022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+mj-lt"/>
              </a:rPr>
              <a:t>Llevar a cabo reuniones, entrenamientos y actividades para la participación de padres</a:t>
            </a:r>
            <a:endParaRPr lang="en-US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07473" y="4954029"/>
            <a:ext cx="25047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+mj-lt"/>
              </a:rPr>
              <a:t>Comprar personal, programas, materiales y suministros suplementarios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0538" y="935872"/>
            <a:ext cx="2747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+mj-lt"/>
              </a:rPr>
              <a:t>Reclutar, contratar &amp; retener a maestros altamente calificados</a:t>
            </a:r>
            <a:endParaRPr lang="en-US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5" b="75452"/>
          <a:stretch/>
        </p:blipFill>
        <p:spPr>
          <a:xfrm>
            <a:off x="6653013" y="4896249"/>
            <a:ext cx="958779" cy="9337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6" r="5028" b="-1"/>
          <a:stretch/>
        </p:blipFill>
        <p:spPr>
          <a:xfrm>
            <a:off x="4344879" y="2546576"/>
            <a:ext cx="1365809" cy="806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0" t="2105" r="12691" b="80926"/>
          <a:stretch/>
        </p:blipFill>
        <p:spPr>
          <a:xfrm>
            <a:off x="7115457" y="1062318"/>
            <a:ext cx="1235924" cy="5873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6" t="24401" r="-830" b="53681"/>
          <a:stretch/>
        </p:blipFill>
        <p:spPr>
          <a:xfrm>
            <a:off x="9496211" y="3298525"/>
            <a:ext cx="1175641" cy="98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1057354"/>
            <a:ext cx="12192000" cy="5800646"/>
          </a:xfrm>
          <a:prstGeom prst="rect">
            <a:avLst/>
          </a:prstGeom>
          <a:solidFill>
            <a:srgbClr val="ECE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8" r="43982"/>
          <a:stretch/>
        </p:blipFill>
        <p:spPr>
          <a:xfrm>
            <a:off x="2993814" y="611160"/>
            <a:ext cx="5953760" cy="164054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22100" r="62495" b="62375"/>
          <a:stretch/>
        </p:blipFill>
        <p:spPr>
          <a:xfrm>
            <a:off x="504312" y="5649088"/>
            <a:ext cx="1989280" cy="84969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729317" y="818546"/>
            <a:ext cx="4814048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s-MX" sz="3200" spc="-15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CONVENIO ENTRE                                                LA ESCUELA Y LOS PADRES</a:t>
            </a:r>
            <a:endParaRPr lang="en-US" sz="3200" spc="-15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63436"/>
            <a:ext cx="897311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dirty="0">
                <a:solidFill>
                  <a:srgbClr val="054F7D"/>
                </a:solidFill>
                <a:latin typeface="Candara" panose="020E0502030303020204" pitchFamily="34" charset="0"/>
              </a:rPr>
              <a:t>Un compromiso entre la escuela, los padres y el alumno para compartir la responsabilidad de mejorar el rendimiento académico</a:t>
            </a:r>
            <a:br>
              <a:rPr lang="en-US" sz="4000" b="1" dirty="0">
                <a:solidFill>
                  <a:srgbClr val="054F7D"/>
                </a:solidFill>
                <a:latin typeface="Candara" panose="020E0502030303020204" pitchFamily="34" charset="0"/>
              </a:rPr>
            </a:br>
            <a:endParaRPr lang="en-US" sz="4000" dirty="0">
              <a:solidFill>
                <a:srgbClr val="054F7D"/>
              </a:solidFill>
              <a:latin typeface="Candara" panose="020E0502030303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97434" y="5318177"/>
            <a:ext cx="5187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solidFill>
                  <a:srgbClr val="054F7D"/>
                </a:solidFill>
                <a:latin typeface="Goudy Old Style" panose="02020502050305020303" pitchFamily="18" charset="0"/>
              </a:rPr>
              <a:t>¡Usted, como padre, tiene derecho a participar en el convenio!</a:t>
            </a:r>
            <a:endParaRPr lang="en-US" sz="3000" b="1" dirty="0">
              <a:solidFill>
                <a:srgbClr val="054F7D"/>
              </a:solidFill>
              <a:latin typeface="Goudy Old Style" panose="02020502050305020303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90446" y="5052907"/>
            <a:ext cx="8014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8C8B80"/>
                </a:solidFill>
                <a:latin typeface="Goudy Old Style" panose="02020502050305020303" pitchFamily="18" charset="0"/>
              </a:rPr>
              <a:t>!</a:t>
            </a: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E68CCFF8-EB63-4853-8DAE-8AD59CBB2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293">
            <a:off x="9091223" y="2546769"/>
            <a:ext cx="2013723" cy="2548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8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4327714" y="-1006290"/>
            <a:ext cx="6858000" cy="8870576"/>
          </a:xfrm>
          <a:prstGeom prst="rect">
            <a:avLst/>
          </a:prstGeom>
          <a:gradFill flip="none" rotWithShape="1">
            <a:gsLst>
              <a:gs pos="0">
                <a:srgbClr val="ECEBDB">
                  <a:shade val="30000"/>
                  <a:satMod val="115000"/>
                </a:srgbClr>
              </a:gs>
              <a:gs pos="22000">
                <a:srgbClr val="ECEBDB">
                  <a:shade val="67500"/>
                  <a:satMod val="115000"/>
                </a:srgbClr>
              </a:gs>
              <a:gs pos="100000">
                <a:srgbClr val="ECEBDB">
                  <a:shade val="100000"/>
                  <a:satMod val="115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0482" y="833967"/>
            <a:ext cx="8269096" cy="5262481"/>
          </a:xfrm>
        </p:spPr>
        <p:txBody>
          <a:bodyPr>
            <a:noAutofit/>
          </a:bodyPr>
          <a:lstStyle/>
          <a:p>
            <a:pPr fontAlgn="base">
              <a:lnSpc>
                <a:spcPct val="200000"/>
              </a:lnSpc>
              <a:spcAft>
                <a:spcPts val="2500"/>
              </a:spcAft>
            </a:pPr>
            <a:r>
              <a:rPr lang="es-MX" sz="3600" dirty="0">
                <a:solidFill>
                  <a:srgbClr val="054F7D"/>
                </a:solidFill>
                <a:latin typeface="Candara" panose="020E0502030303020204" pitchFamily="34" charset="0"/>
              </a:rPr>
              <a:t>Como padre, usted tiene el derecho </a:t>
            </a:r>
            <a:br>
              <a:rPr lang="es-MX" sz="3600" dirty="0">
                <a:solidFill>
                  <a:srgbClr val="054F7D"/>
                </a:solidFill>
                <a:latin typeface="Candara" panose="020E0502030303020204" pitchFamily="34" charset="0"/>
              </a:rPr>
            </a:br>
            <a:r>
              <a:rPr lang="es-MX" sz="3600" dirty="0">
                <a:solidFill>
                  <a:srgbClr val="054F7D"/>
                </a:solidFill>
                <a:latin typeface="Candara" panose="020E0502030303020204" pitchFamily="34" charset="0"/>
              </a:rPr>
              <a:t>de solicitar las cualificaciones del </a:t>
            </a:r>
            <a:br>
              <a:rPr lang="es-MX" sz="3600" dirty="0">
                <a:solidFill>
                  <a:srgbClr val="054F7D"/>
                </a:solidFill>
                <a:latin typeface="Candara" panose="020E0502030303020204" pitchFamily="34" charset="0"/>
              </a:rPr>
            </a:br>
            <a:r>
              <a:rPr lang="es-MX" sz="3600" dirty="0">
                <a:solidFill>
                  <a:srgbClr val="054F7D"/>
                </a:solidFill>
                <a:latin typeface="Candara" panose="020E0502030303020204" pitchFamily="34" charset="0"/>
              </a:rPr>
              <a:t>maestro de su hijo/a como se indica </a:t>
            </a:r>
            <a:br>
              <a:rPr lang="es-MX" sz="3600" dirty="0">
                <a:solidFill>
                  <a:srgbClr val="054F7D"/>
                </a:solidFill>
                <a:latin typeface="Candara" panose="020E0502030303020204" pitchFamily="34" charset="0"/>
              </a:rPr>
            </a:br>
            <a:r>
              <a:rPr lang="es-MX" sz="3600" dirty="0">
                <a:solidFill>
                  <a:srgbClr val="054F7D"/>
                </a:solidFill>
                <a:latin typeface="Candara" panose="020E0502030303020204" pitchFamily="34" charset="0"/>
              </a:rPr>
              <a:t>en  la carta titulada el derecho </a:t>
            </a:r>
            <a:br>
              <a:rPr lang="es-MX" sz="3600" dirty="0">
                <a:solidFill>
                  <a:srgbClr val="054F7D"/>
                </a:solidFill>
                <a:latin typeface="Candara" panose="020E0502030303020204" pitchFamily="34" charset="0"/>
              </a:rPr>
            </a:br>
            <a:r>
              <a:rPr lang="es-MX" sz="3600" dirty="0">
                <a:solidFill>
                  <a:srgbClr val="054F7D"/>
                </a:solidFill>
                <a:latin typeface="Candara" panose="020E0502030303020204" pitchFamily="34" charset="0"/>
              </a:rPr>
              <a:t>de saber de los padres.</a:t>
            </a:r>
            <a:endParaRPr lang="en-US" sz="3600" dirty="0">
              <a:solidFill>
                <a:srgbClr val="054F7D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61" b="58734"/>
          <a:stretch/>
        </p:blipFill>
        <p:spPr>
          <a:xfrm>
            <a:off x="540027" y="5836023"/>
            <a:ext cx="2309899" cy="793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544" y="564776"/>
            <a:ext cx="30593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rgbClr val="054F7D"/>
                </a:solidFill>
                <a:latin typeface="Franklin Gothic Medium Cond" panose="020B0606030402020204" pitchFamily="34" charset="0"/>
              </a:rPr>
              <a:t>DESGLOSE                  DE LA LICENCIATURA DEL PERSONAL POR ESCUELA</a:t>
            </a:r>
            <a:endParaRPr lang="en-US" sz="4000" dirty="0">
              <a:solidFill>
                <a:srgbClr val="054F7D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8" t="44735" r="8579" b="27851"/>
          <a:stretch/>
        </p:blipFill>
        <p:spPr>
          <a:xfrm>
            <a:off x="2782691" y="3934796"/>
            <a:ext cx="2283460" cy="2119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3" r="77892" b="53838"/>
          <a:stretch/>
        </p:blipFill>
        <p:spPr>
          <a:xfrm>
            <a:off x="3535407" y="4397185"/>
            <a:ext cx="1260516" cy="10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6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4154670" y="-1109620"/>
            <a:ext cx="6858000" cy="9099179"/>
          </a:xfrm>
          <a:prstGeom prst="rect">
            <a:avLst/>
          </a:prstGeom>
          <a:gradFill flip="none" rotWithShape="1">
            <a:gsLst>
              <a:gs pos="0">
                <a:srgbClr val="ECEBDB">
                  <a:shade val="30000"/>
                  <a:satMod val="115000"/>
                </a:srgbClr>
              </a:gs>
              <a:gs pos="22000">
                <a:srgbClr val="ECEBDB">
                  <a:shade val="67500"/>
                  <a:satMod val="115000"/>
                </a:srgbClr>
              </a:gs>
              <a:gs pos="100000">
                <a:srgbClr val="ECEBDB">
                  <a:shade val="100000"/>
                  <a:satMod val="115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61" b="58734"/>
          <a:stretch/>
        </p:blipFill>
        <p:spPr>
          <a:xfrm>
            <a:off x="540027" y="5836023"/>
            <a:ext cx="2309899" cy="793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64776"/>
            <a:ext cx="3092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rgbClr val="054F7D"/>
                </a:solidFill>
                <a:latin typeface="Goudy Old Style" panose="02020502050305020303" pitchFamily="18" charset="0"/>
              </a:rPr>
              <a:t>Escuela Primaria </a:t>
            </a:r>
            <a:r>
              <a:rPr lang="en-US" sz="3000" dirty="0">
                <a:solidFill>
                  <a:srgbClr val="054F7D"/>
                </a:solidFill>
                <a:latin typeface="Goudy Old Style" panose="02020502050305020303" pitchFamily="18" charset="0"/>
              </a:rPr>
              <a:t>Beulah Park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77439" y="1003300"/>
            <a:ext cx="6736562" cy="3683000"/>
          </a:xfrm>
          <a:prstGeom prst="roundRect">
            <a:avLst/>
          </a:prstGeom>
          <a:ln w="38100"/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56654772"/>
              </p:ext>
            </p:extLst>
          </p:nvPr>
        </p:nvGraphicFramePr>
        <p:xfrm>
          <a:off x="2566799" y="1098936"/>
          <a:ext cx="7847202" cy="368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8065811" y="6057986"/>
            <a:ext cx="25323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b="1" dirty="0">
                <a:solidFill>
                  <a:schemeClr val="bg1"/>
                </a:solidFill>
                <a:latin typeface="+mj-lt"/>
              </a:rPr>
              <a:t>Current Open Positions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9" y="5774985"/>
            <a:ext cx="915986" cy="8936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585455" y="59956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369" y="1311181"/>
            <a:ext cx="915986" cy="8936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85455" y="1531796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55%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69" y="2326552"/>
            <a:ext cx="915986" cy="8936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598155" y="2547167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0%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183" y="3369081"/>
            <a:ext cx="915986" cy="8936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609269" y="3589696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33%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708060-E5E2-4357-8F39-C094509934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101" y="2204809"/>
            <a:ext cx="1685544" cy="168554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6BD8073-4723-45B7-B6CB-8DAD9FA3AE56}"/>
              </a:ext>
            </a:extLst>
          </p:cNvPr>
          <p:cNvSpPr txBox="1"/>
          <p:nvPr/>
        </p:nvSpPr>
        <p:spPr>
          <a:xfrm>
            <a:off x="3810785" y="1456694"/>
            <a:ext cx="12319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300" dirty="0"/>
              <a:t>Licencia de Educador Profesional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32DAC-8DBC-4BE2-9857-29BDF257EBA0}"/>
              </a:ext>
            </a:extLst>
          </p:cNvPr>
          <p:cNvSpPr txBox="1"/>
          <p:nvPr/>
        </p:nvSpPr>
        <p:spPr>
          <a:xfrm>
            <a:off x="3810785" y="2352964"/>
            <a:ext cx="12319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300" dirty="0"/>
              <a:t>Licencia de Educador con Estipulaciones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CF1FB4-5C35-4174-9F01-DF5EAA0B8D34}"/>
              </a:ext>
            </a:extLst>
          </p:cNvPr>
          <p:cNvSpPr txBox="1"/>
          <p:nvPr/>
        </p:nvSpPr>
        <p:spPr>
          <a:xfrm>
            <a:off x="3715539" y="3276717"/>
            <a:ext cx="1327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Licencia de Auxiliar de Maestro/Suplente </a:t>
            </a:r>
            <a:br>
              <a:rPr lang="es-MX" sz="1200" dirty="0"/>
            </a:b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91073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4213413" y="-1120589"/>
            <a:ext cx="6858000" cy="9099179"/>
          </a:xfrm>
          <a:prstGeom prst="rect">
            <a:avLst/>
          </a:prstGeom>
          <a:gradFill flip="none" rotWithShape="1">
            <a:gsLst>
              <a:gs pos="0">
                <a:srgbClr val="ECEBDB">
                  <a:shade val="30000"/>
                  <a:satMod val="115000"/>
                </a:srgbClr>
              </a:gs>
              <a:gs pos="22000">
                <a:srgbClr val="ECEBDB">
                  <a:shade val="67500"/>
                  <a:satMod val="115000"/>
                </a:srgbClr>
              </a:gs>
              <a:gs pos="100000">
                <a:srgbClr val="ECEBDB">
                  <a:shade val="100000"/>
                  <a:satMod val="115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61" b="58734"/>
          <a:stretch/>
        </p:blipFill>
        <p:spPr>
          <a:xfrm>
            <a:off x="540027" y="5836023"/>
            <a:ext cx="2309899" cy="79337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677439" y="1003300"/>
            <a:ext cx="6736562" cy="3683000"/>
          </a:xfrm>
          <a:prstGeom prst="roundRect">
            <a:avLst/>
          </a:prstGeom>
          <a:ln w="38100"/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2566799" y="1311182"/>
          <a:ext cx="7691626" cy="3470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8065811" y="6057986"/>
            <a:ext cx="25323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b="1" dirty="0">
                <a:solidFill>
                  <a:schemeClr val="bg1"/>
                </a:solidFill>
                <a:latin typeface="+mj-lt"/>
              </a:rPr>
              <a:t>Current Open Positions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9" y="5774985"/>
            <a:ext cx="915986" cy="8936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585455" y="59956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7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369" y="1311181"/>
            <a:ext cx="915986" cy="8936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85455" y="1531796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43%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69" y="2326552"/>
            <a:ext cx="915986" cy="8936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598155" y="2547167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12%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183" y="3369081"/>
            <a:ext cx="915986" cy="8936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609269" y="3589696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29%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A39928A-AE9A-46CD-8949-C18B801AB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801" y="2130351"/>
            <a:ext cx="1685544" cy="168554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1A6C47F-117C-48FC-9D4E-6D97E52FEBD3}"/>
              </a:ext>
            </a:extLst>
          </p:cNvPr>
          <p:cNvSpPr txBox="1"/>
          <p:nvPr/>
        </p:nvSpPr>
        <p:spPr>
          <a:xfrm>
            <a:off x="3895626" y="1472763"/>
            <a:ext cx="12319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300" dirty="0"/>
              <a:t>Licencia de Educador Profesional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7661BA-D8DB-4232-AF9A-659A4C6B53B9}"/>
              </a:ext>
            </a:extLst>
          </p:cNvPr>
          <p:cNvSpPr txBox="1"/>
          <p:nvPr/>
        </p:nvSpPr>
        <p:spPr>
          <a:xfrm>
            <a:off x="3895626" y="2385584"/>
            <a:ext cx="12319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300" dirty="0"/>
              <a:t>Licencia de Educador con Estipulaciones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D06866-72F6-4CCE-B55C-C8511A1E0791}"/>
              </a:ext>
            </a:extLst>
          </p:cNvPr>
          <p:cNvSpPr txBox="1"/>
          <p:nvPr/>
        </p:nvSpPr>
        <p:spPr>
          <a:xfrm>
            <a:off x="3800380" y="3240768"/>
            <a:ext cx="1327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Licencia de Auxiliar de Maestro/Suplente </a:t>
            </a:r>
            <a:br>
              <a:rPr lang="es-MX" sz="1200" dirty="0"/>
            </a:br>
            <a:endParaRPr lang="es-MX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79AB8C-DB66-4399-937F-D23C558A1F30}"/>
              </a:ext>
            </a:extLst>
          </p:cNvPr>
          <p:cNvSpPr txBox="1"/>
          <p:nvPr/>
        </p:nvSpPr>
        <p:spPr>
          <a:xfrm>
            <a:off x="188324" y="803349"/>
            <a:ext cx="2993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rgbClr val="054F7D"/>
                </a:solidFill>
                <a:latin typeface="Goudy Old Style" panose="02020502050305020303" pitchFamily="18" charset="0"/>
              </a:rPr>
              <a:t>Escuela </a:t>
            </a:r>
          </a:p>
          <a:p>
            <a:pPr algn="ctr"/>
            <a:r>
              <a:rPr lang="es-MX" sz="3000" dirty="0">
                <a:solidFill>
                  <a:srgbClr val="054F7D"/>
                </a:solidFill>
                <a:latin typeface="Goudy Old Style" panose="02020502050305020303" pitchFamily="18" charset="0"/>
              </a:rPr>
              <a:t>Primaria </a:t>
            </a:r>
            <a:r>
              <a:rPr lang="en-US" sz="3000" dirty="0">
                <a:solidFill>
                  <a:srgbClr val="054F7D"/>
                </a:solidFill>
                <a:latin typeface="Goudy Old Style" panose="02020502050305020303" pitchFamily="18" charset="0"/>
              </a:rPr>
              <a:t>East</a:t>
            </a:r>
          </a:p>
        </p:txBody>
      </p:sp>
    </p:spTree>
    <p:extLst>
      <p:ext uri="{BB962C8B-B14F-4D97-AF65-F5344CB8AC3E}">
        <p14:creationId xmlns:p14="http://schemas.microsoft.com/office/powerpoint/2010/main" val="369747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4213413" y="-1120592"/>
            <a:ext cx="6858000" cy="9099179"/>
          </a:xfrm>
          <a:prstGeom prst="rect">
            <a:avLst/>
          </a:prstGeom>
          <a:gradFill flip="none" rotWithShape="1">
            <a:gsLst>
              <a:gs pos="0">
                <a:srgbClr val="ECEBDB">
                  <a:shade val="30000"/>
                  <a:satMod val="115000"/>
                </a:srgbClr>
              </a:gs>
              <a:gs pos="22000">
                <a:srgbClr val="ECEBDB">
                  <a:shade val="67500"/>
                  <a:satMod val="115000"/>
                </a:srgbClr>
              </a:gs>
              <a:gs pos="100000">
                <a:srgbClr val="ECEBDB">
                  <a:shade val="100000"/>
                  <a:satMod val="115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61" b="58734"/>
          <a:stretch/>
        </p:blipFill>
        <p:spPr>
          <a:xfrm>
            <a:off x="540027" y="5836023"/>
            <a:ext cx="2309899" cy="793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91" y="775532"/>
            <a:ext cx="3092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54F7D"/>
                </a:solidFill>
                <a:latin typeface="Goudy Old Style" panose="02020502050305020303" pitchFamily="18" charset="0"/>
              </a:rPr>
              <a:t>Escuela Primaria Lakeview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77439" y="1003300"/>
            <a:ext cx="6736562" cy="3683000"/>
          </a:xfrm>
          <a:prstGeom prst="roundRect">
            <a:avLst/>
          </a:prstGeom>
          <a:ln w="38100"/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65811" y="6057986"/>
            <a:ext cx="25323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b="1" dirty="0">
                <a:solidFill>
                  <a:schemeClr val="bg1"/>
                </a:solidFill>
                <a:latin typeface="+mj-lt"/>
              </a:rPr>
              <a:t>Current Open Positions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9" y="5774985"/>
            <a:ext cx="915986" cy="8936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585455" y="59956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9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369" y="1311181"/>
            <a:ext cx="915986" cy="8936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85455" y="1531796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63%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69" y="2326552"/>
            <a:ext cx="915986" cy="8936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598155" y="2547167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0%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183" y="3369081"/>
            <a:ext cx="915986" cy="8936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609269" y="3589696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C8B80"/>
                </a:solidFill>
                <a:latin typeface="Goudy Old Style" panose="02020502050305020303" pitchFamily="18" charset="0"/>
              </a:rPr>
              <a:t>15%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785" y="2337204"/>
            <a:ext cx="12319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300" dirty="0"/>
              <a:t>Licencia de Educador con Estipulaciones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15539" y="3271588"/>
            <a:ext cx="1327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Licencia de Auxiliar de Maestro/Suplente </a:t>
            </a:r>
            <a:br>
              <a:rPr lang="es-MX" sz="1200" dirty="0"/>
            </a:br>
            <a:endParaRPr lang="es-MX" sz="12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4EDA507-661B-4F22-84D6-4772C5839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57" y="2073727"/>
            <a:ext cx="1685544" cy="1685544"/>
          </a:xfrm>
          <a:prstGeom prst="rect">
            <a:avLst/>
          </a:prstGeom>
        </p:spPr>
      </p:pic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A6D48B2E-2B6B-4546-8D6A-6182FCF4A2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582401"/>
              </p:ext>
            </p:extLst>
          </p:nvPr>
        </p:nvGraphicFramePr>
        <p:xfrm>
          <a:off x="2388494" y="1085030"/>
          <a:ext cx="7860922" cy="360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B438A047-0107-4394-991A-79EA76C72B4A}"/>
              </a:ext>
            </a:extLst>
          </p:cNvPr>
          <p:cNvSpPr txBox="1"/>
          <p:nvPr/>
        </p:nvSpPr>
        <p:spPr>
          <a:xfrm>
            <a:off x="3763162" y="1444947"/>
            <a:ext cx="12319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300" dirty="0"/>
              <a:t>Licencia de Educador Profesional</a:t>
            </a:r>
          </a:p>
        </p:txBody>
      </p:sp>
    </p:spTree>
    <p:extLst>
      <p:ext uri="{BB962C8B-B14F-4D97-AF65-F5344CB8AC3E}">
        <p14:creationId xmlns:p14="http://schemas.microsoft.com/office/powerpoint/2010/main" val="1619197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586</Words>
  <Application>Microsoft Office PowerPoint</Application>
  <PresentationFormat>Widescreen</PresentationFormat>
  <Paragraphs>136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Candara</vt:lpstr>
      <vt:lpstr>Franklin Gothic Heavy</vt:lpstr>
      <vt:lpstr>Franklin Gothic Medium Cond</vt:lpstr>
      <vt:lpstr>Garamond</vt:lpstr>
      <vt:lpstr>Goudy Old Style</vt:lpstr>
      <vt:lpstr>Office Theme</vt:lpstr>
      <vt:lpstr>PARENT MEETING</vt:lpstr>
      <vt:lpstr>Informarles sobre la participación de su escuela en Title I      Explicarles los requisitos de Title I  Explicarles sus derechos como padres  </vt:lpstr>
      <vt:lpstr>Las escuelas Title I reciben fondos federales para complementar los programas existentes de la escuela, con un enfoque en la participación de los padres</vt:lpstr>
      <vt:lpstr>PowerPoint Presentation</vt:lpstr>
      <vt:lpstr>PowerPoint Presentation</vt:lpstr>
      <vt:lpstr>Como padre, usted tiene el derecho  de solicitar las cualificaciones del  maestro de su hijo/a como se indica  en  la carta titulada el derecho  de saber de los padres.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¡Gracias por asistir!  Donelle Staples dstaples@zion6.org Oficina:  847.379.0011 Celular:  224.321.2557</vt:lpstr>
    </vt:vector>
  </TitlesOfParts>
  <Company>Zion Elementary School District 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Zion ESD 6 Title I Parent Meeting 2017-2018</dc:title>
  <dc:creator>Suzana Peterson</dc:creator>
  <cp:keywords>Elizabeth Panchi</cp:keywords>
  <cp:lastModifiedBy>Lisa R. Traska</cp:lastModifiedBy>
  <cp:revision>102</cp:revision>
  <dcterms:created xsi:type="dcterms:W3CDTF">2017-10-25T15:43:01Z</dcterms:created>
  <dcterms:modified xsi:type="dcterms:W3CDTF">2023-11-29T15:32:15Z</dcterms:modified>
</cp:coreProperties>
</file>