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10058400" cy="7772400"/>
  <p:notesSz cx="9296400" cy="7010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p15:clr>
            <a:srgbClr val="000000"/>
          </p15:clr>
        </p15:guide>
        <p15:guide id="2" pos="3168">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3998032-07BD-4329-9B6D-46CC89FCA615}">
  <a:tblStyle styleId="{33998032-07BD-4329-9B6D-46CC89FCA615}"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1512" y="72"/>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549700" y="525775"/>
            <a:ext cx="6197900" cy="2628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29625" y="3329925"/>
            <a:ext cx="7437100" cy="315467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929625" y="3329925"/>
            <a:ext cx="7437100" cy="31546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549700" y="525775"/>
            <a:ext cx="6197900" cy="2628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notes"/>
          <p:cNvSpPr txBox="1">
            <a:spLocks noGrp="1"/>
          </p:cNvSpPr>
          <p:nvPr>
            <p:ph type="body" idx="1"/>
          </p:nvPr>
        </p:nvSpPr>
        <p:spPr>
          <a:xfrm>
            <a:off x="929625" y="3329925"/>
            <a:ext cx="7437100" cy="31546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p2:notes"/>
          <p:cNvSpPr>
            <a:spLocks noGrp="1" noRot="1" noChangeAspect="1"/>
          </p:cNvSpPr>
          <p:nvPr>
            <p:ph type="sldImg" idx="2"/>
          </p:nvPr>
        </p:nvSpPr>
        <p:spPr>
          <a:xfrm>
            <a:off x="1549700" y="525775"/>
            <a:ext cx="6197900" cy="2628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754062" y="690562"/>
            <a:ext cx="8550275" cy="1295400"/>
          </a:xfrm>
          <a:prstGeom prst="rect">
            <a:avLst/>
          </a:prstGeom>
          <a:noFill/>
          <a:ln>
            <a:noFill/>
          </a:ln>
        </p:spPr>
        <p:txBody>
          <a:bodyPr spcFirstLastPara="1" wrap="square" lIns="101850" tIns="50925" rIns="101850" bIns="509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1"/>
          <p:cNvSpPr txBox="1">
            <a:spLocks noGrp="1"/>
          </p:cNvSpPr>
          <p:nvPr>
            <p:ph type="body" idx="1"/>
          </p:nvPr>
        </p:nvSpPr>
        <p:spPr>
          <a:xfrm>
            <a:off x="754062" y="2244725"/>
            <a:ext cx="8550275" cy="4664075"/>
          </a:xfrm>
          <a:prstGeom prst="rect">
            <a:avLst/>
          </a:prstGeom>
          <a:noFill/>
          <a:ln>
            <a:noFill/>
          </a:ln>
        </p:spPr>
        <p:txBody>
          <a:bodyPr spcFirstLastPara="1" wrap="square" lIns="101850" tIns="50925" rIns="101850" bIns="509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4"/>
        <p:cNvGrpSpPr/>
        <p:nvPr/>
      </p:nvGrpSpPr>
      <p:grpSpPr>
        <a:xfrm>
          <a:off x="0" y="0"/>
          <a:ext cx="0" cy="0"/>
          <a:chOff x="0" y="0"/>
          <a:chExt cx="0" cy="0"/>
        </a:xfrm>
      </p:grpSpPr>
      <p:sp>
        <p:nvSpPr>
          <p:cNvPr id="75" name="Google Shape;75;p12"/>
          <p:cNvSpPr txBox="1">
            <a:spLocks noGrp="1"/>
          </p:cNvSpPr>
          <p:nvPr>
            <p:ph type="ctrTitle"/>
          </p:nvPr>
        </p:nvSpPr>
        <p:spPr>
          <a:xfrm>
            <a:off x="754063" y="2414588"/>
            <a:ext cx="8550275" cy="1665287"/>
          </a:xfrm>
          <a:prstGeom prst="rect">
            <a:avLst/>
          </a:prstGeom>
          <a:noFill/>
          <a:ln>
            <a:noFill/>
          </a:ln>
        </p:spPr>
        <p:txBody>
          <a:bodyPr spcFirstLastPara="1" wrap="square" lIns="101850" tIns="50925" rIns="101850" bIns="509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2"/>
          <p:cNvSpPr txBox="1">
            <a:spLocks noGrp="1"/>
          </p:cNvSpPr>
          <p:nvPr>
            <p:ph type="subTitle" idx="1"/>
          </p:nvPr>
        </p:nvSpPr>
        <p:spPr>
          <a:xfrm>
            <a:off x="1508125" y="4403725"/>
            <a:ext cx="7042150" cy="1987550"/>
          </a:xfrm>
          <a:prstGeom prst="rect">
            <a:avLst/>
          </a:prstGeom>
          <a:noFill/>
          <a:ln>
            <a:noFill/>
          </a:ln>
        </p:spPr>
        <p:txBody>
          <a:bodyPr spcFirstLastPara="1" wrap="square" lIns="101850" tIns="50925" rIns="101850" bIns="50925" anchor="t" anchorCtr="0">
            <a:noAutofit/>
          </a:bodyPr>
          <a:lstStyle>
            <a:lvl1pPr lvl="0" algn="ctr">
              <a:spcBef>
                <a:spcPts val="720"/>
              </a:spcBef>
              <a:spcAft>
                <a:spcPts val="0"/>
              </a:spcAft>
              <a:buClr>
                <a:schemeClr val="dk1"/>
              </a:buClr>
              <a:buSzPts val="3600"/>
              <a:buFont typeface="Times New Roman"/>
              <a:buNone/>
              <a:defRPr/>
            </a:lvl1pPr>
            <a:lvl2pPr lvl="1" algn="ctr">
              <a:spcBef>
                <a:spcPts val="620"/>
              </a:spcBef>
              <a:spcAft>
                <a:spcPts val="0"/>
              </a:spcAft>
              <a:buClr>
                <a:schemeClr val="dk1"/>
              </a:buClr>
              <a:buSzPts val="3100"/>
              <a:buFont typeface="Times New Roman"/>
              <a:buNone/>
              <a:defRPr/>
            </a:lvl2pPr>
            <a:lvl3pPr lvl="2" algn="ctr">
              <a:spcBef>
                <a:spcPts val="540"/>
              </a:spcBef>
              <a:spcAft>
                <a:spcPts val="0"/>
              </a:spcAft>
              <a:buClr>
                <a:schemeClr val="dk1"/>
              </a:buClr>
              <a:buSzPts val="2700"/>
              <a:buFont typeface="Times New Roman"/>
              <a:buNone/>
              <a:defRPr/>
            </a:lvl3pPr>
            <a:lvl4pPr lvl="3" algn="ctr">
              <a:spcBef>
                <a:spcPts val="440"/>
              </a:spcBef>
              <a:spcAft>
                <a:spcPts val="0"/>
              </a:spcAft>
              <a:buClr>
                <a:schemeClr val="dk1"/>
              </a:buClr>
              <a:buSzPts val="2200"/>
              <a:buFont typeface="Times New Roman"/>
              <a:buNone/>
              <a:defRPr/>
            </a:lvl4pPr>
            <a:lvl5pPr lvl="4" algn="ctr">
              <a:spcBef>
                <a:spcPts val="440"/>
              </a:spcBef>
              <a:spcAft>
                <a:spcPts val="0"/>
              </a:spcAft>
              <a:buClr>
                <a:schemeClr val="dk1"/>
              </a:buClr>
              <a:buSzPts val="2200"/>
              <a:buFont typeface="Times New Roman"/>
              <a:buNone/>
              <a:defRPr/>
            </a:lvl5pPr>
            <a:lvl6pPr lvl="5" algn="ctr">
              <a:spcBef>
                <a:spcPts val="440"/>
              </a:spcBef>
              <a:spcAft>
                <a:spcPts val="0"/>
              </a:spcAft>
              <a:buClr>
                <a:schemeClr val="dk1"/>
              </a:buClr>
              <a:buSzPts val="2200"/>
              <a:buFont typeface="Times New Roman"/>
              <a:buNone/>
              <a:defRPr/>
            </a:lvl6pPr>
            <a:lvl7pPr lvl="6" algn="ctr">
              <a:spcBef>
                <a:spcPts val="440"/>
              </a:spcBef>
              <a:spcAft>
                <a:spcPts val="0"/>
              </a:spcAft>
              <a:buClr>
                <a:schemeClr val="dk1"/>
              </a:buClr>
              <a:buSzPts val="2200"/>
              <a:buFont typeface="Times New Roman"/>
              <a:buNone/>
              <a:defRPr/>
            </a:lvl7pPr>
            <a:lvl8pPr lvl="7" algn="ctr">
              <a:spcBef>
                <a:spcPts val="440"/>
              </a:spcBef>
              <a:spcAft>
                <a:spcPts val="0"/>
              </a:spcAft>
              <a:buClr>
                <a:schemeClr val="dk1"/>
              </a:buClr>
              <a:buSzPts val="2200"/>
              <a:buFont typeface="Times New Roman"/>
              <a:buNone/>
              <a:defRPr/>
            </a:lvl8pPr>
            <a:lvl9pPr lvl="8" algn="ctr">
              <a:spcBef>
                <a:spcPts val="440"/>
              </a:spcBef>
              <a:spcAft>
                <a:spcPts val="0"/>
              </a:spcAft>
              <a:buClr>
                <a:schemeClr val="dk1"/>
              </a:buClr>
              <a:buSzPts val="2200"/>
              <a:buFont typeface="Times New Roman"/>
              <a:buNone/>
              <a:defRPr/>
            </a:lvl9pPr>
          </a:lstStyle>
          <a:p>
            <a:endParaRPr/>
          </a:p>
        </p:txBody>
      </p:sp>
      <p:sp>
        <p:nvSpPr>
          <p:cNvPr id="77" name="Google Shape;77;p12"/>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rot="5400000">
            <a:off x="5126832" y="2731294"/>
            <a:ext cx="6218237" cy="2136775"/>
          </a:xfrm>
          <a:prstGeom prst="rect">
            <a:avLst/>
          </a:prstGeom>
          <a:noFill/>
          <a:ln>
            <a:noFill/>
          </a:ln>
        </p:spPr>
        <p:txBody>
          <a:bodyPr spcFirstLastPara="1" wrap="square" lIns="101850" tIns="50925" rIns="101850" bIns="509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body" idx="1"/>
          </p:nvPr>
        </p:nvSpPr>
        <p:spPr>
          <a:xfrm rot="5400000">
            <a:off x="775495" y="669131"/>
            <a:ext cx="6218237" cy="6261100"/>
          </a:xfrm>
          <a:prstGeom prst="rect">
            <a:avLst/>
          </a:prstGeom>
          <a:noFill/>
          <a:ln>
            <a:noFill/>
          </a:ln>
        </p:spPr>
        <p:txBody>
          <a:bodyPr spcFirstLastPara="1" wrap="square" lIns="101850" tIns="50925" rIns="101850" bIns="509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754062" y="690562"/>
            <a:ext cx="8550275" cy="1295400"/>
          </a:xfrm>
          <a:prstGeom prst="rect">
            <a:avLst/>
          </a:prstGeom>
          <a:noFill/>
          <a:ln>
            <a:noFill/>
          </a:ln>
        </p:spPr>
        <p:txBody>
          <a:bodyPr spcFirstLastPara="1" wrap="square" lIns="101850" tIns="50925" rIns="101850" bIns="509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
          <p:cNvSpPr txBox="1">
            <a:spLocks noGrp="1"/>
          </p:cNvSpPr>
          <p:nvPr>
            <p:ph type="body" idx="1"/>
          </p:nvPr>
        </p:nvSpPr>
        <p:spPr>
          <a:xfrm rot="5400000">
            <a:off x="2697162" y="301625"/>
            <a:ext cx="4664075" cy="8550275"/>
          </a:xfrm>
          <a:prstGeom prst="rect">
            <a:avLst/>
          </a:prstGeom>
          <a:noFill/>
          <a:ln>
            <a:noFill/>
          </a:ln>
        </p:spPr>
        <p:txBody>
          <a:bodyPr spcFirstLastPara="1" wrap="square" lIns="101850" tIns="50925" rIns="101850" bIns="509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1971675" y="5440363"/>
            <a:ext cx="6035675" cy="642937"/>
          </a:xfrm>
          <a:prstGeom prst="rect">
            <a:avLst/>
          </a:prstGeom>
          <a:noFill/>
          <a:ln>
            <a:noFill/>
          </a:ln>
        </p:spPr>
        <p:txBody>
          <a:bodyPr spcFirstLastPara="1" wrap="square" lIns="101850" tIns="50925" rIns="101850" bIns="509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a:spLocks noGrp="1"/>
          </p:cNvSpPr>
          <p:nvPr>
            <p:ph type="pic" idx="2"/>
          </p:nvPr>
        </p:nvSpPr>
        <p:spPr>
          <a:xfrm>
            <a:off x="1971675" y="693738"/>
            <a:ext cx="6035675" cy="4664075"/>
          </a:xfrm>
          <a:prstGeom prst="rect">
            <a:avLst/>
          </a:prstGeom>
          <a:noFill/>
          <a:ln>
            <a:noFill/>
          </a:ln>
        </p:spPr>
      </p:sp>
      <p:sp>
        <p:nvSpPr>
          <p:cNvPr id="30" name="Google Shape;30;p5"/>
          <p:cNvSpPr txBox="1">
            <a:spLocks noGrp="1"/>
          </p:cNvSpPr>
          <p:nvPr>
            <p:ph type="body" idx="1"/>
          </p:nvPr>
        </p:nvSpPr>
        <p:spPr>
          <a:xfrm>
            <a:off x="1971675" y="6083300"/>
            <a:ext cx="6035675" cy="911225"/>
          </a:xfrm>
          <a:prstGeom prst="rect">
            <a:avLst/>
          </a:prstGeom>
          <a:noFill/>
          <a:ln>
            <a:noFill/>
          </a:ln>
        </p:spPr>
        <p:txBody>
          <a:bodyPr spcFirstLastPara="1" wrap="square" lIns="101850" tIns="50925" rIns="101850" bIns="509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31" name="Google Shape;31;p5"/>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503238" y="309563"/>
            <a:ext cx="3308350" cy="1317625"/>
          </a:xfrm>
          <a:prstGeom prst="rect">
            <a:avLst/>
          </a:prstGeom>
          <a:noFill/>
          <a:ln>
            <a:noFill/>
          </a:ln>
        </p:spPr>
        <p:txBody>
          <a:bodyPr spcFirstLastPara="1" wrap="square" lIns="101850" tIns="50925" rIns="101850" bIns="509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3932238" y="309563"/>
            <a:ext cx="5622925" cy="6634162"/>
          </a:xfrm>
          <a:prstGeom prst="rect">
            <a:avLst/>
          </a:prstGeom>
          <a:noFill/>
          <a:ln>
            <a:noFill/>
          </a:ln>
        </p:spPr>
        <p:txBody>
          <a:bodyPr spcFirstLastPara="1" wrap="square" lIns="101850" tIns="50925" rIns="101850" bIns="509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37" name="Google Shape;37;p6"/>
          <p:cNvSpPr txBox="1">
            <a:spLocks noGrp="1"/>
          </p:cNvSpPr>
          <p:nvPr>
            <p:ph type="body" idx="2"/>
          </p:nvPr>
        </p:nvSpPr>
        <p:spPr>
          <a:xfrm>
            <a:off x="503238" y="1627188"/>
            <a:ext cx="3308350" cy="5316537"/>
          </a:xfrm>
          <a:prstGeom prst="rect">
            <a:avLst/>
          </a:prstGeom>
          <a:noFill/>
          <a:ln>
            <a:noFill/>
          </a:ln>
        </p:spPr>
        <p:txBody>
          <a:bodyPr spcFirstLastPara="1" wrap="square" lIns="101850" tIns="50925" rIns="101850" bIns="509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38" name="Google Shape;38;p6"/>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754062" y="690562"/>
            <a:ext cx="8550275" cy="1295400"/>
          </a:xfrm>
          <a:prstGeom prst="rect">
            <a:avLst/>
          </a:prstGeom>
          <a:noFill/>
          <a:ln>
            <a:noFill/>
          </a:ln>
        </p:spPr>
        <p:txBody>
          <a:bodyPr spcFirstLastPara="1" wrap="square" lIns="101850" tIns="50925" rIns="101850" bIns="509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503238" y="311150"/>
            <a:ext cx="9051925" cy="1295400"/>
          </a:xfrm>
          <a:prstGeom prst="rect">
            <a:avLst/>
          </a:prstGeom>
          <a:noFill/>
          <a:ln>
            <a:noFill/>
          </a:ln>
        </p:spPr>
        <p:txBody>
          <a:bodyPr spcFirstLastPara="1" wrap="square" lIns="101850" tIns="50925" rIns="101850" bIns="509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8"/>
          <p:cNvSpPr txBox="1">
            <a:spLocks noGrp="1"/>
          </p:cNvSpPr>
          <p:nvPr>
            <p:ph type="body" idx="1"/>
          </p:nvPr>
        </p:nvSpPr>
        <p:spPr>
          <a:xfrm>
            <a:off x="503238" y="1739900"/>
            <a:ext cx="4443412" cy="725488"/>
          </a:xfrm>
          <a:prstGeom prst="rect">
            <a:avLst/>
          </a:prstGeom>
          <a:noFill/>
          <a:ln>
            <a:noFill/>
          </a:ln>
        </p:spPr>
        <p:txBody>
          <a:bodyPr spcFirstLastPara="1" wrap="square" lIns="101850" tIns="50925" rIns="101850" bIns="509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49" name="Google Shape;49;p8"/>
          <p:cNvSpPr txBox="1">
            <a:spLocks noGrp="1"/>
          </p:cNvSpPr>
          <p:nvPr>
            <p:ph type="body" idx="2"/>
          </p:nvPr>
        </p:nvSpPr>
        <p:spPr>
          <a:xfrm>
            <a:off x="503238" y="2465388"/>
            <a:ext cx="4443412" cy="4478337"/>
          </a:xfrm>
          <a:prstGeom prst="rect">
            <a:avLst/>
          </a:prstGeom>
          <a:noFill/>
          <a:ln>
            <a:noFill/>
          </a:ln>
        </p:spPr>
        <p:txBody>
          <a:bodyPr spcFirstLastPara="1" wrap="square" lIns="101850" tIns="50925" rIns="101850" bIns="509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50" name="Google Shape;50;p8"/>
          <p:cNvSpPr txBox="1">
            <a:spLocks noGrp="1"/>
          </p:cNvSpPr>
          <p:nvPr>
            <p:ph type="body" idx="3"/>
          </p:nvPr>
        </p:nvSpPr>
        <p:spPr>
          <a:xfrm>
            <a:off x="5110163" y="1739900"/>
            <a:ext cx="4445000" cy="725488"/>
          </a:xfrm>
          <a:prstGeom prst="rect">
            <a:avLst/>
          </a:prstGeom>
          <a:noFill/>
          <a:ln>
            <a:noFill/>
          </a:ln>
        </p:spPr>
        <p:txBody>
          <a:bodyPr spcFirstLastPara="1" wrap="square" lIns="101850" tIns="50925" rIns="101850" bIns="509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51" name="Google Shape;51;p8"/>
          <p:cNvSpPr txBox="1">
            <a:spLocks noGrp="1"/>
          </p:cNvSpPr>
          <p:nvPr>
            <p:ph type="body" idx="4"/>
          </p:nvPr>
        </p:nvSpPr>
        <p:spPr>
          <a:xfrm>
            <a:off x="5110163" y="2465388"/>
            <a:ext cx="4445000" cy="4478337"/>
          </a:xfrm>
          <a:prstGeom prst="rect">
            <a:avLst/>
          </a:prstGeom>
          <a:noFill/>
          <a:ln>
            <a:noFill/>
          </a:ln>
        </p:spPr>
        <p:txBody>
          <a:bodyPr spcFirstLastPara="1" wrap="square" lIns="101850" tIns="50925" rIns="101850" bIns="509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52" name="Google Shape;52;p8"/>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8"/>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9"/>
          <p:cNvSpPr txBox="1">
            <a:spLocks noGrp="1"/>
          </p:cNvSpPr>
          <p:nvPr>
            <p:ph type="title"/>
          </p:nvPr>
        </p:nvSpPr>
        <p:spPr>
          <a:xfrm>
            <a:off x="754062" y="690562"/>
            <a:ext cx="8550275" cy="1295400"/>
          </a:xfrm>
          <a:prstGeom prst="rect">
            <a:avLst/>
          </a:prstGeom>
          <a:noFill/>
          <a:ln>
            <a:noFill/>
          </a:ln>
        </p:spPr>
        <p:txBody>
          <a:bodyPr spcFirstLastPara="1" wrap="square" lIns="101850" tIns="50925" rIns="101850" bIns="509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9"/>
          <p:cNvSpPr txBox="1">
            <a:spLocks noGrp="1"/>
          </p:cNvSpPr>
          <p:nvPr>
            <p:ph type="body" idx="1"/>
          </p:nvPr>
        </p:nvSpPr>
        <p:spPr>
          <a:xfrm>
            <a:off x="754063" y="2244725"/>
            <a:ext cx="4198937" cy="4664075"/>
          </a:xfrm>
          <a:prstGeom prst="rect">
            <a:avLst/>
          </a:prstGeom>
          <a:noFill/>
          <a:ln>
            <a:noFill/>
          </a:ln>
        </p:spPr>
        <p:txBody>
          <a:bodyPr spcFirstLastPara="1" wrap="square" lIns="101850" tIns="50925" rIns="101850" bIns="509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58" name="Google Shape;58;p9"/>
          <p:cNvSpPr txBox="1">
            <a:spLocks noGrp="1"/>
          </p:cNvSpPr>
          <p:nvPr>
            <p:ph type="body" idx="2"/>
          </p:nvPr>
        </p:nvSpPr>
        <p:spPr>
          <a:xfrm>
            <a:off x="5105400" y="2244725"/>
            <a:ext cx="4198938" cy="4664075"/>
          </a:xfrm>
          <a:prstGeom prst="rect">
            <a:avLst/>
          </a:prstGeom>
          <a:noFill/>
          <a:ln>
            <a:noFill/>
          </a:ln>
        </p:spPr>
        <p:txBody>
          <a:bodyPr spcFirstLastPara="1" wrap="square" lIns="101850" tIns="50925" rIns="101850" bIns="509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59" name="Google Shape;59;p9"/>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9"/>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795338" y="4994275"/>
            <a:ext cx="8548687" cy="1544638"/>
          </a:xfrm>
          <a:prstGeom prst="rect">
            <a:avLst/>
          </a:prstGeom>
          <a:noFill/>
          <a:ln>
            <a:noFill/>
          </a:ln>
        </p:spPr>
        <p:txBody>
          <a:bodyPr spcFirstLastPara="1" wrap="square" lIns="101850" tIns="50925" rIns="101850" bIns="509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0"/>
          <p:cNvSpPr txBox="1">
            <a:spLocks noGrp="1"/>
          </p:cNvSpPr>
          <p:nvPr>
            <p:ph type="body" idx="1"/>
          </p:nvPr>
        </p:nvSpPr>
        <p:spPr>
          <a:xfrm>
            <a:off x="795338" y="3294063"/>
            <a:ext cx="8548687" cy="1700212"/>
          </a:xfrm>
          <a:prstGeom prst="rect">
            <a:avLst/>
          </a:prstGeom>
          <a:noFill/>
          <a:ln>
            <a:noFill/>
          </a:ln>
        </p:spPr>
        <p:txBody>
          <a:bodyPr spcFirstLastPara="1" wrap="square" lIns="101850" tIns="50925" rIns="101850" bIns="509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65" name="Google Shape;65;p10"/>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600"/>
              <a:buFont typeface="Times New Roman"/>
              <a:buNone/>
              <a:defRPr sz="16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54062" y="690562"/>
            <a:ext cx="8550275" cy="1295400"/>
          </a:xfrm>
          <a:prstGeom prst="rect">
            <a:avLst/>
          </a:prstGeom>
          <a:noFill/>
          <a:ln>
            <a:noFill/>
          </a:ln>
        </p:spPr>
        <p:txBody>
          <a:bodyPr spcFirstLastPara="1" wrap="square" lIns="101850" tIns="50925" rIns="101850" bIns="50925" anchor="ctr" anchorCtr="0">
            <a:noAutofit/>
          </a:bodyPr>
          <a:lstStyle>
            <a:lvl1pPr marR="0" lvl="0" algn="ctr" rtl="0">
              <a:spcBef>
                <a:spcPts val="0"/>
              </a:spcBef>
              <a:spcAft>
                <a:spcPts val="0"/>
              </a:spcAft>
              <a:buSzPts val="1400"/>
              <a:buNone/>
              <a:defRPr sz="49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49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49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49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49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49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49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49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4900" b="0" i="0" u="none" strike="noStrike" cap="none">
                <a:solidFill>
                  <a:schemeClr val="dk2"/>
                </a:solidFill>
                <a:latin typeface="Times New Roman"/>
                <a:ea typeface="Times New Roman"/>
                <a:cs typeface="Times New Roman"/>
                <a:sym typeface="Times New Roman"/>
              </a:defRPr>
            </a:lvl9pPr>
          </a:lstStyle>
          <a:p>
            <a:endParaRPr/>
          </a:p>
        </p:txBody>
      </p:sp>
      <p:sp>
        <p:nvSpPr>
          <p:cNvPr id="7" name="Google Shape;7;p1"/>
          <p:cNvSpPr txBox="1">
            <a:spLocks noGrp="1"/>
          </p:cNvSpPr>
          <p:nvPr>
            <p:ph type="body" idx="1"/>
          </p:nvPr>
        </p:nvSpPr>
        <p:spPr>
          <a:xfrm>
            <a:off x="754062" y="2244725"/>
            <a:ext cx="8550275" cy="4664075"/>
          </a:xfrm>
          <a:prstGeom prst="rect">
            <a:avLst/>
          </a:prstGeom>
          <a:noFill/>
          <a:ln>
            <a:noFill/>
          </a:ln>
        </p:spPr>
        <p:txBody>
          <a:bodyPr spcFirstLastPara="1" wrap="square" lIns="101850" tIns="50925" rIns="101850" bIns="50925" anchor="t" anchorCtr="0">
            <a:noAutofit/>
          </a:bodyPr>
          <a:lstStyle>
            <a:lvl1pPr marL="457200" marR="0" lvl="0" indent="-457200" algn="l" rtl="0">
              <a:spcBef>
                <a:spcPts val="720"/>
              </a:spcBef>
              <a:spcAft>
                <a:spcPts val="0"/>
              </a:spcAft>
              <a:buClr>
                <a:schemeClr val="dk1"/>
              </a:buClr>
              <a:buSzPts val="3600"/>
              <a:buFont typeface="Times New Roman"/>
              <a:buChar char="•"/>
              <a:defRPr sz="3600" b="0" i="0" u="none" strike="noStrike" cap="none">
                <a:solidFill>
                  <a:schemeClr val="dk1"/>
                </a:solidFill>
                <a:latin typeface="Times New Roman"/>
                <a:ea typeface="Times New Roman"/>
                <a:cs typeface="Times New Roman"/>
                <a:sym typeface="Times New Roman"/>
              </a:defRPr>
            </a:lvl1pPr>
            <a:lvl2pPr marL="914400" marR="0" lvl="1" indent="-425450" algn="l" rtl="0">
              <a:spcBef>
                <a:spcPts val="620"/>
              </a:spcBef>
              <a:spcAft>
                <a:spcPts val="0"/>
              </a:spcAft>
              <a:buClr>
                <a:schemeClr val="dk1"/>
              </a:buClr>
              <a:buSzPts val="3100"/>
              <a:buFont typeface="Times New Roman"/>
              <a:buChar char="–"/>
              <a:defRPr sz="3100" b="0" i="0" u="none" strike="noStrike" cap="none">
                <a:solidFill>
                  <a:schemeClr val="dk1"/>
                </a:solidFill>
                <a:latin typeface="Times New Roman"/>
                <a:ea typeface="Times New Roman"/>
                <a:cs typeface="Times New Roman"/>
                <a:sym typeface="Times New Roman"/>
              </a:defRPr>
            </a:lvl2pPr>
            <a:lvl3pPr marL="1371600" marR="0" lvl="2" indent="-400050" algn="l" rtl="0">
              <a:spcBef>
                <a:spcPts val="540"/>
              </a:spcBef>
              <a:spcAft>
                <a:spcPts val="0"/>
              </a:spcAft>
              <a:buClr>
                <a:schemeClr val="dk1"/>
              </a:buClr>
              <a:buSzPts val="2700"/>
              <a:buFont typeface="Times New Roman"/>
              <a:buChar char="•"/>
              <a:defRPr sz="2700" b="0" i="0" u="none" strike="noStrike" cap="none">
                <a:solidFill>
                  <a:schemeClr val="dk1"/>
                </a:solidFill>
                <a:latin typeface="Times New Roman"/>
                <a:ea typeface="Times New Roman"/>
                <a:cs typeface="Times New Roman"/>
                <a:sym typeface="Times New Roman"/>
              </a:defRPr>
            </a:lvl3pPr>
            <a:lvl4pPr marL="1828800" marR="0" lvl="3" indent="-368300" algn="l" rtl="0">
              <a:spcBef>
                <a:spcPts val="440"/>
              </a:spcBef>
              <a:spcAft>
                <a:spcPts val="0"/>
              </a:spcAft>
              <a:buClr>
                <a:schemeClr val="dk1"/>
              </a:buClr>
              <a:buSzPts val="2200"/>
              <a:buFont typeface="Times New Roman"/>
              <a:buChar char="–"/>
              <a:defRPr sz="2200" b="0" i="0" u="none" strike="noStrike" cap="none">
                <a:solidFill>
                  <a:schemeClr val="dk1"/>
                </a:solidFill>
                <a:latin typeface="Times New Roman"/>
                <a:ea typeface="Times New Roman"/>
                <a:cs typeface="Times New Roman"/>
                <a:sym typeface="Times New Roman"/>
              </a:defRPr>
            </a:lvl4pPr>
            <a:lvl5pPr marL="2286000" marR="0" lvl="4" indent="-368300" algn="l" rtl="0">
              <a:spcBef>
                <a:spcPts val="440"/>
              </a:spcBef>
              <a:spcAft>
                <a:spcPts val="0"/>
              </a:spcAft>
              <a:buClr>
                <a:schemeClr val="dk1"/>
              </a:buClr>
              <a:buSzPts val="2200"/>
              <a:buFont typeface="Times New Roman"/>
              <a:buChar char="»"/>
              <a:defRPr sz="2200" b="0" i="0" u="none" strike="noStrike" cap="none">
                <a:solidFill>
                  <a:schemeClr val="dk1"/>
                </a:solidFill>
                <a:latin typeface="Times New Roman"/>
                <a:ea typeface="Times New Roman"/>
                <a:cs typeface="Times New Roman"/>
                <a:sym typeface="Times New Roman"/>
              </a:defRPr>
            </a:lvl5pPr>
            <a:lvl6pPr marL="2743200" marR="0" lvl="5" indent="-368300" algn="l" rtl="0">
              <a:spcBef>
                <a:spcPts val="440"/>
              </a:spcBef>
              <a:spcAft>
                <a:spcPts val="0"/>
              </a:spcAft>
              <a:buClr>
                <a:schemeClr val="dk1"/>
              </a:buClr>
              <a:buSzPts val="2200"/>
              <a:buFont typeface="Times New Roman"/>
              <a:buChar char="»"/>
              <a:defRPr sz="2200" b="0" i="0" u="none" strike="noStrike" cap="none">
                <a:solidFill>
                  <a:schemeClr val="dk1"/>
                </a:solidFill>
                <a:latin typeface="Times New Roman"/>
                <a:ea typeface="Times New Roman"/>
                <a:cs typeface="Times New Roman"/>
                <a:sym typeface="Times New Roman"/>
              </a:defRPr>
            </a:lvl6pPr>
            <a:lvl7pPr marL="3200400" marR="0" lvl="6" indent="-368300" algn="l" rtl="0">
              <a:spcBef>
                <a:spcPts val="440"/>
              </a:spcBef>
              <a:spcAft>
                <a:spcPts val="0"/>
              </a:spcAft>
              <a:buClr>
                <a:schemeClr val="dk1"/>
              </a:buClr>
              <a:buSzPts val="2200"/>
              <a:buFont typeface="Times New Roman"/>
              <a:buChar char="»"/>
              <a:defRPr sz="2200" b="0" i="0" u="none" strike="noStrike" cap="none">
                <a:solidFill>
                  <a:schemeClr val="dk1"/>
                </a:solidFill>
                <a:latin typeface="Times New Roman"/>
                <a:ea typeface="Times New Roman"/>
                <a:cs typeface="Times New Roman"/>
                <a:sym typeface="Times New Roman"/>
              </a:defRPr>
            </a:lvl7pPr>
            <a:lvl8pPr marL="3657600" marR="0" lvl="7" indent="-368300" algn="l" rtl="0">
              <a:spcBef>
                <a:spcPts val="440"/>
              </a:spcBef>
              <a:spcAft>
                <a:spcPts val="0"/>
              </a:spcAft>
              <a:buClr>
                <a:schemeClr val="dk1"/>
              </a:buClr>
              <a:buSzPts val="2200"/>
              <a:buFont typeface="Times New Roman"/>
              <a:buChar char="»"/>
              <a:defRPr sz="2200" b="0" i="0" u="none" strike="noStrike" cap="none">
                <a:solidFill>
                  <a:schemeClr val="dk1"/>
                </a:solidFill>
                <a:latin typeface="Times New Roman"/>
                <a:ea typeface="Times New Roman"/>
                <a:cs typeface="Times New Roman"/>
                <a:sym typeface="Times New Roman"/>
              </a:defRPr>
            </a:lvl8pPr>
            <a:lvl9pPr marL="4114800" marR="0" lvl="8" indent="-368300" algn="l" rtl="0">
              <a:spcBef>
                <a:spcPts val="440"/>
              </a:spcBef>
              <a:spcAft>
                <a:spcPts val="0"/>
              </a:spcAft>
              <a:buClr>
                <a:schemeClr val="dk1"/>
              </a:buClr>
              <a:buSzPts val="2200"/>
              <a:buFont typeface="Times New Roman"/>
              <a:buChar char="»"/>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p1"/>
          <p:cNvSpPr txBox="1">
            <a:spLocks noGrp="1"/>
          </p:cNvSpPr>
          <p:nvPr>
            <p:ph type="dt" idx="10"/>
          </p:nvPr>
        </p:nvSpPr>
        <p:spPr>
          <a:xfrm>
            <a:off x="754062" y="7081837"/>
            <a:ext cx="2095500" cy="517525"/>
          </a:xfrm>
          <a:prstGeom prst="rect">
            <a:avLst/>
          </a:prstGeom>
          <a:noFill/>
          <a:ln>
            <a:noFill/>
          </a:ln>
        </p:spPr>
        <p:txBody>
          <a:bodyPr spcFirstLastPara="1" wrap="square" lIns="101850" tIns="50925" rIns="101850" bIns="50925" anchor="t" anchorCtr="0">
            <a:noAutofit/>
          </a:bodyPr>
          <a:lstStyle>
            <a:lvl1pPr marR="0" lvl="0"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1"/>
          <p:cNvSpPr txBox="1">
            <a:spLocks noGrp="1"/>
          </p:cNvSpPr>
          <p:nvPr>
            <p:ph type="ftr" idx="11"/>
          </p:nvPr>
        </p:nvSpPr>
        <p:spPr>
          <a:xfrm>
            <a:off x="3436937" y="7081837"/>
            <a:ext cx="3184525" cy="517525"/>
          </a:xfrm>
          <a:prstGeom prst="rect">
            <a:avLst/>
          </a:prstGeom>
          <a:noFill/>
          <a:ln>
            <a:noFill/>
          </a:ln>
        </p:spPr>
        <p:txBody>
          <a:bodyPr spcFirstLastPara="1" wrap="square" lIns="101850" tIns="50925" rIns="101850" bIns="50925" anchor="t" anchorCtr="0">
            <a:noAutofit/>
          </a:bodyPr>
          <a:lstStyle>
            <a:lvl1pPr marR="0" lvl="0"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1"/>
          <p:cNvSpPr txBox="1">
            <a:spLocks noGrp="1"/>
          </p:cNvSpPr>
          <p:nvPr>
            <p:ph type="sldNum" idx="12"/>
          </p:nvPr>
        </p:nvSpPr>
        <p:spPr>
          <a:xfrm>
            <a:off x="7208837" y="7081837"/>
            <a:ext cx="2095500" cy="517525"/>
          </a:xfrm>
          <a:prstGeom prst="rect">
            <a:avLst/>
          </a:prstGeom>
          <a:noFill/>
          <a:ln>
            <a:noFill/>
          </a:ln>
        </p:spPr>
        <p:txBody>
          <a:bodyPr spcFirstLastPara="1" wrap="square" lIns="101850" tIns="50925" rIns="101850" bIns="50925" anchor="t" anchorCtr="0">
            <a:noAutofit/>
          </a:bodyPr>
          <a:lstStyle>
            <a:lvl1pPr marL="0" marR="0" lvl="0" indent="0" algn="r" rtl="0">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jp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3"/>
          <p:cNvSpPr txBox="1"/>
          <p:nvPr/>
        </p:nvSpPr>
        <p:spPr>
          <a:xfrm>
            <a:off x="6781800" y="533400"/>
            <a:ext cx="3116400" cy="1442100"/>
          </a:xfrm>
          <a:prstGeom prst="rect">
            <a:avLst/>
          </a:prstGeom>
          <a:noFill/>
          <a:ln>
            <a:noFill/>
          </a:ln>
        </p:spPr>
        <p:txBody>
          <a:bodyPr spcFirstLastPara="1" wrap="square" lIns="101850" tIns="50925" rIns="101850" bIns="50925" anchor="t" anchorCtr="0">
            <a:spAutoFit/>
          </a:bodyPr>
          <a:lstStyle/>
          <a:p>
            <a:pPr marL="0" marR="0" lvl="0" indent="0" algn="ctr" rtl="0">
              <a:lnSpc>
                <a:spcPct val="100000"/>
              </a:lnSpc>
              <a:spcBef>
                <a:spcPts val="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Gallatin County Schools</a:t>
            </a:r>
            <a:endParaRPr/>
          </a:p>
          <a:p>
            <a:pPr marL="0" marR="0" lvl="0" indent="0" algn="ctr" rtl="0">
              <a:lnSpc>
                <a:spcPct val="100000"/>
              </a:lnSpc>
              <a:spcBef>
                <a:spcPts val="90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Nutrition &amp; Physical Activity Report Card</a:t>
            </a:r>
            <a:endParaRPr/>
          </a:p>
          <a:p>
            <a:pPr marL="0" marR="0" lvl="0" indent="0" algn="ctr" rtl="0">
              <a:lnSpc>
                <a:spcPct val="100000"/>
              </a:lnSpc>
              <a:spcBef>
                <a:spcPts val="90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202</a:t>
            </a:r>
            <a:r>
              <a:rPr lang="en-US" sz="1800" b="1">
                <a:solidFill>
                  <a:schemeClr val="dk1"/>
                </a:solidFill>
                <a:latin typeface="Times New Roman"/>
                <a:ea typeface="Times New Roman"/>
                <a:cs typeface="Times New Roman"/>
                <a:sym typeface="Times New Roman"/>
              </a:rPr>
              <a:t>3</a:t>
            </a:r>
            <a:endParaRPr/>
          </a:p>
        </p:txBody>
      </p:sp>
      <p:sp>
        <p:nvSpPr>
          <p:cNvPr id="85" name="Google Shape;85;p13"/>
          <p:cNvSpPr txBox="1"/>
          <p:nvPr/>
        </p:nvSpPr>
        <p:spPr>
          <a:xfrm>
            <a:off x="6934200" y="5562600"/>
            <a:ext cx="2895600" cy="1935162"/>
          </a:xfrm>
          <a:prstGeom prst="rect">
            <a:avLst/>
          </a:prstGeom>
          <a:noFill/>
          <a:ln>
            <a:noFill/>
          </a:ln>
        </p:spPr>
        <p:txBody>
          <a:bodyPr spcFirstLastPara="1" wrap="square" lIns="101850" tIns="50925" rIns="101850" bIns="50925" anchor="t" anchorCtr="0">
            <a:spAutoFit/>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strike="noStrike" cap="none">
                <a:solidFill>
                  <a:schemeClr val="dk1"/>
                </a:solidFill>
                <a:latin typeface="Times New Roman"/>
                <a:ea typeface="Times New Roman"/>
                <a:cs typeface="Times New Roman"/>
                <a:sym typeface="Times New Roman"/>
              </a:rPr>
              <a:t>The Gallatin County Schools are dedicated to serving nutritious meals and providing multiple physical activity opportunities as a means of helping our students reach proficiency.</a:t>
            </a:r>
            <a:endParaRPr/>
          </a:p>
          <a:p>
            <a:pPr marL="0" marR="0" lvl="0" indent="0" algn="l" rtl="0">
              <a:lnSpc>
                <a:spcPct val="100000"/>
              </a:lnSpc>
              <a:spcBef>
                <a:spcPts val="0"/>
              </a:spcBef>
              <a:spcAft>
                <a:spcPts val="0"/>
              </a:spcAft>
              <a:buNone/>
            </a:pPr>
            <a:endParaRPr sz="1600" b="0" i="0" u="none">
              <a:solidFill>
                <a:schemeClr val="dk1"/>
              </a:solidFill>
              <a:latin typeface="Times New Roman"/>
              <a:ea typeface="Times New Roman"/>
              <a:cs typeface="Times New Roman"/>
              <a:sym typeface="Times New Roman"/>
            </a:endParaRPr>
          </a:p>
        </p:txBody>
      </p:sp>
      <p:pic>
        <p:nvPicPr>
          <p:cNvPr id="86" name="Google Shape;86;p13" descr="\\Kdewebn1\wwwroot\odss\nutrition\cafeterias\Lawrence\Lawr5.jpg"/>
          <p:cNvPicPr preferRelativeResize="0"/>
          <p:nvPr/>
        </p:nvPicPr>
        <p:blipFill rotWithShape="1">
          <a:blip r:embed="rId4">
            <a:alphaModFix/>
          </a:blip>
          <a:srcRect/>
          <a:stretch/>
        </p:blipFill>
        <p:spPr>
          <a:xfrm>
            <a:off x="6934200" y="2971800"/>
            <a:ext cx="2819400" cy="2570162"/>
          </a:xfrm>
          <a:prstGeom prst="rect">
            <a:avLst/>
          </a:prstGeom>
          <a:noFill/>
          <a:ln>
            <a:noFill/>
          </a:ln>
        </p:spPr>
      </p:pic>
      <p:sp>
        <p:nvSpPr>
          <p:cNvPr id="87" name="Google Shape;87;p13"/>
          <p:cNvSpPr txBox="1"/>
          <p:nvPr/>
        </p:nvSpPr>
        <p:spPr>
          <a:xfrm>
            <a:off x="3429000" y="152400"/>
            <a:ext cx="3267075" cy="769937"/>
          </a:xfrm>
          <a:prstGeom prst="rect">
            <a:avLst/>
          </a:prstGeom>
          <a:noFill/>
          <a:ln>
            <a:noFill/>
          </a:ln>
        </p:spPr>
        <p:txBody>
          <a:bodyPr spcFirstLastPara="1" wrap="square" lIns="101850" tIns="50925" rIns="101850" bIns="50925" anchor="t" anchorCtr="0">
            <a:spAutoFit/>
          </a:bodyPr>
          <a:lstStyle/>
          <a:p>
            <a:pPr marL="0" marR="0" lvl="0" indent="0" algn="ctr" rtl="0">
              <a:lnSpc>
                <a:spcPct val="100000"/>
              </a:lnSpc>
              <a:spcBef>
                <a:spcPts val="0"/>
              </a:spcBef>
              <a:spcAft>
                <a:spcPts val="0"/>
              </a:spcAft>
              <a:buClr>
                <a:schemeClr val="dk1"/>
              </a:buClr>
              <a:buSzPts val="800"/>
              <a:buFont typeface="Times New Roman"/>
              <a:buNone/>
            </a:pPr>
            <a:endParaRPr sz="800" b="1" i="0" u="none">
              <a:solidFill>
                <a:schemeClr val="dk1"/>
              </a:solidFill>
              <a:latin typeface="Times New Roman"/>
              <a:ea typeface="Times New Roman"/>
              <a:cs typeface="Times New Roman"/>
              <a:sym typeface="Times New Roman"/>
            </a:endParaRPr>
          </a:p>
          <a:p>
            <a:pPr marL="0" marR="0" lvl="0" indent="0" algn="ctr" rtl="0">
              <a:lnSpc>
                <a:spcPct val="100000"/>
              </a:lnSpc>
              <a:spcBef>
                <a:spcPts val="450"/>
              </a:spcBef>
              <a:spcAft>
                <a:spcPts val="0"/>
              </a:spcAft>
              <a:buClr>
                <a:schemeClr val="dk1"/>
              </a:buClr>
              <a:buSzPts val="900"/>
              <a:buFont typeface="Times New Roman"/>
              <a:buNone/>
            </a:pPr>
            <a:r>
              <a:rPr lang="en-US" sz="900" b="1" i="0" u="none">
                <a:solidFill>
                  <a:schemeClr val="dk1"/>
                </a:solidFill>
                <a:latin typeface="Times New Roman"/>
                <a:ea typeface="Times New Roman"/>
                <a:cs typeface="Times New Roman"/>
                <a:sym typeface="Times New Roman"/>
              </a:rPr>
              <a:t>“Promoting healthy and safe behaviors among students is an important part of the fundamental mission of schools.” </a:t>
            </a:r>
            <a:endParaRPr/>
          </a:p>
          <a:p>
            <a:pPr marL="0" marR="0" lvl="0" indent="0" algn="ctr" rtl="0">
              <a:lnSpc>
                <a:spcPct val="100000"/>
              </a:lnSpc>
              <a:spcBef>
                <a:spcPts val="450"/>
              </a:spcBef>
              <a:spcAft>
                <a:spcPts val="0"/>
              </a:spcAft>
              <a:buClr>
                <a:schemeClr val="dk1"/>
              </a:buClr>
              <a:buSzPts val="900"/>
              <a:buFont typeface="Times New Roman"/>
              <a:buNone/>
            </a:pPr>
            <a:r>
              <a:rPr lang="en-US" sz="900" b="1" i="1" u="none">
                <a:solidFill>
                  <a:schemeClr val="dk1"/>
                </a:solidFill>
                <a:latin typeface="Times New Roman"/>
                <a:ea typeface="Times New Roman"/>
                <a:cs typeface="Times New Roman"/>
                <a:sym typeface="Times New Roman"/>
              </a:rPr>
              <a:t>School Health Index-Centers for Disease Control (CDC)</a:t>
            </a:r>
            <a:endParaRPr/>
          </a:p>
        </p:txBody>
      </p:sp>
      <p:sp>
        <p:nvSpPr>
          <p:cNvPr id="88" name="Google Shape;88;p13"/>
          <p:cNvSpPr txBox="1"/>
          <p:nvPr/>
        </p:nvSpPr>
        <p:spPr>
          <a:xfrm>
            <a:off x="304800" y="6553200"/>
            <a:ext cx="2682875" cy="909637"/>
          </a:xfrm>
          <a:prstGeom prst="rect">
            <a:avLst/>
          </a:prstGeom>
          <a:noFill/>
          <a:ln w="12700" cap="flat" cmpd="sng">
            <a:solidFill>
              <a:schemeClr val="dk1"/>
            </a:solidFill>
            <a:prstDash val="solid"/>
            <a:miter lim="800000"/>
            <a:headEnd type="none" w="sm" len="sm"/>
            <a:tailEnd type="none" w="sm" len="sm"/>
          </a:ln>
        </p:spPr>
        <p:txBody>
          <a:bodyPr spcFirstLastPara="1" wrap="square" lIns="101850" tIns="50925" rIns="101850" bIns="50925" anchor="t" anchorCtr="0">
            <a:sp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Intense physical activity programs have positive effects on academic achievement , including increased concentration; improved mathematics, reading, and writing test scores; and reduced disruptive behavior.</a:t>
            </a:r>
            <a:endParaRPr/>
          </a:p>
          <a:p>
            <a:pPr marL="0" marR="0" lvl="0" indent="0" algn="l" rtl="0">
              <a:lnSpc>
                <a:spcPct val="100000"/>
              </a:lnSpc>
              <a:spcBef>
                <a:spcPts val="400"/>
              </a:spcBef>
              <a:spcAft>
                <a:spcPts val="0"/>
              </a:spcAft>
              <a:buClr>
                <a:schemeClr val="dk1"/>
              </a:buClr>
              <a:buSzPts val="800"/>
              <a:buFont typeface="Times New Roman"/>
              <a:buNone/>
            </a:pPr>
            <a:r>
              <a:rPr lang="en-US" sz="800" b="0" i="1" u="none">
                <a:solidFill>
                  <a:schemeClr val="dk1"/>
                </a:solidFill>
                <a:latin typeface="Times New Roman"/>
                <a:ea typeface="Times New Roman"/>
                <a:cs typeface="Times New Roman"/>
                <a:sym typeface="Times New Roman"/>
              </a:rPr>
              <a:t>-- </a:t>
            </a:r>
            <a:r>
              <a:rPr lang="en-US" sz="800" b="0" i="0" u="none">
                <a:solidFill>
                  <a:schemeClr val="dk1"/>
                </a:solidFill>
                <a:latin typeface="Times New Roman"/>
                <a:ea typeface="Times New Roman"/>
                <a:cs typeface="Times New Roman"/>
                <a:sym typeface="Times New Roman"/>
              </a:rPr>
              <a:t>Curricular Physical Activity and Academic                                Performance, </a:t>
            </a:r>
            <a:r>
              <a:rPr lang="en-US" sz="800" b="0" i="1" u="none">
                <a:solidFill>
                  <a:schemeClr val="dk1"/>
                </a:solidFill>
                <a:latin typeface="Times New Roman"/>
                <a:ea typeface="Times New Roman"/>
                <a:cs typeface="Times New Roman"/>
                <a:sym typeface="Times New Roman"/>
              </a:rPr>
              <a:t>Pediatric Exercise Science</a:t>
            </a:r>
            <a:endParaRPr/>
          </a:p>
        </p:txBody>
      </p:sp>
      <p:sp>
        <p:nvSpPr>
          <p:cNvPr id="89" name="Google Shape;89;p13"/>
          <p:cNvSpPr txBox="1"/>
          <p:nvPr/>
        </p:nvSpPr>
        <p:spPr>
          <a:xfrm>
            <a:off x="152400" y="152400"/>
            <a:ext cx="3108325" cy="681037"/>
          </a:xfrm>
          <a:prstGeom prst="rect">
            <a:avLst/>
          </a:prstGeom>
          <a:noFill/>
          <a:ln>
            <a:noFill/>
          </a:ln>
        </p:spPr>
        <p:txBody>
          <a:bodyPr spcFirstLastPara="1" wrap="square" lIns="101850" tIns="50925" rIns="101850" bIns="50925" anchor="t" anchorCtr="0">
            <a:spAutoFit/>
          </a:bodyPr>
          <a:lstStyle/>
          <a:p>
            <a:pPr marL="0" marR="0" lvl="0" indent="0" algn="ctr" rtl="0">
              <a:lnSpc>
                <a:spcPct val="100000"/>
              </a:lnSpc>
              <a:spcBef>
                <a:spcPts val="0"/>
              </a:spcBef>
              <a:spcAft>
                <a:spcPts val="0"/>
              </a:spcAft>
              <a:buClr>
                <a:schemeClr val="dk1"/>
              </a:buClr>
              <a:buSzPts val="1300"/>
              <a:buFont typeface="Times New Roman"/>
              <a:buNone/>
            </a:pPr>
            <a:r>
              <a:rPr lang="en-US" sz="1300" b="1" i="0" u="none">
                <a:solidFill>
                  <a:schemeClr val="dk1"/>
                </a:solidFill>
                <a:latin typeface="Times New Roman"/>
                <a:ea typeface="Times New Roman"/>
                <a:cs typeface="Times New Roman"/>
                <a:sym typeface="Times New Roman"/>
              </a:rPr>
              <a:t>Nutrient Analysis</a:t>
            </a:r>
            <a:endParaRPr/>
          </a:p>
          <a:p>
            <a:pPr marL="0" marR="0" lvl="0" indent="0" algn="l" rtl="0">
              <a:lnSpc>
                <a:spcPct val="100000"/>
              </a:lnSpc>
              <a:spcBef>
                <a:spcPts val="50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Averaged over the course of a week, lunch menus offered in our schools provide the following:</a:t>
            </a:r>
            <a:endParaRPr/>
          </a:p>
        </p:txBody>
      </p:sp>
      <p:graphicFrame>
        <p:nvGraphicFramePr>
          <p:cNvPr id="90" name="Google Shape;90;p13"/>
          <p:cNvGraphicFramePr/>
          <p:nvPr/>
        </p:nvGraphicFramePr>
        <p:xfrm>
          <a:off x="228600" y="1036637"/>
          <a:ext cx="2863825" cy="2014425"/>
        </p:xfrm>
        <a:graphic>
          <a:graphicData uri="http://schemas.openxmlformats.org/drawingml/2006/table">
            <a:tbl>
              <a:tblPr>
                <a:noFill/>
                <a:tableStyleId>{33998032-07BD-4329-9B6D-46CC89FCA615}</a:tableStyleId>
              </a:tblPr>
              <a:tblGrid>
                <a:gridCol w="1089025">
                  <a:extLst>
                    <a:ext uri="{9D8B030D-6E8A-4147-A177-3AD203B41FA5}">
                      <a16:colId xmlns:a16="http://schemas.microsoft.com/office/drawing/2014/main" val="20000"/>
                    </a:ext>
                  </a:extLst>
                </a:gridCol>
                <a:gridCol w="1020750">
                  <a:extLst>
                    <a:ext uri="{9D8B030D-6E8A-4147-A177-3AD203B41FA5}">
                      <a16:colId xmlns:a16="http://schemas.microsoft.com/office/drawing/2014/main" val="20001"/>
                    </a:ext>
                  </a:extLst>
                </a:gridCol>
                <a:gridCol w="754050">
                  <a:extLst>
                    <a:ext uri="{9D8B030D-6E8A-4147-A177-3AD203B41FA5}">
                      <a16:colId xmlns:a16="http://schemas.microsoft.com/office/drawing/2014/main" val="20002"/>
                    </a:ext>
                  </a:extLst>
                </a:gridCol>
              </a:tblGrid>
              <a:tr h="223825">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1" i="0" u="none" strike="noStrike" cap="none">
                          <a:solidFill>
                            <a:schemeClr val="dk1"/>
                          </a:solidFill>
                          <a:latin typeface="Times New Roman"/>
                          <a:ea typeface="Times New Roman"/>
                          <a:cs typeface="Times New Roman"/>
                          <a:sym typeface="Times New Roman"/>
                        </a:rPr>
                        <a:t>Nutrient</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1" i="0" u="none" strike="noStrike" cap="none">
                          <a:solidFill>
                            <a:schemeClr val="dk1"/>
                          </a:solidFill>
                          <a:latin typeface="Times New Roman"/>
                          <a:ea typeface="Times New Roman"/>
                          <a:cs typeface="Times New Roman"/>
                          <a:sym typeface="Times New Roman"/>
                        </a:rPr>
                        <a:t>Target*</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1" i="0" u="none" strike="noStrike" cap="none">
                          <a:solidFill>
                            <a:schemeClr val="dk1"/>
                          </a:solidFill>
                          <a:latin typeface="Times New Roman"/>
                          <a:ea typeface="Times New Roman"/>
                          <a:cs typeface="Times New Roman"/>
                          <a:sym typeface="Times New Roman"/>
                        </a:rPr>
                        <a:t>Actual</a:t>
                      </a:r>
                      <a:endParaRPr/>
                    </a:p>
                  </a:txBody>
                  <a:tcPr marL="101875" marR="101875" marT="50950" marB="5095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23825">
                <a:tc>
                  <a:txBody>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Calories</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785</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782</a:t>
                      </a:r>
                      <a:endParaRPr/>
                    </a:p>
                  </a:txBody>
                  <a:tcPr marL="101875" marR="101875" marT="50950" marB="5095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23825">
                <a:tc>
                  <a:txBody>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Iron (Mg)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4.2 Mg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3.07 Mg</a:t>
                      </a:r>
                      <a:endParaRPr/>
                    </a:p>
                  </a:txBody>
                  <a:tcPr marL="101875" marR="101875" marT="50950" marB="5095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23825">
                <a:tc>
                  <a:txBody>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Calcium (Mg)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370 Mg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468.8 Mg</a:t>
                      </a:r>
                      <a:endParaRPr/>
                    </a:p>
                  </a:txBody>
                  <a:tcPr marL="101875" marR="101875" marT="50950" marB="5095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223825">
                <a:tc>
                  <a:txBody>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Vitamin A (RE)</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285 RE</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499 RE</a:t>
                      </a:r>
                      <a:endParaRPr/>
                    </a:p>
                  </a:txBody>
                  <a:tcPr marL="101875" marR="101875" marT="50950" marB="5095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223825">
                <a:tc>
                  <a:txBody>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Vitamin C (Mg)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17 Mg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37.11 Mg</a:t>
                      </a:r>
                      <a:endParaRPr/>
                    </a:p>
                  </a:txBody>
                  <a:tcPr marL="101875" marR="101875" marT="50950" marB="5095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223825">
                <a:tc>
                  <a:txBody>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Protein (G)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15 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26.16 G</a:t>
                      </a:r>
                      <a:endParaRPr/>
                    </a:p>
                  </a:txBody>
                  <a:tcPr marL="101875" marR="101875" marT="50950" marB="5095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223825">
                <a:tc>
                  <a:txBody>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Total Fat (G)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30% of Calories</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21.98%</a:t>
                      </a:r>
                      <a:endParaRPr/>
                    </a:p>
                  </a:txBody>
                  <a:tcPr marL="101875" marR="101875" marT="50950" marB="5095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r h="223825">
                <a:tc>
                  <a:txBody>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Saturated Fat (G)</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10% of Calories</a:t>
                      </a:r>
                      <a:endParaRPr/>
                    </a:p>
                  </a:txBody>
                  <a:tcPr marL="101875" marR="101875" marT="50950" marB="5095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800"/>
                        <a:buFont typeface="Times New Roman"/>
                        <a:buNone/>
                      </a:pPr>
                      <a:r>
                        <a:rPr lang="en-US" sz="800" b="0" i="0" u="none" strike="noStrike" cap="none">
                          <a:solidFill>
                            <a:schemeClr val="dk1"/>
                          </a:solidFill>
                          <a:latin typeface="Times New Roman"/>
                          <a:ea typeface="Times New Roman"/>
                          <a:cs typeface="Times New Roman"/>
                          <a:sym typeface="Times New Roman"/>
                        </a:rPr>
                        <a:t>8.12%</a:t>
                      </a:r>
                      <a:endParaRPr/>
                    </a:p>
                  </a:txBody>
                  <a:tcPr marL="101875" marR="101875" marT="50950" marB="5095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91" name="Google Shape;91;p13"/>
          <p:cNvSpPr txBox="1"/>
          <p:nvPr/>
        </p:nvSpPr>
        <p:spPr>
          <a:xfrm>
            <a:off x="228600" y="3048000"/>
            <a:ext cx="922337" cy="238125"/>
          </a:xfrm>
          <a:prstGeom prst="rect">
            <a:avLst/>
          </a:prstGeom>
          <a:noFill/>
          <a:ln>
            <a:noFill/>
          </a:ln>
        </p:spPr>
        <p:txBody>
          <a:bodyPr spcFirstLastPara="1" wrap="square" lIns="101850" tIns="50925" rIns="101850" bIns="50925" anchor="t" anchorCtr="0">
            <a:spAutoFit/>
          </a:bodyPr>
          <a:lstStyle/>
          <a:p>
            <a:pPr marL="0" marR="0" lvl="0" indent="0" algn="l" rtl="0">
              <a:lnSpc>
                <a:spcPct val="100000"/>
              </a:lnSpc>
              <a:spcBef>
                <a:spcPts val="0"/>
              </a:spcBef>
              <a:spcAft>
                <a:spcPts val="0"/>
              </a:spcAft>
              <a:buClr>
                <a:schemeClr val="dk1"/>
              </a:buClr>
              <a:buSzPts val="900"/>
              <a:buFont typeface="Times New Roman"/>
              <a:buNone/>
            </a:pPr>
            <a:r>
              <a:rPr lang="en-US" sz="900" b="0" i="0" u="none">
                <a:solidFill>
                  <a:schemeClr val="dk1"/>
                </a:solidFill>
                <a:latin typeface="Times New Roman"/>
                <a:ea typeface="Times New Roman"/>
                <a:cs typeface="Times New Roman"/>
                <a:sym typeface="Times New Roman"/>
              </a:rPr>
              <a:t>*Grades 4-12</a:t>
            </a:r>
            <a:endParaRPr/>
          </a:p>
        </p:txBody>
      </p:sp>
      <p:sp>
        <p:nvSpPr>
          <p:cNvPr id="92" name="Google Shape;92;p13"/>
          <p:cNvSpPr txBox="1"/>
          <p:nvPr/>
        </p:nvSpPr>
        <p:spPr>
          <a:xfrm>
            <a:off x="228600" y="5181600"/>
            <a:ext cx="3200400" cy="1290637"/>
          </a:xfrm>
          <a:prstGeom prst="rect">
            <a:avLst/>
          </a:prstGeom>
          <a:noFill/>
          <a:ln>
            <a:noFill/>
          </a:ln>
        </p:spPr>
        <p:txBody>
          <a:bodyPr spcFirstLastPara="1" wrap="square" lIns="101850" tIns="50925" rIns="101850" bIns="50925" anchor="t" anchorCtr="0">
            <a:spAutoFit/>
          </a:bodyPr>
          <a:lstStyle/>
          <a:p>
            <a:pPr marL="0" marR="0" lvl="0" indent="0" algn="ctr" rtl="0">
              <a:lnSpc>
                <a:spcPct val="100000"/>
              </a:lnSpc>
              <a:spcBef>
                <a:spcPts val="0"/>
              </a:spcBef>
              <a:spcAft>
                <a:spcPts val="0"/>
              </a:spcAft>
              <a:buClr>
                <a:schemeClr val="dk1"/>
              </a:buClr>
              <a:buSzPts val="1300"/>
              <a:buFont typeface="Times New Roman"/>
              <a:buNone/>
            </a:pPr>
            <a:r>
              <a:rPr lang="en-US" sz="1300" b="1" i="0" u="none">
                <a:solidFill>
                  <a:schemeClr val="dk1"/>
                </a:solidFill>
                <a:latin typeface="Times New Roman"/>
                <a:ea typeface="Times New Roman"/>
                <a:cs typeface="Times New Roman"/>
                <a:sym typeface="Times New Roman"/>
              </a:rPr>
              <a:t>Physical Activity &amp; Achievement</a:t>
            </a:r>
            <a:endParaRPr/>
          </a:p>
          <a:p>
            <a:pPr marL="0" marR="0" lvl="0" indent="0" algn="l" rtl="0">
              <a:lnSpc>
                <a:spcPct val="100000"/>
              </a:lnSpc>
              <a:spcBef>
                <a:spcPts val="50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Schools play a crucial role in influencing physical activity behaviors.  Sound curriculum, policies,  and facilities create an environment encouraging students and staff to engage in a variety of physical activity opportunities.  Evidence supports a correlation between SAT scores and the physical well-being of students.</a:t>
            </a:r>
            <a:endParaRPr/>
          </a:p>
        </p:txBody>
      </p:sp>
      <p:sp>
        <p:nvSpPr>
          <p:cNvPr id="93" name="Google Shape;93;p13"/>
          <p:cNvSpPr txBox="1"/>
          <p:nvPr/>
        </p:nvSpPr>
        <p:spPr>
          <a:xfrm rot="10800000" flipH="1">
            <a:off x="2133600" y="4191000"/>
            <a:ext cx="215900" cy="236537"/>
          </a:xfrm>
          <a:prstGeom prst="rect">
            <a:avLst/>
          </a:prstGeom>
          <a:noFill/>
          <a:ln w="12700" cap="flat" cmpd="sng">
            <a:solidFill>
              <a:schemeClr val="dk1"/>
            </a:solidFill>
            <a:prstDash val="solid"/>
            <a:miter lim="800000"/>
            <a:headEnd type="none" w="sm" len="sm"/>
            <a:tailEnd type="none" w="sm" len="sm"/>
          </a:ln>
        </p:spPr>
        <p:txBody>
          <a:bodyPr spcFirstLastPara="1" wrap="square" lIns="101850" tIns="50925" rIns="101850" bIns="50925" anchor="t" anchorCtr="0">
            <a:sp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pic>
        <p:nvPicPr>
          <p:cNvPr id="94" name="Google Shape;94;p13" descr="G:\khammond\My Pictures\edpysx.gif"/>
          <p:cNvPicPr preferRelativeResize="0"/>
          <p:nvPr/>
        </p:nvPicPr>
        <p:blipFill rotWithShape="1">
          <a:blip r:embed="rId5">
            <a:alphaModFix/>
          </a:blip>
          <a:srcRect/>
          <a:stretch/>
        </p:blipFill>
        <p:spPr>
          <a:xfrm>
            <a:off x="4648200" y="6629400"/>
            <a:ext cx="1066800" cy="771525"/>
          </a:xfrm>
          <a:prstGeom prst="rect">
            <a:avLst/>
          </a:prstGeom>
          <a:noFill/>
          <a:ln>
            <a:noFill/>
          </a:ln>
        </p:spPr>
      </p:pic>
      <p:pic>
        <p:nvPicPr>
          <p:cNvPr id="95" name="Google Shape;95;p13" descr="C:\Documents and Settings\jtackett\My Documents\My Pictures\Jump Rope.jpg"/>
          <p:cNvPicPr preferRelativeResize="0"/>
          <p:nvPr/>
        </p:nvPicPr>
        <p:blipFill rotWithShape="1">
          <a:blip r:embed="rId6">
            <a:alphaModFix/>
          </a:blip>
          <a:srcRect/>
          <a:stretch/>
        </p:blipFill>
        <p:spPr>
          <a:xfrm>
            <a:off x="838200" y="3352800"/>
            <a:ext cx="1676400" cy="1828800"/>
          </a:xfrm>
          <a:prstGeom prst="rect">
            <a:avLst/>
          </a:prstGeom>
          <a:noFill/>
          <a:ln>
            <a:noFill/>
          </a:ln>
        </p:spPr>
      </p:pic>
      <p:sp>
        <p:nvSpPr>
          <p:cNvPr id="96" name="Google Shape;96;p13"/>
          <p:cNvSpPr txBox="1"/>
          <p:nvPr/>
        </p:nvSpPr>
        <p:spPr>
          <a:xfrm>
            <a:off x="3175" y="6270625"/>
            <a:ext cx="10058400" cy="6397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200"/>
              <a:buFont typeface="Times New Roman"/>
              <a:buNone/>
            </a:pPr>
            <a:r>
              <a:rPr lang="en-US" sz="1200" b="0" i="0" u="none">
                <a:solidFill>
                  <a:schemeClr val="dk1"/>
                </a:solidFill>
                <a:latin typeface="Times New Roman"/>
                <a:ea typeface="Times New Roman"/>
                <a:cs typeface="Times New Roman"/>
                <a:sym typeface="Times New Roman"/>
              </a:rPr>
              <a:t> </a:t>
            </a:r>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97" name="Google Shape;97;p13"/>
          <p:cNvSpPr txBox="1"/>
          <p:nvPr/>
        </p:nvSpPr>
        <p:spPr>
          <a:xfrm>
            <a:off x="3175" y="6270625"/>
            <a:ext cx="10058400" cy="6397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200"/>
              <a:buFont typeface="Times New Roman"/>
              <a:buNone/>
            </a:pPr>
            <a:r>
              <a:rPr lang="en-US" sz="1200" b="0" i="0" u="none">
                <a:solidFill>
                  <a:schemeClr val="dk1"/>
                </a:solidFill>
                <a:latin typeface="Times New Roman"/>
                <a:ea typeface="Times New Roman"/>
                <a:cs typeface="Times New Roman"/>
                <a:sym typeface="Times New Roman"/>
              </a:rPr>
              <a:t> </a:t>
            </a:r>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grpSp>
        <p:nvGrpSpPr>
          <p:cNvPr id="98" name="Google Shape;98;p13"/>
          <p:cNvGrpSpPr/>
          <p:nvPr/>
        </p:nvGrpSpPr>
        <p:grpSpPr>
          <a:xfrm>
            <a:off x="3498850" y="923925"/>
            <a:ext cx="3127375" cy="3733800"/>
            <a:chOff x="-3" y="-3"/>
            <a:chExt cx="2196" cy="3715"/>
          </a:xfrm>
        </p:grpSpPr>
        <p:grpSp>
          <p:nvGrpSpPr>
            <p:cNvPr id="99" name="Google Shape;99;p13"/>
            <p:cNvGrpSpPr/>
            <p:nvPr/>
          </p:nvGrpSpPr>
          <p:grpSpPr>
            <a:xfrm>
              <a:off x="0" y="0"/>
              <a:ext cx="2193" cy="3709"/>
              <a:chOff x="0" y="0"/>
              <a:chExt cx="2193" cy="3709"/>
            </a:xfrm>
          </p:grpSpPr>
          <p:grpSp>
            <p:nvGrpSpPr>
              <p:cNvPr id="100" name="Google Shape;100;p13"/>
              <p:cNvGrpSpPr/>
              <p:nvPr/>
            </p:nvGrpSpPr>
            <p:grpSpPr>
              <a:xfrm>
                <a:off x="0" y="0"/>
                <a:ext cx="2187" cy="307"/>
                <a:chOff x="0" y="0"/>
                <a:chExt cx="2187" cy="307"/>
              </a:xfrm>
            </p:grpSpPr>
            <p:sp>
              <p:nvSpPr>
                <p:cNvPr id="101" name="Google Shape;101;p13"/>
                <p:cNvSpPr txBox="1"/>
                <p:nvPr/>
              </p:nvSpPr>
              <p:spPr>
                <a:xfrm>
                  <a:off x="43" y="0"/>
                  <a:ext cx="2101" cy="307"/>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800"/>
                    <a:buFont typeface="Times New Roman"/>
                    <a:buNone/>
                  </a:pPr>
                  <a:endParaRPr sz="800" b="1"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800"/>
                    <a:buFont typeface="Times New Roman"/>
                    <a:buNone/>
                  </a:pPr>
                  <a:r>
                    <a:rPr lang="en-US" sz="800" b="1" i="0" u="none">
                      <a:solidFill>
                        <a:schemeClr val="dk1"/>
                      </a:solidFill>
                      <a:latin typeface="Times New Roman"/>
                      <a:ea typeface="Times New Roman"/>
                      <a:cs typeface="Times New Roman"/>
                      <a:sym typeface="Times New Roman"/>
                    </a:rPr>
                    <a:t>School Physical Activity Environment Assessment</a:t>
                  </a:r>
                  <a:endParaRPr sz="2600" b="1"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600" b="1" i="0" u="none">
                    <a:solidFill>
                      <a:schemeClr val="dk1"/>
                    </a:solidFill>
                    <a:latin typeface="Times New Roman"/>
                    <a:ea typeface="Times New Roman"/>
                    <a:cs typeface="Times New Roman"/>
                    <a:sym typeface="Times New Roman"/>
                  </a:endParaRPr>
                </a:p>
              </p:txBody>
            </p:sp>
            <p:sp>
              <p:nvSpPr>
                <p:cNvPr id="102" name="Google Shape;102;p13"/>
                <p:cNvSpPr txBox="1"/>
                <p:nvPr/>
              </p:nvSpPr>
              <p:spPr>
                <a:xfrm>
                  <a:off x="0" y="0"/>
                  <a:ext cx="2187" cy="307"/>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03" name="Google Shape;103;p13"/>
              <p:cNvGrpSpPr/>
              <p:nvPr/>
            </p:nvGrpSpPr>
            <p:grpSpPr>
              <a:xfrm>
                <a:off x="0" y="307"/>
                <a:ext cx="993" cy="365"/>
                <a:chOff x="0" y="307"/>
                <a:chExt cx="993" cy="365"/>
              </a:xfrm>
            </p:grpSpPr>
            <p:sp>
              <p:nvSpPr>
                <p:cNvPr id="104" name="Google Shape;104;p13"/>
                <p:cNvSpPr txBox="1"/>
                <p:nvPr/>
              </p:nvSpPr>
              <p:spPr>
                <a:xfrm>
                  <a:off x="43" y="307"/>
                  <a:ext cx="907" cy="3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1" i="1" u="none">
                      <a:solidFill>
                        <a:schemeClr val="dk1"/>
                      </a:solidFill>
                      <a:latin typeface="Times New Roman"/>
                      <a:ea typeface="Times New Roman"/>
                      <a:cs typeface="Times New Roman"/>
                      <a:sym typeface="Times New Roman"/>
                    </a:rPr>
                    <a:t>Program/activity</a:t>
                  </a:r>
                  <a:endParaRPr sz="1200" b="1"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1" i="0" u="none">
                    <a:solidFill>
                      <a:schemeClr val="dk1"/>
                    </a:solidFill>
                    <a:latin typeface="Times New Roman"/>
                    <a:ea typeface="Times New Roman"/>
                    <a:cs typeface="Times New Roman"/>
                    <a:sym typeface="Times New Roman"/>
                  </a:endParaRPr>
                </a:p>
              </p:txBody>
            </p:sp>
            <p:sp>
              <p:nvSpPr>
                <p:cNvPr id="105" name="Google Shape;105;p13"/>
                <p:cNvSpPr txBox="1"/>
                <p:nvPr/>
              </p:nvSpPr>
              <p:spPr>
                <a:xfrm>
                  <a:off x="0" y="307"/>
                  <a:ext cx="993" cy="365"/>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06" name="Google Shape;106;p13"/>
              <p:cNvGrpSpPr/>
              <p:nvPr/>
            </p:nvGrpSpPr>
            <p:grpSpPr>
              <a:xfrm>
                <a:off x="993" y="307"/>
                <a:ext cx="374" cy="365"/>
                <a:chOff x="993" y="307"/>
                <a:chExt cx="374" cy="365"/>
              </a:xfrm>
            </p:grpSpPr>
            <p:sp>
              <p:nvSpPr>
                <p:cNvPr id="107" name="Google Shape;107;p13"/>
                <p:cNvSpPr txBox="1"/>
                <p:nvPr/>
              </p:nvSpPr>
              <p:spPr>
                <a:xfrm>
                  <a:off x="1036" y="307"/>
                  <a:ext cx="288" cy="3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1" i="1" u="none">
                      <a:solidFill>
                        <a:schemeClr val="dk1"/>
                      </a:solidFill>
                      <a:latin typeface="Times New Roman"/>
                      <a:ea typeface="Times New Roman"/>
                      <a:cs typeface="Times New Roman"/>
                      <a:sym typeface="Times New Roman"/>
                    </a:rPr>
                    <a:t>Elem</a:t>
                  </a:r>
                  <a:endParaRPr sz="1200" b="1"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1" i="0" u="none">
                    <a:solidFill>
                      <a:schemeClr val="dk1"/>
                    </a:solidFill>
                    <a:latin typeface="Times New Roman"/>
                    <a:ea typeface="Times New Roman"/>
                    <a:cs typeface="Times New Roman"/>
                    <a:sym typeface="Times New Roman"/>
                  </a:endParaRPr>
                </a:p>
              </p:txBody>
            </p:sp>
            <p:sp>
              <p:nvSpPr>
                <p:cNvPr id="108" name="Google Shape;108;p13"/>
                <p:cNvSpPr txBox="1"/>
                <p:nvPr/>
              </p:nvSpPr>
              <p:spPr>
                <a:xfrm>
                  <a:off x="993" y="307"/>
                  <a:ext cx="374" cy="365"/>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09" name="Google Shape;109;p13"/>
              <p:cNvGrpSpPr/>
              <p:nvPr/>
            </p:nvGrpSpPr>
            <p:grpSpPr>
              <a:xfrm>
                <a:off x="1367" y="307"/>
                <a:ext cx="446" cy="365"/>
                <a:chOff x="1367" y="307"/>
                <a:chExt cx="446" cy="365"/>
              </a:xfrm>
            </p:grpSpPr>
            <p:sp>
              <p:nvSpPr>
                <p:cNvPr id="110" name="Google Shape;110;p13"/>
                <p:cNvSpPr txBox="1"/>
                <p:nvPr/>
              </p:nvSpPr>
              <p:spPr>
                <a:xfrm>
                  <a:off x="1410" y="307"/>
                  <a:ext cx="360" cy="3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1" i="1" u="none">
                      <a:solidFill>
                        <a:schemeClr val="dk1"/>
                      </a:solidFill>
                      <a:latin typeface="Times New Roman"/>
                      <a:ea typeface="Times New Roman"/>
                      <a:cs typeface="Times New Roman"/>
                      <a:sym typeface="Times New Roman"/>
                    </a:rPr>
                    <a:t>Middle </a:t>
                  </a:r>
                  <a:endParaRPr sz="1200" b="1"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1" i="0" u="none">
                    <a:solidFill>
                      <a:schemeClr val="dk1"/>
                    </a:solidFill>
                    <a:latin typeface="Times New Roman"/>
                    <a:ea typeface="Times New Roman"/>
                    <a:cs typeface="Times New Roman"/>
                    <a:sym typeface="Times New Roman"/>
                  </a:endParaRPr>
                </a:p>
              </p:txBody>
            </p:sp>
            <p:sp>
              <p:nvSpPr>
                <p:cNvPr id="111" name="Google Shape;111;p13"/>
                <p:cNvSpPr txBox="1"/>
                <p:nvPr/>
              </p:nvSpPr>
              <p:spPr>
                <a:xfrm>
                  <a:off x="1367" y="307"/>
                  <a:ext cx="446" cy="365"/>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12" name="Google Shape;112;p13"/>
              <p:cNvGrpSpPr/>
              <p:nvPr/>
            </p:nvGrpSpPr>
            <p:grpSpPr>
              <a:xfrm>
                <a:off x="1813" y="307"/>
                <a:ext cx="374" cy="365"/>
                <a:chOff x="1813" y="307"/>
                <a:chExt cx="374" cy="365"/>
              </a:xfrm>
            </p:grpSpPr>
            <p:sp>
              <p:nvSpPr>
                <p:cNvPr id="113" name="Google Shape;113;p13"/>
                <p:cNvSpPr txBox="1"/>
                <p:nvPr/>
              </p:nvSpPr>
              <p:spPr>
                <a:xfrm>
                  <a:off x="1856" y="307"/>
                  <a:ext cx="288" cy="3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1" i="1" u="none">
                      <a:solidFill>
                        <a:schemeClr val="dk1"/>
                      </a:solidFill>
                      <a:latin typeface="Times New Roman"/>
                      <a:ea typeface="Times New Roman"/>
                      <a:cs typeface="Times New Roman"/>
                      <a:sym typeface="Times New Roman"/>
                    </a:rPr>
                    <a:t>High</a:t>
                  </a:r>
                  <a:endParaRPr sz="1200" b="1"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1" i="0" u="none">
                    <a:solidFill>
                      <a:schemeClr val="dk1"/>
                    </a:solidFill>
                    <a:latin typeface="Times New Roman"/>
                    <a:ea typeface="Times New Roman"/>
                    <a:cs typeface="Times New Roman"/>
                    <a:sym typeface="Times New Roman"/>
                  </a:endParaRPr>
                </a:p>
              </p:txBody>
            </p:sp>
            <p:sp>
              <p:nvSpPr>
                <p:cNvPr id="114" name="Google Shape;114;p13"/>
                <p:cNvSpPr txBox="1"/>
                <p:nvPr/>
              </p:nvSpPr>
              <p:spPr>
                <a:xfrm>
                  <a:off x="1813" y="307"/>
                  <a:ext cx="374" cy="365"/>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15" name="Google Shape;115;p13"/>
              <p:cNvGrpSpPr/>
              <p:nvPr/>
            </p:nvGrpSpPr>
            <p:grpSpPr>
              <a:xfrm>
                <a:off x="0" y="672"/>
                <a:ext cx="993" cy="365"/>
                <a:chOff x="0" y="672"/>
                <a:chExt cx="993" cy="365"/>
              </a:xfrm>
            </p:grpSpPr>
            <p:sp>
              <p:nvSpPr>
                <p:cNvPr id="116" name="Google Shape;116;p13"/>
                <p:cNvSpPr txBox="1"/>
                <p:nvPr/>
              </p:nvSpPr>
              <p:spPr>
                <a:xfrm>
                  <a:off x="43" y="672"/>
                  <a:ext cx="907" cy="3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Provide daily recess</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17" name="Google Shape;117;p13"/>
                <p:cNvSpPr txBox="1"/>
                <p:nvPr/>
              </p:nvSpPr>
              <p:spPr>
                <a:xfrm>
                  <a:off x="0" y="672"/>
                  <a:ext cx="993" cy="365"/>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18" name="Google Shape;118;p13"/>
              <p:cNvGrpSpPr/>
              <p:nvPr/>
            </p:nvGrpSpPr>
            <p:grpSpPr>
              <a:xfrm>
                <a:off x="993" y="672"/>
                <a:ext cx="374" cy="365"/>
                <a:chOff x="993" y="672"/>
                <a:chExt cx="374" cy="365"/>
              </a:xfrm>
            </p:grpSpPr>
            <p:sp>
              <p:nvSpPr>
                <p:cNvPr id="119" name="Google Shape;119;p13"/>
                <p:cNvSpPr txBox="1"/>
                <p:nvPr/>
              </p:nvSpPr>
              <p:spPr>
                <a:xfrm>
                  <a:off x="1036" y="672"/>
                  <a:ext cx="288" cy="3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700"/>
                    <a:buFont typeface="Times New Roman"/>
                    <a:buNone/>
                  </a:pPr>
                  <a:r>
                    <a:rPr lang="en-US" sz="700" b="0" i="0" u="none">
                      <a:solidFill>
                        <a:schemeClr val="dk1"/>
                      </a:solidFill>
                      <a:latin typeface="Times New Roman"/>
                      <a:ea typeface="Times New Roman"/>
                      <a:cs typeface="Times New Roman"/>
                      <a:sym typeface="Times New Roman"/>
                    </a:rPr>
                    <a:t>100%</a:t>
                  </a:r>
                  <a:endParaRPr/>
                </a:p>
                <a:p>
                  <a:pPr marL="0" marR="0" lvl="0" indent="0" algn="l" rtl="0">
                    <a:lnSpc>
                      <a:spcPct val="100000"/>
                    </a:lnSpc>
                    <a:spcBef>
                      <a:spcPts val="0"/>
                    </a:spcBef>
                    <a:spcAft>
                      <a:spcPts val="0"/>
                    </a:spcAft>
                    <a:buNone/>
                  </a:pPr>
                  <a:endParaRPr sz="700" b="0" i="0" u="none">
                    <a:solidFill>
                      <a:schemeClr val="dk1"/>
                    </a:solidFill>
                    <a:latin typeface="Times New Roman"/>
                    <a:ea typeface="Times New Roman"/>
                    <a:cs typeface="Times New Roman"/>
                    <a:sym typeface="Times New Roman"/>
                  </a:endParaRPr>
                </a:p>
              </p:txBody>
            </p:sp>
            <p:sp>
              <p:nvSpPr>
                <p:cNvPr id="120" name="Google Shape;120;p13"/>
                <p:cNvSpPr txBox="1"/>
                <p:nvPr/>
              </p:nvSpPr>
              <p:spPr>
                <a:xfrm>
                  <a:off x="993" y="672"/>
                  <a:ext cx="374" cy="365"/>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21" name="Google Shape;121;p13"/>
              <p:cNvGrpSpPr/>
              <p:nvPr/>
            </p:nvGrpSpPr>
            <p:grpSpPr>
              <a:xfrm>
                <a:off x="1367" y="672"/>
                <a:ext cx="446" cy="365"/>
                <a:chOff x="1367" y="672"/>
                <a:chExt cx="446" cy="365"/>
              </a:xfrm>
            </p:grpSpPr>
            <p:sp>
              <p:nvSpPr>
                <p:cNvPr id="122" name="Google Shape;122;p13"/>
                <p:cNvSpPr txBox="1"/>
                <p:nvPr/>
              </p:nvSpPr>
              <p:spPr>
                <a:xfrm>
                  <a:off x="1410" y="672"/>
                  <a:ext cx="360" cy="3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N/A</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23" name="Google Shape;123;p13"/>
                <p:cNvSpPr txBox="1"/>
                <p:nvPr/>
              </p:nvSpPr>
              <p:spPr>
                <a:xfrm>
                  <a:off x="1367" y="672"/>
                  <a:ext cx="446" cy="365"/>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24" name="Google Shape;124;p13"/>
              <p:cNvGrpSpPr/>
              <p:nvPr/>
            </p:nvGrpSpPr>
            <p:grpSpPr>
              <a:xfrm>
                <a:off x="1813" y="672"/>
                <a:ext cx="374" cy="365"/>
                <a:chOff x="1813" y="672"/>
                <a:chExt cx="374" cy="365"/>
              </a:xfrm>
            </p:grpSpPr>
            <p:sp>
              <p:nvSpPr>
                <p:cNvPr id="125" name="Google Shape;125;p13"/>
                <p:cNvSpPr txBox="1"/>
                <p:nvPr/>
              </p:nvSpPr>
              <p:spPr>
                <a:xfrm>
                  <a:off x="1856" y="672"/>
                  <a:ext cx="288" cy="3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N/A</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26" name="Google Shape;126;p13"/>
                <p:cNvSpPr txBox="1"/>
                <p:nvPr/>
              </p:nvSpPr>
              <p:spPr>
                <a:xfrm>
                  <a:off x="1813" y="672"/>
                  <a:ext cx="374" cy="365"/>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27" name="Google Shape;127;p13"/>
              <p:cNvGrpSpPr/>
              <p:nvPr/>
            </p:nvGrpSpPr>
            <p:grpSpPr>
              <a:xfrm>
                <a:off x="0" y="1037"/>
                <a:ext cx="993" cy="596"/>
                <a:chOff x="0" y="1037"/>
                <a:chExt cx="993" cy="596"/>
              </a:xfrm>
            </p:grpSpPr>
            <p:sp>
              <p:nvSpPr>
                <p:cNvPr id="128" name="Google Shape;128;p13"/>
                <p:cNvSpPr txBox="1"/>
                <p:nvPr/>
              </p:nvSpPr>
              <p:spPr>
                <a:xfrm>
                  <a:off x="43" y="1037"/>
                  <a:ext cx="907" cy="59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Provide at least 150 minutes of physical education per week</a:t>
                  </a:r>
                  <a:endParaRPr/>
                </a:p>
              </p:txBody>
            </p:sp>
            <p:sp>
              <p:nvSpPr>
                <p:cNvPr id="129" name="Google Shape;129;p13"/>
                <p:cNvSpPr txBox="1"/>
                <p:nvPr/>
              </p:nvSpPr>
              <p:spPr>
                <a:xfrm>
                  <a:off x="0" y="1037"/>
                  <a:ext cx="993" cy="596"/>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30" name="Google Shape;130;p13"/>
              <p:cNvGrpSpPr/>
              <p:nvPr/>
            </p:nvGrpSpPr>
            <p:grpSpPr>
              <a:xfrm>
                <a:off x="993" y="1037"/>
                <a:ext cx="374" cy="596"/>
                <a:chOff x="993" y="1037"/>
                <a:chExt cx="374" cy="596"/>
              </a:xfrm>
            </p:grpSpPr>
            <p:sp>
              <p:nvSpPr>
                <p:cNvPr id="131" name="Google Shape;131;p13"/>
                <p:cNvSpPr txBox="1"/>
                <p:nvPr/>
              </p:nvSpPr>
              <p:spPr>
                <a:xfrm>
                  <a:off x="1036" y="1037"/>
                  <a:ext cx="288" cy="59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700"/>
                    <a:buFont typeface="Times New Roman"/>
                    <a:buNone/>
                  </a:pPr>
                  <a:r>
                    <a:rPr lang="en-US" sz="700" b="0" i="0" u="none">
                      <a:solidFill>
                        <a:schemeClr val="dk1"/>
                      </a:solidFill>
                      <a:latin typeface="Times New Roman"/>
                      <a:ea typeface="Times New Roman"/>
                      <a:cs typeface="Times New Roman"/>
                      <a:sym typeface="Times New Roman"/>
                    </a:rPr>
                    <a:t>100%</a:t>
                  </a:r>
                  <a:endParaRPr/>
                </a:p>
                <a:p>
                  <a:pPr marL="0" marR="0" lvl="0" indent="0" algn="l" rtl="0">
                    <a:lnSpc>
                      <a:spcPct val="100000"/>
                    </a:lnSpc>
                    <a:spcBef>
                      <a:spcPts val="0"/>
                    </a:spcBef>
                    <a:spcAft>
                      <a:spcPts val="0"/>
                    </a:spcAft>
                    <a:buClr>
                      <a:schemeClr val="dk1"/>
                    </a:buClr>
                    <a:buSzPts val="700"/>
                    <a:buFont typeface="Times New Roman"/>
                    <a:buNone/>
                  </a:pPr>
                  <a:endParaRPr sz="7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700"/>
                    <a:buFont typeface="Times New Roman"/>
                    <a:buNone/>
                  </a:pPr>
                  <a:endParaRPr sz="7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700"/>
                    <a:buFont typeface="Times New Roman"/>
                    <a:buNone/>
                  </a:pPr>
                  <a:endParaRPr sz="7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700"/>
                    <a:buFont typeface="Times New Roman"/>
                    <a:buNone/>
                  </a:pPr>
                  <a:endParaRPr sz="7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200"/>
                    <a:buFont typeface="Times New Roman"/>
                    <a:buNone/>
                  </a:pP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32" name="Google Shape;132;p13"/>
                <p:cNvSpPr txBox="1"/>
                <p:nvPr/>
              </p:nvSpPr>
              <p:spPr>
                <a:xfrm>
                  <a:off x="993" y="1037"/>
                  <a:ext cx="374" cy="596"/>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33" name="Google Shape;133;p13"/>
              <p:cNvGrpSpPr/>
              <p:nvPr/>
            </p:nvGrpSpPr>
            <p:grpSpPr>
              <a:xfrm>
                <a:off x="1367" y="1037"/>
                <a:ext cx="446" cy="596"/>
                <a:chOff x="1367" y="1037"/>
                <a:chExt cx="446" cy="596"/>
              </a:xfrm>
            </p:grpSpPr>
            <p:sp>
              <p:nvSpPr>
                <p:cNvPr id="134" name="Google Shape;134;p13"/>
                <p:cNvSpPr txBox="1"/>
                <p:nvPr/>
              </p:nvSpPr>
              <p:spPr>
                <a:xfrm>
                  <a:off x="1410" y="1037"/>
                  <a:ext cx="360" cy="59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N/A</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35" name="Google Shape;135;p13"/>
                <p:cNvSpPr txBox="1"/>
                <p:nvPr/>
              </p:nvSpPr>
              <p:spPr>
                <a:xfrm>
                  <a:off x="1367" y="1037"/>
                  <a:ext cx="446" cy="596"/>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36" name="Google Shape;136;p13"/>
              <p:cNvGrpSpPr/>
              <p:nvPr/>
            </p:nvGrpSpPr>
            <p:grpSpPr>
              <a:xfrm>
                <a:off x="1813" y="1037"/>
                <a:ext cx="374" cy="596"/>
                <a:chOff x="1813" y="1037"/>
                <a:chExt cx="374" cy="596"/>
              </a:xfrm>
            </p:grpSpPr>
            <p:sp>
              <p:nvSpPr>
                <p:cNvPr id="137" name="Google Shape;137;p13"/>
                <p:cNvSpPr txBox="1"/>
                <p:nvPr/>
              </p:nvSpPr>
              <p:spPr>
                <a:xfrm>
                  <a:off x="1856" y="1037"/>
                  <a:ext cx="288" cy="59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N/A</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38" name="Google Shape;138;p13"/>
                <p:cNvSpPr txBox="1"/>
                <p:nvPr/>
              </p:nvSpPr>
              <p:spPr>
                <a:xfrm>
                  <a:off x="1813" y="1037"/>
                  <a:ext cx="374" cy="596"/>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39" name="Google Shape;139;p13"/>
              <p:cNvGrpSpPr/>
              <p:nvPr/>
            </p:nvGrpSpPr>
            <p:grpSpPr>
              <a:xfrm>
                <a:off x="0" y="1633"/>
                <a:ext cx="993" cy="596"/>
                <a:chOff x="0" y="1633"/>
                <a:chExt cx="993" cy="596"/>
              </a:xfrm>
            </p:grpSpPr>
            <p:sp>
              <p:nvSpPr>
                <p:cNvPr id="140" name="Google Shape;140;p13"/>
                <p:cNvSpPr txBox="1"/>
                <p:nvPr/>
              </p:nvSpPr>
              <p:spPr>
                <a:xfrm>
                  <a:off x="43" y="1633"/>
                  <a:ext cx="907" cy="59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Provide at least 225 minutes of physical education </a:t>
                  </a:r>
                  <a:endParaRPr/>
                </a:p>
              </p:txBody>
            </p:sp>
            <p:sp>
              <p:nvSpPr>
                <p:cNvPr id="141" name="Google Shape;141;p13"/>
                <p:cNvSpPr txBox="1"/>
                <p:nvPr/>
              </p:nvSpPr>
              <p:spPr>
                <a:xfrm>
                  <a:off x="0" y="1633"/>
                  <a:ext cx="993" cy="596"/>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42" name="Google Shape;142;p13"/>
              <p:cNvGrpSpPr/>
              <p:nvPr/>
            </p:nvGrpSpPr>
            <p:grpSpPr>
              <a:xfrm>
                <a:off x="993" y="1633"/>
                <a:ext cx="374" cy="596"/>
                <a:chOff x="993" y="1633"/>
                <a:chExt cx="374" cy="596"/>
              </a:xfrm>
            </p:grpSpPr>
            <p:sp>
              <p:nvSpPr>
                <p:cNvPr id="143" name="Google Shape;143;p13"/>
                <p:cNvSpPr txBox="1"/>
                <p:nvPr/>
              </p:nvSpPr>
              <p:spPr>
                <a:xfrm>
                  <a:off x="1036" y="1633"/>
                  <a:ext cx="288" cy="59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N/A</a:t>
                  </a:r>
                  <a:endParaRPr/>
                </a:p>
                <a:p>
                  <a:pPr marL="0" marR="0" lvl="0" indent="0" algn="l" rtl="0">
                    <a:lnSpc>
                      <a:spcPct val="100000"/>
                    </a:lnSpc>
                    <a:spcBef>
                      <a:spcPts val="0"/>
                    </a:spcBef>
                    <a:spcAft>
                      <a:spcPts val="0"/>
                    </a:spcAft>
                    <a:buNone/>
                  </a:pPr>
                  <a:endParaRPr sz="800" b="0" i="0" u="none">
                    <a:solidFill>
                      <a:schemeClr val="dk1"/>
                    </a:solidFill>
                    <a:latin typeface="Times New Roman"/>
                    <a:ea typeface="Times New Roman"/>
                    <a:cs typeface="Times New Roman"/>
                    <a:sym typeface="Times New Roman"/>
                  </a:endParaRPr>
                </a:p>
              </p:txBody>
            </p:sp>
            <p:sp>
              <p:nvSpPr>
                <p:cNvPr id="144" name="Google Shape;144;p13"/>
                <p:cNvSpPr txBox="1"/>
                <p:nvPr/>
              </p:nvSpPr>
              <p:spPr>
                <a:xfrm>
                  <a:off x="993" y="1633"/>
                  <a:ext cx="374" cy="596"/>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45" name="Google Shape;145;p13"/>
              <p:cNvGrpSpPr/>
              <p:nvPr/>
            </p:nvGrpSpPr>
            <p:grpSpPr>
              <a:xfrm>
                <a:off x="1367" y="1633"/>
                <a:ext cx="446" cy="596"/>
                <a:chOff x="1367" y="1633"/>
                <a:chExt cx="446" cy="596"/>
              </a:xfrm>
            </p:grpSpPr>
            <p:sp>
              <p:nvSpPr>
                <p:cNvPr id="146" name="Google Shape;146;p13"/>
                <p:cNvSpPr txBox="1"/>
                <p:nvPr/>
              </p:nvSpPr>
              <p:spPr>
                <a:xfrm>
                  <a:off x="1410" y="1633"/>
                  <a:ext cx="360" cy="59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700"/>
                    <a:buFont typeface="Times New Roman"/>
                    <a:buNone/>
                  </a:pPr>
                  <a:r>
                    <a:rPr lang="en-US" sz="700" b="0" i="0" u="none">
                      <a:solidFill>
                        <a:schemeClr val="dk1"/>
                      </a:solidFill>
                      <a:latin typeface="Times New Roman"/>
                      <a:ea typeface="Times New Roman"/>
                      <a:cs typeface="Times New Roman"/>
                      <a:sym typeface="Times New Roman"/>
                    </a:rPr>
                    <a:t>100%</a:t>
                  </a:r>
                  <a:endParaRPr/>
                </a:p>
                <a:p>
                  <a:pPr marL="0" marR="0" lvl="0" indent="0" algn="l" rtl="0">
                    <a:lnSpc>
                      <a:spcPct val="100000"/>
                    </a:lnSpc>
                    <a:spcBef>
                      <a:spcPts val="0"/>
                    </a:spcBef>
                    <a:spcAft>
                      <a:spcPts val="0"/>
                    </a:spcAft>
                    <a:buNone/>
                  </a:pPr>
                  <a:endParaRPr sz="700" b="0" i="0" u="none">
                    <a:solidFill>
                      <a:schemeClr val="dk1"/>
                    </a:solidFill>
                    <a:latin typeface="Times New Roman"/>
                    <a:ea typeface="Times New Roman"/>
                    <a:cs typeface="Times New Roman"/>
                    <a:sym typeface="Times New Roman"/>
                  </a:endParaRPr>
                </a:p>
              </p:txBody>
            </p:sp>
            <p:sp>
              <p:nvSpPr>
                <p:cNvPr id="147" name="Google Shape;147;p13"/>
                <p:cNvSpPr txBox="1"/>
                <p:nvPr/>
              </p:nvSpPr>
              <p:spPr>
                <a:xfrm>
                  <a:off x="1367" y="1633"/>
                  <a:ext cx="446" cy="596"/>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48" name="Google Shape;148;p13"/>
              <p:cNvGrpSpPr/>
              <p:nvPr/>
            </p:nvGrpSpPr>
            <p:grpSpPr>
              <a:xfrm>
                <a:off x="1813" y="1633"/>
                <a:ext cx="374" cy="596"/>
                <a:chOff x="1813" y="1633"/>
                <a:chExt cx="374" cy="596"/>
              </a:xfrm>
            </p:grpSpPr>
            <p:sp>
              <p:nvSpPr>
                <p:cNvPr id="149" name="Google Shape;149;p13"/>
                <p:cNvSpPr txBox="1"/>
                <p:nvPr/>
              </p:nvSpPr>
              <p:spPr>
                <a:xfrm>
                  <a:off x="1856" y="1633"/>
                  <a:ext cx="288" cy="59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Fresh-men</a:t>
                  </a:r>
                  <a:endParaRPr/>
                </a:p>
              </p:txBody>
            </p:sp>
            <p:sp>
              <p:nvSpPr>
                <p:cNvPr id="150" name="Google Shape;150;p13"/>
                <p:cNvSpPr txBox="1"/>
                <p:nvPr/>
              </p:nvSpPr>
              <p:spPr>
                <a:xfrm>
                  <a:off x="1813" y="1633"/>
                  <a:ext cx="374" cy="596"/>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51" name="Google Shape;151;p13"/>
              <p:cNvGrpSpPr/>
              <p:nvPr/>
            </p:nvGrpSpPr>
            <p:grpSpPr>
              <a:xfrm>
                <a:off x="0" y="2229"/>
                <a:ext cx="993" cy="519"/>
                <a:chOff x="0" y="2229"/>
                <a:chExt cx="993" cy="519"/>
              </a:xfrm>
            </p:grpSpPr>
            <p:sp>
              <p:nvSpPr>
                <p:cNvPr id="152" name="Google Shape;152;p13"/>
                <p:cNvSpPr txBox="1"/>
                <p:nvPr/>
              </p:nvSpPr>
              <p:spPr>
                <a:xfrm>
                  <a:off x="43" y="2229"/>
                  <a:ext cx="907" cy="5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Provide classroom physical activity integrated into school day</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53" name="Google Shape;153;p13"/>
                <p:cNvSpPr txBox="1"/>
                <p:nvPr/>
              </p:nvSpPr>
              <p:spPr>
                <a:xfrm>
                  <a:off x="0" y="2229"/>
                  <a:ext cx="993" cy="519"/>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54" name="Google Shape;154;p13"/>
              <p:cNvGrpSpPr/>
              <p:nvPr/>
            </p:nvGrpSpPr>
            <p:grpSpPr>
              <a:xfrm>
                <a:off x="993" y="2229"/>
                <a:ext cx="374" cy="519"/>
                <a:chOff x="993" y="2229"/>
                <a:chExt cx="374" cy="519"/>
              </a:xfrm>
            </p:grpSpPr>
            <p:sp>
              <p:nvSpPr>
                <p:cNvPr id="155" name="Google Shape;155;p13"/>
                <p:cNvSpPr txBox="1"/>
                <p:nvPr/>
              </p:nvSpPr>
              <p:spPr>
                <a:xfrm>
                  <a:off x="1036" y="2229"/>
                  <a:ext cx="288" cy="5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700"/>
                    <a:buFont typeface="Times New Roman"/>
                    <a:buNone/>
                  </a:pPr>
                  <a:r>
                    <a:rPr lang="en-US" sz="700" b="0" i="0" u="none">
                      <a:solidFill>
                        <a:schemeClr val="dk1"/>
                      </a:solidFill>
                      <a:latin typeface="Times New Roman"/>
                      <a:ea typeface="Times New Roman"/>
                      <a:cs typeface="Times New Roman"/>
                      <a:sym typeface="Times New Roman"/>
                    </a:rPr>
                    <a:t>100%</a:t>
                  </a:r>
                  <a:endParaRPr/>
                </a:p>
                <a:p>
                  <a:pPr marL="0" marR="0" lvl="0" indent="0" algn="l" rtl="0">
                    <a:lnSpc>
                      <a:spcPct val="100000"/>
                    </a:lnSpc>
                    <a:spcBef>
                      <a:spcPts val="0"/>
                    </a:spcBef>
                    <a:spcAft>
                      <a:spcPts val="0"/>
                    </a:spcAft>
                    <a:buNone/>
                  </a:pPr>
                  <a:endParaRPr sz="700" b="0" i="0" u="none">
                    <a:solidFill>
                      <a:schemeClr val="dk1"/>
                    </a:solidFill>
                    <a:latin typeface="Times New Roman"/>
                    <a:ea typeface="Times New Roman"/>
                    <a:cs typeface="Times New Roman"/>
                    <a:sym typeface="Times New Roman"/>
                  </a:endParaRPr>
                </a:p>
              </p:txBody>
            </p:sp>
            <p:sp>
              <p:nvSpPr>
                <p:cNvPr id="156" name="Google Shape;156;p13"/>
                <p:cNvSpPr txBox="1"/>
                <p:nvPr/>
              </p:nvSpPr>
              <p:spPr>
                <a:xfrm>
                  <a:off x="993" y="2229"/>
                  <a:ext cx="374" cy="519"/>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57" name="Google Shape;157;p13"/>
              <p:cNvGrpSpPr/>
              <p:nvPr/>
            </p:nvGrpSpPr>
            <p:grpSpPr>
              <a:xfrm>
                <a:off x="1367" y="2229"/>
                <a:ext cx="446" cy="519"/>
                <a:chOff x="1367" y="2229"/>
                <a:chExt cx="446" cy="519"/>
              </a:xfrm>
            </p:grpSpPr>
            <p:sp>
              <p:nvSpPr>
                <p:cNvPr id="158" name="Google Shape;158;p13"/>
                <p:cNvSpPr txBox="1"/>
                <p:nvPr/>
              </p:nvSpPr>
              <p:spPr>
                <a:xfrm>
                  <a:off x="1410" y="2229"/>
                  <a:ext cx="360" cy="5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100%</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59" name="Google Shape;159;p13"/>
                <p:cNvSpPr txBox="1"/>
                <p:nvPr/>
              </p:nvSpPr>
              <p:spPr>
                <a:xfrm>
                  <a:off x="1367" y="2229"/>
                  <a:ext cx="446" cy="519"/>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60" name="Google Shape;160;p13"/>
              <p:cNvGrpSpPr/>
              <p:nvPr/>
            </p:nvGrpSpPr>
            <p:grpSpPr>
              <a:xfrm>
                <a:off x="1813" y="2229"/>
                <a:ext cx="374" cy="519"/>
                <a:chOff x="1813" y="2229"/>
                <a:chExt cx="374" cy="519"/>
              </a:xfrm>
            </p:grpSpPr>
            <p:sp>
              <p:nvSpPr>
                <p:cNvPr id="161" name="Google Shape;161;p13"/>
                <p:cNvSpPr txBox="1"/>
                <p:nvPr/>
              </p:nvSpPr>
              <p:spPr>
                <a:xfrm>
                  <a:off x="1856" y="2229"/>
                  <a:ext cx="288" cy="5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700"/>
                    <a:buFont typeface="Times New Roman"/>
                    <a:buNone/>
                  </a:pPr>
                  <a:r>
                    <a:rPr lang="en-US" sz="700" b="0" i="0" u="none">
                      <a:solidFill>
                        <a:schemeClr val="dk1"/>
                      </a:solidFill>
                      <a:latin typeface="Times New Roman"/>
                      <a:ea typeface="Times New Roman"/>
                      <a:cs typeface="Times New Roman"/>
                      <a:sym typeface="Times New Roman"/>
                    </a:rPr>
                    <a:t>100%</a:t>
                  </a:r>
                  <a:endParaRPr/>
                </a:p>
                <a:p>
                  <a:pPr marL="0" marR="0" lvl="0" indent="0" algn="l" rtl="0">
                    <a:lnSpc>
                      <a:spcPct val="100000"/>
                    </a:lnSpc>
                    <a:spcBef>
                      <a:spcPts val="0"/>
                    </a:spcBef>
                    <a:spcAft>
                      <a:spcPts val="0"/>
                    </a:spcAft>
                    <a:buNone/>
                  </a:pPr>
                  <a:endParaRPr sz="700" b="0" i="0" u="none">
                    <a:solidFill>
                      <a:schemeClr val="dk1"/>
                    </a:solidFill>
                    <a:latin typeface="Times New Roman"/>
                    <a:ea typeface="Times New Roman"/>
                    <a:cs typeface="Times New Roman"/>
                    <a:sym typeface="Times New Roman"/>
                  </a:endParaRPr>
                </a:p>
              </p:txBody>
            </p:sp>
            <p:sp>
              <p:nvSpPr>
                <p:cNvPr id="162" name="Google Shape;162;p13"/>
                <p:cNvSpPr txBox="1"/>
                <p:nvPr/>
              </p:nvSpPr>
              <p:spPr>
                <a:xfrm>
                  <a:off x="1813" y="2229"/>
                  <a:ext cx="374" cy="519"/>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63" name="Google Shape;163;p13"/>
              <p:cNvGrpSpPr/>
              <p:nvPr/>
            </p:nvGrpSpPr>
            <p:grpSpPr>
              <a:xfrm>
                <a:off x="0" y="2748"/>
                <a:ext cx="993" cy="442"/>
                <a:chOff x="0" y="2748"/>
                <a:chExt cx="993" cy="442"/>
              </a:xfrm>
            </p:grpSpPr>
            <p:sp>
              <p:nvSpPr>
                <p:cNvPr id="164" name="Google Shape;164;p13"/>
                <p:cNvSpPr txBox="1"/>
                <p:nvPr/>
              </p:nvSpPr>
              <p:spPr>
                <a:xfrm>
                  <a:off x="43" y="2748"/>
                  <a:ext cx="907" cy="4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Provide intramural physical activity opportunities</a:t>
                  </a:r>
                  <a:endParaRPr/>
                </a:p>
              </p:txBody>
            </p:sp>
            <p:sp>
              <p:nvSpPr>
                <p:cNvPr id="165" name="Google Shape;165;p13"/>
                <p:cNvSpPr txBox="1"/>
                <p:nvPr/>
              </p:nvSpPr>
              <p:spPr>
                <a:xfrm>
                  <a:off x="0" y="2748"/>
                  <a:ext cx="993" cy="442"/>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66" name="Google Shape;166;p13"/>
              <p:cNvGrpSpPr/>
              <p:nvPr/>
            </p:nvGrpSpPr>
            <p:grpSpPr>
              <a:xfrm>
                <a:off x="993" y="2748"/>
                <a:ext cx="374" cy="442"/>
                <a:chOff x="993" y="2748"/>
                <a:chExt cx="374" cy="442"/>
              </a:xfrm>
            </p:grpSpPr>
            <p:sp>
              <p:nvSpPr>
                <p:cNvPr id="167" name="Google Shape;167;p13"/>
                <p:cNvSpPr txBox="1"/>
                <p:nvPr/>
              </p:nvSpPr>
              <p:spPr>
                <a:xfrm>
                  <a:off x="1036" y="2748"/>
                  <a:ext cx="288" cy="4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All</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68" name="Google Shape;168;p13"/>
                <p:cNvSpPr txBox="1"/>
                <p:nvPr/>
              </p:nvSpPr>
              <p:spPr>
                <a:xfrm>
                  <a:off x="993" y="2748"/>
                  <a:ext cx="374" cy="442"/>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69" name="Google Shape;169;p13"/>
              <p:cNvGrpSpPr/>
              <p:nvPr/>
            </p:nvGrpSpPr>
            <p:grpSpPr>
              <a:xfrm>
                <a:off x="1367" y="2748"/>
                <a:ext cx="446" cy="442"/>
                <a:chOff x="1367" y="2748"/>
                <a:chExt cx="446" cy="442"/>
              </a:xfrm>
            </p:grpSpPr>
            <p:sp>
              <p:nvSpPr>
                <p:cNvPr id="170" name="Google Shape;170;p13"/>
                <p:cNvSpPr txBox="1"/>
                <p:nvPr/>
              </p:nvSpPr>
              <p:spPr>
                <a:xfrm>
                  <a:off x="1410" y="2748"/>
                  <a:ext cx="360" cy="4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100%</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71" name="Google Shape;171;p13"/>
                <p:cNvSpPr txBox="1"/>
                <p:nvPr/>
              </p:nvSpPr>
              <p:spPr>
                <a:xfrm>
                  <a:off x="1367" y="2748"/>
                  <a:ext cx="446" cy="442"/>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72" name="Google Shape;172;p13"/>
              <p:cNvGrpSpPr/>
              <p:nvPr/>
            </p:nvGrpSpPr>
            <p:grpSpPr>
              <a:xfrm>
                <a:off x="1813" y="2748"/>
                <a:ext cx="380" cy="442"/>
                <a:chOff x="1813" y="2748"/>
                <a:chExt cx="380" cy="442"/>
              </a:xfrm>
            </p:grpSpPr>
            <p:sp>
              <p:nvSpPr>
                <p:cNvPr id="173" name="Google Shape;173;p13"/>
                <p:cNvSpPr txBox="1"/>
                <p:nvPr/>
              </p:nvSpPr>
              <p:spPr>
                <a:xfrm>
                  <a:off x="1856" y="2748"/>
                  <a:ext cx="337" cy="4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100%</a:t>
                  </a:r>
                  <a:endParaRPr/>
                </a:p>
              </p:txBody>
            </p:sp>
            <p:sp>
              <p:nvSpPr>
                <p:cNvPr id="174" name="Google Shape;174;p13"/>
                <p:cNvSpPr txBox="1"/>
                <p:nvPr/>
              </p:nvSpPr>
              <p:spPr>
                <a:xfrm>
                  <a:off x="1813" y="2748"/>
                  <a:ext cx="374" cy="442"/>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75" name="Google Shape;175;p13"/>
              <p:cNvGrpSpPr/>
              <p:nvPr/>
            </p:nvGrpSpPr>
            <p:grpSpPr>
              <a:xfrm>
                <a:off x="0" y="3190"/>
                <a:ext cx="993" cy="519"/>
                <a:chOff x="0" y="3190"/>
                <a:chExt cx="993" cy="519"/>
              </a:xfrm>
            </p:grpSpPr>
            <p:sp>
              <p:nvSpPr>
                <p:cNvPr id="176" name="Google Shape;176;p13"/>
                <p:cNvSpPr txBox="1"/>
                <p:nvPr/>
              </p:nvSpPr>
              <p:spPr>
                <a:xfrm>
                  <a:off x="43" y="3190"/>
                  <a:ext cx="907" cy="5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Offer facilities to families/ </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community for physical </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activity opportunities</a:t>
                  </a:r>
                  <a:endParaRPr/>
                </a:p>
              </p:txBody>
            </p:sp>
            <p:sp>
              <p:nvSpPr>
                <p:cNvPr id="177" name="Google Shape;177;p13"/>
                <p:cNvSpPr txBox="1"/>
                <p:nvPr/>
              </p:nvSpPr>
              <p:spPr>
                <a:xfrm>
                  <a:off x="0" y="3190"/>
                  <a:ext cx="993" cy="519"/>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78" name="Google Shape;178;p13"/>
              <p:cNvGrpSpPr/>
              <p:nvPr/>
            </p:nvGrpSpPr>
            <p:grpSpPr>
              <a:xfrm>
                <a:off x="993" y="3190"/>
                <a:ext cx="374" cy="519"/>
                <a:chOff x="993" y="3190"/>
                <a:chExt cx="374" cy="519"/>
              </a:xfrm>
            </p:grpSpPr>
            <p:sp>
              <p:nvSpPr>
                <p:cNvPr id="179" name="Google Shape;179;p13"/>
                <p:cNvSpPr txBox="1"/>
                <p:nvPr/>
              </p:nvSpPr>
              <p:spPr>
                <a:xfrm>
                  <a:off x="1036" y="3190"/>
                  <a:ext cx="288" cy="5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All</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80" name="Google Shape;180;p13"/>
                <p:cNvSpPr txBox="1"/>
                <p:nvPr/>
              </p:nvSpPr>
              <p:spPr>
                <a:xfrm>
                  <a:off x="993" y="3190"/>
                  <a:ext cx="374" cy="519"/>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81" name="Google Shape;181;p13"/>
              <p:cNvGrpSpPr/>
              <p:nvPr/>
            </p:nvGrpSpPr>
            <p:grpSpPr>
              <a:xfrm>
                <a:off x="1367" y="3190"/>
                <a:ext cx="446" cy="519"/>
                <a:chOff x="1367" y="3190"/>
                <a:chExt cx="446" cy="519"/>
              </a:xfrm>
            </p:grpSpPr>
            <p:sp>
              <p:nvSpPr>
                <p:cNvPr id="182" name="Google Shape;182;p13"/>
                <p:cNvSpPr txBox="1"/>
                <p:nvPr/>
              </p:nvSpPr>
              <p:spPr>
                <a:xfrm>
                  <a:off x="1410" y="3190"/>
                  <a:ext cx="360" cy="5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All	</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83" name="Google Shape;183;p13"/>
                <p:cNvSpPr txBox="1"/>
                <p:nvPr/>
              </p:nvSpPr>
              <p:spPr>
                <a:xfrm>
                  <a:off x="1367" y="3190"/>
                  <a:ext cx="446" cy="519"/>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nvGrpSpPr>
              <p:cNvPr id="184" name="Google Shape;184;p13"/>
              <p:cNvGrpSpPr/>
              <p:nvPr/>
            </p:nvGrpSpPr>
            <p:grpSpPr>
              <a:xfrm>
                <a:off x="1813" y="3190"/>
                <a:ext cx="374" cy="519"/>
                <a:chOff x="1813" y="3190"/>
                <a:chExt cx="374" cy="519"/>
              </a:xfrm>
            </p:grpSpPr>
            <p:sp>
              <p:nvSpPr>
                <p:cNvPr id="185" name="Google Shape;185;p13"/>
                <p:cNvSpPr txBox="1"/>
                <p:nvPr/>
              </p:nvSpPr>
              <p:spPr>
                <a:xfrm>
                  <a:off x="1856" y="3190"/>
                  <a:ext cx="288" cy="51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All</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
              <p:nvSpPr>
                <p:cNvPr id="186" name="Google Shape;186;p13"/>
                <p:cNvSpPr txBox="1"/>
                <p:nvPr/>
              </p:nvSpPr>
              <p:spPr>
                <a:xfrm>
                  <a:off x="1813" y="3190"/>
                  <a:ext cx="374" cy="519"/>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grpSp>
        <p:sp>
          <p:nvSpPr>
            <p:cNvPr id="187" name="Google Shape;187;p13"/>
            <p:cNvSpPr txBox="1"/>
            <p:nvPr/>
          </p:nvSpPr>
          <p:spPr>
            <a:xfrm>
              <a:off x="-3" y="-3"/>
              <a:ext cx="2193" cy="3715"/>
            </a:xfrm>
            <a:prstGeom prst="rect">
              <a:avLst/>
            </a:prstGeom>
            <a:noFill/>
            <a:ln w="9525" cap="flat" cmpd="sng">
              <a:solidFill>
                <a:srgbClr val="A0A0A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grpSp>
      <p:sp>
        <p:nvSpPr>
          <p:cNvPr id="188" name="Google Shape;188;p13"/>
          <p:cNvSpPr txBox="1"/>
          <p:nvPr/>
        </p:nvSpPr>
        <p:spPr>
          <a:xfrm>
            <a:off x="3581400" y="4800600"/>
            <a:ext cx="3124200" cy="181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The data presented above is a summary from the assessment of our physical activity environment. </a:t>
            </a:r>
            <a:endParaRPr/>
          </a:p>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 </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The food and nutrition department does not deep fry any items.  All fries and potato items are baked.  We offer whole wheat, lower sodium and </a:t>
            </a:r>
            <a:r>
              <a:rPr lang="en-US" sz="1000">
                <a:solidFill>
                  <a:schemeClr val="dk1"/>
                </a:solidFill>
                <a:latin typeface="Times New Roman"/>
                <a:ea typeface="Times New Roman"/>
                <a:cs typeface="Times New Roman"/>
                <a:sym typeface="Times New Roman"/>
              </a:rPr>
              <a:t>low fat</a:t>
            </a:r>
            <a:r>
              <a:rPr lang="en-US" sz="1000" b="0" i="0" u="none">
                <a:solidFill>
                  <a:schemeClr val="dk1"/>
                </a:solidFill>
                <a:latin typeface="Times New Roman"/>
                <a:ea typeface="Times New Roman"/>
                <a:cs typeface="Times New Roman"/>
                <a:sym typeface="Times New Roman"/>
              </a:rPr>
              <a:t> items.  All of our pizzas contain whole wheat crust.  The Gallatin County Nutrition Department’s goal is to offer all students healthy and nutritious food to help enable them to better concentrate and excel in their educational goals.</a:t>
            </a:r>
            <a:endParaRPr sz="12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200" b="0" i="0" u="none">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92"/>
        <p:cNvGrpSpPr/>
        <p:nvPr/>
      </p:nvGrpSpPr>
      <p:grpSpPr>
        <a:xfrm>
          <a:off x="0" y="0"/>
          <a:ext cx="0" cy="0"/>
          <a:chOff x="0" y="0"/>
          <a:chExt cx="0" cy="0"/>
        </a:xfrm>
      </p:grpSpPr>
      <p:pic>
        <p:nvPicPr>
          <p:cNvPr id="193" name="Google Shape;193;p14" descr="C:\My Documents\pictures\bkfstpancakes.jpg"/>
          <p:cNvPicPr preferRelativeResize="0"/>
          <p:nvPr/>
        </p:nvPicPr>
        <p:blipFill rotWithShape="1">
          <a:blip r:embed="rId4">
            <a:alphaModFix/>
          </a:blip>
          <a:srcRect/>
          <a:stretch/>
        </p:blipFill>
        <p:spPr>
          <a:xfrm>
            <a:off x="3581400" y="4070350"/>
            <a:ext cx="2971800" cy="1339850"/>
          </a:xfrm>
          <a:prstGeom prst="rect">
            <a:avLst/>
          </a:prstGeom>
          <a:noFill/>
          <a:ln>
            <a:noFill/>
          </a:ln>
        </p:spPr>
      </p:pic>
      <p:sp>
        <p:nvSpPr>
          <p:cNvPr id="194" name="Google Shape;194;p14"/>
          <p:cNvSpPr txBox="1"/>
          <p:nvPr/>
        </p:nvSpPr>
        <p:spPr>
          <a:xfrm>
            <a:off x="3429000" y="152400"/>
            <a:ext cx="3352800" cy="2303462"/>
          </a:xfrm>
          <a:prstGeom prst="rect">
            <a:avLst/>
          </a:prstGeom>
          <a:noFill/>
          <a:ln>
            <a:noFill/>
          </a:ln>
        </p:spPr>
        <p:txBody>
          <a:bodyPr spcFirstLastPara="1" wrap="square" lIns="101850" tIns="50925" rIns="101850" bIns="50925" anchor="t" anchorCtr="0">
            <a:spAutoFit/>
          </a:bodyPr>
          <a:lstStyle/>
          <a:p>
            <a:pPr marL="0" marR="0" lvl="0" indent="0" algn="ctr" rtl="0">
              <a:lnSpc>
                <a:spcPct val="100000"/>
              </a:lnSpc>
              <a:spcBef>
                <a:spcPts val="0"/>
              </a:spcBef>
              <a:spcAft>
                <a:spcPts val="0"/>
              </a:spcAft>
              <a:buClr>
                <a:schemeClr val="dk1"/>
              </a:buClr>
              <a:buSzPts val="1300"/>
              <a:buFont typeface="Times New Roman"/>
              <a:buNone/>
            </a:pPr>
            <a:r>
              <a:rPr lang="en-US" sz="1300" b="1" i="0" u="none">
                <a:solidFill>
                  <a:schemeClr val="dk1"/>
                </a:solidFill>
                <a:latin typeface="Times New Roman"/>
                <a:ea typeface="Times New Roman"/>
                <a:cs typeface="Times New Roman"/>
                <a:sym typeface="Times New Roman"/>
              </a:rPr>
              <a:t>School Breakfast</a:t>
            </a:r>
            <a:endParaRPr/>
          </a:p>
          <a:p>
            <a:pPr marL="0" marR="0" lvl="0" indent="0" algn="l" rtl="0">
              <a:lnSpc>
                <a:spcPct val="100000"/>
              </a:lnSpc>
              <a:spcBef>
                <a:spcPts val="50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The School Breakfast Program (SBP) was established in 1966.  School districts receive federal reimbursement for each school breakfast served that meets the U.S. Department of Agriculture’s nutrition guidelines. Studies show that children who participate in the School Breakfast Program have significantly higher standardized achievement test scores than non-participants.  Children with access to school breakfast also had significantly reduced absence and tardiness rates.</a:t>
            </a:r>
            <a:endParaRPr/>
          </a:p>
          <a:p>
            <a:pPr marL="0" marR="0" lvl="0" indent="0" algn="l" rtl="0">
              <a:lnSpc>
                <a:spcPct val="100000"/>
              </a:lnSpc>
              <a:spcBef>
                <a:spcPts val="50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Due to the great importance of breakfast, Gallatin County Schools offer a second chance breakfast at the Upper Elementary, Middle and High Schools.</a:t>
            </a:r>
            <a:endParaRPr/>
          </a:p>
        </p:txBody>
      </p:sp>
      <p:sp>
        <p:nvSpPr>
          <p:cNvPr id="195" name="Google Shape;195;p14"/>
          <p:cNvSpPr txBox="1"/>
          <p:nvPr/>
        </p:nvSpPr>
        <p:spPr>
          <a:xfrm>
            <a:off x="152400" y="152400"/>
            <a:ext cx="3200400" cy="4535487"/>
          </a:xfrm>
          <a:prstGeom prst="rect">
            <a:avLst/>
          </a:prstGeom>
          <a:noFill/>
          <a:ln>
            <a:noFill/>
          </a:ln>
        </p:spPr>
        <p:txBody>
          <a:bodyPr spcFirstLastPara="1" wrap="square" lIns="101850" tIns="50925" rIns="101850" bIns="50925" anchor="t" anchorCtr="0">
            <a:spAutoFit/>
          </a:bodyPr>
          <a:lstStyle/>
          <a:p>
            <a:pPr marL="0" marR="0" lvl="0" indent="0" algn="ctr" rtl="0">
              <a:lnSpc>
                <a:spcPct val="100000"/>
              </a:lnSpc>
              <a:spcBef>
                <a:spcPts val="0"/>
              </a:spcBef>
              <a:spcAft>
                <a:spcPts val="0"/>
              </a:spcAft>
              <a:buClr>
                <a:schemeClr val="dk1"/>
              </a:buClr>
              <a:buSzPts val="1300"/>
              <a:buFont typeface="Times New Roman"/>
              <a:buNone/>
            </a:pPr>
            <a:r>
              <a:rPr lang="en-US" sz="1300" b="1" i="0" u="none">
                <a:solidFill>
                  <a:schemeClr val="dk1"/>
                </a:solidFill>
                <a:latin typeface="Times New Roman"/>
                <a:ea typeface="Times New Roman"/>
                <a:cs typeface="Times New Roman"/>
                <a:sym typeface="Times New Roman"/>
              </a:rPr>
              <a:t>National School Lunch</a:t>
            </a:r>
            <a:endParaRPr/>
          </a:p>
          <a:p>
            <a:pPr marL="0" marR="0" lvl="0" indent="0" algn="l" rtl="0">
              <a:lnSpc>
                <a:spcPct val="100000"/>
              </a:lnSpc>
              <a:spcBef>
                <a:spcPts val="50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The National School Lunch Program (NSLP) was conceived in 1946 as a “measure of national security to safeguard the health and well-being of the Nation’s children.” School districts receive federal reimbursement for each school lunch served that meets the United States Department of Agriculture nutrition guidelines.  These guidelines promote meal quality while commodity donations help the farmer and help schools keep down meal prices.</a:t>
            </a:r>
            <a:endParaRPr/>
          </a:p>
          <a:p>
            <a:pPr marL="0" marR="0" lvl="0" indent="0" algn="l" rtl="0">
              <a:lnSpc>
                <a:spcPct val="100000"/>
              </a:lnSpc>
              <a:spcBef>
                <a:spcPts val="50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Our lunch meals are planned on a two-week menu cycle. Federal regulations require that we offer minimum portion sizes of meat, fruit and/or vegetable, grains/breads and fluid milk during every lunch meal service. The portion sizes are designed to meet the needs of growing children and, as a rule, we increase the sizes as the children grow older. Whole grains are offered every day and we offer fresh fruits and vegetables every day. Students are allowed to serve themselves all the fresh fruits and vegetables they will eat. The menu cycle provides for variety and allows us to make the most efficient use of the donated commodities, especially seasonal fresh fruits .We offer, 1% and skim milk, as well as 100% fruit and vegetable juices.</a:t>
            </a:r>
            <a:endParaRPr/>
          </a:p>
          <a:p>
            <a:pPr marL="0" marR="0" lvl="0" indent="0" algn="l" rtl="0">
              <a:lnSpc>
                <a:spcPct val="100000"/>
              </a:lnSpc>
              <a:spcBef>
                <a:spcPts val="50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An analysis of our lunch menus is found elsewhere in this report card. The table below provides a synopsis of the lunch program, including participation and financial data.</a:t>
            </a:r>
            <a:endParaRPr/>
          </a:p>
        </p:txBody>
      </p:sp>
      <p:graphicFrame>
        <p:nvGraphicFramePr>
          <p:cNvPr id="196" name="Google Shape;196;p14"/>
          <p:cNvGraphicFramePr/>
          <p:nvPr/>
        </p:nvGraphicFramePr>
        <p:xfrm>
          <a:off x="3581400" y="2436812"/>
          <a:ext cx="3000000" cy="3000000"/>
        </p:xfrm>
        <a:graphic>
          <a:graphicData uri="http://schemas.openxmlformats.org/drawingml/2006/table">
            <a:tbl>
              <a:tblPr>
                <a:noFill/>
                <a:tableStyleId>{33998032-07BD-4329-9B6D-46CC89FCA615}</a:tableStyleId>
              </a:tblPr>
              <a:tblGrid>
                <a:gridCol w="1514475">
                  <a:extLst>
                    <a:ext uri="{9D8B030D-6E8A-4147-A177-3AD203B41FA5}">
                      <a16:colId xmlns:a16="http://schemas.microsoft.com/office/drawing/2014/main" val="20000"/>
                    </a:ext>
                  </a:extLst>
                </a:gridCol>
                <a:gridCol w="1476375">
                  <a:extLst>
                    <a:ext uri="{9D8B030D-6E8A-4147-A177-3AD203B41FA5}">
                      <a16:colId xmlns:a16="http://schemas.microsoft.com/office/drawing/2014/main" val="20001"/>
                    </a:ext>
                  </a:extLst>
                </a:gridCol>
              </a:tblGrid>
              <a:tr h="2397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Federal Reimbursement</a:t>
                      </a:r>
                      <a:endParaRPr/>
                    </a:p>
                  </a:txBody>
                  <a:tcPr marL="101850" marR="101850" marT="50925" marB="509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a:solidFill>
                            <a:schemeClr val="dk1"/>
                          </a:solidFill>
                          <a:latin typeface="Times New Roman"/>
                          <a:ea typeface="Times New Roman"/>
                          <a:cs typeface="Times New Roman"/>
                          <a:sym typeface="Times New Roman"/>
                        </a:rPr>
                        <a:t>$389,051</a:t>
                      </a:r>
                      <a:endParaRPr/>
                    </a:p>
                  </a:txBody>
                  <a:tcPr marL="101850" marR="101850" marT="50925" marB="509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38125">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 Schools Participating</a:t>
                      </a:r>
                      <a:endParaRPr/>
                    </a:p>
                  </a:txBody>
                  <a:tcPr marL="101850" marR="101850" marT="50925" marB="509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4 Schools, 3 Cafeteria’s</a:t>
                      </a:r>
                      <a:endParaRPr/>
                    </a:p>
                  </a:txBody>
                  <a:tcPr marL="101850" marR="101850" marT="50925" marB="509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397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Total Breakfasts Served</a:t>
                      </a:r>
                      <a:endParaRPr/>
                    </a:p>
                  </a:txBody>
                  <a:tcPr marL="101850" marR="101850" marT="50925" marB="509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a:solidFill>
                            <a:schemeClr val="dk1"/>
                          </a:solidFill>
                          <a:latin typeface="Times New Roman"/>
                          <a:ea typeface="Times New Roman"/>
                          <a:cs typeface="Times New Roman"/>
                          <a:sym typeface="Times New Roman"/>
                        </a:rPr>
                        <a:t>                145,675</a:t>
                      </a:r>
                      <a:endParaRPr/>
                    </a:p>
                  </a:txBody>
                  <a:tcPr marL="101850" marR="101850" marT="50925" marB="509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76225">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Average Daily Participation</a:t>
                      </a:r>
                      <a:endParaRPr/>
                    </a:p>
                  </a:txBody>
                  <a:tcPr marL="101850" marR="101850" marT="50925" marB="509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a:solidFill>
                            <a:schemeClr val="dk1"/>
                          </a:solidFill>
                          <a:latin typeface="Times New Roman"/>
                          <a:ea typeface="Times New Roman"/>
                          <a:cs typeface="Times New Roman"/>
                          <a:sym typeface="Times New Roman"/>
                        </a:rPr>
                        <a:t>857</a:t>
                      </a:r>
                      <a:endParaRPr/>
                    </a:p>
                  </a:txBody>
                  <a:tcPr marL="101850" marR="101850" marT="50925" marB="509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53975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Breakfast Prices</a:t>
                      </a:r>
                      <a:endParaRPr/>
                    </a:p>
                  </a:txBody>
                  <a:tcPr marL="101850" marR="101850" marT="50925" marB="509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Adult Price $3.00 </a:t>
                      </a:r>
                      <a:endParaRPr/>
                    </a:p>
                    <a:p>
                      <a:pPr marL="0" marR="0" lvl="0" indent="0" algn="ctr" rtl="0">
                        <a:lnSpc>
                          <a:spcPct val="100000"/>
                        </a:lnSpc>
                        <a:spcBef>
                          <a:spcPts val="18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 CEP – ALL STUDENTS EAT AT NO CHARGE</a:t>
                      </a:r>
                      <a:endParaRPr/>
                    </a:p>
                  </a:txBody>
                  <a:tcPr marL="101850" marR="101850" marT="50925" marB="509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97" name="Google Shape;197;p14"/>
          <p:cNvSpPr txBox="1"/>
          <p:nvPr/>
        </p:nvSpPr>
        <p:spPr>
          <a:xfrm>
            <a:off x="3429000" y="5410200"/>
            <a:ext cx="3267075" cy="1149350"/>
          </a:xfrm>
          <a:prstGeom prst="rect">
            <a:avLst/>
          </a:prstGeom>
          <a:noFill/>
          <a:ln>
            <a:noFill/>
          </a:ln>
        </p:spPr>
        <p:txBody>
          <a:bodyPr spcFirstLastPara="1" wrap="square" lIns="101850" tIns="50925" rIns="101850" bIns="50925" anchor="t" anchorCtr="0">
            <a:spAutoFit/>
          </a:bodyPr>
          <a:lstStyle/>
          <a:p>
            <a:pPr marL="0" marR="0" lvl="0" indent="0" algn="ctr" rtl="0">
              <a:lnSpc>
                <a:spcPct val="100000"/>
              </a:lnSpc>
              <a:spcBef>
                <a:spcPts val="0"/>
              </a:spcBef>
              <a:spcAft>
                <a:spcPts val="0"/>
              </a:spcAft>
              <a:buClr>
                <a:schemeClr val="dk1"/>
              </a:buClr>
              <a:buSzPts val="1300"/>
              <a:buFont typeface="Times New Roman"/>
              <a:buNone/>
            </a:pPr>
            <a:r>
              <a:rPr lang="en-US" sz="1300" b="1" i="0" u="none">
                <a:solidFill>
                  <a:schemeClr val="dk1"/>
                </a:solidFill>
                <a:latin typeface="Times New Roman"/>
                <a:ea typeface="Times New Roman"/>
                <a:cs typeface="Times New Roman"/>
                <a:sym typeface="Times New Roman"/>
              </a:rPr>
              <a:t>After-School Supper Program</a:t>
            </a:r>
            <a:endParaRPr/>
          </a:p>
          <a:p>
            <a:pPr marL="0" marR="0" lvl="0" indent="0" algn="l" rtl="0">
              <a:lnSpc>
                <a:spcPct val="100000"/>
              </a:lnSpc>
              <a:spcBef>
                <a:spcPts val="50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The Supper Program was started in October of 2016. The After-School Supper Program allows students in after-school care programs with regularly scheduled activities to eat supper before departing for home.  This program is offered through the Child and Adult Care Food Program.</a:t>
            </a:r>
            <a:endParaRPr/>
          </a:p>
        </p:txBody>
      </p:sp>
      <p:graphicFrame>
        <p:nvGraphicFramePr>
          <p:cNvPr id="198" name="Google Shape;198;p14"/>
          <p:cNvGraphicFramePr/>
          <p:nvPr/>
        </p:nvGraphicFramePr>
        <p:xfrm>
          <a:off x="3657600" y="6592887"/>
          <a:ext cx="3000000" cy="3000000"/>
        </p:xfrm>
        <a:graphic>
          <a:graphicData uri="http://schemas.openxmlformats.org/drawingml/2006/table">
            <a:tbl>
              <a:tblPr>
                <a:noFill/>
                <a:tableStyleId>{33998032-07BD-4329-9B6D-46CC89FCA615}</a:tableStyleId>
              </a:tblPr>
              <a:tblGrid>
                <a:gridCol w="1492250">
                  <a:extLst>
                    <a:ext uri="{9D8B030D-6E8A-4147-A177-3AD203B41FA5}">
                      <a16:colId xmlns:a16="http://schemas.microsoft.com/office/drawing/2014/main" val="20000"/>
                    </a:ext>
                  </a:extLst>
                </a:gridCol>
                <a:gridCol w="1403350">
                  <a:extLst>
                    <a:ext uri="{9D8B030D-6E8A-4147-A177-3AD203B41FA5}">
                      <a16:colId xmlns:a16="http://schemas.microsoft.com/office/drawing/2014/main" val="20001"/>
                    </a:ext>
                  </a:extLst>
                </a:gridCol>
              </a:tblGrid>
              <a:tr h="293675">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Federal Reimbursement</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Times New Roman"/>
                        <a:buNone/>
                      </a:pPr>
                      <a:r>
                        <a:rPr lang="en-US" sz="1100" b="1">
                          <a:solidFill>
                            <a:schemeClr val="dk1"/>
                          </a:solidFill>
                          <a:latin typeface="Times New Roman"/>
                          <a:ea typeface="Times New Roman"/>
                          <a:cs typeface="Times New Roman"/>
                          <a:sym typeface="Times New Roman"/>
                        </a:rPr>
                        <a:t>$48,681.02</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921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Total Supper’s Served</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Times New Roman"/>
                        <a:buNone/>
                      </a:pPr>
                      <a:r>
                        <a:rPr lang="en-US" sz="1100" b="1">
                          <a:solidFill>
                            <a:schemeClr val="dk1"/>
                          </a:solidFill>
                          <a:latin typeface="Times New Roman"/>
                          <a:ea typeface="Times New Roman"/>
                          <a:cs typeface="Times New Roman"/>
                          <a:sym typeface="Times New Roman"/>
                        </a:rPr>
                        <a:t>17,194</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09575">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Average Daily Participation</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Times New Roman"/>
                        <a:buNone/>
                      </a:pPr>
                      <a:r>
                        <a:rPr lang="en-US" sz="1100" b="1">
                          <a:solidFill>
                            <a:schemeClr val="dk1"/>
                          </a:solidFill>
                          <a:latin typeface="Times New Roman"/>
                          <a:ea typeface="Times New Roman"/>
                          <a:cs typeface="Times New Roman"/>
                          <a:sym typeface="Times New Roman"/>
                        </a:rPr>
                        <a:t>170</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199" name="Google Shape;199;p14"/>
          <p:cNvGraphicFramePr/>
          <p:nvPr/>
        </p:nvGraphicFramePr>
        <p:xfrm>
          <a:off x="228600" y="4687887"/>
          <a:ext cx="3000000" cy="3000000"/>
        </p:xfrm>
        <a:graphic>
          <a:graphicData uri="http://schemas.openxmlformats.org/drawingml/2006/table">
            <a:tbl>
              <a:tblPr>
                <a:noFill/>
                <a:tableStyleId>{33998032-07BD-4329-9B6D-46CC89FCA615}</a:tableStyleId>
              </a:tblPr>
              <a:tblGrid>
                <a:gridCol w="1995475">
                  <a:extLst>
                    <a:ext uri="{9D8B030D-6E8A-4147-A177-3AD203B41FA5}">
                      <a16:colId xmlns:a16="http://schemas.microsoft.com/office/drawing/2014/main" val="20000"/>
                    </a:ext>
                  </a:extLst>
                </a:gridCol>
                <a:gridCol w="1128700">
                  <a:extLst>
                    <a:ext uri="{9D8B030D-6E8A-4147-A177-3AD203B41FA5}">
                      <a16:colId xmlns:a16="http://schemas.microsoft.com/office/drawing/2014/main" val="20001"/>
                    </a:ext>
                  </a:extLst>
                </a:gridCol>
              </a:tblGrid>
              <a:tr h="2413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Federal Reimbursement</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1000" b="1"/>
                        <a:t>$837,864</a:t>
                      </a:r>
                      <a:endParaRPr sz="1000" b="1"/>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048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 Schools Participating</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4 schools, </a:t>
                      </a:r>
                      <a:endParaRPr/>
                    </a:p>
                    <a:p>
                      <a:pPr marL="0" marR="0" lvl="0" indent="0" algn="ctr" rtl="0">
                        <a:lnSpc>
                          <a:spcPct val="100000"/>
                        </a:lnSpc>
                        <a:spcBef>
                          <a:spcPts val="18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3 cafeteria’s</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413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Total Lunches Served</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a:solidFill>
                            <a:schemeClr val="dk1"/>
                          </a:solidFill>
                          <a:latin typeface="Times New Roman"/>
                          <a:ea typeface="Times New Roman"/>
                          <a:cs typeface="Times New Roman"/>
                          <a:sym typeface="Times New Roman"/>
                        </a:rPr>
                        <a:t>186,549</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413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Average Daily Participation</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a:solidFill>
                            <a:schemeClr val="dk1"/>
                          </a:solidFill>
                          <a:latin typeface="Times New Roman"/>
                          <a:ea typeface="Times New Roman"/>
                          <a:cs typeface="Times New Roman"/>
                          <a:sym typeface="Times New Roman"/>
                        </a:rPr>
                        <a:t>1,097</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242875">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Cost of Food Used</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a:solidFill>
                            <a:schemeClr val="dk1"/>
                          </a:solidFill>
                          <a:latin typeface="Times New Roman"/>
                          <a:ea typeface="Times New Roman"/>
                          <a:cs typeface="Times New Roman"/>
                          <a:sym typeface="Times New Roman"/>
                        </a:rPr>
                        <a:t>$513,521.32</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2413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 Students Approved for Free Meals</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ALL STUDENTS</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 Students Approved for Reduced-price Meals</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0</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242875">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 Students approved for Paid Meals</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0</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r h="685800">
                <a:tc>
                  <a:txBody>
                    <a:bodyPr/>
                    <a:lstStyle/>
                    <a:p>
                      <a:pPr marL="0" marR="0" lvl="0" indent="0" algn="l"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Lunch Prices</a:t>
                      </a:r>
                      <a:endParaRPr/>
                    </a:p>
                  </a:txBody>
                  <a:tcPr marL="101875" marR="101875" marT="50900" marB="509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Adult:  $5.00</a:t>
                      </a:r>
                      <a:endParaRPr/>
                    </a:p>
                    <a:p>
                      <a:pPr marL="0" marR="0" lvl="0" indent="0" algn="ctr" rtl="0">
                        <a:lnSpc>
                          <a:spcPct val="100000"/>
                        </a:lnSpc>
                        <a:spcBef>
                          <a:spcPts val="180"/>
                        </a:spcBef>
                        <a:spcAft>
                          <a:spcPts val="0"/>
                        </a:spcAft>
                        <a:buClr>
                          <a:schemeClr val="dk1"/>
                        </a:buClr>
                        <a:buSzPts val="900"/>
                        <a:buFont typeface="Times New Roman"/>
                        <a:buNone/>
                      </a:pPr>
                      <a:r>
                        <a:rPr lang="en-US" sz="900" b="1" i="0" u="none" strike="noStrike" cap="none">
                          <a:solidFill>
                            <a:schemeClr val="dk1"/>
                          </a:solidFill>
                          <a:latin typeface="Times New Roman"/>
                          <a:ea typeface="Times New Roman"/>
                          <a:cs typeface="Times New Roman"/>
                          <a:sym typeface="Times New Roman"/>
                        </a:rPr>
                        <a:t>CEP – ALL STUDENTS EAT AT NO CHARGE</a:t>
                      </a:r>
                      <a:endParaRPr/>
                    </a:p>
                  </a:txBody>
                  <a:tcPr marL="101875" marR="101875" marT="50900" marB="509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200" name="Google Shape;200;p14"/>
          <p:cNvSpPr txBox="1"/>
          <p:nvPr/>
        </p:nvSpPr>
        <p:spPr>
          <a:xfrm>
            <a:off x="7086600" y="5638800"/>
            <a:ext cx="2667000" cy="1949450"/>
          </a:xfrm>
          <a:prstGeom prst="rect">
            <a:avLst/>
          </a:prstGeom>
          <a:noFill/>
          <a:ln w="12700" cap="flat" cmpd="sng">
            <a:solidFill>
              <a:schemeClr val="dk1"/>
            </a:solidFill>
            <a:prstDash val="solid"/>
            <a:miter lim="800000"/>
            <a:headEnd type="none" w="sm" len="sm"/>
            <a:tailEnd type="none" w="sm" len="sm"/>
          </a:ln>
        </p:spPr>
        <p:txBody>
          <a:bodyPr spcFirstLastPara="1" wrap="square" lIns="101850" tIns="50925" rIns="101850" bIns="50925" anchor="t" anchorCtr="0">
            <a:sp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A USDA study showed students who eat school meals are more likely to consume milk, meats, grain mixtures and vegetables compared to students who did not, including students who brought meals from home.  Also, students who eat school meals have higher intakes of some vitamins and minerals, including calcium and Vitamin A -- nutrients that tend to be “problem nutrients” for kids.</a:t>
            </a:r>
            <a:endParaRPr/>
          </a:p>
          <a:p>
            <a:pPr marL="0" marR="0" lvl="0" indent="0" algn="l" rtl="0">
              <a:lnSpc>
                <a:spcPct val="100000"/>
              </a:lnSpc>
              <a:spcBef>
                <a:spcPts val="40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Cost-wise, schools work very hard to make sure that school meals are a good value.  Take a look at the number of items typically offered to students at lunch -- an entrée, two servings of fruits and vegetables, a bread or grain item and 8 ounces of milk.  It takes a real balancing act to beat that value with a bag lunch.</a:t>
            </a:r>
            <a:endParaRPr/>
          </a:p>
          <a:p>
            <a:pPr marL="0" marR="0" lvl="0" indent="0" algn="r" rtl="0">
              <a:lnSpc>
                <a:spcPct val="100000"/>
              </a:lnSpc>
              <a:spcBef>
                <a:spcPts val="400"/>
              </a:spcBef>
              <a:spcAft>
                <a:spcPts val="0"/>
              </a:spcAft>
              <a:buClr>
                <a:schemeClr val="dk1"/>
              </a:buClr>
              <a:buSzPts val="800"/>
              <a:buFont typeface="Times New Roman"/>
              <a:buNone/>
            </a:pPr>
            <a:r>
              <a:rPr lang="en-US" sz="800" b="0" i="1" u="none">
                <a:solidFill>
                  <a:schemeClr val="dk1"/>
                </a:solidFill>
                <a:latin typeface="Times New Roman"/>
                <a:ea typeface="Times New Roman"/>
                <a:cs typeface="Times New Roman"/>
                <a:sym typeface="Times New Roman"/>
              </a:rPr>
              <a:t>--National Dairy Council</a:t>
            </a:r>
            <a:endParaRPr/>
          </a:p>
        </p:txBody>
      </p:sp>
      <p:sp>
        <p:nvSpPr>
          <p:cNvPr id="201" name="Google Shape;201;p14"/>
          <p:cNvSpPr txBox="1"/>
          <p:nvPr/>
        </p:nvSpPr>
        <p:spPr>
          <a:xfrm>
            <a:off x="6705600" y="3048000"/>
            <a:ext cx="3352800" cy="2103437"/>
          </a:xfrm>
          <a:prstGeom prst="rect">
            <a:avLst/>
          </a:prstGeom>
          <a:noFill/>
          <a:ln>
            <a:noFill/>
          </a:ln>
        </p:spPr>
        <p:txBody>
          <a:bodyPr spcFirstLastPara="1" wrap="square" lIns="101850" tIns="50925" rIns="101850" bIns="50925" anchor="t" anchorCtr="0">
            <a:spAutoFit/>
          </a:bodyPr>
          <a:lstStyle/>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A list of all food and beverage items available to students during the day can be downloaded from our web site at </a:t>
            </a:r>
            <a:r>
              <a:rPr lang="en-US" sz="1000" b="0" i="0" u="none">
                <a:solidFill>
                  <a:srgbClr val="2D2DB9"/>
                </a:solidFill>
                <a:latin typeface="Times New Roman"/>
                <a:ea typeface="Times New Roman"/>
                <a:cs typeface="Times New Roman"/>
                <a:sym typeface="Times New Roman"/>
              </a:rPr>
              <a:t>www.ovec.org</a:t>
            </a:r>
            <a:endParaRPr/>
          </a:p>
          <a:p>
            <a:pPr marL="0" marR="0" lvl="0" indent="0" algn="l" rtl="0">
              <a:lnSpc>
                <a:spcPct val="100000"/>
              </a:lnSpc>
              <a:spcBef>
                <a:spcPts val="50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Food and beverage items that are sold as extras on the cafeteria lines or through vending machines or school stores all meet the Smart Snacks standards required by the Kentucky Board of Education. These standards are designed to limit access to items with little or no nutrient density. No sales from machines or school stores take place until 30 minutes after the last lunch period ends.  All other sales of food that does not meet federal regulations does not take place until ½ hour after school.</a:t>
            </a:r>
            <a:endParaRPr/>
          </a:p>
        </p:txBody>
      </p:sp>
      <p:sp>
        <p:nvSpPr>
          <p:cNvPr id="202" name="Google Shape;202;p14"/>
          <p:cNvSpPr txBox="1"/>
          <p:nvPr/>
        </p:nvSpPr>
        <p:spPr>
          <a:xfrm>
            <a:off x="6934200" y="228600"/>
            <a:ext cx="2895600" cy="520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800"/>
              <a:buFont typeface="Times New Roman"/>
              <a:buNone/>
            </a:pPr>
            <a:r>
              <a:rPr lang="en-US" sz="800" b="0" i="0" u="none">
                <a:solidFill>
                  <a:schemeClr val="dk1"/>
                </a:solidFill>
                <a:latin typeface="Times New Roman"/>
                <a:ea typeface="Times New Roman"/>
                <a:cs typeface="Times New Roman"/>
                <a:sym typeface="Times New Roman"/>
              </a:rPr>
              <a:t>“Protecting children’s health and cognitive development may be the best way to build a strong America.”</a:t>
            </a:r>
            <a:endParaRPr/>
          </a:p>
          <a:p>
            <a:pPr marL="0" marR="0" lvl="0" indent="0" algn="r" rtl="0">
              <a:lnSpc>
                <a:spcPct val="100000"/>
              </a:lnSpc>
              <a:spcBef>
                <a:spcPts val="400"/>
              </a:spcBef>
              <a:spcAft>
                <a:spcPts val="0"/>
              </a:spcAft>
              <a:buClr>
                <a:schemeClr val="dk1"/>
              </a:buClr>
              <a:buSzPts val="800"/>
              <a:buFont typeface="Times New Roman"/>
              <a:buNone/>
            </a:pPr>
            <a:r>
              <a:rPr lang="en-US" sz="800" b="0" i="1" u="none">
                <a:solidFill>
                  <a:schemeClr val="dk1"/>
                </a:solidFill>
                <a:latin typeface="Times New Roman"/>
                <a:ea typeface="Times New Roman"/>
                <a:cs typeface="Times New Roman"/>
                <a:sym typeface="Times New Roman"/>
              </a:rPr>
              <a:t>-- Dr. J. Larry Brown, Tufts University School of Nutrition</a:t>
            </a:r>
            <a:endParaRPr/>
          </a:p>
        </p:txBody>
      </p:sp>
      <p:pic>
        <p:nvPicPr>
          <p:cNvPr id="203" name="Google Shape;203;p14" descr="G:\khammond\My Pictures\kidsmilk.jpg"/>
          <p:cNvPicPr preferRelativeResize="0"/>
          <p:nvPr/>
        </p:nvPicPr>
        <p:blipFill rotWithShape="1">
          <a:blip r:embed="rId5">
            <a:alphaModFix/>
          </a:blip>
          <a:srcRect/>
          <a:stretch/>
        </p:blipFill>
        <p:spPr>
          <a:xfrm>
            <a:off x="7391400" y="762000"/>
            <a:ext cx="2022475" cy="2286000"/>
          </a:xfrm>
          <a:prstGeom prst="rect">
            <a:avLst/>
          </a:prstGeom>
          <a:noFill/>
          <a:ln>
            <a:noFill/>
          </a:ln>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1230</Words>
  <Application>Microsoft Office PowerPoint</Application>
  <PresentationFormat>Custom</PresentationFormat>
  <Paragraphs>135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Beatty, Kristie</cp:lastModifiedBy>
  <cp:revision>1</cp:revision>
  <dcterms:modified xsi:type="dcterms:W3CDTF">2023-11-21T14:39:50Z</dcterms:modified>
</cp:coreProperties>
</file>