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23"/>
  </p:notesMasterIdLst>
  <p:handoutMasterIdLst>
    <p:handoutMasterId r:id="rId24"/>
  </p:handoutMasterIdLst>
  <p:sldIdLst>
    <p:sldId id="654" r:id="rId6"/>
    <p:sldId id="694" r:id="rId7"/>
    <p:sldId id="712" r:id="rId8"/>
    <p:sldId id="718" r:id="rId9"/>
    <p:sldId id="710" r:id="rId10"/>
    <p:sldId id="716" r:id="rId11"/>
    <p:sldId id="715" r:id="rId12"/>
    <p:sldId id="717" r:id="rId13"/>
    <p:sldId id="720" r:id="rId14"/>
    <p:sldId id="721" r:id="rId15"/>
    <p:sldId id="410" r:id="rId16"/>
    <p:sldId id="688" r:id="rId17"/>
    <p:sldId id="708" r:id="rId18"/>
    <p:sldId id="690" r:id="rId19"/>
    <p:sldId id="713" r:id="rId20"/>
    <p:sldId id="722" r:id="rId21"/>
    <p:sldId id="685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05C778-2582-4791-8514-4D1F495C5EDA}">
          <p14:sldIdLst>
            <p14:sldId id="654"/>
            <p14:sldId id="694"/>
            <p14:sldId id="712"/>
            <p14:sldId id="718"/>
            <p14:sldId id="710"/>
            <p14:sldId id="716"/>
            <p14:sldId id="715"/>
            <p14:sldId id="717"/>
            <p14:sldId id="720"/>
            <p14:sldId id="721"/>
            <p14:sldId id="410"/>
            <p14:sldId id="688"/>
            <p14:sldId id="708"/>
            <p14:sldId id="690"/>
            <p14:sldId id="713"/>
            <p14:sldId id="722"/>
            <p14:sldId id="6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D9CDD2-6989-6ABC-49F8-BDB7C0A8C8D4}" name="Erik Wong" initials="EW" userId="S::ewong@hlpusd.k12.ca.us::32b660ea-ca2e-4ded-b5ea-f95e5b42e69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Wong" initials="EW" lastIdx="31" clrIdx="0">
    <p:extLst>
      <p:ext uri="{19B8F6BF-5375-455C-9EA6-DF929625EA0E}">
        <p15:presenceInfo xmlns:p15="http://schemas.microsoft.com/office/powerpoint/2012/main" userId="S-1-5-21-1967866684-18703725-1786346777-168823" providerId="AD"/>
      </p:ext>
    </p:extLst>
  </p:cmAuthor>
  <p:cmAuthor id="2" name="Jessica Morley" initials="JM" lastIdx="4" clrIdx="1">
    <p:extLst>
      <p:ext uri="{19B8F6BF-5375-455C-9EA6-DF929625EA0E}">
        <p15:presenceInfo xmlns:p15="http://schemas.microsoft.com/office/powerpoint/2012/main" userId="S::jmorley@ccorpusa.com::fe3d5e02-dd94-4931-b0ca-ea0c9dd2b57f" providerId="AD"/>
      </p:ext>
    </p:extLst>
  </p:cmAuthor>
  <p:cmAuthor id="3" name="Belen Bobadilla" initials="BB" lastIdx="22" clrIdx="2">
    <p:extLst>
      <p:ext uri="{19B8F6BF-5375-455C-9EA6-DF929625EA0E}">
        <p15:presenceInfo xmlns:p15="http://schemas.microsoft.com/office/powerpoint/2012/main" userId="S-1-5-21-1967866684-18703725-1786346777-2155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E7"/>
    <a:srgbClr val="0033CC"/>
    <a:srgbClr val="00863D"/>
    <a:srgbClr val="029FEE"/>
    <a:srgbClr val="004C22"/>
    <a:srgbClr val="EA6716"/>
    <a:srgbClr val="A8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DCE807-B72C-80AE-4066-EF779C17E2AF}" v="2" dt="2023-08-23T18:47:17.063"/>
    <p1510:client id="{3CCB26A6-B1C5-6D56-1F69-99132FE4DD62}" v="16" dt="2023-08-24T00:34:48.5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ABC1B-FE5C-4BF7-921C-313FD045898D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318D6-3A14-48EC-AE14-08E957E8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02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/>
          <a:lstStyle>
            <a:lvl1pPr algn="r">
              <a:defRPr sz="1200"/>
            </a:lvl1pPr>
          </a:lstStyle>
          <a:p>
            <a:fld id="{8556C83C-6E88-4ECE-941C-85B77B183B9D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8" tIns="46145" rIns="92288" bIns="461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2288" tIns="46145" rIns="92288" bIns="4614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 anchor="b"/>
          <a:lstStyle>
            <a:lvl1pPr algn="r">
              <a:defRPr sz="1200"/>
            </a:lvl1pPr>
          </a:lstStyle>
          <a:p>
            <a:fld id="{E14466A9-CC9C-4502-9BE4-BA31B2D7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8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466A9-CC9C-4502-9BE4-BA31B2D7E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2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44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466A9-CC9C-4502-9BE4-BA31B2D7E2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92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15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44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28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48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7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02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38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10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86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97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91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4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0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B1D79-0C31-4730-999A-DA947E5A12A9}" type="datetime1">
              <a:rPr lang="en-US" smtClean="0"/>
              <a:t>8/25/2023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9D5BF6-8F1A-45CD-A733-A5F64C054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40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6" y="6043615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10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B1D79-0C31-4730-999A-DA947E5A12A9}" type="datetime1">
              <a:rPr lang="en-US" smtClean="0"/>
              <a:t>8/25/2023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ftr" sz="quarter" idx="11"/>
          </p:nvPr>
        </p:nvSpPr>
        <p:spPr>
          <a:xfrm>
            <a:off x="2085975" y="236540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9D5BF6-8F1A-45CD-A733-A5F64C0549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8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63AF-04C5-46ED-96FB-1568CD5BA6A8}" type="datetime1">
              <a:rPr lang="en-US" smtClean="0"/>
              <a:t>8/25/2023</a:t>
            </a:fld>
            <a:endParaRPr lang="en-US"/>
          </a:p>
        </p:txBody>
      </p:sp>
      <p:sp>
        <p:nvSpPr>
          <p:cNvPr id="5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BE55-96CF-4A88-9826-854F6BE105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74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/>
          <a:lstStyle>
            <a:lvl1pPr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1E74B-8926-4A06-A185-83672E22E92A}" type="datetime1">
              <a:rPr lang="en-US" smtClean="0"/>
              <a:t>8/25/2023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>
              <a:defRPr/>
            </a:pPr>
            <a:fld id="{758633C0-3EDB-47ED-B0FC-29511389E8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28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6633-7570-455A-8318-BAE0FEA0778D}" type="datetime1">
              <a:rPr lang="en-US" smtClean="0"/>
              <a:t>8/25/2023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A9AF-2E54-4B48-B9E0-588EC64BD7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48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3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0A2A-40B9-42AF-B9AF-F6F1C99DE2C4}" type="datetime1">
              <a:rPr lang="en-US" smtClean="0"/>
              <a:t>8/25/2023</a:t>
            </a:fld>
            <a:endParaRPr lang="en-US"/>
          </a:p>
        </p:txBody>
      </p:sp>
      <p:sp>
        <p:nvSpPr>
          <p:cNvPr id="8" name="Rectangle 2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A9A6-6C1F-4E27-838C-A1B349B0B3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0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2350-2D91-4B2B-BFCE-B2D81FC6C2B1}" type="datetime1">
              <a:rPr lang="en-US" smtClean="0"/>
              <a:t>8/25/2023</a:t>
            </a:fld>
            <a:endParaRPr lang="en-US"/>
          </a:p>
        </p:txBody>
      </p:sp>
      <p:sp>
        <p:nvSpPr>
          <p:cNvPr id="4" name="Rectangle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593C-7CF0-4D9B-A032-A64729F7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7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AB1D-6402-48C3-87B6-D68D7EBCC6A0}" type="datetime1">
              <a:rPr lang="en-US" smtClean="0"/>
              <a:t>8/25/2023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6CB98C-2484-4417-9FE0-2104C01BF4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21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33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F617-F7CC-47C2-9295-B83523E8D38C}" type="datetime1">
              <a:rPr lang="en-US" smtClean="0"/>
              <a:t>8/25/2023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B9F7-18FF-4817-978B-9FC30375F7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21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525" y="4572002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4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9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1" y="2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24000" y="0"/>
            <a:ext cx="7620000" cy="46482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E670-D5EE-4933-9195-F16E6D1CC659}" type="datetime1">
              <a:rPr lang="en-US" smtClean="0"/>
              <a:t>8/25/2023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1"/>
          </p:nvPr>
        </p:nvSpPr>
        <p:spPr>
          <a:xfrm>
            <a:off x="0" y="4667252"/>
            <a:ext cx="1447800" cy="663575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FBCE7EF8-B793-4593-9A0A-4B6792D84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3"/>
          <p:cNvSpPr>
            <a:spLocks noGrp="1"/>
          </p:cNvSpPr>
          <p:nvPr>
            <p:ph type="ftr" sz="quarter" idx="12"/>
          </p:nvPr>
        </p:nvSpPr>
        <p:spPr>
          <a:xfrm>
            <a:off x="1600200" y="6248402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9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63AF-04C5-46ED-96FB-1568CD5BA6A8}" type="datetime1">
              <a:rPr lang="en-US" smtClean="0"/>
              <a:t>8/25/2023</a:t>
            </a:fld>
            <a:endParaRPr lang="en-US"/>
          </a:p>
        </p:txBody>
      </p:sp>
      <p:sp>
        <p:nvSpPr>
          <p:cNvPr id="5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BE55-96CF-4A88-9826-854F6BE10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1E74B-8926-4A06-A185-83672E22E92A}" type="datetime1">
              <a:rPr lang="en-US" smtClean="0"/>
              <a:t>8/25/2023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758633C0-3EDB-47ED-B0FC-29511389E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6633-7570-455A-8318-BAE0FEA0778D}" type="datetime1">
              <a:rPr lang="en-US" smtClean="0"/>
              <a:t>8/25/2023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A9AF-2E54-4B48-B9E0-588EC64BD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3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0A2A-40B9-42AF-B9AF-F6F1C99DE2C4}" type="datetime1">
              <a:rPr lang="en-US" smtClean="0"/>
              <a:t>8/25/2023</a:t>
            </a:fld>
            <a:endParaRPr lang="en-US"/>
          </a:p>
        </p:txBody>
      </p:sp>
      <p:sp>
        <p:nvSpPr>
          <p:cNvPr id="8" name="Rectangle 2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A9A6-6C1F-4E27-838C-A1B349B0B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2350-2D91-4B2B-BFCE-B2D81FC6C2B1}" type="datetime1">
              <a:rPr lang="en-US" smtClean="0"/>
              <a:t>8/25/2023</a:t>
            </a:fld>
            <a:endParaRPr lang="en-US"/>
          </a:p>
        </p:txBody>
      </p:sp>
      <p:sp>
        <p:nvSpPr>
          <p:cNvPr id="4" name="Rectangle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593C-7CF0-4D9B-A032-A64729F7F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AB1D-6402-48C3-87B6-D68D7EBCC6A0}" type="datetime1">
              <a:rPr lang="en-US" smtClean="0"/>
              <a:t>8/25/2023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6CB98C-2484-4417-9FE0-2104C01BF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F617-F7CC-47C2-9295-B83523E8D38C}" type="datetime1">
              <a:rPr lang="en-US" smtClean="0"/>
              <a:t>8/25/2023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B9F7-18FF-4817-978B-9FC30375F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24000" y="0"/>
            <a:ext cx="7620000" cy="46482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E670-D5EE-4933-9195-F16E6D1CC659}" type="datetime1">
              <a:rPr lang="en-US" smtClean="0"/>
              <a:t>8/25/2023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FBCE7EF8-B793-4593-9A0A-4B6792D84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944A7D1E-CFA5-41E4-97D2-E1D10B8A9D7B}" type="datetime1">
              <a:rPr lang="en-US" smtClean="0"/>
              <a:t>8/25/2023</a:t>
            </a:fld>
            <a:endParaRPr lang="en-US"/>
          </a:p>
        </p:txBody>
      </p:sp>
      <p:sp>
        <p:nvSpPr>
          <p:cNvPr id="1029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1A9A949B-C91E-4360-9DB1-B27FAE33F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71" r:id="rId3"/>
    <p:sldLayoutId id="2147483668" r:id="rId4"/>
    <p:sldLayoutId id="2147483667" r:id="rId5"/>
    <p:sldLayoutId id="2147483666" r:id="rId6"/>
    <p:sldLayoutId id="2147483672" r:id="rId7"/>
    <p:sldLayoutId id="2147483665" r:id="rId8"/>
    <p:sldLayoutId id="2147483673" r:id="rId9"/>
  </p:sldLayoutIdLst>
  <p:hf hdr="0" ftr="0" dt="0"/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8001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12573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7145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21717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42900" indent="-342900" algn="l" defTabSz="-13873163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B7785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776A5B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2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944A7D1E-CFA5-41E4-97D2-E1D10B8A9D7B}" type="datetime1">
              <a:rPr lang="en-US" smtClean="0"/>
              <a:t>8/25/2023</a:t>
            </a:fld>
            <a:endParaRPr lang="en-US"/>
          </a:p>
        </p:txBody>
      </p:sp>
      <p:sp>
        <p:nvSpPr>
          <p:cNvPr id="1029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609601" y="6248402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90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1A9A949B-C91E-4360-9DB1-B27FAE33F3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6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hdr="0" ftr="0" dt="0"/>
  <p:txStyles>
    <p:titleStyle>
      <a:lvl1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2pPr>
      <a:lvl3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3pPr>
      <a:lvl4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4pPr>
      <a:lvl5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5pPr>
      <a:lvl6pPr marL="6000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6pPr>
      <a:lvl7pPr marL="9429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7pPr>
      <a:lvl8pPr marL="12858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8pPr>
      <a:lvl9pPr marL="16287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9pPr>
    </p:titleStyle>
    <p:bodyStyle>
      <a:lvl1pPr marL="257175" indent="-257175" algn="l" defTabSz="-10404872" rtl="0" eaLnBrk="0" fontAlgn="base" hangingPunct="0">
        <a:spcBef>
          <a:spcPts val="525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-10404872" rtl="0" eaLnBrk="0" fontAlgn="base" hangingPunct="0">
        <a:spcBef>
          <a:spcPts val="413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-10404872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-10404872" rtl="0" eaLnBrk="0" fontAlgn="base" hangingPunct="0">
        <a:spcBef>
          <a:spcPts val="300"/>
        </a:spcBef>
        <a:spcAft>
          <a:spcPct val="0"/>
        </a:spcAft>
        <a:buClr>
          <a:srgbClr val="B77851"/>
        </a:buClr>
        <a:buSzPct val="75000"/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-10404872" rtl="0" eaLnBrk="0" fontAlgn="base" hangingPunct="0">
        <a:spcBef>
          <a:spcPts val="300"/>
        </a:spcBef>
        <a:spcAft>
          <a:spcPct val="0"/>
        </a:spcAft>
        <a:buClr>
          <a:srgbClr val="776A5B"/>
        </a:buClr>
        <a:buSzPct val="65000"/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399" y="271022"/>
            <a:ext cx="8915400" cy="1117745"/>
          </a:xfrm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cap="none">
                <a:ln w="190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Rockwell" panose="02060603020205020403" pitchFamily="18" charset="0"/>
              </a:rPr>
              <a:t>HACIENDA LA PUENTE UNIFIED SCHOOL DISTRICT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158536"/>
            <a:ext cx="2209800" cy="616432"/>
          </a:xfrm>
        </p:spPr>
        <p:txBody>
          <a:bodyPr/>
          <a:lstStyle/>
          <a:p>
            <a:pPr algn="ctr" eaLnBrk="1" hangingPunct="1"/>
            <a:r>
              <a:rPr lang="en-US" sz="140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Rockwell" panose="02060603020205020403" pitchFamily="18" charset="0"/>
              </a:rPr>
              <a:t>Regular Board Meeting  August 24, 2023</a:t>
            </a:r>
          </a:p>
        </p:txBody>
      </p:sp>
      <p:sp>
        <p:nvSpPr>
          <p:cNvPr id="11272" name="Rectangle 3"/>
          <p:cNvSpPr txBox="1">
            <a:spLocks noChangeArrowheads="1"/>
          </p:cNvSpPr>
          <p:nvPr/>
        </p:nvSpPr>
        <p:spPr bwMode="auto">
          <a:xfrm>
            <a:off x="2376693" y="6089168"/>
            <a:ext cx="678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-13873163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sz="320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Rockwell" panose="02060603020205020403" pitchFamily="18" charset="0"/>
              </a:rPr>
              <a:t>Business Services</a:t>
            </a:r>
          </a:p>
        </p:txBody>
      </p:sp>
      <p:pic>
        <p:nvPicPr>
          <p:cNvPr id="16" name="Picture 2" descr="Equity &amp; Access Hom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9524"/>
          <a:stretch/>
        </p:blipFill>
        <p:spPr bwMode="auto">
          <a:xfrm>
            <a:off x="7961198" y="5984102"/>
            <a:ext cx="1106601" cy="8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66689391-BDBB-2736-830C-58A1A893DDA9}"/>
              </a:ext>
            </a:extLst>
          </p:cNvPr>
          <p:cNvSpPr txBox="1">
            <a:spLocks/>
          </p:cNvSpPr>
          <p:nvPr/>
        </p:nvSpPr>
        <p:spPr>
          <a:xfrm>
            <a:off x="0" y="5173536"/>
            <a:ext cx="9144000" cy="913146"/>
          </a:xfrm>
          <a:prstGeom prst="rect">
            <a:avLst/>
          </a:prstGeom>
        </p:spPr>
        <p:txBody>
          <a:bodyPr anchor="ctr"/>
          <a:lstStyle/>
          <a:p>
            <a:pPr algn="ctr" defTabSz="-13873163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en-US" sz="3500" b="1">
                <a:ln w="1905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Rockwell" panose="02060603020205020403" pitchFamily="18" charset="0"/>
              </a:rPr>
              <a:t>School Site Improvement Projects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62EC6-52F3-FC6B-98B4-0DCA56DA8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59" y="1771047"/>
            <a:ext cx="8716281" cy="3327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EB4565-28C4-C09A-61D9-EF8E39544A5E}"/>
              </a:ext>
            </a:extLst>
          </p:cNvPr>
          <p:cNvSpPr txBox="1"/>
          <p:nvPr/>
        </p:nvSpPr>
        <p:spPr>
          <a:xfrm>
            <a:off x="213859" y="4741522"/>
            <a:ext cx="199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A6716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La Puente Quad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82D1F-E9F6-B805-00B0-D3A11A62306B}"/>
              </a:ext>
            </a:extLst>
          </p:cNvPr>
          <p:cNvSpPr txBox="1"/>
          <p:nvPr/>
        </p:nvSpPr>
        <p:spPr>
          <a:xfrm>
            <a:off x="2376693" y="4786199"/>
            <a:ext cx="207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Los Altos Quad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6E581-C38C-7AF4-FC86-C8D5F3D54799}"/>
              </a:ext>
            </a:extLst>
          </p:cNvPr>
          <p:cNvSpPr txBox="1"/>
          <p:nvPr/>
        </p:nvSpPr>
        <p:spPr>
          <a:xfrm>
            <a:off x="4622452" y="4765498"/>
            <a:ext cx="2059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Wilson Quad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4101E3-6E09-2C9E-8B20-C9805AD2DC36}"/>
              </a:ext>
            </a:extLst>
          </p:cNvPr>
          <p:cNvSpPr txBox="1"/>
          <p:nvPr/>
        </p:nvSpPr>
        <p:spPr>
          <a:xfrm>
            <a:off x="6688759" y="4757885"/>
            <a:ext cx="215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50800" dist="50800" dir="5400000" algn="ctr" rotWithShape="0">
                    <a:srgbClr val="EA6716"/>
                  </a:outerShdw>
                </a:effectLst>
              </a:rPr>
              <a:t>Workman Quad</a:t>
            </a:r>
          </a:p>
        </p:txBody>
      </p:sp>
    </p:spTree>
    <p:extLst>
      <p:ext uri="{BB962C8B-B14F-4D97-AF65-F5344CB8AC3E}">
        <p14:creationId xmlns:p14="http://schemas.microsoft.com/office/powerpoint/2010/main" val="1345510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August 24, 2023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 err="1">
                <a:solidFill>
                  <a:srgbClr val="0070C0"/>
                </a:solidFill>
                <a:latin typeface="Rockwell" panose="02060603020205020403" pitchFamily="18" charset="0"/>
              </a:rPr>
              <a:t>Cedarlane</a:t>
            </a: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– Artificial Turf </a:t>
            </a:r>
            <a:r>
              <a:rPr lang="en-US" sz="2000" b="1">
                <a:solidFill>
                  <a:srgbClr val="0070C0"/>
                </a:solidFill>
                <a:latin typeface="Rockwell" panose="02060603020205020403" pitchFamily="18" charset="0"/>
              </a:rPr>
              <a:t>(7/2023)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04DCD9-F779-D83F-62B6-22A0DF8C6AE3}"/>
              </a:ext>
            </a:extLst>
          </p:cNvPr>
          <p:cNvSpPr txBox="1"/>
          <p:nvPr/>
        </p:nvSpPr>
        <p:spPr>
          <a:xfrm>
            <a:off x="1531017" y="6279400"/>
            <a:ext cx="128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pic>
        <p:nvPicPr>
          <p:cNvPr id="5" name="Picture 4" descr="A building with a sign on the side of it&#10;&#10;Description automatically generated">
            <a:extLst>
              <a:ext uri="{FF2B5EF4-FFF2-40B4-BE49-F238E27FC236}">
                <a16:creationId xmlns:a16="http://schemas.microsoft.com/office/drawing/2014/main" id="{F711B968-EFCA-2EA8-2FB2-A964000B9F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24659"/>
          <a:stretch/>
        </p:blipFill>
        <p:spPr>
          <a:xfrm rot="5400000">
            <a:off x="5444208" y="547368"/>
            <a:ext cx="2500244" cy="4676267"/>
          </a:xfrm>
          <a:prstGeom prst="rect">
            <a:avLst/>
          </a:prstGeom>
        </p:spPr>
      </p:pic>
      <p:pic>
        <p:nvPicPr>
          <p:cNvPr id="9" name="Picture 8" descr="A sign on the grass&#10;&#10;Description automatically generated">
            <a:extLst>
              <a:ext uri="{FF2B5EF4-FFF2-40B4-BE49-F238E27FC236}">
                <a16:creationId xmlns:a16="http://schemas.microsoft.com/office/drawing/2014/main" id="{63DE4D82-DA6A-EB1E-25BB-8EBFAD5530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28673"/>
          <a:stretch/>
        </p:blipFill>
        <p:spPr>
          <a:xfrm rot="5400000">
            <a:off x="1220372" y="3108055"/>
            <a:ext cx="2500242" cy="4717918"/>
          </a:xfrm>
          <a:prstGeom prst="rect">
            <a:avLst/>
          </a:prstGeom>
        </p:spPr>
      </p:pic>
      <p:pic>
        <p:nvPicPr>
          <p:cNvPr id="11" name="Picture 10" descr="A playground with a green grass field&#10;&#10;Description automatically generated">
            <a:extLst>
              <a:ext uri="{FF2B5EF4-FFF2-40B4-BE49-F238E27FC236}">
                <a16:creationId xmlns:a16="http://schemas.microsoft.com/office/drawing/2014/main" id="{6E962589-7B16-E066-D2DA-DBBB701BD9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r="24329"/>
          <a:stretch/>
        </p:blipFill>
        <p:spPr>
          <a:xfrm rot="5400000">
            <a:off x="5770683" y="3373319"/>
            <a:ext cx="2376553" cy="4063706"/>
          </a:xfrm>
          <a:prstGeom prst="rect">
            <a:avLst/>
          </a:prstGeom>
        </p:spPr>
      </p:pic>
      <p:pic>
        <p:nvPicPr>
          <p:cNvPr id="18" name="Picture 17" descr="A green grass field with blue line&#10;&#10;Description automatically generated">
            <a:extLst>
              <a:ext uri="{FF2B5EF4-FFF2-40B4-BE49-F238E27FC236}">
                <a16:creationId xmlns:a16="http://schemas.microsoft.com/office/drawing/2014/main" id="{069F98FE-AA34-9D2D-AA31-55712D1D6D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r="14045"/>
          <a:stretch/>
        </p:blipFill>
        <p:spPr>
          <a:xfrm rot="5400000">
            <a:off x="949603" y="797311"/>
            <a:ext cx="2500242" cy="4176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70545F-DCD3-A428-03AC-8AFA4DA8A554}"/>
              </a:ext>
            </a:extLst>
          </p:cNvPr>
          <p:cNvSpPr txBox="1"/>
          <p:nvPr/>
        </p:nvSpPr>
        <p:spPr>
          <a:xfrm>
            <a:off x="4245515" y="6464066"/>
            <a:ext cx="220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ptos Black" panose="020B0004020202020204" pitchFamily="34" charset="0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064627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9827" y="1979803"/>
            <a:ext cx="2671894" cy="685800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2023-2024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46433" y="1675003"/>
            <a:ext cx="7620000" cy="990600"/>
          </a:xfrm>
        </p:spPr>
        <p:txBody>
          <a:bodyPr/>
          <a:lstStyle/>
          <a:p>
            <a:r>
              <a:rPr lang="en-US"/>
              <a:t>Projects In Progress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99443" y="6482299"/>
            <a:ext cx="744557" cy="375701"/>
          </a:xfrm>
        </p:spPr>
        <p:txBody>
          <a:bodyPr/>
          <a:lstStyle/>
          <a:p>
            <a:pPr>
              <a:defRPr/>
            </a:pPr>
            <a:fld id="{758633C0-3EDB-47ED-B0FC-29511389E863}" type="slidenum">
              <a:rPr lang="en-US" sz="1200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1036" name="Picture 12" descr="Download In 16 Text Icons Work Yellow Computer HQ PNG Image | FreePNGImg">
            <a:extLst>
              <a:ext uri="{FF2B5EF4-FFF2-40B4-BE49-F238E27FC236}">
                <a16:creationId xmlns:a16="http://schemas.microsoft.com/office/drawing/2014/main" id="{35F8CBE9-5FF5-4B08-FC3B-772E99347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t="6765" r="10527" b="10981"/>
          <a:stretch/>
        </p:blipFill>
        <p:spPr bwMode="auto">
          <a:xfrm>
            <a:off x="2516697" y="3048868"/>
            <a:ext cx="4228052" cy="228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129721"/>
              </p:ext>
            </p:extLst>
          </p:nvPr>
        </p:nvGraphicFramePr>
        <p:xfrm>
          <a:off x="149390" y="1554363"/>
          <a:ext cx="8845219" cy="450989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5647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2004868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1578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3244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26786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2166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15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 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 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 Source 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43260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Workman HS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Phase II Stadium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Baseball Field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(Phase I Track &amp; Field and Softball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Field Complete)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 </a:t>
                      </a:r>
                    </a:p>
                    <a:p>
                      <a:pPr algn="ctr" rtl="0" fontAlgn="t"/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Various - Estimate Cost $18 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12/2024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722825"/>
                  </a:ext>
                </a:extLst>
              </a:tr>
              <a:tr h="68437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Baldwin 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Cedarlane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Fairgrove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/>
                      <a:r>
                        <a:rPr lang="en-US" sz="10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Lassalette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Blacktop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Asphalt &amp; Striping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Bidding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  <a:endParaRPr lang="en-US"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Facilities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12/2023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2782553"/>
                  </a:ext>
                </a:extLst>
              </a:tr>
              <a:tr h="52142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California 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Cedarlane</a:t>
                      </a:r>
                      <a:endParaRPr lang="en-US" sz="1000" b="0" i="0" u="none" strike="noStrike" baseline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District Office </a:t>
                      </a:r>
                      <a:r>
                        <a:rPr lang="en-US" sz="10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Bldg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Grazide</a:t>
                      </a:r>
                      <a:r>
                        <a:rPr lang="en-US" sz="10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Lassalette</a:t>
                      </a:r>
                      <a:endParaRPr lang="en-US" sz="1000" b="1" i="0" u="none" strike="noStrike" baseline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Los Altos HS</a:t>
                      </a:r>
                    </a:p>
                    <a:p>
                      <a:pPr algn="l" rtl="0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SSC</a:t>
                      </a:r>
                      <a:r>
                        <a:rPr lang="en-US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(Sierra Vista)</a:t>
                      </a:r>
                    </a:p>
                    <a:p>
                      <a:pPr algn="l" rtl="0" fontAlgn="t"/>
                      <a:r>
                        <a:rPr lang="en-US" sz="10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Sparks ES</a:t>
                      </a:r>
                    </a:p>
                    <a:p>
                      <a:pPr algn="l" rtl="0" fontAlgn="t"/>
                      <a:r>
                        <a:rPr lang="en-US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Stimson LC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Valley Alt HS – CDS</a:t>
                      </a:r>
                    </a:p>
                    <a:p>
                      <a:pPr algn="l" rtl="0" fontAlgn="t"/>
                      <a:r>
                        <a:rPr lang="en-US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Workman ES 6/27</a:t>
                      </a:r>
                    </a:p>
                    <a:p>
                      <a:pPr algn="l" rtl="0" fontAlgn="t"/>
                      <a:r>
                        <a:rPr lang="en-US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Workman HS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/>
                      <a:endParaRPr lang="en-US" sz="1000" b="0" i="0" u="none" strike="noStrike" baseline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Reroof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Various Buildings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Bidding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  <a:endParaRPr lang="en-US"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Deferred</a:t>
                      </a:r>
                      <a:r>
                        <a:rPr lang="en-US" sz="1100" baseline="0"/>
                        <a:t> </a:t>
                      </a:r>
                      <a:r>
                        <a:rPr lang="en-US" sz="1100" baseline="0" err="1"/>
                        <a:t>Maint</a:t>
                      </a:r>
                      <a:r>
                        <a:rPr lang="en-US" sz="1100" baseline="0"/>
                        <a:t>.</a:t>
                      </a:r>
                      <a:endParaRPr lang="en-US"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01/2024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667767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Wedgeworth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K-5 Permanent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9/2022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06/2025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4043366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Dibble AS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HVAC Replacement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12/2023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4457828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Willow AS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HVAC Replacement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Adult Ed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12/2023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997648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Willow AS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Fire Alarm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Installation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Adult Ed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12/2023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5974391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In Progress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August 24, 2023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727909" y="652179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12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65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669224"/>
              </p:ext>
            </p:extLst>
          </p:nvPr>
        </p:nvGraphicFramePr>
        <p:xfrm>
          <a:off x="149390" y="1873973"/>
          <a:ext cx="8845219" cy="8687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52623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2097892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1578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3244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26786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2166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15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 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 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 Source 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25328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Dibble AS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Fire Alarm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Installation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Adult Ed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12/2023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8414143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District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Office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Fuel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Station Repairs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13348926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In Progress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August 24, 2023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727909" y="652179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13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16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610600" y="6620173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91" y="512380"/>
            <a:ext cx="400396" cy="583254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887915"/>
              </p:ext>
            </p:extLst>
          </p:nvPr>
        </p:nvGraphicFramePr>
        <p:xfrm>
          <a:off x="122129" y="1688483"/>
          <a:ext cx="8899741" cy="195250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02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1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5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0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8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85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134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Site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Item Description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Architect Plans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DSA Approval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Procurement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Est.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Construct Start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Target Completion Date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00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Los Altos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Gym &amp; Locker Room HVAC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(65 tons of temporary HVAC units have been installed) 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Approx. 3 months after DSA approval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8810807"/>
                  </a:ext>
                </a:extLst>
              </a:tr>
              <a:tr h="23800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Kwis Elementary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Baseball Fields (Two Youth)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Approved (7/5/23)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9/2023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8/2024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89286647"/>
                  </a:ext>
                </a:extLst>
              </a:tr>
              <a:tr h="23800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Center for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the </a:t>
                      </a: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Performing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Arts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Site Demolition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08/2023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62491064"/>
                  </a:ext>
                </a:extLst>
              </a:tr>
              <a:tr h="23800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Center for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the </a:t>
                      </a: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Performing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Arts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of NEW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Performing Arts Center with approx. 500 seat capacity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2/2025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04119456"/>
                  </a:ext>
                </a:extLst>
              </a:tr>
            </a:tbl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 bwMode="auto">
          <a:xfrm>
            <a:off x="-22441" y="3919853"/>
            <a:ext cx="8899741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  <a:latin typeface="Rockwell" panose="02060603020205020403" pitchFamily="18" charset="0"/>
              </a:rPr>
              <a:t>Projects</a:t>
            </a:r>
            <a:r>
              <a:rPr lang="en-US" sz="240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Rockwell" panose="02060603020205020403" pitchFamily="18" charset="0"/>
              </a:rPr>
              <a:t>in Design</a:t>
            </a:r>
            <a:endParaRPr lang="en-US" sz="240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583466"/>
              </p:ext>
            </p:extLst>
          </p:nvPr>
        </p:nvGraphicFramePr>
        <p:xfrm>
          <a:off x="122128" y="4572391"/>
          <a:ext cx="8899741" cy="103077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26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66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54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4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547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Site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Item Description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Architect Plans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DSA Approval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Procurement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Est.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Construct Start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Target Completion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Date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9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Districtwide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HVAC System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Replacements 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54259952"/>
                  </a:ext>
                </a:extLst>
              </a:tr>
              <a:tr h="28049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District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Office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Portable Installation meeting/flex space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9/2023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1/2024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4832212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6534571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8" y="108568"/>
            <a:ext cx="8861640" cy="990600"/>
          </a:xfrm>
        </p:spPr>
        <p:txBody>
          <a:bodyPr/>
          <a:lstStyle/>
          <a:p>
            <a:pPr algn="ctr"/>
            <a:br>
              <a:rPr lang="en-US" sz="280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2400" b="1">
                <a:solidFill>
                  <a:schemeClr val="tx1"/>
                </a:solidFill>
                <a:latin typeface="Rockwell" panose="02060603020205020403" pitchFamily="18" charset="0"/>
              </a:rPr>
              <a:t>Projects</a:t>
            </a:r>
            <a:r>
              <a:rPr lang="en-US" sz="2400">
                <a:solidFill>
                  <a:schemeClr val="tx1"/>
                </a:solidFill>
                <a:latin typeface="Rockwell" panose="02060603020205020403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Rockwell" panose="02060603020205020403" pitchFamily="18" charset="0"/>
              </a:rPr>
              <a:t>with Division of State Architect (DSA) </a:t>
            </a:r>
            <a:br>
              <a:rPr lang="en-US" sz="2400">
                <a:solidFill>
                  <a:srgbClr val="FF0000"/>
                </a:solidFill>
                <a:latin typeface="Rockwell" panose="02060603020205020403" pitchFamily="18" charset="0"/>
              </a:rPr>
            </a:br>
            <a:r>
              <a:rPr lang="en-US" sz="2400">
                <a:solidFill>
                  <a:srgbClr val="FF0000"/>
                </a:solidFill>
                <a:latin typeface="Rockwell" panose="02060603020205020403" pitchFamily="18" charset="0"/>
              </a:rPr>
              <a:t>Waiting on Approval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4791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In Progress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 of August 24, 2023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 Wedgeworth Update 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04DCD9-F779-D83F-62B6-22A0DF8C6AE3}"/>
              </a:ext>
            </a:extLst>
          </p:cNvPr>
          <p:cNvSpPr txBox="1"/>
          <p:nvPr/>
        </p:nvSpPr>
        <p:spPr>
          <a:xfrm>
            <a:off x="1531017" y="6279400"/>
            <a:ext cx="128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5F2374-AE18-071C-58B3-80D7CBEDAD5D}"/>
              </a:ext>
            </a:extLst>
          </p:cNvPr>
          <p:cNvSpPr txBox="1"/>
          <p:nvPr/>
        </p:nvSpPr>
        <p:spPr>
          <a:xfrm>
            <a:off x="4076313" y="6183732"/>
            <a:ext cx="10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A6118-24D7-522B-0DDC-EE34A57B6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238" y="1573246"/>
            <a:ext cx="6817524" cy="50754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BA474C-C073-D83E-28D9-CE353FE36245}"/>
              </a:ext>
            </a:extLst>
          </p:cNvPr>
          <p:cNvSpPr txBox="1"/>
          <p:nvPr/>
        </p:nvSpPr>
        <p:spPr>
          <a:xfrm>
            <a:off x="3293616" y="3601490"/>
            <a:ext cx="65783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-Install of retention basin system continues</a:t>
            </a:r>
          </a:p>
          <a:p>
            <a:r>
              <a:rPr lang="en-US" sz="1000" b="1">
                <a:solidFill>
                  <a:schemeClr val="bg1"/>
                </a:solidFill>
              </a:rPr>
              <a:t>-Continuation of conduit routing for UG utilities </a:t>
            </a:r>
          </a:p>
          <a:p>
            <a:r>
              <a:rPr lang="en-US" sz="1000" b="1">
                <a:solidFill>
                  <a:schemeClr val="bg1"/>
                </a:solidFill>
              </a:rPr>
              <a:t>-Backfilling and compacting of trenches</a:t>
            </a:r>
          </a:p>
        </p:txBody>
      </p:sp>
    </p:spTree>
    <p:extLst>
      <p:ext uri="{BB962C8B-B14F-4D97-AF65-F5344CB8AC3E}">
        <p14:creationId xmlns:p14="http://schemas.microsoft.com/office/powerpoint/2010/main" val="2479059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18243-2C6A-EF19-4AF8-B6DBAF2E1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err="1">
                <a:solidFill>
                  <a:srgbClr val="0070C0"/>
                </a:solidFill>
                <a:latin typeface="Rockwell" panose="02060603020205020403" pitchFamily="18" charset="0"/>
              </a:rPr>
              <a:t>Wedgeworth</a:t>
            </a:r>
            <a:r>
              <a:rPr lang="en-US" sz="4400" b="1">
                <a:solidFill>
                  <a:srgbClr val="0070C0"/>
                </a:solidFill>
                <a:latin typeface="Rockwell" panose="02060603020205020403" pitchFamily="18" charset="0"/>
              </a:rPr>
              <a:t> Update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C7560-50F9-A088-3C27-D496ACEF2A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WWES - Construction Progress - 20230222-20230812 - Edited (1)">
            <a:hlinkClick r:id="" action="ppaction://media"/>
            <a:extLst>
              <a:ext uri="{FF2B5EF4-FFF2-40B4-BE49-F238E27FC236}">
                <a16:creationId xmlns:a16="http://schemas.microsoft.com/office/drawing/2014/main" id="{87FEF141-E450-49AF-A982-4006CEE558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219" y="1828800"/>
            <a:ext cx="8258270" cy="46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8527055" y="6526634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537606"/>
            <a:ext cx="9144000" cy="9405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/>
              <a:t>Next Report – September 26, 2023</a:t>
            </a:r>
            <a:endParaRPr lang="en-US" sz="3800" i="1"/>
          </a:p>
          <a:p>
            <a:pPr marL="0" indent="0" algn="ctr">
              <a:buNone/>
            </a:pP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320568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434565"/>
              </p:ext>
            </p:extLst>
          </p:nvPr>
        </p:nvGraphicFramePr>
        <p:xfrm>
          <a:off x="612558" y="1585660"/>
          <a:ext cx="7874493" cy="45282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46409">
                  <a:extLst>
                    <a:ext uri="{9D8B030D-6E8A-4147-A177-3AD203B41FA5}">
                      <a16:colId xmlns:a16="http://schemas.microsoft.com/office/drawing/2014/main" val="424237653"/>
                    </a:ext>
                  </a:extLst>
                </a:gridCol>
                <a:gridCol w="3020634">
                  <a:extLst>
                    <a:ext uri="{9D8B030D-6E8A-4147-A177-3AD203B41FA5}">
                      <a16:colId xmlns:a16="http://schemas.microsoft.com/office/drawing/2014/main" val="3307290488"/>
                    </a:ext>
                  </a:extLst>
                </a:gridCol>
                <a:gridCol w="1699958">
                  <a:extLst>
                    <a:ext uri="{9D8B030D-6E8A-4147-A177-3AD203B41FA5}">
                      <a16:colId xmlns:a16="http://schemas.microsoft.com/office/drawing/2014/main" val="3419027078"/>
                    </a:ext>
                  </a:extLst>
                </a:gridCol>
                <a:gridCol w="1407492">
                  <a:extLst>
                    <a:ext uri="{9D8B030D-6E8A-4147-A177-3AD203B41FA5}">
                      <a16:colId xmlns:a16="http://schemas.microsoft.com/office/drawing/2014/main" val="366681332"/>
                    </a:ext>
                  </a:extLst>
                </a:gridCol>
              </a:tblGrid>
              <a:tr h="26039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 Description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Funding Source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Completed Date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5677163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Wing Lane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K1 &amp; K2 Flooring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21414643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 Puente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Weight Room – Flooring and  Painting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26206578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Amar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Ramp Repair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Child Development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29214663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Mesa Robles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Kinder Asphalt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07890135"/>
                  </a:ext>
                </a:extLst>
              </a:tr>
              <a:tr h="22594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Nelson 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Asphalt Slurry and Paint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Site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41114006"/>
                  </a:ext>
                </a:extLst>
              </a:tr>
              <a:tr h="22594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Bixby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47093061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Del Valle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72709946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Nelson Elementary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593471328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Sierra Vista MS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73241189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Sparks 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78587765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Sparks MS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27501141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Fairgrove</a:t>
                      </a:r>
                      <a:endParaRPr lang="en-US" sz="1000" b="1" i="0" u="none" strike="noStrike" kern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Bottle Filling Station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4232804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Kwis</a:t>
                      </a: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Bottle Filling Station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72792925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 Puente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 Bottle Filling Station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93879417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Sparks MS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Bottle Filling Station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54376635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Wilson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Bottle Filling Station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47775390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Stimson Building / Adjacent District Equity &amp; Access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Refurbish (Facilities, Flooring, Painting, Ramp, and Roofing)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 u="none" strike="noStrike" kern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13092403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Valley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C1 &amp; C2 Renovations (Ceiling Tiles, Flooring and Painting)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370948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Cedarlane</a:t>
                      </a: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Synthetic Turf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26601709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503920" y="6527749"/>
            <a:ext cx="533400" cy="244475"/>
          </a:xfrm>
        </p:spPr>
        <p:txBody>
          <a:bodyPr>
            <a:noAutofit/>
          </a:bodyPr>
          <a:lstStyle/>
          <a:p>
            <a:pPr>
              <a:defRPr/>
            </a:pPr>
            <a:fld id="{A645BE55-96CF-4A88-9826-854F6BE1054F}" type="slidenum">
              <a:rPr lang="en-US" sz="1200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348585"/>
            <a:ext cx="8406571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 COMPLETE LIST </a:t>
            </a:r>
          </a:p>
        </p:txBody>
      </p:sp>
      <p:pic>
        <p:nvPicPr>
          <p:cNvPr id="2052" name="Picture 4" descr="tnmcorps courthouse pilot project user gu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629" y="196219"/>
            <a:ext cx="1493023" cy="9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2196" y="6596174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741496"/>
            <a:ext cx="8411652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2023-2024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78E1AD-18F2-24D5-E57C-6D25C1A186AD}"/>
              </a:ext>
            </a:extLst>
          </p:cNvPr>
          <p:cNvSpPr txBox="1"/>
          <p:nvPr/>
        </p:nvSpPr>
        <p:spPr>
          <a:xfrm>
            <a:off x="811376" y="6189195"/>
            <a:ext cx="7521247" cy="338554"/>
          </a:xfrm>
          <a:prstGeom prst="rect">
            <a:avLst/>
          </a:prstGeom>
          <a:noFill/>
          <a:ln w="28575" cap="flat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70C0"/>
                </a:solidFill>
              </a:rPr>
              <a:t>Deep Cleaning of all School Facilities completed during Summer Break</a:t>
            </a:r>
          </a:p>
        </p:txBody>
      </p:sp>
    </p:spTree>
    <p:extLst>
      <p:ext uri="{BB962C8B-B14F-4D97-AF65-F5344CB8AC3E}">
        <p14:creationId xmlns:p14="http://schemas.microsoft.com/office/powerpoint/2010/main" val="128343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August 24, 2023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 Wing Lane – K1 &amp; K2 Flooring </a:t>
            </a:r>
            <a:r>
              <a:rPr lang="en-US" sz="2000" b="1">
                <a:solidFill>
                  <a:srgbClr val="0070C0"/>
                </a:solidFill>
                <a:latin typeface="Rockwell" panose="02060603020205020403" pitchFamily="18" charset="0"/>
              </a:rPr>
              <a:t>(6/2023)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04DCD9-F779-D83F-62B6-22A0DF8C6AE3}"/>
              </a:ext>
            </a:extLst>
          </p:cNvPr>
          <p:cNvSpPr txBox="1"/>
          <p:nvPr/>
        </p:nvSpPr>
        <p:spPr>
          <a:xfrm>
            <a:off x="1531017" y="6279400"/>
            <a:ext cx="128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5F2374-AE18-071C-58B3-80D7CBEDAD5D}"/>
              </a:ext>
            </a:extLst>
          </p:cNvPr>
          <p:cNvSpPr txBox="1"/>
          <p:nvPr/>
        </p:nvSpPr>
        <p:spPr>
          <a:xfrm>
            <a:off x="4076313" y="6183732"/>
            <a:ext cx="10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pic>
        <p:nvPicPr>
          <p:cNvPr id="5" name="Picture 4" descr="A room with tables and a blackboard&#10;&#10;Description automatically generated">
            <a:extLst>
              <a:ext uri="{FF2B5EF4-FFF2-40B4-BE49-F238E27FC236}">
                <a16:creationId xmlns:a16="http://schemas.microsoft.com/office/drawing/2014/main" id="{C48CD12A-391E-EA67-97DF-4C4B5933EE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7"/>
          <a:stretch/>
        </p:blipFill>
        <p:spPr>
          <a:xfrm>
            <a:off x="153185" y="1605444"/>
            <a:ext cx="2828752" cy="5111690"/>
          </a:xfrm>
          <a:prstGeom prst="rect">
            <a:avLst/>
          </a:prstGeom>
        </p:spPr>
      </p:pic>
      <p:pic>
        <p:nvPicPr>
          <p:cNvPr id="9" name="Picture 8" descr="A bathroom with two sinks and a bear&#10;&#10;Description automatically generated">
            <a:extLst>
              <a:ext uri="{FF2B5EF4-FFF2-40B4-BE49-F238E27FC236}">
                <a16:creationId xmlns:a16="http://schemas.microsoft.com/office/drawing/2014/main" id="{52889A59-B015-DB20-2404-FA3C1837C3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"/>
          <a:stretch/>
        </p:blipFill>
        <p:spPr>
          <a:xfrm>
            <a:off x="3087518" y="1605444"/>
            <a:ext cx="3176411" cy="5111690"/>
          </a:xfrm>
          <a:prstGeom prst="rect">
            <a:avLst/>
          </a:prstGeom>
        </p:spPr>
      </p:pic>
      <p:pic>
        <p:nvPicPr>
          <p:cNvPr id="11" name="Picture 10" descr="A group of chairs in a classroom&#10;&#10;Description automatically generated">
            <a:extLst>
              <a:ext uri="{FF2B5EF4-FFF2-40B4-BE49-F238E27FC236}">
                <a16:creationId xmlns:a16="http://schemas.microsoft.com/office/drawing/2014/main" id="{B84D6599-27A6-E86F-9244-C38AE2C96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510" y="1554108"/>
            <a:ext cx="2676447" cy="50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29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August 24, 2023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 La Puente HS – Weight Room Flooring and Painting </a:t>
            </a:r>
            <a:r>
              <a:rPr lang="en-US" sz="2000" b="1">
                <a:solidFill>
                  <a:srgbClr val="0070C0"/>
                </a:solidFill>
                <a:latin typeface="Rockwell" panose="02060603020205020403" pitchFamily="18" charset="0"/>
              </a:rPr>
              <a:t>(6/2023)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04DCD9-F779-D83F-62B6-22A0DF8C6AE3}"/>
              </a:ext>
            </a:extLst>
          </p:cNvPr>
          <p:cNvSpPr txBox="1"/>
          <p:nvPr/>
        </p:nvSpPr>
        <p:spPr>
          <a:xfrm>
            <a:off x="1531017" y="6279400"/>
            <a:ext cx="128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5F2374-AE18-071C-58B3-80D7CBEDAD5D}"/>
              </a:ext>
            </a:extLst>
          </p:cNvPr>
          <p:cNvSpPr txBox="1"/>
          <p:nvPr/>
        </p:nvSpPr>
        <p:spPr>
          <a:xfrm>
            <a:off x="4076313" y="6183732"/>
            <a:ext cx="10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6227C-A9B3-E38A-CF7C-3B1E21181B3A}"/>
              </a:ext>
            </a:extLst>
          </p:cNvPr>
          <p:cNvSpPr txBox="1"/>
          <p:nvPr/>
        </p:nvSpPr>
        <p:spPr>
          <a:xfrm>
            <a:off x="92972" y="6279400"/>
            <a:ext cx="441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Before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 descr="A room with a black and orange floor&#10;&#10;Description automatically generated">
            <a:extLst>
              <a:ext uri="{FF2B5EF4-FFF2-40B4-BE49-F238E27FC236}">
                <a16:creationId xmlns:a16="http://schemas.microsoft.com/office/drawing/2014/main" id="{EC5F8AF8-26B0-2FA6-9302-CFB7B8FA2B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20"/>
          <a:stretch/>
        </p:blipFill>
        <p:spPr>
          <a:xfrm rot="5400000">
            <a:off x="-246572" y="1894478"/>
            <a:ext cx="2804001" cy="2124921"/>
          </a:xfrm>
          <a:prstGeom prst="rect">
            <a:avLst/>
          </a:prstGeom>
        </p:spPr>
      </p:pic>
      <p:pic>
        <p:nvPicPr>
          <p:cNvPr id="10" name="Picture 9" descr="A room with a black and orange wall&#10;&#10;Description automatically generated">
            <a:extLst>
              <a:ext uri="{FF2B5EF4-FFF2-40B4-BE49-F238E27FC236}">
                <a16:creationId xmlns:a16="http://schemas.microsoft.com/office/drawing/2014/main" id="{4A8997F6-2C92-62C7-EBD2-2EF80CD680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4150" y="1908201"/>
            <a:ext cx="2804003" cy="2090938"/>
          </a:xfrm>
          <a:prstGeom prst="rect">
            <a:avLst/>
          </a:prstGeom>
        </p:spPr>
      </p:pic>
      <p:pic>
        <p:nvPicPr>
          <p:cNvPr id="13" name="Picture 12" descr="A room with a bench and a mirror&#10;&#10;Description automatically generated">
            <a:extLst>
              <a:ext uri="{FF2B5EF4-FFF2-40B4-BE49-F238E27FC236}">
                <a16:creationId xmlns:a16="http://schemas.microsoft.com/office/drawing/2014/main" id="{1BB3D6A1-631E-C1FA-3461-0E5A3580BF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4679" y="1865248"/>
            <a:ext cx="2804002" cy="2176847"/>
          </a:xfrm>
          <a:prstGeom prst="rect">
            <a:avLst/>
          </a:prstGeom>
        </p:spPr>
      </p:pic>
      <p:pic>
        <p:nvPicPr>
          <p:cNvPr id="17" name="Picture 16" descr="A room with a black and orange floor&#10;&#10;Description automatically generated">
            <a:extLst>
              <a:ext uri="{FF2B5EF4-FFF2-40B4-BE49-F238E27FC236}">
                <a16:creationId xmlns:a16="http://schemas.microsoft.com/office/drawing/2014/main" id="{6B9DFB06-37D8-876A-2616-A137E7B6C9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8063" y="1723081"/>
            <a:ext cx="2804001" cy="2461174"/>
          </a:xfrm>
          <a:prstGeom prst="rect">
            <a:avLst/>
          </a:prstGeom>
        </p:spPr>
      </p:pic>
      <p:pic>
        <p:nvPicPr>
          <p:cNvPr id="23" name="Picture 22" descr="A gym with a ball and chair&#10;&#10;Description automatically generated">
            <a:extLst>
              <a:ext uri="{FF2B5EF4-FFF2-40B4-BE49-F238E27FC236}">
                <a16:creationId xmlns:a16="http://schemas.microsoft.com/office/drawing/2014/main" id="{F59DEE22-99D0-BF05-F0DB-BA5056811F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/>
          <a:stretch/>
        </p:blipFill>
        <p:spPr>
          <a:xfrm rot="5400000">
            <a:off x="-20588" y="4506692"/>
            <a:ext cx="2381611" cy="2136076"/>
          </a:xfrm>
          <a:prstGeom prst="rect">
            <a:avLst/>
          </a:prstGeom>
        </p:spPr>
      </p:pic>
      <p:pic>
        <p:nvPicPr>
          <p:cNvPr id="25" name="Picture 24" descr="A gym with a black and white room&#10;&#10;Description automatically generated">
            <a:extLst>
              <a:ext uri="{FF2B5EF4-FFF2-40B4-BE49-F238E27FC236}">
                <a16:creationId xmlns:a16="http://schemas.microsoft.com/office/drawing/2014/main" id="{515FEE35-08B9-7705-FD94-BB4DDCFFF8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4455" y="4368467"/>
            <a:ext cx="2381612" cy="2393275"/>
          </a:xfrm>
          <a:prstGeom prst="rect">
            <a:avLst/>
          </a:prstGeom>
        </p:spPr>
      </p:pic>
      <p:pic>
        <p:nvPicPr>
          <p:cNvPr id="27" name="Picture 26" descr="A gym with a few equipment&#10;&#10;Description automatically generated with medium confidence">
            <a:extLst>
              <a:ext uri="{FF2B5EF4-FFF2-40B4-BE49-F238E27FC236}">
                <a16:creationId xmlns:a16="http://schemas.microsoft.com/office/drawing/2014/main" id="{712FB02B-01DA-522E-6C1C-A8870BDFD6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8531" y="4416593"/>
            <a:ext cx="2381612" cy="2297024"/>
          </a:xfrm>
          <a:prstGeom prst="rect">
            <a:avLst/>
          </a:prstGeom>
        </p:spPr>
      </p:pic>
      <p:pic>
        <p:nvPicPr>
          <p:cNvPr id="29" name="Picture 28" descr="A room with a black floor and red and white tiles&#10;&#10;Description automatically generated">
            <a:extLst>
              <a:ext uri="{FF2B5EF4-FFF2-40B4-BE49-F238E27FC236}">
                <a16:creationId xmlns:a16="http://schemas.microsoft.com/office/drawing/2014/main" id="{7954DB0C-860C-7409-F9D3-18B0A49D46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9073" y="4671999"/>
            <a:ext cx="2381613" cy="1786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B732F2-65E0-9B20-983C-B727C0A9EAB5}"/>
              </a:ext>
            </a:extLst>
          </p:cNvPr>
          <p:cNvSpPr txBox="1"/>
          <p:nvPr/>
        </p:nvSpPr>
        <p:spPr>
          <a:xfrm>
            <a:off x="64042" y="4037441"/>
            <a:ext cx="95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ptos Black" panose="020F0502020204030204" pitchFamily="34" charset="0"/>
              </a:rPr>
              <a:t>AFTER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748229-B082-62BD-F4F8-A11B6212520A}"/>
              </a:ext>
            </a:extLst>
          </p:cNvPr>
          <p:cNvSpPr txBox="1"/>
          <p:nvPr/>
        </p:nvSpPr>
        <p:spPr>
          <a:xfrm>
            <a:off x="101971" y="6434413"/>
            <a:ext cx="123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ptos Black" panose="020F0502020204030204" pitchFamily="34" charset="0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773639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August 24, 2023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Mesa Robles – Kinder Asphalt </a:t>
            </a:r>
            <a:r>
              <a:rPr lang="en-US" sz="2000" b="1">
                <a:solidFill>
                  <a:srgbClr val="0070C0"/>
                </a:solidFill>
                <a:latin typeface="Rockwell" panose="02060603020205020403" pitchFamily="18" charset="0"/>
              </a:rPr>
              <a:t>(6/2023)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outdoor, ground, sky, tree&#10;&#10;Description automatically generated">
            <a:extLst>
              <a:ext uri="{FF2B5EF4-FFF2-40B4-BE49-F238E27FC236}">
                <a16:creationId xmlns:a16="http://schemas.microsoft.com/office/drawing/2014/main" id="{449F899D-32E9-897C-E162-DDCB28634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5"/>
          <a:stretch/>
        </p:blipFill>
        <p:spPr>
          <a:xfrm>
            <a:off x="2119594" y="1625500"/>
            <a:ext cx="2125921" cy="4967948"/>
          </a:xfrm>
          <a:prstGeom prst="rect">
            <a:avLst/>
          </a:prstGeom>
        </p:spPr>
      </p:pic>
      <p:pic>
        <p:nvPicPr>
          <p:cNvPr id="9" name="Picture 8" descr="A picture containing outdoor, sky, tree, blue&#10;&#10;Description automatically generated">
            <a:extLst>
              <a:ext uri="{FF2B5EF4-FFF2-40B4-BE49-F238E27FC236}">
                <a16:creationId xmlns:a16="http://schemas.microsoft.com/office/drawing/2014/main" id="{6D229CF3-0735-CBC7-64C0-D3E7545FE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684" y="1625500"/>
            <a:ext cx="2447973" cy="4967948"/>
          </a:xfrm>
          <a:prstGeom prst="rect">
            <a:avLst/>
          </a:prstGeom>
        </p:spPr>
      </p:pic>
      <p:pic>
        <p:nvPicPr>
          <p:cNvPr id="11" name="Picture 10" descr="A hopscotch game on a playground&#10;&#10;Description automatically generated with low confidence">
            <a:extLst>
              <a:ext uri="{FF2B5EF4-FFF2-40B4-BE49-F238E27FC236}">
                <a16:creationId xmlns:a16="http://schemas.microsoft.com/office/drawing/2014/main" id="{212FB1F0-09B5-420D-03B3-F9EF7BF09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657" y="1625500"/>
            <a:ext cx="2297053" cy="4967947"/>
          </a:xfrm>
          <a:prstGeom prst="rect">
            <a:avLst/>
          </a:prstGeom>
        </p:spPr>
      </p:pic>
      <p:pic>
        <p:nvPicPr>
          <p:cNvPr id="13" name="Picture 12" descr="A picture containing outdoor, ground, tree, playground&#10;&#10;Description automatically generated">
            <a:extLst>
              <a:ext uri="{FF2B5EF4-FFF2-40B4-BE49-F238E27FC236}">
                <a16:creationId xmlns:a16="http://schemas.microsoft.com/office/drawing/2014/main" id="{0EB49723-CFE6-8F50-C05B-816877866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0" y="1625500"/>
            <a:ext cx="1961966" cy="49679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04DCD9-F779-D83F-62B6-22A0DF8C6AE3}"/>
              </a:ext>
            </a:extLst>
          </p:cNvPr>
          <p:cNvSpPr txBox="1"/>
          <p:nvPr/>
        </p:nvSpPr>
        <p:spPr>
          <a:xfrm>
            <a:off x="1531017" y="6279400"/>
            <a:ext cx="128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79400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11162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August 24, 2023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 Nelson – Asphalt Slurry &amp; Paint </a:t>
            </a:r>
            <a:r>
              <a:rPr lang="en-US" sz="2000" b="1">
                <a:solidFill>
                  <a:srgbClr val="0070C0"/>
                </a:solidFill>
                <a:latin typeface="Rockwell" panose="02060603020205020403" pitchFamily="18" charset="0"/>
              </a:rPr>
              <a:t>(7/2023)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04DCD9-F779-D83F-62B6-22A0DF8C6AE3}"/>
              </a:ext>
            </a:extLst>
          </p:cNvPr>
          <p:cNvSpPr txBox="1"/>
          <p:nvPr/>
        </p:nvSpPr>
        <p:spPr>
          <a:xfrm>
            <a:off x="1531017" y="6279400"/>
            <a:ext cx="128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C9424-D3AF-DE98-F384-59E6A4AF2E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9"/>
          <a:stretch/>
        </p:blipFill>
        <p:spPr bwMode="auto">
          <a:xfrm>
            <a:off x="92972" y="1594490"/>
            <a:ext cx="4115044" cy="50542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6227C-A9B3-E38A-CF7C-3B1E21181B3A}"/>
              </a:ext>
            </a:extLst>
          </p:cNvPr>
          <p:cNvSpPr txBox="1"/>
          <p:nvPr/>
        </p:nvSpPr>
        <p:spPr>
          <a:xfrm>
            <a:off x="117079" y="6288202"/>
            <a:ext cx="411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Before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69B3AC-3DB9-B87B-5637-21FF84895CDD}"/>
              </a:ext>
            </a:extLst>
          </p:cNvPr>
          <p:cNvSpPr txBox="1"/>
          <p:nvPr/>
        </p:nvSpPr>
        <p:spPr>
          <a:xfrm>
            <a:off x="4256229" y="6279400"/>
            <a:ext cx="4577052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pic>
        <p:nvPicPr>
          <p:cNvPr id="9" name="Picture 8" descr="A road with white lines and yellow lines&#10;&#10;Description automatically generated">
            <a:extLst>
              <a:ext uri="{FF2B5EF4-FFF2-40B4-BE49-F238E27FC236}">
                <a16:creationId xmlns:a16="http://schemas.microsoft.com/office/drawing/2014/main" id="{73C1395A-517B-9784-965A-25F9427DD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4321" y="2249378"/>
            <a:ext cx="5027831" cy="3770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15ADDE-BE3A-14AA-96A2-A690F6EA3971}"/>
              </a:ext>
            </a:extLst>
          </p:cNvPr>
          <p:cNvSpPr txBox="1"/>
          <p:nvPr/>
        </p:nvSpPr>
        <p:spPr>
          <a:xfrm>
            <a:off x="4083192" y="6270597"/>
            <a:ext cx="411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After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1394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August 24, 2023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Parking Lot Striping at Various Sites </a:t>
            </a:r>
            <a:r>
              <a:rPr lang="en-US" sz="2000" b="1">
                <a:solidFill>
                  <a:srgbClr val="0070C0"/>
                </a:solidFill>
                <a:latin typeface="Rockwell" panose="02060603020205020403" pitchFamily="18" charset="0"/>
              </a:rPr>
              <a:t>(7/2023)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737486" y="6582059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65F2374-AE18-071C-58B3-80D7CBEDAD5D}"/>
              </a:ext>
            </a:extLst>
          </p:cNvPr>
          <p:cNvSpPr txBox="1"/>
          <p:nvPr/>
        </p:nvSpPr>
        <p:spPr>
          <a:xfrm>
            <a:off x="4076313" y="6183732"/>
            <a:ext cx="10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A27F4F-E1B8-DC00-745B-27234C2D4E86}"/>
              </a:ext>
            </a:extLst>
          </p:cNvPr>
          <p:cNvSpPr txBox="1"/>
          <p:nvPr/>
        </p:nvSpPr>
        <p:spPr>
          <a:xfrm>
            <a:off x="304800" y="6279400"/>
            <a:ext cx="134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Sparks ES</a:t>
            </a:r>
          </a:p>
        </p:txBody>
      </p:sp>
      <p:pic>
        <p:nvPicPr>
          <p:cNvPr id="12" name="Picture 11" descr="A parking lot with blue markings&#10;&#10;Description automatically generated">
            <a:extLst>
              <a:ext uri="{FF2B5EF4-FFF2-40B4-BE49-F238E27FC236}">
                <a16:creationId xmlns:a16="http://schemas.microsoft.com/office/drawing/2014/main" id="{310A27F3-999F-7EF9-E9D3-F5F8D6B035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6" b="14589"/>
          <a:stretch/>
        </p:blipFill>
        <p:spPr>
          <a:xfrm>
            <a:off x="4678016" y="4246986"/>
            <a:ext cx="4190776" cy="2470148"/>
          </a:xfrm>
          <a:prstGeom prst="rect">
            <a:avLst/>
          </a:prstGeom>
        </p:spPr>
      </p:pic>
      <p:pic>
        <p:nvPicPr>
          <p:cNvPr id="6" name="Picture 5" descr="A parking lot with cars parked in front of a building&#10;&#10;Description automatically generated">
            <a:extLst>
              <a:ext uri="{FF2B5EF4-FFF2-40B4-BE49-F238E27FC236}">
                <a16:creationId xmlns:a16="http://schemas.microsoft.com/office/drawing/2014/main" id="{C9AABDAC-7847-4F15-4664-3328D35F16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5" b="32686"/>
          <a:stretch/>
        </p:blipFill>
        <p:spPr>
          <a:xfrm>
            <a:off x="275208" y="4246986"/>
            <a:ext cx="4402808" cy="24701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B2199B-8384-6679-D335-5AB81C1AF945}"/>
              </a:ext>
            </a:extLst>
          </p:cNvPr>
          <p:cNvSpPr txBox="1"/>
          <p:nvPr/>
        </p:nvSpPr>
        <p:spPr>
          <a:xfrm>
            <a:off x="3901309" y="6279400"/>
            <a:ext cx="1661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863D"/>
                </a:solidFill>
                <a:highlight>
                  <a:srgbClr val="E7E7E7"/>
                </a:highlight>
                <a:latin typeface="Aptos Black" panose="020B0004020202020204" pitchFamily="34" charset="0"/>
              </a:rPr>
              <a:t>Sparks MS </a:t>
            </a:r>
          </a:p>
        </p:txBody>
      </p:sp>
      <p:pic>
        <p:nvPicPr>
          <p:cNvPr id="3" name="Picture 2" descr="A road with a curb and trees&#10;&#10;Description automatically generated with medium confidence">
            <a:extLst>
              <a:ext uri="{FF2B5EF4-FFF2-40B4-BE49-F238E27FC236}">
                <a16:creationId xmlns:a16="http://schemas.microsoft.com/office/drawing/2014/main" id="{5A645722-B5EE-D587-B0EE-95398FF2DE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1" y="1594728"/>
            <a:ext cx="4402808" cy="2611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CDBAF4-8A4E-AF5B-769B-C85FEE5F12D3}"/>
              </a:ext>
            </a:extLst>
          </p:cNvPr>
          <p:cNvSpPr txBox="1"/>
          <p:nvPr/>
        </p:nvSpPr>
        <p:spPr>
          <a:xfrm>
            <a:off x="1592515" y="3965698"/>
            <a:ext cx="1616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BEFORE</a:t>
            </a:r>
          </a:p>
        </p:txBody>
      </p:sp>
      <p:pic>
        <p:nvPicPr>
          <p:cNvPr id="16" name="Picture 15" descr="A no parking sign on the road&#10;&#10;Description automatically generated">
            <a:extLst>
              <a:ext uri="{FF2B5EF4-FFF2-40B4-BE49-F238E27FC236}">
                <a16:creationId xmlns:a16="http://schemas.microsoft.com/office/drawing/2014/main" id="{EC72F25C-4B0D-CEDA-F582-DF90C2C70E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r="15711" b="58"/>
          <a:stretch/>
        </p:blipFill>
        <p:spPr>
          <a:xfrm rot="5400000">
            <a:off x="5467583" y="832945"/>
            <a:ext cx="2611637" cy="41907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4C5A27-D207-23BA-1E78-DB21CC267F75}"/>
              </a:ext>
            </a:extLst>
          </p:cNvPr>
          <p:cNvSpPr txBox="1"/>
          <p:nvPr/>
        </p:nvSpPr>
        <p:spPr>
          <a:xfrm>
            <a:off x="3901309" y="3816098"/>
            <a:ext cx="1453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highlight>
                  <a:srgbClr val="E7E7E7"/>
                </a:highlight>
                <a:latin typeface="Aptos Black" panose="020B0004020202020204" pitchFamily="34" charset="0"/>
              </a:rPr>
              <a:t>Sparks 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B9B975-14D9-D7D3-03FD-B719BE400D97}"/>
              </a:ext>
            </a:extLst>
          </p:cNvPr>
          <p:cNvSpPr txBox="1"/>
          <p:nvPr/>
        </p:nvSpPr>
        <p:spPr>
          <a:xfrm>
            <a:off x="6147089" y="3953270"/>
            <a:ext cx="1616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377431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August 24, 2023</a:t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Bottle Filling Stations at Various Sites </a:t>
            </a:r>
            <a:r>
              <a:rPr lang="en-US" sz="2000" b="1">
                <a:solidFill>
                  <a:srgbClr val="0070C0"/>
                </a:solidFill>
                <a:latin typeface="Rockwell" panose="02060603020205020403" pitchFamily="18" charset="0"/>
              </a:rPr>
              <a:t>(7/2023)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04DCD9-F779-D83F-62B6-22A0DF8C6AE3}"/>
              </a:ext>
            </a:extLst>
          </p:cNvPr>
          <p:cNvSpPr txBox="1"/>
          <p:nvPr/>
        </p:nvSpPr>
        <p:spPr>
          <a:xfrm>
            <a:off x="1531017" y="6279400"/>
            <a:ext cx="128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5F2374-AE18-071C-58B3-80D7CBEDAD5D}"/>
              </a:ext>
            </a:extLst>
          </p:cNvPr>
          <p:cNvSpPr txBox="1"/>
          <p:nvPr/>
        </p:nvSpPr>
        <p:spPr>
          <a:xfrm>
            <a:off x="4076313" y="6183732"/>
            <a:ext cx="10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6227C-A9B3-E38A-CF7C-3B1E21181B3A}"/>
              </a:ext>
            </a:extLst>
          </p:cNvPr>
          <p:cNvSpPr txBox="1"/>
          <p:nvPr/>
        </p:nvSpPr>
        <p:spPr>
          <a:xfrm>
            <a:off x="92972" y="6279400"/>
            <a:ext cx="441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Before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 descr="A water fountain on a brick wall&#10;&#10;Description automatically generated">
            <a:extLst>
              <a:ext uri="{FF2B5EF4-FFF2-40B4-BE49-F238E27FC236}">
                <a16:creationId xmlns:a16="http://schemas.microsoft.com/office/drawing/2014/main" id="{EF91C656-21D5-77F4-EF94-1FE5E697B8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6745" r="9645" b="4443"/>
          <a:stretch/>
        </p:blipFill>
        <p:spPr>
          <a:xfrm rot="5400000">
            <a:off x="4203774" y="1806407"/>
            <a:ext cx="4959958" cy="4614125"/>
          </a:xfrm>
          <a:prstGeom prst="rect">
            <a:avLst/>
          </a:prstGeom>
        </p:spPr>
      </p:pic>
      <p:pic>
        <p:nvPicPr>
          <p:cNvPr id="5" name="Picture 4" descr="A white metal object on a brick wall&#10;&#10;Description automatically generated">
            <a:extLst>
              <a:ext uri="{FF2B5EF4-FFF2-40B4-BE49-F238E27FC236}">
                <a16:creationId xmlns:a16="http://schemas.microsoft.com/office/drawing/2014/main" id="{C64663EB-7140-E64B-1EB4-F91922337B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" t="165" r="5290" b="-165"/>
          <a:stretch/>
        </p:blipFill>
        <p:spPr>
          <a:xfrm rot="5400000">
            <a:off x="-254992" y="2041667"/>
            <a:ext cx="4959959" cy="41436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601E0D-4E92-DC56-F61E-BBA47D677F70}"/>
              </a:ext>
            </a:extLst>
          </p:cNvPr>
          <p:cNvSpPr txBox="1"/>
          <p:nvPr/>
        </p:nvSpPr>
        <p:spPr>
          <a:xfrm>
            <a:off x="643493" y="6048865"/>
            <a:ext cx="2634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ptos ExtraBold" panose="020F0502020204030204" pitchFamily="34" charset="0"/>
              </a:rPr>
              <a:t>BEFORE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4D3408-3179-7122-A53D-F967F796F932}"/>
              </a:ext>
            </a:extLst>
          </p:cNvPr>
          <p:cNvSpPr txBox="1"/>
          <p:nvPr/>
        </p:nvSpPr>
        <p:spPr>
          <a:xfrm>
            <a:off x="4997896" y="5968289"/>
            <a:ext cx="3392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ptos ExtraBold" panose="020F0502020204030204" pitchFamily="34" charset="0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990579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Bottle Filling Stations 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04DCD9-F779-D83F-62B6-22A0DF8C6AE3}"/>
              </a:ext>
            </a:extLst>
          </p:cNvPr>
          <p:cNvSpPr txBox="1"/>
          <p:nvPr/>
        </p:nvSpPr>
        <p:spPr>
          <a:xfrm>
            <a:off x="1531017" y="6279400"/>
            <a:ext cx="128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7CAAC88-36ED-31FC-2DBE-C56C1E2B4E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247825"/>
              </p:ext>
            </p:extLst>
          </p:nvPr>
        </p:nvGraphicFramePr>
        <p:xfrm>
          <a:off x="204185" y="1651247"/>
          <a:ext cx="8708995" cy="4921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170">
                  <a:extLst>
                    <a:ext uri="{9D8B030D-6E8A-4147-A177-3AD203B41FA5}">
                      <a16:colId xmlns:a16="http://schemas.microsoft.com/office/drawing/2014/main" val="1396876119"/>
                    </a:ext>
                  </a:extLst>
                </a:gridCol>
                <a:gridCol w="1337378">
                  <a:extLst>
                    <a:ext uri="{9D8B030D-6E8A-4147-A177-3AD203B41FA5}">
                      <a16:colId xmlns:a16="http://schemas.microsoft.com/office/drawing/2014/main" val="2279787926"/>
                    </a:ext>
                  </a:extLst>
                </a:gridCol>
                <a:gridCol w="1271410">
                  <a:extLst>
                    <a:ext uri="{9D8B030D-6E8A-4147-A177-3AD203B41FA5}">
                      <a16:colId xmlns:a16="http://schemas.microsoft.com/office/drawing/2014/main" val="1109232224"/>
                    </a:ext>
                  </a:extLst>
                </a:gridCol>
                <a:gridCol w="1338327">
                  <a:extLst>
                    <a:ext uri="{9D8B030D-6E8A-4147-A177-3AD203B41FA5}">
                      <a16:colId xmlns:a16="http://schemas.microsoft.com/office/drawing/2014/main" val="846255531"/>
                    </a:ext>
                  </a:extLst>
                </a:gridCol>
                <a:gridCol w="1592425">
                  <a:extLst>
                    <a:ext uri="{9D8B030D-6E8A-4147-A177-3AD203B41FA5}">
                      <a16:colId xmlns:a16="http://schemas.microsoft.com/office/drawing/2014/main" val="3941220501"/>
                    </a:ext>
                  </a:extLst>
                </a:gridCol>
                <a:gridCol w="1463285">
                  <a:extLst>
                    <a:ext uri="{9D8B030D-6E8A-4147-A177-3AD203B41FA5}">
                      <a16:colId xmlns:a16="http://schemas.microsoft.com/office/drawing/2014/main" val="2025387511"/>
                    </a:ext>
                  </a:extLst>
                </a:gridCol>
              </a:tblGrid>
              <a:tr h="375277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Site: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# of Stations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Site: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# of Stations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Site: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# of Stations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329014"/>
                  </a:ext>
                </a:extLst>
              </a:tr>
              <a:tr h="437667">
                <a:tc>
                  <a:txBody>
                    <a:bodyPr/>
                    <a:lstStyle/>
                    <a:p>
                      <a:r>
                        <a:rPr lang="en-US" sz="1200"/>
                        <a:t>Baldwin Academy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Lassalette</a:t>
                      </a:r>
                      <a:r>
                        <a:rPr lang="en-US" sz="1200"/>
                        <a:t> </a:t>
                      </a:r>
                    </a:p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Sparks 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hangingPunct="1"/>
                      <a:r>
                        <a:rPr lang="en-US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368061"/>
                  </a:ext>
                </a:extLst>
              </a:tr>
              <a:tr h="350133">
                <a:tc>
                  <a:txBody>
                    <a:bodyPr/>
                    <a:lstStyle/>
                    <a:p>
                      <a:r>
                        <a:rPr lang="en-US" sz="1200"/>
                        <a:t>Bixby 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Los Altos 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Sparks 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hangingPunct="1"/>
                      <a:r>
                        <a:rPr lang="en-US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489668"/>
                  </a:ext>
                </a:extLst>
              </a:tr>
              <a:tr h="391278">
                <a:tc>
                  <a:txBody>
                    <a:bodyPr/>
                    <a:lstStyle/>
                    <a:p>
                      <a:r>
                        <a:rPr lang="en-US" sz="1200"/>
                        <a:t>California Academy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Los Altos HS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Sunset 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hangingPunct="1"/>
                      <a:r>
                        <a:rPr lang="en-US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282981"/>
                  </a:ext>
                </a:extLst>
              </a:tr>
              <a:tr h="350133">
                <a:tc>
                  <a:txBody>
                    <a:bodyPr/>
                    <a:lstStyle/>
                    <a:p>
                      <a:r>
                        <a:rPr lang="en-US" sz="1200" err="1"/>
                        <a:t>Cedarlane</a:t>
                      </a:r>
                      <a:r>
                        <a:rPr lang="en-US" sz="120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Los </a:t>
                      </a:r>
                      <a:r>
                        <a:rPr lang="en-US" sz="1200" err="1"/>
                        <a:t>Molinos</a:t>
                      </a:r>
                      <a:r>
                        <a:rPr lang="en-US" sz="1200"/>
                        <a:t> 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Valinda School of Academics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hangingPunct="1"/>
                      <a:r>
                        <a:rPr lang="en-US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940205"/>
                  </a:ext>
                </a:extLst>
              </a:tr>
              <a:tr h="437667">
                <a:tc>
                  <a:txBody>
                    <a:bodyPr/>
                    <a:lstStyle/>
                    <a:p>
                      <a:r>
                        <a:rPr lang="en-US" sz="1200"/>
                        <a:t>Del Valle 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Los Robles Academy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Valley Alternative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hangingPunct="1"/>
                      <a:r>
                        <a:rPr lang="en-US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227183"/>
                  </a:ext>
                </a:extLst>
              </a:tr>
              <a:tr h="391278">
                <a:tc>
                  <a:txBody>
                    <a:bodyPr/>
                    <a:lstStyle/>
                    <a:p>
                      <a:r>
                        <a:rPr lang="en-US" sz="1200" err="1"/>
                        <a:t>Fairgrove</a:t>
                      </a:r>
                      <a:r>
                        <a:rPr lang="en-US" sz="1200"/>
                        <a:t> Academy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Mesa Robles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Wedgeworth 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hangingPunct="1"/>
                      <a:r>
                        <a:rPr lang="en-US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698905"/>
                  </a:ext>
                </a:extLst>
              </a:tr>
              <a:tr h="380667">
                <a:tc>
                  <a:txBody>
                    <a:bodyPr/>
                    <a:lstStyle/>
                    <a:p>
                      <a:r>
                        <a:rPr lang="en-US" sz="1200"/>
                        <a:t>Glen A Wilson 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Nelson 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William Workman HS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hangingPunct="1"/>
                      <a:r>
                        <a:rPr lang="en-US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347676"/>
                  </a:ext>
                </a:extLst>
              </a:tr>
              <a:tr h="350133">
                <a:tc>
                  <a:txBody>
                    <a:bodyPr/>
                    <a:lstStyle/>
                    <a:p>
                      <a:r>
                        <a:rPr lang="en-US" sz="1200"/>
                        <a:t>Grandview, College Preparatory Academy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Newton 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Wing Lane 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hangingPunct="1"/>
                      <a:r>
                        <a:rPr lang="en-US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939519"/>
                  </a:ext>
                </a:extLst>
              </a:tr>
              <a:tr h="437667">
                <a:tc>
                  <a:txBody>
                    <a:bodyPr/>
                    <a:lstStyle/>
                    <a:p>
                      <a:r>
                        <a:rPr lang="en-US" sz="1200" err="1"/>
                        <a:t>Grazide</a:t>
                      </a:r>
                      <a:r>
                        <a:rPr lang="en-US" sz="1200"/>
                        <a:t> 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Orange Grove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Workman 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hangingPunct="1"/>
                      <a:r>
                        <a:rPr lang="en-US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083877"/>
                  </a:ext>
                </a:extLst>
              </a:tr>
              <a:tr h="350133">
                <a:tc>
                  <a:txBody>
                    <a:bodyPr/>
                    <a:lstStyle/>
                    <a:p>
                      <a:r>
                        <a:rPr lang="en-US" sz="1200" err="1"/>
                        <a:t>Kwis</a:t>
                      </a:r>
                      <a:r>
                        <a:rPr lang="en-US" sz="1200"/>
                        <a:t> 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Palm 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457190"/>
                  </a:ext>
                </a:extLst>
              </a:tr>
              <a:tr h="350133">
                <a:tc>
                  <a:txBody>
                    <a:bodyPr/>
                    <a:lstStyle/>
                    <a:p>
                      <a:r>
                        <a:rPr lang="en-US" sz="1200"/>
                        <a:t>La Puente HS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Sierra Vista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hangingPunct="1"/>
                      <a:r>
                        <a:rPr lang="en-US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784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2199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onnaie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Median">
      <a:maj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édian">
  <a:themeElements>
    <a:clrScheme name="Monnaie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Median">
      <a:maj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ppt/theme/themeOverride2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ppt/theme/themeOverride3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D1075DD14ACE4DBFD85931C4A3D8B2" ma:contentTypeVersion="14" ma:contentTypeDescription="Create a new document." ma:contentTypeScope="" ma:versionID="92eed37e0c3ca5a6c4c917609fb6e07a">
  <xsd:schema xmlns:xsd="http://www.w3.org/2001/XMLSchema" xmlns:xs="http://www.w3.org/2001/XMLSchema" xmlns:p="http://schemas.microsoft.com/office/2006/metadata/properties" xmlns:ns3="c5f0dd29-812e-4e38-9221-6fe88239b54b" xmlns:ns4="b3fe1c67-6478-45b1-aa56-5fc4d7a72521" targetNamespace="http://schemas.microsoft.com/office/2006/metadata/properties" ma:root="true" ma:fieldsID="0fde5bd7b731ef473ad5b1f0d1b9c7ca" ns3:_="" ns4:_="">
    <xsd:import namespace="c5f0dd29-812e-4e38-9221-6fe88239b54b"/>
    <xsd:import namespace="b3fe1c67-6478-45b1-aa56-5fc4d7a725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0dd29-812e-4e38-9221-6fe88239b5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e1c67-6478-45b1-aa56-5fc4d7a7252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16953D-E82D-45F1-BF81-10AE67C60FB4}">
  <ds:schemaRefs>
    <ds:schemaRef ds:uri="b3fe1c67-6478-45b1-aa56-5fc4d7a72521"/>
    <ds:schemaRef ds:uri="c5f0dd29-812e-4e38-9221-6fe88239b54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7B9F651-A7C9-4AAC-85A2-D0A49564519A}">
  <ds:schemaRefs>
    <ds:schemaRef ds:uri="b3fe1c67-6478-45b1-aa56-5fc4d7a72521"/>
    <ds:schemaRef ds:uri="c5f0dd29-812e-4e38-9221-6fe88239b5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A11E5F8-3A9B-4F4A-B8EC-8CB92FDE26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969</Words>
  <Application>Microsoft Office PowerPoint</Application>
  <PresentationFormat>On-screen Show (4:3)</PresentationFormat>
  <Paragraphs>416</Paragraphs>
  <Slides>17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Médian</vt:lpstr>
      <vt:lpstr>1_Médian</vt:lpstr>
      <vt:lpstr>HACIENDA LA PUENTE UNIFIED SCHOOL DISTRICT</vt:lpstr>
      <vt:lpstr>PowerPoint Presentation</vt:lpstr>
      <vt:lpstr>Projects Completed as of August 24, 2023   Wing Lane – K1 &amp; K2 Flooring (6/2023)</vt:lpstr>
      <vt:lpstr>Projects Completed as of August 24, 2023   La Puente HS – Weight Room Flooring and Painting (6/2023)</vt:lpstr>
      <vt:lpstr>Projects Completed as of August 24, 2023 Mesa Robles – Kinder Asphalt (6/2023)</vt:lpstr>
      <vt:lpstr>Projects Completed as of August 24, 2023   Nelson – Asphalt Slurry &amp; Paint (7/2023)</vt:lpstr>
      <vt:lpstr>Projects Completed as of August 24, 2023 Parking Lot Striping at Various Sites (7/2023)</vt:lpstr>
      <vt:lpstr>Projects Completed as of August 24, 2023 Bottle Filling Stations at Various Sites (7/2023)</vt:lpstr>
      <vt:lpstr>Bottle Filling Stations </vt:lpstr>
      <vt:lpstr>Projects Completed as of August 24, 2023 Cedarlane – Artificial Turf (7/2023)</vt:lpstr>
      <vt:lpstr>Projects In Progress</vt:lpstr>
      <vt:lpstr>Projects In Progress as of August 24, 2023 </vt:lpstr>
      <vt:lpstr>Projects In Progress as of August 24, 2023 </vt:lpstr>
      <vt:lpstr> Projects with Division of State Architect (DSA)  Waiting on Approval</vt:lpstr>
      <vt:lpstr>Projects In Progress of August 24, 2023   Wedgeworth Update </vt:lpstr>
      <vt:lpstr>Wedgeworth Update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HACIENDA LA PUENTE UNIFIED SCHOOL DISTRICT</dc:title>
  <dc:creator>Mark Hansberger</dc:creator>
  <cp:lastModifiedBy>Nancy Ruiz</cp:lastModifiedBy>
  <cp:revision>3</cp:revision>
  <cp:lastPrinted>2023-08-16T18:18:53Z</cp:lastPrinted>
  <dcterms:modified xsi:type="dcterms:W3CDTF">2023-08-25T22:43:10Z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0x01010036D1075DD14ACE4DBFD85931C4A3D8B2</vt:lpwstr>
  </property>
</Properties>
</file>