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Override1.xml" ContentType="application/vnd.openxmlformats-officedocument.themeOverrid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Override2.xml" ContentType="application/vnd.openxmlformats-officedocument.themeOverrid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Override3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authors.xml" ContentType="application/vnd.ms-powerpoint.author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74" r:id="rId5"/>
  </p:sldMasterIdLst>
  <p:notesMasterIdLst>
    <p:notesMasterId r:id="rId23"/>
  </p:notesMasterIdLst>
  <p:handoutMasterIdLst>
    <p:handoutMasterId r:id="rId24"/>
  </p:handoutMasterIdLst>
  <p:sldIdLst>
    <p:sldId id="654" r:id="rId6"/>
    <p:sldId id="694" r:id="rId7"/>
    <p:sldId id="712" r:id="rId8"/>
    <p:sldId id="714" r:id="rId9"/>
    <p:sldId id="715" r:id="rId10"/>
    <p:sldId id="718" r:id="rId11"/>
    <p:sldId id="717" r:id="rId12"/>
    <p:sldId id="716" r:id="rId13"/>
    <p:sldId id="719" r:id="rId14"/>
    <p:sldId id="410" r:id="rId15"/>
    <p:sldId id="688" r:id="rId16"/>
    <p:sldId id="708" r:id="rId17"/>
    <p:sldId id="720" r:id="rId18"/>
    <p:sldId id="722" r:id="rId19"/>
    <p:sldId id="721" r:id="rId20"/>
    <p:sldId id="690" r:id="rId21"/>
    <p:sldId id="685" r:id="rId22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6905C778-2582-4791-8514-4D1F495C5EDA}">
          <p14:sldIdLst>
            <p14:sldId id="654"/>
            <p14:sldId id="694"/>
            <p14:sldId id="712"/>
            <p14:sldId id="714"/>
            <p14:sldId id="715"/>
            <p14:sldId id="718"/>
            <p14:sldId id="717"/>
            <p14:sldId id="716"/>
            <p14:sldId id="719"/>
            <p14:sldId id="410"/>
            <p14:sldId id="688"/>
            <p14:sldId id="708"/>
            <p14:sldId id="720"/>
            <p14:sldId id="722"/>
            <p14:sldId id="721"/>
            <p14:sldId id="690"/>
            <p14:sldId id="68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8D9CDD2-6989-6ABC-49F8-BDB7C0A8C8D4}" name="Erik Wong" initials="EW" userId="S::ewong@hlpusd.k12.ca.us::32b660ea-ca2e-4ded-b5ea-f95e5b42e69f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rik Wong" initials="EW" lastIdx="31" clrIdx="0">
    <p:extLst>
      <p:ext uri="{19B8F6BF-5375-455C-9EA6-DF929625EA0E}">
        <p15:presenceInfo xmlns:p15="http://schemas.microsoft.com/office/powerpoint/2012/main" userId="S-1-5-21-1967866684-18703725-1786346777-168823" providerId="AD"/>
      </p:ext>
    </p:extLst>
  </p:cmAuthor>
  <p:cmAuthor id="2" name="Jessica Morley" initials="JM" lastIdx="4" clrIdx="1">
    <p:extLst>
      <p:ext uri="{19B8F6BF-5375-455C-9EA6-DF929625EA0E}">
        <p15:presenceInfo xmlns:p15="http://schemas.microsoft.com/office/powerpoint/2012/main" userId="S::jmorley@ccorpusa.com::fe3d5e02-dd94-4931-b0ca-ea0c9dd2b57f" providerId="AD"/>
      </p:ext>
    </p:extLst>
  </p:cmAuthor>
  <p:cmAuthor id="3" name="Belen Bobadilla" initials="BB" lastIdx="22" clrIdx="2">
    <p:extLst>
      <p:ext uri="{19B8F6BF-5375-455C-9EA6-DF929625EA0E}">
        <p15:presenceInfo xmlns:p15="http://schemas.microsoft.com/office/powerpoint/2012/main" userId="S-1-5-21-1967866684-18703725-1786346777-21556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  <a:srgbClr val="E7E7E7"/>
    <a:srgbClr val="00863D"/>
    <a:srgbClr val="029FEE"/>
    <a:srgbClr val="004C22"/>
    <a:srgbClr val="EA6716"/>
    <a:srgbClr val="A8E1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648EE53-5E04-ECBC-53E7-DD1264E4923F}" v="39" dt="2023-09-19T14:45:44.272"/>
    <p1510:client id="{B329BEC4-49A7-B68F-DC71-E507EB6B6273}" v="109" dt="2023-09-19T15:32:15.98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1674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handoutMaster" Target="handoutMasters/handout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4ABC1B-FE5C-4BF7-921C-313FD045898D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F318D6-3A14-48EC-AE14-08E957E83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8023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2288" tIns="46145" rIns="92288" bIns="4614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2288" tIns="46145" rIns="92288" bIns="46145" rtlCol="0"/>
          <a:lstStyle>
            <a:lvl1pPr algn="r">
              <a:defRPr sz="1200"/>
            </a:lvl1pPr>
          </a:lstStyle>
          <a:p>
            <a:fld id="{8556C83C-6E88-4ECE-941C-85B77B183B9D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8500"/>
            <a:ext cx="4649788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288" tIns="46145" rIns="92288" bIns="46145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2288" tIns="46145" rIns="92288" bIns="46145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2288" tIns="46145" rIns="92288" bIns="4614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2288" tIns="46145" rIns="92288" bIns="46145" rtlCol="0" anchor="b"/>
          <a:lstStyle>
            <a:lvl1pPr algn="r">
              <a:defRPr sz="1200"/>
            </a:lvl1pPr>
          </a:lstStyle>
          <a:p>
            <a:fld id="{E14466A9-CC9C-4502-9BE4-BA31B2D7E2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9895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4466A9-CC9C-4502-9BE4-BA31B2D7E29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4329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4466A9-CC9C-4502-9BE4-BA31B2D7E29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7925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4570730"/>
            <a:ext cx="5608320" cy="4183380"/>
          </a:xfrm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C29461-7DEC-4F80-89DF-2D3DEF2545B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9158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4570730"/>
            <a:ext cx="5608320" cy="4183380"/>
          </a:xfrm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C29461-7DEC-4F80-89DF-2D3DEF2545B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9445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4570730"/>
            <a:ext cx="5608320" cy="418338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C29461-7DEC-4F80-89DF-2D3DEF2545B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2798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4570730"/>
            <a:ext cx="5608320" cy="418338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C29461-7DEC-4F80-89DF-2D3DEF2545B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0360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4570730"/>
            <a:ext cx="5608320" cy="418338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C29461-7DEC-4F80-89DF-2D3DEF2545B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3566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4570730"/>
            <a:ext cx="5608320" cy="418338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C29461-7DEC-4F80-89DF-2D3DEF2545B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5288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C29461-7DEC-4F80-89DF-2D3DEF2545B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0719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4570730"/>
            <a:ext cx="5608320" cy="4183380"/>
          </a:xfrm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C29461-7DEC-4F80-89DF-2D3DEF2545B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1026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4570730"/>
            <a:ext cx="5608320" cy="418338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C29461-7DEC-4F80-89DF-2D3DEF2545B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7385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4570730"/>
            <a:ext cx="5608320" cy="4183380"/>
          </a:xfrm>
        </p:spPr>
        <p:txBody>
          <a:bodyPr/>
          <a:lstStyle/>
          <a:p>
            <a:r>
              <a:rPr lang="en-US">
                <a:cs typeface="Calibri"/>
              </a:rPr>
              <a:t>Boys &amp; Girls Restrooms new floors, Boys &amp; Girls new doors, Girls new paint work, Boys new </a:t>
            </a:r>
            <a:r>
              <a:rPr lang="en-US" err="1">
                <a:cs typeface="Calibri"/>
              </a:rPr>
              <a:t>frp</a:t>
            </a:r>
            <a:r>
              <a:rPr lang="en-US">
                <a:cs typeface="Calibri"/>
              </a:rPr>
              <a:t> paneling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C29461-7DEC-4F80-89DF-2D3DEF2545B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9248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4570730"/>
            <a:ext cx="5608320" cy="418338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C29461-7DEC-4F80-89DF-2D3DEF2545B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3816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4570730"/>
            <a:ext cx="5608320" cy="418338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C29461-7DEC-4F80-89DF-2D3DEF2545B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4170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4570730"/>
            <a:ext cx="5608320" cy="418338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C29461-7DEC-4F80-89DF-2D3DEF2545B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6177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4570730"/>
            <a:ext cx="5608320" cy="418338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C29461-7DEC-4F80-89DF-2D3DEF2545B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7604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4570730"/>
            <a:ext cx="5608320" cy="418338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C29461-7DEC-4F80-89DF-2D3DEF2545B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726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5970588"/>
            <a:ext cx="9144000" cy="887412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9525" y="6053138"/>
            <a:ext cx="2249488" cy="7127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359025" y="6043613"/>
            <a:ext cx="6784975" cy="7143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Titr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ous-titr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515100" cy="685800"/>
          </a:xfrm>
        </p:spPr>
        <p:txBody>
          <a:bodyPr anchor="ctr"/>
          <a:lstStyle>
            <a:lvl1pPr marL="0" indent="0" algn="l">
              <a:buNone/>
              <a:defRPr sz="28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Rectangle 6"/>
          <p:cNvSpPr>
            <a:spLocks noGrp="1"/>
          </p:cNvSpPr>
          <p:nvPr>
            <p:ph type="dt" sz="half" idx="10"/>
          </p:nvPr>
        </p:nvSpPr>
        <p:spPr>
          <a:xfrm>
            <a:off x="76200" y="6069013"/>
            <a:ext cx="2057400" cy="685800"/>
          </a:xfrm>
        </p:spPr>
        <p:txBody>
          <a:bodyPr>
            <a:noAutofit/>
          </a:bodyPr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0C8B1D79-0C31-4730-999A-DA947E5A12A9}" type="datetime1">
              <a:rPr lang="en-US" smtClean="0"/>
              <a:t>9/20/2023</a:t>
            </a:fld>
            <a:endParaRPr lang="en-US"/>
          </a:p>
        </p:txBody>
      </p:sp>
      <p:sp>
        <p:nvSpPr>
          <p:cNvPr id="10" name="Rectangle 10"/>
          <p:cNvSpPr>
            <a:spLocks noGrp="1"/>
          </p:cNvSpPr>
          <p:nvPr>
            <p:ph type="ftr" sz="quarter" idx="11"/>
          </p:nvPr>
        </p:nvSpPr>
        <p:spPr>
          <a:xfrm>
            <a:off x="2085975" y="236538"/>
            <a:ext cx="5867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Rectangle 10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2C9D5BF6-8F1A-45CD-A733-A5F64C0549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5970588"/>
            <a:ext cx="9144000" cy="887412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9525" y="6053140"/>
            <a:ext cx="2249488" cy="7127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359026" y="6043615"/>
            <a:ext cx="6784975" cy="7143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8" name="Titr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ous-titr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515100" cy="685800"/>
          </a:xfrm>
        </p:spPr>
        <p:txBody>
          <a:bodyPr anchor="ctr"/>
          <a:lstStyle>
            <a:lvl1pPr marL="0" indent="0" algn="l">
              <a:buNone/>
              <a:defRPr sz="2100">
                <a:solidFill>
                  <a:srgbClr val="FFFFFF"/>
                </a:solidFill>
              </a:defRPr>
            </a:lvl1pPr>
            <a:lvl2pPr marL="342900" indent="0" algn="ctr">
              <a:buNone/>
            </a:lvl2pPr>
            <a:lvl3pPr marL="685800" indent="0" algn="ctr">
              <a:buNone/>
            </a:lvl3pPr>
            <a:lvl4pPr marL="1028700" indent="0" algn="ctr">
              <a:buNone/>
            </a:lvl4pPr>
            <a:lvl5pPr marL="1371600" indent="0" algn="ctr">
              <a:buNone/>
            </a:lvl5pPr>
            <a:lvl6pPr marL="1714500" indent="0" algn="ctr">
              <a:buNone/>
            </a:lvl6pPr>
            <a:lvl7pPr marL="2057400" indent="0" algn="ctr">
              <a:buNone/>
            </a:lvl7pPr>
            <a:lvl8pPr marL="2400300" indent="0" algn="ctr">
              <a:buNone/>
            </a:lvl8pPr>
            <a:lvl9pPr marL="27432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Rectangle 6"/>
          <p:cNvSpPr>
            <a:spLocks noGrp="1"/>
          </p:cNvSpPr>
          <p:nvPr>
            <p:ph type="dt" sz="half" idx="10"/>
          </p:nvPr>
        </p:nvSpPr>
        <p:spPr>
          <a:xfrm>
            <a:off x="76200" y="6069013"/>
            <a:ext cx="2057400" cy="685800"/>
          </a:xfrm>
        </p:spPr>
        <p:txBody>
          <a:bodyPr>
            <a:noAutofit/>
          </a:bodyPr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0C8B1D79-0C31-4730-999A-DA947E5A12A9}" type="datetime1">
              <a:rPr lang="en-US" smtClean="0"/>
              <a:t>9/20/2023</a:t>
            </a:fld>
            <a:endParaRPr lang="en-US"/>
          </a:p>
        </p:txBody>
      </p:sp>
      <p:sp>
        <p:nvSpPr>
          <p:cNvPr id="10" name="Rectangle 10"/>
          <p:cNvSpPr>
            <a:spLocks noGrp="1"/>
          </p:cNvSpPr>
          <p:nvPr>
            <p:ph type="ftr" sz="quarter" idx="11"/>
          </p:nvPr>
        </p:nvSpPr>
        <p:spPr>
          <a:xfrm>
            <a:off x="2085975" y="236540"/>
            <a:ext cx="5867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Rectangle 10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2C9D5BF6-8F1A-45CD-A733-A5F64C05499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9890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Espace réservé du contenu 7"/>
          <p:cNvSpPr>
            <a:spLocks noGrp="1"/>
          </p:cNvSpPr>
          <p:nvPr>
            <p:ph sz="quarter" idx="13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Espace réservé de la date 1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FF63AF-04C5-46ED-96FB-1568CD5BA6A8}" type="datetime1">
              <a:rPr lang="en-US" smtClean="0"/>
              <a:t>9/20/2023</a:t>
            </a:fld>
            <a:endParaRPr lang="en-US"/>
          </a:p>
        </p:txBody>
      </p:sp>
      <p:sp>
        <p:nvSpPr>
          <p:cNvPr id="5" name="Rectangle 2"/>
          <p:cNvSpPr>
            <a:spLocks noGrp="1"/>
          </p:cNvSpPr>
          <p:nvPr>
            <p:ph type="ftr" sz="quarter" idx="15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Espace réservé du numéro de diapositive 2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45BE55-96CF-4A88-9826-854F6BE1054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2747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371601" y="2743200"/>
            <a:ext cx="7123113" cy="1673225"/>
          </a:xfrm>
        </p:spPr>
        <p:txBody>
          <a:bodyPr/>
          <a:lstStyle>
            <a:lvl1pPr>
              <a:buNone/>
              <a:defRPr sz="2100">
                <a:solidFill>
                  <a:schemeClr val="tx2"/>
                </a:solidFill>
              </a:defRPr>
            </a:lvl1pPr>
            <a:lvl2pPr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3300" b="0" cap="none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Rectangl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D1E74B-8926-4A06-A185-83672E22E92A}" type="datetime1">
              <a:rPr lang="en-US" smtClean="0"/>
              <a:t>9/20/2023</a:t>
            </a:fld>
            <a:endParaRPr lang="en-US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11"/>
          </p:nvPr>
        </p:nvSpPr>
        <p:spPr>
          <a:xfrm>
            <a:off x="0" y="1752602"/>
            <a:ext cx="1295400" cy="701675"/>
          </a:xfrm>
        </p:spPr>
        <p:txBody>
          <a:bodyPr>
            <a:noAutofit/>
          </a:bodyPr>
          <a:lstStyle>
            <a:lvl1pPr>
              <a:defRPr sz="1800"/>
            </a:lvl1pPr>
          </a:lstStyle>
          <a:p>
            <a:pPr>
              <a:defRPr/>
            </a:pPr>
            <a:fld id="{758633C0-3EDB-47ED-B0FC-29511389E86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Rectangle 11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4280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3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Espace réservé du contenu 10"/>
          <p:cNvSpPr>
            <a:spLocks noGrp="1"/>
          </p:cNvSpPr>
          <p:nvPr>
            <p:ph sz="quarter" idx="14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Espace réservé de la date 1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A36633-7570-455A-8318-BAE0FEA0778D}" type="datetime1">
              <a:rPr lang="en-US" smtClean="0"/>
              <a:t>9/20/2023</a:t>
            </a:fld>
            <a:endParaRPr lang="en-US"/>
          </a:p>
        </p:txBody>
      </p:sp>
      <p:sp>
        <p:nvSpPr>
          <p:cNvPr id="6" name="Rectangle 2"/>
          <p:cNvSpPr>
            <a:spLocks noGrp="1"/>
          </p:cNvSpPr>
          <p:nvPr>
            <p:ph type="ftr" sz="quarter" idx="16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Espace réservé du numéro de diapositive 2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8FA9AF-2E54-4B48-B9E0-588EC64BD77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0480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Espace réservé du contenu 10"/>
          <p:cNvSpPr>
            <a:spLocks noGrp="1"/>
          </p:cNvSpPr>
          <p:nvPr>
            <p:ph sz="quarter" idx="13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Espace réservé du contenu 12"/>
          <p:cNvSpPr>
            <a:spLocks noGrp="1"/>
          </p:cNvSpPr>
          <p:nvPr>
            <p:ph sz="quarter" idx="1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Espace réservé du texte 15"/>
          <p:cNvSpPr>
            <a:spLocks noGrp="1"/>
          </p:cNvSpPr>
          <p:nvPr>
            <p:ph type="body" sz="quarter" idx="18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>
              <a:buFontTx/>
              <a:buNone/>
              <a:defRPr sz="15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19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>
              <a:buFontTx/>
              <a:buNone/>
              <a:defRPr sz="15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Espace réservé de la date 13"/>
          <p:cNvSpPr>
            <a:spLocks noGrp="1"/>
          </p:cNvSpPr>
          <p:nvPr>
            <p:ph type="dt" sz="half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580A2A-40B9-42AF-B9AF-F6F1C99DE2C4}" type="datetime1">
              <a:rPr lang="en-US" smtClean="0"/>
              <a:t>9/20/2023</a:t>
            </a:fld>
            <a:endParaRPr lang="en-US"/>
          </a:p>
        </p:txBody>
      </p:sp>
      <p:sp>
        <p:nvSpPr>
          <p:cNvPr id="8" name="Rectangle 2"/>
          <p:cNvSpPr>
            <a:spLocks noGrp="1"/>
          </p:cNvSpPr>
          <p:nvPr>
            <p:ph type="ftr" sz="quarter" idx="2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Espace réservé du numéro de diapositive 22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D8A9A6-6C1F-4E27-838C-A1B349B0B3B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8061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422350-2D91-4B2B-BFCE-B2D81FC6C2B1}" type="datetime1">
              <a:rPr lang="en-US" smtClean="0"/>
              <a:t>9/20/2023</a:t>
            </a:fld>
            <a:endParaRPr lang="en-US"/>
          </a:p>
        </p:txBody>
      </p:sp>
      <p:sp>
        <p:nvSpPr>
          <p:cNvPr id="4" name="Rectangle 2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95593C-7CF0-4D9B-A032-A64729F7F6D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276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F0AB1D-6402-48C3-87B6-D68D7EBCC6A0}" type="datetime1">
              <a:rPr lang="en-US" smtClean="0"/>
              <a:t>9/20/2023</a:t>
            </a:fld>
            <a:endParaRPr lang="en-US"/>
          </a:p>
        </p:txBody>
      </p:sp>
      <p:sp>
        <p:nvSpPr>
          <p:cNvPr id="3" name="Rectangl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7C6CB98C-2484-4417-9FE0-2104C01BF41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3214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/>
          <a:lstStyle>
            <a:lvl1pPr algn="l">
              <a:buNone/>
              <a:defRPr sz="33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750"/>
              </a:spcAft>
              <a:buNone/>
              <a:defRPr sz="1350"/>
            </a:lvl1pPr>
            <a:lvl2pPr>
              <a:buNone/>
              <a:defRPr sz="900"/>
            </a:lvl2pPr>
            <a:lvl3pPr>
              <a:buNone/>
              <a:defRPr sz="750"/>
            </a:lvl3pPr>
            <a:lvl4pPr>
              <a:buNone/>
              <a:defRPr sz="675"/>
            </a:lvl4pPr>
            <a:lvl5pPr>
              <a:buNone/>
              <a:defRPr sz="675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3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Espace réservé de la date 1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C9F617-F7CC-47C2-9295-B83523E8D38C}" type="datetime1">
              <a:rPr lang="en-US" smtClean="0"/>
              <a:t>9/20/2023</a:t>
            </a:fld>
            <a:endParaRPr lang="en-US"/>
          </a:p>
        </p:txBody>
      </p:sp>
      <p:sp>
        <p:nvSpPr>
          <p:cNvPr id="6" name="Rectangle 2"/>
          <p:cNvSpPr>
            <a:spLocks noGrp="1"/>
          </p:cNvSpPr>
          <p:nvPr>
            <p:ph type="ftr" sz="quarter" idx="15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Espace réservé du numéro de diapositive 2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38B9F7-18FF-4817-978B-9FC30375F79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6214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9525" y="4572002"/>
            <a:ext cx="9144000" cy="887413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9524" y="4664075"/>
            <a:ext cx="1463675" cy="7127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44639" y="4654550"/>
            <a:ext cx="7589837" cy="712788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447801" y="2"/>
            <a:ext cx="100013" cy="6867525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524000" y="0"/>
            <a:ext cx="7620000" cy="4648200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 sz="2400"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275"/>
            </a:lvl1pPr>
            <a:lvl2pPr>
              <a:buFontTx/>
              <a:buNone/>
              <a:defRPr sz="900"/>
            </a:lvl2pPr>
            <a:lvl3pPr>
              <a:buFontTx/>
              <a:buNone/>
              <a:defRPr sz="750"/>
            </a:lvl3pPr>
            <a:lvl4pPr>
              <a:buFontTx/>
              <a:buNone/>
              <a:defRPr sz="675"/>
            </a:lvl4pPr>
            <a:lvl5pPr>
              <a:buFontTx/>
              <a:buNone/>
              <a:defRPr sz="675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00200" y="4724400"/>
            <a:ext cx="7315200" cy="609600"/>
          </a:xfrm>
        </p:spPr>
        <p:txBody>
          <a:bodyPr/>
          <a:lstStyle>
            <a:lvl1pPr algn="l">
              <a:buNone/>
              <a:defRPr sz="21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Rectangle 8"/>
          <p:cNvSpPr>
            <a:spLocks noGrp="1"/>
          </p:cNvSpPr>
          <p:nvPr>
            <p:ph type="dt" sz="half" idx="10"/>
          </p:nvPr>
        </p:nvSpPr>
        <p:spPr>
          <a:xfrm>
            <a:off x="6248400" y="6248402"/>
            <a:ext cx="26670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6DE670-D5EE-4933-9195-F16E6D1CC659}" type="datetime1">
              <a:rPr lang="en-US" smtClean="0"/>
              <a:t>9/20/2023</a:t>
            </a:fld>
            <a:endParaRPr lang="en-US"/>
          </a:p>
        </p:txBody>
      </p:sp>
      <p:sp>
        <p:nvSpPr>
          <p:cNvPr id="10" name="Rectangle 9"/>
          <p:cNvSpPr>
            <a:spLocks noGrp="1"/>
          </p:cNvSpPr>
          <p:nvPr>
            <p:ph type="sldNum" sz="quarter" idx="11"/>
          </p:nvPr>
        </p:nvSpPr>
        <p:spPr>
          <a:xfrm>
            <a:off x="0" y="4667252"/>
            <a:ext cx="1447800" cy="663575"/>
          </a:xfrm>
        </p:spPr>
        <p:txBody>
          <a:bodyPr/>
          <a:lstStyle>
            <a:lvl1pPr>
              <a:defRPr sz="2100"/>
            </a:lvl1pPr>
          </a:lstStyle>
          <a:p>
            <a:pPr>
              <a:defRPr/>
            </a:pPr>
            <a:fld id="{FBCE7EF8-B793-4593-9A0A-4B6792D84EB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" name="Rectangle 13"/>
          <p:cNvSpPr>
            <a:spLocks noGrp="1"/>
          </p:cNvSpPr>
          <p:nvPr>
            <p:ph type="ftr" sz="quarter" idx="12"/>
          </p:nvPr>
        </p:nvSpPr>
        <p:spPr>
          <a:xfrm>
            <a:off x="1600200" y="6248402"/>
            <a:ext cx="45720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295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Espace réservé du contenu 7"/>
          <p:cNvSpPr>
            <a:spLocks noGrp="1"/>
          </p:cNvSpPr>
          <p:nvPr>
            <p:ph sz="quarter" idx="13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Espace réservé de la date 1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FF63AF-04C5-46ED-96FB-1568CD5BA6A8}" type="datetime1">
              <a:rPr lang="en-US" smtClean="0"/>
              <a:t>9/20/2023</a:t>
            </a:fld>
            <a:endParaRPr lang="en-US"/>
          </a:p>
        </p:txBody>
      </p:sp>
      <p:sp>
        <p:nvSpPr>
          <p:cNvPr id="5" name="Rectangle 2"/>
          <p:cNvSpPr>
            <a:spLocks noGrp="1"/>
          </p:cNvSpPr>
          <p:nvPr>
            <p:ph type="ftr" sz="quarter" idx="15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Espace réservé du numéro de diapositive 2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45BE55-96CF-4A88-9826-854F6BE105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/>
          <a:lstStyle>
            <a:lvl1pPr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Rectangl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D1E74B-8926-4A06-A185-83672E22E92A}" type="datetime1">
              <a:rPr lang="en-US" smtClean="0"/>
              <a:t>9/20/2023</a:t>
            </a:fld>
            <a:endParaRPr lang="en-US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5"/>
          </a:xfrm>
        </p:spPr>
        <p:txBody>
          <a:bodyPr>
            <a:noAutofit/>
          </a:bodyPr>
          <a:lstStyle>
            <a:lvl1pPr>
              <a:defRPr sz="2400"/>
            </a:lvl1pPr>
          </a:lstStyle>
          <a:p>
            <a:pPr>
              <a:defRPr/>
            </a:pPr>
            <a:fld id="{758633C0-3EDB-47ED-B0FC-29511389E8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Rectangle 11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3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Espace réservé du contenu 10"/>
          <p:cNvSpPr>
            <a:spLocks noGrp="1"/>
          </p:cNvSpPr>
          <p:nvPr>
            <p:ph sz="quarter" idx="14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Espace réservé de la date 1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A36633-7570-455A-8318-BAE0FEA0778D}" type="datetime1">
              <a:rPr lang="en-US" smtClean="0"/>
              <a:t>9/20/2023</a:t>
            </a:fld>
            <a:endParaRPr lang="en-US"/>
          </a:p>
        </p:txBody>
      </p:sp>
      <p:sp>
        <p:nvSpPr>
          <p:cNvPr id="6" name="Rectangle 2"/>
          <p:cNvSpPr>
            <a:spLocks noGrp="1"/>
          </p:cNvSpPr>
          <p:nvPr>
            <p:ph type="ftr" sz="quarter" idx="16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Espace réservé du numéro de diapositive 2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8FA9AF-2E54-4B48-B9E0-588EC64BD7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Espace réservé du contenu 10"/>
          <p:cNvSpPr>
            <a:spLocks noGrp="1"/>
          </p:cNvSpPr>
          <p:nvPr>
            <p:ph sz="quarter" idx="13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Espace réservé du contenu 12"/>
          <p:cNvSpPr>
            <a:spLocks noGrp="1"/>
          </p:cNvSpPr>
          <p:nvPr>
            <p:ph sz="quarter" idx="1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Espace réservé du texte 15"/>
          <p:cNvSpPr>
            <a:spLocks noGrp="1"/>
          </p:cNvSpPr>
          <p:nvPr>
            <p:ph type="body" sz="quarter" idx="18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19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Espace réservé de la date 13"/>
          <p:cNvSpPr>
            <a:spLocks noGrp="1"/>
          </p:cNvSpPr>
          <p:nvPr>
            <p:ph type="dt" sz="half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580A2A-40B9-42AF-B9AF-F6F1C99DE2C4}" type="datetime1">
              <a:rPr lang="en-US" smtClean="0"/>
              <a:t>9/20/2023</a:t>
            </a:fld>
            <a:endParaRPr lang="en-US"/>
          </a:p>
        </p:txBody>
      </p:sp>
      <p:sp>
        <p:nvSpPr>
          <p:cNvPr id="8" name="Rectangle 2"/>
          <p:cNvSpPr>
            <a:spLocks noGrp="1"/>
          </p:cNvSpPr>
          <p:nvPr>
            <p:ph type="ftr" sz="quarter" idx="2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Espace réservé du numéro de diapositive 22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D8A9A6-6C1F-4E27-838C-A1B349B0B3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422350-2D91-4B2B-BFCE-B2D81FC6C2B1}" type="datetime1">
              <a:rPr lang="en-US" smtClean="0"/>
              <a:t>9/20/2023</a:t>
            </a:fld>
            <a:endParaRPr lang="en-US"/>
          </a:p>
        </p:txBody>
      </p:sp>
      <p:sp>
        <p:nvSpPr>
          <p:cNvPr id="4" name="Rectangle 2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95593C-7CF0-4D9B-A032-A64729F7F6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F0AB1D-6402-48C3-87B6-D68D7EBCC6A0}" type="datetime1">
              <a:rPr lang="en-US" smtClean="0"/>
              <a:t>9/20/2023</a:t>
            </a:fld>
            <a:endParaRPr lang="en-US"/>
          </a:p>
        </p:txBody>
      </p:sp>
      <p:sp>
        <p:nvSpPr>
          <p:cNvPr id="3" name="Rectangl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7C6CB98C-2484-4417-9FE0-2104C01BF4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/>
          <a:lstStyle>
            <a:lvl1pPr algn="l">
              <a:buNone/>
              <a:defRPr sz="4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3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Espace réservé de la date 1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C9F617-F7CC-47C2-9295-B83523E8D38C}" type="datetime1">
              <a:rPr lang="en-US" smtClean="0"/>
              <a:t>9/20/2023</a:t>
            </a:fld>
            <a:endParaRPr lang="en-US"/>
          </a:p>
        </p:txBody>
      </p:sp>
      <p:sp>
        <p:nvSpPr>
          <p:cNvPr id="6" name="Rectangle 2"/>
          <p:cNvSpPr>
            <a:spLocks noGrp="1"/>
          </p:cNvSpPr>
          <p:nvPr>
            <p:ph type="ftr" sz="quarter" idx="15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Espace réservé du numéro de diapositive 2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38B9F7-18FF-4817-978B-9FC30375F7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9525" y="4572000"/>
            <a:ext cx="9144000" cy="887413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9525" y="4664075"/>
            <a:ext cx="1463675" cy="7127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44638" y="4654550"/>
            <a:ext cx="7589837" cy="712788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447800" y="0"/>
            <a:ext cx="100013" cy="6867525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524000" y="0"/>
            <a:ext cx="7620000" cy="4648200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 sz="3200"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00200" y="4724400"/>
            <a:ext cx="7315200" cy="609600"/>
          </a:xfrm>
        </p:spPr>
        <p:txBody>
          <a:bodyPr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Rectangle 8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6DE670-D5EE-4933-9195-F16E6D1CC659}" type="datetime1">
              <a:rPr lang="en-US" smtClean="0"/>
              <a:t>9/20/2023</a:t>
            </a:fld>
            <a:endParaRPr lang="en-US"/>
          </a:p>
        </p:txBody>
      </p:sp>
      <p:sp>
        <p:nvSpPr>
          <p:cNvPr id="10" name="Rectangle 9"/>
          <p:cNvSpPr>
            <a:spLocks noGrp="1"/>
          </p:cNvSpPr>
          <p:nvPr>
            <p:ph type="sldNum" sz="quarter" idx="11"/>
          </p:nvPr>
        </p:nvSpPr>
        <p:spPr>
          <a:xfrm>
            <a:off x="0" y="4667250"/>
            <a:ext cx="1447800" cy="663575"/>
          </a:xfrm>
        </p:spPr>
        <p:txBody>
          <a:bodyPr/>
          <a:lstStyle>
            <a:lvl1pPr>
              <a:defRPr sz="2800"/>
            </a:lvl1pPr>
          </a:lstStyle>
          <a:p>
            <a:pPr>
              <a:defRPr/>
            </a:pPr>
            <a:fld id="{FBCE7EF8-B793-4593-9A0A-4B6792D84E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" name="Rectangle 13"/>
          <p:cNvSpPr>
            <a:spLocks noGrp="1"/>
          </p:cNvSpPr>
          <p:nvPr>
            <p:ph type="ftr" sz="quarter" idx="12"/>
          </p:nvPr>
        </p:nvSpPr>
        <p:spPr>
          <a:xfrm>
            <a:off x="1600200" y="6248400"/>
            <a:ext cx="45720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image" Target="../media/image2.jpeg"/><Relationship Id="rId5" Type="http://schemas.openxmlformats.org/officeDocument/2006/relationships/slideLayout" Target="../slideLayouts/slideLayout14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alphaModFix amt="19000"/>
            <a:lum/>
          </a:blip>
          <a:srcRect/>
          <a:stretch>
            <a:fillRect t="-23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21"/>
          <p:cNvSpPr>
            <a:spLocks noGrp="1"/>
          </p:cNvSpPr>
          <p:nvPr>
            <p:ph type="title"/>
          </p:nvPr>
        </p:nvSpPr>
        <p:spPr bwMode="auto">
          <a:xfrm>
            <a:off x="609600" y="228600"/>
            <a:ext cx="81534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Espace réservé du texte 12"/>
          <p:cNvSpPr>
            <a:spLocks noGrp="1"/>
          </p:cNvSpPr>
          <p:nvPr>
            <p:ph type="body" idx="1"/>
          </p:nvPr>
        </p:nvSpPr>
        <p:spPr bwMode="auto">
          <a:xfrm>
            <a:off x="612775" y="1600200"/>
            <a:ext cx="81534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Espace réservé de la date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400">
                <a:solidFill>
                  <a:schemeClr val="tx2"/>
                </a:solidFill>
                <a:latin typeface="Tw Cen MT" pitchFamily="34" charset="0"/>
              </a:defRPr>
            </a:lvl1pPr>
          </a:lstStyle>
          <a:p>
            <a:pPr>
              <a:defRPr/>
            </a:pPr>
            <a:fld id="{944A7D1E-CFA5-41E4-97D2-E1D10B8A9D7B}" type="datetime1">
              <a:rPr lang="en-US" smtClean="0"/>
              <a:t>9/20/2023</a:t>
            </a:fld>
            <a:endParaRPr lang="en-US"/>
          </a:p>
        </p:txBody>
      </p:sp>
      <p:sp>
        <p:nvSpPr>
          <p:cNvPr id="1029" name="Rectangle 2"/>
          <p:cNvSpPr>
            <a:spLocks noGrp="1"/>
          </p:cNvSpPr>
          <p:nvPr>
            <p:ph type="ftr" sz="quarter" idx="3"/>
          </p:nvPr>
        </p:nvSpPr>
        <p:spPr bwMode="auto">
          <a:xfrm>
            <a:off x="609600" y="6248400"/>
            <a:ext cx="5421313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>
                <a:solidFill>
                  <a:schemeClr val="tx2"/>
                </a:solidFill>
                <a:latin typeface="Tw Cen MT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1235075"/>
            <a:ext cx="9144000" cy="31908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279525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90550" y="1279525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3" name="Espace réservé du numéro de diapositive 22"/>
          <p:cNvSpPr>
            <a:spLocks noGrp="1"/>
          </p:cNvSpPr>
          <p:nvPr>
            <p:ph type="sldNum" sz="quarter" idx="4"/>
          </p:nvPr>
        </p:nvSpPr>
        <p:spPr>
          <a:xfrm>
            <a:off x="0" y="1271588"/>
            <a:ext cx="533400" cy="2444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400" b="1">
                <a:solidFill>
                  <a:srgbClr val="FFFFFF"/>
                </a:solidFill>
                <a:latin typeface="Tw Cen MT" pitchFamily="34" charset="0"/>
              </a:defRPr>
            </a:lvl1pPr>
          </a:lstStyle>
          <a:p>
            <a:pPr>
              <a:defRPr/>
            </a:pPr>
            <a:fld id="{1A9A949B-C91E-4360-9DB1-B27FAE33F3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69" r:id="rId2"/>
    <p:sldLayoutId id="2147483671" r:id="rId3"/>
    <p:sldLayoutId id="2147483668" r:id="rId4"/>
    <p:sldLayoutId id="2147483667" r:id="rId5"/>
    <p:sldLayoutId id="2147483666" r:id="rId6"/>
    <p:sldLayoutId id="2147483672" r:id="rId7"/>
    <p:sldLayoutId id="2147483665" r:id="rId8"/>
    <p:sldLayoutId id="2147483673" r:id="rId9"/>
  </p:sldLayoutIdLst>
  <p:hf hdr="0" ftr="0" dt="0"/>
  <p:txStyles>
    <p:titleStyle>
      <a:lvl1pPr marL="342900" indent="-342900" algn="l" defTabSz="-13873163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marL="342900" indent="-342900" algn="l" defTabSz="-1387316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2pPr>
      <a:lvl3pPr marL="342900" indent="-342900" algn="l" defTabSz="-1387316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3pPr>
      <a:lvl4pPr marL="342900" indent="-342900" algn="l" defTabSz="-1387316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4pPr>
      <a:lvl5pPr marL="342900" indent="-342900" algn="l" defTabSz="-1387316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5pPr>
      <a:lvl6pPr marL="800100" indent="-342900" algn="l" defTabSz="-13873163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6pPr>
      <a:lvl7pPr marL="1257300" indent="-342900" algn="l" defTabSz="-13873163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7pPr>
      <a:lvl8pPr marL="1714500" indent="-342900" algn="l" defTabSz="-13873163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8pPr>
      <a:lvl9pPr marL="2171700" indent="-342900" algn="l" defTabSz="-13873163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9pPr>
    </p:titleStyle>
    <p:bodyStyle>
      <a:lvl1pPr marL="342900" indent="-342900" algn="l" defTabSz="-13873163" rtl="0" eaLnBrk="0" fontAlgn="base" hangingPunct="0">
        <a:spcBef>
          <a:spcPts val="7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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-13873163" rtl="0" eaLnBrk="0" fontAlgn="base" hangingPunct="0">
        <a:spcBef>
          <a:spcPts val="55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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-13873163" rtl="0" eaLnBrk="0" fontAlgn="base" hangingPunct="0">
        <a:spcBef>
          <a:spcPts val="5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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-13873163" rtl="0" eaLnBrk="0" fontAlgn="base" hangingPunct="0">
        <a:spcBef>
          <a:spcPts val="400"/>
        </a:spcBef>
        <a:spcAft>
          <a:spcPct val="0"/>
        </a:spcAft>
        <a:buClr>
          <a:srgbClr val="B77851"/>
        </a:buClr>
        <a:buSzPct val="75000"/>
        <a:buFont typeface="Wingdings" pitchFamily="2" charset="2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-13873163" rtl="0" eaLnBrk="0" fontAlgn="base" hangingPunct="0">
        <a:spcBef>
          <a:spcPts val="400"/>
        </a:spcBef>
        <a:spcAft>
          <a:spcPct val="0"/>
        </a:spcAft>
        <a:buClr>
          <a:srgbClr val="776A5B"/>
        </a:buClr>
        <a:buSzPct val="65000"/>
        <a:buFont typeface="Wingdings" pitchFamily="2" charset="2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alphaModFix amt="19000"/>
            <a:lum/>
          </a:blip>
          <a:srcRect/>
          <a:stretch>
            <a:fillRect t="-23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21"/>
          <p:cNvSpPr>
            <a:spLocks noGrp="1"/>
          </p:cNvSpPr>
          <p:nvPr>
            <p:ph type="title"/>
          </p:nvPr>
        </p:nvSpPr>
        <p:spPr bwMode="auto">
          <a:xfrm>
            <a:off x="609600" y="228600"/>
            <a:ext cx="81534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Espace réservé du texte 12"/>
          <p:cNvSpPr>
            <a:spLocks noGrp="1"/>
          </p:cNvSpPr>
          <p:nvPr>
            <p:ph type="body" idx="1"/>
          </p:nvPr>
        </p:nvSpPr>
        <p:spPr bwMode="auto">
          <a:xfrm>
            <a:off x="612775" y="1600202"/>
            <a:ext cx="81534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Espace réservé de la date 13"/>
          <p:cNvSpPr>
            <a:spLocks noGrp="1"/>
          </p:cNvSpPr>
          <p:nvPr>
            <p:ph type="dt" sz="half" idx="2"/>
          </p:nvPr>
        </p:nvSpPr>
        <p:spPr>
          <a:xfrm>
            <a:off x="6096000" y="6248402"/>
            <a:ext cx="26670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050">
                <a:solidFill>
                  <a:schemeClr val="tx2"/>
                </a:solidFill>
                <a:latin typeface="Tw Cen MT" pitchFamily="34" charset="0"/>
              </a:defRPr>
            </a:lvl1pPr>
          </a:lstStyle>
          <a:p>
            <a:pPr>
              <a:defRPr/>
            </a:pPr>
            <a:fld id="{944A7D1E-CFA5-41E4-97D2-E1D10B8A9D7B}" type="datetime1">
              <a:rPr lang="en-US" smtClean="0"/>
              <a:t>9/20/2023</a:t>
            </a:fld>
            <a:endParaRPr lang="en-US"/>
          </a:p>
        </p:txBody>
      </p:sp>
      <p:sp>
        <p:nvSpPr>
          <p:cNvPr id="1029" name="Rectangle 2"/>
          <p:cNvSpPr>
            <a:spLocks noGrp="1"/>
          </p:cNvSpPr>
          <p:nvPr>
            <p:ph type="ftr" sz="quarter" idx="3"/>
          </p:nvPr>
        </p:nvSpPr>
        <p:spPr bwMode="auto">
          <a:xfrm>
            <a:off x="609601" y="6248402"/>
            <a:ext cx="5421313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050">
                <a:solidFill>
                  <a:schemeClr val="tx2"/>
                </a:solidFill>
                <a:latin typeface="Tw Cen MT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1235075"/>
            <a:ext cx="9144000" cy="31908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279525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90550" y="1279525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23" name="Espace réservé du numéro de diapositive 22"/>
          <p:cNvSpPr>
            <a:spLocks noGrp="1"/>
          </p:cNvSpPr>
          <p:nvPr>
            <p:ph type="sldNum" sz="quarter" idx="4"/>
          </p:nvPr>
        </p:nvSpPr>
        <p:spPr>
          <a:xfrm>
            <a:off x="0" y="1271590"/>
            <a:ext cx="533400" cy="2444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50" b="1">
                <a:solidFill>
                  <a:srgbClr val="FFFFFF"/>
                </a:solidFill>
                <a:latin typeface="Tw Cen MT" pitchFamily="34" charset="0"/>
              </a:defRPr>
            </a:lvl1pPr>
          </a:lstStyle>
          <a:p>
            <a:pPr>
              <a:defRPr/>
            </a:pPr>
            <a:fld id="{1A9A949B-C91E-4360-9DB1-B27FAE33F39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563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</p:sldLayoutIdLst>
  <p:hf hdr="0" ftr="0" dt="0"/>
  <p:txStyles>
    <p:titleStyle>
      <a:lvl1pPr marL="257175" indent="-257175" algn="l" defTabSz="-10404872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2"/>
          </a:solidFill>
          <a:latin typeface="+mj-lt"/>
          <a:ea typeface="+mj-ea"/>
          <a:cs typeface="+mj-cs"/>
        </a:defRPr>
      </a:lvl1pPr>
      <a:lvl2pPr marL="257175" indent="-257175" algn="l" defTabSz="-10404872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w Cen MT" pitchFamily="34" charset="0"/>
        </a:defRPr>
      </a:lvl2pPr>
      <a:lvl3pPr marL="257175" indent="-257175" algn="l" defTabSz="-10404872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w Cen MT" pitchFamily="34" charset="0"/>
        </a:defRPr>
      </a:lvl3pPr>
      <a:lvl4pPr marL="257175" indent="-257175" algn="l" defTabSz="-10404872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w Cen MT" pitchFamily="34" charset="0"/>
        </a:defRPr>
      </a:lvl4pPr>
      <a:lvl5pPr marL="257175" indent="-257175" algn="l" defTabSz="-10404872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w Cen MT" pitchFamily="34" charset="0"/>
        </a:defRPr>
      </a:lvl5pPr>
      <a:lvl6pPr marL="600075" indent="-257175" algn="l" defTabSz="-10404872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w Cen MT" pitchFamily="34" charset="0"/>
        </a:defRPr>
      </a:lvl6pPr>
      <a:lvl7pPr marL="942975" indent="-257175" algn="l" defTabSz="-10404872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w Cen MT" pitchFamily="34" charset="0"/>
        </a:defRPr>
      </a:lvl7pPr>
      <a:lvl8pPr marL="1285875" indent="-257175" algn="l" defTabSz="-10404872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w Cen MT" pitchFamily="34" charset="0"/>
        </a:defRPr>
      </a:lvl8pPr>
      <a:lvl9pPr marL="1628775" indent="-257175" algn="l" defTabSz="-10404872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w Cen MT" pitchFamily="34" charset="0"/>
        </a:defRPr>
      </a:lvl9pPr>
    </p:titleStyle>
    <p:bodyStyle>
      <a:lvl1pPr marL="257175" indent="-257175" algn="l" defTabSz="-10404872" rtl="0" eaLnBrk="0" fontAlgn="base" hangingPunct="0">
        <a:spcBef>
          <a:spcPts val="525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"/>
        <a:defRPr sz="2175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-10404872" rtl="0" eaLnBrk="0" fontAlgn="base" hangingPunct="0">
        <a:spcBef>
          <a:spcPts val="413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"/>
        <a:defRPr sz="195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-10404872" rtl="0" eaLnBrk="0" fontAlgn="base" hangingPunct="0">
        <a:spcBef>
          <a:spcPts val="375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"/>
        <a:defRPr sz="1725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-10404872" rtl="0" eaLnBrk="0" fontAlgn="base" hangingPunct="0">
        <a:spcBef>
          <a:spcPts val="300"/>
        </a:spcBef>
        <a:spcAft>
          <a:spcPct val="0"/>
        </a:spcAft>
        <a:buClr>
          <a:srgbClr val="B77851"/>
        </a:buClr>
        <a:buSzPct val="75000"/>
        <a:buFont typeface="Wingdings" pitchFamily="2" charset="2"/>
        <a:buChar char="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-10404872" rtl="0" eaLnBrk="0" fontAlgn="base" hangingPunct="0">
        <a:spcBef>
          <a:spcPts val="300"/>
        </a:spcBef>
        <a:spcAft>
          <a:spcPct val="0"/>
        </a:spcAft>
        <a:buClr>
          <a:srgbClr val="776A5B"/>
        </a:buClr>
        <a:buSzPct val="65000"/>
        <a:buFont typeface="Wingdings" pitchFamily="2" charset="2"/>
        <a:buChar char="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577340" indent="-17145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sz="135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83080" indent="-17145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sz="135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988820" indent="-17145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sz="135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7145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sz="135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0.xml"/><Relationship Id="rId1" Type="http://schemas.openxmlformats.org/officeDocument/2006/relationships/themeOverride" Target="../theme/themeOverride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6.pn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3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emf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6.pn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2399" y="271022"/>
            <a:ext cx="8915400" cy="1117745"/>
          </a:xfrm>
          <a:noFill/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en-US" sz="4000" b="1" cap="none">
                <a:ln w="1905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50800" algn="tl" rotWithShape="0">
                    <a:srgbClr val="000000"/>
                  </a:outerShdw>
                </a:effectLst>
                <a:latin typeface="Rockwell" panose="02060603020205020403" pitchFamily="18" charset="0"/>
              </a:rPr>
              <a:t>HACIENDA LA PUENTE UNIFIED SCHOOL DISTRICT</a:t>
            </a:r>
          </a:p>
        </p:txBody>
      </p:sp>
      <p:sp>
        <p:nvSpPr>
          <p:cNvPr id="11266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6158536"/>
            <a:ext cx="2209800" cy="616432"/>
          </a:xfrm>
        </p:spPr>
        <p:txBody>
          <a:bodyPr/>
          <a:lstStyle/>
          <a:p>
            <a:pPr algn="ctr" eaLnBrk="1" hangingPunct="1"/>
            <a:r>
              <a:rPr lang="en-US" sz="1400">
                <a:effectLst>
                  <a:outerShdw blurRad="50800" dist="50800" dir="5400000" algn="ctr" rotWithShape="0">
                    <a:schemeClr val="bg2"/>
                  </a:outerShdw>
                </a:effectLst>
                <a:latin typeface="Rockwell" panose="02060603020205020403" pitchFamily="18" charset="0"/>
              </a:rPr>
              <a:t>Regular Board Meeting  September 26, 2023</a:t>
            </a:r>
          </a:p>
        </p:txBody>
      </p:sp>
      <p:sp>
        <p:nvSpPr>
          <p:cNvPr id="11272" name="Rectangle 3"/>
          <p:cNvSpPr txBox="1">
            <a:spLocks noChangeArrowheads="1"/>
          </p:cNvSpPr>
          <p:nvPr/>
        </p:nvSpPr>
        <p:spPr bwMode="auto">
          <a:xfrm>
            <a:off x="2376693" y="6089168"/>
            <a:ext cx="6781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defTabSz="-13873163"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lang="en-US" sz="3200">
                <a:solidFill>
                  <a:srgbClr val="FFFFFF"/>
                </a:solidFill>
                <a:effectLst>
                  <a:outerShdw blurRad="50800" dist="50800" dir="5400000" algn="ctr" rotWithShape="0">
                    <a:srgbClr val="002060"/>
                  </a:outerShdw>
                </a:effectLst>
                <a:latin typeface="Rockwell" panose="02060603020205020403" pitchFamily="18" charset="0"/>
              </a:rPr>
              <a:t>Business Services</a:t>
            </a:r>
          </a:p>
        </p:txBody>
      </p:sp>
      <p:pic>
        <p:nvPicPr>
          <p:cNvPr id="16" name="Picture 2" descr="Equity &amp; Access Home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21" b="9524"/>
          <a:stretch/>
        </p:blipFill>
        <p:spPr bwMode="auto">
          <a:xfrm>
            <a:off x="7961198" y="5984102"/>
            <a:ext cx="1106601" cy="87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Subtitle 2">
            <a:extLst>
              <a:ext uri="{FF2B5EF4-FFF2-40B4-BE49-F238E27FC236}">
                <a16:creationId xmlns:a16="http://schemas.microsoft.com/office/drawing/2014/main" id="{66689391-BDBB-2736-830C-58A1A893DDA9}"/>
              </a:ext>
            </a:extLst>
          </p:cNvPr>
          <p:cNvSpPr txBox="1">
            <a:spLocks/>
          </p:cNvSpPr>
          <p:nvPr/>
        </p:nvSpPr>
        <p:spPr>
          <a:xfrm>
            <a:off x="0" y="5173536"/>
            <a:ext cx="9144000" cy="913146"/>
          </a:xfrm>
          <a:prstGeom prst="rect">
            <a:avLst/>
          </a:prstGeom>
        </p:spPr>
        <p:txBody>
          <a:bodyPr anchor="ctr"/>
          <a:lstStyle/>
          <a:p>
            <a:pPr algn="ctr" defTabSz="-13873163"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None/>
              <a:defRPr/>
            </a:pPr>
            <a:r>
              <a:rPr lang="en-US" sz="3500" b="1">
                <a:ln w="19050">
                  <a:solidFill>
                    <a:schemeClr val="tx1"/>
                  </a:solidFill>
                </a:ln>
                <a:solidFill>
                  <a:srgbClr val="0070C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50800" dist="50800" dir="5400000" algn="ctr" rotWithShape="0">
                    <a:schemeClr val="bg1"/>
                  </a:outerShdw>
                </a:effectLst>
                <a:latin typeface="Rockwell" panose="02060603020205020403" pitchFamily="18" charset="0"/>
              </a:rPr>
              <a:t>School Site Improvement Projects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9662EC6-52F3-FC6B-98B4-0DCA56DA89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859" y="1771047"/>
            <a:ext cx="8716281" cy="33278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1EB4565-28C4-C09A-61D9-EF8E39544A5E}"/>
              </a:ext>
            </a:extLst>
          </p:cNvPr>
          <p:cNvSpPr txBox="1"/>
          <p:nvPr/>
        </p:nvSpPr>
        <p:spPr>
          <a:xfrm>
            <a:off x="213859" y="4741522"/>
            <a:ext cx="19959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EA6716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</a:rPr>
              <a:t>La Puente Quad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F82D1F-E9F6-B805-00B0-D3A11A62306B}"/>
              </a:ext>
            </a:extLst>
          </p:cNvPr>
          <p:cNvSpPr txBox="1"/>
          <p:nvPr/>
        </p:nvSpPr>
        <p:spPr>
          <a:xfrm>
            <a:off x="2376693" y="4786199"/>
            <a:ext cx="2078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0070C0"/>
                </a:solidFill>
                <a:effectLst>
                  <a:outerShdw blurRad="50800" dist="50800" dir="5400000" algn="ctr" rotWithShape="0">
                    <a:srgbClr val="FF0000"/>
                  </a:outerShdw>
                </a:effectLst>
              </a:rPr>
              <a:t>Los Altos Quad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9D6E581-C38C-7AF4-FC86-C8D5F3D54799}"/>
              </a:ext>
            </a:extLst>
          </p:cNvPr>
          <p:cNvSpPr txBox="1"/>
          <p:nvPr/>
        </p:nvSpPr>
        <p:spPr>
          <a:xfrm>
            <a:off x="4622452" y="4765498"/>
            <a:ext cx="20595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  <a:effectLst>
                  <a:outerShdw blurRad="50800" dist="50800" dir="5400000" algn="ctr" rotWithShape="0">
                    <a:srgbClr val="FFC000"/>
                  </a:outerShdw>
                </a:effectLst>
              </a:rPr>
              <a:t>Wilson Quad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04101E3-6E09-2C9E-8B20-C9805AD2DC36}"/>
              </a:ext>
            </a:extLst>
          </p:cNvPr>
          <p:cNvSpPr txBox="1"/>
          <p:nvPr/>
        </p:nvSpPr>
        <p:spPr>
          <a:xfrm>
            <a:off x="6688759" y="4757885"/>
            <a:ext cx="21556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FFFF00"/>
                </a:solidFill>
                <a:effectLst>
                  <a:outerShdw blurRad="50800" dist="50800" dir="5400000" algn="ctr" rotWithShape="0">
                    <a:srgbClr val="EA6716"/>
                  </a:outerShdw>
                </a:effectLst>
              </a:rPr>
              <a:t>Workman Quad</a:t>
            </a:r>
          </a:p>
        </p:txBody>
      </p:sp>
    </p:spTree>
    <p:extLst>
      <p:ext uri="{BB962C8B-B14F-4D97-AF65-F5344CB8AC3E}">
        <p14:creationId xmlns:p14="http://schemas.microsoft.com/office/powerpoint/2010/main" val="13455100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6099827" y="1979803"/>
            <a:ext cx="2671894" cy="685800"/>
          </a:xfrm>
        </p:spPr>
        <p:txBody>
          <a:bodyPr/>
          <a:lstStyle/>
          <a:p>
            <a:pPr algn="ctr"/>
            <a:r>
              <a:rPr lang="en-US" b="1">
                <a:solidFill>
                  <a:schemeClr val="tx1"/>
                </a:solidFill>
              </a:rPr>
              <a:t>2023-2024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346433" y="1675003"/>
            <a:ext cx="7620000" cy="990600"/>
          </a:xfrm>
        </p:spPr>
        <p:txBody>
          <a:bodyPr/>
          <a:lstStyle/>
          <a:p>
            <a:r>
              <a:rPr lang="en-US"/>
              <a:t>Projects In Progress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8399443" y="6482299"/>
            <a:ext cx="744557" cy="375701"/>
          </a:xfrm>
        </p:spPr>
        <p:txBody>
          <a:bodyPr/>
          <a:lstStyle/>
          <a:p>
            <a:pPr>
              <a:defRPr/>
            </a:pPr>
            <a:fld id="{758633C0-3EDB-47ED-B0FC-29511389E863}" type="slidenum">
              <a:rPr lang="en-US" sz="1200" smtClean="0">
                <a:solidFill>
                  <a:schemeClr val="tx1"/>
                </a:solidFill>
              </a:rPr>
              <a:pPr>
                <a:defRPr/>
              </a:pPr>
              <a:t>10</a:t>
            </a:fld>
            <a:endParaRPr lang="en-US" sz="1200">
              <a:solidFill>
                <a:schemeClr val="tx1"/>
              </a:solidFill>
            </a:endParaRPr>
          </a:p>
        </p:txBody>
      </p:sp>
      <p:pic>
        <p:nvPicPr>
          <p:cNvPr id="1036" name="Picture 12" descr="Download In 16 Text Icons Work Yellow Computer HQ PNG Image | FreePNGImg">
            <a:extLst>
              <a:ext uri="{FF2B5EF4-FFF2-40B4-BE49-F238E27FC236}">
                <a16:creationId xmlns:a16="http://schemas.microsoft.com/office/drawing/2014/main" id="{35F8CBE9-5FF5-4B08-FC3B-772E993476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2" t="6765" r="10527" b="10981"/>
          <a:stretch/>
        </p:blipFill>
        <p:spPr bwMode="auto">
          <a:xfrm>
            <a:off x="2516697" y="3048868"/>
            <a:ext cx="4228052" cy="2287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17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9540590"/>
              </p:ext>
            </p:extLst>
          </p:nvPr>
        </p:nvGraphicFramePr>
        <p:xfrm>
          <a:off x="149390" y="1554363"/>
          <a:ext cx="8845219" cy="4597039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245647">
                  <a:extLst>
                    <a:ext uri="{9D8B030D-6E8A-4147-A177-3AD203B41FA5}">
                      <a16:colId xmlns:a16="http://schemas.microsoft.com/office/drawing/2014/main" val="1928852501"/>
                    </a:ext>
                  </a:extLst>
                </a:gridCol>
                <a:gridCol w="2004868">
                  <a:extLst>
                    <a:ext uri="{9D8B030D-6E8A-4147-A177-3AD203B41FA5}">
                      <a16:colId xmlns:a16="http://schemas.microsoft.com/office/drawing/2014/main" val="1025939603"/>
                    </a:ext>
                  </a:extLst>
                </a:gridCol>
                <a:gridCol w="851578">
                  <a:extLst>
                    <a:ext uri="{9D8B030D-6E8A-4147-A177-3AD203B41FA5}">
                      <a16:colId xmlns:a16="http://schemas.microsoft.com/office/drawing/2014/main" val="6566847"/>
                    </a:ext>
                  </a:extLst>
                </a:gridCol>
                <a:gridCol w="853244">
                  <a:extLst>
                    <a:ext uri="{9D8B030D-6E8A-4147-A177-3AD203B41FA5}">
                      <a16:colId xmlns:a16="http://schemas.microsoft.com/office/drawing/2014/main" val="1357246994"/>
                    </a:ext>
                  </a:extLst>
                </a:gridCol>
                <a:gridCol w="926786">
                  <a:extLst>
                    <a:ext uri="{9D8B030D-6E8A-4147-A177-3AD203B41FA5}">
                      <a16:colId xmlns:a16="http://schemas.microsoft.com/office/drawing/2014/main" val="4251937521"/>
                    </a:ext>
                  </a:extLst>
                </a:gridCol>
                <a:gridCol w="882166">
                  <a:extLst>
                    <a:ext uri="{9D8B030D-6E8A-4147-A177-3AD203B41FA5}">
                      <a16:colId xmlns:a16="http://schemas.microsoft.com/office/drawing/2014/main" val="1208299831"/>
                    </a:ext>
                  </a:extLst>
                </a:gridCol>
                <a:gridCol w="1040465">
                  <a:extLst>
                    <a:ext uri="{9D8B030D-6E8A-4147-A177-3AD203B41FA5}">
                      <a16:colId xmlns:a16="http://schemas.microsoft.com/office/drawing/2014/main" val="2863134709"/>
                    </a:ext>
                  </a:extLst>
                </a:gridCol>
                <a:gridCol w="1040465">
                  <a:extLst>
                    <a:ext uri="{9D8B030D-6E8A-4147-A177-3AD203B41FA5}">
                      <a16:colId xmlns:a16="http://schemas.microsoft.com/office/drawing/2014/main" val="2989211770"/>
                    </a:ext>
                  </a:extLst>
                </a:gridCol>
              </a:tblGrid>
              <a:tr h="415420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u="none" strike="noStrike">
                          <a:effectLst/>
                        </a:rPr>
                        <a:t>Site</a:t>
                      </a:r>
                      <a:endParaRPr lang="en-US" sz="1100" b="1" i="0" u="none" strike="noStrike">
                        <a:solidFill>
                          <a:srgbClr val="FFFFFF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7421" marR="7421" marT="7421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u="none" strike="noStrike">
                          <a:effectLst/>
                        </a:rPr>
                        <a:t>Item Description</a:t>
                      </a:r>
                      <a:endParaRPr lang="en-US" sz="1100" b="1" i="0" u="none" strike="noStrike">
                        <a:solidFill>
                          <a:srgbClr val="FFFFFF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7421" marR="7421" marT="7421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u="none" strike="noStrike">
                          <a:effectLst/>
                        </a:rPr>
                        <a:t>Architect </a:t>
                      </a:r>
                    </a:p>
                    <a:p>
                      <a:pPr algn="ctr" rtl="0" fontAlgn="b"/>
                      <a:r>
                        <a:rPr lang="en-US" sz="1100" u="none" strike="noStrike">
                          <a:effectLst/>
                        </a:rPr>
                        <a:t>Plans</a:t>
                      </a:r>
                      <a:endParaRPr lang="en-US" sz="1100" b="1" i="0" u="none" strike="noStrike">
                        <a:solidFill>
                          <a:srgbClr val="FFFFFF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7421" marR="7421" marT="7421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u="none" strike="noStrike">
                          <a:effectLst/>
                        </a:rPr>
                        <a:t>DSA </a:t>
                      </a:r>
                    </a:p>
                    <a:p>
                      <a:pPr algn="ctr" rtl="0" fontAlgn="b"/>
                      <a:r>
                        <a:rPr lang="en-US" sz="1100" u="none" strike="noStrike">
                          <a:effectLst/>
                        </a:rPr>
                        <a:t>Approval</a:t>
                      </a:r>
                      <a:endParaRPr lang="en-US" sz="1100" b="1" i="0" u="none" strike="noStrike">
                        <a:solidFill>
                          <a:srgbClr val="FFFFFF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7421" marR="7421" marT="7421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u="none" strike="noStrike">
                          <a:effectLst/>
                        </a:rPr>
                        <a:t>Procurement</a:t>
                      </a:r>
                      <a:endParaRPr lang="en-US" sz="1100" b="1" i="0" u="none" strike="noStrike">
                        <a:solidFill>
                          <a:srgbClr val="FFFFFF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7421" marR="7421" marT="7421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u="none" strike="noStrike">
                          <a:effectLst/>
                        </a:rPr>
                        <a:t>Construct</a:t>
                      </a:r>
                      <a:endParaRPr lang="en-US" sz="1100" b="1" i="0" u="none" strike="noStrike">
                        <a:solidFill>
                          <a:srgbClr val="FFFFFF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7421" marR="7421" marT="7421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Tw Cen MT" panose="020B0602020104020603" pitchFamily="34" charset="0"/>
                        </a:rPr>
                        <a:t>Funding</a:t>
                      </a:r>
                      <a:r>
                        <a:rPr lang="en-US" sz="1100" b="1" i="0" u="none" strike="noStrike" baseline="0">
                          <a:solidFill>
                            <a:srgbClr val="FFFFFF"/>
                          </a:solidFill>
                          <a:effectLst/>
                          <a:latin typeface="Tw Cen MT" panose="020B0602020104020603" pitchFamily="34" charset="0"/>
                        </a:rPr>
                        <a:t> Source </a:t>
                      </a:r>
                      <a:endParaRPr lang="en-US" sz="1100" b="1" i="0" u="none" strike="noStrike">
                        <a:solidFill>
                          <a:srgbClr val="FFFFFF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7421" marR="7421" marT="7421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u="none" strike="noStrike">
                          <a:effectLst/>
                        </a:rPr>
                        <a:t>Target Completion</a:t>
                      </a:r>
                      <a:r>
                        <a:rPr lang="en-US" sz="1100" u="none" strike="noStrike" baseline="0">
                          <a:effectLst/>
                        </a:rPr>
                        <a:t> </a:t>
                      </a:r>
                      <a:r>
                        <a:rPr lang="en-US" sz="1100" u="none" strike="noStrike">
                          <a:effectLst/>
                        </a:rPr>
                        <a:t>Date</a:t>
                      </a:r>
                      <a:endParaRPr lang="en-US" sz="1100" b="1" i="0" u="none" strike="noStrike">
                        <a:solidFill>
                          <a:srgbClr val="FFFFFF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7421" marR="7421" marT="7421" marB="0" anchor="ctr"/>
                </a:tc>
                <a:extLst>
                  <a:ext uri="{0D108BD9-81ED-4DB2-BD59-A6C34878D82A}">
                    <a16:rowId xmlns:a16="http://schemas.microsoft.com/office/drawing/2014/main" val="2530721988"/>
                  </a:ext>
                </a:extLst>
              </a:tr>
              <a:tr h="432600"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Workman HS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Phase II Stadium</a:t>
                      </a:r>
                      <a:r>
                        <a:rPr lang="en-US" sz="11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and Baseball Field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(Phase I Track &amp; Field and Softball</a:t>
                      </a:r>
                      <a:r>
                        <a:rPr lang="en-US" sz="9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Field Complete)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Complete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Complete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In Progress</a:t>
                      </a:r>
                    </a:p>
                    <a:p>
                      <a:pPr algn="ctr" rtl="0" fontAlgn="t"/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/>
                        <a:t>Pending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/>
                        <a:t>Various - Estimate Cost $18 M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12/2024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11722825"/>
                  </a:ext>
                </a:extLst>
              </a:tr>
              <a:tr h="684379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Baldwin ES</a:t>
                      </a:r>
                    </a:p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Cedarlane</a:t>
                      </a:r>
                      <a:endParaRPr lang="en-US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Fairgrove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  <a:p>
                      <a:pPr algn="l" rtl="0" fontAlgn="t"/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Lassalette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  <a:p>
                      <a:pPr algn="l" rtl="0" fontAlgn="t"/>
                      <a:r>
                        <a:rPr lang="en-US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Sparks ES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Blacktop</a:t>
                      </a:r>
                      <a:r>
                        <a:rPr lang="en-US" sz="11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Asphalt &amp; Striping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Bidding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Pending</a:t>
                      </a:r>
                      <a:endParaRPr lang="en-US" sz="1100"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/>
                        <a:t>Facilities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12/2023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172782553"/>
                  </a:ext>
                </a:extLst>
              </a:tr>
              <a:tr h="521420"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10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California ES</a:t>
                      </a:r>
                    </a:p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Cedarlane</a:t>
                      </a:r>
                      <a:endParaRPr lang="en-US" sz="1000" b="0" i="0" u="none" strike="noStrike" baseline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  <a:p>
                      <a:pPr algn="l" rtl="0" fontAlgn="t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District Office </a:t>
                      </a:r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Bldg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C</a:t>
                      </a:r>
                    </a:p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Grazide</a:t>
                      </a:r>
                      <a:r>
                        <a:rPr lang="en-US" sz="10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ES</a:t>
                      </a:r>
                    </a:p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Lassalette</a:t>
                      </a:r>
                      <a:endParaRPr lang="en-US" sz="1000" b="0" i="0" u="none" strike="noStrike" baseline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Los Altos HS</a:t>
                      </a:r>
                    </a:p>
                    <a:p>
                      <a:pPr algn="l" rtl="0" fontAlgn="t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SSC</a:t>
                      </a:r>
                      <a:r>
                        <a:rPr lang="en-US" sz="10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(Sierra Vista)</a:t>
                      </a:r>
                    </a:p>
                    <a:p>
                      <a:pPr algn="l" rtl="0" fontAlgn="t"/>
                      <a:r>
                        <a:rPr lang="en-US" sz="10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Sparks ES</a:t>
                      </a:r>
                    </a:p>
                    <a:p>
                      <a:pPr algn="l" rtl="0" fontAlgn="t"/>
                      <a:r>
                        <a:rPr lang="en-US" sz="10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Stimson LC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Valley Alt HS – CDS</a:t>
                      </a:r>
                    </a:p>
                    <a:p>
                      <a:pPr algn="l" rtl="0" fontAlgn="t"/>
                      <a:r>
                        <a:rPr lang="en-US" sz="10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Workman ES 6/27</a:t>
                      </a:r>
                    </a:p>
                    <a:p>
                      <a:pPr algn="l" rtl="0" fontAlgn="t"/>
                      <a:r>
                        <a:rPr lang="en-US" sz="10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Workman HS</a:t>
                      </a:r>
                      <a:endParaRPr lang="en-US" sz="800" b="0" i="0" u="none" strike="noStrike" baseline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  <a:p>
                      <a:pPr algn="l" rtl="0" fontAlgn="t"/>
                      <a:endParaRPr lang="en-US" sz="1000" b="0" i="0" u="none" strike="noStrike" baseline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Reroof</a:t>
                      </a:r>
                      <a:r>
                        <a:rPr lang="en-US" sz="11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Various Buildings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In Progress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Complete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In Progress</a:t>
                      </a:r>
                      <a:endParaRPr lang="en-US" sz="1100"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/>
                        <a:t>Deferred</a:t>
                      </a:r>
                      <a:r>
                        <a:rPr lang="en-US" sz="1100" baseline="0"/>
                        <a:t> </a:t>
                      </a:r>
                      <a:r>
                        <a:rPr lang="en-US" sz="1100" baseline="0" err="1"/>
                        <a:t>Maint</a:t>
                      </a:r>
                      <a:r>
                        <a:rPr lang="en-US" sz="1100" baseline="0"/>
                        <a:t>.</a:t>
                      </a:r>
                      <a:endParaRPr lang="en-US" sz="1100"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01/2024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38667767"/>
                  </a:ext>
                </a:extLst>
              </a:tr>
              <a:tr h="200061"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Wedgeworth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K-5 Permanent School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Complete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Complete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Complete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In Progress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COPS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06/2025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74043366"/>
                  </a:ext>
                </a:extLst>
              </a:tr>
              <a:tr h="200061"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Dibble AS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HVAC Replacement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Complete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Complete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 Progress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</a:rPr>
                        <a:t>Adult Ed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12/2023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544457828"/>
                  </a:ext>
                </a:extLst>
              </a:tr>
              <a:tr h="200061"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Willow AS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HVAC Replacement</a:t>
                      </a:r>
                      <a:r>
                        <a:rPr lang="en-US" sz="11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endParaRPr lang="en-US" sz="11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Complete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Complete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 Progress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</a:rPr>
                        <a:t>Adult Ed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12/2023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77997648"/>
                  </a:ext>
                </a:extLst>
              </a:tr>
              <a:tr h="200061"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Willow AS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Fire Alarm</a:t>
                      </a:r>
                      <a:r>
                        <a:rPr lang="en-US" sz="11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Installation</a:t>
                      </a:r>
                      <a:endParaRPr lang="en-US" sz="11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Complete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Complete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 Progress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</a:rPr>
                        <a:t>Adult Ed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12/2023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535974391"/>
                  </a:ext>
                </a:extLst>
              </a:tr>
            </a:tbl>
          </a:graphicData>
        </a:graphic>
      </p:graphicFrame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0" y="597314"/>
            <a:ext cx="9144000" cy="891454"/>
          </a:xfrm>
        </p:spPr>
        <p:txBody>
          <a:bodyPr/>
          <a:lstStyle/>
          <a:p>
            <a:pPr algn="ctr"/>
            <a:r>
              <a:rPr lang="en-US" sz="3000" b="1">
                <a:solidFill>
                  <a:schemeClr val="tx1"/>
                </a:solidFill>
                <a:latin typeface="Rockwell" panose="02060603020205020403" pitchFamily="18" charset="0"/>
              </a:rPr>
              <a:t>Projects In Progress </a:t>
            </a:r>
            <a:r>
              <a:rPr lang="en-US" sz="3000">
                <a:solidFill>
                  <a:schemeClr val="tx1"/>
                </a:solidFill>
                <a:latin typeface="Rockwell" panose="02060603020205020403" pitchFamily="18" charset="0"/>
              </a:rPr>
              <a:t>as of September 26, 2023</a:t>
            </a:r>
            <a:r>
              <a:rPr lang="en-US">
                <a:solidFill>
                  <a:schemeClr val="bg1"/>
                </a:solidFill>
              </a:rPr>
              <a:t/>
            </a:r>
            <a:br>
              <a:rPr lang="en-US">
                <a:solidFill>
                  <a:schemeClr val="bg1"/>
                </a:solidFill>
              </a:rPr>
            </a:br>
            <a:endParaRPr lang="en-US">
              <a:solidFill>
                <a:schemeClr val="bg1"/>
              </a:solidFill>
            </a:endParaRPr>
          </a:p>
        </p:txBody>
      </p:sp>
      <p:sp>
        <p:nvSpPr>
          <p:cNvPr id="19" name="Slide Number Placeholder 11"/>
          <p:cNvSpPr>
            <a:spLocks noGrp="1"/>
          </p:cNvSpPr>
          <p:nvPr>
            <p:ph type="sldNum" sz="quarter" idx="16"/>
          </p:nvPr>
        </p:nvSpPr>
        <p:spPr>
          <a:xfrm>
            <a:off x="8610600" y="6530676"/>
            <a:ext cx="533400" cy="244475"/>
          </a:xfrm>
        </p:spPr>
        <p:txBody>
          <a:bodyPr>
            <a:normAutofit fontScale="85000" lnSpcReduction="20000"/>
          </a:bodyPr>
          <a:lstStyle/>
          <a:p>
            <a:pPr>
              <a:defRPr/>
            </a:pPr>
            <a:fld id="{A645BE55-96CF-4A88-9826-854F6BE1054F}" type="slidenum">
              <a:rPr lang="en-US" smtClean="0">
                <a:solidFill>
                  <a:schemeClr val="tx1"/>
                </a:solidFill>
              </a:rPr>
              <a:pPr>
                <a:defRPr/>
              </a:pPr>
              <a:t>11</a:t>
            </a:fld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50650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9258632"/>
              </p:ext>
            </p:extLst>
          </p:nvPr>
        </p:nvGraphicFramePr>
        <p:xfrm>
          <a:off x="149390" y="1873973"/>
          <a:ext cx="8845219" cy="240948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152623">
                  <a:extLst>
                    <a:ext uri="{9D8B030D-6E8A-4147-A177-3AD203B41FA5}">
                      <a16:colId xmlns:a16="http://schemas.microsoft.com/office/drawing/2014/main" val="1928852501"/>
                    </a:ext>
                  </a:extLst>
                </a:gridCol>
                <a:gridCol w="2008454">
                  <a:extLst>
                    <a:ext uri="{9D8B030D-6E8A-4147-A177-3AD203B41FA5}">
                      <a16:colId xmlns:a16="http://schemas.microsoft.com/office/drawing/2014/main" val="1025939603"/>
                    </a:ext>
                  </a:extLst>
                </a:gridCol>
                <a:gridCol w="855133">
                  <a:extLst>
                    <a:ext uri="{9D8B030D-6E8A-4147-A177-3AD203B41FA5}">
                      <a16:colId xmlns:a16="http://schemas.microsoft.com/office/drawing/2014/main" val="6566847"/>
                    </a:ext>
                  </a:extLst>
                </a:gridCol>
                <a:gridCol w="795867">
                  <a:extLst>
                    <a:ext uri="{9D8B030D-6E8A-4147-A177-3AD203B41FA5}">
                      <a16:colId xmlns:a16="http://schemas.microsoft.com/office/drawing/2014/main" val="1357246994"/>
                    </a:ext>
                  </a:extLst>
                </a:gridCol>
                <a:gridCol w="982133">
                  <a:extLst>
                    <a:ext uri="{9D8B030D-6E8A-4147-A177-3AD203B41FA5}">
                      <a16:colId xmlns:a16="http://schemas.microsoft.com/office/drawing/2014/main" val="4251937521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1208299831"/>
                    </a:ext>
                  </a:extLst>
                </a:gridCol>
                <a:gridCol w="1193800">
                  <a:extLst>
                    <a:ext uri="{9D8B030D-6E8A-4147-A177-3AD203B41FA5}">
                      <a16:colId xmlns:a16="http://schemas.microsoft.com/office/drawing/2014/main" val="2863134709"/>
                    </a:ext>
                  </a:extLst>
                </a:gridCol>
                <a:gridCol w="968209">
                  <a:extLst>
                    <a:ext uri="{9D8B030D-6E8A-4147-A177-3AD203B41FA5}">
                      <a16:colId xmlns:a16="http://schemas.microsoft.com/office/drawing/2014/main" val="2989211770"/>
                    </a:ext>
                  </a:extLst>
                </a:gridCol>
              </a:tblGrid>
              <a:tr h="415420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u="none" strike="noStrike">
                          <a:effectLst/>
                        </a:rPr>
                        <a:t>Site</a:t>
                      </a:r>
                      <a:endParaRPr lang="en-US" sz="1100" b="1" i="0" u="none" strike="noStrike">
                        <a:solidFill>
                          <a:srgbClr val="FFFFFF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7421" marR="7421" marT="7421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u="none" strike="noStrike">
                          <a:effectLst/>
                        </a:rPr>
                        <a:t>Item Description</a:t>
                      </a:r>
                      <a:endParaRPr lang="en-US" sz="1100" b="1" i="0" u="none" strike="noStrike">
                        <a:solidFill>
                          <a:srgbClr val="FFFFFF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7421" marR="7421" marT="7421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u="none" strike="noStrike">
                          <a:effectLst/>
                        </a:rPr>
                        <a:t>Architect </a:t>
                      </a:r>
                    </a:p>
                    <a:p>
                      <a:pPr algn="ctr" rtl="0" fontAlgn="b"/>
                      <a:r>
                        <a:rPr lang="en-US" sz="1100" u="none" strike="noStrike">
                          <a:effectLst/>
                        </a:rPr>
                        <a:t>Plans</a:t>
                      </a:r>
                      <a:endParaRPr lang="en-US" sz="1100" b="1" i="0" u="none" strike="noStrike">
                        <a:solidFill>
                          <a:srgbClr val="FFFFFF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7421" marR="7421" marT="7421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u="none" strike="noStrike">
                          <a:effectLst/>
                        </a:rPr>
                        <a:t>DSA </a:t>
                      </a:r>
                    </a:p>
                    <a:p>
                      <a:pPr algn="ctr" rtl="0" fontAlgn="b"/>
                      <a:r>
                        <a:rPr lang="en-US" sz="1100" u="none" strike="noStrike">
                          <a:effectLst/>
                        </a:rPr>
                        <a:t>Approval</a:t>
                      </a:r>
                      <a:endParaRPr lang="en-US" sz="1100" b="1" i="0" u="none" strike="noStrike">
                        <a:solidFill>
                          <a:srgbClr val="FFFFFF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7421" marR="7421" marT="7421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u="none" strike="noStrike">
                          <a:effectLst/>
                        </a:rPr>
                        <a:t>Procurement</a:t>
                      </a:r>
                      <a:endParaRPr lang="en-US" sz="1100" b="1" i="0" u="none" strike="noStrike">
                        <a:solidFill>
                          <a:srgbClr val="FFFFFF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7421" marR="7421" marT="7421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u="none" strike="noStrike">
                          <a:effectLst/>
                        </a:rPr>
                        <a:t>Construct</a:t>
                      </a:r>
                      <a:endParaRPr lang="en-US" sz="1100" b="1" i="0" u="none" strike="noStrike">
                        <a:solidFill>
                          <a:srgbClr val="FFFFFF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7421" marR="7421" marT="7421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Tw Cen MT" panose="020B0602020104020603" pitchFamily="34" charset="0"/>
                        </a:rPr>
                        <a:t>Funding</a:t>
                      </a:r>
                      <a:r>
                        <a:rPr lang="en-US" sz="1100" b="1" i="0" u="none" strike="noStrike" baseline="0">
                          <a:solidFill>
                            <a:srgbClr val="FFFFFF"/>
                          </a:solidFill>
                          <a:effectLst/>
                          <a:latin typeface="Tw Cen MT" panose="020B0602020104020603" pitchFamily="34" charset="0"/>
                        </a:rPr>
                        <a:t> Source </a:t>
                      </a:r>
                      <a:endParaRPr lang="en-US" sz="1100" b="1" i="0" u="none" strike="noStrike">
                        <a:solidFill>
                          <a:srgbClr val="FFFFFF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7421" marR="7421" marT="7421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u="none" strike="noStrike">
                          <a:effectLst/>
                        </a:rPr>
                        <a:t>Target Completion</a:t>
                      </a:r>
                      <a:r>
                        <a:rPr lang="en-US" sz="1100" u="none" strike="noStrike" baseline="0">
                          <a:effectLst/>
                        </a:rPr>
                        <a:t> </a:t>
                      </a:r>
                      <a:r>
                        <a:rPr lang="en-US" sz="1100" u="none" strike="noStrike">
                          <a:effectLst/>
                        </a:rPr>
                        <a:t>Date</a:t>
                      </a:r>
                      <a:endParaRPr lang="en-US" sz="1100" b="1" i="0" u="none" strike="noStrike">
                        <a:solidFill>
                          <a:srgbClr val="FFFFFF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7421" marR="7421" marT="7421" marB="0" anchor="ctr"/>
                </a:tc>
                <a:extLst>
                  <a:ext uri="{0D108BD9-81ED-4DB2-BD59-A6C34878D82A}">
                    <a16:rowId xmlns:a16="http://schemas.microsoft.com/office/drawing/2014/main" val="2530721988"/>
                  </a:ext>
                </a:extLst>
              </a:tr>
              <a:tr h="253286"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Dibble AS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Fire Alarm</a:t>
                      </a:r>
                      <a:r>
                        <a:rPr lang="en-US" sz="11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Installation</a:t>
                      </a:r>
                      <a:endParaRPr lang="en-US" sz="11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Complete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Complete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 Progress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>
                          <a:solidFill>
                            <a:schemeClr val="tx1"/>
                          </a:solidFill>
                        </a:rPr>
                        <a:t>Adult Ed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12/2023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718414143"/>
                  </a:ext>
                </a:extLst>
              </a:tr>
              <a:tr h="253286"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Center for</a:t>
                      </a:r>
                      <a:r>
                        <a:rPr lang="en-US" sz="11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the </a:t>
                      </a:r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Performing</a:t>
                      </a:r>
                      <a:r>
                        <a:rPr lang="en-US" sz="11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Arts</a:t>
                      </a:r>
                      <a:endParaRPr lang="en-US" sz="11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Site Demolition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Complete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NA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Complete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In Progress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Adult Ed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10/2023</a:t>
                      </a:r>
                    </a:p>
                    <a:p>
                      <a:pPr algn="l" rtl="0" fontAlgn="t"/>
                      <a:endParaRPr lang="en-US" sz="11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1058007582"/>
                  </a:ext>
                </a:extLst>
              </a:tr>
              <a:tr h="200061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District</a:t>
                      </a:r>
                      <a:r>
                        <a:rPr lang="en-US" sz="11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Office</a:t>
                      </a:r>
                      <a:endParaRPr lang="en-US" sz="11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Fuel</a:t>
                      </a:r>
                      <a:r>
                        <a:rPr lang="en-US" sz="11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Station Repairs</a:t>
                      </a:r>
                      <a:endParaRPr lang="en-US" sz="11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NA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NA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Complete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09/2023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Facilities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ctr" rtl="0" eaLnBrk="1" fontAlgn="t" hangingPunct="1"/>
                      <a:r>
                        <a:rPr lang="en-US" sz="1100" b="1" i="0" u="none" strike="noStrike" kern="1200">
                          <a:solidFill>
                            <a:srgbClr val="0033CC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10/2023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1113348926"/>
                  </a:ext>
                </a:extLst>
              </a:tr>
              <a:tr h="211316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District</a:t>
                      </a:r>
                      <a:r>
                        <a:rPr lang="en-US" sz="11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Office</a:t>
                      </a:r>
                      <a:endParaRPr lang="en-US" sz="11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Portable Installation meeting/flex space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Complete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NA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Pending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11/2023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Facilities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i="0" u="none" strike="noStrike">
                          <a:solidFill>
                            <a:srgbClr val="0033CC"/>
                          </a:solidFill>
                          <a:effectLst/>
                          <a:latin typeface="+mn-lt"/>
                        </a:rPr>
                        <a:t>02/2024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994775042"/>
                  </a:ext>
                </a:extLst>
              </a:tr>
              <a:tr h="211316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Willow AS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Two Story Renovation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Complete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NA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Complete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In Progress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Adult Ed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i="0" u="none" strike="noStrike">
                          <a:solidFill>
                            <a:srgbClr val="0033CC"/>
                          </a:solidFill>
                          <a:effectLst/>
                          <a:latin typeface="+mn-lt"/>
                        </a:rPr>
                        <a:t>02/2024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4261976840"/>
                  </a:ext>
                </a:extLst>
              </a:tr>
              <a:tr h="200061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District</a:t>
                      </a:r>
                      <a:r>
                        <a:rPr lang="en-US" sz="11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Office</a:t>
                      </a:r>
                      <a:endParaRPr lang="en-US" sz="11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Warehouse Freezer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Complete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NA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Pending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Pending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Food Services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i="0" u="none" strike="noStrike">
                          <a:solidFill>
                            <a:srgbClr val="0033CC"/>
                          </a:solidFill>
                          <a:effectLst/>
                          <a:latin typeface="+mn-lt"/>
                        </a:rPr>
                        <a:t>04/2024</a:t>
                      </a: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i="0" u="none" strike="noStrike">
                        <a:solidFill>
                          <a:srgbClr val="0033CC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1290955632"/>
                  </a:ext>
                </a:extLst>
              </a:tr>
              <a:tr h="200061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Wing Lane ES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100" b="0" i="0" u="none" strike="noStrike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Headstart</a:t>
                      </a:r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Portable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Complete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Pending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Pending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Pending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Child Development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i="0" u="none" strike="noStrike">
                          <a:solidFill>
                            <a:srgbClr val="0033CC"/>
                          </a:solidFill>
                          <a:effectLst/>
                          <a:latin typeface="+mn-lt"/>
                        </a:rPr>
                        <a:t>02/2024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3485605980"/>
                  </a:ext>
                </a:extLst>
              </a:tr>
            </a:tbl>
          </a:graphicData>
        </a:graphic>
      </p:graphicFrame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0" y="597314"/>
            <a:ext cx="9144000" cy="891454"/>
          </a:xfrm>
        </p:spPr>
        <p:txBody>
          <a:bodyPr/>
          <a:lstStyle/>
          <a:p>
            <a:pPr algn="ctr"/>
            <a:r>
              <a:rPr lang="en-US" sz="3000" b="1">
                <a:solidFill>
                  <a:schemeClr val="tx1"/>
                </a:solidFill>
                <a:latin typeface="Rockwell" panose="02060603020205020403" pitchFamily="18" charset="0"/>
              </a:rPr>
              <a:t>Projects In Progress </a:t>
            </a:r>
            <a:r>
              <a:rPr lang="en-US" sz="3000">
                <a:solidFill>
                  <a:schemeClr val="tx1"/>
                </a:solidFill>
                <a:latin typeface="Rockwell" panose="02060603020205020403" pitchFamily="18" charset="0"/>
              </a:rPr>
              <a:t>as of September 26, 2023</a:t>
            </a:r>
            <a:r>
              <a:rPr lang="en-US">
                <a:solidFill>
                  <a:schemeClr val="bg1"/>
                </a:solidFill>
              </a:rPr>
              <a:t/>
            </a:r>
            <a:br>
              <a:rPr lang="en-US">
                <a:solidFill>
                  <a:schemeClr val="bg1"/>
                </a:solidFill>
              </a:rPr>
            </a:br>
            <a:endParaRPr lang="en-US">
              <a:solidFill>
                <a:schemeClr val="bg1"/>
              </a:solidFill>
            </a:endParaRPr>
          </a:p>
        </p:txBody>
      </p:sp>
      <p:sp>
        <p:nvSpPr>
          <p:cNvPr id="19" name="Slide Number Placeholder 11"/>
          <p:cNvSpPr>
            <a:spLocks noGrp="1"/>
          </p:cNvSpPr>
          <p:nvPr>
            <p:ph type="sldNum" sz="quarter" idx="16"/>
          </p:nvPr>
        </p:nvSpPr>
        <p:spPr>
          <a:xfrm>
            <a:off x="8610600" y="6512921"/>
            <a:ext cx="533400" cy="244475"/>
          </a:xfrm>
        </p:spPr>
        <p:txBody>
          <a:bodyPr>
            <a:normAutofit fontScale="85000" lnSpcReduction="20000"/>
          </a:bodyPr>
          <a:lstStyle/>
          <a:p>
            <a:pPr>
              <a:defRPr/>
            </a:pPr>
            <a:fld id="{A645BE55-96CF-4A88-9826-854F6BE1054F}" type="slidenum">
              <a:rPr lang="en-US" smtClean="0">
                <a:solidFill>
                  <a:schemeClr val="tx1"/>
                </a:solidFill>
              </a:rPr>
              <a:pPr>
                <a:defRPr/>
              </a:pPr>
              <a:t>12</a:t>
            </a:fld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71163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5339" y="209268"/>
            <a:ext cx="7965261" cy="9906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000" b="1">
                <a:solidFill>
                  <a:schemeClr val="tx1"/>
                </a:solidFill>
                <a:latin typeface="Rockwell" panose="02060603020205020403" pitchFamily="18" charset="0"/>
              </a:rPr>
              <a:t>Projects Completed </a:t>
            </a:r>
            <a:r>
              <a:rPr lang="en-US" sz="3000">
                <a:solidFill>
                  <a:schemeClr val="tx1"/>
                </a:solidFill>
                <a:latin typeface="Rockwell" panose="02060603020205020403" pitchFamily="18" charset="0"/>
              </a:rPr>
              <a:t>as of September 26, 2023</a:t>
            </a:r>
            <a:r>
              <a:rPr lang="en-US" sz="2250">
                <a:latin typeface="Rockwell" panose="02060603020205020403" pitchFamily="18" charset="0"/>
              </a:rPr>
              <a:t/>
            </a:r>
            <a:br>
              <a:rPr lang="en-US" sz="2250">
                <a:latin typeface="Rockwell" panose="02060603020205020403" pitchFamily="18" charset="0"/>
              </a:rPr>
            </a:br>
            <a:r>
              <a:rPr lang="en-US" sz="2250" b="1">
                <a:solidFill>
                  <a:srgbClr val="0070C0"/>
                </a:solidFill>
                <a:latin typeface="Rockwell" panose="02060603020205020403" pitchFamily="18" charset="0"/>
              </a:rPr>
              <a:t>  Center for the Performing Arts Update</a:t>
            </a:r>
            <a:endParaRPr lang="en-US" sz="2000" b="1">
              <a:solidFill>
                <a:srgbClr val="0070C0"/>
              </a:solidFill>
              <a:latin typeface="Rockwell" panose="02060603020205020403" pitchFamily="18" charset="0"/>
              <a:ea typeface="+mn-ea"/>
              <a:cs typeface="+mn-cs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6"/>
          </p:nvPr>
        </p:nvSpPr>
        <p:spPr>
          <a:xfrm>
            <a:off x="8610600" y="6594897"/>
            <a:ext cx="533400" cy="244475"/>
          </a:xfrm>
        </p:spPr>
        <p:txBody>
          <a:bodyPr>
            <a:normAutofit fontScale="85000" lnSpcReduction="20000"/>
          </a:bodyPr>
          <a:lstStyle/>
          <a:p>
            <a:pPr>
              <a:defRPr/>
            </a:pPr>
            <a:fld id="{A645BE55-96CF-4A88-9826-854F6BE1054F}" type="slidenum">
              <a:rPr lang="en-US" smtClean="0">
                <a:solidFill>
                  <a:schemeClr val="tx1"/>
                </a:solidFill>
              </a:rPr>
              <a:pPr>
                <a:defRPr/>
              </a:pPr>
              <a:t>13</a:t>
            </a:fld>
            <a:endParaRPr lang="en-US">
              <a:solidFill>
                <a:schemeClr val="tx1"/>
              </a:solidFill>
            </a:endParaRPr>
          </a:p>
        </p:txBody>
      </p:sp>
      <p:pic>
        <p:nvPicPr>
          <p:cNvPr id="1036" name="Picture 12" descr="UST Certification Training Now Available for Illinois! - Envicompl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75285">
            <a:off x="245147" y="661761"/>
            <a:ext cx="800383" cy="800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504DCD9-F779-D83F-62B6-22A0DF8C6AE3}"/>
              </a:ext>
            </a:extLst>
          </p:cNvPr>
          <p:cNvSpPr txBox="1"/>
          <p:nvPr/>
        </p:nvSpPr>
        <p:spPr>
          <a:xfrm>
            <a:off x="1531017" y="6279400"/>
            <a:ext cx="1287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BEFORE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61E2C0A-3307-C2A5-97D4-7C1E787CE583}"/>
              </a:ext>
            </a:extLst>
          </p:cNvPr>
          <p:cNvSpPr txBox="1"/>
          <p:nvPr/>
        </p:nvSpPr>
        <p:spPr>
          <a:xfrm>
            <a:off x="6205296" y="6220585"/>
            <a:ext cx="978068" cy="3728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AFTER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65F2374-AE18-071C-58B3-80D7CBEDAD5D}"/>
              </a:ext>
            </a:extLst>
          </p:cNvPr>
          <p:cNvSpPr txBox="1"/>
          <p:nvPr/>
        </p:nvSpPr>
        <p:spPr>
          <a:xfrm>
            <a:off x="4076313" y="6183732"/>
            <a:ext cx="10346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AFTER</a:t>
            </a:r>
          </a:p>
        </p:txBody>
      </p:sp>
      <p:pic>
        <p:nvPicPr>
          <p:cNvPr id="7" name="Picture 6" descr="A brick building with tarp covering&#10;&#10;Description automatically generated">
            <a:extLst>
              <a:ext uri="{FF2B5EF4-FFF2-40B4-BE49-F238E27FC236}">
                <a16:creationId xmlns:a16="http://schemas.microsoft.com/office/drawing/2014/main" id="{E11E3C42-CCD9-8F90-CE33-2497AF0649E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64" t="18891" b="32297"/>
          <a:stretch/>
        </p:blipFill>
        <p:spPr>
          <a:xfrm>
            <a:off x="1382875" y="5095783"/>
            <a:ext cx="4354582" cy="1707362"/>
          </a:xfrm>
          <a:prstGeom prst="rect">
            <a:avLst/>
          </a:prstGeom>
        </p:spPr>
      </p:pic>
      <p:pic>
        <p:nvPicPr>
          <p:cNvPr id="11" name="Picture 10" descr="A building with wood beams and windows&#10;&#10;Description automatically generated with medium confidence">
            <a:extLst>
              <a:ext uri="{FF2B5EF4-FFF2-40B4-BE49-F238E27FC236}">
                <a16:creationId xmlns:a16="http://schemas.microsoft.com/office/drawing/2014/main" id="{5CD64C26-4687-3322-C3F9-C8EF6B24FF8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1687" y="1554108"/>
            <a:ext cx="2999129" cy="2627275"/>
          </a:xfrm>
          <a:prstGeom prst="rect">
            <a:avLst/>
          </a:prstGeom>
        </p:spPr>
      </p:pic>
      <p:pic>
        <p:nvPicPr>
          <p:cNvPr id="13" name="Picture 12" descr="A building with a blue roof&#10;&#10;Description automatically generated with medium confidence">
            <a:extLst>
              <a:ext uri="{FF2B5EF4-FFF2-40B4-BE49-F238E27FC236}">
                <a16:creationId xmlns:a16="http://schemas.microsoft.com/office/drawing/2014/main" id="{8E333CE6-5EEE-9342-3D1E-CC803C2481D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56" b="28285"/>
          <a:stretch/>
        </p:blipFill>
        <p:spPr>
          <a:xfrm>
            <a:off x="151136" y="3543254"/>
            <a:ext cx="5206249" cy="1523280"/>
          </a:xfrm>
          <a:prstGeom prst="rect">
            <a:avLst/>
          </a:prstGeom>
        </p:spPr>
      </p:pic>
      <p:pic>
        <p:nvPicPr>
          <p:cNvPr id="17" name="Picture 16" descr="A brick wall with a tarp covering over it&#10;&#10;Description automatically generated">
            <a:extLst>
              <a:ext uri="{FF2B5EF4-FFF2-40B4-BE49-F238E27FC236}">
                <a16:creationId xmlns:a16="http://schemas.microsoft.com/office/drawing/2014/main" id="{F849D941-DC30-DAB5-C302-8269AD88596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96" b="28156"/>
          <a:stretch/>
        </p:blipFill>
        <p:spPr>
          <a:xfrm>
            <a:off x="58210" y="1554109"/>
            <a:ext cx="5827686" cy="1922726"/>
          </a:xfrm>
          <a:prstGeom prst="rect">
            <a:avLst/>
          </a:prstGeom>
        </p:spPr>
      </p:pic>
      <p:pic>
        <p:nvPicPr>
          <p:cNvPr id="19" name="Picture 18" descr="A white tent with a sign on it&#10;&#10;Description automatically generated">
            <a:extLst>
              <a:ext uri="{FF2B5EF4-FFF2-40B4-BE49-F238E27FC236}">
                <a16:creationId xmlns:a16="http://schemas.microsoft.com/office/drawing/2014/main" id="{0920B0DF-B254-7F5B-125F-36DF6C48190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26" r="14369"/>
          <a:stretch/>
        </p:blipFill>
        <p:spPr>
          <a:xfrm>
            <a:off x="5991687" y="4341181"/>
            <a:ext cx="2770573" cy="2431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3481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5339" y="209268"/>
            <a:ext cx="7965261" cy="9906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000" b="1">
                <a:solidFill>
                  <a:schemeClr val="tx1"/>
                </a:solidFill>
                <a:latin typeface="Rockwell" panose="02060603020205020403" pitchFamily="18" charset="0"/>
              </a:rPr>
              <a:t>Projects Completed </a:t>
            </a:r>
            <a:r>
              <a:rPr lang="en-US" sz="3000">
                <a:solidFill>
                  <a:schemeClr val="tx1"/>
                </a:solidFill>
                <a:latin typeface="Rockwell" panose="02060603020205020403" pitchFamily="18" charset="0"/>
              </a:rPr>
              <a:t>as of September 26, 2023</a:t>
            </a:r>
            <a:r>
              <a:rPr lang="en-US" sz="2250">
                <a:latin typeface="Rockwell" panose="02060603020205020403" pitchFamily="18" charset="0"/>
              </a:rPr>
              <a:t/>
            </a:r>
            <a:br>
              <a:rPr lang="en-US" sz="2250">
                <a:latin typeface="Rockwell" panose="02060603020205020403" pitchFamily="18" charset="0"/>
              </a:rPr>
            </a:br>
            <a:r>
              <a:rPr lang="en-US" sz="2250" b="1">
                <a:solidFill>
                  <a:srgbClr val="0070C0"/>
                </a:solidFill>
                <a:latin typeface="Rockwell" panose="02060603020205020403" pitchFamily="18" charset="0"/>
              </a:rPr>
              <a:t>  Center for the Performing Arts Update</a:t>
            </a:r>
            <a:endParaRPr lang="en-US" sz="2000" b="1">
              <a:solidFill>
                <a:srgbClr val="0070C0"/>
              </a:solidFill>
              <a:latin typeface="Rockwell" panose="02060603020205020403" pitchFamily="18" charset="0"/>
              <a:ea typeface="+mn-ea"/>
              <a:cs typeface="+mn-cs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6"/>
          </p:nvPr>
        </p:nvSpPr>
        <p:spPr>
          <a:xfrm>
            <a:off x="8610600" y="6594897"/>
            <a:ext cx="533400" cy="244475"/>
          </a:xfrm>
        </p:spPr>
        <p:txBody>
          <a:bodyPr>
            <a:normAutofit fontScale="85000" lnSpcReduction="20000"/>
          </a:bodyPr>
          <a:lstStyle/>
          <a:p>
            <a:pPr>
              <a:defRPr/>
            </a:pPr>
            <a:fld id="{A645BE55-96CF-4A88-9826-854F6BE1054F}" type="slidenum">
              <a:rPr lang="en-US" smtClean="0">
                <a:solidFill>
                  <a:schemeClr val="tx1"/>
                </a:solidFill>
              </a:rPr>
              <a:pPr>
                <a:defRPr/>
              </a:pPr>
              <a:t>14</a:t>
            </a:fld>
            <a:endParaRPr lang="en-US">
              <a:solidFill>
                <a:schemeClr val="tx1"/>
              </a:solidFill>
            </a:endParaRPr>
          </a:p>
        </p:txBody>
      </p:sp>
      <p:pic>
        <p:nvPicPr>
          <p:cNvPr id="1036" name="Picture 12" descr="UST Certification Training Now Available for Illinois! - Envicomply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75285">
            <a:off x="245147" y="661761"/>
            <a:ext cx="800383" cy="800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Untitled video - Made with Clipchamp">
            <a:hlinkClick r:id="" action="ppaction://media"/>
            <a:extLst>
              <a:ext uri="{FF2B5EF4-FFF2-40B4-BE49-F238E27FC236}">
                <a16:creationId xmlns:a16="http://schemas.microsoft.com/office/drawing/2014/main" id="{C17ABF37-4E28-5200-8833-969DAA2BAD5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3860" y="1813013"/>
            <a:ext cx="7335740" cy="4132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175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5339" y="209268"/>
            <a:ext cx="7965261" cy="9906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000" b="1">
                <a:solidFill>
                  <a:schemeClr val="tx1"/>
                </a:solidFill>
                <a:latin typeface="Rockwell" panose="02060603020205020403" pitchFamily="18" charset="0"/>
              </a:rPr>
              <a:t>Projects Completed </a:t>
            </a:r>
            <a:r>
              <a:rPr lang="en-US" sz="3000">
                <a:solidFill>
                  <a:schemeClr val="tx1"/>
                </a:solidFill>
                <a:latin typeface="Rockwell" panose="02060603020205020403" pitchFamily="18" charset="0"/>
              </a:rPr>
              <a:t>as of September 26, 2023</a:t>
            </a:r>
            <a:r>
              <a:rPr lang="en-US" sz="2250">
                <a:latin typeface="Rockwell" panose="02060603020205020403" pitchFamily="18" charset="0"/>
              </a:rPr>
              <a:t/>
            </a:r>
            <a:br>
              <a:rPr lang="en-US" sz="2250">
                <a:latin typeface="Rockwell" panose="02060603020205020403" pitchFamily="18" charset="0"/>
              </a:rPr>
            </a:br>
            <a:r>
              <a:rPr lang="en-US" sz="2250" b="1">
                <a:solidFill>
                  <a:srgbClr val="0070C0"/>
                </a:solidFill>
                <a:latin typeface="Rockwell" panose="02060603020205020403" pitchFamily="18" charset="0"/>
              </a:rPr>
              <a:t>  Center for the Performing Arts Update</a:t>
            </a:r>
            <a:endParaRPr lang="en-US" sz="2000" b="1">
              <a:solidFill>
                <a:srgbClr val="0070C0"/>
              </a:solidFill>
              <a:latin typeface="Rockwell" panose="02060603020205020403" pitchFamily="18" charset="0"/>
              <a:ea typeface="+mn-ea"/>
              <a:cs typeface="+mn-cs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6"/>
          </p:nvPr>
        </p:nvSpPr>
        <p:spPr>
          <a:xfrm>
            <a:off x="8610600" y="6594897"/>
            <a:ext cx="533400" cy="244475"/>
          </a:xfrm>
        </p:spPr>
        <p:txBody>
          <a:bodyPr>
            <a:normAutofit fontScale="85000" lnSpcReduction="20000"/>
          </a:bodyPr>
          <a:lstStyle/>
          <a:p>
            <a:pPr>
              <a:defRPr/>
            </a:pPr>
            <a:fld id="{A645BE55-96CF-4A88-9826-854F6BE1054F}" type="slidenum">
              <a:rPr lang="en-US" smtClean="0">
                <a:solidFill>
                  <a:schemeClr val="tx1"/>
                </a:solidFill>
              </a:rPr>
              <a:pPr>
                <a:defRPr/>
              </a:pPr>
              <a:t>15</a:t>
            </a:fld>
            <a:endParaRPr lang="en-US">
              <a:solidFill>
                <a:schemeClr val="tx1"/>
              </a:solidFill>
            </a:endParaRPr>
          </a:p>
        </p:txBody>
      </p:sp>
      <p:pic>
        <p:nvPicPr>
          <p:cNvPr id="1036" name="Picture 12" descr="UST Certification Training Now Available for Illinois! - Envicompl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75285">
            <a:off x="245147" y="661761"/>
            <a:ext cx="800383" cy="800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61E2C0A-3307-C2A5-97D4-7C1E787CE583}"/>
              </a:ext>
            </a:extLst>
          </p:cNvPr>
          <p:cNvSpPr txBox="1"/>
          <p:nvPr/>
        </p:nvSpPr>
        <p:spPr>
          <a:xfrm>
            <a:off x="6205296" y="6220585"/>
            <a:ext cx="978068" cy="3728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AFTER</a:t>
            </a:r>
          </a:p>
        </p:txBody>
      </p:sp>
      <p:pic>
        <p:nvPicPr>
          <p:cNvPr id="4" name="Picture 3" descr="A pile of debris on the ground&#10;&#10;Description automatically generated">
            <a:extLst>
              <a:ext uri="{FF2B5EF4-FFF2-40B4-BE49-F238E27FC236}">
                <a16:creationId xmlns:a16="http://schemas.microsoft.com/office/drawing/2014/main" id="{77A3F4A4-EB42-1BDE-A4F0-078D3C0388D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5289" y="2804845"/>
            <a:ext cx="4254597" cy="3659221"/>
          </a:xfrm>
          <a:prstGeom prst="rect">
            <a:avLst/>
          </a:prstGeom>
        </p:spPr>
      </p:pic>
      <p:pic>
        <p:nvPicPr>
          <p:cNvPr id="6" name="Picture 5" descr="A construction site with a bulldozer&#10;&#10;Description automatically generated">
            <a:extLst>
              <a:ext uri="{FF2B5EF4-FFF2-40B4-BE49-F238E27FC236}">
                <a16:creationId xmlns:a16="http://schemas.microsoft.com/office/drawing/2014/main" id="{75503282-2B5C-14D0-B2B5-CC007111DF0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5" t="34007" r="210" b="34421"/>
          <a:stretch/>
        </p:blipFill>
        <p:spPr>
          <a:xfrm>
            <a:off x="172842" y="1649776"/>
            <a:ext cx="4172236" cy="3901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87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6"/>
          </p:nvPr>
        </p:nvSpPr>
        <p:spPr>
          <a:xfrm>
            <a:off x="8610600" y="6620173"/>
            <a:ext cx="533400" cy="244475"/>
          </a:xfrm>
        </p:spPr>
        <p:txBody>
          <a:bodyPr>
            <a:normAutofit fontScale="85000" lnSpcReduction="20000"/>
          </a:bodyPr>
          <a:lstStyle/>
          <a:p>
            <a:pPr>
              <a:defRPr/>
            </a:pPr>
            <a:fld id="{A645BE55-96CF-4A88-9826-854F6BE1054F}" type="slidenum">
              <a:rPr lang="en-US" smtClean="0">
                <a:solidFill>
                  <a:schemeClr val="tx1"/>
                </a:solidFill>
              </a:rPr>
              <a:pPr>
                <a:defRPr/>
              </a:pPr>
              <a:t>16</a:t>
            </a:fld>
            <a:endParaRPr lang="en-US">
              <a:solidFill>
                <a:schemeClr val="tx1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8991" y="512380"/>
            <a:ext cx="400396" cy="583254"/>
          </a:xfrm>
          <a:prstGeom prst="rect">
            <a:avLst/>
          </a:prstGeom>
        </p:spPr>
      </p:pic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9024937"/>
              </p:ext>
            </p:extLst>
          </p:nvPr>
        </p:nvGraphicFramePr>
        <p:xfrm>
          <a:off x="122129" y="1688483"/>
          <a:ext cx="8899741" cy="1607701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3024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119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3558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2528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9707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2885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9851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11347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Tw Cen MT"/>
                        </a:rPr>
                        <a:t>Site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Tw Cen MT"/>
                        </a:rPr>
                        <a:t>Item Description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Tw Cen MT"/>
                        </a:rPr>
                        <a:t>Architect Plans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Tw Cen MT"/>
                        </a:rPr>
                        <a:t>DSA Approval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Tw Cen MT"/>
                        </a:rPr>
                        <a:t>Procurement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Tw Cen MT"/>
                        </a:rPr>
                        <a:t>Est.</a:t>
                      </a:r>
                      <a:r>
                        <a:rPr lang="en-US" sz="1100" b="1" i="0" u="none" strike="noStrike" baseline="0">
                          <a:solidFill>
                            <a:srgbClr val="FFFFFF"/>
                          </a:solidFill>
                          <a:effectLst/>
                          <a:latin typeface="Tw Cen MT"/>
                        </a:rPr>
                        <a:t> </a:t>
                      </a:r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Tw Cen MT"/>
                        </a:rPr>
                        <a:t>Construct Start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Tw Cen MT"/>
                        </a:rPr>
                        <a:t>Target Completion Date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2308"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Los Altos HS 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Gym &amp; Locker Room HVAC</a:t>
                      </a:r>
                      <a:r>
                        <a:rPr lang="en-US" sz="11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</a:p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(65 tons of temporary HVAC units have been installed) </a:t>
                      </a:r>
                      <a:endParaRPr lang="en-US" sz="11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Complete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Pending 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Complete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ctr" rtl="0" eaLnBrk="1" fontAlgn="t" hangingPunct="1"/>
                      <a:r>
                        <a:rPr lang="en-US" sz="1100" b="0" i="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TBD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ctr" rtl="0" eaLnBrk="1" fontAlgn="t" hangingPunct="1"/>
                      <a:r>
                        <a:rPr lang="en-US" sz="1100" b="0" i="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Approx. 3 months after DSA approval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418810807"/>
                  </a:ext>
                </a:extLst>
              </a:tr>
              <a:tr h="238006"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Kwis Elementary 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Baseball Fields (Two Youth)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Complete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Approved (7/5/23)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In Progress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1" i="0" u="none" strike="noStrike">
                          <a:solidFill>
                            <a:srgbClr val="0033CC"/>
                          </a:solidFill>
                          <a:effectLst/>
                          <a:latin typeface="+mn-lt"/>
                        </a:rPr>
                        <a:t>11/2023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05/2024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2089286647"/>
                  </a:ext>
                </a:extLst>
              </a:tr>
              <a:tr h="238006"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Center for</a:t>
                      </a:r>
                      <a:r>
                        <a:rPr lang="en-US" sz="11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the </a:t>
                      </a:r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Performing</a:t>
                      </a:r>
                      <a:r>
                        <a:rPr lang="en-US" sz="11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Arts</a:t>
                      </a:r>
                      <a:endParaRPr lang="en-US" sz="11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Construction of NEW</a:t>
                      </a:r>
                      <a:r>
                        <a:rPr lang="en-US" sz="11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Performing Arts Center with approx. 500 seat capacity 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Complete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Pending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Pending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TBD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02/2025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3204119456"/>
                  </a:ext>
                </a:extLst>
              </a:tr>
            </a:tbl>
          </a:graphicData>
        </a:graphic>
      </p:graphicFrame>
      <p:sp>
        <p:nvSpPr>
          <p:cNvPr id="17" name="Title 1"/>
          <p:cNvSpPr txBox="1">
            <a:spLocks/>
          </p:cNvSpPr>
          <p:nvPr/>
        </p:nvSpPr>
        <p:spPr bwMode="auto">
          <a:xfrm>
            <a:off x="-22441" y="3919853"/>
            <a:ext cx="8899741" cy="609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42900" indent="-342900" algn="l" defTabSz="-13873163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342900" indent="-342900" algn="l" defTabSz="-13873163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2pPr>
            <a:lvl3pPr marL="342900" indent="-342900" algn="l" defTabSz="-13873163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3pPr>
            <a:lvl4pPr marL="342900" indent="-342900" algn="l" defTabSz="-13873163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4pPr>
            <a:lvl5pPr marL="342900" indent="-342900" algn="l" defTabSz="-13873163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5pPr>
            <a:lvl6pPr marL="800100" indent="-342900" algn="l" defTabSz="-13873163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6pPr>
            <a:lvl7pPr marL="1257300" indent="-342900" algn="l" defTabSz="-13873163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7pPr>
            <a:lvl8pPr marL="1714500" indent="-342900" algn="l" defTabSz="-13873163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8pPr>
            <a:lvl9pPr marL="2171700" indent="-342900" algn="l" defTabSz="-13873163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9pPr>
          </a:lstStyle>
          <a:p>
            <a:pPr algn="ctr"/>
            <a:r>
              <a:rPr lang="en-US" sz="2400" b="1">
                <a:solidFill>
                  <a:schemeClr val="tx1"/>
                </a:solidFill>
                <a:latin typeface="Rockwell" panose="02060603020205020403" pitchFamily="18" charset="0"/>
              </a:rPr>
              <a:t>Projects</a:t>
            </a:r>
            <a:r>
              <a:rPr lang="en-US" sz="2400">
                <a:solidFill>
                  <a:schemeClr val="bg1"/>
                </a:solidFill>
                <a:latin typeface="Rockwell" panose="02060603020205020403" pitchFamily="18" charset="0"/>
              </a:rPr>
              <a:t> </a:t>
            </a:r>
            <a:r>
              <a:rPr lang="en-US" sz="2400">
                <a:solidFill>
                  <a:srgbClr val="FF0000"/>
                </a:solidFill>
                <a:latin typeface="Rockwell" panose="02060603020205020403" pitchFamily="18" charset="0"/>
              </a:rPr>
              <a:t>in Design</a:t>
            </a:r>
            <a:endParaRPr lang="en-US" sz="2400">
              <a:solidFill>
                <a:schemeClr val="bg1"/>
              </a:solidFill>
              <a:latin typeface="Rockwell" panose="02060603020205020403" pitchFamily="18" charset="0"/>
            </a:endParaRPr>
          </a:p>
        </p:txBody>
      </p:sp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1650345"/>
              </p:ext>
            </p:extLst>
          </p:nvPr>
        </p:nvGraphicFramePr>
        <p:xfrm>
          <a:off x="122128" y="4572391"/>
          <a:ext cx="8899741" cy="685972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3269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764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379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9597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4660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2541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9043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405477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Tw Cen MT"/>
                        </a:rPr>
                        <a:t>Site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Tw Cen MT"/>
                        </a:rPr>
                        <a:t>Item Description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Tw Cen MT"/>
                        </a:rPr>
                        <a:t>Architect Plans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Tw Cen MT"/>
                        </a:rPr>
                        <a:t>DSA Approval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Tw Cen MT"/>
                        </a:rPr>
                        <a:t>Procurement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Est.</a:t>
                      </a:r>
                      <a:r>
                        <a:rPr lang="en-US" sz="1100" b="1" i="0" u="none" strike="noStrike" baseline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Construct Start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Tw Cen MT"/>
                        </a:rPr>
                        <a:t>Target Completion</a:t>
                      </a:r>
                      <a:r>
                        <a:rPr lang="en-US" sz="1100" b="1" i="0" u="none" strike="noStrike" baseline="0">
                          <a:solidFill>
                            <a:srgbClr val="FFFFFF"/>
                          </a:solidFill>
                          <a:effectLst/>
                          <a:latin typeface="Tw Cen MT"/>
                        </a:rPr>
                        <a:t> </a:t>
                      </a:r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Tw Cen MT"/>
                        </a:rPr>
                        <a:t>Date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0495"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Districtwide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HVAC System</a:t>
                      </a:r>
                      <a:r>
                        <a:rPr lang="en-US" sz="11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Replacements </a:t>
                      </a:r>
                      <a:endParaRPr lang="en-US" sz="11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Pending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Pending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Pending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TBD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TBD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854259952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0" y="6534571"/>
            <a:ext cx="914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>
                <a:solidFill>
                  <a:srgbClr val="0070C0"/>
                </a:solidFill>
              </a:rPr>
              <a:t>Changes And Progress Since Last Report - Blue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78" y="108568"/>
            <a:ext cx="8861640" cy="990600"/>
          </a:xfrm>
        </p:spPr>
        <p:txBody>
          <a:bodyPr/>
          <a:lstStyle/>
          <a:p>
            <a:pPr algn="ctr"/>
            <a:r>
              <a:rPr lang="en-US" sz="2800">
                <a:solidFill>
                  <a:schemeClr val="bg1"/>
                </a:solidFill>
                <a:latin typeface="Rockwell" panose="02060603020205020403" pitchFamily="18" charset="0"/>
              </a:rPr>
              <a:t/>
            </a:r>
            <a:br>
              <a:rPr lang="en-US" sz="2800">
                <a:solidFill>
                  <a:schemeClr val="bg1"/>
                </a:solidFill>
                <a:latin typeface="Rockwell" panose="02060603020205020403" pitchFamily="18" charset="0"/>
              </a:rPr>
            </a:br>
            <a:r>
              <a:rPr lang="en-US" sz="2400" b="1">
                <a:solidFill>
                  <a:schemeClr val="tx1"/>
                </a:solidFill>
                <a:latin typeface="Rockwell" panose="02060603020205020403" pitchFamily="18" charset="0"/>
              </a:rPr>
              <a:t>Projects</a:t>
            </a:r>
            <a:r>
              <a:rPr lang="en-US" sz="2400">
                <a:solidFill>
                  <a:schemeClr val="tx1"/>
                </a:solidFill>
                <a:latin typeface="Rockwell" panose="02060603020205020403" pitchFamily="18" charset="0"/>
              </a:rPr>
              <a:t> </a:t>
            </a:r>
            <a:r>
              <a:rPr lang="en-US" sz="2400">
                <a:solidFill>
                  <a:srgbClr val="FF0000"/>
                </a:solidFill>
                <a:latin typeface="Rockwell" panose="02060603020205020403" pitchFamily="18" charset="0"/>
              </a:rPr>
              <a:t>with Division of State Architect (DSA) </a:t>
            </a:r>
            <a:br>
              <a:rPr lang="en-US" sz="2400">
                <a:solidFill>
                  <a:srgbClr val="FF0000"/>
                </a:solidFill>
                <a:latin typeface="Rockwell" panose="02060603020205020403" pitchFamily="18" charset="0"/>
              </a:rPr>
            </a:br>
            <a:r>
              <a:rPr lang="en-US" sz="2400">
                <a:solidFill>
                  <a:srgbClr val="FF0000"/>
                </a:solidFill>
                <a:latin typeface="Rockwell" panose="02060603020205020403" pitchFamily="18" charset="0"/>
              </a:rPr>
              <a:t>Waiting on Approval</a:t>
            </a: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547911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6"/>
          </p:nvPr>
        </p:nvSpPr>
        <p:spPr>
          <a:xfrm>
            <a:off x="8527055" y="6526634"/>
            <a:ext cx="533400" cy="244475"/>
          </a:xfrm>
        </p:spPr>
        <p:txBody>
          <a:bodyPr>
            <a:normAutofit fontScale="85000" lnSpcReduction="20000"/>
          </a:bodyPr>
          <a:lstStyle/>
          <a:p>
            <a:pPr>
              <a:defRPr/>
            </a:pPr>
            <a:fld id="{A645BE55-96CF-4A88-9826-854F6BE1054F}" type="slidenum">
              <a:rPr lang="en-US" smtClean="0">
                <a:solidFill>
                  <a:schemeClr val="tx1"/>
                </a:solidFill>
              </a:rPr>
              <a:pPr>
                <a:defRPr/>
              </a:pPr>
              <a:t>17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2537606"/>
            <a:ext cx="9144000" cy="94052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800"/>
              <a:t>Next Report – October 26, 2023</a:t>
            </a:r>
            <a:endParaRPr lang="en-US" sz="3800" i="1"/>
          </a:p>
          <a:p>
            <a:pPr marL="0" indent="0" algn="ctr">
              <a:buNone/>
            </a:pPr>
            <a:endParaRPr lang="en-US" i="1"/>
          </a:p>
        </p:txBody>
      </p:sp>
    </p:spTree>
    <p:extLst>
      <p:ext uri="{BB962C8B-B14F-4D97-AF65-F5344CB8AC3E}">
        <p14:creationId xmlns:p14="http://schemas.microsoft.com/office/powerpoint/2010/main" val="13205687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4969616"/>
              </p:ext>
            </p:extLst>
          </p:nvPr>
        </p:nvGraphicFramePr>
        <p:xfrm>
          <a:off x="612558" y="1585660"/>
          <a:ext cx="7874493" cy="4851442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746409">
                  <a:extLst>
                    <a:ext uri="{9D8B030D-6E8A-4147-A177-3AD203B41FA5}">
                      <a16:colId xmlns:a16="http://schemas.microsoft.com/office/drawing/2014/main" val="424237653"/>
                    </a:ext>
                  </a:extLst>
                </a:gridCol>
                <a:gridCol w="3020634">
                  <a:extLst>
                    <a:ext uri="{9D8B030D-6E8A-4147-A177-3AD203B41FA5}">
                      <a16:colId xmlns:a16="http://schemas.microsoft.com/office/drawing/2014/main" val="3307290488"/>
                    </a:ext>
                  </a:extLst>
                </a:gridCol>
                <a:gridCol w="1699958">
                  <a:extLst>
                    <a:ext uri="{9D8B030D-6E8A-4147-A177-3AD203B41FA5}">
                      <a16:colId xmlns:a16="http://schemas.microsoft.com/office/drawing/2014/main" val="3419027078"/>
                    </a:ext>
                  </a:extLst>
                </a:gridCol>
                <a:gridCol w="1407492">
                  <a:extLst>
                    <a:ext uri="{9D8B030D-6E8A-4147-A177-3AD203B41FA5}">
                      <a16:colId xmlns:a16="http://schemas.microsoft.com/office/drawing/2014/main" val="366681332"/>
                    </a:ext>
                  </a:extLst>
                </a:gridCol>
              </a:tblGrid>
              <a:tr h="260391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Site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Item Description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Funding Source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Completed Date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5677163"/>
                  </a:ext>
                </a:extLst>
              </a:tr>
              <a:tr h="212491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i="0" u="none" strike="noStrike" kern="120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District Office 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i="0" u="none" strike="noStrike" kern="120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Wayfinding &amp; Police Handicapped Striping  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i="0" u="none" strike="noStrike" kern="120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Facilities 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i="0" u="none" strike="noStrike" kern="120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8/2023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2343105606"/>
                  </a:ext>
                </a:extLst>
              </a:tr>
              <a:tr h="212491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i="0" u="none" strike="noStrike" kern="1200" err="1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Lassalette</a:t>
                      </a:r>
                      <a:endParaRPr lang="en-US" sz="1000" b="1" i="0" u="none" strike="noStrike" kern="120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i="0" u="none" strike="noStrike" kern="120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Restroom Upgrades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i="0" u="none" strike="noStrike" kern="120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Facilities 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i="0" u="none" strike="noStrike" kern="120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8/2023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3267189622"/>
                  </a:ext>
                </a:extLst>
              </a:tr>
              <a:tr h="212491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Wing Lane 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K1 &amp; K2 Flooring 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Facilities 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6/2023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2221414643"/>
                  </a:ext>
                </a:extLst>
              </a:tr>
              <a:tr h="212491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La Puente HS 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Weight Room – Flooring and  Painting 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Facilities 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6/2023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626206578"/>
                  </a:ext>
                </a:extLst>
              </a:tr>
              <a:tr h="212491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Amar 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Ramp Repair 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Child Development 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6/2023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2829214663"/>
                  </a:ext>
                </a:extLst>
              </a:tr>
              <a:tr h="212491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Mesa Robles 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Kinder Asphalt 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Facilities 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6/2023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4207890135"/>
                  </a:ext>
                </a:extLst>
              </a:tr>
              <a:tr h="225944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Nelson ES 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Asphalt Slurry and Paint 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Site 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7/2023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1341114006"/>
                  </a:ext>
                </a:extLst>
              </a:tr>
              <a:tr h="225944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Bixby 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Parking Lot Re-Striping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Facilities 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7/2023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1747093061"/>
                  </a:ext>
                </a:extLst>
              </a:tr>
              <a:tr h="212491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Del Valle 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Parking Lot Re-Striping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Facilities 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7/2023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2672709946"/>
                  </a:ext>
                </a:extLst>
              </a:tr>
              <a:tr h="212491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Nelson Elementary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Parking Lot Re-Striping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Facilities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7/2023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3593471328"/>
                  </a:ext>
                </a:extLst>
              </a:tr>
              <a:tr h="212491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Sierra Vista MS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Parking Lot Re-Striping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Facilities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7/2023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973241189"/>
                  </a:ext>
                </a:extLst>
              </a:tr>
              <a:tr h="212491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Sparks ES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Parking Lot Re-Striping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Facilities 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7/2023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2878587765"/>
                  </a:ext>
                </a:extLst>
              </a:tr>
              <a:tr h="212491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Sparks MS 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Parking Lot Re-Striping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Facilities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7/2023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1727501141"/>
                  </a:ext>
                </a:extLst>
              </a:tr>
              <a:tr h="212491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kern="120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Fairgrove</a:t>
                      </a:r>
                      <a:endParaRPr lang="en-US" sz="1000" b="0" i="0" u="none" strike="noStrike" kern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3 Bottle Filling Station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Facilities 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7/2023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214232804"/>
                  </a:ext>
                </a:extLst>
              </a:tr>
              <a:tr h="212491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kern="120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Kwis</a:t>
                      </a:r>
                      <a:r>
                        <a:rPr lang="en-US" sz="1000" b="0" i="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3 Bottle Filling Station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Facilities 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7/2023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2372792925"/>
                  </a:ext>
                </a:extLst>
              </a:tr>
              <a:tr h="212491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La Puente HS 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 Bottle Filling Station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Facilities 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7/2023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2893879417"/>
                  </a:ext>
                </a:extLst>
              </a:tr>
              <a:tr h="212491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Sparks MS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3 Bottle Filling Station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Facilities 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7/2023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954376635"/>
                  </a:ext>
                </a:extLst>
              </a:tr>
              <a:tr h="212491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Wilson HS 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3 Bottle Filling Station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Facilities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7/2023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1547775390"/>
                  </a:ext>
                </a:extLst>
              </a:tr>
              <a:tr h="212491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Stimson Building / Adjacent District Equity &amp; Access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Refurbish (Facilities, Flooring, Painting, Ramp, and Roofing) 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Facilities 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7/2023</a:t>
                      </a: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0" i="0" u="none" strike="noStrike" kern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3613092403"/>
                  </a:ext>
                </a:extLst>
              </a:tr>
              <a:tr h="212491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Valley HS 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C1 &amp; C2 Renovations (Ceiling Tiles, Flooring and Painting) 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Facilities 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7/2023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1000370948"/>
                  </a:ext>
                </a:extLst>
              </a:tr>
              <a:tr h="212491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kern="120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Cedarlane</a:t>
                      </a:r>
                      <a:r>
                        <a:rPr lang="en-US" sz="1000" b="0" i="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Synthetic Turf 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Facilities 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7/2023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1626601709"/>
                  </a:ext>
                </a:extLst>
              </a:tr>
            </a:tbl>
          </a:graphicData>
        </a:graphic>
      </p:graphicFrame>
      <p:sp>
        <p:nvSpPr>
          <p:cNvPr id="8" name="Slide Number Placeholder 7"/>
          <p:cNvSpPr>
            <a:spLocks noGrp="1"/>
          </p:cNvSpPr>
          <p:nvPr>
            <p:ph type="sldNum" sz="quarter" idx="16"/>
          </p:nvPr>
        </p:nvSpPr>
        <p:spPr>
          <a:xfrm>
            <a:off x="8503920" y="6527749"/>
            <a:ext cx="533400" cy="244475"/>
          </a:xfrm>
        </p:spPr>
        <p:txBody>
          <a:bodyPr>
            <a:noAutofit/>
          </a:bodyPr>
          <a:lstStyle/>
          <a:p>
            <a:pPr>
              <a:defRPr/>
            </a:pPr>
            <a:fld id="{A645BE55-96CF-4A88-9826-854F6BE1054F}" type="slidenum">
              <a:rPr lang="en-US" sz="1200" smtClean="0">
                <a:solidFill>
                  <a:schemeClr val="tx1"/>
                </a:solidFill>
              </a:rPr>
              <a:pPr>
                <a:defRPr/>
              </a:pPr>
              <a:t>2</a:t>
            </a:fld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0" y="348585"/>
            <a:ext cx="8406571" cy="609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42900" indent="-342900" algn="l" defTabSz="-13873163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342900" indent="-342900" algn="l" defTabSz="-13873163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2pPr>
            <a:lvl3pPr marL="342900" indent="-342900" algn="l" defTabSz="-13873163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3pPr>
            <a:lvl4pPr marL="342900" indent="-342900" algn="l" defTabSz="-13873163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4pPr>
            <a:lvl5pPr marL="342900" indent="-342900" algn="l" defTabSz="-13873163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5pPr>
            <a:lvl6pPr marL="800100" indent="-342900" algn="l" defTabSz="-13873163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6pPr>
            <a:lvl7pPr marL="1257300" indent="-342900" algn="l" defTabSz="-13873163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7pPr>
            <a:lvl8pPr marL="1714500" indent="-342900" algn="l" defTabSz="-13873163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8pPr>
            <a:lvl9pPr marL="2171700" indent="-342900" algn="l" defTabSz="-13873163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9pPr>
          </a:lstStyle>
          <a:p>
            <a:pPr algn="ctr"/>
            <a:r>
              <a:rPr lang="en-US" sz="3000" b="1">
                <a:solidFill>
                  <a:schemeClr val="tx1"/>
                </a:solidFill>
                <a:latin typeface="Rockwell" panose="02060603020205020403" pitchFamily="18" charset="0"/>
              </a:rPr>
              <a:t>PROJECT COMPLETE LIST </a:t>
            </a:r>
          </a:p>
        </p:txBody>
      </p:sp>
      <p:pic>
        <p:nvPicPr>
          <p:cNvPr id="2052" name="Picture 4" descr="tnmcorps courthouse pilot project user guid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8629" y="196219"/>
            <a:ext cx="1493023" cy="997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-22196" y="6596174"/>
            <a:ext cx="914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>
                <a:solidFill>
                  <a:srgbClr val="0070C0"/>
                </a:solidFill>
              </a:rPr>
              <a:t>Changes And Progress Since Last Report - Blue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0" y="741496"/>
            <a:ext cx="8411652" cy="609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42900" indent="-342900" algn="l" defTabSz="-13873163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342900" indent="-342900" algn="l" defTabSz="-13873163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2pPr>
            <a:lvl3pPr marL="342900" indent="-342900" algn="l" defTabSz="-13873163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3pPr>
            <a:lvl4pPr marL="342900" indent="-342900" algn="l" defTabSz="-13873163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4pPr>
            <a:lvl5pPr marL="342900" indent="-342900" algn="l" defTabSz="-13873163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5pPr>
            <a:lvl6pPr marL="800100" indent="-342900" algn="l" defTabSz="-13873163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6pPr>
            <a:lvl7pPr marL="1257300" indent="-342900" algn="l" defTabSz="-13873163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7pPr>
            <a:lvl8pPr marL="1714500" indent="-342900" algn="l" defTabSz="-13873163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8pPr>
            <a:lvl9pPr marL="2171700" indent="-342900" algn="l" defTabSz="-13873163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9pPr>
          </a:lstStyle>
          <a:p>
            <a:pPr algn="ctr"/>
            <a:r>
              <a:rPr lang="en-US" sz="3000" b="1">
                <a:solidFill>
                  <a:schemeClr val="tx1"/>
                </a:solidFill>
                <a:latin typeface="Rockwell" panose="02060603020205020403" pitchFamily="18" charset="0"/>
              </a:rPr>
              <a:t>2023-2024</a:t>
            </a:r>
          </a:p>
        </p:txBody>
      </p:sp>
    </p:spTree>
    <p:extLst>
      <p:ext uri="{BB962C8B-B14F-4D97-AF65-F5344CB8AC3E}">
        <p14:creationId xmlns:p14="http://schemas.microsoft.com/office/powerpoint/2010/main" val="12834315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0877" y="209268"/>
            <a:ext cx="8345477" cy="9906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000" b="1">
                <a:solidFill>
                  <a:schemeClr val="tx1"/>
                </a:solidFill>
                <a:latin typeface="Rockwell" panose="02060603020205020403" pitchFamily="18" charset="0"/>
              </a:rPr>
              <a:t>Projects Completed </a:t>
            </a:r>
            <a:r>
              <a:rPr lang="en-US" sz="3000">
                <a:solidFill>
                  <a:schemeClr val="tx1"/>
                </a:solidFill>
                <a:latin typeface="Rockwell" panose="02060603020205020403" pitchFamily="18" charset="0"/>
              </a:rPr>
              <a:t>as of September 26, 2023</a:t>
            </a:r>
            <a:r>
              <a:rPr lang="en-US" sz="2250">
                <a:latin typeface="Rockwell" panose="02060603020205020403" pitchFamily="18" charset="0"/>
              </a:rPr>
              <a:t/>
            </a:r>
            <a:br>
              <a:rPr lang="en-US" sz="2250">
                <a:latin typeface="Rockwell" panose="02060603020205020403" pitchFamily="18" charset="0"/>
              </a:rPr>
            </a:br>
            <a:r>
              <a:rPr lang="en-US" sz="2250" b="1">
                <a:solidFill>
                  <a:srgbClr val="0070C0"/>
                </a:solidFill>
                <a:latin typeface="Rockwell" panose="02060603020205020403" pitchFamily="18" charset="0"/>
              </a:rPr>
              <a:t>  District Office – </a:t>
            </a:r>
            <a:r>
              <a:rPr lang="en-US" sz="2200" b="1" i="0" u="none" strike="noStrike" kern="1200">
                <a:solidFill>
                  <a:srgbClr val="0070C0"/>
                </a:solidFill>
                <a:effectLst/>
                <a:latin typeface="Rockwell" panose="02060603020205020403" pitchFamily="18" charset="0"/>
                <a:ea typeface="+mn-ea"/>
                <a:cs typeface="Calibri" panose="020F0502020204030204" pitchFamily="34" charset="0"/>
              </a:rPr>
              <a:t>Wayfinding &amp; Police Handicapped Striping  </a:t>
            </a:r>
            <a:r>
              <a:rPr lang="en-US" sz="2400" b="1" i="0" u="none" strike="noStrike" kern="1200">
                <a:solidFill>
                  <a:srgbClr val="0070C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/>
            </a:r>
            <a:br>
              <a:rPr lang="en-US" sz="2400" b="1" i="0" u="none" strike="noStrike" kern="1200">
                <a:solidFill>
                  <a:srgbClr val="0070C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lang="en-US" sz="2250" b="1">
                <a:solidFill>
                  <a:srgbClr val="0070C0"/>
                </a:solidFill>
                <a:latin typeface="Rockwell" panose="02060603020205020403" pitchFamily="18" charset="0"/>
              </a:rPr>
              <a:t>(8/2023)</a:t>
            </a:r>
            <a:endParaRPr lang="en-US" sz="2000" b="1">
              <a:solidFill>
                <a:srgbClr val="0070C0"/>
              </a:solidFill>
              <a:latin typeface="Rockwell" panose="02060603020205020403" pitchFamily="18" charset="0"/>
              <a:ea typeface="+mn-ea"/>
              <a:cs typeface="+mn-cs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6"/>
          </p:nvPr>
        </p:nvSpPr>
        <p:spPr>
          <a:xfrm>
            <a:off x="8610600" y="6594897"/>
            <a:ext cx="533400" cy="244475"/>
          </a:xfrm>
        </p:spPr>
        <p:txBody>
          <a:bodyPr>
            <a:normAutofit fontScale="85000" lnSpcReduction="20000"/>
          </a:bodyPr>
          <a:lstStyle/>
          <a:p>
            <a:pPr>
              <a:defRPr/>
            </a:pPr>
            <a:fld id="{A645BE55-96CF-4A88-9826-854F6BE1054F}" type="slidenum">
              <a:rPr lang="en-US" smtClean="0">
                <a:solidFill>
                  <a:schemeClr val="tx1"/>
                </a:solidFill>
              </a:rPr>
              <a:pPr>
                <a:defRPr/>
              </a:pPr>
              <a:t>3</a:t>
            </a:fld>
            <a:endParaRPr lang="en-US">
              <a:solidFill>
                <a:schemeClr val="tx1"/>
              </a:solidFill>
            </a:endParaRPr>
          </a:p>
        </p:txBody>
      </p:sp>
      <p:pic>
        <p:nvPicPr>
          <p:cNvPr id="1036" name="Picture 12" descr="UST Certification Training Now Available for Illinois! - Envicompl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75285">
            <a:off x="245147" y="661761"/>
            <a:ext cx="800383" cy="800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504DCD9-F779-D83F-62B6-22A0DF8C6AE3}"/>
              </a:ext>
            </a:extLst>
          </p:cNvPr>
          <p:cNvSpPr txBox="1"/>
          <p:nvPr/>
        </p:nvSpPr>
        <p:spPr>
          <a:xfrm>
            <a:off x="1531017" y="6279400"/>
            <a:ext cx="1287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BEFORE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61E2C0A-3307-C2A5-97D4-7C1E787CE583}"/>
              </a:ext>
            </a:extLst>
          </p:cNvPr>
          <p:cNvSpPr txBox="1"/>
          <p:nvPr/>
        </p:nvSpPr>
        <p:spPr>
          <a:xfrm>
            <a:off x="6205296" y="6220585"/>
            <a:ext cx="978068" cy="3728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AFTER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5AC3DF1-247C-7CFB-CFEF-7A682E7A6881}"/>
              </a:ext>
            </a:extLst>
          </p:cNvPr>
          <p:cNvSpPr txBox="1"/>
          <p:nvPr/>
        </p:nvSpPr>
        <p:spPr>
          <a:xfrm>
            <a:off x="692456" y="6183732"/>
            <a:ext cx="13494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BEFORE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65F2374-AE18-071C-58B3-80D7CBEDAD5D}"/>
              </a:ext>
            </a:extLst>
          </p:cNvPr>
          <p:cNvSpPr txBox="1"/>
          <p:nvPr/>
        </p:nvSpPr>
        <p:spPr>
          <a:xfrm>
            <a:off x="4076313" y="6183732"/>
            <a:ext cx="10346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AFTER</a:t>
            </a:r>
          </a:p>
        </p:txBody>
      </p:sp>
      <p:pic>
        <p:nvPicPr>
          <p:cNvPr id="7" name="Picture 6" descr="A police car parked in front of a building&#10;&#10;Description automatically generated">
            <a:extLst>
              <a:ext uri="{FF2B5EF4-FFF2-40B4-BE49-F238E27FC236}">
                <a16:creationId xmlns:a16="http://schemas.microsoft.com/office/drawing/2014/main" id="{6F096C5A-40E9-4ADB-00CF-B06BA7C94FE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3" t="7803" r="4442" b="8702"/>
          <a:stretch/>
        </p:blipFill>
        <p:spPr>
          <a:xfrm>
            <a:off x="153184" y="1589852"/>
            <a:ext cx="4474785" cy="2598975"/>
          </a:xfrm>
          <a:prstGeom prst="rect">
            <a:avLst/>
          </a:prstGeom>
        </p:spPr>
      </p:pic>
      <p:pic>
        <p:nvPicPr>
          <p:cNvPr id="10" name="Picture 9" descr="A parking lot with blue lines&#10;&#10;Description automatically generated">
            <a:extLst>
              <a:ext uri="{FF2B5EF4-FFF2-40B4-BE49-F238E27FC236}">
                <a16:creationId xmlns:a16="http://schemas.microsoft.com/office/drawing/2014/main" id="{D3C10C53-047C-FC7E-3431-90125BAEDC8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906"/>
          <a:stretch/>
        </p:blipFill>
        <p:spPr>
          <a:xfrm>
            <a:off x="4691841" y="1589852"/>
            <a:ext cx="4387313" cy="2598975"/>
          </a:xfrm>
          <a:prstGeom prst="rect">
            <a:avLst/>
          </a:prstGeom>
        </p:spPr>
      </p:pic>
      <p:pic>
        <p:nvPicPr>
          <p:cNvPr id="12" name="Picture 11" descr="A road with cracks in the road&#10;&#10;Description automatically generated">
            <a:extLst>
              <a:ext uri="{FF2B5EF4-FFF2-40B4-BE49-F238E27FC236}">
                <a16:creationId xmlns:a16="http://schemas.microsoft.com/office/drawing/2014/main" id="{93A34939-6356-0781-5B00-9D0FE9F58FB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12" r="1675" b="272"/>
          <a:stretch/>
        </p:blipFill>
        <p:spPr>
          <a:xfrm>
            <a:off x="153184" y="4257230"/>
            <a:ext cx="4474785" cy="2336218"/>
          </a:xfrm>
          <a:prstGeom prst="rect">
            <a:avLst/>
          </a:prstGeom>
        </p:spPr>
      </p:pic>
      <p:pic>
        <p:nvPicPr>
          <p:cNvPr id="16" name="Picture 15" descr="A road with a blue line&#10;&#10;Description automatically generated">
            <a:extLst>
              <a:ext uri="{FF2B5EF4-FFF2-40B4-BE49-F238E27FC236}">
                <a16:creationId xmlns:a16="http://schemas.microsoft.com/office/drawing/2014/main" id="{5E79F8AF-07E2-CCB1-1BF1-AEAF14EB499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841" y="4257229"/>
            <a:ext cx="4387314" cy="233621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4A4FE12-10A4-A28E-39A7-8B7992E2F05F}"/>
              </a:ext>
            </a:extLst>
          </p:cNvPr>
          <p:cNvSpPr txBox="1"/>
          <p:nvPr/>
        </p:nvSpPr>
        <p:spPr>
          <a:xfrm>
            <a:off x="1654970" y="4188827"/>
            <a:ext cx="14712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FF00"/>
                </a:solidFill>
              </a:rPr>
              <a:t>BEFORE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839E211-9180-BA59-B6C0-686BB4978D5E}"/>
              </a:ext>
            </a:extLst>
          </p:cNvPr>
          <p:cNvSpPr txBox="1"/>
          <p:nvPr/>
        </p:nvSpPr>
        <p:spPr>
          <a:xfrm>
            <a:off x="6436419" y="3761363"/>
            <a:ext cx="13670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FF00"/>
                </a:solidFill>
              </a:rPr>
              <a:t>AFTER</a:t>
            </a:r>
          </a:p>
        </p:txBody>
      </p:sp>
    </p:spTree>
    <p:extLst>
      <p:ext uri="{BB962C8B-B14F-4D97-AF65-F5344CB8AC3E}">
        <p14:creationId xmlns:p14="http://schemas.microsoft.com/office/powerpoint/2010/main" val="25380294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5339" y="209268"/>
            <a:ext cx="7965261" cy="9906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000" b="1">
                <a:solidFill>
                  <a:schemeClr val="tx1"/>
                </a:solidFill>
                <a:latin typeface="Rockwell" panose="02060603020205020403" pitchFamily="18" charset="0"/>
              </a:rPr>
              <a:t>Projects Completed </a:t>
            </a:r>
            <a:r>
              <a:rPr lang="en-US" sz="3000">
                <a:solidFill>
                  <a:schemeClr val="tx1"/>
                </a:solidFill>
                <a:latin typeface="Rockwell" panose="02060603020205020403" pitchFamily="18" charset="0"/>
              </a:rPr>
              <a:t>as of September 26, 2023</a:t>
            </a:r>
            <a:r>
              <a:rPr lang="en-US" sz="2250">
                <a:latin typeface="Rockwell" panose="02060603020205020403" pitchFamily="18" charset="0"/>
              </a:rPr>
              <a:t/>
            </a:r>
            <a:br>
              <a:rPr lang="en-US" sz="2250">
                <a:latin typeface="Rockwell" panose="02060603020205020403" pitchFamily="18" charset="0"/>
              </a:rPr>
            </a:br>
            <a:r>
              <a:rPr lang="en-US" sz="2250" b="1">
                <a:solidFill>
                  <a:srgbClr val="0070C0"/>
                </a:solidFill>
                <a:latin typeface="Rockwell" panose="02060603020205020403" pitchFamily="18" charset="0"/>
              </a:rPr>
              <a:t>  </a:t>
            </a:r>
            <a:r>
              <a:rPr lang="en-US" sz="2250" b="1" err="1">
                <a:solidFill>
                  <a:srgbClr val="0070C0"/>
                </a:solidFill>
                <a:latin typeface="Rockwell" panose="02060603020205020403" pitchFamily="18" charset="0"/>
              </a:rPr>
              <a:t>Lassalette</a:t>
            </a:r>
            <a:r>
              <a:rPr lang="en-US" sz="2250" b="1">
                <a:solidFill>
                  <a:srgbClr val="0070C0"/>
                </a:solidFill>
                <a:latin typeface="Rockwell" panose="02060603020205020403" pitchFamily="18" charset="0"/>
              </a:rPr>
              <a:t> –  Restroom Upgrades (8/2023)</a:t>
            </a:r>
            <a:endParaRPr lang="en-US" sz="2000" b="1">
              <a:solidFill>
                <a:srgbClr val="0070C0"/>
              </a:solidFill>
              <a:latin typeface="Rockwell" panose="02060603020205020403" pitchFamily="18" charset="0"/>
              <a:ea typeface="+mn-ea"/>
              <a:cs typeface="+mn-cs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6"/>
          </p:nvPr>
        </p:nvSpPr>
        <p:spPr>
          <a:xfrm>
            <a:off x="8610600" y="6594897"/>
            <a:ext cx="533400" cy="244475"/>
          </a:xfrm>
        </p:spPr>
        <p:txBody>
          <a:bodyPr>
            <a:normAutofit fontScale="85000" lnSpcReduction="20000"/>
          </a:bodyPr>
          <a:lstStyle/>
          <a:p>
            <a:pPr>
              <a:defRPr/>
            </a:pPr>
            <a:fld id="{A645BE55-96CF-4A88-9826-854F6BE1054F}" type="slidenum">
              <a:rPr lang="en-US" smtClean="0">
                <a:solidFill>
                  <a:schemeClr val="tx1"/>
                </a:solidFill>
              </a:rPr>
              <a:pPr>
                <a:defRPr/>
              </a:pPr>
              <a:t>4</a:t>
            </a:fld>
            <a:endParaRPr lang="en-US">
              <a:solidFill>
                <a:schemeClr val="tx1"/>
              </a:solidFill>
            </a:endParaRPr>
          </a:p>
        </p:txBody>
      </p:sp>
      <p:pic>
        <p:nvPicPr>
          <p:cNvPr id="1036" name="Picture 12" descr="UST Certification Training Now Available for Illinois! - Envicompl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75285">
            <a:off x="245147" y="661761"/>
            <a:ext cx="800383" cy="800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504DCD9-F779-D83F-62B6-22A0DF8C6AE3}"/>
              </a:ext>
            </a:extLst>
          </p:cNvPr>
          <p:cNvSpPr txBox="1"/>
          <p:nvPr/>
        </p:nvSpPr>
        <p:spPr>
          <a:xfrm>
            <a:off x="1531017" y="6279400"/>
            <a:ext cx="1287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BEFORE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61E2C0A-3307-C2A5-97D4-7C1E787CE583}"/>
              </a:ext>
            </a:extLst>
          </p:cNvPr>
          <p:cNvSpPr txBox="1"/>
          <p:nvPr/>
        </p:nvSpPr>
        <p:spPr>
          <a:xfrm>
            <a:off x="6205296" y="6220585"/>
            <a:ext cx="978068" cy="3728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AFTER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5AC3DF1-247C-7CFB-CFEF-7A682E7A6881}"/>
              </a:ext>
            </a:extLst>
          </p:cNvPr>
          <p:cNvSpPr txBox="1"/>
          <p:nvPr/>
        </p:nvSpPr>
        <p:spPr>
          <a:xfrm>
            <a:off x="692456" y="6183732"/>
            <a:ext cx="13494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BEFORE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65F2374-AE18-071C-58B3-80D7CBEDAD5D}"/>
              </a:ext>
            </a:extLst>
          </p:cNvPr>
          <p:cNvSpPr txBox="1"/>
          <p:nvPr/>
        </p:nvSpPr>
        <p:spPr>
          <a:xfrm>
            <a:off x="4076313" y="6183732"/>
            <a:ext cx="10346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AFTER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E9C058-0C15-A703-BE12-3328C46D58B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4806"/>
          <a:stretch/>
        </p:blipFill>
        <p:spPr>
          <a:xfrm>
            <a:off x="2772043" y="4146673"/>
            <a:ext cx="2435233" cy="26926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59E50B7-247B-7A54-9DE3-738BD5A7B4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6404" y="1581861"/>
            <a:ext cx="4340334" cy="304024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02F7D9B-3A0D-FA73-6789-2FBBC1557F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7262" y="1567634"/>
            <a:ext cx="2993837" cy="305446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AC0A28F-F1FF-52F8-B95D-674DEBB1BD5A}"/>
              </a:ext>
            </a:extLst>
          </p:cNvPr>
          <p:cNvSpPr txBox="1"/>
          <p:nvPr/>
        </p:nvSpPr>
        <p:spPr>
          <a:xfrm>
            <a:off x="3639709" y="1215554"/>
            <a:ext cx="14712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rgbClr val="FFFF00"/>
                </a:solidFill>
              </a:rPr>
              <a:t>BEFORE</a:t>
            </a:r>
          </a:p>
        </p:txBody>
      </p:sp>
    </p:spTree>
    <p:extLst>
      <p:ext uri="{BB962C8B-B14F-4D97-AF65-F5344CB8AC3E}">
        <p14:creationId xmlns:p14="http://schemas.microsoft.com/office/powerpoint/2010/main" val="41996184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5339" y="209268"/>
            <a:ext cx="7965261" cy="9906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000" b="1">
                <a:solidFill>
                  <a:schemeClr val="tx1"/>
                </a:solidFill>
                <a:latin typeface="Rockwell" panose="02060603020205020403" pitchFamily="18" charset="0"/>
              </a:rPr>
              <a:t>Projects Completed </a:t>
            </a:r>
            <a:r>
              <a:rPr lang="en-US" sz="3000">
                <a:solidFill>
                  <a:schemeClr val="tx1"/>
                </a:solidFill>
                <a:latin typeface="Rockwell" panose="02060603020205020403" pitchFamily="18" charset="0"/>
              </a:rPr>
              <a:t>as of September 26, 2023</a:t>
            </a:r>
            <a:r>
              <a:rPr lang="en-US" sz="2250">
                <a:latin typeface="Rockwell" panose="02060603020205020403" pitchFamily="18" charset="0"/>
              </a:rPr>
              <a:t/>
            </a:r>
            <a:br>
              <a:rPr lang="en-US" sz="2250">
                <a:latin typeface="Rockwell" panose="02060603020205020403" pitchFamily="18" charset="0"/>
              </a:rPr>
            </a:br>
            <a:r>
              <a:rPr lang="en-US" sz="2250" b="1">
                <a:solidFill>
                  <a:srgbClr val="0070C0"/>
                </a:solidFill>
                <a:latin typeface="Rockwell" panose="02060603020205020403" pitchFamily="18" charset="0"/>
              </a:rPr>
              <a:t>  </a:t>
            </a:r>
            <a:r>
              <a:rPr lang="en-US" sz="2250" b="1" err="1">
                <a:solidFill>
                  <a:srgbClr val="0070C0"/>
                </a:solidFill>
                <a:latin typeface="Rockwell" panose="02060603020205020403" pitchFamily="18" charset="0"/>
              </a:rPr>
              <a:t>Lassalette</a:t>
            </a:r>
            <a:r>
              <a:rPr lang="en-US" sz="2250" b="1">
                <a:solidFill>
                  <a:srgbClr val="0070C0"/>
                </a:solidFill>
                <a:latin typeface="Rockwell" panose="02060603020205020403" pitchFamily="18" charset="0"/>
              </a:rPr>
              <a:t> – Restroom Upgrades (8/2023)</a:t>
            </a:r>
            <a:endParaRPr lang="en-US" sz="2000" b="1">
              <a:solidFill>
                <a:srgbClr val="0070C0"/>
              </a:solidFill>
              <a:latin typeface="Rockwell" panose="02060603020205020403" pitchFamily="18" charset="0"/>
              <a:ea typeface="+mn-ea"/>
              <a:cs typeface="+mn-cs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6"/>
          </p:nvPr>
        </p:nvSpPr>
        <p:spPr>
          <a:xfrm>
            <a:off x="8610600" y="6594897"/>
            <a:ext cx="533400" cy="244475"/>
          </a:xfrm>
        </p:spPr>
        <p:txBody>
          <a:bodyPr>
            <a:normAutofit fontScale="85000" lnSpcReduction="20000"/>
          </a:bodyPr>
          <a:lstStyle/>
          <a:p>
            <a:pPr>
              <a:defRPr/>
            </a:pPr>
            <a:fld id="{A645BE55-96CF-4A88-9826-854F6BE1054F}" type="slidenum">
              <a:rPr lang="en-US" smtClean="0">
                <a:solidFill>
                  <a:schemeClr val="tx1"/>
                </a:solidFill>
              </a:rPr>
              <a:pPr>
                <a:defRPr/>
              </a:pPr>
              <a:t>5</a:t>
            </a:fld>
            <a:endParaRPr lang="en-US">
              <a:solidFill>
                <a:schemeClr val="tx1"/>
              </a:solidFill>
            </a:endParaRPr>
          </a:p>
        </p:txBody>
      </p:sp>
      <p:pic>
        <p:nvPicPr>
          <p:cNvPr id="1036" name="Picture 12" descr="UST Certification Training Now Available for Illinois! - Envicompl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75285">
            <a:off x="245147" y="661761"/>
            <a:ext cx="800383" cy="800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504DCD9-F779-D83F-62B6-22A0DF8C6AE3}"/>
              </a:ext>
            </a:extLst>
          </p:cNvPr>
          <p:cNvSpPr txBox="1"/>
          <p:nvPr/>
        </p:nvSpPr>
        <p:spPr>
          <a:xfrm>
            <a:off x="1531017" y="6279400"/>
            <a:ext cx="1287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BEFORE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61E2C0A-3307-C2A5-97D4-7C1E787CE583}"/>
              </a:ext>
            </a:extLst>
          </p:cNvPr>
          <p:cNvSpPr txBox="1"/>
          <p:nvPr/>
        </p:nvSpPr>
        <p:spPr>
          <a:xfrm>
            <a:off x="6205296" y="6220585"/>
            <a:ext cx="978068" cy="3728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AFTER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5AC3DF1-247C-7CFB-CFEF-7A682E7A6881}"/>
              </a:ext>
            </a:extLst>
          </p:cNvPr>
          <p:cNvSpPr txBox="1"/>
          <p:nvPr/>
        </p:nvSpPr>
        <p:spPr>
          <a:xfrm>
            <a:off x="692456" y="6183732"/>
            <a:ext cx="13494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BEFORE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65F2374-AE18-071C-58B3-80D7CBEDAD5D}"/>
              </a:ext>
            </a:extLst>
          </p:cNvPr>
          <p:cNvSpPr txBox="1"/>
          <p:nvPr/>
        </p:nvSpPr>
        <p:spPr>
          <a:xfrm>
            <a:off x="4076313" y="6183732"/>
            <a:ext cx="10346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AFTER</a:t>
            </a:r>
          </a:p>
        </p:txBody>
      </p:sp>
      <p:pic>
        <p:nvPicPr>
          <p:cNvPr id="9" name="Picture 8" descr="A blue door with a handle&#10;&#10;Description automatically generated">
            <a:extLst>
              <a:ext uri="{FF2B5EF4-FFF2-40B4-BE49-F238E27FC236}">
                <a16:creationId xmlns:a16="http://schemas.microsoft.com/office/drawing/2014/main" id="{95F295CC-597F-CE3B-D020-0261058B1E3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1361" y="1620789"/>
            <a:ext cx="2610710" cy="2462756"/>
          </a:xfrm>
          <a:prstGeom prst="rect">
            <a:avLst/>
          </a:prstGeom>
        </p:spPr>
      </p:pic>
      <p:pic>
        <p:nvPicPr>
          <p:cNvPr id="13" name="Picture 12" descr="A blue door with a white door and a vent&#10;&#10;Description automatically generated">
            <a:extLst>
              <a:ext uri="{FF2B5EF4-FFF2-40B4-BE49-F238E27FC236}">
                <a16:creationId xmlns:a16="http://schemas.microsoft.com/office/drawing/2014/main" id="{6944F611-60CB-196A-6A19-27C660D1731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55544" y="1538663"/>
            <a:ext cx="2610712" cy="2641600"/>
          </a:xfrm>
          <a:prstGeom prst="rect">
            <a:avLst/>
          </a:prstGeom>
        </p:spPr>
      </p:pic>
      <p:pic>
        <p:nvPicPr>
          <p:cNvPr id="17" name="Picture 16" descr="A row of black cabinets&#10;&#10;Description automatically generated">
            <a:extLst>
              <a:ext uri="{FF2B5EF4-FFF2-40B4-BE49-F238E27FC236}">
                <a16:creationId xmlns:a16="http://schemas.microsoft.com/office/drawing/2014/main" id="{5B377BE4-6A84-C896-3B86-6000BC281F7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61"/>
          <a:stretch/>
        </p:blipFill>
        <p:spPr>
          <a:xfrm rot="5400000">
            <a:off x="5036062" y="2737934"/>
            <a:ext cx="5080031" cy="2741567"/>
          </a:xfrm>
          <a:prstGeom prst="rect">
            <a:avLst/>
          </a:prstGeom>
        </p:spPr>
      </p:pic>
      <p:pic>
        <p:nvPicPr>
          <p:cNvPr id="23" name="Picture 22" descr="A bathroom with a sink and a black box&#10;&#10;Description automatically generated">
            <a:extLst>
              <a:ext uri="{FF2B5EF4-FFF2-40B4-BE49-F238E27FC236}">
                <a16:creationId xmlns:a16="http://schemas.microsoft.com/office/drawing/2014/main" id="{E1A7F486-16A6-2DEA-C364-F7CEA21DA67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9013" y="4282944"/>
            <a:ext cx="2552315" cy="2316064"/>
          </a:xfrm>
          <a:prstGeom prst="rect">
            <a:avLst/>
          </a:prstGeom>
        </p:spPr>
      </p:pic>
      <p:pic>
        <p:nvPicPr>
          <p:cNvPr id="25" name="Picture 24" descr="A row of urinals in a bathroom&#10;&#10;Description automatically generated">
            <a:extLst>
              <a:ext uri="{FF2B5EF4-FFF2-40B4-BE49-F238E27FC236}">
                <a16:creationId xmlns:a16="http://schemas.microsoft.com/office/drawing/2014/main" id="{A8B7E9F1-7B5A-9C16-05CE-5321AAB6556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84"/>
          <a:stretch/>
        </p:blipFill>
        <p:spPr>
          <a:xfrm rot="5400000">
            <a:off x="3115677" y="3662959"/>
            <a:ext cx="2552316" cy="354144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5CF8A21-CC43-9B10-7606-F4B2F3BE8A15}"/>
              </a:ext>
            </a:extLst>
          </p:cNvPr>
          <p:cNvSpPr txBox="1"/>
          <p:nvPr/>
        </p:nvSpPr>
        <p:spPr>
          <a:xfrm>
            <a:off x="3905052" y="1219006"/>
            <a:ext cx="1333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FFFF00"/>
                </a:solidFill>
              </a:rPr>
              <a:t>AFTER</a:t>
            </a:r>
          </a:p>
        </p:txBody>
      </p:sp>
    </p:spTree>
    <p:extLst>
      <p:ext uri="{BB962C8B-B14F-4D97-AF65-F5344CB8AC3E}">
        <p14:creationId xmlns:p14="http://schemas.microsoft.com/office/powerpoint/2010/main" val="41590758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5339" y="209268"/>
            <a:ext cx="7965261" cy="9906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000" b="1">
                <a:solidFill>
                  <a:schemeClr val="tx1"/>
                </a:solidFill>
                <a:latin typeface="Rockwell" panose="02060603020205020403" pitchFamily="18" charset="0"/>
              </a:rPr>
              <a:t>Projects Completed </a:t>
            </a:r>
            <a:r>
              <a:rPr lang="en-US" sz="3000">
                <a:solidFill>
                  <a:schemeClr val="tx1"/>
                </a:solidFill>
                <a:latin typeface="Rockwell" panose="02060603020205020403" pitchFamily="18" charset="0"/>
              </a:rPr>
              <a:t>as of September 26, 2023</a:t>
            </a:r>
            <a:r>
              <a:rPr lang="en-US" sz="2250">
                <a:latin typeface="Rockwell" panose="02060603020205020403" pitchFamily="18" charset="0"/>
              </a:rPr>
              <a:t/>
            </a:r>
            <a:br>
              <a:rPr lang="en-US" sz="2250">
                <a:latin typeface="Rockwell" panose="02060603020205020403" pitchFamily="18" charset="0"/>
              </a:rPr>
            </a:br>
            <a:r>
              <a:rPr lang="en-US" sz="2250" b="1">
                <a:solidFill>
                  <a:srgbClr val="0070C0"/>
                </a:solidFill>
                <a:latin typeface="Rockwell" panose="02060603020205020403" pitchFamily="18" charset="0"/>
              </a:rPr>
              <a:t>  District Wide – College Banners</a:t>
            </a:r>
            <a:endParaRPr lang="en-US" sz="2000" b="1">
              <a:solidFill>
                <a:srgbClr val="0070C0"/>
              </a:solidFill>
              <a:latin typeface="Rockwell" panose="02060603020205020403" pitchFamily="18" charset="0"/>
              <a:ea typeface="+mn-ea"/>
              <a:cs typeface="+mn-cs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6"/>
          </p:nvPr>
        </p:nvSpPr>
        <p:spPr>
          <a:xfrm>
            <a:off x="8610600" y="6594897"/>
            <a:ext cx="533400" cy="244475"/>
          </a:xfrm>
        </p:spPr>
        <p:txBody>
          <a:bodyPr>
            <a:normAutofit fontScale="85000" lnSpcReduction="20000"/>
          </a:bodyPr>
          <a:lstStyle/>
          <a:p>
            <a:pPr>
              <a:defRPr/>
            </a:pPr>
            <a:fld id="{A645BE55-96CF-4A88-9826-854F6BE1054F}" type="slidenum">
              <a:rPr lang="en-US" smtClean="0">
                <a:solidFill>
                  <a:schemeClr val="tx1"/>
                </a:solidFill>
              </a:rPr>
              <a:pPr>
                <a:defRPr/>
              </a:pPr>
              <a:t>6</a:t>
            </a:fld>
            <a:endParaRPr lang="en-US">
              <a:solidFill>
                <a:schemeClr val="tx1"/>
              </a:solidFill>
            </a:endParaRPr>
          </a:p>
        </p:txBody>
      </p:sp>
      <p:pic>
        <p:nvPicPr>
          <p:cNvPr id="1036" name="Picture 12" descr="UST Certification Training Now Available for Illinois! - Envicompl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75285">
            <a:off x="245147" y="661761"/>
            <a:ext cx="800383" cy="800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F65F2374-AE18-071C-58B3-80D7CBEDAD5D}"/>
              </a:ext>
            </a:extLst>
          </p:cNvPr>
          <p:cNvSpPr txBox="1"/>
          <p:nvPr/>
        </p:nvSpPr>
        <p:spPr>
          <a:xfrm>
            <a:off x="2285009" y="6044341"/>
            <a:ext cx="5139845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b="1">
                <a:solidFill>
                  <a:schemeClr val="bg1"/>
                </a:solidFill>
                <a:latin typeface="Arno Pro Smbd"/>
              </a:rPr>
              <a:t> </a:t>
            </a:r>
            <a:r>
              <a:rPr lang="en-US" sz="4800" b="1">
                <a:solidFill>
                  <a:srgbClr val="0033CC"/>
                </a:solidFill>
                <a:latin typeface="Arno Pro Smbd"/>
              </a:rPr>
              <a:t>Los Altos Quad</a:t>
            </a:r>
            <a:endParaRPr lang="en-US" sz="4800">
              <a:solidFill>
                <a:schemeClr val="bg1"/>
              </a:solidFill>
              <a:cs typeface="Arial"/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DC564825-9B1B-DFEA-1A76-0528C896D8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601700"/>
            <a:ext cx="4423318" cy="4504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>
            <a:extLst>
              <a:ext uri="{FF2B5EF4-FFF2-40B4-BE49-F238E27FC236}">
                <a16:creationId xmlns:a16="http://schemas.microsoft.com/office/drawing/2014/main" id="{BA300F29-2D6A-BAE8-EC28-195C62C1EE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323" y="1638872"/>
            <a:ext cx="4321099" cy="4467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29493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5339" y="209268"/>
            <a:ext cx="7965261" cy="9906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000" b="1">
                <a:solidFill>
                  <a:schemeClr val="tx1"/>
                </a:solidFill>
                <a:latin typeface="Rockwell" panose="02060603020205020403" pitchFamily="18" charset="0"/>
              </a:rPr>
              <a:t>Projects Completed </a:t>
            </a:r>
            <a:r>
              <a:rPr lang="en-US" sz="3000">
                <a:solidFill>
                  <a:schemeClr val="tx1"/>
                </a:solidFill>
                <a:latin typeface="Rockwell" panose="02060603020205020403" pitchFamily="18" charset="0"/>
              </a:rPr>
              <a:t>as of September 26, 2023</a:t>
            </a:r>
            <a:r>
              <a:rPr lang="en-US" sz="2250">
                <a:latin typeface="Rockwell" panose="02060603020205020403" pitchFamily="18" charset="0"/>
              </a:rPr>
              <a:t/>
            </a:r>
            <a:br>
              <a:rPr lang="en-US" sz="2250">
                <a:latin typeface="Rockwell" panose="02060603020205020403" pitchFamily="18" charset="0"/>
              </a:rPr>
            </a:br>
            <a:r>
              <a:rPr lang="en-US" sz="2250" b="1">
                <a:solidFill>
                  <a:srgbClr val="0070C0"/>
                </a:solidFill>
                <a:latin typeface="Rockwell" panose="02060603020205020403" pitchFamily="18" charset="0"/>
              </a:rPr>
              <a:t>  District Wide – College Banners</a:t>
            </a:r>
            <a:endParaRPr lang="en-US" sz="2000" b="1">
              <a:solidFill>
                <a:srgbClr val="0070C0"/>
              </a:solidFill>
              <a:latin typeface="Rockwell" panose="02060603020205020403" pitchFamily="18" charset="0"/>
              <a:ea typeface="+mn-ea"/>
              <a:cs typeface="+mn-cs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6"/>
          </p:nvPr>
        </p:nvSpPr>
        <p:spPr>
          <a:xfrm>
            <a:off x="8610600" y="6594897"/>
            <a:ext cx="533400" cy="244475"/>
          </a:xfrm>
        </p:spPr>
        <p:txBody>
          <a:bodyPr>
            <a:normAutofit fontScale="85000" lnSpcReduction="20000"/>
          </a:bodyPr>
          <a:lstStyle/>
          <a:p>
            <a:pPr>
              <a:defRPr/>
            </a:pPr>
            <a:fld id="{A645BE55-96CF-4A88-9826-854F6BE1054F}" type="slidenum">
              <a:rPr lang="en-US" smtClean="0">
                <a:solidFill>
                  <a:schemeClr val="tx1"/>
                </a:solidFill>
              </a:rPr>
              <a:pPr>
                <a:defRPr/>
              </a:pPr>
              <a:t>7</a:t>
            </a:fld>
            <a:endParaRPr lang="en-US">
              <a:solidFill>
                <a:schemeClr val="tx1"/>
              </a:solidFill>
            </a:endParaRPr>
          </a:p>
        </p:txBody>
      </p:sp>
      <p:pic>
        <p:nvPicPr>
          <p:cNvPr id="1036" name="Picture 12" descr="UST Certification Training Now Available for Illinois! - Envicompl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75285">
            <a:off x="245147" y="661761"/>
            <a:ext cx="800383" cy="800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504DCD9-F779-D83F-62B6-22A0DF8C6AE3}"/>
              </a:ext>
            </a:extLst>
          </p:cNvPr>
          <p:cNvSpPr txBox="1"/>
          <p:nvPr/>
        </p:nvSpPr>
        <p:spPr>
          <a:xfrm>
            <a:off x="2063109" y="5969683"/>
            <a:ext cx="5018923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800" b="1">
                <a:solidFill>
                  <a:srgbClr val="0033CC"/>
                </a:solidFill>
                <a:latin typeface="Arno Pro Smbd"/>
              </a:rPr>
              <a:t> La Puente Quad</a:t>
            </a:r>
            <a:endParaRPr lang="en-US" b="1">
              <a:solidFill>
                <a:schemeClr val="bg1"/>
              </a:solidFill>
              <a:cs typeface="Arial"/>
            </a:endParaRPr>
          </a:p>
        </p:txBody>
      </p:sp>
      <p:pic>
        <p:nvPicPr>
          <p:cNvPr id="2051" name="Picture 3">
            <a:extLst>
              <a:ext uri="{FF2B5EF4-FFF2-40B4-BE49-F238E27FC236}">
                <a16:creationId xmlns:a16="http://schemas.microsoft.com/office/drawing/2014/main" id="{7B11FEC2-149E-4026-1334-A1FF4DFB57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908" y="1550883"/>
            <a:ext cx="4163123" cy="4484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>
            <a:extLst>
              <a:ext uri="{FF2B5EF4-FFF2-40B4-BE49-F238E27FC236}">
                <a16:creationId xmlns:a16="http://schemas.microsoft.com/office/drawing/2014/main" id="{71BFD38E-EAD0-F29D-E6D1-1E8834C259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5900" y="1550883"/>
            <a:ext cx="4009221" cy="4484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45428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5339" y="209268"/>
            <a:ext cx="7965261" cy="9906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000" b="1">
                <a:solidFill>
                  <a:schemeClr val="tx1"/>
                </a:solidFill>
                <a:latin typeface="Rockwell" panose="02060603020205020403" pitchFamily="18" charset="0"/>
              </a:rPr>
              <a:t>Projects Completed </a:t>
            </a:r>
            <a:r>
              <a:rPr lang="en-US" sz="3000">
                <a:solidFill>
                  <a:schemeClr val="tx1"/>
                </a:solidFill>
                <a:latin typeface="Rockwell" panose="02060603020205020403" pitchFamily="18" charset="0"/>
              </a:rPr>
              <a:t>as of September 26, 2023</a:t>
            </a:r>
            <a:r>
              <a:rPr lang="en-US" sz="2250">
                <a:latin typeface="Rockwell" panose="02060603020205020403" pitchFamily="18" charset="0"/>
              </a:rPr>
              <a:t/>
            </a:r>
            <a:br>
              <a:rPr lang="en-US" sz="2250">
                <a:latin typeface="Rockwell" panose="02060603020205020403" pitchFamily="18" charset="0"/>
              </a:rPr>
            </a:br>
            <a:r>
              <a:rPr lang="en-US" sz="2250" b="1">
                <a:solidFill>
                  <a:srgbClr val="0070C0"/>
                </a:solidFill>
                <a:latin typeface="Rockwell" panose="02060603020205020403" pitchFamily="18" charset="0"/>
              </a:rPr>
              <a:t>  </a:t>
            </a:r>
            <a:r>
              <a:rPr lang="en-US" sz="2700" b="1">
                <a:solidFill>
                  <a:srgbClr val="0070C0"/>
                </a:solidFill>
                <a:latin typeface="Rockwell" panose="02060603020205020403" pitchFamily="18" charset="0"/>
              </a:rPr>
              <a:t>District Wide – College Banners</a:t>
            </a:r>
            <a:endParaRPr lang="en-US" sz="2700" b="1">
              <a:solidFill>
                <a:srgbClr val="0070C0"/>
              </a:solidFill>
              <a:latin typeface="Rockwell" panose="02060603020205020403" pitchFamily="18" charset="0"/>
              <a:ea typeface="+mn-ea"/>
              <a:cs typeface="+mn-cs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6"/>
          </p:nvPr>
        </p:nvSpPr>
        <p:spPr>
          <a:xfrm>
            <a:off x="8610600" y="6594897"/>
            <a:ext cx="533400" cy="244475"/>
          </a:xfrm>
        </p:spPr>
        <p:txBody>
          <a:bodyPr>
            <a:normAutofit fontScale="85000" lnSpcReduction="20000"/>
          </a:bodyPr>
          <a:lstStyle/>
          <a:p>
            <a:pPr>
              <a:defRPr/>
            </a:pPr>
            <a:fld id="{A645BE55-96CF-4A88-9826-854F6BE1054F}" type="slidenum">
              <a:rPr lang="en-US" smtClean="0">
                <a:solidFill>
                  <a:schemeClr val="tx1"/>
                </a:solidFill>
              </a:rPr>
              <a:pPr>
                <a:defRPr/>
              </a:pPr>
              <a:t>8</a:t>
            </a:fld>
            <a:endParaRPr lang="en-US">
              <a:solidFill>
                <a:schemeClr val="tx1"/>
              </a:solidFill>
            </a:endParaRPr>
          </a:p>
        </p:txBody>
      </p:sp>
      <p:pic>
        <p:nvPicPr>
          <p:cNvPr id="1036" name="Picture 12" descr="UST Certification Training Now Available for Illinois! - Envicompl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75285">
            <a:off x="245147" y="661761"/>
            <a:ext cx="800383" cy="800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61E2C0A-3307-C2A5-97D4-7C1E787CE583}"/>
              </a:ext>
            </a:extLst>
          </p:cNvPr>
          <p:cNvSpPr txBox="1"/>
          <p:nvPr/>
        </p:nvSpPr>
        <p:spPr>
          <a:xfrm>
            <a:off x="6205296" y="6220585"/>
            <a:ext cx="978068" cy="3728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AFTER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65F2374-AE18-071C-58B3-80D7CBEDAD5D}"/>
              </a:ext>
            </a:extLst>
          </p:cNvPr>
          <p:cNvSpPr txBox="1"/>
          <p:nvPr/>
        </p:nvSpPr>
        <p:spPr>
          <a:xfrm>
            <a:off x="4076313" y="6183732"/>
            <a:ext cx="10346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AFTER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5005E63-955E-CA18-E6B5-8CD5FBBDA4C1}"/>
              </a:ext>
            </a:extLst>
          </p:cNvPr>
          <p:cNvSpPr txBox="1"/>
          <p:nvPr/>
        </p:nvSpPr>
        <p:spPr>
          <a:xfrm>
            <a:off x="2660429" y="6141303"/>
            <a:ext cx="6613743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800">
                <a:solidFill>
                  <a:srgbClr val="0033CC"/>
                </a:solidFill>
                <a:latin typeface="Arno Pro Smbd"/>
              </a:rPr>
              <a:t> </a:t>
            </a:r>
            <a:r>
              <a:rPr lang="en-US" sz="4800" b="1">
                <a:solidFill>
                  <a:srgbClr val="0033CC"/>
                </a:solidFill>
                <a:latin typeface="Arno Pro Smbd"/>
              </a:rPr>
              <a:t>Wilson Quad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CFD261-5531-B45A-18F9-8353DE4C87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682" y="1661268"/>
            <a:ext cx="4354281" cy="4526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>
            <a:extLst>
              <a:ext uri="{FF2B5EF4-FFF2-40B4-BE49-F238E27FC236}">
                <a16:creationId xmlns:a16="http://schemas.microsoft.com/office/drawing/2014/main" id="{58C83C5F-FC6D-DF03-D158-389681DAE7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0682" y="1661267"/>
            <a:ext cx="4256050" cy="4568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98450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5339" y="209268"/>
            <a:ext cx="7965261" cy="9906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000" b="1">
                <a:solidFill>
                  <a:schemeClr val="tx1"/>
                </a:solidFill>
                <a:latin typeface="Rockwell" panose="02060603020205020403" pitchFamily="18" charset="0"/>
              </a:rPr>
              <a:t>Projects Completed </a:t>
            </a:r>
            <a:r>
              <a:rPr lang="en-US" sz="3000">
                <a:solidFill>
                  <a:schemeClr val="tx1"/>
                </a:solidFill>
                <a:latin typeface="Rockwell" panose="02060603020205020403" pitchFamily="18" charset="0"/>
              </a:rPr>
              <a:t>as of September 26, 2023</a:t>
            </a:r>
            <a:r>
              <a:rPr lang="en-US" sz="2250">
                <a:latin typeface="Rockwell" panose="02060603020205020403" pitchFamily="18" charset="0"/>
              </a:rPr>
              <a:t/>
            </a:r>
            <a:br>
              <a:rPr lang="en-US" sz="2250">
                <a:latin typeface="Rockwell" panose="02060603020205020403" pitchFamily="18" charset="0"/>
              </a:rPr>
            </a:br>
            <a:r>
              <a:rPr lang="en-US" sz="2250" b="1">
                <a:solidFill>
                  <a:srgbClr val="0070C0"/>
                </a:solidFill>
                <a:latin typeface="Rockwell" panose="02060603020205020403" pitchFamily="18" charset="0"/>
              </a:rPr>
              <a:t>  </a:t>
            </a:r>
            <a:r>
              <a:rPr lang="en-US" sz="2700" b="1">
                <a:solidFill>
                  <a:srgbClr val="0070C0"/>
                </a:solidFill>
                <a:latin typeface="Rockwell" panose="02060603020205020403" pitchFamily="18" charset="0"/>
              </a:rPr>
              <a:t>District Wide – College Banners</a:t>
            </a:r>
            <a:endParaRPr lang="en-US" sz="2700" b="1">
              <a:solidFill>
                <a:srgbClr val="0070C0"/>
              </a:solidFill>
              <a:latin typeface="Rockwell" panose="02060603020205020403" pitchFamily="18" charset="0"/>
              <a:ea typeface="+mn-ea"/>
              <a:cs typeface="+mn-cs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6"/>
          </p:nvPr>
        </p:nvSpPr>
        <p:spPr>
          <a:xfrm>
            <a:off x="8610600" y="6594897"/>
            <a:ext cx="533400" cy="244475"/>
          </a:xfrm>
        </p:spPr>
        <p:txBody>
          <a:bodyPr>
            <a:normAutofit fontScale="85000" lnSpcReduction="20000"/>
          </a:bodyPr>
          <a:lstStyle/>
          <a:p>
            <a:pPr>
              <a:defRPr/>
            </a:pPr>
            <a:fld id="{A645BE55-96CF-4A88-9826-854F6BE1054F}" type="slidenum">
              <a:rPr lang="en-US" smtClean="0">
                <a:solidFill>
                  <a:schemeClr val="tx1"/>
                </a:solidFill>
              </a:rPr>
              <a:pPr>
                <a:defRPr/>
              </a:pPr>
              <a:t>9</a:t>
            </a:fld>
            <a:endParaRPr lang="en-US">
              <a:solidFill>
                <a:schemeClr val="tx1"/>
              </a:solidFill>
            </a:endParaRPr>
          </a:p>
        </p:txBody>
      </p:sp>
      <p:pic>
        <p:nvPicPr>
          <p:cNvPr id="1036" name="Picture 12" descr="UST Certification Training Now Available for Illinois! - Envicompl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75285">
            <a:off x="245147" y="661761"/>
            <a:ext cx="800383" cy="800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61E2C0A-3307-C2A5-97D4-7C1E787CE583}"/>
              </a:ext>
            </a:extLst>
          </p:cNvPr>
          <p:cNvSpPr txBox="1"/>
          <p:nvPr/>
        </p:nvSpPr>
        <p:spPr>
          <a:xfrm>
            <a:off x="6205296" y="6220585"/>
            <a:ext cx="978068" cy="3728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AFTER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65F2374-AE18-071C-58B3-80D7CBEDAD5D}"/>
              </a:ext>
            </a:extLst>
          </p:cNvPr>
          <p:cNvSpPr txBox="1"/>
          <p:nvPr/>
        </p:nvSpPr>
        <p:spPr>
          <a:xfrm>
            <a:off x="4076313" y="6183732"/>
            <a:ext cx="10346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AFTER</a:t>
            </a:r>
          </a:p>
        </p:txBody>
      </p:sp>
      <p:pic>
        <p:nvPicPr>
          <p:cNvPr id="6" name="ED43DA36-1B25-4EEF-82F8-86CB7DB98E59">
            <a:extLst>
              <a:ext uri="{FF2B5EF4-FFF2-40B4-BE49-F238E27FC236}">
                <a16:creationId xmlns:a16="http://schemas.microsoft.com/office/drawing/2014/main" id="{68FE8765-D8C9-CAC6-FC73-1353DF18510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41" t="4028" r="8937" b="38936"/>
          <a:stretch/>
        </p:blipFill>
        <p:spPr bwMode="auto">
          <a:xfrm>
            <a:off x="4636261" y="1558014"/>
            <a:ext cx="4159148" cy="447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E62F2461-745B-9199-8873-11F4A1FA16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447" y="1549703"/>
            <a:ext cx="4371302" cy="4476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4478022-6C0F-7974-FBBE-116D70AB62AE}"/>
              </a:ext>
            </a:extLst>
          </p:cNvPr>
          <p:cNvSpPr txBox="1"/>
          <p:nvPr/>
        </p:nvSpPr>
        <p:spPr>
          <a:xfrm>
            <a:off x="2438291" y="6026053"/>
            <a:ext cx="4915830" cy="83099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4800" b="1">
                <a:solidFill>
                  <a:srgbClr val="0033CC"/>
                </a:solidFill>
                <a:latin typeface="Arno Pro Smbd"/>
              </a:rPr>
              <a:t>Workman Quad</a:t>
            </a:r>
          </a:p>
        </p:txBody>
      </p:sp>
    </p:spTree>
    <p:extLst>
      <p:ext uri="{BB962C8B-B14F-4D97-AF65-F5344CB8AC3E}">
        <p14:creationId xmlns:p14="http://schemas.microsoft.com/office/powerpoint/2010/main" val="321596995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édian">
  <a:themeElements>
    <a:clrScheme name="Monnaie">
      <a:dk1>
        <a:sysClr val="windowText" lastClr="000000"/>
      </a:dk1>
      <a:lt1>
        <a:sysClr val="window" lastClr="FFFFFF"/>
      </a:lt1>
      <a:dk2>
        <a:srgbClr val="4A606E"/>
      </a:dk2>
      <a:lt2>
        <a:srgbClr val="D1E1E3"/>
      </a:lt2>
      <a:accent1>
        <a:srgbClr val="79B5B0"/>
      </a:accent1>
      <a:accent2>
        <a:srgbClr val="B4BC4C"/>
      </a:accent2>
      <a:accent3>
        <a:srgbClr val="B77851"/>
      </a:accent3>
      <a:accent4>
        <a:srgbClr val="776A5B"/>
      </a:accent4>
      <a:accent5>
        <a:srgbClr val="B6AD76"/>
      </a:accent5>
      <a:accent6>
        <a:srgbClr val="95AEB1"/>
      </a:accent6>
      <a:hlink>
        <a:srgbClr val="3ECCED"/>
      </a:hlink>
      <a:folHlink>
        <a:srgbClr val="2C6C93"/>
      </a:folHlink>
    </a:clrScheme>
    <a:fontScheme name="Median">
      <a:majorFont>
        <a:latin typeface="Tw Cen MT"/>
        <a:ea typeface=""/>
        <a:cs typeface=""/>
        <a:font script="Grek" typeface="Arial"/>
        <a:font script="Cyrl" typeface="Arial"/>
        <a:font script="Jpan" typeface="HGPｺﾞｼｯｸE"/>
        <a:font script="Hang" typeface="HY얕은샘물m"/>
        <a:font script="Hans" typeface="仿宋_GB2312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Arial"/>
        <a:font script="Cyrl" typeface="Arial"/>
        <a:font script="Jpan" typeface="HGPｺﾞｼｯｸE"/>
        <a:font script="Hang" typeface="HY얕은샘물m"/>
        <a:font script="Hans" typeface="仿宋_GB2312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5000"/>
                <a:satMod val="150000"/>
              </a:schemeClr>
            </a:gs>
            <a:gs pos="35000">
              <a:schemeClr val="phClr">
                <a:shade val="60000"/>
                <a:satMod val="150000"/>
              </a:schemeClr>
            </a:gs>
            <a:gs pos="100000">
              <a:schemeClr val="phClr">
                <a:tint val="97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Médian">
  <a:themeElements>
    <a:clrScheme name="Monnaie">
      <a:dk1>
        <a:sysClr val="windowText" lastClr="000000"/>
      </a:dk1>
      <a:lt1>
        <a:sysClr val="window" lastClr="FFFFFF"/>
      </a:lt1>
      <a:dk2>
        <a:srgbClr val="4A606E"/>
      </a:dk2>
      <a:lt2>
        <a:srgbClr val="D1E1E3"/>
      </a:lt2>
      <a:accent1>
        <a:srgbClr val="79B5B0"/>
      </a:accent1>
      <a:accent2>
        <a:srgbClr val="B4BC4C"/>
      </a:accent2>
      <a:accent3>
        <a:srgbClr val="B77851"/>
      </a:accent3>
      <a:accent4>
        <a:srgbClr val="776A5B"/>
      </a:accent4>
      <a:accent5>
        <a:srgbClr val="B6AD76"/>
      </a:accent5>
      <a:accent6>
        <a:srgbClr val="95AEB1"/>
      </a:accent6>
      <a:hlink>
        <a:srgbClr val="3ECCED"/>
      </a:hlink>
      <a:folHlink>
        <a:srgbClr val="2C6C93"/>
      </a:folHlink>
    </a:clrScheme>
    <a:fontScheme name="Median">
      <a:majorFont>
        <a:latin typeface="Tw Cen MT"/>
        <a:ea typeface=""/>
        <a:cs typeface=""/>
        <a:font script="Grek" typeface="Arial"/>
        <a:font script="Cyrl" typeface="Arial"/>
        <a:font script="Jpan" typeface="HGPｺﾞｼｯｸE"/>
        <a:font script="Hang" typeface="HY얕은샘물m"/>
        <a:font script="Hans" typeface="仿宋_GB2312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Arial"/>
        <a:font script="Cyrl" typeface="Arial"/>
        <a:font script="Jpan" typeface="HGPｺﾞｼｯｸE"/>
        <a:font script="Hang" typeface="HY얕은샘물m"/>
        <a:font script="Hans" typeface="仿宋_GB2312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5000"/>
                <a:satMod val="150000"/>
              </a:schemeClr>
            </a:gs>
            <a:gs pos="35000">
              <a:schemeClr val="phClr">
                <a:shade val="60000"/>
                <a:satMod val="150000"/>
              </a:schemeClr>
            </a:gs>
            <a:gs pos="100000">
              <a:schemeClr val="phClr">
                <a:tint val="97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Monnaie">
    <a:dk1>
      <a:sysClr val="windowText" lastClr="000000"/>
    </a:dk1>
    <a:lt1>
      <a:sysClr val="window" lastClr="FFFFFF"/>
    </a:lt1>
    <a:dk2>
      <a:srgbClr val="4A606E"/>
    </a:dk2>
    <a:lt2>
      <a:srgbClr val="D1E1E3"/>
    </a:lt2>
    <a:accent1>
      <a:srgbClr val="79B5B0"/>
    </a:accent1>
    <a:accent2>
      <a:srgbClr val="B4BC4C"/>
    </a:accent2>
    <a:accent3>
      <a:srgbClr val="B77851"/>
    </a:accent3>
    <a:accent4>
      <a:srgbClr val="776A5B"/>
    </a:accent4>
    <a:accent5>
      <a:srgbClr val="B6AD76"/>
    </a:accent5>
    <a:accent6>
      <a:srgbClr val="95AEB1"/>
    </a:accent6>
    <a:hlink>
      <a:srgbClr val="3ECCED"/>
    </a:hlink>
    <a:folHlink>
      <a:srgbClr val="2C6C93"/>
    </a:folHlink>
  </a:clrScheme>
</a:themeOverride>
</file>

<file path=ppt/theme/themeOverride2.xml><?xml version="1.0" encoding="utf-8"?>
<a:themeOverride xmlns:a="http://schemas.openxmlformats.org/drawingml/2006/main">
  <a:clrScheme name="Monnaie">
    <a:dk1>
      <a:sysClr val="windowText" lastClr="000000"/>
    </a:dk1>
    <a:lt1>
      <a:sysClr val="window" lastClr="FFFFFF"/>
    </a:lt1>
    <a:dk2>
      <a:srgbClr val="4A606E"/>
    </a:dk2>
    <a:lt2>
      <a:srgbClr val="D1E1E3"/>
    </a:lt2>
    <a:accent1>
      <a:srgbClr val="79B5B0"/>
    </a:accent1>
    <a:accent2>
      <a:srgbClr val="B4BC4C"/>
    </a:accent2>
    <a:accent3>
      <a:srgbClr val="B77851"/>
    </a:accent3>
    <a:accent4>
      <a:srgbClr val="776A5B"/>
    </a:accent4>
    <a:accent5>
      <a:srgbClr val="B6AD76"/>
    </a:accent5>
    <a:accent6>
      <a:srgbClr val="95AEB1"/>
    </a:accent6>
    <a:hlink>
      <a:srgbClr val="3ECCED"/>
    </a:hlink>
    <a:folHlink>
      <a:srgbClr val="2C6C93"/>
    </a:folHlink>
  </a:clrScheme>
</a:themeOverride>
</file>

<file path=ppt/theme/themeOverride3.xml><?xml version="1.0" encoding="utf-8"?>
<a:themeOverride xmlns:a="http://schemas.openxmlformats.org/drawingml/2006/main">
  <a:clrScheme name="Monnaie">
    <a:dk1>
      <a:sysClr val="windowText" lastClr="000000"/>
    </a:dk1>
    <a:lt1>
      <a:sysClr val="window" lastClr="FFFFFF"/>
    </a:lt1>
    <a:dk2>
      <a:srgbClr val="4A606E"/>
    </a:dk2>
    <a:lt2>
      <a:srgbClr val="D1E1E3"/>
    </a:lt2>
    <a:accent1>
      <a:srgbClr val="79B5B0"/>
    </a:accent1>
    <a:accent2>
      <a:srgbClr val="B4BC4C"/>
    </a:accent2>
    <a:accent3>
      <a:srgbClr val="B77851"/>
    </a:accent3>
    <a:accent4>
      <a:srgbClr val="776A5B"/>
    </a:accent4>
    <a:accent5>
      <a:srgbClr val="B6AD76"/>
    </a:accent5>
    <a:accent6>
      <a:srgbClr val="95AEB1"/>
    </a:accent6>
    <a:hlink>
      <a:srgbClr val="3ECCED"/>
    </a:hlink>
    <a:folHlink>
      <a:srgbClr val="2C6C93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c5f0dd29-812e-4e38-9221-6fe88239b54b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6D1075DD14ACE4DBFD85931C4A3D8B2" ma:contentTypeVersion="16" ma:contentTypeDescription="Create a new document." ma:contentTypeScope="" ma:versionID="522f9d0367c1930fddd7a1415def9667">
  <xsd:schema xmlns:xsd="http://www.w3.org/2001/XMLSchema" xmlns:xs="http://www.w3.org/2001/XMLSchema" xmlns:p="http://schemas.microsoft.com/office/2006/metadata/properties" xmlns:ns3="c5f0dd29-812e-4e38-9221-6fe88239b54b" xmlns:ns4="b3fe1c67-6478-45b1-aa56-5fc4d7a72521" targetNamespace="http://schemas.microsoft.com/office/2006/metadata/properties" ma:root="true" ma:fieldsID="ae912483fcaf6c4f90d68dbd1d29580f" ns3:_="" ns4:_="">
    <xsd:import namespace="c5f0dd29-812e-4e38-9221-6fe88239b54b"/>
    <xsd:import namespace="b3fe1c67-6478-45b1-aa56-5fc4d7a72521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DateTaken" minOccurs="0"/>
                <xsd:element ref="ns3:MediaServiceLocation" minOccurs="0"/>
                <xsd:element ref="ns3:MediaLengthInSeconds" minOccurs="0"/>
                <xsd:element ref="ns3:_activity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5f0dd29-812e-4e38-9221-6fe88239b54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  <xsd:element name="MediaServiceObjectDetectorVersions" ma:index="23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3fe1c67-6478-45b1-aa56-5fc4d7a72521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716953D-E82D-45F1-BF81-10AE67C60FB4}">
  <ds:schemaRefs>
    <ds:schemaRef ds:uri="b3fe1c67-6478-45b1-aa56-5fc4d7a72521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c5f0dd29-812e-4e38-9221-6fe88239b54b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2A11E5F8-3A9B-4F4A-B8EC-8CB92FDE26C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5404956-8E31-4DED-ADF0-F2A2988F10F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5f0dd29-812e-4e38-9221-6fe88239b54b"/>
    <ds:schemaRef ds:uri="b3fe1c67-6478-45b1-aa56-5fc4d7a7252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16</TotalTime>
  <Words>905</Words>
  <Application>Microsoft Office PowerPoint</Application>
  <PresentationFormat>On-screen Show (4:3)</PresentationFormat>
  <Paragraphs>370</Paragraphs>
  <Slides>17</Slides>
  <Notes>17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Arial</vt:lpstr>
      <vt:lpstr>Arno Pro Smbd</vt:lpstr>
      <vt:lpstr>Calibri</vt:lpstr>
      <vt:lpstr>Rockwell</vt:lpstr>
      <vt:lpstr>Tw Cen MT</vt:lpstr>
      <vt:lpstr>Wingdings</vt:lpstr>
      <vt:lpstr>Wingdings 2</vt:lpstr>
      <vt:lpstr>Médian</vt:lpstr>
      <vt:lpstr>1_Médian</vt:lpstr>
      <vt:lpstr>HACIENDA LA PUENTE UNIFIED SCHOOL DISTRICT</vt:lpstr>
      <vt:lpstr>PowerPoint Presentation</vt:lpstr>
      <vt:lpstr>Projects Completed as of September 26, 2023   District Office – Wayfinding &amp; Police Handicapped Striping   (8/2023)</vt:lpstr>
      <vt:lpstr>Projects Completed as of September 26, 2023   Lassalette –  Restroom Upgrades (8/2023)</vt:lpstr>
      <vt:lpstr>Projects Completed as of September 26, 2023   Lassalette – Restroom Upgrades (8/2023)</vt:lpstr>
      <vt:lpstr>Projects Completed as of September 26, 2023   District Wide – College Banners</vt:lpstr>
      <vt:lpstr>Projects Completed as of September 26, 2023   District Wide – College Banners</vt:lpstr>
      <vt:lpstr>Projects Completed as of September 26, 2023   District Wide – College Banners</vt:lpstr>
      <vt:lpstr>Projects Completed as of September 26, 2023   District Wide – College Banners</vt:lpstr>
      <vt:lpstr>Projects In Progress</vt:lpstr>
      <vt:lpstr>Projects In Progress as of September 26, 2023 </vt:lpstr>
      <vt:lpstr>Projects In Progress as of September 26, 2023 </vt:lpstr>
      <vt:lpstr>Projects Completed as of September 26, 2023   Center for the Performing Arts Update</vt:lpstr>
      <vt:lpstr>Projects Completed as of September 26, 2023   Center for the Performing Arts Update</vt:lpstr>
      <vt:lpstr>Projects Completed as of September 26, 2023   Center for the Performing Arts Update</vt:lpstr>
      <vt:lpstr> Projects with Division of State Architect (DSA)  Waiting on Approval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HACIENDA LA PUENTE UNIFIED SCHOOL DISTRICT</dc:title>
  <dc:creator>Mark Hansberger</dc:creator>
  <cp:lastModifiedBy>Lelia Gonzalez</cp:lastModifiedBy>
  <cp:revision>6</cp:revision>
  <cp:lastPrinted>2023-09-13T20:52:38Z</cp:lastPrinted>
  <dcterms:modified xsi:type="dcterms:W3CDTF">2023-09-20T18:18:20Z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0x01010036D1075DD14ACE4DBFD85931C4A3D8B2</vt:lpwstr>
  </property>
</Properties>
</file>