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19"/>
  </p:notesMasterIdLst>
  <p:handoutMasterIdLst>
    <p:handoutMasterId r:id="rId20"/>
  </p:handoutMasterIdLst>
  <p:sldIdLst>
    <p:sldId id="654" r:id="rId6"/>
    <p:sldId id="694" r:id="rId7"/>
    <p:sldId id="716" r:id="rId8"/>
    <p:sldId id="717" r:id="rId9"/>
    <p:sldId id="720" r:id="rId10"/>
    <p:sldId id="719" r:id="rId11"/>
    <p:sldId id="718" r:id="rId12"/>
    <p:sldId id="712" r:id="rId13"/>
    <p:sldId id="410" r:id="rId14"/>
    <p:sldId id="688" r:id="rId15"/>
    <p:sldId id="708" r:id="rId16"/>
    <p:sldId id="690" r:id="rId17"/>
    <p:sldId id="685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05C778-2582-4791-8514-4D1F495C5EDA}">
          <p14:sldIdLst>
            <p14:sldId id="654"/>
            <p14:sldId id="694"/>
            <p14:sldId id="716"/>
            <p14:sldId id="717"/>
            <p14:sldId id="720"/>
            <p14:sldId id="719"/>
            <p14:sldId id="718"/>
            <p14:sldId id="712"/>
            <p14:sldId id="410"/>
            <p14:sldId id="688"/>
            <p14:sldId id="708"/>
            <p14:sldId id="690"/>
            <p14:sldId id="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D9CDD2-6989-6ABC-49F8-BDB7C0A8C8D4}" name="Erik Wong" initials="EW" userId="S::ewong@hlpusd.k12.ca.us::32b660ea-ca2e-4ded-b5ea-f95e5b42e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Wong" initials="EW" lastIdx="31" clrIdx="0">
    <p:extLst>
      <p:ext uri="{19B8F6BF-5375-455C-9EA6-DF929625EA0E}">
        <p15:presenceInfo xmlns:p15="http://schemas.microsoft.com/office/powerpoint/2012/main" userId="S-1-5-21-1967866684-18703725-1786346777-168823" providerId="AD"/>
      </p:ext>
    </p:extLst>
  </p:cmAuthor>
  <p:cmAuthor id="2" name="Jessica Morley" initials="JM" lastIdx="4" clrIdx="1">
    <p:extLst>
      <p:ext uri="{19B8F6BF-5375-455C-9EA6-DF929625EA0E}">
        <p15:presenceInfo xmlns:p15="http://schemas.microsoft.com/office/powerpoint/2012/main" userId="S::jmorley@ccorpusa.com::fe3d5e02-dd94-4931-b0ca-ea0c9dd2b57f" providerId="AD"/>
      </p:ext>
    </p:extLst>
  </p:cmAuthor>
  <p:cmAuthor id="3" name="Belen Bobadilla" initials="BB" lastIdx="22" clrIdx="2">
    <p:extLst>
      <p:ext uri="{19B8F6BF-5375-455C-9EA6-DF929625EA0E}">
        <p15:presenceInfo xmlns:p15="http://schemas.microsoft.com/office/powerpoint/2012/main" userId="S-1-5-21-1967866684-18703725-1786346777-215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7E7E7"/>
    <a:srgbClr val="00863D"/>
    <a:srgbClr val="029FEE"/>
    <a:srgbClr val="004C22"/>
    <a:srgbClr val="EA6716"/>
    <a:srgbClr val="A8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126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BC1B-FE5C-4BF7-921C-313FD045898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18D6-3A14-48EC-AE14-08E957E8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r">
              <a:defRPr sz="1200"/>
            </a:lvl1pPr>
          </a:lstStyle>
          <a:p>
            <a:fld id="{8556C83C-6E88-4ECE-941C-85B77B183B9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8" tIns="46145" rIns="92288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88" tIns="46145" rIns="92288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r">
              <a:defRPr sz="1200"/>
            </a:lvl1pPr>
          </a:lstStyle>
          <a:p>
            <a:fld id="{E14466A9-CC9C-4502-9BE4-BA31B2D7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66A9-CC9C-4502-9BE4-BA31B2D7E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15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44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28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0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5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9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4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38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66A9-CC9C-4502-9BE4-BA31B2D7E2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9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11/9/2023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6" y="604361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11/9/2023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11/9/2023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>
              <a:defRPr/>
            </a:pPr>
            <a:fld id="{758633C0-3EDB-47ED-B0FC-29511389E8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2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48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11/9/2023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6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11/9/2023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7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11/9/2023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21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21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9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1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11/9/2023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3575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FBCE7EF8-B793-4593-9A0A-4B6792D84E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2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11/9/2023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758633C0-3EDB-47ED-B0FC-29511389E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11/9/2023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11/9/2023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11/9/2023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11/9/2023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BCE7EF8-B793-4593-9A0A-4B6792D8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11/9/2023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68" r:id="rId4"/>
    <p:sldLayoutId id="2147483667" r:id="rId5"/>
    <p:sldLayoutId id="2147483666" r:id="rId6"/>
    <p:sldLayoutId id="2147483672" r:id="rId7"/>
    <p:sldLayoutId id="2147483665" r:id="rId8"/>
    <p:sldLayoutId id="2147483673" r:id="rId9"/>
  </p:sldLayoutIdLst>
  <p:hf hdr="0" ftr="0" dt="0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2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11/9/2023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1" y="6248402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90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lvl1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2pPr>
      <a:lvl3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3pPr>
      <a:lvl4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4pPr>
      <a:lvl5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5pPr>
      <a:lvl6pPr marL="6000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6pPr>
      <a:lvl7pPr marL="9429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7pPr>
      <a:lvl8pPr marL="12858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8pPr>
      <a:lvl9pPr marL="16287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9pPr>
    </p:titleStyle>
    <p:bodyStyle>
      <a:lvl1pPr marL="257175" indent="-257175" algn="l" defTabSz="-10404872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-10404872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-10404872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399" y="271022"/>
            <a:ext cx="8915400" cy="1117745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cap="none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Rockwell" panose="02060603020205020403" pitchFamily="18" charset="0"/>
              </a:rPr>
              <a:t>HACIENDA LA PUENTE UNIFIED SCHOOL DISTRICT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58536"/>
            <a:ext cx="2209800" cy="616432"/>
          </a:xfrm>
        </p:spPr>
        <p:txBody>
          <a:bodyPr/>
          <a:lstStyle/>
          <a:p>
            <a:pPr algn="ctr" eaLnBrk="1" hangingPunct="1"/>
            <a:r>
              <a:rPr lang="en-US" sz="1400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Rockwell" panose="02060603020205020403" pitchFamily="18" charset="0"/>
              </a:rPr>
              <a:t>Regular Board Meeting  </a:t>
            </a:r>
            <a:r>
              <a:rPr lang="en-US" sz="1400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Rockwell" panose="02060603020205020403" pitchFamily="18" charset="0"/>
              </a:rPr>
              <a:t>November 9, </a:t>
            </a:r>
            <a:r>
              <a:rPr lang="en-US" sz="1400" dirty="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Rockwell" panose="02060603020205020403" pitchFamily="18" charset="0"/>
              </a:rPr>
              <a:t>2023</a:t>
            </a:r>
          </a:p>
        </p:txBody>
      </p:sp>
      <p:sp>
        <p:nvSpPr>
          <p:cNvPr id="11272" name="Rectangle 3"/>
          <p:cNvSpPr txBox="1">
            <a:spLocks noChangeArrowheads="1"/>
          </p:cNvSpPr>
          <p:nvPr/>
        </p:nvSpPr>
        <p:spPr bwMode="auto">
          <a:xfrm>
            <a:off x="2376693" y="6089168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320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  <a:latin typeface="Rockwell" panose="02060603020205020403" pitchFamily="18" charset="0"/>
              </a:rPr>
              <a:t>Business Services</a:t>
            </a:r>
          </a:p>
        </p:txBody>
      </p:sp>
      <p:pic>
        <p:nvPicPr>
          <p:cNvPr id="16" name="Picture 2" descr="Equity &amp; Access Ho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1" b="9524"/>
          <a:stretch/>
        </p:blipFill>
        <p:spPr bwMode="auto">
          <a:xfrm>
            <a:off x="7961198" y="5984102"/>
            <a:ext cx="1106601" cy="8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66689391-BDBB-2736-830C-58A1A893DDA9}"/>
              </a:ext>
            </a:extLst>
          </p:cNvPr>
          <p:cNvSpPr txBox="1">
            <a:spLocks/>
          </p:cNvSpPr>
          <p:nvPr/>
        </p:nvSpPr>
        <p:spPr>
          <a:xfrm>
            <a:off x="0" y="5173536"/>
            <a:ext cx="9144000" cy="913146"/>
          </a:xfrm>
          <a:prstGeom prst="rect">
            <a:avLst/>
          </a:prstGeom>
        </p:spPr>
        <p:txBody>
          <a:bodyPr anchor="ctr"/>
          <a:lstStyle/>
          <a:p>
            <a:pPr algn="ctr"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Rockwell" panose="02060603020205020403" pitchFamily="18" charset="0"/>
              </a:rPr>
              <a:t>School Site Improvement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62EC6-52F3-FC6B-98B4-0DCA56DA8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59" y="1771047"/>
            <a:ext cx="8716281" cy="3327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EB4565-28C4-C09A-61D9-EF8E39544A5E}"/>
              </a:ext>
            </a:extLst>
          </p:cNvPr>
          <p:cNvSpPr txBox="1"/>
          <p:nvPr/>
        </p:nvSpPr>
        <p:spPr>
          <a:xfrm>
            <a:off x="213859" y="4741522"/>
            <a:ext cx="199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EA6716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La Puente Quad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82D1F-E9F6-B805-00B0-D3A11A62306B}"/>
              </a:ext>
            </a:extLst>
          </p:cNvPr>
          <p:cNvSpPr txBox="1"/>
          <p:nvPr/>
        </p:nvSpPr>
        <p:spPr>
          <a:xfrm>
            <a:off x="2376693" y="4786199"/>
            <a:ext cx="207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Los Altos Quad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6E581-C38C-7AF4-FC86-C8D5F3D54799}"/>
              </a:ext>
            </a:extLst>
          </p:cNvPr>
          <p:cNvSpPr txBox="1"/>
          <p:nvPr/>
        </p:nvSpPr>
        <p:spPr>
          <a:xfrm>
            <a:off x="4622452" y="4765498"/>
            <a:ext cx="205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Wilson Quad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101E3-6E09-2C9E-8B20-C9805AD2DC36}"/>
              </a:ext>
            </a:extLst>
          </p:cNvPr>
          <p:cNvSpPr txBox="1"/>
          <p:nvPr/>
        </p:nvSpPr>
        <p:spPr>
          <a:xfrm>
            <a:off x="6688759" y="4757885"/>
            <a:ext cx="215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effectLst>
                  <a:outerShdw blurRad="50800" dist="50800" dir="5400000" algn="ctr" rotWithShape="0">
                    <a:srgbClr val="EA6716"/>
                  </a:outerShdw>
                </a:effectLst>
              </a:rPr>
              <a:t>Workman Quad</a:t>
            </a:r>
          </a:p>
        </p:txBody>
      </p:sp>
    </p:spTree>
    <p:extLst>
      <p:ext uri="{BB962C8B-B14F-4D97-AF65-F5344CB8AC3E}">
        <p14:creationId xmlns:p14="http://schemas.microsoft.com/office/powerpoint/2010/main" val="1345510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776630"/>
              </p:ext>
            </p:extLst>
          </p:nvPr>
        </p:nvGraphicFramePr>
        <p:xfrm>
          <a:off x="149390" y="1554363"/>
          <a:ext cx="8845219" cy="44446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5647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04868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 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 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 Source 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6843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Baldwin 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Cedarlane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Fairgrove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Lassalette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Sparks 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Blacktop</a:t>
                      </a:r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Asphalt &amp; Striping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Bidding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  <a:endParaRPr lang="en-US" sz="11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782553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Willow 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Fire Alarm</a:t>
                      </a:r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Installation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5895554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Dibble 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HVAC Replacement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4457828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Willow 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HVAC Replacement</a:t>
                      </a:r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997648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Wedgeworth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K-5 Permanent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991464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California 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Cedarlane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District Office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Bldg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Grazide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Lassalette</a:t>
                      </a:r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 Altos HS</a:t>
                      </a:r>
                    </a:p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SSC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(Sierra Vista)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Sparks ES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Stimson LC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Valley Alt HS – CDS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Workman ES 26/27</a:t>
                      </a:r>
                    </a:p>
                    <a:p>
                      <a:pPr algn="l" rtl="0" fontAlgn="t"/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Workman HS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Reroof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Various Buildings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  <a:endParaRPr lang="en-US" sz="11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Deferred</a:t>
                      </a:r>
                      <a:r>
                        <a:rPr lang="en-US" sz="1100" baseline="0"/>
                        <a:t> </a:t>
                      </a:r>
                      <a:r>
                        <a:rPr lang="en-US" sz="1100" baseline="0" err="1"/>
                        <a:t>Maint</a:t>
                      </a:r>
                      <a:r>
                        <a:rPr lang="en-US" sz="1100" baseline="0"/>
                        <a:t>.</a:t>
                      </a:r>
                      <a:endParaRPr lang="en-US" sz="11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0898551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Workman HS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Phase II Stadium</a:t>
                      </a:r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Baseball Field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(Phase I Track &amp; Field and Softball</a:t>
                      </a:r>
                      <a:r>
                        <a:rPr lang="en-US" sz="9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Field Complete)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Various - Estimate Cost $18 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037385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In Progress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October 26, 2023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610600" y="6530676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</p:spTree>
    <p:extLst>
      <p:ext uri="{BB962C8B-B14F-4D97-AF65-F5344CB8AC3E}">
        <p14:creationId xmlns:p14="http://schemas.microsoft.com/office/powerpoint/2010/main" val="247506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386315"/>
              </p:ext>
            </p:extLst>
          </p:nvPr>
        </p:nvGraphicFramePr>
        <p:xfrm>
          <a:off x="149390" y="2071004"/>
          <a:ext cx="8845219" cy="34027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2623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08454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795867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968209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8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 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 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 Source 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29097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Kwis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Elementary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Baseball Fields (Two Youth)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01/2024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County &amp; TBD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07/2024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46967025"/>
                  </a:ext>
                </a:extLst>
              </a:tr>
              <a:tr h="29097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Dibble AS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Fire Alarm</a:t>
                      </a:r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Installation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8414143"/>
                  </a:ext>
                </a:extLst>
              </a:tr>
              <a:tr h="29097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Fuel</a:t>
                      </a:r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Station Repairs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09/2023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44905481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 for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Performing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Arts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Site Demolition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Adult 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78353970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 for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the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Performing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Arts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Construction of NEW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Performing Arts Center with approx. 500 seat capacity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02/2024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Adult Ed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08/2025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28229351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</a:t>
                      </a:r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Portable Installation Meeting/Flex Space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11/2023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04/2024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94775042"/>
                  </a:ext>
                </a:extLst>
              </a:tr>
              <a:tr h="24275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Willow AS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Two Story Renovation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Adult 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02/2024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61976840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Warehouse Freezer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04/2024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90955632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In Progress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October 26, 2023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610600" y="6512921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572C9-2E1F-33F3-ED3E-06CAFF91E67D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</p:spTree>
    <p:extLst>
      <p:ext uri="{BB962C8B-B14F-4D97-AF65-F5344CB8AC3E}">
        <p14:creationId xmlns:p14="http://schemas.microsoft.com/office/powerpoint/2010/main" val="2527116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610600" y="6620173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91" y="512380"/>
            <a:ext cx="400396" cy="58325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170250"/>
              </p:ext>
            </p:extLst>
          </p:nvPr>
        </p:nvGraphicFramePr>
        <p:xfrm>
          <a:off x="122129" y="1688483"/>
          <a:ext cx="8899741" cy="10952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5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8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3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Site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Item Description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Architect Plans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DSA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Procurement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Est.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Construct Start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Target Completion Date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Los Altos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Gym &amp; Locker Room HVAC</a:t>
                      </a:r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(65 tons of temporary HVAC units have been installed) 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Approx. 3 months after DSA approval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97623604"/>
                  </a:ext>
                </a:extLst>
              </a:tr>
              <a:tr h="23800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Wing Lane 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Headstart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Portable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rtl="0" eaLnBrk="1" fontAlgn="t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96044096"/>
                  </a:ext>
                </a:extLst>
              </a:tr>
            </a:tbl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0" y="3919853"/>
            <a:ext cx="9144000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2400" b="1">
                <a:solidFill>
                  <a:schemeClr val="tx1"/>
                </a:solidFill>
                <a:latin typeface="Rockwell" panose="02060603020205020403" pitchFamily="18" charset="0"/>
              </a:rPr>
              <a:t>Projects</a:t>
            </a:r>
            <a:r>
              <a:rPr lang="en-US" sz="240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Rockwell" panose="02060603020205020403" pitchFamily="18" charset="0"/>
              </a:rPr>
              <a:t>in Design</a:t>
            </a:r>
            <a:endParaRPr lang="en-US" sz="240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33102"/>
              </p:ext>
            </p:extLst>
          </p:nvPr>
        </p:nvGraphicFramePr>
        <p:xfrm>
          <a:off x="122128" y="4572391"/>
          <a:ext cx="8899741" cy="6859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54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Site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Item Description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Architect Plans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DSA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Procurement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Est.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Construct Start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Target Completion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Date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Districtwide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HVAC System</a:t>
                      </a:r>
                      <a:r>
                        <a:rPr lang="en-US" sz="11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Replacements 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5425995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534571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8" y="108568"/>
            <a:ext cx="8861640" cy="990600"/>
          </a:xfrm>
        </p:spPr>
        <p:txBody>
          <a:bodyPr/>
          <a:lstStyle/>
          <a:p>
            <a:pPr algn="ctr"/>
            <a:r>
              <a:rPr lang="en-US" sz="2800">
                <a:solidFill>
                  <a:schemeClr val="bg1"/>
                </a:solidFill>
                <a:latin typeface="Rockwell" panose="02060603020205020403" pitchFamily="18" charset="0"/>
              </a:rPr>
              <a:t/>
            </a:r>
            <a:br>
              <a:rPr lang="en-US" sz="280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2400" b="1">
                <a:solidFill>
                  <a:schemeClr val="tx1"/>
                </a:solidFill>
                <a:latin typeface="Rockwell" panose="02060603020205020403" pitchFamily="18" charset="0"/>
              </a:rPr>
              <a:t>Projects</a:t>
            </a:r>
            <a:r>
              <a:rPr lang="en-US" sz="240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Rockwell" panose="02060603020205020403" pitchFamily="18" charset="0"/>
              </a:rPr>
              <a:t>with Division of State Architect (DSA) </a:t>
            </a:r>
            <a:br>
              <a:rPr lang="en-US" sz="2400">
                <a:solidFill>
                  <a:srgbClr val="FF0000"/>
                </a:solidFill>
                <a:latin typeface="Rockwell" panose="02060603020205020403" pitchFamily="18" charset="0"/>
              </a:rPr>
            </a:br>
            <a:r>
              <a:rPr lang="en-US" sz="2400">
                <a:solidFill>
                  <a:srgbClr val="FF0000"/>
                </a:solidFill>
                <a:latin typeface="Rockwell" panose="02060603020205020403" pitchFamily="18" charset="0"/>
              </a:rPr>
              <a:t>Waiting on Approval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479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8527055" y="6526634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37606"/>
            <a:ext cx="9144000" cy="9405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/>
              <a:t>Next Report – </a:t>
            </a:r>
            <a:r>
              <a:rPr lang="en-US" sz="3800" dirty="0" smtClean="0"/>
              <a:t>January 2024</a:t>
            </a:r>
            <a:endParaRPr lang="en-US" sz="3800" i="1" dirty="0"/>
          </a:p>
          <a:p>
            <a:pPr marL="0" indent="0" algn="ctr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2056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887705"/>
              </p:ext>
            </p:extLst>
          </p:nvPr>
        </p:nvGraphicFramePr>
        <p:xfrm>
          <a:off x="612558" y="1585660"/>
          <a:ext cx="7874493" cy="47496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6409">
                  <a:extLst>
                    <a:ext uri="{9D8B030D-6E8A-4147-A177-3AD203B41FA5}">
                      <a16:colId xmlns:a16="http://schemas.microsoft.com/office/drawing/2014/main" val="424237653"/>
                    </a:ext>
                  </a:extLst>
                </a:gridCol>
                <a:gridCol w="3020634">
                  <a:extLst>
                    <a:ext uri="{9D8B030D-6E8A-4147-A177-3AD203B41FA5}">
                      <a16:colId xmlns:a16="http://schemas.microsoft.com/office/drawing/2014/main" val="3307290488"/>
                    </a:ext>
                  </a:extLst>
                </a:gridCol>
                <a:gridCol w="1699958">
                  <a:extLst>
                    <a:ext uri="{9D8B030D-6E8A-4147-A177-3AD203B41FA5}">
                      <a16:colId xmlns:a16="http://schemas.microsoft.com/office/drawing/2014/main" val="3419027078"/>
                    </a:ext>
                  </a:extLst>
                </a:gridCol>
                <a:gridCol w="1407492">
                  <a:extLst>
                    <a:ext uri="{9D8B030D-6E8A-4147-A177-3AD203B41FA5}">
                      <a16:colId xmlns:a16="http://schemas.microsoft.com/office/drawing/2014/main" val="366681332"/>
                    </a:ext>
                  </a:extLst>
                </a:gridCol>
              </a:tblGrid>
              <a:tr h="2603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Funding Source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Completed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77163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District Wide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National Blue Ribbon Banners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District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95392495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Valinda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Bottle </a:t>
                      </a:r>
                      <a:r>
                        <a:rPr lang="en-US" sz="1000" b="1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Filler (MPR) </a:t>
                      </a:r>
                      <a:endParaRPr lang="en-US" sz="10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49160965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Wedgeworth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Bottle Filler (MPR)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01881727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Newton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Exterior Paint Basketball Backboards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10/2023</a:t>
                      </a:r>
                      <a:endParaRPr lang="en-US" sz="10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52581771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Puente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Pool Gate Closures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70574793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Los Altos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Boys Locker Room Wall Repairs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54730774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Equity &amp; Access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Parking Lot Re-Striping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72174291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District Office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Reflooring (Education Services)</a:t>
                      </a:r>
                      <a:endParaRPr lang="en-US" sz="10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68963761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District Office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Wayfinding &amp; </a:t>
                      </a:r>
                      <a:r>
                        <a:rPr lang="en-US" sz="10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Accessible parking in Police Dept.</a:t>
                      </a:r>
                      <a:endParaRPr lang="en-US" sz="10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43105606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Lassalette</a:t>
                      </a:r>
                      <a:endParaRPr lang="en-US" sz="1000" b="1" i="0" u="none" strike="noStrike" kern="1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Restroom Upgrades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67189622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Wing Lane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K1 &amp; K2 Flooring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21414643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Puente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Weight Room – Flooring and  Painting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26206578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Amar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Ramp Repair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Child Development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29214663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Mesa Robles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Kinder Asphalt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07890135"/>
                  </a:ext>
                </a:extLst>
              </a:tr>
              <a:tr h="2259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Nelson 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Asphalt Slurry and Paint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Site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41114006"/>
                  </a:ext>
                </a:extLst>
              </a:tr>
              <a:tr h="22594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Bixby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Parking Lot Re-Striping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47093061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Del Valle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Parking Lot Re-Striping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72709946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Nelson Elementary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Parking Lot Re-Striping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93471328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Sierra Vista MS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Parking Lot Re-Striping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73241189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Sparks 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Parking Lot Re-Striping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8587765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Sparks MS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Parking Lot Re-Striping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27501141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503920" y="6527749"/>
            <a:ext cx="533400" cy="244475"/>
          </a:xfrm>
        </p:spPr>
        <p:txBody>
          <a:bodyPr>
            <a:noAutofit/>
          </a:bodyPr>
          <a:lstStyle/>
          <a:p>
            <a:pPr>
              <a:defRPr/>
            </a:pPr>
            <a:fld id="{A645BE55-96CF-4A88-9826-854F6BE1054F}" type="slidenum">
              <a:rPr lang="en-US" sz="120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348585"/>
            <a:ext cx="840657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>
                <a:solidFill>
                  <a:schemeClr val="tx1"/>
                </a:solidFill>
                <a:latin typeface="Rockwell" panose="02060603020205020403" pitchFamily="18" charset="0"/>
              </a:rPr>
              <a:t>PROJECT COMPLETE LIST </a:t>
            </a:r>
          </a:p>
        </p:txBody>
      </p:sp>
      <p:pic>
        <p:nvPicPr>
          <p:cNvPr id="2052" name="Picture 4" descr="tnmcorps courthouse pilot project user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29" y="196219"/>
            <a:ext cx="1493023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196" y="659617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741496"/>
            <a:ext cx="8411652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>
                <a:solidFill>
                  <a:schemeClr val="tx1"/>
                </a:solidFill>
                <a:latin typeface="Rockwell" panose="02060603020205020403" pitchFamily="18" charset="0"/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128343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782690"/>
              </p:ext>
            </p:extLst>
          </p:nvPr>
        </p:nvGraphicFramePr>
        <p:xfrm>
          <a:off x="612558" y="1585660"/>
          <a:ext cx="7874493" cy="20621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46409">
                  <a:extLst>
                    <a:ext uri="{9D8B030D-6E8A-4147-A177-3AD203B41FA5}">
                      <a16:colId xmlns:a16="http://schemas.microsoft.com/office/drawing/2014/main" val="424237653"/>
                    </a:ext>
                  </a:extLst>
                </a:gridCol>
                <a:gridCol w="3020634">
                  <a:extLst>
                    <a:ext uri="{9D8B030D-6E8A-4147-A177-3AD203B41FA5}">
                      <a16:colId xmlns:a16="http://schemas.microsoft.com/office/drawing/2014/main" val="3307290488"/>
                    </a:ext>
                  </a:extLst>
                </a:gridCol>
                <a:gridCol w="1699958">
                  <a:extLst>
                    <a:ext uri="{9D8B030D-6E8A-4147-A177-3AD203B41FA5}">
                      <a16:colId xmlns:a16="http://schemas.microsoft.com/office/drawing/2014/main" val="3419027078"/>
                    </a:ext>
                  </a:extLst>
                </a:gridCol>
                <a:gridCol w="1407492">
                  <a:extLst>
                    <a:ext uri="{9D8B030D-6E8A-4147-A177-3AD203B41FA5}">
                      <a16:colId xmlns:a16="http://schemas.microsoft.com/office/drawing/2014/main" val="366681332"/>
                    </a:ext>
                  </a:extLst>
                </a:gridCol>
              </a:tblGrid>
              <a:tr h="26039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Funding Source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Completed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77163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Fairgrove</a:t>
                      </a:r>
                      <a:endParaRPr lang="en-US" sz="1000" b="0" i="0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Bottle Filling Station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14232804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Kwis</a:t>
                      </a: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Bottle Filling Station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72792925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Puente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Bottle Filling Station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93879417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Sparks MS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Bottle Filling Station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54376635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Wilson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Bottle Filling Station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47775390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Stimson Building / Adjacent District Equity &amp; Access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Refurbish (Facilities, Flooring, Painting, Ramp, and Roofing)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13092403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Valley HS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C1 &amp; C2 Renovations (Ceiling Tiles, Flooring and Painting)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70948"/>
                  </a:ext>
                </a:extLst>
              </a:tr>
              <a:tr h="21249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Cedarlane</a:t>
                      </a: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Synthetic Turf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Facilities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7/2023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26601709"/>
                  </a:ext>
                </a:extLst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503920" y="6527749"/>
            <a:ext cx="533400" cy="244475"/>
          </a:xfrm>
        </p:spPr>
        <p:txBody>
          <a:bodyPr>
            <a:noAutofit/>
          </a:bodyPr>
          <a:lstStyle/>
          <a:p>
            <a:pPr>
              <a:defRPr/>
            </a:pPr>
            <a:fld id="{A645BE55-96CF-4A88-9826-854F6BE1054F}" type="slidenum">
              <a:rPr lang="en-US" sz="12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348585"/>
            <a:ext cx="840657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>
                <a:solidFill>
                  <a:schemeClr val="tx1"/>
                </a:solidFill>
                <a:latin typeface="Rockwell" panose="02060603020205020403" pitchFamily="18" charset="0"/>
              </a:rPr>
              <a:t>PROJECT COMPLETE LIST </a:t>
            </a:r>
          </a:p>
        </p:txBody>
      </p:sp>
      <p:pic>
        <p:nvPicPr>
          <p:cNvPr id="2052" name="Picture 4" descr="tnmcorps courthouse pilot project user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29" y="196219"/>
            <a:ext cx="1493023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196" y="659617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741496"/>
            <a:ext cx="8411652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>
                <a:solidFill>
                  <a:schemeClr val="tx1"/>
                </a:solidFill>
                <a:latin typeface="Rockwell" panose="02060603020205020403" pitchFamily="18" charset="0"/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249295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October 26, 2023</a:t>
            </a:r>
            <a:r>
              <a:rPr lang="en-US" sz="2250" dirty="0">
                <a:latin typeface="Rockwell" panose="02060603020205020403" pitchFamily="18" charset="0"/>
              </a:rPr>
              <a:t/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 District Wide – National Blue Ribbon Banners (10/2023)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BEFORE</a:t>
            </a:r>
          </a:p>
        </p:txBody>
      </p:sp>
      <p:pic>
        <p:nvPicPr>
          <p:cNvPr id="3" name="89845B38-FDA5-4D3E-9129-A2FF5F53754B">
            <a:extLst>
              <a:ext uri="{FF2B5EF4-FFF2-40B4-BE49-F238E27FC236}">
                <a16:creationId xmlns:a16="http://schemas.microsoft.com/office/drawing/2014/main" id="{A6903FB5-D626-0F15-E280-ABE5AA4A43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14127"/>
          <a:stretch/>
        </p:blipFill>
        <p:spPr bwMode="auto">
          <a:xfrm>
            <a:off x="124285" y="1569830"/>
            <a:ext cx="3835153" cy="514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DC81DEF-574C-4F0F-B1D3-1F652328CF52">
            <a:extLst>
              <a:ext uri="{FF2B5EF4-FFF2-40B4-BE49-F238E27FC236}">
                <a16:creationId xmlns:a16="http://schemas.microsoft.com/office/drawing/2014/main" id="{A7A6E061-580C-F5FA-5E7F-1428CD5EF1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2"/>
          <a:stretch/>
        </p:blipFill>
        <p:spPr bwMode="auto">
          <a:xfrm>
            <a:off x="4055775" y="1569828"/>
            <a:ext cx="4572000" cy="5147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84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27E0A1B-B66A-757B-7F49-A154D6C11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566" y="1607476"/>
            <a:ext cx="4638250" cy="5103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October 26, 2023</a:t>
            </a:r>
            <a:r>
              <a:rPr lang="en-US" sz="2250" dirty="0">
                <a:latin typeface="Rockwell" panose="02060603020205020403" pitchFamily="18" charset="0"/>
              </a:rPr>
              <a:t/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 District Office – </a:t>
            </a:r>
            <a:r>
              <a:rPr lang="en-US" sz="2250" b="1" dirty="0" err="1">
                <a:solidFill>
                  <a:srgbClr val="0070C0"/>
                </a:solidFill>
                <a:latin typeface="Rockwell" panose="02060603020205020403" pitchFamily="18" charset="0"/>
              </a:rPr>
              <a:t>ReFlooring</a:t>
            </a: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Education Services (9/2023)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342896" y="6342033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BEFORE</a:t>
            </a:r>
          </a:p>
        </p:txBody>
      </p:sp>
      <p:pic>
        <p:nvPicPr>
          <p:cNvPr id="5" name="Picture 4" descr="A room with a door and a door&#10;&#10;Description automatically generated">
            <a:extLst>
              <a:ext uri="{FF2B5EF4-FFF2-40B4-BE49-F238E27FC236}">
                <a16:creationId xmlns:a16="http://schemas.microsoft.com/office/drawing/2014/main" id="{5AABD0D5-8DD4-4FD1-8AAD-5AD2916927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4" y="1607476"/>
            <a:ext cx="4045953" cy="51096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1792C3-FBA1-7C86-99E9-4458950969B2}"/>
              </a:ext>
            </a:extLst>
          </p:cNvPr>
          <p:cNvSpPr txBox="1"/>
          <p:nvPr/>
        </p:nvSpPr>
        <p:spPr>
          <a:xfrm>
            <a:off x="1653291" y="6342033"/>
            <a:ext cx="119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94326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October 26, 2023</a:t>
            </a:r>
            <a:r>
              <a:rPr lang="en-US" sz="2250" dirty="0">
                <a:latin typeface="Rockwell" panose="02060603020205020403" pitchFamily="18" charset="0"/>
              </a:rPr>
              <a:t/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 Valinda MPR – Bottle Filler (10/2023)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BEFORE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631849A-42BB-12E0-3405-4279C2CDE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4" b="14997"/>
          <a:stretch/>
        </p:blipFill>
        <p:spPr bwMode="auto">
          <a:xfrm>
            <a:off x="4572000" y="2461956"/>
            <a:ext cx="4321161" cy="34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13EFDFAC-C505-1635-82BC-44CD8AA08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4" b="12233"/>
          <a:stretch/>
        </p:blipFill>
        <p:spPr bwMode="auto">
          <a:xfrm>
            <a:off x="153184" y="2461956"/>
            <a:ext cx="4321161" cy="341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2C2EA7-D185-69C1-34DD-0488238F4FE6}"/>
              </a:ext>
            </a:extLst>
          </p:cNvPr>
          <p:cNvSpPr txBox="1"/>
          <p:nvPr/>
        </p:nvSpPr>
        <p:spPr>
          <a:xfrm>
            <a:off x="6362414" y="2461956"/>
            <a:ext cx="97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F2C647-FDB5-DADD-0F6B-ADA51659A1C7}"/>
              </a:ext>
            </a:extLst>
          </p:cNvPr>
          <p:cNvSpPr txBox="1"/>
          <p:nvPr/>
        </p:nvSpPr>
        <p:spPr>
          <a:xfrm>
            <a:off x="1582419" y="2461956"/>
            <a:ext cx="119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380947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October 26, 2023</a:t>
            </a:r>
            <a:r>
              <a:rPr lang="en-US" sz="2250" dirty="0">
                <a:latin typeface="Rockwell" panose="02060603020205020403" pitchFamily="18" charset="0"/>
              </a:rPr>
              <a:t/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 Wedgeworth – Bottle Filler (10/2023)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BEFORE</a:t>
            </a:r>
          </a:p>
        </p:txBody>
      </p:sp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B1C80813-3709-D385-4156-73CBFEA57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15195" r="9382" b="-30"/>
          <a:stretch/>
        </p:blipFill>
        <p:spPr bwMode="auto">
          <a:xfrm>
            <a:off x="153184" y="2197481"/>
            <a:ext cx="4321161" cy="36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092D4345-29EB-C839-A98E-DBDCF5296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20410" r="19626"/>
          <a:stretch/>
        </p:blipFill>
        <p:spPr bwMode="auto">
          <a:xfrm>
            <a:off x="4627969" y="2197481"/>
            <a:ext cx="4321160" cy="36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C5FCCC-F8B7-4A0F-1722-9125EC60DD45}"/>
              </a:ext>
            </a:extLst>
          </p:cNvPr>
          <p:cNvSpPr txBox="1"/>
          <p:nvPr/>
        </p:nvSpPr>
        <p:spPr>
          <a:xfrm>
            <a:off x="6415681" y="2197481"/>
            <a:ext cx="97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36BBD-844E-275B-C90C-8961745DC15B}"/>
              </a:ext>
            </a:extLst>
          </p:cNvPr>
          <p:cNvSpPr txBox="1"/>
          <p:nvPr/>
        </p:nvSpPr>
        <p:spPr>
          <a:xfrm>
            <a:off x="1646464" y="2200412"/>
            <a:ext cx="119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361754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77" y="209268"/>
            <a:ext cx="8345477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Rockwell" panose="02060603020205020403" pitchFamily="18" charset="0"/>
              </a:rPr>
              <a:t>Projects Completed </a:t>
            </a:r>
            <a:r>
              <a:rPr lang="en-US" sz="3000" dirty="0">
                <a:solidFill>
                  <a:schemeClr val="tx1"/>
                </a:solidFill>
                <a:latin typeface="Rockwell" panose="02060603020205020403" pitchFamily="18" charset="0"/>
              </a:rPr>
              <a:t>as of October 26, 2023</a:t>
            </a:r>
            <a:r>
              <a:rPr lang="en-US" sz="2250" dirty="0">
                <a:latin typeface="Rockwell" panose="02060603020205020403" pitchFamily="18" charset="0"/>
              </a:rPr>
              <a:t/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 Equity &amp; Access – Parking Lot</a:t>
            </a:r>
            <a:r>
              <a:rPr lang="en-US" sz="2200" b="1" i="0" u="none" strike="noStrike" kern="1200" dirty="0">
                <a:solidFill>
                  <a:srgbClr val="0070C0"/>
                </a:solidFill>
                <a:effectLst/>
                <a:latin typeface="Rockwell" panose="02060603020205020403" pitchFamily="18" charset="0"/>
                <a:ea typeface="+mn-ea"/>
                <a:cs typeface="Calibri" panose="020F0502020204030204" pitchFamily="34" charset="0"/>
              </a:rPr>
              <a:t> Re-Striping  </a:t>
            </a:r>
            <a:r>
              <a:rPr lang="en-US" sz="2400" b="1" i="0" u="none" strike="noStrike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en-US" sz="2400" b="1" i="0" u="none" strike="noStrike" kern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(9/2023)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A645BE55-96CF-4A88-9826-854F6BE1054F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04DCD9-F779-D83F-62B6-22A0DF8C6AE3}"/>
              </a:ext>
            </a:extLst>
          </p:cNvPr>
          <p:cNvSpPr txBox="1"/>
          <p:nvPr/>
        </p:nvSpPr>
        <p:spPr>
          <a:xfrm>
            <a:off x="1531017" y="6279400"/>
            <a:ext cx="12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BEFORE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5F2374-AE18-071C-58B3-80D7CBEDAD5D}"/>
              </a:ext>
            </a:extLst>
          </p:cNvPr>
          <p:cNvSpPr txBox="1"/>
          <p:nvPr/>
        </p:nvSpPr>
        <p:spPr>
          <a:xfrm>
            <a:off x="4076313" y="6183732"/>
            <a:ext cx="103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pic>
        <p:nvPicPr>
          <p:cNvPr id="4" name="Picture 3" descr="A concrete parking lot with a building and a fence&#10;&#10;Description automatically generated">
            <a:extLst>
              <a:ext uri="{FF2B5EF4-FFF2-40B4-BE49-F238E27FC236}">
                <a16:creationId xmlns:a16="http://schemas.microsoft.com/office/drawing/2014/main" id="{5146343B-58F2-5663-6B62-70417B0F2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" y="1661533"/>
            <a:ext cx="4089842" cy="2493217"/>
          </a:xfrm>
          <a:prstGeom prst="rect">
            <a:avLst/>
          </a:prstGeom>
        </p:spPr>
      </p:pic>
      <p:pic>
        <p:nvPicPr>
          <p:cNvPr id="6" name="Picture 5" descr="A shadow of a fence on a concrete surface&#10;&#10;Description automatically generated">
            <a:extLst>
              <a:ext uri="{FF2B5EF4-FFF2-40B4-BE49-F238E27FC236}">
                <a16:creationId xmlns:a16="http://schemas.microsoft.com/office/drawing/2014/main" id="{3AAD06A1-FF98-48DB-5E30-5D7B23892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6" y="4214532"/>
            <a:ext cx="4089842" cy="2378914"/>
          </a:xfrm>
          <a:prstGeom prst="rect">
            <a:avLst/>
          </a:prstGeom>
        </p:spPr>
      </p:pic>
      <p:pic>
        <p:nvPicPr>
          <p:cNvPr id="11" name="Picture 10" descr="A building with a parking lot&#10;&#10;Description automatically generated">
            <a:extLst>
              <a:ext uri="{FF2B5EF4-FFF2-40B4-BE49-F238E27FC236}">
                <a16:creationId xmlns:a16="http://schemas.microsoft.com/office/drawing/2014/main" id="{224B2344-3815-C01D-2168-CAE50DA2E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99" y="1655187"/>
            <a:ext cx="4736423" cy="2493217"/>
          </a:xfrm>
          <a:prstGeom prst="rect">
            <a:avLst/>
          </a:prstGeom>
        </p:spPr>
      </p:pic>
      <p:pic>
        <p:nvPicPr>
          <p:cNvPr id="19" name="Picture 18" descr="A parking lot with a ramp and a ramp&#10;&#10;Description automatically generated">
            <a:extLst>
              <a:ext uri="{FF2B5EF4-FFF2-40B4-BE49-F238E27FC236}">
                <a16:creationId xmlns:a16="http://schemas.microsoft.com/office/drawing/2014/main" id="{4E318323-BE7E-992B-952D-CA63B434D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99" y="4214532"/>
            <a:ext cx="4736423" cy="23789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E5F29E-A88E-5ECC-81B5-67990AE7B122}"/>
              </a:ext>
            </a:extLst>
          </p:cNvPr>
          <p:cNvSpPr txBox="1"/>
          <p:nvPr/>
        </p:nvSpPr>
        <p:spPr>
          <a:xfrm>
            <a:off x="6134578" y="3779432"/>
            <a:ext cx="1367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AFTER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E31F6B-74E8-5D36-6FB9-B2002FB680B4}"/>
              </a:ext>
            </a:extLst>
          </p:cNvPr>
          <p:cNvSpPr txBox="1"/>
          <p:nvPr/>
        </p:nvSpPr>
        <p:spPr>
          <a:xfrm>
            <a:off x="1439042" y="3788753"/>
            <a:ext cx="147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253802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99827" y="1979803"/>
            <a:ext cx="2671894" cy="685800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2023-2024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6433" y="1675003"/>
            <a:ext cx="7620000" cy="990600"/>
          </a:xfrm>
        </p:spPr>
        <p:txBody>
          <a:bodyPr/>
          <a:lstStyle/>
          <a:p>
            <a:r>
              <a:rPr lang="en-US"/>
              <a:t>Projects In Progress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99443" y="6482299"/>
            <a:ext cx="744557" cy="375701"/>
          </a:xfrm>
        </p:spPr>
        <p:txBody>
          <a:bodyPr/>
          <a:lstStyle/>
          <a:p>
            <a:pPr>
              <a:defRPr/>
            </a:pPr>
            <a:fld id="{758633C0-3EDB-47ED-B0FC-29511389E863}" type="slidenum">
              <a:rPr lang="en-US" sz="12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36" name="Picture 12" descr="Download In 16 Text Icons Work Yellow Computer HQ PNG Image | FreePNGImg">
            <a:extLst>
              <a:ext uri="{FF2B5EF4-FFF2-40B4-BE49-F238E27FC236}">
                <a16:creationId xmlns:a16="http://schemas.microsoft.com/office/drawing/2014/main" id="{35F8CBE9-5FF5-4B08-FC3B-772E99347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765" r="10527" b="10981"/>
          <a:stretch/>
        </p:blipFill>
        <p:spPr bwMode="auto">
          <a:xfrm>
            <a:off x="2516697" y="3048868"/>
            <a:ext cx="4228052" cy="22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2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3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D1075DD14ACE4DBFD85931C4A3D8B2" ma:contentTypeVersion="14" ma:contentTypeDescription="Create a new document." ma:contentTypeScope="" ma:versionID="92eed37e0c3ca5a6c4c917609fb6e07a">
  <xsd:schema xmlns:xsd="http://www.w3.org/2001/XMLSchema" xmlns:xs="http://www.w3.org/2001/XMLSchema" xmlns:p="http://schemas.microsoft.com/office/2006/metadata/properties" xmlns:ns3="c5f0dd29-812e-4e38-9221-6fe88239b54b" xmlns:ns4="b3fe1c67-6478-45b1-aa56-5fc4d7a72521" targetNamespace="http://schemas.microsoft.com/office/2006/metadata/properties" ma:root="true" ma:fieldsID="0fde5bd7b731ef473ad5b1f0d1b9c7ca" ns3:_="" ns4:_="">
    <xsd:import namespace="c5f0dd29-812e-4e38-9221-6fe88239b54b"/>
    <xsd:import namespace="b3fe1c67-6478-45b1-aa56-5fc4d7a725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0dd29-812e-4e38-9221-6fe88239b5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e1c67-6478-45b1-aa56-5fc4d7a725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B9F651-A7C9-4AAC-85A2-D0A49564519A}">
  <ds:schemaRefs>
    <ds:schemaRef ds:uri="b3fe1c67-6478-45b1-aa56-5fc4d7a72521"/>
    <ds:schemaRef ds:uri="c5f0dd29-812e-4e38-9221-6fe88239b5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716953D-E82D-45F1-BF81-10AE67C60F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c5f0dd29-812e-4e38-9221-6fe88239b54b"/>
    <ds:schemaRef ds:uri="b3fe1c67-6478-45b1-aa56-5fc4d7a7252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11E5F8-3A9B-4F4A-B8EC-8CB92FDE26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145</TotalTime>
  <Words>885</Words>
  <Application>Microsoft Office PowerPoint</Application>
  <PresentationFormat>On-screen Show (4:3)</PresentationFormat>
  <Paragraphs>387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Rockwell</vt:lpstr>
      <vt:lpstr>Tw Cen MT</vt:lpstr>
      <vt:lpstr>Wingdings</vt:lpstr>
      <vt:lpstr>Wingdings 2</vt:lpstr>
      <vt:lpstr>Médian</vt:lpstr>
      <vt:lpstr>1_Médian</vt:lpstr>
      <vt:lpstr>HACIENDA LA PUENTE UNIFIED SCHOOL DISTRICT</vt:lpstr>
      <vt:lpstr>PowerPoint Presentation</vt:lpstr>
      <vt:lpstr>PowerPoint Presentation</vt:lpstr>
      <vt:lpstr>Projects Completed as of October 26, 2023   District Wide – National Blue Ribbon Banners (10/2023)</vt:lpstr>
      <vt:lpstr>Projects Completed as of October 26, 2023   District Office – ReFlooring Education Services (9/2023)</vt:lpstr>
      <vt:lpstr>Projects Completed as of October 26, 2023   Valinda MPR – Bottle Filler (10/2023)</vt:lpstr>
      <vt:lpstr>Projects Completed as of October 26, 2023   Wedgeworth – Bottle Filler (10/2023)</vt:lpstr>
      <vt:lpstr>Projects Completed as of October 26, 2023   Equity &amp; Access – Parking Lot Re-Striping   (9/2023)</vt:lpstr>
      <vt:lpstr>Projects In Progress</vt:lpstr>
      <vt:lpstr>Projects In Progress as of October 26, 2023 </vt:lpstr>
      <vt:lpstr>Projects In Progress as of October 26, 2023 </vt:lpstr>
      <vt:lpstr> Projects with Division of State Architect (DSA)  Waiting on Approval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HACIENDA LA PUENTE UNIFIED SCHOOL DISTRICT</dc:title>
  <dc:creator>Mark Hansberger</dc:creator>
  <cp:lastModifiedBy>Nancy Ruiz</cp:lastModifiedBy>
  <cp:revision>43</cp:revision>
  <cp:lastPrinted>2023-09-13T20:52:38Z</cp:lastPrinted>
  <dcterms:modified xsi:type="dcterms:W3CDTF">2023-11-09T20:25:02Z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0x01010036D1075DD14ACE4DBFD85931C4A3D8B2</vt:lpwstr>
  </property>
</Properties>
</file>