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30F_0.xml" ContentType="application/vnd.ms-powerpoint.comments+xml"/>
  <Override PartName="/ppt/comments/modernComment_328_2240A42E.xml" ContentType="application/vnd.ms-powerpoint.comments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4"/>
    <p:sldMasterId id="2147483654" r:id="rId5"/>
  </p:sldMasterIdLst>
  <p:notesMasterIdLst>
    <p:notesMasterId r:id="rId21"/>
  </p:notesMasterIdLst>
  <p:sldIdLst>
    <p:sldId id="756" r:id="rId6"/>
    <p:sldId id="760" r:id="rId7"/>
    <p:sldId id="794" r:id="rId8"/>
    <p:sldId id="776" r:id="rId9"/>
    <p:sldId id="806" r:id="rId10"/>
    <p:sldId id="793" r:id="rId11"/>
    <p:sldId id="800" r:id="rId12"/>
    <p:sldId id="778" r:id="rId13"/>
    <p:sldId id="774" r:id="rId14"/>
    <p:sldId id="783" r:id="rId15"/>
    <p:sldId id="802" r:id="rId16"/>
    <p:sldId id="809" r:id="rId17"/>
    <p:sldId id="804" r:id="rId18"/>
    <p:sldId id="808" r:id="rId19"/>
    <p:sldId id="771" r:id="rId20"/>
  </p:sldIdLst>
  <p:sldSz cx="9144000" cy="6858000" type="screen4x3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E59A0A-BC18-FD80-F477-4F2289E3EC9F}" name="Jessica Morley" initials="JM" userId="S::jmorley@cumming-group.com::fe3d5e02-dd94-4931-b0ca-ea0c9dd2b5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0A5"/>
    <a:srgbClr val="B2AEA3"/>
    <a:srgbClr val="B7B3AA"/>
    <a:srgbClr val="B1ADA2"/>
    <a:srgbClr val="857E74"/>
    <a:srgbClr val="928A80"/>
    <a:srgbClr val="786F66"/>
    <a:srgbClr val="B8B7B2"/>
    <a:srgbClr val="AEABA6"/>
    <a:srgbClr val="A9D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A638D6-7943-4CC3-9A69-F039A4432187}" v="3" dt="2023-10-23T17:11:29.8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  <a:tblStyle styleId="{21E4AEA4-8DFA-4A89-87EB-49C32662AFE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CECE8"/>
          </a:solidFill>
        </a:fill>
      </a:tcStyle>
    </a:wholeTbl>
    <a:band1H>
      <a:tcStyle>
        <a:tcBdr/>
        <a:fill>
          <a:solidFill>
            <a:srgbClr val="F8D7CD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8D7CD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D7D31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D7D31"/>
          </a:solidFill>
        </a:fill>
      </a:tcStyle>
    </a:firstRow>
  </a:tblStyle>
  <a:tblStyle styleId="{93296810-A885-4BE3-A3E7-6D5BEEA58F3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BF1E9"/>
          </a:solidFill>
        </a:fill>
      </a:tcStyle>
    </a:wholeTbl>
    <a:band1H>
      <a:tcStyle>
        <a:tcBdr/>
        <a:fill>
          <a:solidFill>
            <a:srgbClr val="D5E3C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5E3C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70AD47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70AD47"/>
          </a:solidFill>
        </a:fill>
      </a:tcStyle>
    </a:firstRow>
  </a:tblStyle>
  <a:tblStyle styleId="{00A15C55-8517-42AA-B614-E9B94910E393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4E7"/>
          </a:solidFill>
        </a:fill>
      </a:tcStyle>
    </a:wholeTbl>
    <a:band1H>
      <a:tcStyle>
        <a:tcBdr/>
        <a:fill>
          <a:solidFill>
            <a:srgbClr val="FFE8CB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FE8CB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FC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FC000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C000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C000"/>
          </a:solidFill>
        </a:fill>
      </a:tcStyle>
    </a:firstRow>
  </a:tblStyle>
  <a:tblStyle styleId="{7DF18680-E054-41AD-8BC1-D1AEF772440D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4660"/>
  </p:normalViewPr>
  <p:slideViewPr>
    <p:cSldViewPr snapToGrid="0">
      <p:cViewPr>
        <p:scale>
          <a:sx n="70" d="100"/>
          <a:sy n="70" d="100"/>
        </p:scale>
        <p:origin x="328" y="-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omments/modernComment_30F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2B8E493-F020-4DB1-9EC8-12D544092ACA}" authorId="{B4E59A0A-BC18-FD80-F477-4F2289E3EC9F}" created="2023-01-13T00:07:44.619">
    <pc:sldMkLst xmlns:pc="http://schemas.microsoft.com/office/powerpoint/2013/main/command">
      <pc:docMk/>
      <pc:sldMk cId="0" sldId="783"/>
    </pc:sldMkLst>
    <p188:replyLst>
      <p188:reply id="{42F6B563-237F-45DC-A7FB-07BE75382B29}" authorId="{B4E59A0A-BC18-FD80-F477-4F2289E3EC9F}" created="2023-01-13T00:08:01.085">
        <p188:txBody>
          <a:bodyPr/>
          <a:lstStyle/>
          <a:p>
            <a:r>
              <a:rPr lang="en-US"/>
              <a:t>Joel</a:t>
            </a:r>
          </a:p>
        </p188:txBody>
      </p188:reply>
    </p188:replyLst>
    <p188:txBody>
      <a:bodyPr/>
      <a:lstStyle/>
      <a:p>
        <a:r>
          <a:rPr lang="en-US"/>
          <a:t>I added this mainly for Dr. Chang. Now that he's gone do you think we should keep it?</a:t>
        </a:r>
      </a:p>
    </p188:txBody>
  </p188:cm>
</p188:cmLst>
</file>

<file path=ppt/comments/modernComment_328_2240A42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ACCBB5D-5465-4C5F-9DF2-2E6356141DCE}" authorId="{B4E59A0A-BC18-FD80-F477-4F2289E3EC9F}" created="2023-08-17T22:17:42.231">
    <pc:sldMkLst xmlns:pc="http://schemas.microsoft.com/office/powerpoint/2013/main/command">
      <pc:docMk/>
      <pc:sldMk cId="574661678" sldId="808"/>
    </pc:sldMkLst>
    <p188:txBody>
      <a:bodyPr/>
      <a:lstStyle/>
      <a:p>
        <a:r>
          <a:rPr lang="en-US"/>
          <a:t>Added slide time line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723749-C0A4-566F-DA6E-3E555FBEAF2D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70866" cy="470257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t" anchorCtr="0" compatLnSpc="1">
            <a:noAutofit/>
          </a:bodyPr>
          <a:lstStyle>
            <a:lvl1pPr marL="0" marR="0" lvl="0" indent="0" algn="l" defTabSz="59299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031ED3-C929-0CD1-22A6-9937E70BE2E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014097" y="0"/>
            <a:ext cx="3070866" cy="470257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t" anchorCtr="0" compatLnSpc="1">
            <a:noAutofit/>
          </a:bodyPr>
          <a:lstStyle>
            <a:lvl1pPr marL="0" marR="0" lvl="0" indent="0" algn="r" defTabSz="59299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F1A9CA2-796A-4EF0-AB28-645D170CE834}" type="datetime1">
              <a:rPr lang="en-US"/>
              <a:pPr lvl="0"/>
              <a:t>10/23/2023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C7C40C1-7CDF-A389-0F20-5FC80FD26A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5095" y="1171575"/>
            <a:ext cx="4216398" cy="3162296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BC0BE33-9A8A-DBC7-CF7A-EE30B4BBA561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08660" y="4510561"/>
            <a:ext cx="5669280" cy="3690454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E17B5-3610-FC69-CF07-4DCCB19577A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902342"/>
            <a:ext cx="3070866" cy="470257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b" anchorCtr="0" compatLnSpc="1">
            <a:noAutofit/>
          </a:bodyPr>
          <a:lstStyle>
            <a:lvl1pPr marL="0" marR="0" lvl="0" indent="0" algn="l" defTabSz="59299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C54B9-24B0-8B92-214D-EB771415661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014097" y="8902342"/>
            <a:ext cx="3070866" cy="470257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b" anchorCtr="0" compatLnSpc="1">
            <a:noAutofit/>
          </a:bodyPr>
          <a:lstStyle>
            <a:lvl1pPr marL="0" marR="0" lvl="0" indent="0" algn="r" defTabSz="59299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5442CB8-CEB5-48B6-8F7D-AC3A00E25D8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609520" marR="0" lvl="1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1219041" marR="0" lvl="2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828571" marR="0" lvl="3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2438092" marR="0" lvl="4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0F7BE3-A681-C692-01A0-7077130D7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4450" y="1116013"/>
            <a:ext cx="4014788" cy="30130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93376F-6C55-F5F0-F70E-4D5DD3CD63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7045C-3F11-6181-8A46-82E5087D9879}"/>
              </a:ext>
            </a:extLst>
          </p:cNvPr>
          <p:cNvSpPr txBox="1"/>
          <p:nvPr/>
        </p:nvSpPr>
        <p:spPr>
          <a:xfrm>
            <a:off x="4014097" y="8902342"/>
            <a:ext cx="3070866" cy="4702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4036" tIns="47018" rIns="94036" bIns="47018" anchor="b" anchorCtr="0" compatLnSpc="1">
            <a:noAutofit/>
          </a:bodyPr>
          <a:lstStyle/>
          <a:p>
            <a:pPr marL="0" marR="0" lvl="0" indent="0" algn="r" defTabSz="44480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E4B9E7E-DAA8-4670-A005-3837296889C7}" type="slidenum">
              <a:t>1</a:t>
            </a:fld>
            <a:endParaRPr lang="en-US" sz="12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5100" y="1171575"/>
            <a:ext cx="4216400" cy="3162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5442CB8-CEB5-48B6-8F7D-AC3A00E25D8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92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5100" y="1171575"/>
            <a:ext cx="4216400" cy="3162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5442CB8-CEB5-48B6-8F7D-AC3A00E25D8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275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5100" y="1171575"/>
            <a:ext cx="4216400" cy="3162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5442CB8-CEB5-48B6-8F7D-AC3A00E25D8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90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7">
            <a:extLst>
              <a:ext uri="{FF2B5EF4-FFF2-40B4-BE49-F238E27FC236}">
                <a16:creationId xmlns:a16="http://schemas.microsoft.com/office/drawing/2014/main" id="{6A5C4CFB-87E0-34EB-7B9C-79E8CD501040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9144000" cy="42152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defTabSz="609539" fontAlgn="auto">
              <a:lnSpc>
                <a:spcPct val="100000"/>
              </a:lnSpc>
              <a:spcAft>
                <a:spcPts val="0"/>
              </a:spcAft>
              <a:buSzPct val="100000"/>
              <a:buFont typeface="Arial"/>
              <a:tabLst/>
              <a:defRPr lang="en-US" sz="4267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71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287E9FD-BD11-1054-F4B9-37ED753687D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BFD306C-9244-7434-DFC2-53D80AA8602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7F8730A-1415-FC82-7B17-A71B98B4D9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694ABB54-A49F-A6A3-9058-1E550693B8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0701760-E89B-B744-FACA-F0524C9A47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C1EF0C-58DB-40BD-9186-706E100DCFC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85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2">
            <a:extLst>
              <a:ext uri="{FF2B5EF4-FFF2-40B4-BE49-F238E27FC236}">
                <a16:creationId xmlns:a16="http://schemas.microsoft.com/office/drawing/2014/main" id="{EDE8AB80-8C87-BADF-9BF6-FF619CCCF4B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1C02078-6D7E-1EC0-37E0-28EF525C28D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CFF0006-B876-88A2-FAC7-1E4E6887F7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64AFD9-2D10-DEA1-3524-31670E3EE52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B281FA-9E2C-4A0F-9F2D-271D9C4F3478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1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2">
            <a:extLst>
              <a:ext uri="{FF2B5EF4-FFF2-40B4-BE49-F238E27FC236}">
                <a16:creationId xmlns:a16="http://schemas.microsoft.com/office/drawing/2014/main" id="{11DD0732-F996-5A51-27C0-3E598410BE6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D837679-464B-DCC6-19AD-9807344AC5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9E0FB08-5E52-A9BF-D0CD-BE01C72266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7D84FF-3467-6BC4-5FA1-588ED705B1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3618F3-6DB8-4947-9512-0CB74EB791D3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449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18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2D5DC8F3-6904-A6A2-254C-961B5FAF3A4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02FD77C-7253-54CB-9E64-F38A84984F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9588A0-F020-51FA-C4ED-F0407436A5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07D67C-45FD-EE2B-B1DC-37E44C6EA7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32F276-5E58-4164-A6B8-1131B12B9A7F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380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F0D9BF-1996-9A73-7F20-1894CCF3790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ACAF970-FA01-C63C-EE23-0B6CACEC9C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3C6F5E4-08BD-C142-9D0E-40F86C5604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5F718E6-052A-9E3C-5C80-8494C2D76D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603163-FC00-4EDC-8534-4EC2A0B212C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5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05FAB17-737D-BDAB-C34A-1B75AB2FA3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542FD67-9A7E-B024-7F7C-E2563CAC78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8E7670C-0350-00AB-5FC9-CF669F24C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5A0D31-1934-34F8-85C4-C35AC93C93E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953653-0F40-4956-A5C7-DE304B2C3D7D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25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EA3A977-28D4-F689-B93E-040AC750982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83B904E-B9F3-483D-54E8-504A6861845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27F2635-05EA-2CC6-985A-F1AA35026D6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2F874074-9A54-999C-5B31-D2D166E628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99657DA-0B77-F92A-AE3A-7BEB5E09BA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BBB166-E7C2-4EF9-881A-2003D6F87E84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680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1A01955-17F9-9EB6-81A1-ED0ABE762D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7EC132D-EB3A-6698-8817-FDDC7305968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36EB8C3-44A7-4D95-D6A1-8FD61CD8481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B8EF44E-6CC2-E016-8FBB-30581EDBA88C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243F172D-B268-60D2-E2EB-081B524A078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4333805F-F002-6286-CF66-BED5584CFA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925245EB-C323-26A3-DE09-AACC1F1CEC1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3CCAA3-F4A2-42FF-A6DD-FA5A0F223C4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61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0B5B0553-12CA-DA97-0D04-F67E62D6A10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CAF92F9-B29B-7CF2-7B78-911D30273F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4922D09-0522-B3C4-7951-89DD874D6E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21BB23-C69B-45E7-AF86-96B5D1A3535A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43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4722010-48CD-6759-EC55-E591798608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CD10557-5904-0E73-4D16-64031CEB70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803939" y="6492871"/>
            <a:ext cx="2057400" cy="365129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A8E5D195-425E-4A67-9B22-353BBB119EF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FBDC21CE-B500-3AFC-08D3-A741B114F1EE}"/>
              </a:ext>
            </a:extLst>
          </p:cNvPr>
          <p:cNvGrpSpPr/>
          <p:nvPr/>
        </p:nvGrpSpPr>
        <p:grpSpPr>
          <a:xfrm>
            <a:off x="0" y="365129"/>
            <a:ext cx="955995" cy="485903"/>
            <a:chOff x="0" y="365129"/>
            <a:chExt cx="955995" cy="48590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222D62B3-75F4-1E71-524C-5C699289B2C5}"/>
                </a:ext>
              </a:extLst>
            </p:cNvPr>
            <p:cNvSpPr/>
            <p:nvPr/>
          </p:nvSpPr>
          <p:spPr>
            <a:xfrm>
              <a:off x="307823" y="365129"/>
              <a:ext cx="648172" cy="485903"/>
            </a:xfrm>
            <a:prstGeom prst="rect">
              <a:avLst/>
            </a:prstGeom>
            <a:solidFill>
              <a:srgbClr val="C6122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7F0E319-8EA2-B06F-2C85-580DA00063CC}"/>
                </a:ext>
              </a:extLst>
            </p:cNvPr>
            <p:cNvSpPr/>
            <p:nvPr/>
          </p:nvSpPr>
          <p:spPr>
            <a:xfrm>
              <a:off x="203051" y="365129"/>
              <a:ext cx="117793" cy="485903"/>
            </a:xfrm>
            <a:prstGeom prst="rect">
              <a:avLst/>
            </a:prstGeom>
            <a:solidFill>
              <a:srgbClr val="2189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00A5014D-7FD1-8010-8301-6D7B5E1EAF92}"/>
                </a:ext>
              </a:extLst>
            </p:cNvPr>
            <p:cNvSpPr/>
            <p:nvPr/>
          </p:nvSpPr>
          <p:spPr>
            <a:xfrm>
              <a:off x="0" y="365129"/>
              <a:ext cx="203051" cy="485903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595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D84972-5FF6-35B8-4D1C-A56B8DA254F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8BA28E6-466A-73FB-A557-5A7CE102609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8ABEEED3-9457-58E4-5FF4-1F4D92FB5F8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6FE70FA-35AF-327E-2305-B613F6D451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2FAAA7D-585C-93BF-126A-3DFC5A124DE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9D8925-5717-4267-A662-D0B0F61CB67A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32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umming PPT Template 16-9.pdf">
            <a:extLst>
              <a:ext uri="{FF2B5EF4-FFF2-40B4-BE49-F238E27FC236}">
                <a16:creationId xmlns:a16="http://schemas.microsoft.com/office/drawing/2014/main" id="{B461534D-CC7E-4D08-CBE1-F18A9DEF8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371"/>
          <a:stretch>
            <a:fillRect/>
          </a:stretch>
        </p:blipFill>
        <p:spPr>
          <a:xfrm>
            <a:off x="0" y="438912"/>
            <a:ext cx="9144000" cy="53923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Corrected Cumming Logo-white-red small.png">
            <a:extLst>
              <a:ext uri="{FF2B5EF4-FFF2-40B4-BE49-F238E27FC236}">
                <a16:creationId xmlns:a16="http://schemas.microsoft.com/office/drawing/2014/main" id="{FEE47D5E-1483-6FC9-B28B-5A450A7C80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7230" t="-33677" r="-7540" b="-20150"/>
          <a:stretch>
            <a:fillRect/>
          </a:stretch>
        </p:blipFill>
        <p:spPr>
          <a:xfrm>
            <a:off x="7295211" y="6037490"/>
            <a:ext cx="1588952" cy="5481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77D782-6D37-B985-65A8-1697EE05B0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EA762-40DA-0A0B-89CE-1E7CFD25C8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D9B19-05E4-EF8A-37AF-1A7AD904A5E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EC61A-69A0-A99A-F0A7-DF932CE2112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1DE65-C6D0-4AB1-275A-E9A1ACAC312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AA427EE-E7FE-4670-9794-C2697E48A632}" type="slidenum">
              <a:t>‹#›</a:t>
            </a:fld>
            <a:endParaRPr lang="en-US" dirty="0"/>
          </a:p>
        </p:txBody>
      </p:sp>
      <p:pic>
        <p:nvPicPr>
          <p:cNvPr id="7" name="Picture 7" descr="Corrected Cumming Logo-white-red small.png">
            <a:extLst>
              <a:ext uri="{FF2B5EF4-FFF2-40B4-BE49-F238E27FC236}">
                <a16:creationId xmlns:a16="http://schemas.microsoft.com/office/drawing/2014/main" id="{8B73C3BE-50CB-3867-96DC-D0B0445A483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-7230" t="-33677" r="-7540" b="-20150"/>
          <a:stretch>
            <a:fillRect/>
          </a:stretch>
        </p:blipFill>
        <p:spPr>
          <a:xfrm>
            <a:off x="7295211" y="6037490"/>
            <a:ext cx="1588952" cy="5481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hf hdr="0" ftr="0" dt="0"/>
  <p:txStyles>
    <p:titleStyle>
      <a:lvl1pPr marL="0" marR="0" lvl="0" indent="0" algn="l" defTabSz="91437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590" marR="0" lvl="0" indent="-228590" algn="l" defTabSz="914372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781" marR="0" lvl="1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2972" marR="0" lvl="2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163" marR="0" lvl="3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345" marR="0" lvl="4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30F_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slide" Target="slide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8/10/relationships/comments" Target="../comments/modernComment_328_2240A42E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F10C7919-5464-5024-37BF-EB969F8BB7A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9144000" cy="42152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endParaRPr lang="en-US" dirty="0"/>
          </a:p>
        </p:txBody>
      </p:sp>
      <p:pic>
        <p:nvPicPr>
          <p:cNvPr id="3" name="Picture Placeholder 5" descr="A blue sign sitting in the grass&#10;&#10;Description automatically generated">
            <a:extLst>
              <a:ext uri="{FF2B5EF4-FFF2-40B4-BE49-F238E27FC236}">
                <a16:creationId xmlns:a16="http://schemas.microsoft.com/office/drawing/2014/main" id="{EE6F39DA-6476-61C1-EC63-D40D15A695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r="-17"/>
          <a:stretch>
            <a:fillRect/>
          </a:stretch>
        </p:blipFill>
        <p:spPr>
          <a:xfrm>
            <a:off x="0" y="0"/>
            <a:ext cx="9145536" cy="6858000"/>
          </a:xfrm>
          <a:prstGeom prst="rect">
            <a:avLst/>
          </a:prstGeom>
          <a:solidFill>
            <a:srgbClr val="00125E"/>
          </a:solidFill>
          <a:ln cap="flat">
            <a:noFill/>
          </a:ln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EAA4740A-7A09-91DB-B02B-50CD6C2C6A60}"/>
              </a:ext>
            </a:extLst>
          </p:cNvPr>
          <p:cNvSpPr/>
          <p:nvPr/>
        </p:nvSpPr>
        <p:spPr>
          <a:xfrm>
            <a:off x="307823" y="4762122"/>
            <a:ext cx="8066635" cy="15753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772545F-24EA-67FC-6912-B033A494B28A}"/>
              </a:ext>
            </a:extLst>
          </p:cNvPr>
          <p:cNvSpPr/>
          <p:nvPr/>
        </p:nvSpPr>
        <p:spPr>
          <a:xfrm>
            <a:off x="307823" y="4762122"/>
            <a:ext cx="320844" cy="1575300"/>
          </a:xfrm>
          <a:prstGeom prst="rect">
            <a:avLst/>
          </a:prstGeom>
          <a:solidFill>
            <a:srgbClr val="2189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B3BC033-6393-DDB6-1AE8-C9B8D1DE2B87}"/>
              </a:ext>
            </a:extLst>
          </p:cNvPr>
          <p:cNvSpPr/>
          <p:nvPr/>
        </p:nvSpPr>
        <p:spPr>
          <a:xfrm>
            <a:off x="-13021" y="4762122"/>
            <a:ext cx="320844" cy="1575300"/>
          </a:xfrm>
          <a:prstGeom prst="rect">
            <a:avLst/>
          </a:prstGeom>
          <a:solidFill>
            <a:srgbClr val="C612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D7211A59-AFFB-3E4B-C74B-F5CD2D09C1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27972" y="5649212"/>
            <a:ext cx="1684827" cy="4341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71D653-C87B-C166-0F80-ECCA4C452F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9" y="5023274"/>
            <a:ext cx="9831921" cy="84299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 defTabSz="609539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0000"/>
                </a:solidFill>
                <a:latin typeface="Georgia" pitchFamily="18"/>
              </a:rPr>
              <a:t>21</a:t>
            </a:r>
            <a:r>
              <a:rPr lang="en-US" sz="2800" b="1" baseline="30000" dirty="0">
                <a:solidFill>
                  <a:srgbClr val="000000"/>
                </a:solidFill>
                <a:latin typeface="Georgia" pitchFamily="18"/>
              </a:rPr>
              <a:t>st</a:t>
            </a:r>
            <a:r>
              <a:rPr lang="en-US" sz="2800" b="1" dirty="0">
                <a:solidFill>
                  <a:srgbClr val="000000"/>
                </a:solidFill>
                <a:latin typeface="Georgia" pitchFamily="18"/>
              </a:rPr>
              <a:t> Century Classroom Improvements</a:t>
            </a:r>
            <a:endParaRPr lang="en-US" sz="2800" b="1" dirty="0">
              <a:solidFill>
                <a:srgbClr val="000000"/>
              </a:solidFill>
              <a:highlight>
                <a:srgbClr val="FFFF00"/>
              </a:highlight>
              <a:latin typeface="Georgia" pitchFamily="18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085CDE4-4673-08C9-6317-AA24C71BAAB6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659062" y="5564636"/>
            <a:ext cx="4307076" cy="4341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lvl="0" indent="0" defTabSz="609539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/>
              <a:t>October 26, 2023,  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Board Update</a:t>
            </a:r>
          </a:p>
        </p:txBody>
      </p:sp>
      <p:pic>
        <p:nvPicPr>
          <p:cNvPr id="10" name="Picture 2" descr="Image result for hacienda la puente usd&quot;">
            <a:extLst>
              <a:ext uri="{FF2B5EF4-FFF2-40B4-BE49-F238E27FC236}">
                <a16:creationId xmlns:a16="http://schemas.microsoft.com/office/drawing/2014/main" id="{9F7C91BE-8D6C-BD01-9EC7-218E4AA0FB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26955" y="0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C16A78-4D45-AA25-F918-728AE4496AA4}"/>
              </a:ext>
            </a:extLst>
          </p:cNvPr>
          <p:cNvSpPr txBox="1"/>
          <p:nvPr/>
        </p:nvSpPr>
        <p:spPr>
          <a:xfrm>
            <a:off x="976781" y="264831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Scheduled Completion</a:t>
            </a: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0D67D093-BA26-B4D8-41B1-3D316BC5DB08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5" name="Rectangle 18">
              <a:extLst>
                <a:ext uri="{FF2B5EF4-FFF2-40B4-BE49-F238E27FC236}">
                  <a16:creationId xmlns:a16="http://schemas.microsoft.com/office/drawing/2014/main" id="{B40D9342-888F-DC4D-3AE5-FD46A005A84F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" name="Rectangle 19">
              <a:extLst>
                <a:ext uri="{FF2B5EF4-FFF2-40B4-BE49-F238E27FC236}">
                  <a16:creationId xmlns:a16="http://schemas.microsoft.com/office/drawing/2014/main" id="{FB57CF7C-8B3C-DB8A-516A-BEE11CEC7154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A5A5A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DD7A989A-1428-2618-432F-F4E923050ABC}"/>
                </a:ext>
              </a:extLst>
            </p:cNvPr>
            <p:cNvSpPr txBox="1"/>
            <p:nvPr/>
          </p:nvSpPr>
          <p:spPr>
            <a:xfrm>
              <a:off x="133991" y="6011312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E0B3A7F-E59B-3C93-BDF9-1B66F7DFEA95}"/>
              </a:ext>
            </a:extLst>
          </p:cNvPr>
          <p:cNvSpPr txBox="1"/>
          <p:nvPr/>
        </p:nvSpPr>
        <p:spPr>
          <a:xfrm>
            <a:off x="1711112" y="2478481"/>
            <a:ext cx="5721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Grandview K-8 &amp; Newton MS: November 2023</a:t>
            </a:r>
          </a:p>
          <a:p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10</a:t>
            </a:fld>
            <a:endParaRPr lang="en-US" dirty="0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B73D4F-864F-3453-E563-FE153EC15D5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1CC3C3F-725B-6D37-E788-5EB730BC2EC3}"/>
              </a:ext>
            </a:extLst>
          </p:cNvPr>
          <p:cNvSpPr txBox="1"/>
          <p:nvPr/>
        </p:nvSpPr>
        <p:spPr>
          <a:xfrm>
            <a:off x="1055914" y="282587"/>
            <a:ext cx="6996134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HIGH SCHOOL REFRESH</a:t>
            </a:r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50178B4E-027F-E06E-7BCF-B8DF5E8D3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688" y="1171862"/>
            <a:ext cx="4460168" cy="2734737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5721E1D3-93BC-6AC2-5C43-5FD1CDC9C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695" y="2780073"/>
            <a:ext cx="4962617" cy="283374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05E0A5-CB07-DEB6-7D0F-7384B4CF098E}"/>
              </a:ext>
            </a:extLst>
          </p:cNvPr>
          <p:cNvSpPr txBox="1"/>
          <p:nvPr/>
        </p:nvSpPr>
        <p:spPr>
          <a:xfrm>
            <a:off x="257295" y="4042526"/>
            <a:ext cx="439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WILSON HIGH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5E0732-DA34-5F6A-DE07-0B9B791BF538}"/>
              </a:ext>
            </a:extLst>
          </p:cNvPr>
          <p:cNvSpPr txBox="1"/>
          <p:nvPr/>
        </p:nvSpPr>
        <p:spPr>
          <a:xfrm>
            <a:off x="3655457" y="5661765"/>
            <a:ext cx="439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 PUENTE SCHOOL</a:t>
            </a:r>
          </a:p>
        </p:txBody>
      </p:sp>
    </p:spTree>
    <p:extLst>
      <p:ext uri="{BB962C8B-B14F-4D97-AF65-F5344CB8AC3E}">
        <p14:creationId xmlns:p14="http://schemas.microsoft.com/office/powerpoint/2010/main" val="3270385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B73D4F-864F-3453-E563-FE153EC15D5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1CC3C3F-725B-6D37-E788-5EB730BC2EC3}"/>
              </a:ext>
            </a:extLst>
          </p:cNvPr>
          <p:cNvSpPr txBox="1"/>
          <p:nvPr/>
        </p:nvSpPr>
        <p:spPr>
          <a:xfrm>
            <a:off x="1055914" y="282587"/>
            <a:ext cx="6996134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HIGH SCHOOL REFRESH</a:t>
            </a:r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50178B4E-027F-E06E-7BCF-B8DF5E8D3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54" y="1684152"/>
            <a:ext cx="5468645" cy="2734737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5721E1D3-93BC-6AC2-5C43-5FD1CDC9C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4856" y="2812256"/>
            <a:ext cx="3905762" cy="283374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05E0A5-CB07-DEB6-7D0F-7384B4CF098E}"/>
              </a:ext>
            </a:extLst>
          </p:cNvPr>
          <p:cNvSpPr txBox="1"/>
          <p:nvPr/>
        </p:nvSpPr>
        <p:spPr>
          <a:xfrm>
            <a:off x="175409" y="4627582"/>
            <a:ext cx="439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WORKMAN HIGH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5E0732-DA34-5F6A-DE07-0B9B791BF538}"/>
              </a:ext>
            </a:extLst>
          </p:cNvPr>
          <p:cNvSpPr txBox="1"/>
          <p:nvPr/>
        </p:nvSpPr>
        <p:spPr>
          <a:xfrm>
            <a:off x="3655457" y="5661765"/>
            <a:ext cx="439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LOS ALTOS HIGH SCHOOL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65D05E-57C3-B382-38CF-AFFDB649D811}"/>
              </a:ext>
            </a:extLst>
          </p:cNvPr>
          <p:cNvSpPr/>
          <p:nvPr/>
        </p:nvSpPr>
        <p:spPr>
          <a:xfrm>
            <a:off x="1714500" y="2812256"/>
            <a:ext cx="83344" cy="240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C525D8FE-4CF6-9A4F-4883-55EB8C956C7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14225898"/>
                  </p:ext>
                </p:extLst>
              </p:nvPr>
            </p:nvGraphicFramePr>
            <p:xfrm>
              <a:off x="-1856232" y="3422142"/>
              <a:ext cx="2286000" cy="1714500"/>
            </p:xfrm>
            <a:graphic>
              <a:graphicData uri="http://schemas.microsoft.com/office/powerpoint/2016/slidezoom">
                <pslz:sldZm>
                  <pslz:sldZmObj sldId="804" cId="665343174">
                    <pslz:zmPr id="{D4C4F2DC-AAC2-4894-AA51-0B39F5FE7A28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" name="Slide Zoom 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C525D8FE-4CF6-9A4F-4883-55EB8C956C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856232" y="3422142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2727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FF1170-0CCE-A029-DB3A-65E32E4DB844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0475DBC-33AC-4EB1-096A-A7BEB563A634}"/>
              </a:ext>
            </a:extLst>
          </p:cNvPr>
          <p:cNvSpPr txBox="1">
            <a:spLocks/>
          </p:cNvSpPr>
          <p:nvPr/>
        </p:nvSpPr>
        <p:spPr>
          <a:xfrm>
            <a:off x="455579" y="1364069"/>
            <a:ext cx="3868341" cy="464730"/>
          </a:xfrm>
          <a:prstGeom prst="rect">
            <a:avLst/>
          </a:prstGeom>
        </p:spPr>
        <p:txBody>
          <a:bodyPr/>
          <a:lstStyle>
            <a:lvl1pPr marL="228590" marR="0" lvl="0" indent="-228590" algn="l" defTabSz="914372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781" marR="0" lvl="1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2972" marR="0" lvl="2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163" marR="0" lvl="3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345" marR="0" lvl="4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 Puente High School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FF5AD60C-8196-A1D4-CD04-6FDE7E4A6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24758" y="2093401"/>
            <a:ext cx="3867149" cy="2900362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ED896FE-87D4-B03D-C478-C5AA964AAF2C}"/>
              </a:ext>
            </a:extLst>
          </p:cNvPr>
          <p:cNvSpPr txBox="1">
            <a:spLocks/>
          </p:cNvSpPr>
          <p:nvPr/>
        </p:nvSpPr>
        <p:spPr>
          <a:xfrm>
            <a:off x="4407616" y="1398080"/>
            <a:ext cx="3887388" cy="464730"/>
          </a:xfrm>
          <a:prstGeom prst="rect">
            <a:avLst/>
          </a:prstGeom>
        </p:spPr>
        <p:txBody>
          <a:bodyPr/>
          <a:lstStyle>
            <a:lvl1pPr marL="228590" marR="0" lvl="0" indent="-228590" algn="l" defTabSz="914372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781" marR="0" lvl="1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2972" marR="0" lvl="2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163" marR="0" lvl="3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345" marR="0" lvl="4" indent="-228590" algn="l" defTabSz="914372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Workman High School</a:t>
            </a:r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F279F7C4-37DB-76DE-7768-840414180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9808" y="2093401"/>
            <a:ext cx="4373808" cy="2900362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0B000853-A1DA-9313-10D1-0DDD86EF1A2D}"/>
              </a:ext>
            </a:extLst>
          </p:cNvPr>
          <p:cNvSpPr txBox="1"/>
          <p:nvPr/>
        </p:nvSpPr>
        <p:spPr>
          <a:xfrm>
            <a:off x="1131082" y="302179"/>
            <a:ext cx="6996134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HIGH SCHOOL REFRESH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CC2C34A1-9E8A-373A-DA25-4DC11A1EF7B5}"/>
              </a:ext>
            </a:extLst>
          </p:cNvPr>
          <p:cNvSpPr txBox="1"/>
          <p:nvPr/>
        </p:nvSpPr>
        <p:spPr>
          <a:xfrm>
            <a:off x="133991" y="6011312"/>
            <a:ext cx="245934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FFFFFF"/>
                </a:solidFill>
                <a:uFillTx/>
                <a:latin typeface="Georgia" pitchFamily="18"/>
              </a:rPr>
              <a:t>Project Status</a:t>
            </a:r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id="{9BA11967-DBB5-CA2A-E058-A1F701C2F96D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9" name="Rectangle 18">
              <a:extLst>
                <a:ext uri="{FF2B5EF4-FFF2-40B4-BE49-F238E27FC236}">
                  <a16:creationId xmlns:a16="http://schemas.microsoft.com/office/drawing/2014/main" id="{70FCE97F-76C5-D445-F6FB-C3642613CDDE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Rectangle 19">
              <a:extLst>
                <a:ext uri="{FF2B5EF4-FFF2-40B4-BE49-F238E27FC236}">
                  <a16:creationId xmlns:a16="http://schemas.microsoft.com/office/drawing/2014/main" id="{C37362FC-21BC-0353-E914-DD9CBDEF4304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A5A5A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708B8362-1B32-13BA-0035-DE3DBDF5E065}"/>
                </a:ext>
              </a:extLst>
            </p:cNvPr>
            <p:cNvSpPr txBox="1"/>
            <p:nvPr/>
          </p:nvSpPr>
          <p:spPr>
            <a:xfrm>
              <a:off x="133991" y="6011312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6ABAEE2C-D4B8-806A-5DC7-C08327FF49CF}"/>
              </a:ext>
            </a:extLst>
          </p:cNvPr>
          <p:cNvSpPr txBox="1"/>
          <p:nvPr/>
        </p:nvSpPr>
        <p:spPr>
          <a:xfrm>
            <a:off x="144064" y="6280767"/>
            <a:ext cx="24036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 pitchFamily="34"/>
                <a:cs typeface="Calibri" pitchFamily="34"/>
              </a:rPr>
              <a:t>Site Investigation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Calibri" pitchFamily="34"/>
              <a:cs typeface="Calibr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665343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26FD45-E5B5-A2D9-C450-5D7926B2A5BE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1E5F7-A7EC-7E2C-85A9-D72DBAE40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48" y="1449324"/>
            <a:ext cx="8602905" cy="2603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1D5F50-CE36-237F-1F5F-5DFD8C434741}"/>
              </a:ext>
            </a:extLst>
          </p:cNvPr>
          <p:cNvSpPr txBox="1"/>
          <p:nvPr/>
        </p:nvSpPr>
        <p:spPr>
          <a:xfrm>
            <a:off x="1074198" y="239697"/>
            <a:ext cx="7386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Georgia" pitchFamily="18"/>
              </a:rPr>
              <a:t>Measure BB Bond Phase B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56EB1-F5B0-9828-3267-E0A15C4BD249}"/>
              </a:ext>
            </a:extLst>
          </p:cNvPr>
          <p:cNvSpPr txBox="1"/>
          <p:nvPr/>
        </p:nvSpPr>
        <p:spPr>
          <a:xfrm>
            <a:off x="270548" y="4338841"/>
            <a:ext cx="6747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Contract Proposals Received From Studio + Architects</a:t>
            </a:r>
          </a:p>
          <a:p>
            <a:r>
              <a:rPr lang="en-US" sz="1400" dirty="0"/>
              <a:t>	Meeting and Site Visits Resumed</a:t>
            </a:r>
          </a:p>
          <a:p>
            <a:r>
              <a:rPr lang="en-US" sz="1400" dirty="0"/>
              <a:t>	Professional Fees Negotiated</a:t>
            </a:r>
          </a:p>
          <a:p>
            <a:endParaRPr lang="en-US" sz="1400" dirty="0"/>
          </a:p>
          <a:p>
            <a:r>
              <a:rPr lang="en-US" sz="1400" dirty="0"/>
              <a:t>Request for Proposal Updates Out to PBK Architects</a:t>
            </a:r>
          </a:p>
          <a:p>
            <a:r>
              <a:rPr lang="en-US" sz="1400" dirty="0"/>
              <a:t> 	 Meeting and Site Visits In Planning</a:t>
            </a:r>
          </a:p>
        </p:txBody>
      </p:sp>
    </p:spTree>
    <p:extLst>
      <p:ext uri="{BB962C8B-B14F-4D97-AF65-F5344CB8AC3E}">
        <p14:creationId xmlns:p14="http://schemas.microsoft.com/office/powerpoint/2010/main" val="57466167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93CF310-7932-536B-4DE7-CCA9EF06B15C}"/>
              </a:ext>
            </a:extLst>
          </p:cNvPr>
          <p:cNvSpPr/>
          <p:nvPr/>
        </p:nvSpPr>
        <p:spPr>
          <a:xfrm>
            <a:off x="-8165" y="0"/>
            <a:ext cx="9152165" cy="6865415"/>
          </a:xfrm>
          <a:prstGeom prst="rect">
            <a:avLst/>
          </a:prstGeom>
          <a:solidFill>
            <a:srgbClr val="2189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1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8" descr="A picture containing window, drawing&#10;&#10;Description automatically generated">
            <a:extLst>
              <a:ext uri="{FF2B5EF4-FFF2-40B4-BE49-F238E27FC236}">
                <a16:creationId xmlns:a16="http://schemas.microsoft.com/office/drawing/2014/main" id="{E94A2666-8A77-7CDE-7371-AAFA2D316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151" y="-485043"/>
            <a:ext cx="556259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C4276EF0-AF3C-16DD-12F3-3130EDB51082}"/>
              </a:ext>
            </a:extLst>
          </p:cNvPr>
          <p:cNvSpPr/>
          <p:nvPr/>
        </p:nvSpPr>
        <p:spPr>
          <a:xfrm>
            <a:off x="307823" y="4762122"/>
            <a:ext cx="8066635" cy="15753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C64BB41-743A-9A68-8B48-AB7325C73E56}"/>
              </a:ext>
            </a:extLst>
          </p:cNvPr>
          <p:cNvSpPr/>
          <p:nvPr/>
        </p:nvSpPr>
        <p:spPr>
          <a:xfrm>
            <a:off x="307823" y="4762122"/>
            <a:ext cx="320844" cy="1575300"/>
          </a:xfrm>
          <a:prstGeom prst="rect">
            <a:avLst/>
          </a:prstGeom>
          <a:solidFill>
            <a:srgbClr val="5959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DBEE47A-DBAF-3832-3B4E-E850842AC992}"/>
              </a:ext>
            </a:extLst>
          </p:cNvPr>
          <p:cNvSpPr/>
          <p:nvPr/>
        </p:nvSpPr>
        <p:spPr>
          <a:xfrm>
            <a:off x="-13021" y="4762122"/>
            <a:ext cx="320844" cy="1575300"/>
          </a:xfrm>
          <a:prstGeom prst="rect">
            <a:avLst/>
          </a:prstGeom>
          <a:solidFill>
            <a:srgbClr val="C612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2BCBBC09-3E0D-261E-B2B4-D004673B78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01339" y="5674044"/>
            <a:ext cx="1684827" cy="4341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B80CBBB-1337-1D1A-9489-4D0F0F1D8AFC}"/>
              </a:ext>
            </a:extLst>
          </p:cNvPr>
          <p:cNvSpPr txBox="1"/>
          <p:nvPr/>
        </p:nvSpPr>
        <p:spPr>
          <a:xfrm>
            <a:off x="769540" y="5306820"/>
            <a:ext cx="6711641" cy="4859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all" spc="0" baseline="0" dirty="0">
                <a:solidFill>
                  <a:srgbClr val="000000"/>
                </a:solidFill>
                <a:uFillTx/>
                <a:latin typeface="Georgia" pitchFamily="18"/>
              </a:rPr>
              <a:t>Questions + answers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F306D5-D097-69A1-F3A6-6C4353BE0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725" y="1252096"/>
            <a:ext cx="5660013" cy="5073049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D9B4EF1-3421-41B1-7C7C-DF8F776C7752}"/>
              </a:ext>
            </a:extLst>
          </p:cNvPr>
          <p:cNvSpPr txBox="1"/>
          <p:nvPr/>
        </p:nvSpPr>
        <p:spPr>
          <a:xfrm>
            <a:off x="897138" y="293865"/>
            <a:ext cx="6752169" cy="9007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Georgia" pitchFamily="18"/>
              </a:rPr>
              <a:t>Sites In Progress &amp; Completed</a:t>
            </a:r>
            <a:endParaRPr lang="en-US" sz="2800" b="1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4C546AD-CA51-9091-0DAC-984FC768395C}"/>
              </a:ext>
            </a:extLst>
          </p:cNvPr>
          <p:cNvSpPr/>
          <p:nvPr/>
        </p:nvSpPr>
        <p:spPr>
          <a:xfrm rot="16200004">
            <a:off x="4458883" y="2172857"/>
            <a:ext cx="6857899" cy="2512332"/>
          </a:xfrm>
          <a:prstGeom prst="rect">
            <a:avLst/>
          </a:prstGeom>
          <a:solidFill>
            <a:srgbClr val="C612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571149-D22D-D4B2-C5E3-D37812DDE3EA}"/>
              </a:ext>
            </a:extLst>
          </p:cNvPr>
          <p:cNvSpPr txBox="1"/>
          <p:nvPr/>
        </p:nvSpPr>
        <p:spPr>
          <a:xfrm>
            <a:off x="6726039" y="1423985"/>
            <a:ext cx="2332094" cy="1049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sng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34A8D1-599A-A460-7D8E-F99C7A9CF1EB}"/>
              </a:ext>
            </a:extLst>
          </p:cNvPr>
          <p:cNvSpPr txBox="1"/>
          <p:nvPr/>
        </p:nvSpPr>
        <p:spPr>
          <a:xfrm>
            <a:off x="6726039" y="1957223"/>
            <a:ext cx="2332094" cy="1049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Grandview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u="sng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HIGH SCHOOL REFRESH</a:t>
            </a:r>
            <a:endParaRPr lang="en-US" sz="1400" b="1" u="sng" dirty="0">
              <a:solidFill>
                <a:srgbClr val="F5939E"/>
              </a:solidFill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La Puente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Workman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Wilson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Los Altos HS</a:t>
            </a:r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DA433B1E-F7F2-D8CB-694C-8A86E3E0AE25}"/>
              </a:ext>
            </a:extLst>
          </p:cNvPr>
          <p:cNvSpPr/>
          <p:nvPr/>
        </p:nvSpPr>
        <p:spPr>
          <a:xfrm>
            <a:off x="3491398" y="2988141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8935A5B-5C9E-9020-6355-6BCC19158383}"/>
              </a:ext>
            </a:extLst>
          </p:cNvPr>
          <p:cNvSpPr txBox="1"/>
          <p:nvPr/>
        </p:nvSpPr>
        <p:spPr>
          <a:xfrm>
            <a:off x="6811905" y="3724177"/>
            <a:ext cx="2332094" cy="1049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4" name="Oval 2">
            <a:extLst>
              <a:ext uri="{FF2B5EF4-FFF2-40B4-BE49-F238E27FC236}">
                <a16:creationId xmlns:a16="http://schemas.microsoft.com/office/drawing/2014/main" id="{CE0EC649-495C-F0A9-E0BF-9619876A605B}"/>
              </a:ext>
            </a:extLst>
          </p:cNvPr>
          <p:cNvSpPr/>
          <p:nvPr/>
        </p:nvSpPr>
        <p:spPr>
          <a:xfrm>
            <a:off x="6026532" y="3749223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9CDEF1BC-F6D3-3066-40D4-BB52FC9701E0}"/>
              </a:ext>
            </a:extLst>
          </p:cNvPr>
          <p:cNvSpPr/>
          <p:nvPr/>
        </p:nvSpPr>
        <p:spPr>
          <a:xfrm>
            <a:off x="6026532" y="1896171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661D45DC-66BB-AADA-BB86-6ECBA7AA0978}"/>
              </a:ext>
            </a:extLst>
          </p:cNvPr>
          <p:cNvSpPr/>
          <p:nvPr/>
        </p:nvSpPr>
        <p:spPr>
          <a:xfrm>
            <a:off x="2931530" y="2723080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Oval 5">
            <a:extLst>
              <a:ext uri="{FF2B5EF4-FFF2-40B4-BE49-F238E27FC236}">
                <a16:creationId xmlns:a16="http://schemas.microsoft.com/office/drawing/2014/main" id="{0A39DFD5-B6DF-B35E-52CE-ED73B3F62FBF}"/>
              </a:ext>
            </a:extLst>
          </p:cNvPr>
          <p:cNvSpPr/>
          <p:nvPr/>
        </p:nvSpPr>
        <p:spPr>
          <a:xfrm>
            <a:off x="3984168" y="2473350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32C4EA75-B201-7B76-1D78-4CD9D8A21F5A}"/>
              </a:ext>
            </a:extLst>
          </p:cNvPr>
          <p:cNvSpPr/>
          <p:nvPr/>
        </p:nvSpPr>
        <p:spPr>
          <a:xfrm>
            <a:off x="2863515" y="1950810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C40E6F-4F6A-DA81-6BA1-C8B5BEFC486F}"/>
              </a:ext>
            </a:extLst>
          </p:cNvPr>
          <p:cNvSpPr/>
          <p:nvPr/>
        </p:nvSpPr>
        <p:spPr>
          <a:xfrm>
            <a:off x="2407787" y="2166484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DF72A850-2ADF-04CD-9317-9F507F404FB8}"/>
              </a:ext>
            </a:extLst>
          </p:cNvPr>
          <p:cNvSpPr/>
          <p:nvPr/>
        </p:nvSpPr>
        <p:spPr>
          <a:xfrm>
            <a:off x="1833436" y="4868332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74F6F0A1-057F-CA2E-6DC9-D7591CFF9AB0}"/>
              </a:ext>
            </a:extLst>
          </p:cNvPr>
          <p:cNvSpPr/>
          <p:nvPr/>
        </p:nvSpPr>
        <p:spPr>
          <a:xfrm>
            <a:off x="2784422" y="4773542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6A6A6">
              <a:alpha val="44000"/>
            </a:srgbClr>
          </a:solidFill>
          <a:ln w="9528" cap="flat">
            <a:solidFill>
              <a:srgbClr val="FF0000"/>
            </a:solidFill>
            <a:prstDash val="solid"/>
            <a:miter/>
          </a:ln>
          <a:effectLst>
            <a:glow>
              <a:schemeClr val="bg1">
                <a:alpha val="40000"/>
              </a:schemeClr>
            </a:glo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highlight>
                <a:srgbClr val="C0C0C0"/>
              </a:highlight>
              <a:uFillTx/>
              <a:latin typeface="Calibri"/>
            </a:endParaRPr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857EEFAD-7E5C-FD07-F823-7F3C1BE9E9CD}"/>
              </a:ext>
            </a:extLst>
          </p:cNvPr>
          <p:cNvSpPr/>
          <p:nvPr/>
        </p:nvSpPr>
        <p:spPr>
          <a:xfrm>
            <a:off x="3175540" y="4248859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C893180A-0FFB-DFD6-151D-34A5DF6915F5}"/>
              </a:ext>
            </a:extLst>
          </p:cNvPr>
          <p:cNvSpPr/>
          <p:nvPr/>
        </p:nvSpPr>
        <p:spPr>
          <a:xfrm>
            <a:off x="1282598" y="3258497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4F1F925F-9BC1-E236-055F-9B89E0EE2577}"/>
              </a:ext>
            </a:extLst>
          </p:cNvPr>
          <p:cNvSpPr/>
          <p:nvPr/>
        </p:nvSpPr>
        <p:spPr>
          <a:xfrm>
            <a:off x="4917453" y="2311527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4A180FA2-CD8E-9E6A-1566-86FD6BA6F0C9}"/>
              </a:ext>
            </a:extLst>
          </p:cNvPr>
          <p:cNvSpPr/>
          <p:nvPr/>
        </p:nvSpPr>
        <p:spPr>
          <a:xfrm>
            <a:off x="2048760" y="4508480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F89D5A7-BA8A-283B-8FFA-AFCCEED161D6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Newton Middle School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6B05D1DE-152C-3C19-FD0B-F730E55EE799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0E61DC4-CF35-C309-EB08-32556A436DC2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D93140A0-FA45-2234-8CB5-7094B2F53AE7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8D0AD093-5D26-4074-8C99-1300A0A5AED7}"/>
                </a:ext>
              </a:extLst>
            </p:cNvPr>
            <p:cNvSpPr txBox="1"/>
            <p:nvPr/>
          </p:nvSpPr>
          <p:spPr>
            <a:xfrm>
              <a:off x="152668" y="6197986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Construction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829B300-58DB-55A6-DF3A-D2443C36C517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Site Plan &amp; Status</a:t>
              </a: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B17617-196B-2190-EECD-27F3615EB455}"/>
              </a:ext>
            </a:extLst>
          </p:cNvPr>
          <p:cNvSpPr txBox="1"/>
          <p:nvPr/>
        </p:nvSpPr>
        <p:spPr>
          <a:xfrm>
            <a:off x="473904" y="889731"/>
            <a:ext cx="4182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Phase 1: D-1 to D-4    Complete</a:t>
            </a:r>
          </a:p>
          <a:p>
            <a:r>
              <a:rPr lang="en-US" sz="2000" dirty="0"/>
              <a:t>Phase 2: C-6 to C-8     Complete</a:t>
            </a:r>
          </a:p>
          <a:p>
            <a:r>
              <a:rPr lang="en-US" sz="2000" dirty="0"/>
              <a:t>Phase 3:	C-1 to C-4     Complete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B17617-196B-2190-EECD-27F3615EB455}"/>
              </a:ext>
            </a:extLst>
          </p:cNvPr>
          <p:cNvSpPr txBox="1"/>
          <p:nvPr/>
        </p:nvSpPr>
        <p:spPr>
          <a:xfrm>
            <a:off x="4656553" y="889731"/>
            <a:ext cx="4417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Phase 4: B-4, B-6 to B-8 	Complete</a:t>
            </a:r>
          </a:p>
          <a:p>
            <a:r>
              <a:rPr lang="en-US" sz="2000" dirty="0"/>
              <a:t>Phase 5:	Music Room         Complete</a:t>
            </a:r>
            <a:endParaRPr lang="en-US" sz="2000" dirty="0">
              <a:solidFill>
                <a:srgbClr val="00FEFE"/>
              </a:solidFill>
            </a:endParaRPr>
          </a:p>
          <a:p>
            <a:r>
              <a:rPr lang="en-US" sz="2000" dirty="0">
                <a:solidFill>
                  <a:srgbClr val="29C7FF"/>
                </a:solidFill>
              </a:rPr>
              <a:t>Phase 6:	E-1, E-2, F-1, F-2  Final Phase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13B476-0DF9-DBCB-06C4-F59273C2B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43" y="1926920"/>
            <a:ext cx="6418555" cy="377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79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F89D5A7-BA8A-283B-8FFA-AFCCEED161D6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Newton Middle School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6B05D1DE-152C-3C19-FD0B-F730E55EE799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0E61DC4-CF35-C309-EB08-32556A436DC2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D93140A0-FA45-2234-8CB5-7094B2F53AE7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8D0AD093-5D26-4074-8C99-1300A0A5AED7}"/>
                </a:ext>
              </a:extLst>
            </p:cNvPr>
            <p:cNvSpPr txBox="1"/>
            <p:nvPr/>
          </p:nvSpPr>
          <p:spPr>
            <a:xfrm>
              <a:off x="152668" y="6197986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Construction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829B300-58DB-55A6-DF3A-D2443C36C517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pic>
        <p:nvPicPr>
          <p:cNvPr id="30" name="Picture 4">
            <a:extLst>
              <a:ext uri="{FF2B5EF4-FFF2-40B4-BE49-F238E27FC236}">
                <a16:creationId xmlns:a16="http://schemas.microsoft.com/office/drawing/2014/main" id="{FBCCDC8F-5987-2ECE-D848-7E21607D7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r="16482"/>
          <a:stretch/>
        </p:blipFill>
        <p:spPr>
          <a:xfrm>
            <a:off x="308347" y="968633"/>
            <a:ext cx="3355318" cy="37521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8FD33E7C-0F53-AA4E-9668-D77B42880F59}"/>
              </a:ext>
            </a:extLst>
          </p:cNvPr>
          <p:cNvSpPr txBox="1"/>
          <p:nvPr/>
        </p:nvSpPr>
        <p:spPr>
          <a:xfrm>
            <a:off x="4129337" y="6031334"/>
            <a:ext cx="2826735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dirty="0">
                <a:solidFill>
                  <a:srgbClr val="000000"/>
                </a:solidFill>
                <a:latin typeface="Calibri"/>
              </a:rPr>
              <a:t>Classroom</a:t>
            </a:r>
            <a:r>
              <a:rPr lang="en-US" sz="2399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Upgrades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91E46C94-EB82-23C4-40FC-4237667C8CFE}"/>
              </a:ext>
            </a:extLst>
          </p:cNvPr>
          <p:cNvSpPr txBox="1"/>
          <p:nvPr/>
        </p:nvSpPr>
        <p:spPr>
          <a:xfrm>
            <a:off x="258702" y="4720783"/>
            <a:ext cx="1180673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Before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679F52-475A-CDCC-DA66-12CA1DAC6687}"/>
              </a:ext>
            </a:extLst>
          </p:cNvPr>
          <p:cNvSpPr/>
          <p:nvPr/>
        </p:nvSpPr>
        <p:spPr>
          <a:xfrm>
            <a:off x="6430945" y="3003146"/>
            <a:ext cx="110532" cy="146794"/>
          </a:xfrm>
          <a:prstGeom prst="rect">
            <a:avLst/>
          </a:prstGeom>
          <a:solidFill>
            <a:srgbClr val="AEABA6"/>
          </a:solidFill>
          <a:ln>
            <a:solidFill>
              <a:srgbClr val="B8B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689865A-4EC6-5491-75A2-7C2A8D7EE59D}"/>
              </a:ext>
            </a:extLst>
          </p:cNvPr>
          <p:cNvSpPr txBox="1"/>
          <p:nvPr/>
        </p:nvSpPr>
        <p:spPr>
          <a:xfrm>
            <a:off x="4509618" y="4767437"/>
            <a:ext cx="1180673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</a:t>
            </a:r>
            <a:r>
              <a:rPr lang="en-US" sz="2399" dirty="0">
                <a:solidFill>
                  <a:srgbClr val="000000"/>
                </a:solidFill>
                <a:latin typeface="Calibri"/>
              </a:rPr>
              <a:t>uring</a:t>
            </a:r>
            <a:endParaRPr lang="en-US" sz="2399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81342-7A36-72F1-5051-08DC96EA8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129337" y="1777583"/>
            <a:ext cx="4131085" cy="30983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F89D5A7-BA8A-283B-8FFA-AFCCEED161D6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Newton Middle School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094C0DF1-283F-E21C-1373-95079B78EB68}"/>
              </a:ext>
            </a:extLst>
          </p:cNvPr>
          <p:cNvSpPr txBox="1"/>
          <p:nvPr/>
        </p:nvSpPr>
        <p:spPr>
          <a:xfrm>
            <a:off x="492213" y="916376"/>
            <a:ext cx="3297632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CLASSROOM UPGRADES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6B05D1DE-152C-3C19-FD0B-F730E55EE799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0E61DC4-CF35-C309-EB08-32556A436DC2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D93140A0-FA45-2234-8CB5-7094B2F53AE7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8D0AD093-5D26-4074-8C99-1300A0A5AED7}"/>
                </a:ext>
              </a:extLst>
            </p:cNvPr>
            <p:cNvSpPr txBox="1"/>
            <p:nvPr/>
          </p:nvSpPr>
          <p:spPr>
            <a:xfrm>
              <a:off x="161546" y="6129360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Construction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829B300-58DB-55A6-DF3A-D2443C36C517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5</a:t>
            </a:fld>
            <a:endParaRPr lang="en-US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B6974375-108D-098C-9D69-6B191E87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712" y="1717841"/>
            <a:ext cx="2723514" cy="3631353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>
                <a:alpha val="99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BBD68-A6CC-FE2B-9ED1-6C162D70F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149" y="1710540"/>
            <a:ext cx="5515165" cy="36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05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97D2789-4567-6C4D-3922-1556FA2E97C2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Newton Middle School</a:t>
            </a: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56913975-0206-2904-A813-A28FA196CB16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4" name="Rectangle 18">
              <a:extLst>
                <a:ext uri="{FF2B5EF4-FFF2-40B4-BE49-F238E27FC236}">
                  <a16:creationId xmlns:a16="http://schemas.microsoft.com/office/drawing/2014/main" id="{5DE8CA07-BC7E-A427-15BD-F5E03C96CA3D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9">
              <a:extLst>
                <a:ext uri="{FF2B5EF4-FFF2-40B4-BE49-F238E27FC236}">
                  <a16:creationId xmlns:a16="http://schemas.microsoft.com/office/drawing/2014/main" id="{CB281C3F-AEB8-F38B-8DE4-168DAE1B7B25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8237867B-FB0E-F3FE-82D4-8D1140B576AB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pic>
        <p:nvPicPr>
          <p:cNvPr id="9" name="Picture 7">
            <a:extLst>
              <a:ext uri="{FF2B5EF4-FFF2-40B4-BE49-F238E27FC236}">
                <a16:creationId xmlns:a16="http://schemas.microsoft.com/office/drawing/2014/main" id="{D0042749-15E2-85CF-1CAD-0E172684D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r="463"/>
          <a:stretch/>
        </p:blipFill>
        <p:spPr>
          <a:xfrm>
            <a:off x="394094" y="1229246"/>
            <a:ext cx="8250709" cy="40215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D0AD093-5D26-4074-8C99-1300A0A5AED7}"/>
              </a:ext>
            </a:extLst>
          </p:cNvPr>
          <p:cNvSpPr txBox="1"/>
          <p:nvPr/>
        </p:nvSpPr>
        <p:spPr>
          <a:xfrm>
            <a:off x="152668" y="6197986"/>
            <a:ext cx="24036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cs typeface="Calibri" pitchFamily="34"/>
              </a:rPr>
              <a:t>Budget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F7F9F-3604-E679-7D53-9C5A0355DADD}"/>
              </a:ext>
            </a:extLst>
          </p:cNvPr>
          <p:cNvSpPr txBox="1"/>
          <p:nvPr/>
        </p:nvSpPr>
        <p:spPr>
          <a:xfrm>
            <a:off x="3486151" y="5284935"/>
            <a:ext cx="2941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Modernization Plan</a:t>
            </a:r>
            <a:endParaRPr lang="en-US" b="1" u="sng" dirty="0"/>
          </a:p>
          <a:p>
            <a:r>
              <a:rPr lang="en-US" dirty="0"/>
              <a:t>Classrooms: 18</a:t>
            </a:r>
          </a:p>
          <a:p>
            <a:r>
              <a:rPr lang="en-US" dirty="0"/>
              <a:t>Music Room: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88916-C52F-82E1-6C20-62047A7C394D}"/>
              </a:ext>
            </a:extLst>
          </p:cNvPr>
          <p:cNvSpPr txBox="1"/>
          <p:nvPr/>
        </p:nvSpPr>
        <p:spPr>
          <a:xfrm>
            <a:off x="588780" y="5281538"/>
            <a:ext cx="197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96% Complete</a:t>
            </a:r>
          </a:p>
        </p:txBody>
      </p:sp>
    </p:spTree>
    <p:extLst>
      <p:ext uri="{BB962C8B-B14F-4D97-AF65-F5344CB8AC3E}">
        <p14:creationId xmlns:p14="http://schemas.microsoft.com/office/powerpoint/2010/main" val="2846073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CCBE47-C124-3946-74F6-52D17003221C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2A86B3-3DA7-365B-A25D-8B16B7FB7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4810" y="1618006"/>
            <a:ext cx="5692521" cy="3342453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35EB32B-FA7A-4C00-65FE-B49BB5B116A7}"/>
              </a:ext>
            </a:extLst>
          </p:cNvPr>
          <p:cNvSpPr txBox="1"/>
          <p:nvPr/>
        </p:nvSpPr>
        <p:spPr>
          <a:xfrm>
            <a:off x="914114" y="321458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Grandview College Prep. Academy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334CFC-E6F9-E055-2736-C4E44DA3B11D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7852EF-5FD1-3FBC-2041-9963C7EF06F4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A79044-0E24-3DB0-2D8B-BA381E90CEC9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6B12E7-1579-233F-AD9F-3D56F3035BF5}"/>
                </a:ext>
              </a:extLst>
            </p:cNvPr>
            <p:cNvSpPr txBox="1"/>
            <p:nvPr/>
          </p:nvSpPr>
          <p:spPr>
            <a:xfrm>
              <a:off x="161260" y="59541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Site Plan &amp; Status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7B17617-196B-2190-EECD-27F3615EB455}"/>
              </a:ext>
            </a:extLst>
          </p:cNvPr>
          <p:cNvSpPr txBox="1"/>
          <p:nvPr/>
        </p:nvSpPr>
        <p:spPr>
          <a:xfrm>
            <a:off x="133991" y="1094590"/>
            <a:ext cx="34138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Phase 1:  51-54 &amp; 61-64 	</a:t>
            </a:r>
          </a:p>
          <a:p>
            <a:r>
              <a:rPr lang="en-US" sz="2000" dirty="0"/>
              <a:t>	 Complete</a:t>
            </a:r>
          </a:p>
          <a:p>
            <a:endParaRPr lang="en-US" sz="2000" dirty="0"/>
          </a:p>
          <a:p>
            <a:r>
              <a:rPr lang="en-US" sz="2000" dirty="0"/>
              <a:t>Phase 2:   K-1, K-2, 32-33, </a:t>
            </a:r>
          </a:p>
          <a:p>
            <a:r>
              <a:rPr lang="en-US" sz="2000" dirty="0"/>
              <a:t>	  41, 43</a:t>
            </a:r>
          </a:p>
          <a:p>
            <a:r>
              <a:rPr lang="en-US" sz="2000" dirty="0"/>
              <a:t>	  Complete</a:t>
            </a:r>
          </a:p>
          <a:p>
            <a:r>
              <a:rPr lang="en-US" sz="2000" dirty="0">
                <a:solidFill>
                  <a:srgbClr val="00B050"/>
                </a:solidFill>
              </a:rPr>
              <a:t>	</a:t>
            </a:r>
          </a:p>
          <a:p>
            <a:r>
              <a:rPr lang="en-US" sz="2000" dirty="0">
                <a:solidFill>
                  <a:srgbClr val="00B050"/>
                </a:solidFill>
              </a:rPr>
              <a:t>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B17617-196B-2190-EECD-27F3615EB455}"/>
              </a:ext>
            </a:extLst>
          </p:cNvPr>
          <p:cNvSpPr txBox="1"/>
          <p:nvPr/>
        </p:nvSpPr>
        <p:spPr>
          <a:xfrm>
            <a:off x="106018" y="3143425"/>
            <a:ext cx="41735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Phase 3:   B-4, Music/Band 	</a:t>
            </a:r>
          </a:p>
          <a:p>
            <a:r>
              <a:rPr lang="en-US" sz="2000" dirty="0"/>
              <a:t>	  Complete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Phase 4:  20-24 			</a:t>
            </a:r>
          </a:p>
          <a:p>
            <a:r>
              <a:rPr lang="en-US" sz="2000" dirty="0">
                <a:solidFill>
                  <a:srgbClr val="0070C0"/>
                </a:solidFill>
              </a:rPr>
              <a:t>	 Next Phase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8D0AD093-5D26-4074-8C99-1300A0A5AED7}"/>
              </a:ext>
            </a:extLst>
          </p:cNvPr>
          <p:cNvSpPr txBox="1"/>
          <p:nvPr/>
        </p:nvSpPr>
        <p:spPr>
          <a:xfrm>
            <a:off x="133991" y="6252164"/>
            <a:ext cx="24036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cs typeface="Calibri" pitchFamily="34"/>
              </a:rPr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2152997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E7E6926-93AA-47BC-AF8F-0D6AD063A3A7}"/>
              </a:ext>
            </a:extLst>
          </p:cNvPr>
          <p:cNvSpPr txBox="1"/>
          <p:nvPr/>
        </p:nvSpPr>
        <p:spPr>
          <a:xfrm>
            <a:off x="6800849" y="6492870"/>
            <a:ext cx="20574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982C90-FC51-4EF8-A152-A6A12254E3CA}" type="slidenum">
              <a: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8</a:t>
            </a:fld>
            <a:endParaRPr lang="en-US" sz="1200" b="0" i="0" u="none" strike="noStrike" kern="1200" cap="none" spc="0" baseline="0" dirty="0">
              <a:solidFill>
                <a:srgbClr val="898989"/>
              </a:solidFill>
              <a:uFillTx/>
              <a:latin typeface="Calibri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133E9A7-E6C0-5978-C923-9CF558A65A9F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Grandview College Prep. Academy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9AB2260-2C3F-81FF-960B-2F800CD10CCF}"/>
              </a:ext>
            </a:extLst>
          </p:cNvPr>
          <p:cNvSpPr txBox="1"/>
          <p:nvPr/>
        </p:nvSpPr>
        <p:spPr>
          <a:xfrm>
            <a:off x="301490" y="916912"/>
            <a:ext cx="4875628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20 Wing Final Phase</a:t>
            </a: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ABCEA25E-AAF6-26A1-B182-9A5A7973B389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15522518-E66C-9837-0E25-88810DBFF118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40A9384E-2D97-0D66-981C-0040E4A5A06D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6EE91136-A835-83F5-8F5E-3958AED5FF14}"/>
                </a:ext>
              </a:extLst>
            </p:cNvPr>
            <p:cNvSpPr txBox="1"/>
            <p:nvPr/>
          </p:nvSpPr>
          <p:spPr>
            <a:xfrm>
              <a:off x="152668" y="6197986"/>
              <a:ext cx="240368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 pitchFamily="34"/>
                  <a:cs typeface="Calibri" pitchFamily="34"/>
                </a:rPr>
                <a:t>Construction</a:t>
              </a: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79E91EA0-565F-0ED8-FAB6-F39113BCE43D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8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6A3ACB-6E8F-2750-8A48-9D491F8E0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188" y="1490568"/>
            <a:ext cx="4341812" cy="325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9B34D-F212-C248-97F9-B187FC68D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3349"/>
          <a:stretch/>
        </p:blipFill>
        <p:spPr bwMode="auto">
          <a:xfrm rot="10800000">
            <a:off x="4822369" y="1490568"/>
            <a:ext cx="4049197" cy="32562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368300">
              <a:schemeClr val="bg1">
                <a:alpha val="6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10FE6C8B-1E6D-50D5-9845-3118FF90EB78}"/>
              </a:ext>
            </a:extLst>
          </p:cNvPr>
          <p:cNvSpPr txBox="1"/>
          <p:nvPr/>
        </p:nvSpPr>
        <p:spPr>
          <a:xfrm>
            <a:off x="501032" y="4873947"/>
            <a:ext cx="1030282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1" dirty="0">
                <a:solidFill>
                  <a:srgbClr val="000000"/>
                </a:solidFill>
                <a:latin typeface="Calibri"/>
              </a:rPr>
              <a:t>B</a:t>
            </a:r>
            <a:r>
              <a:rPr lang="en-US" sz="2399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efore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DA7A101-CA7B-E29A-BF5A-E37A940A1A82}"/>
              </a:ext>
            </a:extLst>
          </p:cNvPr>
          <p:cNvSpPr txBox="1"/>
          <p:nvPr/>
        </p:nvSpPr>
        <p:spPr>
          <a:xfrm>
            <a:off x="4977958" y="4873947"/>
            <a:ext cx="1229824" cy="4615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99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After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E5CDF63F-1721-B24B-13CD-29B3051C67DD}"/>
              </a:ext>
            </a:extLst>
          </p:cNvPr>
          <p:cNvSpPr txBox="1"/>
          <p:nvPr/>
        </p:nvSpPr>
        <p:spPr>
          <a:xfrm>
            <a:off x="1055912" y="315687"/>
            <a:ext cx="8088087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Grandview College Prep. Academy</a:t>
            </a: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B41480DB-74E4-736E-2622-AA23C40189BC}"/>
              </a:ext>
            </a:extLst>
          </p:cNvPr>
          <p:cNvGrpSpPr/>
          <p:nvPr/>
        </p:nvGrpSpPr>
        <p:grpSpPr>
          <a:xfrm>
            <a:off x="0" y="5739277"/>
            <a:ext cx="2642122" cy="1118722"/>
            <a:chOff x="0" y="5739277"/>
            <a:chExt cx="2642122" cy="1118722"/>
          </a:xfrm>
        </p:grpSpPr>
        <p:sp>
          <p:nvSpPr>
            <p:cNvPr id="4" name="Rectangle 18">
              <a:extLst>
                <a:ext uri="{FF2B5EF4-FFF2-40B4-BE49-F238E27FC236}">
                  <a16:creationId xmlns:a16="http://schemas.microsoft.com/office/drawing/2014/main" id="{7BBD4987-81CC-2A7A-851E-A832354D51BE}"/>
                </a:ext>
              </a:extLst>
            </p:cNvPr>
            <p:cNvSpPr/>
            <p:nvPr/>
          </p:nvSpPr>
          <p:spPr>
            <a:xfrm>
              <a:off x="0" y="5739277"/>
              <a:ext cx="267983" cy="1118722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9">
              <a:extLst>
                <a:ext uri="{FF2B5EF4-FFF2-40B4-BE49-F238E27FC236}">
                  <a16:creationId xmlns:a16="http://schemas.microsoft.com/office/drawing/2014/main" id="{EC9E9D4A-84C5-1596-1621-2AE69163F6E3}"/>
                </a:ext>
              </a:extLst>
            </p:cNvPr>
            <p:cNvSpPr/>
            <p:nvPr/>
          </p:nvSpPr>
          <p:spPr>
            <a:xfrm>
              <a:off x="258702" y="5739277"/>
              <a:ext cx="2383420" cy="1118722"/>
            </a:xfrm>
            <a:prstGeom prst="rect">
              <a:avLst/>
            </a:prstGeom>
            <a:solidFill>
              <a:srgbClr val="B8C40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7E992798-8944-D821-8168-1BE7AB70F393}"/>
                </a:ext>
              </a:extLst>
            </p:cNvPr>
            <p:cNvSpPr txBox="1"/>
            <p:nvPr/>
          </p:nvSpPr>
          <p:spPr>
            <a:xfrm>
              <a:off x="105887" y="5869707"/>
              <a:ext cx="24593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 pitchFamily="18"/>
                </a:rPr>
                <a:t>Project Status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9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EC69CD-1947-67A7-184E-99EE40B85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" y="1074272"/>
            <a:ext cx="8220443" cy="3962616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8D0AD093-5D26-4074-8C99-1300A0A5AED7}"/>
              </a:ext>
            </a:extLst>
          </p:cNvPr>
          <p:cNvSpPr txBox="1"/>
          <p:nvPr/>
        </p:nvSpPr>
        <p:spPr>
          <a:xfrm>
            <a:off x="105887" y="6184657"/>
            <a:ext cx="24036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cs typeface="Calibri" pitchFamily="34"/>
              </a:rPr>
              <a:t>Budget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F7F9F-3604-E679-7D53-9C5A0355DADD}"/>
              </a:ext>
            </a:extLst>
          </p:cNvPr>
          <p:cNvSpPr txBox="1"/>
          <p:nvPr/>
        </p:nvSpPr>
        <p:spPr>
          <a:xfrm>
            <a:off x="3486151" y="5259568"/>
            <a:ext cx="29410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Modernization Plan</a:t>
            </a:r>
            <a:endParaRPr lang="en-US" b="1" u="sng" dirty="0"/>
          </a:p>
          <a:p>
            <a:r>
              <a:rPr lang="en-US" dirty="0"/>
              <a:t>Classrooms: 16</a:t>
            </a:r>
          </a:p>
          <a:p>
            <a:r>
              <a:rPr lang="en-US" dirty="0"/>
              <a:t>Music Room: 1</a:t>
            </a:r>
          </a:p>
          <a:p>
            <a:r>
              <a:rPr lang="en-US" dirty="0"/>
              <a:t>Kinder: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768C5-249E-73E7-5223-F6297000E2F9}"/>
              </a:ext>
            </a:extLst>
          </p:cNvPr>
          <p:cNvSpPr txBox="1"/>
          <p:nvPr/>
        </p:nvSpPr>
        <p:spPr>
          <a:xfrm>
            <a:off x="1269507" y="5282214"/>
            <a:ext cx="204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98% Complete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Cover Op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ver Optio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6813045DC3844B16D01EC48AB5FC6" ma:contentTypeVersion="17" ma:contentTypeDescription="Create a new document." ma:contentTypeScope="" ma:versionID="4b9dd526d19278391851dab130d3c513">
  <xsd:schema xmlns:xsd="http://www.w3.org/2001/XMLSchema" xmlns:xs="http://www.w3.org/2001/XMLSchema" xmlns:p="http://schemas.microsoft.com/office/2006/metadata/properties" xmlns:ns2="39523770-d282-4544-8201-76b538a78dc4" xmlns:ns3="39881851-c737-49f1-b9ea-00d1f26389c6" xmlns:ns4="ba587033-c552-4685-b642-42a7346cc661" targetNamespace="http://schemas.microsoft.com/office/2006/metadata/properties" ma:root="true" ma:fieldsID="88e86c6ea1d625ff68b522a86eff2311" ns2:_="" ns3:_="" ns4:_="">
    <xsd:import namespace="39523770-d282-4544-8201-76b538a78dc4"/>
    <xsd:import namespace="39881851-c737-49f1-b9ea-00d1f26389c6"/>
    <xsd:import namespace="ba587033-c552-4685-b642-42a7346cc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23770-d282-4544-8201-76b538a78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aaf8c8-b3c8-4e2b-b533-a5c767a05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81851-c737-49f1-b9ea-00d1f26389c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87033-c552-4685-b642-42a7346cc66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e8119-9171-4b5b-9318-0bda48004182}" ma:internalName="TaxCatchAll" ma:showField="CatchAllData" ma:web="ba587033-c552-4685-b642-42a7346cc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523770-d282-4544-8201-76b538a78dc4">
      <Terms xmlns="http://schemas.microsoft.com/office/infopath/2007/PartnerControls"/>
    </lcf76f155ced4ddcb4097134ff3c332f>
    <TaxCatchAll xmlns="ba587033-c552-4685-b642-42a7346cc661" xsi:nil="true"/>
  </documentManagement>
</p:properties>
</file>

<file path=customXml/itemProps1.xml><?xml version="1.0" encoding="utf-8"?>
<ds:datastoreItem xmlns:ds="http://schemas.openxmlformats.org/officeDocument/2006/customXml" ds:itemID="{133A8543-46E0-402F-BD63-08500E6635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523770-d282-4544-8201-76b538a78dc4"/>
    <ds:schemaRef ds:uri="39881851-c737-49f1-b9ea-00d1f26389c6"/>
    <ds:schemaRef ds:uri="ba587033-c552-4685-b642-42a7346cc6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F7204C-E0BC-429A-93F9-2653F5C3E1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65BE16-E9C4-4401-BF99-592DDBC235F1}">
  <ds:schemaRefs>
    <ds:schemaRef ds:uri="http://purl.org/dc/elements/1.1/"/>
    <ds:schemaRef ds:uri="http://www.w3.org/XML/1998/namespace"/>
    <ds:schemaRef ds:uri="http://schemas.microsoft.com/office/2006/metadata/properties"/>
    <ds:schemaRef ds:uri="ba587033-c552-4685-b642-42a7346cc661"/>
    <ds:schemaRef ds:uri="39881851-c737-49f1-b9ea-00d1f26389c6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39523770-d282-4544-8201-76b538a78dc4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2870</TotalTime>
  <Words>352</Words>
  <Application>Microsoft Office PowerPoint</Application>
  <PresentationFormat>On-screen Show (4:3)</PresentationFormat>
  <Paragraphs>117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Georgia</vt:lpstr>
      <vt:lpstr>1_Cover Option 1</vt:lpstr>
      <vt:lpstr>2_Cover Option 2</vt:lpstr>
      <vt:lpstr>21st Century Classroom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Carly Lawrence</dc:creator>
  <cp:lastModifiedBy>Jessica Morley</cp:lastModifiedBy>
  <cp:revision>52</cp:revision>
  <cp:lastPrinted>2022-10-27T21:01:03Z</cp:lastPrinted>
  <dcterms:created xsi:type="dcterms:W3CDTF">2015-06-16T12:22:02Z</dcterms:created>
  <dcterms:modified xsi:type="dcterms:W3CDTF">2023-10-23T17:12:23Z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0x010100D206813045DC3844B16D01EC48AB5FC6</vt:lpwstr>
  </property>
  <property fmtid="{D5CDD505-2E9C-101B-9397-08002B2CF9AE}" pid="3" name="MediaServiceImageTags">
    <vt:lpwstr/>
  </property>
</Properties>
</file>