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6858000" cy="9144000"/>
  <p:embeddedFontLst>
    <p:embeddedFont>
      <p:font typeface="Gill Sans"/>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6" roundtripDataSignature="AMtx7mjWPAEcHuTX441U+Tu43vLaVcnt4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GillSans-regular.fntdata"/><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GillSans-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6" name="Google Shape;9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2" name="Google Shape;18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1" name="Google Shape;19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0" name="Google Shape;20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9" name="Google Shape;20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6" name="Google Shape;21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5" name="Google Shape;22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2" name="Google Shape;23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9" name="Google Shape;23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2" name="Google Shape;10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1" name="Google Shape;11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1" name="Google Shape;15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927478e80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927478e80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927478e80b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927478e80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 name="Google Shape;16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2"/>
        </a:solidFill>
      </p:bgPr>
    </p:bg>
    <p:spTree>
      <p:nvGrpSpPr>
        <p:cNvPr id="11" name="Shape 11"/>
        <p:cNvGrpSpPr/>
        <p:nvPr/>
      </p:nvGrpSpPr>
      <p:grpSpPr>
        <a:xfrm>
          <a:off x="0" y="0"/>
          <a:ext cx="0" cy="0"/>
          <a:chOff x="0" y="0"/>
          <a:chExt cx="0" cy="0"/>
        </a:xfrm>
      </p:grpSpPr>
      <p:sp>
        <p:nvSpPr>
          <p:cNvPr id="12" name="Google Shape;12;p20"/>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0"/>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14" name="Google Shape;14;p20"/>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0"/>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0"/>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4" name="Shape 74"/>
        <p:cNvGrpSpPr/>
        <p:nvPr/>
      </p:nvGrpSpPr>
      <p:grpSpPr>
        <a:xfrm>
          <a:off x="0" y="0"/>
          <a:ext cx="0" cy="0"/>
          <a:chOff x="0" y="0"/>
          <a:chExt cx="0" cy="0"/>
        </a:xfrm>
      </p:grpSpPr>
      <p:sp>
        <p:nvSpPr>
          <p:cNvPr id="75" name="Google Shape;75;p28"/>
          <p:cNvSpPr/>
          <p:nvPr/>
        </p:nvSpPr>
        <p:spPr>
          <a:xfrm>
            <a:off x="0" y="0"/>
            <a:ext cx="6095999"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28"/>
          <p:cNvSpPr txBox="1"/>
          <p:nvPr>
            <p:ph type="title"/>
          </p:nvPr>
        </p:nvSpPr>
        <p:spPr>
          <a:xfrm>
            <a:off x="808523" y="2243828"/>
            <a:ext cx="4494998" cy="1134640"/>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8"/>
          <p:cNvSpPr/>
          <p:nvPr>
            <p:ph idx="2" type="pic"/>
          </p:nvPr>
        </p:nvSpPr>
        <p:spPr>
          <a:xfrm>
            <a:off x="6095999" y="0"/>
            <a:ext cx="6102097" cy="6858000"/>
          </a:xfrm>
          <a:prstGeom prst="rect">
            <a:avLst/>
          </a:prstGeom>
          <a:solidFill>
            <a:srgbClr val="BFBFBF"/>
          </a:solidFill>
          <a:ln>
            <a:noFill/>
          </a:ln>
        </p:spPr>
      </p:sp>
      <p:sp>
        <p:nvSpPr>
          <p:cNvPr id="78" name="Google Shape;78;p28"/>
          <p:cNvSpPr txBox="1"/>
          <p:nvPr>
            <p:ph idx="1" type="body"/>
          </p:nvPr>
        </p:nvSpPr>
        <p:spPr>
          <a:xfrm>
            <a:off x="1115568" y="3549918"/>
            <a:ext cx="3794760" cy="2194037"/>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79" name="Google Shape;79;p28"/>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8"/>
          <p:cNvSpPr txBox="1"/>
          <p:nvPr>
            <p:ph idx="11" type="ftr"/>
          </p:nvPr>
        </p:nvSpPr>
        <p:spPr>
          <a:xfrm>
            <a:off x="804672" y="6236208"/>
            <a:ext cx="5124797"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8"/>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29"/>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9"/>
          <p:cNvSpPr txBox="1"/>
          <p:nvPr>
            <p:ph idx="1" type="body"/>
          </p:nvPr>
        </p:nvSpPr>
        <p:spPr>
          <a:xfrm rot="5400000">
            <a:off x="4545009" y="324171"/>
            <a:ext cx="3101983" cy="7729728"/>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85" name="Google Shape;85;p29"/>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29"/>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9"/>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8" name="Shape 88"/>
        <p:cNvGrpSpPr/>
        <p:nvPr/>
      </p:nvGrpSpPr>
      <p:grpSpPr>
        <a:xfrm>
          <a:off x="0" y="0"/>
          <a:ext cx="0" cy="0"/>
          <a:chOff x="0" y="0"/>
          <a:chExt cx="0" cy="0"/>
        </a:xfrm>
      </p:grpSpPr>
      <p:sp>
        <p:nvSpPr>
          <p:cNvPr id="89" name="Google Shape;89;p30"/>
          <p:cNvSpPr txBox="1"/>
          <p:nvPr>
            <p:ph type="title"/>
          </p:nvPr>
        </p:nvSpPr>
        <p:spPr>
          <a:xfrm rot="5400000">
            <a:off x="6810676" y="2779696"/>
            <a:ext cx="4983480" cy="1298608"/>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30"/>
          <p:cNvSpPr txBox="1"/>
          <p:nvPr>
            <p:ph idx="1" type="body"/>
          </p:nvPr>
        </p:nvSpPr>
        <p:spPr>
          <a:xfrm rot="5400000">
            <a:off x="2838640" y="329755"/>
            <a:ext cx="4983480" cy="6198489"/>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91" name="Google Shape;91;p30"/>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30"/>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30"/>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21"/>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1"/>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26" name="Google Shape;26;p21"/>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1"/>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1"/>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9" name="Shape 29"/>
        <p:cNvGrpSpPr/>
        <p:nvPr/>
      </p:nvGrpSpPr>
      <p:grpSpPr>
        <a:xfrm>
          <a:off x="0" y="0"/>
          <a:ext cx="0" cy="0"/>
          <a:chOff x="0" y="0"/>
          <a:chExt cx="0" cy="0"/>
        </a:xfrm>
      </p:grpSpPr>
      <p:sp>
        <p:nvSpPr>
          <p:cNvPr id="30" name="Google Shape;30;p23"/>
          <p:cNvSpPr txBox="1"/>
          <p:nvPr>
            <p:ph idx="1" type="body"/>
          </p:nvPr>
        </p:nvSpPr>
        <p:spPr>
          <a:xfrm>
            <a:off x="1583436" y="2313433"/>
            <a:ext cx="4270248" cy="704087"/>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rgbClr val="6B8890"/>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31" name="Google Shape;31;p23"/>
          <p:cNvSpPr txBox="1"/>
          <p:nvPr>
            <p:ph idx="2" type="body"/>
          </p:nvPr>
        </p:nvSpPr>
        <p:spPr>
          <a:xfrm>
            <a:off x="1583436" y="3143250"/>
            <a:ext cx="4270248" cy="259677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32" name="Google Shape;32;p23"/>
          <p:cNvSpPr txBox="1"/>
          <p:nvPr>
            <p:ph idx="3" type="body"/>
          </p:nvPr>
        </p:nvSpPr>
        <p:spPr>
          <a:xfrm>
            <a:off x="6338316" y="3143250"/>
            <a:ext cx="4253484" cy="259677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30200" lvl="4" marL="2286000" algn="l">
              <a:lnSpc>
                <a:spcPct val="100000"/>
              </a:lnSpc>
              <a:spcBef>
                <a:spcPts val="1000"/>
              </a:spcBef>
              <a:spcAft>
                <a:spcPts val="0"/>
              </a:spcAft>
              <a:buSzPts val="16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33" name="Google Shape;33;p23"/>
          <p:cNvSpPr txBox="1"/>
          <p:nvPr>
            <p:ph idx="4" type="body"/>
          </p:nvPr>
        </p:nvSpPr>
        <p:spPr>
          <a:xfrm>
            <a:off x="6338316" y="2313433"/>
            <a:ext cx="4270248" cy="704087"/>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rgbClr val="6B8890"/>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34" name="Google Shape;34;p23"/>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3"/>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3"/>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
        <p:nvSpPr>
          <p:cNvPr id="37" name="Google Shape;37;p23"/>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22"/>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2"/>
          <p:cNvSpPr txBox="1"/>
          <p:nvPr>
            <p:ph idx="1" type="body"/>
          </p:nvPr>
        </p:nvSpPr>
        <p:spPr>
          <a:xfrm>
            <a:off x="1581912" y="2638044"/>
            <a:ext cx="4271771" cy="310198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1" name="Google Shape;41;p22"/>
          <p:cNvSpPr txBox="1"/>
          <p:nvPr>
            <p:ph idx="2" type="body"/>
          </p:nvPr>
        </p:nvSpPr>
        <p:spPr>
          <a:xfrm>
            <a:off x="6338315" y="2638044"/>
            <a:ext cx="4270247" cy="310198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2" name="Google Shape;42;p22"/>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2"/>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2"/>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2"/>
        </a:solidFill>
      </p:bgPr>
    </p:bg>
    <p:spTree>
      <p:nvGrpSpPr>
        <p:cNvPr id="45" name="Shape 45"/>
        <p:cNvGrpSpPr/>
        <p:nvPr/>
      </p:nvGrpSpPr>
      <p:grpSpPr>
        <a:xfrm>
          <a:off x="0" y="0"/>
          <a:ext cx="0" cy="0"/>
          <a:chOff x="0" y="0"/>
          <a:chExt cx="0" cy="0"/>
        </a:xfrm>
      </p:grpSpPr>
      <p:sp>
        <p:nvSpPr>
          <p:cNvPr id="46" name="Google Shape;46;p19"/>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9"/>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48" name="Google Shape;48;p19"/>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9"/>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9"/>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1"/>
        </a:solidFill>
      </p:bgPr>
    </p:bg>
    <p:spTree>
      <p:nvGrpSpPr>
        <p:cNvPr id="51" name="Shape 51"/>
        <p:cNvGrpSpPr/>
        <p:nvPr/>
      </p:nvGrpSpPr>
      <p:grpSpPr>
        <a:xfrm>
          <a:off x="0" y="0"/>
          <a:ext cx="0" cy="0"/>
          <a:chOff x="0" y="0"/>
          <a:chExt cx="0" cy="0"/>
        </a:xfrm>
      </p:grpSpPr>
      <p:sp>
        <p:nvSpPr>
          <p:cNvPr id="52" name="Google Shape;52;p24"/>
          <p:cNvSpPr txBox="1"/>
          <p:nvPr>
            <p:ph type="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4"/>
          <p:cNvSpPr txBox="1"/>
          <p:nvPr>
            <p:ph idx="1" type="body"/>
          </p:nvPr>
        </p:nvSpPr>
        <p:spPr>
          <a:xfrm>
            <a:off x="2695194" y="4352465"/>
            <a:ext cx="6801612" cy="1265082"/>
          </a:xfrm>
          <a:prstGeom prst="rect">
            <a:avLst/>
          </a:prstGeom>
          <a:noFill/>
          <a:ln>
            <a:noFill/>
          </a:ln>
        </p:spPr>
        <p:txBody>
          <a:bodyPr anchorCtr="1" anchor="t" bIns="45700" lIns="91425" spcFirstLastPara="1" rIns="91425" wrap="square" tIns="45700">
            <a:normAutofit/>
          </a:bodyPr>
          <a:lstStyle>
            <a:lvl1pPr indent="-228600" lvl="0" marL="457200" algn="l">
              <a:lnSpc>
                <a:spcPct val="100000"/>
              </a:lnSpc>
              <a:spcBef>
                <a:spcPts val="1000"/>
              </a:spcBef>
              <a:spcAft>
                <a:spcPts val="0"/>
              </a:spcAft>
              <a:buSzPts val="2000"/>
              <a:buNone/>
              <a:defRPr sz="2000">
                <a:solidFill>
                  <a:schemeClr val="lt1"/>
                </a:solidFill>
              </a:defRPr>
            </a:lvl1pPr>
            <a:lvl2pPr indent="-228600" lvl="1" marL="914400" algn="l">
              <a:lnSpc>
                <a:spcPct val="100000"/>
              </a:lnSpc>
              <a:spcBef>
                <a:spcPts val="1000"/>
              </a:spcBef>
              <a:spcAft>
                <a:spcPts val="0"/>
              </a:spcAft>
              <a:buSzPts val="2000"/>
              <a:buNone/>
              <a:defRPr sz="2000">
                <a:solidFill>
                  <a:schemeClr val="lt1"/>
                </a:solidFill>
              </a:defRPr>
            </a:lvl2pPr>
            <a:lvl3pPr indent="-228600" lvl="2" marL="1371600" algn="l">
              <a:lnSpc>
                <a:spcPct val="100000"/>
              </a:lnSpc>
              <a:spcBef>
                <a:spcPts val="1000"/>
              </a:spcBef>
              <a:spcAft>
                <a:spcPts val="0"/>
              </a:spcAft>
              <a:buSzPts val="1800"/>
              <a:buNone/>
              <a:defRPr sz="1800">
                <a:solidFill>
                  <a:schemeClr val="lt1"/>
                </a:solidFill>
              </a:defRPr>
            </a:lvl3pPr>
            <a:lvl4pPr indent="-228600" lvl="3" marL="1828800" algn="l">
              <a:lnSpc>
                <a:spcPct val="100000"/>
              </a:lnSpc>
              <a:spcBef>
                <a:spcPts val="1000"/>
              </a:spcBef>
              <a:spcAft>
                <a:spcPts val="0"/>
              </a:spcAft>
              <a:buSzPts val="1600"/>
              <a:buNone/>
              <a:defRPr sz="1600">
                <a:solidFill>
                  <a:schemeClr val="lt1"/>
                </a:solidFill>
              </a:defRPr>
            </a:lvl4pPr>
            <a:lvl5pPr indent="-228600" lvl="4" marL="2286000" algn="l">
              <a:lnSpc>
                <a:spcPct val="100000"/>
              </a:lnSpc>
              <a:spcBef>
                <a:spcPts val="1000"/>
              </a:spcBef>
              <a:spcAft>
                <a:spcPts val="0"/>
              </a:spcAft>
              <a:buSzPts val="1600"/>
              <a:buNone/>
              <a:defRPr sz="1600">
                <a:solidFill>
                  <a:schemeClr val="lt1"/>
                </a:solidFill>
              </a:defRPr>
            </a:lvl5pPr>
            <a:lvl6pPr indent="-228600" lvl="5" marL="2743200" algn="l">
              <a:lnSpc>
                <a:spcPct val="100000"/>
              </a:lnSpc>
              <a:spcBef>
                <a:spcPts val="1000"/>
              </a:spcBef>
              <a:spcAft>
                <a:spcPts val="0"/>
              </a:spcAft>
              <a:buSzPts val="1600"/>
              <a:buNone/>
              <a:defRPr sz="1600">
                <a:solidFill>
                  <a:schemeClr val="lt1"/>
                </a:solidFill>
              </a:defRPr>
            </a:lvl6pPr>
            <a:lvl7pPr indent="-228600" lvl="6" marL="3200400" algn="l">
              <a:lnSpc>
                <a:spcPct val="100000"/>
              </a:lnSpc>
              <a:spcBef>
                <a:spcPts val="1000"/>
              </a:spcBef>
              <a:spcAft>
                <a:spcPts val="0"/>
              </a:spcAft>
              <a:buSzPts val="1600"/>
              <a:buNone/>
              <a:defRPr sz="1600">
                <a:solidFill>
                  <a:schemeClr val="lt1"/>
                </a:solidFill>
              </a:defRPr>
            </a:lvl7pPr>
            <a:lvl8pPr indent="-228600" lvl="7" marL="3657600" algn="l">
              <a:lnSpc>
                <a:spcPct val="100000"/>
              </a:lnSpc>
              <a:spcBef>
                <a:spcPts val="1000"/>
              </a:spcBef>
              <a:spcAft>
                <a:spcPts val="0"/>
              </a:spcAft>
              <a:buSzPts val="1600"/>
              <a:buNone/>
              <a:defRPr sz="1600">
                <a:solidFill>
                  <a:schemeClr val="lt1"/>
                </a:solidFill>
              </a:defRPr>
            </a:lvl8pPr>
            <a:lvl9pPr indent="-228600" lvl="8" marL="4114800" algn="l">
              <a:lnSpc>
                <a:spcPct val="100000"/>
              </a:lnSpc>
              <a:spcBef>
                <a:spcPts val="1000"/>
              </a:spcBef>
              <a:spcAft>
                <a:spcPts val="0"/>
              </a:spcAft>
              <a:buSzPts val="1600"/>
              <a:buNone/>
              <a:defRPr sz="1600">
                <a:solidFill>
                  <a:schemeClr val="lt1"/>
                </a:solidFill>
              </a:defRPr>
            </a:lvl9pPr>
          </a:lstStyle>
          <a:p/>
        </p:txBody>
      </p:sp>
      <p:sp>
        <p:nvSpPr>
          <p:cNvPr id="54" name="Google Shape;54;p24"/>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4"/>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4"/>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25"/>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5"/>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5"/>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5"/>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26"/>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6"/>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6"/>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6" name="Shape 66"/>
        <p:cNvGrpSpPr/>
        <p:nvPr/>
      </p:nvGrpSpPr>
      <p:grpSpPr>
        <a:xfrm>
          <a:off x="0" y="0"/>
          <a:ext cx="0" cy="0"/>
          <a:chOff x="0" y="0"/>
          <a:chExt cx="0" cy="0"/>
        </a:xfrm>
      </p:grpSpPr>
      <p:sp>
        <p:nvSpPr>
          <p:cNvPr id="67" name="Google Shape;67;p27"/>
          <p:cNvSpPr/>
          <p:nvPr/>
        </p:nvSpPr>
        <p:spPr>
          <a:xfrm>
            <a:off x="0" y="0"/>
            <a:ext cx="6096000"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27"/>
          <p:cNvSpPr txBox="1"/>
          <p:nvPr>
            <p:ph type="title"/>
          </p:nvPr>
        </p:nvSpPr>
        <p:spPr>
          <a:xfrm>
            <a:off x="804672" y="2243828"/>
            <a:ext cx="4486656" cy="1141497"/>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rm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7"/>
          <p:cNvSpPr txBox="1"/>
          <p:nvPr>
            <p:ph idx="1" type="body"/>
          </p:nvPr>
        </p:nvSpPr>
        <p:spPr>
          <a:xfrm>
            <a:off x="6736080" y="804672"/>
            <a:ext cx="4815840" cy="5248656"/>
          </a:xfrm>
          <a:prstGeom prst="rect">
            <a:avLst/>
          </a:prstGeom>
          <a:noFill/>
          <a:ln>
            <a:noFill/>
          </a:ln>
        </p:spPr>
        <p:txBody>
          <a:bodyPr anchorCtr="0" anchor="t" bIns="45700" lIns="91425" spcFirstLastPara="1" rIns="91425" wrap="square" tIns="45700">
            <a:normAutofit/>
          </a:bodyPr>
          <a:lstStyle>
            <a:lvl1pPr indent="-349250" lvl="0" marL="457200" algn="l">
              <a:lnSpc>
                <a:spcPct val="100000"/>
              </a:lnSpc>
              <a:spcBef>
                <a:spcPts val="1000"/>
              </a:spcBef>
              <a:spcAft>
                <a:spcPts val="0"/>
              </a:spcAft>
              <a:buSzPts val="1900"/>
              <a:buChar char="•"/>
              <a:defRPr sz="1900">
                <a:solidFill>
                  <a:schemeClr val="dk1"/>
                </a:solidFill>
              </a:defRPr>
            </a:lvl1pPr>
            <a:lvl2pPr indent="-330200" lvl="1" marL="914400" algn="l">
              <a:lnSpc>
                <a:spcPct val="100000"/>
              </a:lnSpc>
              <a:spcBef>
                <a:spcPts val="1000"/>
              </a:spcBef>
              <a:spcAft>
                <a:spcPts val="0"/>
              </a:spcAft>
              <a:buSzPts val="1600"/>
              <a:buChar char="•"/>
              <a:defRPr sz="1600">
                <a:solidFill>
                  <a:schemeClr val="dk1"/>
                </a:solidFill>
              </a:defRPr>
            </a:lvl2pPr>
            <a:lvl3pPr indent="-330200" lvl="2" marL="1371600" algn="l">
              <a:lnSpc>
                <a:spcPct val="100000"/>
              </a:lnSpc>
              <a:spcBef>
                <a:spcPts val="1000"/>
              </a:spcBef>
              <a:spcAft>
                <a:spcPts val="0"/>
              </a:spcAft>
              <a:buSzPts val="1600"/>
              <a:buChar char="•"/>
              <a:defRPr sz="1600">
                <a:solidFill>
                  <a:schemeClr val="dk1"/>
                </a:solidFill>
              </a:defRPr>
            </a:lvl3pPr>
            <a:lvl4pPr indent="-330200" lvl="3" marL="1828800" algn="l">
              <a:lnSpc>
                <a:spcPct val="100000"/>
              </a:lnSpc>
              <a:spcBef>
                <a:spcPts val="1000"/>
              </a:spcBef>
              <a:spcAft>
                <a:spcPts val="0"/>
              </a:spcAft>
              <a:buSzPts val="1600"/>
              <a:buChar char="•"/>
              <a:defRPr sz="1600">
                <a:solidFill>
                  <a:schemeClr val="dk1"/>
                </a:solidFill>
              </a:defRPr>
            </a:lvl4pPr>
            <a:lvl5pPr indent="-330200" lvl="4" marL="2286000" algn="l">
              <a:lnSpc>
                <a:spcPct val="100000"/>
              </a:lnSpc>
              <a:spcBef>
                <a:spcPts val="1000"/>
              </a:spcBef>
              <a:spcAft>
                <a:spcPts val="0"/>
              </a:spcAft>
              <a:buSzPts val="1600"/>
              <a:buChar char="•"/>
              <a:defRPr sz="1600">
                <a:solidFill>
                  <a:schemeClr val="dk1"/>
                </a:solidFill>
              </a:defRPr>
            </a:lvl5pPr>
            <a:lvl6pPr indent="-330200" lvl="5" marL="2743200" algn="l">
              <a:lnSpc>
                <a:spcPct val="100000"/>
              </a:lnSpc>
              <a:spcBef>
                <a:spcPts val="1000"/>
              </a:spcBef>
              <a:spcAft>
                <a:spcPts val="0"/>
              </a:spcAft>
              <a:buSzPts val="1600"/>
              <a:buChar char="•"/>
              <a:defRPr sz="1600"/>
            </a:lvl6pPr>
            <a:lvl7pPr indent="-330200" lvl="6" marL="3200400" algn="l">
              <a:lnSpc>
                <a:spcPct val="100000"/>
              </a:lnSpc>
              <a:spcBef>
                <a:spcPts val="1000"/>
              </a:spcBef>
              <a:spcAft>
                <a:spcPts val="0"/>
              </a:spcAft>
              <a:buSzPts val="1600"/>
              <a:buChar char="•"/>
              <a:defRPr sz="1600"/>
            </a:lvl7pPr>
            <a:lvl8pPr indent="-330200" lvl="7" marL="3657600" algn="l">
              <a:lnSpc>
                <a:spcPct val="100000"/>
              </a:lnSpc>
              <a:spcBef>
                <a:spcPts val="1000"/>
              </a:spcBef>
              <a:spcAft>
                <a:spcPts val="0"/>
              </a:spcAft>
              <a:buSzPts val="1600"/>
              <a:buChar char="•"/>
              <a:defRPr sz="1600"/>
            </a:lvl8pPr>
            <a:lvl9pPr indent="-330200" lvl="8" marL="4114800" algn="l">
              <a:lnSpc>
                <a:spcPct val="100000"/>
              </a:lnSpc>
              <a:spcBef>
                <a:spcPts val="1000"/>
              </a:spcBef>
              <a:spcAft>
                <a:spcPts val="0"/>
              </a:spcAft>
              <a:buSzPts val="1600"/>
              <a:buChar char="•"/>
              <a:defRPr sz="1600"/>
            </a:lvl9pPr>
          </a:lstStyle>
          <a:p/>
        </p:txBody>
      </p:sp>
      <p:sp>
        <p:nvSpPr>
          <p:cNvPr id="70" name="Google Shape;70;p27"/>
          <p:cNvSpPr txBox="1"/>
          <p:nvPr>
            <p:ph idx="2" type="body"/>
          </p:nvPr>
        </p:nvSpPr>
        <p:spPr>
          <a:xfrm>
            <a:off x="1115568" y="3549918"/>
            <a:ext cx="3794760" cy="2194036"/>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71" name="Google Shape;71;p27"/>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7"/>
          <p:cNvSpPr txBox="1"/>
          <p:nvPr>
            <p:ph idx="11" type="ftr"/>
          </p:nvPr>
        </p:nvSpPr>
        <p:spPr>
          <a:xfrm>
            <a:off x="804672" y="6236208"/>
            <a:ext cx="5124797"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7"/>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2.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800"/>
              <a:buFont typeface="Gill Sans"/>
              <a:buNone/>
              <a:defRPr b="0" i="0" sz="2800" u="none" cap="none" strike="noStrike">
                <a:solidFill>
                  <a:srgbClr val="262626"/>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8"/>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2"/>
              </a:buClr>
              <a:buSzPts val="1800"/>
              <a:buFont typeface="Arial"/>
              <a:buChar char="•"/>
              <a:defRPr b="0" i="0" sz="1800" u="none" cap="none" strike="noStrike">
                <a:solidFill>
                  <a:srgbClr val="FEFEFE"/>
                </a:solidFill>
                <a:latin typeface="Gill Sans"/>
                <a:ea typeface="Gill Sans"/>
                <a:cs typeface="Gill Sans"/>
                <a:sym typeface="Gill Sans"/>
              </a:defRPr>
            </a:lvl1pPr>
            <a:lvl2pPr indent="-330200" lvl="1" marL="9144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2pPr>
            <a:lvl3pPr indent="-330200" lvl="2" marL="13716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3pPr>
            <a:lvl4pPr indent="-330200" lvl="3" marL="18288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4pPr>
            <a:lvl5pPr indent="-330200" lvl="4" marL="22860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5pPr>
            <a:lvl6pPr indent="-330200" lvl="5" marL="27432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6pPr>
            <a:lvl7pPr indent="-330200" lvl="6" marL="32004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7pPr>
            <a:lvl8pPr indent="-330200" lvl="7" marL="36576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8pPr>
            <a:lvl9pPr indent="-330200" lvl="8" marL="41148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9pPr>
          </a:lstStyle>
          <a:p/>
        </p:txBody>
      </p:sp>
      <p:sp>
        <p:nvSpPr>
          <p:cNvPr id="8" name="Google Shape;8;p18"/>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9pPr>
          </a:lstStyle>
          <a:p/>
        </p:txBody>
      </p:sp>
      <p:sp>
        <p:nvSpPr>
          <p:cNvPr id="9" name="Google Shape;9;p18"/>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9pPr>
          </a:lstStyle>
          <a:p/>
        </p:txBody>
      </p:sp>
      <p:sp>
        <p:nvSpPr>
          <p:cNvPr id="10" name="Google Shape;10;p18"/>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17" name="Shape 17"/>
        <p:cNvGrpSpPr/>
        <p:nvPr/>
      </p:nvGrpSpPr>
      <p:grpSpPr>
        <a:xfrm>
          <a:off x="0" y="0"/>
          <a:ext cx="0" cy="0"/>
          <a:chOff x="0" y="0"/>
          <a:chExt cx="0" cy="0"/>
        </a:xfrm>
      </p:grpSpPr>
      <p:sp>
        <p:nvSpPr>
          <p:cNvPr id="18" name="Google Shape;18;p17"/>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800"/>
              <a:buFont typeface="Gill Sans"/>
              <a:buNone/>
              <a:defRPr b="0" i="0" sz="2800" u="none" cap="none" strike="noStrike">
                <a:solidFill>
                  <a:srgbClr val="262626"/>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9" name="Google Shape;19;p17"/>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2"/>
              </a:buClr>
              <a:buSzPts val="1800"/>
              <a:buFont typeface="Arial"/>
              <a:buChar char="•"/>
              <a:defRPr b="0" i="0" sz="1800" u="none" cap="none" strike="noStrike">
                <a:solidFill>
                  <a:srgbClr val="262626"/>
                </a:solidFill>
                <a:latin typeface="Gill Sans"/>
                <a:ea typeface="Gill Sans"/>
                <a:cs typeface="Gill Sans"/>
                <a:sym typeface="Gill Sans"/>
              </a:defRPr>
            </a:lvl1pPr>
            <a:lvl2pPr indent="-330200" lvl="1" marL="9144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2pPr>
            <a:lvl3pPr indent="-330200" lvl="2" marL="13716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3pPr>
            <a:lvl4pPr indent="-330200" lvl="3" marL="18288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4pPr>
            <a:lvl5pPr indent="-330200" lvl="4" marL="22860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5pPr>
            <a:lvl6pPr indent="-330200" lvl="5" marL="27432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6pPr>
            <a:lvl7pPr indent="-330200" lvl="6" marL="32004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7pPr>
            <a:lvl8pPr indent="-330200" lvl="7" marL="36576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8pPr>
            <a:lvl9pPr indent="-330200" lvl="8" marL="41148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9pPr>
          </a:lstStyle>
          <a:p/>
        </p:txBody>
      </p:sp>
      <p:sp>
        <p:nvSpPr>
          <p:cNvPr id="20" name="Google Shape;20;p17"/>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dk1"/>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9pPr>
          </a:lstStyle>
          <a:p/>
        </p:txBody>
      </p:sp>
      <p:sp>
        <p:nvSpPr>
          <p:cNvPr id="21" name="Google Shape;21;p17"/>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dk1"/>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9pPr>
          </a:lstStyle>
          <a:p/>
        </p:txBody>
      </p:sp>
      <p:sp>
        <p:nvSpPr>
          <p:cNvPr id="22" name="Google Shape;22;p17"/>
          <p:cNvSpPr/>
          <p:nvPr>
            <p:ph idx="12" type="sldNum"/>
          </p:nvPr>
        </p:nvSpPr>
        <p:spPr>
          <a:xfrm>
            <a:off x="10758922" y="6217920"/>
            <a:ext cx="365760" cy="365760"/>
          </a:xfrm>
          <a:prstGeom prst="ellipse">
            <a:avLst/>
          </a:prstGeom>
          <a:solidFill>
            <a:srgbClr val="1D1D1D">
              <a:alpha val="68627"/>
            </a:srgbClr>
          </a:solidFill>
          <a:ln>
            <a:noFill/>
          </a:ln>
        </p:spPr>
        <p:txBody>
          <a:bodyPr anchorCtr="0" anchor="ctr" bIns="45700" lIns="18275" spcFirstLastPara="1" rIns="18275" wrap="square" tIns="45700">
            <a:noAutofit/>
          </a:bodyPr>
          <a:lstStyle>
            <a:lvl1pPr indent="0" lvl="0"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
          <p:cNvSpPr txBox="1"/>
          <p:nvPr>
            <p:ph type="ctrTitle"/>
          </p:nvPr>
        </p:nvSpPr>
        <p:spPr>
          <a:xfrm>
            <a:off x="1600200" y="2386751"/>
            <a:ext cx="8991600" cy="192210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fontScale="90000"/>
          </a:bodyPr>
          <a:lstStyle/>
          <a:p>
            <a:pPr indent="0" lvl="0" marL="0" rtl="0" algn="ctr">
              <a:lnSpc>
                <a:spcPct val="90000"/>
              </a:lnSpc>
              <a:spcBef>
                <a:spcPts val="0"/>
              </a:spcBef>
              <a:spcAft>
                <a:spcPts val="0"/>
              </a:spcAft>
              <a:buClr>
                <a:srgbClr val="262626"/>
              </a:buClr>
              <a:buSzPct val="100000"/>
              <a:buFont typeface="Gill Sans"/>
              <a:buNone/>
            </a:pPr>
            <a:r>
              <a:rPr lang="en-US"/>
              <a:t>2023-2024</a:t>
            </a:r>
            <a:br>
              <a:rPr lang="en-US"/>
            </a:br>
            <a:endParaRPr/>
          </a:p>
          <a:p>
            <a:pPr indent="0" lvl="0" marL="0" rtl="0" algn="ctr">
              <a:lnSpc>
                <a:spcPct val="90000"/>
              </a:lnSpc>
              <a:spcBef>
                <a:spcPts val="0"/>
              </a:spcBef>
              <a:spcAft>
                <a:spcPts val="0"/>
              </a:spcAft>
              <a:buClr>
                <a:srgbClr val="262626"/>
              </a:buClr>
              <a:buSzPct val="100000"/>
              <a:buFont typeface="Gill Sans"/>
              <a:buNone/>
            </a:pPr>
            <a:r>
              <a:rPr lang="en-US"/>
              <a:t>INCLEMENT WEATHER PLAN</a:t>
            </a:r>
            <a:endParaRPr/>
          </a:p>
        </p:txBody>
      </p:sp>
      <p:sp>
        <p:nvSpPr>
          <p:cNvPr id="99" name="Google Shape;99;p1"/>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2000"/>
              <a:buNone/>
            </a:pPr>
            <a:r>
              <a:t/>
            </a:r>
            <a:endParaRPr/>
          </a:p>
          <a:p>
            <a:pPr indent="0" lvl="0" marL="0" rtl="0" algn="ctr">
              <a:lnSpc>
                <a:spcPct val="100000"/>
              </a:lnSpc>
              <a:spcBef>
                <a:spcPts val="0"/>
              </a:spcBef>
              <a:spcAft>
                <a:spcPts val="0"/>
              </a:spcAft>
              <a:buSzPts val="2000"/>
              <a:buNone/>
            </a:pPr>
            <a:r>
              <a:rPr lang="en-US" sz="3500"/>
              <a:t>Norton City Schools</a:t>
            </a:r>
            <a:endParaRPr sz="3500"/>
          </a:p>
          <a:p>
            <a:pPr indent="0" lvl="0" marL="0" rtl="0" algn="ctr">
              <a:lnSpc>
                <a:spcPct val="90000"/>
              </a:lnSpc>
              <a:spcBef>
                <a:spcPts val="0"/>
              </a:spcBef>
              <a:spcAft>
                <a:spcPts val="0"/>
              </a:spcAft>
              <a:buClr>
                <a:srgbClr val="262626"/>
              </a:buClr>
              <a:buSzPts val="3800"/>
              <a:buFont typeface="Gill Sans"/>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176" name="Shape 176"/>
        <p:cNvGrpSpPr/>
        <p:nvPr/>
      </p:nvGrpSpPr>
      <p:grpSpPr>
        <a:xfrm>
          <a:off x="0" y="0"/>
          <a:ext cx="0" cy="0"/>
          <a:chOff x="0" y="0"/>
          <a:chExt cx="0" cy="0"/>
        </a:xfrm>
      </p:grpSpPr>
      <p:sp>
        <p:nvSpPr>
          <p:cNvPr id="177" name="Google Shape;177;p3"/>
          <p:cNvSpPr txBox="1"/>
          <p:nvPr>
            <p:ph type="title"/>
          </p:nvPr>
        </p:nvSpPr>
        <p:spPr>
          <a:xfrm>
            <a:off x="5445496" y="978776"/>
            <a:ext cx="5925310" cy="1174991"/>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400"/>
              <a:buFont typeface="Gill Sans"/>
              <a:buNone/>
            </a:pPr>
            <a:r>
              <a:rPr lang="en-US" sz="2400"/>
              <a:t>ATTENDANCE/DUTIES </a:t>
            </a:r>
            <a:endParaRPr/>
          </a:p>
        </p:txBody>
      </p:sp>
      <p:pic>
        <p:nvPicPr>
          <p:cNvPr id="178" name="Google Shape;178;p3"/>
          <p:cNvPicPr preferRelativeResize="0"/>
          <p:nvPr/>
        </p:nvPicPr>
        <p:blipFill rotWithShape="1">
          <a:blip r:embed="rId3">
            <a:alphaModFix/>
          </a:blip>
          <a:srcRect b="-1" l="0" r="54669" t="0"/>
          <a:stretch/>
        </p:blipFill>
        <p:spPr>
          <a:xfrm>
            <a:off x="20" y="10"/>
            <a:ext cx="4657325" cy="6857990"/>
          </a:xfrm>
          <a:prstGeom prst="rect">
            <a:avLst/>
          </a:prstGeom>
          <a:noFill/>
          <a:ln>
            <a:noFill/>
          </a:ln>
        </p:spPr>
      </p:pic>
      <p:sp>
        <p:nvSpPr>
          <p:cNvPr id="179" name="Google Shape;179;p3"/>
          <p:cNvSpPr txBox="1"/>
          <p:nvPr>
            <p:ph idx="1" type="body"/>
          </p:nvPr>
        </p:nvSpPr>
        <p:spPr>
          <a:xfrm>
            <a:off x="4795975" y="2384850"/>
            <a:ext cx="7396200" cy="43593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600"/>
              <a:buNone/>
            </a:pPr>
            <a:r>
              <a:rPr lang="en-US" sz="1600" u="sng">
                <a:latin typeface="Calibri"/>
                <a:ea typeface="Calibri"/>
                <a:cs typeface="Calibri"/>
                <a:sym typeface="Calibri"/>
              </a:rPr>
              <a:t>Student </a:t>
            </a:r>
            <a:endParaRPr sz="1600">
              <a:latin typeface="Calibri"/>
              <a:ea typeface="Calibri"/>
              <a:cs typeface="Calibri"/>
              <a:sym typeface="Calibri"/>
            </a:endParaRPr>
          </a:p>
          <a:p>
            <a:pPr indent="0" lvl="0" marL="0" rtl="0" algn="l">
              <a:lnSpc>
                <a:spcPct val="90000"/>
              </a:lnSpc>
              <a:spcBef>
                <a:spcPts val="1000"/>
              </a:spcBef>
              <a:spcAft>
                <a:spcPts val="0"/>
              </a:spcAft>
              <a:buSzPts val="1600"/>
              <a:buNone/>
            </a:pPr>
            <a:r>
              <a:rPr lang="en-US" sz="1600">
                <a:latin typeface="Calibri"/>
                <a:ea typeface="Calibri"/>
                <a:cs typeface="Calibri"/>
                <a:sym typeface="Calibri"/>
              </a:rPr>
              <a:t>As Remote Learning days are considered instructional days all K-12 students are expected to participate. NCS will follow the NCS guidance for attendance on these days.  Schools will track and record attendance in PowerSchool for participation in remote learning days. </a:t>
            </a:r>
            <a:endParaRPr/>
          </a:p>
          <a:p>
            <a:pPr indent="0" lvl="0" marL="0" rtl="0" algn="l">
              <a:lnSpc>
                <a:spcPct val="90000"/>
              </a:lnSpc>
              <a:spcBef>
                <a:spcPts val="1000"/>
              </a:spcBef>
              <a:spcAft>
                <a:spcPts val="0"/>
              </a:spcAft>
              <a:buSzPts val="1600"/>
              <a:buNone/>
            </a:pPr>
            <a:r>
              <a:rPr lang="en-US" sz="1600" u="sng">
                <a:latin typeface="Calibri"/>
                <a:ea typeface="Calibri"/>
                <a:cs typeface="Calibri"/>
                <a:sym typeface="Calibri"/>
              </a:rPr>
              <a:t>Teacher</a:t>
            </a:r>
            <a:endParaRPr sz="1600">
              <a:latin typeface="Calibri"/>
              <a:ea typeface="Calibri"/>
              <a:cs typeface="Calibri"/>
              <a:sym typeface="Calibri"/>
            </a:endParaRPr>
          </a:p>
          <a:p>
            <a:pPr indent="0" lvl="0" marL="0" rtl="0" algn="l">
              <a:lnSpc>
                <a:spcPct val="90000"/>
              </a:lnSpc>
              <a:spcBef>
                <a:spcPts val="1000"/>
              </a:spcBef>
              <a:spcAft>
                <a:spcPts val="0"/>
              </a:spcAft>
              <a:buSzPts val="1600"/>
              <a:buNone/>
            </a:pPr>
            <a:r>
              <a:rPr lang="en-US" sz="1600">
                <a:latin typeface="Calibri"/>
                <a:ea typeface="Calibri"/>
                <a:cs typeface="Calibri"/>
                <a:sym typeface="Calibri"/>
              </a:rPr>
              <a:t>Remote Learning days are considered teacher instructional days and count towards fulfilling the number of instructional days required by contract. As such, teachers are required to work virtually on Remote Learning days. They do not have to report to the school building, but they must be available to students from 8:30 am-3 pm. Teachers should be accessible to the students virtually or by other communication methods in case of questions about the coursework.  However, other tasks such as calling students or conducting record-keeping tasks may also be assigned at the discretion of the principal.</a:t>
            </a:r>
            <a:endParaRPr/>
          </a:p>
          <a:p>
            <a:pPr indent="0" lvl="0" marL="0" rtl="0" algn="l">
              <a:lnSpc>
                <a:spcPct val="90000"/>
              </a:lnSpc>
              <a:spcBef>
                <a:spcPts val="1000"/>
              </a:spcBef>
              <a:spcAft>
                <a:spcPts val="0"/>
              </a:spcAft>
              <a:buSzPts val="1600"/>
              <a:buNone/>
            </a:pPr>
            <a:r>
              <a:rPr lang="en-US" sz="1600">
                <a:latin typeface="Calibri"/>
                <a:ea typeface="Calibri"/>
                <a:cs typeface="Calibri"/>
                <a:sym typeface="Calibri"/>
              </a:rPr>
              <a:t> </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3" name="Shape 183"/>
        <p:cNvGrpSpPr/>
        <p:nvPr/>
      </p:nvGrpSpPr>
      <p:grpSpPr>
        <a:xfrm>
          <a:off x="0" y="0"/>
          <a:ext cx="0" cy="0"/>
          <a:chOff x="0" y="0"/>
          <a:chExt cx="0" cy="0"/>
        </a:xfrm>
      </p:grpSpPr>
      <p:sp>
        <p:nvSpPr>
          <p:cNvPr id="184" name="Google Shape;184;p4"/>
          <p:cNvSpPr/>
          <p:nvPr/>
        </p:nvSpPr>
        <p:spPr>
          <a:xfrm>
            <a:off x="1" y="0"/>
            <a:ext cx="3070172"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85" name="Google Shape;185;p4"/>
          <p:cNvSpPr/>
          <p:nvPr/>
        </p:nvSpPr>
        <p:spPr>
          <a:xfrm>
            <a:off x="3070172" y="0"/>
            <a:ext cx="9121828"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86" name="Google Shape;186;p4"/>
          <p:cNvSpPr/>
          <p:nvPr/>
        </p:nvSpPr>
        <p:spPr>
          <a:xfrm>
            <a:off x="1117423" y="1443035"/>
            <a:ext cx="3971932" cy="3971930"/>
          </a:xfrm>
          <a:prstGeom prst="ellipse">
            <a:avLst/>
          </a:prstGeom>
          <a:solidFill>
            <a:srgbClr val="FFFFFF"/>
          </a:solidFill>
          <a:ln cap="flat" cmpd="sng" w="31750">
            <a:solidFill>
              <a:srgbClr val="6B889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87" name="Google Shape;187;p4"/>
          <p:cNvSpPr/>
          <p:nvPr>
            <p:ph type="title"/>
          </p:nvPr>
        </p:nvSpPr>
        <p:spPr>
          <a:xfrm>
            <a:off x="1260873" y="1586484"/>
            <a:ext cx="3684900" cy="3684900"/>
          </a:xfrm>
          <a:prstGeom prst="ellipse">
            <a:avLst/>
          </a:prstGeom>
          <a:solidFill>
            <a:srgbClr val="6B8890"/>
          </a:solidFill>
          <a:ln>
            <a:noFill/>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3000"/>
              <a:buFont typeface="Gill Sans"/>
              <a:buNone/>
            </a:pPr>
            <a:r>
              <a:rPr lang="en-US" sz="3000">
                <a:solidFill>
                  <a:srgbClr val="FFFFFF"/>
                </a:solidFill>
              </a:rPr>
              <a:t> </a:t>
            </a:r>
            <a:endParaRPr sz="3000" cap="none">
              <a:solidFill>
                <a:srgbClr val="FFFFFF"/>
              </a:solidFill>
              <a:latin typeface="Gill Sans"/>
              <a:ea typeface="Gill Sans"/>
              <a:cs typeface="Gill Sans"/>
              <a:sym typeface="Gill Sans"/>
            </a:endParaRPr>
          </a:p>
        </p:txBody>
      </p:sp>
      <p:sp>
        <p:nvSpPr>
          <p:cNvPr id="188" name="Google Shape;188;p4"/>
          <p:cNvSpPr txBox="1"/>
          <p:nvPr>
            <p:ph idx="1" type="body"/>
          </p:nvPr>
        </p:nvSpPr>
        <p:spPr>
          <a:xfrm>
            <a:off x="5409841" y="790492"/>
            <a:ext cx="6067167" cy="527701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2400"/>
              <a:buNone/>
            </a:pPr>
            <a:r>
              <a:rPr lang="en-US" sz="2400" u="sng">
                <a:latin typeface="Calibri"/>
                <a:ea typeface="Calibri"/>
                <a:cs typeface="Calibri"/>
                <a:sym typeface="Calibri"/>
              </a:rPr>
              <a:t>Building Principals and Central Office Staff</a:t>
            </a:r>
            <a:endParaRPr sz="2400">
              <a:latin typeface="Calibri"/>
              <a:ea typeface="Calibri"/>
              <a:cs typeface="Calibri"/>
              <a:sym typeface="Calibri"/>
            </a:endParaRPr>
          </a:p>
          <a:p>
            <a:pPr indent="-228600" lvl="0" marL="228600" rtl="0" algn="l">
              <a:lnSpc>
                <a:spcPct val="100000"/>
              </a:lnSpc>
              <a:spcBef>
                <a:spcPts val="1000"/>
              </a:spcBef>
              <a:spcAft>
                <a:spcPts val="0"/>
              </a:spcAft>
              <a:buSzPts val="2400"/>
              <a:buChar char="•"/>
            </a:pPr>
            <a:r>
              <a:rPr lang="en-US" sz="2400">
                <a:latin typeface="Calibri"/>
                <a:ea typeface="Calibri"/>
                <a:cs typeface="Calibri"/>
                <a:sym typeface="Calibri"/>
              </a:rPr>
              <a:t>The Building Principals and Central Office Staff are required to work on Remote Learning days. It is the Superintendent’s discretion as to the work location and duties.</a:t>
            </a:r>
            <a:br>
              <a:rPr lang="en-US" sz="2400">
                <a:latin typeface="Calibri"/>
                <a:ea typeface="Calibri"/>
                <a:cs typeface="Calibri"/>
                <a:sym typeface="Calibri"/>
              </a:rPr>
            </a:br>
            <a:endParaRPr sz="2400" u="sng">
              <a:latin typeface="Calibri"/>
              <a:ea typeface="Calibri"/>
              <a:cs typeface="Calibri"/>
              <a:sym typeface="Calibri"/>
            </a:endParaRPr>
          </a:p>
          <a:p>
            <a:pPr indent="0" lvl="0" marL="0" rtl="0" algn="l">
              <a:lnSpc>
                <a:spcPct val="100000"/>
              </a:lnSpc>
              <a:spcBef>
                <a:spcPts val="1000"/>
              </a:spcBef>
              <a:spcAft>
                <a:spcPts val="0"/>
              </a:spcAft>
              <a:buSzPts val="2400"/>
              <a:buNone/>
            </a:pPr>
            <a:r>
              <a:rPr lang="en-US" sz="2400" u="sng">
                <a:latin typeface="Calibri"/>
                <a:ea typeface="Calibri"/>
                <a:cs typeface="Calibri"/>
                <a:sym typeface="Calibri"/>
              </a:rPr>
              <a:t>Counselors</a:t>
            </a:r>
            <a:endParaRPr sz="2400">
              <a:latin typeface="Calibri"/>
              <a:ea typeface="Calibri"/>
              <a:cs typeface="Calibri"/>
              <a:sym typeface="Calibri"/>
            </a:endParaRPr>
          </a:p>
          <a:p>
            <a:pPr indent="-228600" lvl="0" marL="228600" rtl="0" algn="l">
              <a:lnSpc>
                <a:spcPct val="100000"/>
              </a:lnSpc>
              <a:spcBef>
                <a:spcPts val="1000"/>
              </a:spcBef>
              <a:spcAft>
                <a:spcPts val="0"/>
              </a:spcAft>
              <a:buSzPts val="2400"/>
              <a:buChar char="•"/>
            </a:pPr>
            <a:r>
              <a:rPr lang="en-US" sz="2400">
                <a:latin typeface="Calibri"/>
                <a:ea typeface="Calibri"/>
                <a:cs typeface="Calibri"/>
                <a:sym typeface="Calibri"/>
              </a:rPr>
              <a:t>Similar to the teachers, school counselors are required to work on Remote Learning  days. It is at the building principal’s discretion as to the work location and duties.</a:t>
            </a:r>
            <a:endParaRPr/>
          </a:p>
          <a:p>
            <a:pPr indent="0" lvl="0" marL="0" rtl="0" algn="l">
              <a:lnSpc>
                <a:spcPct val="100000"/>
              </a:lnSpc>
              <a:spcBef>
                <a:spcPts val="1000"/>
              </a:spcBef>
              <a:spcAft>
                <a:spcPts val="0"/>
              </a:spcAft>
              <a:buSzPts val="2400"/>
              <a:buNone/>
            </a:pPr>
            <a:br>
              <a:rPr lang="en-US" sz="2400"/>
            </a:b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6"/>
          <p:cNvSpPr/>
          <p:nvPr/>
        </p:nvSpPr>
        <p:spPr>
          <a:xfrm>
            <a:off x="1" y="0"/>
            <a:ext cx="3070172"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94" name="Google Shape;194;p6"/>
          <p:cNvSpPr/>
          <p:nvPr/>
        </p:nvSpPr>
        <p:spPr>
          <a:xfrm>
            <a:off x="3070172" y="0"/>
            <a:ext cx="9121828"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95" name="Google Shape;195;p6"/>
          <p:cNvSpPr/>
          <p:nvPr/>
        </p:nvSpPr>
        <p:spPr>
          <a:xfrm>
            <a:off x="1117423" y="1443035"/>
            <a:ext cx="3971932" cy="3971930"/>
          </a:xfrm>
          <a:prstGeom prst="ellipse">
            <a:avLst/>
          </a:prstGeom>
          <a:solidFill>
            <a:srgbClr val="FFFFFF"/>
          </a:solidFill>
          <a:ln cap="flat" cmpd="sng" w="31750">
            <a:solidFill>
              <a:srgbClr val="6B889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96" name="Google Shape;196;p6"/>
          <p:cNvSpPr/>
          <p:nvPr>
            <p:ph type="title"/>
          </p:nvPr>
        </p:nvSpPr>
        <p:spPr>
          <a:xfrm>
            <a:off x="1260873" y="1586484"/>
            <a:ext cx="3685032" cy="3685032"/>
          </a:xfrm>
          <a:prstGeom prst="ellipse">
            <a:avLst/>
          </a:prstGeom>
          <a:solidFill>
            <a:srgbClr val="6B8890"/>
          </a:solidFill>
          <a:ln>
            <a:noFill/>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3000"/>
              <a:buFont typeface="Gill Sans"/>
              <a:buNone/>
            </a:pPr>
            <a:r>
              <a:rPr lang="en-US" sz="3000">
                <a:solidFill>
                  <a:srgbClr val="FFFFFF"/>
                </a:solidFill>
              </a:rPr>
              <a:t> </a:t>
            </a:r>
            <a:endParaRPr sz="3000">
              <a:solidFill>
                <a:srgbClr val="FFFFFF"/>
              </a:solidFill>
            </a:endParaRPr>
          </a:p>
        </p:txBody>
      </p:sp>
      <p:sp>
        <p:nvSpPr>
          <p:cNvPr id="197" name="Google Shape;197;p6"/>
          <p:cNvSpPr txBox="1"/>
          <p:nvPr>
            <p:ph idx="1" type="body"/>
          </p:nvPr>
        </p:nvSpPr>
        <p:spPr>
          <a:xfrm>
            <a:off x="5591695" y="1099751"/>
            <a:ext cx="5320696" cy="4356169"/>
          </a:xfrm>
          <a:prstGeom prst="rect">
            <a:avLst/>
          </a:prstGeom>
          <a:noFill/>
          <a:ln>
            <a:noFill/>
          </a:ln>
        </p:spPr>
        <p:txBody>
          <a:bodyPr anchorCtr="0" anchor="ctr" bIns="45700" lIns="91425" spcFirstLastPara="1" rIns="91425" wrap="square" tIns="45700">
            <a:normAutofit lnSpcReduction="20000"/>
          </a:bodyPr>
          <a:lstStyle/>
          <a:p>
            <a:pPr indent="0" lvl="0" marL="0" rtl="0" algn="l">
              <a:lnSpc>
                <a:spcPct val="100000"/>
              </a:lnSpc>
              <a:spcBef>
                <a:spcPts val="0"/>
              </a:spcBef>
              <a:spcAft>
                <a:spcPts val="0"/>
              </a:spcAft>
              <a:buSzPts val="2000"/>
              <a:buNone/>
            </a:pPr>
            <a:r>
              <a:t/>
            </a:r>
            <a:endParaRPr sz="2000" u="sng"/>
          </a:p>
          <a:p>
            <a:pPr indent="0" lvl="0" marL="0" rtl="0" algn="l">
              <a:lnSpc>
                <a:spcPct val="100000"/>
              </a:lnSpc>
              <a:spcBef>
                <a:spcPts val="1000"/>
              </a:spcBef>
              <a:spcAft>
                <a:spcPts val="0"/>
              </a:spcAft>
              <a:buSzPts val="2000"/>
              <a:buNone/>
            </a:pPr>
            <a:r>
              <a:rPr lang="en-US" sz="2000" u="sng"/>
              <a:t>Food Service </a:t>
            </a:r>
            <a:endParaRPr sz="2000"/>
          </a:p>
          <a:p>
            <a:pPr indent="-228600" lvl="0" marL="228600" rtl="0" algn="l">
              <a:lnSpc>
                <a:spcPct val="100000"/>
              </a:lnSpc>
              <a:spcBef>
                <a:spcPts val="1000"/>
              </a:spcBef>
              <a:spcAft>
                <a:spcPts val="0"/>
              </a:spcAft>
              <a:buSzPts val="2000"/>
              <a:buChar char="•"/>
            </a:pPr>
            <a:r>
              <a:rPr lang="en-US" sz="2000"/>
              <a:t>If not working on remote learning days, the Food Service Director will provide an option for food service personnel to meet the contracted workday </a:t>
            </a:r>
            <a:r>
              <a:rPr lang="en-US" sz="2000"/>
              <a:t>agreement if</a:t>
            </a:r>
            <a:r>
              <a:rPr lang="en-US" sz="2000"/>
              <a:t> full-time employees. Part-time </a:t>
            </a:r>
            <a:r>
              <a:rPr lang="en-US" sz="2000"/>
              <a:t>employees will not work  on Remote Learning Days</a:t>
            </a:r>
            <a:r>
              <a:rPr lang="en-US" sz="2000"/>
              <a:t>. </a:t>
            </a:r>
            <a:endParaRPr/>
          </a:p>
          <a:p>
            <a:pPr indent="0" lvl="0" marL="0" rtl="0" algn="l">
              <a:lnSpc>
                <a:spcPct val="100000"/>
              </a:lnSpc>
              <a:spcBef>
                <a:spcPts val="1000"/>
              </a:spcBef>
              <a:spcAft>
                <a:spcPts val="0"/>
              </a:spcAft>
              <a:buSzPts val="2000"/>
              <a:buNone/>
            </a:pPr>
            <a:br>
              <a:rPr lang="en-US" sz="2000"/>
            </a:br>
            <a:r>
              <a:rPr lang="en-US" sz="2000" u="sng"/>
              <a:t>Custodial</a:t>
            </a:r>
            <a:endParaRPr sz="2000"/>
          </a:p>
          <a:p>
            <a:pPr indent="-228600" lvl="0" marL="228600" rtl="0" algn="l">
              <a:lnSpc>
                <a:spcPct val="100000"/>
              </a:lnSpc>
              <a:spcBef>
                <a:spcPts val="1000"/>
              </a:spcBef>
              <a:spcAft>
                <a:spcPts val="0"/>
              </a:spcAft>
              <a:buSzPts val="2000"/>
              <a:buChar char="•"/>
            </a:pPr>
            <a:r>
              <a:rPr lang="en-US" sz="2000"/>
              <a:t>Custodial staff will conduct regular work activities or special assignments from the building principal. </a:t>
            </a:r>
            <a:endParaRPr/>
          </a:p>
          <a:p>
            <a:pPr indent="0" lvl="0" marL="0" rtl="0" algn="l">
              <a:lnSpc>
                <a:spcPct val="100000"/>
              </a:lnSpc>
              <a:spcBef>
                <a:spcPts val="1000"/>
              </a:spcBef>
              <a:spcAft>
                <a:spcPts val="0"/>
              </a:spcAft>
              <a:buSzPts val="1800"/>
              <a:buNone/>
            </a:pPr>
            <a:br>
              <a:rPr lang="en-US"/>
            </a:b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1" name="Shape 201"/>
        <p:cNvGrpSpPr/>
        <p:nvPr/>
      </p:nvGrpSpPr>
      <p:grpSpPr>
        <a:xfrm>
          <a:off x="0" y="0"/>
          <a:ext cx="0" cy="0"/>
          <a:chOff x="0" y="0"/>
          <a:chExt cx="0" cy="0"/>
        </a:xfrm>
      </p:grpSpPr>
      <p:sp>
        <p:nvSpPr>
          <p:cNvPr id="202" name="Google Shape;202;p5"/>
          <p:cNvSpPr/>
          <p:nvPr/>
        </p:nvSpPr>
        <p:spPr>
          <a:xfrm>
            <a:off x="0" y="0"/>
            <a:ext cx="12192000" cy="68580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03" name="Google Shape;203;p5"/>
          <p:cNvSpPr/>
          <p:nvPr/>
        </p:nvSpPr>
        <p:spPr>
          <a:xfrm>
            <a:off x="1249680" y="1248156"/>
            <a:ext cx="9692640" cy="4361688"/>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04" name="Google Shape;204;p5"/>
          <p:cNvSpPr/>
          <p:nvPr/>
        </p:nvSpPr>
        <p:spPr>
          <a:xfrm>
            <a:off x="1062228" y="1060704"/>
            <a:ext cx="10067544" cy="4736592"/>
          </a:xfrm>
          <a:prstGeom prst="rect">
            <a:avLst/>
          </a:prstGeom>
          <a:noFill/>
          <a:ln cap="sq" cmpd="sng" w="317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05" name="Google Shape;205;p5"/>
          <p:cNvSpPr txBox="1"/>
          <p:nvPr>
            <p:ph type="title"/>
          </p:nvPr>
        </p:nvSpPr>
        <p:spPr>
          <a:xfrm>
            <a:off x="2231136" y="467418"/>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fontScale="90000"/>
          </a:bodyPr>
          <a:lstStyle/>
          <a:p>
            <a:pPr indent="0" lvl="0" marL="0" rtl="0" algn="ctr">
              <a:lnSpc>
                <a:spcPct val="90000"/>
              </a:lnSpc>
              <a:spcBef>
                <a:spcPts val="0"/>
              </a:spcBef>
              <a:spcAft>
                <a:spcPts val="0"/>
              </a:spcAft>
              <a:buClr>
                <a:srgbClr val="262626"/>
              </a:buClr>
              <a:buSzPct val="100000"/>
              <a:buFont typeface="Calibri"/>
              <a:buNone/>
            </a:pPr>
            <a:br>
              <a:rPr lang="en-US" sz="700" u="sng">
                <a:latin typeface="Calibri"/>
                <a:ea typeface="Calibri"/>
                <a:cs typeface="Calibri"/>
                <a:sym typeface="Calibri"/>
              </a:rPr>
            </a:br>
            <a:br>
              <a:rPr lang="en-US" sz="700" u="sng">
                <a:latin typeface="Calibri"/>
                <a:ea typeface="Calibri"/>
                <a:cs typeface="Calibri"/>
                <a:sym typeface="Calibri"/>
              </a:rPr>
            </a:br>
            <a:br>
              <a:rPr lang="en-US" sz="700" u="sng">
                <a:latin typeface="Calibri"/>
                <a:ea typeface="Calibri"/>
                <a:cs typeface="Calibri"/>
                <a:sym typeface="Calibri"/>
              </a:rPr>
            </a:br>
            <a:endParaRPr sz="700" u="sng">
              <a:latin typeface="Calibri"/>
              <a:ea typeface="Calibri"/>
              <a:cs typeface="Calibri"/>
              <a:sym typeface="Calibri"/>
            </a:endParaRPr>
          </a:p>
          <a:p>
            <a:pPr indent="0" lvl="0" marL="0" rtl="0" algn="ctr">
              <a:lnSpc>
                <a:spcPct val="90000"/>
              </a:lnSpc>
              <a:spcBef>
                <a:spcPts val="0"/>
              </a:spcBef>
              <a:spcAft>
                <a:spcPts val="0"/>
              </a:spcAft>
              <a:buClr>
                <a:srgbClr val="262626"/>
              </a:buClr>
              <a:buSzPts val="630"/>
              <a:buFont typeface="Calibri"/>
              <a:buNone/>
            </a:pPr>
            <a:r>
              <a:rPr lang="en-US" sz="3822" u="sng">
                <a:latin typeface="Calibri"/>
                <a:ea typeface="Calibri"/>
                <a:cs typeface="Calibri"/>
                <a:sym typeface="Calibri"/>
              </a:rPr>
              <a:t>CLASSIFIED STAFF</a:t>
            </a:r>
            <a:br>
              <a:rPr lang="en-US" sz="3822">
                <a:latin typeface="Calibri"/>
                <a:ea typeface="Calibri"/>
                <a:cs typeface="Calibri"/>
                <a:sym typeface="Calibri"/>
              </a:rPr>
            </a:br>
            <a:br>
              <a:rPr lang="en-US" sz="3044"/>
            </a:br>
            <a:br>
              <a:rPr lang="en-US" sz="700"/>
            </a:br>
            <a:endParaRPr sz="700"/>
          </a:p>
        </p:txBody>
      </p:sp>
      <p:sp>
        <p:nvSpPr>
          <p:cNvPr id="206" name="Google Shape;206;p5"/>
          <p:cNvSpPr txBox="1"/>
          <p:nvPr>
            <p:ph idx="1" type="body"/>
          </p:nvPr>
        </p:nvSpPr>
        <p:spPr>
          <a:xfrm>
            <a:off x="1706062" y="1918252"/>
            <a:ext cx="8779512" cy="325226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600"/>
              <a:buNone/>
            </a:pPr>
            <a:r>
              <a:rPr lang="en-US" sz="1600" u="sng">
                <a:solidFill>
                  <a:srgbClr val="404040"/>
                </a:solidFill>
              </a:rPr>
              <a:t>Paraprofessionals</a:t>
            </a:r>
            <a:endParaRPr sz="1600">
              <a:solidFill>
                <a:srgbClr val="404040"/>
              </a:solidFill>
            </a:endParaRPr>
          </a:p>
          <a:p>
            <a:pPr indent="-228600" lvl="0" marL="228600" rtl="0" algn="l">
              <a:lnSpc>
                <a:spcPct val="90000"/>
              </a:lnSpc>
              <a:spcBef>
                <a:spcPts val="1000"/>
              </a:spcBef>
              <a:spcAft>
                <a:spcPts val="0"/>
              </a:spcAft>
              <a:buSzPts val="1600"/>
              <a:buChar char="•"/>
            </a:pPr>
            <a:r>
              <a:rPr lang="en-US" sz="1600">
                <a:solidFill>
                  <a:srgbClr val="404040"/>
                </a:solidFill>
              </a:rPr>
              <a:t>Paraprofessionals that are </a:t>
            </a:r>
            <a:r>
              <a:rPr b="1" lang="en-US" sz="1600">
                <a:solidFill>
                  <a:srgbClr val="404040"/>
                </a:solidFill>
              </a:rPr>
              <a:t>part-time do not work</a:t>
            </a:r>
            <a:r>
              <a:rPr lang="en-US" sz="1600">
                <a:solidFill>
                  <a:srgbClr val="404040"/>
                </a:solidFill>
              </a:rPr>
              <a:t> on remote </a:t>
            </a:r>
            <a:r>
              <a:rPr lang="en-US" sz="1600">
                <a:solidFill>
                  <a:srgbClr val="404040"/>
                </a:solidFill>
              </a:rPr>
              <a:t>learning</a:t>
            </a:r>
            <a:r>
              <a:rPr lang="en-US" sz="1600">
                <a:solidFill>
                  <a:srgbClr val="404040"/>
                </a:solidFill>
              </a:rPr>
              <a:t> days.  Full-time paraprofessionals will help monitor the virtual classroom, make “check-in” calls with students, or perform any number of tasks related to typical duties.</a:t>
            </a:r>
            <a:endParaRPr/>
          </a:p>
          <a:p>
            <a:pPr indent="0" lvl="0" marL="0" rtl="0" algn="l">
              <a:lnSpc>
                <a:spcPct val="90000"/>
              </a:lnSpc>
              <a:spcBef>
                <a:spcPts val="1000"/>
              </a:spcBef>
              <a:spcAft>
                <a:spcPts val="0"/>
              </a:spcAft>
              <a:buSzPts val="1600"/>
              <a:buNone/>
            </a:pPr>
            <a:br>
              <a:rPr lang="en-US" sz="1600">
                <a:solidFill>
                  <a:srgbClr val="404040"/>
                </a:solidFill>
              </a:rPr>
            </a:br>
            <a:r>
              <a:rPr lang="en-US" sz="1600" u="sng">
                <a:solidFill>
                  <a:srgbClr val="404040"/>
                </a:solidFill>
              </a:rPr>
              <a:t>Clerical Staff</a:t>
            </a:r>
            <a:endParaRPr sz="1600">
              <a:solidFill>
                <a:srgbClr val="404040"/>
              </a:solidFill>
            </a:endParaRPr>
          </a:p>
          <a:p>
            <a:pPr indent="-228600" lvl="0" marL="228600" rtl="0" algn="l">
              <a:lnSpc>
                <a:spcPct val="90000"/>
              </a:lnSpc>
              <a:spcBef>
                <a:spcPts val="1000"/>
              </a:spcBef>
              <a:spcAft>
                <a:spcPts val="0"/>
              </a:spcAft>
              <a:buSzPts val="1600"/>
              <a:buChar char="•"/>
            </a:pPr>
            <a:r>
              <a:rPr lang="en-US" sz="1600">
                <a:solidFill>
                  <a:srgbClr val="404040"/>
                </a:solidFill>
              </a:rPr>
              <a:t>Clerical staff duties will include answering parent and student calls, performing typical office tasks, or assisting the principals as needed.</a:t>
            </a:r>
            <a:endParaRPr sz="1600">
              <a:solidFill>
                <a:srgbClr val="404040"/>
              </a:solidFill>
            </a:endParaRPr>
          </a:p>
          <a:p>
            <a:pPr indent="0" lvl="0" marL="457200" rtl="0" algn="l">
              <a:lnSpc>
                <a:spcPct val="90000"/>
              </a:lnSpc>
              <a:spcBef>
                <a:spcPts val="1000"/>
              </a:spcBef>
              <a:spcAft>
                <a:spcPts val="0"/>
              </a:spcAft>
              <a:buSzPts val="1800"/>
              <a:buNone/>
            </a:pPr>
            <a:r>
              <a:rPr lang="en-US" sz="1600">
                <a:solidFill>
                  <a:srgbClr val="404040"/>
                </a:solidFill>
              </a:rPr>
              <a:t>Clerical Staff are expected to work on remote learning days.</a:t>
            </a:r>
            <a:endParaRPr sz="1600">
              <a:solidFill>
                <a:srgbClr val="404040"/>
              </a:solidFill>
            </a:endParaRPr>
          </a:p>
          <a:p>
            <a:pPr indent="0" lvl="0" marL="0" rtl="0" algn="l">
              <a:lnSpc>
                <a:spcPct val="90000"/>
              </a:lnSpc>
              <a:spcBef>
                <a:spcPts val="1000"/>
              </a:spcBef>
              <a:spcAft>
                <a:spcPts val="0"/>
              </a:spcAft>
              <a:buSzPts val="1800"/>
              <a:buNone/>
            </a:pPr>
            <a:r>
              <a:rPr lang="en-US" sz="1600">
                <a:solidFill>
                  <a:srgbClr val="404040"/>
                </a:solidFill>
              </a:rPr>
              <a:t> </a:t>
            </a:r>
            <a:endParaRPr/>
          </a:p>
          <a:p>
            <a:pPr indent="0" lvl="0" marL="0" rtl="0" algn="l">
              <a:lnSpc>
                <a:spcPct val="90000"/>
              </a:lnSpc>
              <a:spcBef>
                <a:spcPts val="1000"/>
              </a:spcBef>
              <a:spcAft>
                <a:spcPts val="0"/>
              </a:spcAft>
              <a:buSzPts val="1600"/>
              <a:buNone/>
            </a:pPr>
            <a:br>
              <a:rPr lang="en-US" sz="1600">
                <a:solidFill>
                  <a:srgbClr val="404040"/>
                </a:solidFill>
              </a:rPr>
            </a:br>
            <a:endParaRPr sz="1600">
              <a:solidFill>
                <a:srgbClr val="40404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210" name="Shape 210"/>
        <p:cNvGrpSpPr/>
        <p:nvPr/>
      </p:nvGrpSpPr>
      <p:grpSpPr>
        <a:xfrm>
          <a:off x="0" y="0"/>
          <a:ext cx="0" cy="0"/>
          <a:chOff x="0" y="0"/>
          <a:chExt cx="0" cy="0"/>
        </a:xfrm>
      </p:grpSpPr>
      <p:sp>
        <p:nvSpPr>
          <p:cNvPr id="211" name="Google Shape;211;p9"/>
          <p:cNvSpPr txBox="1"/>
          <p:nvPr>
            <p:ph type="title"/>
          </p:nvPr>
        </p:nvSpPr>
        <p:spPr>
          <a:xfrm>
            <a:off x="5445496" y="597776"/>
            <a:ext cx="5925300" cy="117510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400"/>
              <a:buFont typeface="Gill Sans"/>
              <a:buNone/>
            </a:pPr>
            <a:r>
              <a:rPr lang="en-US" sz="2400"/>
              <a:t>INSTRUCTIONAL APPROACHES</a:t>
            </a:r>
            <a:endParaRPr/>
          </a:p>
        </p:txBody>
      </p:sp>
      <p:pic>
        <p:nvPicPr>
          <p:cNvPr descr="A blurry image of a library&#10;&#10;Description automatically generated" id="212" name="Google Shape;212;p9"/>
          <p:cNvPicPr preferRelativeResize="0"/>
          <p:nvPr/>
        </p:nvPicPr>
        <p:blipFill rotWithShape="1">
          <a:blip r:embed="rId3">
            <a:alphaModFix/>
          </a:blip>
          <a:srcRect b="-1" l="16164" r="38502" t="0"/>
          <a:stretch/>
        </p:blipFill>
        <p:spPr>
          <a:xfrm>
            <a:off x="20" y="10"/>
            <a:ext cx="4657325" cy="6857990"/>
          </a:xfrm>
          <a:prstGeom prst="rect">
            <a:avLst/>
          </a:prstGeom>
          <a:noFill/>
          <a:ln>
            <a:noFill/>
          </a:ln>
        </p:spPr>
      </p:pic>
      <p:sp>
        <p:nvSpPr>
          <p:cNvPr id="213" name="Google Shape;213;p9"/>
          <p:cNvSpPr txBox="1"/>
          <p:nvPr>
            <p:ph idx="1" type="body"/>
          </p:nvPr>
        </p:nvSpPr>
        <p:spPr>
          <a:xfrm>
            <a:off x="5128600" y="2129625"/>
            <a:ext cx="6519900" cy="4316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800"/>
              <a:buNone/>
            </a:pPr>
            <a:r>
              <a:rPr lang="en-US"/>
              <a:t>Remote Learning - Instruction days are </a:t>
            </a:r>
            <a:r>
              <a:rPr b="1" lang="en-US"/>
              <a:t>not</a:t>
            </a:r>
            <a:r>
              <a:rPr lang="en-US"/>
              <a:t> a “free day” for teachers or students.  They are considered instructional days where teaching and learning occurs. </a:t>
            </a:r>
            <a:endParaRPr/>
          </a:p>
          <a:p>
            <a:pPr indent="0" lvl="0" marL="0" rtl="0" algn="l">
              <a:lnSpc>
                <a:spcPct val="90000"/>
              </a:lnSpc>
              <a:spcBef>
                <a:spcPts val="0"/>
              </a:spcBef>
              <a:spcAft>
                <a:spcPts val="0"/>
              </a:spcAft>
              <a:buSzPts val="1800"/>
              <a:buNone/>
            </a:pPr>
            <a:br>
              <a:rPr lang="en-US"/>
            </a:br>
            <a:r>
              <a:rPr lang="en-US"/>
              <a:t>The format that will be used for Remote Learning days: </a:t>
            </a:r>
            <a:endParaRPr/>
          </a:p>
          <a:p>
            <a:pPr indent="-342900" lvl="0" marL="457200" rtl="0" algn="l">
              <a:lnSpc>
                <a:spcPct val="90000"/>
              </a:lnSpc>
              <a:spcBef>
                <a:spcPts val="1000"/>
              </a:spcBef>
              <a:spcAft>
                <a:spcPts val="0"/>
              </a:spcAft>
              <a:buSzPts val="1800"/>
              <a:buChar char="•"/>
            </a:pPr>
            <a:r>
              <a:rPr lang="en-US"/>
              <a:t>Instructional materials/assignments are to be added to Google Classroom and/or CANVAS weekly.</a:t>
            </a:r>
            <a:endParaRPr/>
          </a:p>
          <a:p>
            <a:pPr indent="-342900" lvl="0" marL="457200" rtl="0" algn="l">
              <a:lnSpc>
                <a:spcPct val="90000"/>
              </a:lnSpc>
              <a:spcBef>
                <a:spcPts val="1000"/>
              </a:spcBef>
              <a:spcAft>
                <a:spcPts val="0"/>
              </a:spcAft>
              <a:buSzPts val="1800"/>
              <a:buChar char="•"/>
            </a:pPr>
            <a:r>
              <a:rPr lang="en-US"/>
              <a:t>Teachers are recommended to utilize the Comprehensive Instructional Plan to determine relevant content for the winter months or provide learning modules to review essential skills, provide enrichment activities and/or Project Based Virtual Learning opportunities. </a:t>
            </a:r>
            <a:endParaRPr/>
          </a:p>
          <a:p>
            <a:pPr indent="-342900" lvl="0" marL="457200" rtl="0" algn="l">
              <a:lnSpc>
                <a:spcPct val="90000"/>
              </a:lnSpc>
              <a:spcBef>
                <a:spcPts val="1000"/>
              </a:spcBef>
              <a:spcAft>
                <a:spcPts val="0"/>
              </a:spcAft>
              <a:buSzPts val="1800"/>
              <a:buChar char="•"/>
            </a:pPr>
            <a:r>
              <a:rPr lang="en-US"/>
              <a:t>Packets/instructional learning materials should be created monthly that contain relevant lessons and content for the students’ accessing content remotely. </a:t>
            </a:r>
            <a:endParaRPr/>
          </a:p>
          <a:p>
            <a:pPr indent="0" lvl="0" marL="0" rtl="0" algn="l">
              <a:lnSpc>
                <a:spcPct val="90000"/>
              </a:lnSpc>
              <a:spcBef>
                <a:spcPts val="1000"/>
              </a:spcBef>
              <a:spcAft>
                <a:spcPts val="0"/>
              </a:spcAft>
              <a:buSzPts val="1800"/>
              <a:buNone/>
            </a:pPr>
            <a:br>
              <a:rPr lang="en-US"/>
            </a:b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2"/>
          <p:cNvSpPr txBox="1"/>
          <p:nvPr>
            <p:ph idx="1" type="body"/>
          </p:nvPr>
        </p:nvSpPr>
        <p:spPr>
          <a:xfrm>
            <a:off x="1431025" y="1789050"/>
            <a:ext cx="4270200" cy="427500"/>
          </a:xfrm>
          <a:prstGeom prst="rect">
            <a:avLst/>
          </a:prstGeom>
          <a:noFill/>
          <a:ln>
            <a:noFill/>
          </a:ln>
        </p:spPr>
        <p:txBody>
          <a:bodyPr anchorCtr="1" anchor="b" bIns="45700" lIns="91425" spcFirstLastPara="1" rIns="91425" wrap="square" tIns="45700">
            <a:normAutofit/>
          </a:bodyPr>
          <a:lstStyle/>
          <a:p>
            <a:pPr indent="0" lvl="0" marL="0" rtl="0" algn="ctr">
              <a:lnSpc>
                <a:spcPct val="100000"/>
              </a:lnSpc>
              <a:spcBef>
                <a:spcPts val="0"/>
              </a:spcBef>
              <a:spcAft>
                <a:spcPts val="0"/>
              </a:spcAft>
              <a:buSzPts val="1900"/>
              <a:buNone/>
            </a:pPr>
            <a:r>
              <a:rPr b="1" lang="en-US"/>
              <a:t>STUDENTS WITH DISABILITIES</a:t>
            </a:r>
            <a:endParaRPr/>
          </a:p>
        </p:txBody>
      </p:sp>
      <p:sp>
        <p:nvSpPr>
          <p:cNvPr id="219" name="Google Shape;219;p12"/>
          <p:cNvSpPr txBox="1"/>
          <p:nvPr>
            <p:ph idx="2" type="body"/>
          </p:nvPr>
        </p:nvSpPr>
        <p:spPr>
          <a:xfrm>
            <a:off x="589725" y="2493125"/>
            <a:ext cx="5963400" cy="41166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1400"/>
              <a:buNone/>
            </a:pPr>
            <a:r>
              <a:rPr lang="en-US" sz="1400"/>
              <a:t>Plans for providing for the educational needs of students with Individual Education Plans (IEP) on Remote Learning days will be followed. Special Education accommodations will continue to be met on Remote Learning days. In each student’s IEP team meeting, a plan should be created relating specifically to how IEP accommodations will be met on these days </a:t>
            </a:r>
            <a:r>
              <a:rPr b="1" i="1" lang="en-US" sz="1400"/>
              <a:t>(Remote Learning days are defined as virtual/remote learning days due to inclement weather.) </a:t>
            </a:r>
            <a:br>
              <a:rPr lang="en-US" sz="1400"/>
            </a:br>
            <a:r>
              <a:rPr lang="en-US" sz="1400"/>
              <a:t>Remote Learning day procedures would vary depending on a student’s individual needs but could include, for example, the regular classroom teacher adjusting the lesson to meet accommodations, the special education teacher creating student specific lessons, or the regular education and special education teachers working together to adjust or create lessons. Procedures for Remote Learning days could also include, for example, sending familiar manipulatives home with the students, downloading lessons or educational games onto a tablet and sending it home, creating lessons focusing on life skills, or using technology to create face-to-face learning experiences. The regular education and special education teachers must be available to students virtually or by other communication methods in case of questions about the coursework.</a:t>
            </a:r>
            <a:endParaRPr/>
          </a:p>
          <a:p>
            <a:pPr indent="0" lvl="0" marL="0" rtl="0" algn="l">
              <a:lnSpc>
                <a:spcPct val="100000"/>
              </a:lnSpc>
              <a:spcBef>
                <a:spcPts val="1000"/>
              </a:spcBef>
              <a:spcAft>
                <a:spcPts val="0"/>
              </a:spcAft>
              <a:buSzPts val="1200"/>
              <a:buNone/>
            </a:pPr>
            <a:br>
              <a:rPr lang="en-US" sz="1200"/>
            </a:br>
            <a:endParaRPr sz="1200"/>
          </a:p>
        </p:txBody>
      </p:sp>
      <p:sp>
        <p:nvSpPr>
          <p:cNvPr id="220" name="Google Shape;220;p12"/>
          <p:cNvSpPr txBox="1"/>
          <p:nvPr>
            <p:ph idx="3" type="body"/>
          </p:nvPr>
        </p:nvSpPr>
        <p:spPr>
          <a:xfrm>
            <a:off x="6927500" y="2509851"/>
            <a:ext cx="4253400" cy="24765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2000"/>
              <a:buNone/>
            </a:pPr>
            <a:r>
              <a:rPr lang="en-US" sz="2000"/>
              <a:t>Remote Learning day procedures would vary depending on a student’s individual needs. The English Learner teacher will be available to students virtually or by other communication methods in case of questions about the coursework.</a:t>
            </a:r>
            <a:endParaRPr/>
          </a:p>
          <a:p>
            <a:pPr indent="0" lvl="0" marL="0" rtl="0" algn="just">
              <a:lnSpc>
                <a:spcPct val="100000"/>
              </a:lnSpc>
              <a:spcBef>
                <a:spcPts val="1000"/>
              </a:spcBef>
              <a:spcAft>
                <a:spcPts val="0"/>
              </a:spcAft>
              <a:buSzPts val="2000"/>
              <a:buNone/>
            </a:pPr>
            <a:br>
              <a:rPr lang="en-US" sz="2000"/>
            </a:br>
            <a:endParaRPr sz="2000"/>
          </a:p>
        </p:txBody>
      </p:sp>
      <p:sp>
        <p:nvSpPr>
          <p:cNvPr id="221" name="Google Shape;221;p12"/>
          <p:cNvSpPr txBox="1"/>
          <p:nvPr>
            <p:ph idx="4" type="body"/>
          </p:nvPr>
        </p:nvSpPr>
        <p:spPr>
          <a:xfrm>
            <a:off x="7024116" y="1669775"/>
            <a:ext cx="4270200" cy="546600"/>
          </a:xfrm>
          <a:prstGeom prst="rect">
            <a:avLst/>
          </a:prstGeom>
          <a:noFill/>
          <a:ln>
            <a:noFill/>
          </a:ln>
        </p:spPr>
        <p:txBody>
          <a:bodyPr anchorCtr="1" anchor="b" bIns="45700" lIns="91425" spcFirstLastPara="1" rIns="91425" wrap="square" tIns="45700">
            <a:normAutofit/>
          </a:bodyPr>
          <a:lstStyle/>
          <a:p>
            <a:pPr indent="0" lvl="0" marL="0" rtl="0" algn="ctr">
              <a:lnSpc>
                <a:spcPct val="100000"/>
              </a:lnSpc>
              <a:spcBef>
                <a:spcPts val="0"/>
              </a:spcBef>
              <a:spcAft>
                <a:spcPts val="0"/>
              </a:spcAft>
              <a:buSzPts val="1900"/>
              <a:buNone/>
            </a:pPr>
            <a:r>
              <a:rPr b="1" lang="en-US"/>
              <a:t>ENGLISH LEARNERS</a:t>
            </a:r>
            <a:endParaRPr/>
          </a:p>
        </p:txBody>
      </p:sp>
      <p:sp>
        <p:nvSpPr>
          <p:cNvPr id="222" name="Google Shape;222;p12"/>
          <p:cNvSpPr txBox="1"/>
          <p:nvPr>
            <p:ph type="title"/>
          </p:nvPr>
        </p:nvSpPr>
        <p:spPr>
          <a:xfrm>
            <a:off x="2231136" y="735497"/>
            <a:ext cx="7729728" cy="704088"/>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fontScale="90000"/>
          </a:bodyPr>
          <a:lstStyle/>
          <a:p>
            <a:pPr indent="0" lvl="0" marL="0" rtl="0" algn="ctr">
              <a:spcBef>
                <a:spcPts val="0"/>
              </a:spcBef>
              <a:spcAft>
                <a:spcPts val="0"/>
              </a:spcAft>
              <a:buClr>
                <a:srgbClr val="262626"/>
              </a:buClr>
              <a:buSzPct val="100000"/>
              <a:buFont typeface="Gill Sans"/>
              <a:buNone/>
            </a:pPr>
            <a:r>
              <a:rPr lang="en-US" sz="2400"/>
              <a:t>STUDENTS WITH DISABILITIES &amp; ENGLISH LEARNERS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226" name="Shape 226"/>
        <p:cNvGrpSpPr/>
        <p:nvPr/>
      </p:nvGrpSpPr>
      <p:grpSpPr>
        <a:xfrm>
          <a:off x="0" y="0"/>
          <a:ext cx="0" cy="0"/>
          <a:chOff x="0" y="0"/>
          <a:chExt cx="0" cy="0"/>
        </a:xfrm>
      </p:grpSpPr>
      <p:sp>
        <p:nvSpPr>
          <p:cNvPr id="227" name="Google Shape;227;p10"/>
          <p:cNvSpPr txBox="1"/>
          <p:nvPr>
            <p:ph type="title"/>
          </p:nvPr>
        </p:nvSpPr>
        <p:spPr>
          <a:xfrm>
            <a:off x="804672" y="978776"/>
            <a:ext cx="5925310" cy="1174991"/>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400"/>
              <a:buFont typeface="Gill Sans"/>
              <a:buNone/>
            </a:pPr>
            <a:r>
              <a:rPr lang="en-US" sz="2400"/>
              <a:t>NEW MATERIAL-INSTRUCTION</a:t>
            </a:r>
            <a:br>
              <a:rPr lang="en-US" sz="2400"/>
            </a:br>
            <a:endParaRPr sz="2400"/>
          </a:p>
        </p:txBody>
      </p:sp>
      <p:sp>
        <p:nvSpPr>
          <p:cNvPr id="228" name="Google Shape;228;p10"/>
          <p:cNvSpPr txBox="1"/>
          <p:nvPr>
            <p:ph idx="1" type="body"/>
          </p:nvPr>
        </p:nvSpPr>
        <p:spPr>
          <a:xfrm>
            <a:off x="804672" y="2640692"/>
            <a:ext cx="5925310" cy="325525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1700"/>
              <a:buChar char="•"/>
            </a:pPr>
            <a:r>
              <a:rPr lang="en-US" sz="1700"/>
              <a:t>Depending on how accustomed the students have become to using online classroom instructional methods throughout the current school year, the presentation of new material during Remote Learning days is recommended to be limited, but it is acceptable.   </a:t>
            </a:r>
            <a:endParaRPr/>
          </a:p>
          <a:p>
            <a:pPr indent="-228600" lvl="0" marL="228600" rtl="0" algn="l">
              <a:lnSpc>
                <a:spcPct val="90000"/>
              </a:lnSpc>
              <a:spcBef>
                <a:spcPts val="1000"/>
              </a:spcBef>
              <a:spcAft>
                <a:spcPts val="0"/>
              </a:spcAft>
              <a:buSzPts val="1700"/>
              <a:buChar char="•"/>
            </a:pPr>
            <a:r>
              <a:rPr lang="en-US" sz="1700"/>
              <a:t>*The exception for this recommendation is Dual Enrollment courses, in which case the students are likely able to learn new material with little direct instruction. However, if the normal class routine is self-paced or individual learning, new material may be introduced, as necessary. </a:t>
            </a:r>
            <a:endParaRPr/>
          </a:p>
          <a:p>
            <a:pPr indent="0" lvl="0" marL="0" rtl="0" algn="l">
              <a:lnSpc>
                <a:spcPct val="90000"/>
              </a:lnSpc>
              <a:spcBef>
                <a:spcPts val="1000"/>
              </a:spcBef>
              <a:spcAft>
                <a:spcPts val="0"/>
              </a:spcAft>
              <a:buSzPts val="1700"/>
              <a:buNone/>
            </a:pPr>
            <a:br>
              <a:rPr lang="en-US" sz="1700"/>
            </a:br>
            <a:endParaRPr sz="1700"/>
          </a:p>
        </p:txBody>
      </p:sp>
      <p:pic>
        <p:nvPicPr>
          <p:cNvPr id="229" name="Google Shape;229;p10"/>
          <p:cNvPicPr preferRelativeResize="0"/>
          <p:nvPr/>
        </p:nvPicPr>
        <p:blipFill rotWithShape="1">
          <a:blip r:embed="rId3">
            <a:alphaModFix/>
          </a:blip>
          <a:srcRect b="-1" l="27546" r="27121" t="0"/>
          <a:stretch/>
        </p:blipFill>
        <p:spPr>
          <a:xfrm>
            <a:off x="7534654" y="10"/>
            <a:ext cx="4657345" cy="685799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8"/>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FOOD SERVICE / EXTRACURRICULAR</a:t>
            </a:r>
            <a:endParaRPr/>
          </a:p>
        </p:txBody>
      </p:sp>
      <p:sp>
        <p:nvSpPr>
          <p:cNvPr id="235" name="Google Shape;235;p8"/>
          <p:cNvSpPr txBox="1"/>
          <p:nvPr>
            <p:ph idx="1" type="body"/>
          </p:nvPr>
        </p:nvSpPr>
        <p:spPr>
          <a:xfrm>
            <a:off x="878850" y="2421925"/>
            <a:ext cx="5217300" cy="4436100"/>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SzPts val="2000"/>
              <a:buNone/>
            </a:pPr>
            <a:r>
              <a:rPr b="1" lang="en-US" sz="2000">
                <a:latin typeface="Calibri"/>
                <a:ea typeface="Calibri"/>
                <a:cs typeface="Calibri"/>
                <a:sym typeface="Calibri"/>
              </a:rPr>
              <a:t>Meals</a:t>
            </a:r>
            <a:endParaRPr/>
          </a:p>
          <a:p>
            <a:pPr indent="0" lvl="0" marL="0" rtl="0" algn="just">
              <a:lnSpc>
                <a:spcPct val="150000"/>
              </a:lnSpc>
              <a:spcBef>
                <a:spcPts val="1000"/>
              </a:spcBef>
              <a:spcAft>
                <a:spcPts val="0"/>
              </a:spcAft>
              <a:buSzPts val="1600"/>
              <a:buNone/>
            </a:pPr>
            <a:r>
              <a:rPr lang="en-US" sz="1600">
                <a:latin typeface="Calibri"/>
                <a:ea typeface="Calibri"/>
                <a:cs typeface="Calibri"/>
                <a:sym typeface="Calibri"/>
              </a:rPr>
              <a:t>Breakfast and lunch will be provided to students, </a:t>
            </a:r>
            <a:r>
              <a:rPr b="1" lang="en-US" sz="1600">
                <a:latin typeface="Calibri"/>
                <a:ea typeface="Calibri"/>
                <a:cs typeface="Calibri"/>
                <a:sym typeface="Calibri"/>
              </a:rPr>
              <a:t>only if</a:t>
            </a:r>
            <a:r>
              <a:rPr lang="en-US" sz="1600">
                <a:latin typeface="Calibri"/>
                <a:ea typeface="Calibri"/>
                <a:cs typeface="Calibri"/>
                <a:sym typeface="Calibri"/>
              </a:rPr>
              <a:t> a Remote learning Day is utilized. Families may come by the schools to pick up the meals between the hours of 11:30 AM and 1:00 PM.  Bagged items for breakfast and a boxed, hot lunch will be available only on Remote Learning days. </a:t>
            </a:r>
            <a:endParaRPr sz="1600">
              <a:latin typeface="Calibri"/>
              <a:ea typeface="Calibri"/>
              <a:cs typeface="Calibri"/>
              <a:sym typeface="Calibri"/>
            </a:endParaRPr>
          </a:p>
          <a:p>
            <a:pPr indent="0" lvl="0" marL="0" rtl="0" algn="just">
              <a:lnSpc>
                <a:spcPct val="150000"/>
              </a:lnSpc>
              <a:spcBef>
                <a:spcPts val="1000"/>
              </a:spcBef>
              <a:spcAft>
                <a:spcPts val="0"/>
              </a:spcAft>
              <a:buSzPts val="1600"/>
              <a:buNone/>
            </a:pPr>
            <a:r>
              <a:rPr lang="en-US" sz="1600">
                <a:highlight>
                  <a:srgbClr val="BFBFBF"/>
                </a:highlight>
                <a:latin typeface="Calibri"/>
                <a:ea typeface="Calibri"/>
                <a:cs typeface="Calibri"/>
                <a:sym typeface="Calibri"/>
              </a:rPr>
              <a:t>*** Pending USDA approval for each virtual day</a:t>
            </a:r>
            <a:endParaRPr sz="1600">
              <a:highlight>
                <a:srgbClr val="BFBFBF"/>
              </a:highlight>
              <a:latin typeface="Calibri"/>
              <a:ea typeface="Calibri"/>
              <a:cs typeface="Calibri"/>
              <a:sym typeface="Calibri"/>
            </a:endParaRPr>
          </a:p>
          <a:p>
            <a:pPr indent="0" lvl="0" marL="0" rtl="0" algn="just">
              <a:lnSpc>
                <a:spcPct val="100000"/>
              </a:lnSpc>
              <a:spcBef>
                <a:spcPts val="1000"/>
              </a:spcBef>
              <a:spcAft>
                <a:spcPts val="0"/>
              </a:spcAft>
              <a:buSzPts val="1400"/>
              <a:buNone/>
            </a:pPr>
            <a:br>
              <a:rPr lang="en-US" sz="1400">
                <a:highlight>
                  <a:srgbClr val="FFFF00"/>
                </a:highlight>
                <a:latin typeface="Calibri"/>
                <a:ea typeface="Calibri"/>
                <a:cs typeface="Calibri"/>
                <a:sym typeface="Calibri"/>
              </a:rPr>
            </a:br>
            <a:endParaRPr sz="1400">
              <a:highlight>
                <a:srgbClr val="FFFF00"/>
              </a:highlight>
              <a:latin typeface="Calibri"/>
              <a:ea typeface="Calibri"/>
              <a:cs typeface="Calibri"/>
              <a:sym typeface="Calibri"/>
            </a:endParaRPr>
          </a:p>
        </p:txBody>
      </p:sp>
      <p:sp>
        <p:nvSpPr>
          <p:cNvPr id="236" name="Google Shape;236;p8"/>
          <p:cNvSpPr txBox="1"/>
          <p:nvPr>
            <p:ph idx="2" type="body"/>
          </p:nvPr>
        </p:nvSpPr>
        <p:spPr>
          <a:xfrm>
            <a:off x="6599150" y="2421925"/>
            <a:ext cx="5217300" cy="4358400"/>
          </a:xfrm>
          <a:prstGeom prst="rect">
            <a:avLst/>
          </a:prstGeom>
          <a:noFill/>
          <a:ln>
            <a:noFill/>
          </a:ln>
        </p:spPr>
        <p:txBody>
          <a:bodyPr anchorCtr="0" anchor="t" bIns="45700" lIns="91425" spcFirstLastPara="1" rIns="91425" wrap="square" tIns="45700">
            <a:normAutofit/>
          </a:bodyPr>
          <a:lstStyle/>
          <a:p>
            <a:pPr indent="0" lvl="0" marL="0" rtl="0" algn="just">
              <a:lnSpc>
                <a:spcPct val="100000"/>
              </a:lnSpc>
              <a:spcBef>
                <a:spcPts val="0"/>
              </a:spcBef>
              <a:spcAft>
                <a:spcPts val="0"/>
              </a:spcAft>
              <a:buSzPts val="2000"/>
              <a:buNone/>
            </a:pPr>
            <a:r>
              <a:rPr b="1" lang="en-US" sz="2000">
                <a:latin typeface="Calibri"/>
                <a:ea typeface="Calibri"/>
                <a:cs typeface="Calibri"/>
                <a:sym typeface="Calibri"/>
              </a:rPr>
              <a:t>Extracurricular </a:t>
            </a:r>
            <a:endParaRPr b="1" sz="2000">
              <a:latin typeface="Calibri"/>
              <a:ea typeface="Calibri"/>
              <a:cs typeface="Calibri"/>
              <a:sym typeface="Calibri"/>
            </a:endParaRPr>
          </a:p>
          <a:p>
            <a:pPr indent="0" lvl="0" marL="0" rtl="0" algn="just">
              <a:lnSpc>
                <a:spcPct val="100000"/>
              </a:lnSpc>
              <a:spcBef>
                <a:spcPts val="0"/>
              </a:spcBef>
              <a:spcAft>
                <a:spcPts val="0"/>
              </a:spcAft>
              <a:buSzPts val="2000"/>
              <a:buNone/>
            </a:pPr>
            <a:r>
              <a:t/>
            </a:r>
            <a:endParaRPr b="1" sz="1600">
              <a:latin typeface="Calibri"/>
              <a:ea typeface="Calibri"/>
              <a:cs typeface="Calibri"/>
              <a:sym typeface="Calibri"/>
            </a:endParaRPr>
          </a:p>
          <a:p>
            <a:pPr indent="0" lvl="0" marL="0" rtl="0" algn="just">
              <a:lnSpc>
                <a:spcPct val="100000"/>
              </a:lnSpc>
              <a:spcBef>
                <a:spcPts val="0"/>
              </a:spcBef>
              <a:spcAft>
                <a:spcPts val="0"/>
              </a:spcAft>
              <a:buSzPts val="2000"/>
              <a:buNone/>
            </a:pPr>
            <a:r>
              <a:rPr lang="en-US" sz="1600">
                <a:latin typeface="Calibri"/>
                <a:ea typeface="Calibri"/>
                <a:cs typeface="Calibri"/>
                <a:sym typeface="Calibri"/>
              </a:rPr>
              <a:t>It is</a:t>
            </a:r>
            <a:r>
              <a:rPr i="1" lang="en-US" sz="1600" u="sng">
                <a:latin typeface="Calibri"/>
                <a:ea typeface="Calibri"/>
                <a:cs typeface="Calibri"/>
                <a:sym typeface="Calibri"/>
              </a:rPr>
              <a:t> not recommended</a:t>
            </a:r>
            <a:r>
              <a:rPr i="1" lang="en-US" sz="1600">
                <a:latin typeface="Calibri"/>
                <a:ea typeface="Calibri"/>
                <a:cs typeface="Calibri"/>
                <a:sym typeface="Calibri"/>
              </a:rPr>
              <a:t> </a:t>
            </a:r>
            <a:r>
              <a:rPr lang="en-US" sz="1600">
                <a:latin typeface="Calibri"/>
                <a:ea typeface="Calibri"/>
                <a:cs typeface="Calibri"/>
                <a:sym typeface="Calibri"/>
              </a:rPr>
              <a:t>to hold extracurricular activities on Remote Learning days. The Remote Learning days </a:t>
            </a:r>
            <a:r>
              <a:rPr i="1" lang="en-US" sz="1600">
                <a:latin typeface="Calibri"/>
                <a:ea typeface="Calibri"/>
                <a:cs typeface="Calibri"/>
                <a:sym typeface="Calibri"/>
              </a:rPr>
              <a:t>do count as instructional days</a:t>
            </a:r>
            <a:r>
              <a:rPr lang="en-US" sz="1600">
                <a:latin typeface="Calibri"/>
                <a:ea typeface="Calibri"/>
                <a:cs typeface="Calibri"/>
                <a:sym typeface="Calibri"/>
              </a:rPr>
              <a:t>. </a:t>
            </a:r>
            <a:r>
              <a:rPr lang="en-US" sz="1600">
                <a:highlight>
                  <a:srgbClr val="FFFF00"/>
                </a:highlight>
                <a:latin typeface="Calibri"/>
                <a:ea typeface="Calibri"/>
                <a:cs typeface="Calibri"/>
                <a:sym typeface="Calibri"/>
              </a:rPr>
              <a:t> No extracurricular events or practices can begin on remote learning days until a decision by the transportation director and the athletic director with the approval by the superintendent determines that weather conditions with travel hazards no longer exist for the afternoon/evening hours.  </a:t>
            </a:r>
            <a:r>
              <a:rPr b="1" lang="en-US" sz="1600">
                <a:highlight>
                  <a:srgbClr val="FFFF00"/>
                </a:highlight>
                <a:latin typeface="Calibri"/>
                <a:ea typeface="Calibri"/>
                <a:cs typeface="Calibri"/>
                <a:sym typeface="Calibri"/>
              </a:rPr>
              <a:t>Sponsors/coaches will be notified thereafter of the decision. No extracurricular events or practices can begin before 3 PM on Remote Learning Days. </a:t>
            </a:r>
            <a:endParaRPr b="1" sz="1600">
              <a:highlight>
                <a:srgbClr val="FFFF00"/>
              </a:highlight>
              <a:latin typeface="Calibri"/>
              <a:ea typeface="Calibri"/>
              <a:cs typeface="Calibri"/>
              <a:sym typeface="Calibri"/>
            </a:endParaRPr>
          </a:p>
          <a:p>
            <a:pPr indent="0" lvl="0" marL="0" rtl="0" algn="just">
              <a:lnSpc>
                <a:spcPct val="150000"/>
              </a:lnSpc>
              <a:spcBef>
                <a:spcPts val="1000"/>
              </a:spcBef>
              <a:spcAft>
                <a:spcPts val="0"/>
              </a:spcAft>
              <a:buSzPts val="1600"/>
              <a:buNone/>
            </a:pPr>
            <a:r>
              <a:t/>
            </a:r>
            <a:endParaRPr sz="160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240" name="Shape 240"/>
        <p:cNvGrpSpPr/>
        <p:nvPr/>
      </p:nvGrpSpPr>
      <p:grpSpPr>
        <a:xfrm>
          <a:off x="0" y="0"/>
          <a:ext cx="0" cy="0"/>
          <a:chOff x="0" y="0"/>
          <a:chExt cx="0" cy="0"/>
        </a:xfrm>
      </p:grpSpPr>
      <p:sp>
        <p:nvSpPr>
          <p:cNvPr id="241" name="Google Shape;241;p11"/>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TECHNOLOGY NEEDS</a:t>
            </a:r>
            <a:endParaRPr/>
          </a:p>
        </p:txBody>
      </p:sp>
      <p:grpSp>
        <p:nvGrpSpPr>
          <p:cNvPr id="242" name="Google Shape;242;p11"/>
          <p:cNvGrpSpPr/>
          <p:nvPr/>
        </p:nvGrpSpPr>
        <p:grpSpPr>
          <a:xfrm>
            <a:off x="1213724" y="2639870"/>
            <a:ext cx="9764553" cy="3099083"/>
            <a:chOff x="248523" y="1445"/>
            <a:chExt cx="9764553" cy="3099083"/>
          </a:xfrm>
        </p:grpSpPr>
        <p:sp>
          <p:nvSpPr>
            <p:cNvPr id="243" name="Google Shape;243;p11"/>
            <p:cNvSpPr/>
            <p:nvPr/>
          </p:nvSpPr>
          <p:spPr>
            <a:xfrm>
              <a:off x="248523" y="1445"/>
              <a:ext cx="4184808" cy="2657353"/>
            </a:xfrm>
            <a:prstGeom prst="roundRect">
              <a:avLst>
                <a:gd fmla="val 10000"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4" name="Google Shape;244;p11"/>
            <p:cNvSpPr/>
            <p:nvPr/>
          </p:nvSpPr>
          <p:spPr>
            <a:xfrm>
              <a:off x="713501" y="443175"/>
              <a:ext cx="4184808" cy="2657353"/>
            </a:xfrm>
            <a:prstGeom prst="roundRect">
              <a:avLst>
                <a:gd fmla="val 10000" name="adj"/>
              </a:avLst>
            </a:prstGeom>
            <a:solidFill>
              <a:schemeClr val="lt1">
                <a:alpha val="88627"/>
              </a:schemeClr>
            </a:solidFill>
            <a:ln cap="flat" cmpd="sng" w="12700">
              <a:solidFill>
                <a:srgbClr val="F5A21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11"/>
            <p:cNvSpPr txBox="1"/>
            <p:nvPr/>
          </p:nvSpPr>
          <p:spPr>
            <a:xfrm>
              <a:off x="791332" y="521006"/>
              <a:ext cx="4029146" cy="2501691"/>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dk1"/>
                </a:buClr>
                <a:buSzPts val="1800"/>
                <a:buFont typeface="Gill Sans"/>
                <a:buNone/>
              </a:pPr>
              <a:r>
                <a:rPr b="0" i="0" lang="en-US" sz="1800" u="none" cap="none" strike="noStrike">
                  <a:solidFill>
                    <a:schemeClr val="dk1"/>
                  </a:solidFill>
                  <a:highlight>
                    <a:srgbClr val="FFFFFF"/>
                  </a:highlight>
                  <a:latin typeface="Gill Sans"/>
                  <a:ea typeface="Gill Sans"/>
                  <a:cs typeface="Gill Sans"/>
                  <a:sym typeface="Gill Sans"/>
                </a:rPr>
                <a:t>Students have been surveyed for technology needs.  Families indicated if they had technology needs for items such as: devices, internet access, jump drives, packets, etc.  If a student has a need that has not been identified, please contact the school that your child attends as soon as possible to make arrangements.</a:t>
              </a:r>
              <a:endParaRPr b="0" i="0" sz="1400" u="none" cap="none" strike="noStrike">
                <a:solidFill>
                  <a:srgbClr val="000000"/>
                </a:solidFill>
                <a:highlight>
                  <a:srgbClr val="FFFFFF"/>
                </a:highlight>
                <a:latin typeface="Arial"/>
                <a:ea typeface="Arial"/>
                <a:cs typeface="Arial"/>
                <a:sym typeface="Arial"/>
              </a:endParaRPr>
            </a:p>
          </p:txBody>
        </p:sp>
        <p:sp>
          <p:nvSpPr>
            <p:cNvPr id="246" name="Google Shape;246;p11"/>
            <p:cNvSpPr/>
            <p:nvPr/>
          </p:nvSpPr>
          <p:spPr>
            <a:xfrm>
              <a:off x="5363289" y="1445"/>
              <a:ext cx="4184808" cy="2657353"/>
            </a:xfrm>
            <a:prstGeom prst="roundRect">
              <a:avLst>
                <a:gd fmla="val 10000"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11"/>
            <p:cNvSpPr/>
            <p:nvPr/>
          </p:nvSpPr>
          <p:spPr>
            <a:xfrm>
              <a:off x="5828268" y="443175"/>
              <a:ext cx="4184808" cy="2657353"/>
            </a:xfrm>
            <a:prstGeom prst="roundRect">
              <a:avLst>
                <a:gd fmla="val 10000" name="adj"/>
              </a:avLst>
            </a:prstGeom>
            <a:solidFill>
              <a:schemeClr val="lt1">
                <a:alpha val="88627"/>
              </a:schemeClr>
            </a:solidFill>
            <a:ln cap="flat" cmpd="sng" w="12700">
              <a:solidFill>
                <a:srgbClr val="F5A21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11"/>
            <p:cNvSpPr txBox="1"/>
            <p:nvPr/>
          </p:nvSpPr>
          <p:spPr>
            <a:xfrm>
              <a:off x="5906099" y="521006"/>
              <a:ext cx="4029146" cy="2501691"/>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dk1"/>
                </a:buClr>
                <a:buSzPts val="1800"/>
                <a:buFont typeface="Gill Sans"/>
                <a:buNone/>
              </a:pPr>
              <a:r>
                <a:rPr b="0" i="0" lang="en-US" sz="1800" u="none" cap="none" strike="noStrike">
                  <a:solidFill>
                    <a:schemeClr val="dk1"/>
                  </a:solidFill>
                  <a:highlight>
                    <a:srgbClr val="FFFFFF"/>
                  </a:highlight>
                  <a:latin typeface="Gill Sans"/>
                  <a:ea typeface="Gill Sans"/>
                  <a:cs typeface="Gill Sans"/>
                  <a:sym typeface="Gill Sans"/>
                </a:rPr>
                <a:t>The Division and School websites will have a link dedicated to Remote Learning days and general information. </a:t>
              </a:r>
              <a:endParaRPr b="0" i="0" sz="1400" u="none" cap="none" strike="noStrike">
                <a:solidFill>
                  <a:srgbClr val="000000"/>
                </a:solidFill>
                <a:highlight>
                  <a:srgbClr val="FFFFFF"/>
                </a:highlight>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3" name="Shape 103"/>
        <p:cNvGrpSpPr/>
        <p:nvPr/>
      </p:nvGrpSpPr>
      <p:grpSpPr>
        <a:xfrm>
          <a:off x="0" y="0"/>
          <a:ext cx="0" cy="0"/>
          <a:chOff x="0" y="0"/>
          <a:chExt cx="0" cy="0"/>
        </a:xfrm>
      </p:grpSpPr>
      <p:sp>
        <p:nvSpPr>
          <p:cNvPr id="104" name="Google Shape;104;p13"/>
          <p:cNvSpPr/>
          <p:nvPr/>
        </p:nvSpPr>
        <p:spPr>
          <a:xfrm>
            <a:off x="0" y="0"/>
            <a:ext cx="12192000" cy="68580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05" name="Google Shape;105;p13"/>
          <p:cNvSpPr/>
          <p:nvPr/>
        </p:nvSpPr>
        <p:spPr>
          <a:xfrm>
            <a:off x="1249680" y="1248156"/>
            <a:ext cx="9692640" cy="4361688"/>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06" name="Google Shape;106;p13"/>
          <p:cNvSpPr/>
          <p:nvPr/>
        </p:nvSpPr>
        <p:spPr>
          <a:xfrm>
            <a:off x="1062228" y="1060704"/>
            <a:ext cx="10067544" cy="4736592"/>
          </a:xfrm>
          <a:prstGeom prst="rect">
            <a:avLst/>
          </a:prstGeom>
          <a:noFill/>
          <a:ln cap="sq" cmpd="sng" w="317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07" name="Google Shape;107;p13"/>
          <p:cNvSpPr txBox="1"/>
          <p:nvPr>
            <p:ph type="title"/>
          </p:nvPr>
        </p:nvSpPr>
        <p:spPr>
          <a:xfrm>
            <a:off x="2231136" y="467418"/>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b="1" lang="en-US"/>
              <a:t>PROCEDURES FOR DECISION MAKING</a:t>
            </a:r>
            <a:endParaRPr/>
          </a:p>
        </p:txBody>
      </p:sp>
      <p:sp>
        <p:nvSpPr>
          <p:cNvPr id="108" name="Google Shape;108;p13"/>
          <p:cNvSpPr txBox="1"/>
          <p:nvPr>
            <p:ph idx="1" type="body"/>
          </p:nvPr>
        </p:nvSpPr>
        <p:spPr>
          <a:xfrm>
            <a:off x="1706062" y="2291262"/>
            <a:ext cx="8779512" cy="2879256"/>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1700"/>
              <a:buNone/>
            </a:pPr>
            <a:r>
              <a:rPr lang="en-US" sz="1700">
                <a:solidFill>
                  <a:srgbClr val="404040"/>
                </a:solidFill>
              </a:rPr>
              <a:t>The Manager of Emergency Services for Norton City provides updates from the National Weather Service. Multiple online weather sites are checked. TV and radio forecasts are considered. Occasionally, Superintendents and Transportation Managers from other divisions are in communication. Decisions to use an altered schedule or r</a:t>
            </a:r>
            <a:r>
              <a:rPr lang="en-US" sz="1700">
                <a:solidFill>
                  <a:srgbClr val="404040"/>
                </a:solidFill>
              </a:rPr>
              <a:t>emote Learning Instructional Days </a:t>
            </a:r>
            <a:r>
              <a:rPr lang="en-US" sz="1700">
                <a:solidFill>
                  <a:srgbClr val="404040"/>
                </a:solidFill>
              </a:rPr>
              <a:t> will be made as early as reliable information is available to make a sound decision. </a:t>
            </a:r>
            <a:endParaRPr/>
          </a:p>
          <a:p>
            <a:pPr indent="0" lvl="0" marL="0" rtl="0" algn="l">
              <a:lnSpc>
                <a:spcPct val="90000"/>
              </a:lnSpc>
              <a:spcBef>
                <a:spcPts val="1000"/>
              </a:spcBef>
              <a:spcAft>
                <a:spcPts val="0"/>
              </a:spcAft>
              <a:buSzPts val="1700"/>
              <a:buNone/>
            </a:pPr>
            <a:br>
              <a:rPr lang="en-US" sz="1700">
                <a:solidFill>
                  <a:srgbClr val="404040"/>
                </a:solidFill>
              </a:rPr>
            </a:br>
            <a:r>
              <a:rPr lang="en-US" sz="1700">
                <a:solidFill>
                  <a:srgbClr val="404040"/>
                </a:solidFill>
              </a:rPr>
              <a:t>Norton City Schools may also utilize a traditional two (2) hour delay schedule. </a:t>
            </a:r>
            <a:endParaRPr/>
          </a:p>
          <a:p>
            <a:pPr indent="0" lvl="0" marL="0" rtl="0" algn="l">
              <a:lnSpc>
                <a:spcPct val="90000"/>
              </a:lnSpc>
              <a:spcBef>
                <a:spcPts val="1000"/>
              </a:spcBef>
              <a:spcAft>
                <a:spcPts val="0"/>
              </a:spcAft>
              <a:buSzPts val="1700"/>
              <a:buNone/>
            </a:pPr>
            <a:r>
              <a:rPr lang="en-US" sz="1700">
                <a:solidFill>
                  <a:srgbClr val="404040"/>
                </a:solidFill>
              </a:rPr>
              <a:t>Three (3) hour delay schedule will also be a consideration for the 2023-24 school year. </a:t>
            </a:r>
            <a:endParaRPr sz="1700">
              <a:solidFill>
                <a:srgbClr val="404040"/>
              </a:solidFill>
            </a:endParaRPr>
          </a:p>
          <a:p>
            <a:pPr indent="0" lvl="0" marL="0" rtl="0" algn="l">
              <a:lnSpc>
                <a:spcPct val="90000"/>
              </a:lnSpc>
              <a:spcBef>
                <a:spcPts val="1000"/>
              </a:spcBef>
              <a:spcAft>
                <a:spcPts val="0"/>
              </a:spcAft>
              <a:buSzPts val="1700"/>
              <a:buNone/>
            </a:pPr>
            <a:r>
              <a:rPr b="1" i="1" lang="en-US" sz="1700">
                <a:solidFill>
                  <a:srgbClr val="404040"/>
                </a:solidFill>
              </a:rPr>
              <a:t>As a last consideration, </a:t>
            </a:r>
            <a:r>
              <a:rPr b="1" i="1" lang="en-US" sz="1700">
                <a:solidFill>
                  <a:srgbClr val="404040"/>
                </a:solidFill>
              </a:rPr>
              <a:t>Remote Learning days will be used for school closures during the 2023-24 school year. </a:t>
            </a:r>
            <a:br>
              <a:rPr b="1" i="1" lang="en-US" sz="1700">
                <a:solidFill>
                  <a:srgbClr val="404040"/>
                </a:solidFill>
              </a:rPr>
            </a:br>
            <a:endParaRPr b="1" i="1" sz="1700">
              <a:solidFill>
                <a:srgbClr val="40404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4"/>
          <p:cNvSpPr txBox="1"/>
          <p:nvPr>
            <p:ph type="title"/>
          </p:nvPr>
        </p:nvSpPr>
        <p:spPr>
          <a:xfrm>
            <a:off x="2231136" y="964692"/>
            <a:ext cx="7729728" cy="765254"/>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PROCEDURES FOR DECISION MAKING</a:t>
            </a:r>
            <a:endParaRPr/>
          </a:p>
        </p:txBody>
      </p:sp>
      <p:sp>
        <p:nvSpPr>
          <p:cNvPr id="114" name="Google Shape;114;p14"/>
          <p:cNvSpPr txBox="1"/>
          <p:nvPr>
            <p:ph idx="1" type="body"/>
          </p:nvPr>
        </p:nvSpPr>
        <p:spPr>
          <a:xfrm>
            <a:off x="1050324" y="1902941"/>
            <a:ext cx="10144898" cy="4695567"/>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lnSpc>
                <a:spcPct val="100000"/>
              </a:lnSpc>
              <a:spcBef>
                <a:spcPts val="0"/>
              </a:spcBef>
              <a:spcAft>
                <a:spcPts val="0"/>
              </a:spcAft>
              <a:buSzPct val="100000"/>
              <a:buNone/>
            </a:pPr>
            <a:r>
              <a:rPr i="1" lang="en-US" sz="5600" u="sng">
                <a:latin typeface="Calibri"/>
                <a:ea typeface="Calibri"/>
                <a:cs typeface="Calibri"/>
                <a:sym typeface="Calibri"/>
              </a:rPr>
              <a:t>5:30 AM- Start Checking Roads</a:t>
            </a:r>
            <a:endParaRPr/>
          </a:p>
          <a:p>
            <a:pPr indent="0" lvl="0" marL="0" rtl="0" algn="l">
              <a:lnSpc>
                <a:spcPct val="100000"/>
              </a:lnSpc>
              <a:spcBef>
                <a:spcPts val="1000"/>
              </a:spcBef>
              <a:spcAft>
                <a:spcPts val="0"/>
              </a:spcAft>
              <a:buSzPct val="100000"/>
              <a:buNone/>
            </a:pPr>
            <a:br>
              <a:rPr lang="en-US" sz="5600">
                <a:latin typeface="Calibri"/>
                <a:ea typeface="Calibri"/>
                <a:cs typeface="Calibri"/>
                <a:sym typeface="Calibri"/>
              </a:rPr>
            </a:br>
            <a:r>
              <a:rPr i="1" lang="en-US" sz="5600" u="sng">
                <a:latin typeface="Calibri"/>
                <a:ea typeface="Calibri"/>
                <a:cs typeface="Calibri"/>
                <a:sym typeface="Calibri"/>
              </a:rPr>
              <a:t>6:00 AM- Re-Check Weather Conditions</a:t>
            </a:r>
            <a:endParaRPr/>
          </a:p>
          <a:p>
            <a:pPr indent="-228600" lvl="0" marL="228600" rtl="0" algn="l">
              <a:lnSpc>
                <a:spcPct val="100000"/>
              </a:lnSpc>
              <a:spcBef>
                <a:spcPts val="1000"/>
              </a:spcBef>
              <a:spcAft>
                <a:spcPts val="0"/>
              </a:spcAft>
              <a:buSzPct val="100000"/>
              <a:buChar char="•"/>
            </a:pPr>
            <a:r>
              <a:rPr lang="en-US" sz="5600">
                <a:latin typeface="Calibri"/>
                <a:ea typeface="Calibri"/>
                <a:cs typeface="Calibri"/>
                <a:sym typeface="Calibri"/>
              </a:rPr>
              <a:t>A decision to alter the schedule may be made at this time. If not, then:</a:t>
            </a:r>
            <a:endParaRPr/>
          </a:p>
          <a:p>
            <a:pPr indent="0" lvl="0" marL="0" rtl="0" algn="l">
              <a:lnSpc>
                <a:spcPct val="100000"/>
              </a:lnSpc>
              <a:spcBef>
                <a:spcPts val="1000"/>
              </a:spcBef>
              <a:spcAft>
                <a:spcPts val="0"/>
              </a:spcAft>
              <a:buSzPct val="100000"/>
              <a:buNone/>
            </a:pPr>
            <a:r>
              <a:rPr i="1" lang="en-US" sz="5600" u="sng">
                <a:latin typeface="Calibri"/>
                <a:ea typeface="Calibri"/>
                <a:cs typeface="Calibri"/>
                <a:sym typeface="Calibri"/>
              </a:rPr>
              <a:t>6:00 – 6:15 AM- Superintendent Notified of all Street Conditions by Transportation Manager</a:t>
            </a:r>
            <a:endParaRPr sz="5600" u="sng">
              <a:latin typeface="Calibri"/>
              <a:ea typeface="Calibri"/>
              <a:cs typeface="Calibri"/>
              <a:sym typeface="Calibri"/>
            </a:endParaRPr>
          </a:p>
          <a:p>
            <a:pPr indent="-228600" lvl="0" marL="228600" rtl="0" algn="l">
              <a:lnSpc>
                <a:spcPct val="100000"/>
              </a:lnSpc>
              <a:spcBef>
                <a:spcPts val="1000"/>
              </a:spcBef>
              <a:spcAft>
                <a:spcPts val="0"/>
              </a:spcAft>
              <a:buSzPct val="100000"/>
              <a:buChar char="•"/>
            </a:pPr>
            <a:r>
              <a:rPr i="1" lang="en-US" sz="5600">
                <a:latin typeface="Calibri"/>
                <a:ea typeface="Calibri"/>
                <a:cs typeface="Calibri"/>
                <a:sym typeface="Calibri"/>
              </a:rPr>
              <a:t>If the schedule is altered - 6:15 – 6:30 AM- Calls to Radio/Television Stations, Etc.</a:t>
            </a:r>
            <a:endParaRPr sz="5600">
              <a:latin typeface="Calibri"/>
              <a:ea typeface="Calibri"/>
              <a:cs typeface="Calibri"/>
              <a:sym typeface="Calibri"/>
            </a:endParaRPr>
          </a:p>
          <a:p>
            <a:pPr indent="0" lvl="0" marL="0" rtl="0" algn="l">
              <a:lnSpc>
                <a:spcPct val="100000"/>
              </a:lnSpc>
              <a:spcBef>
                <a:spcPts val="1000"/>
              </a:spcBef>
              <a:spcAft>
                <a:spcPts val="0"/>
              </a:spcAft>
              <a:buSzPct val="100000"/>
              <a:buNone/>
            </a:pPr>
            <a:r>
              <a:rPr i="1" lang="en-US" sz="5600" u="sng">
                <a:latin typeface="Calibri"/>
                <a:ea typeface="Calibri"/>
                <a:cs typeface="Calibri"/>
                <a:sym typeface="Calibri"/>
              </a:rPr>
              <a:t>7:30 – 8:30 AM- Delayed Schedule to School Closure</a:t>
            </a:r>
            <a:endParaRPr/>
          </a:p>
          <a:p>
            <a:pPr indent="-228600" lvl="0" marL="228600" rtl="0" algn="l">
              <a:lnSpc>
                <a:spcPct val="100000"/>
              </a:lnSpc>
              <a:spcBef>
                <a:spcPts val="1000"/>
              </a:spcBef>
              <a:spcAft>
                <a:spcPts val="0"/>
              </a:spcAft>
              <a:buSzPct val="100000"/>
              <a:buChar char="•"/>
            </a:pPr>
            <a:r>
              <a:rPr lang="en-US" sz="5600">
                <a:latin typeface="Calibri"/>
                <a:ea typeface="Calibri"/>
                <a:cs typeface="Calibri"/>
                <a:sym typeface="Calibri"/>
              </a:rPr>
              <a:t>If the delayed schedule needs to be changed to school closure or </a:t>
            </a:r>
            <a:r>
              <a:rPr lang="en-US" sz="5600">
                <a:latin typeface="Calibri"/>
                <a:ea typeface="Calibri"/>
                <a:cs typeface="Calibri"/>
                <a:sym typeface="Calibri"/>
              </a:rPr>
              <a:t>to “Remote Learning Day,” </a:t>
            </a:r>
            <a:r>
              <a:rPr lang="en-US" sz="5600">
                <a:latin typeface="Calibri"/>
                <a:ea typeface="Calibri"/>
                <a:cs typeface="Calibri"/>
                <a:sym typeface="Calibri"/>
              </a:rPr>
              <a:t> the Central Office Staff will call radio and television stations. The Superintendent and/or Technology Manager sends out a message via Social Media, email, voice call, and/or text message. The School Division Website is updated.</a:t>
            </a:r>
            <a:endParaRPr/>
          </a:p>
          <a:p>
            <a:pPr indent="0" lvl="0" marL="0" rtl="0" algn="l">
              <a:lnSpc>
                <a:spcPct val="100000"/>
              </a:lnSpc>
              <a:spcBef>
                <a:spcPts val="1000"/>
              </a:spcBef>
              <a:spcAft>
                <a:spcPts val="0"/>
              </a:spcAft>
              <a:buSzPct val="100000"/>
              <a:buNone/>
            </a:pPr>
            <a:r>
              <a:rPr lang="en-US" sz="5600" u="sng">
                <a:latin typeface="Calibri"/>
                <a:ea typeface="Calibri"/>
                <a:cs typeface="Calibri"/>
                <a:sym typeface="Calibri"/>
              </a:rPr>
              <a:t>Early Dismissal</a:t>
            </a:r>
            <a:endParaRPr/>
          </a:p>
          <a:p>
            <a:pPr indent="-228600" lvl="0" marL="228600" rtl="0" algn="l">
              <a:lnSpc>
                <a:spcPct val="100000"/>
              </a:lnSpc>
              <a:spcBef>
                <a:spcPts val="1000"/>
              </a:spcBef>
              <a:spcAft>
                <a:spcPts val="0"/>
              </a:spcAft>
              <a:buSzPct val="100000"/>
              <a:buChar char="•"/>
            </a:pPr>
            <a:r>
              <a:rPr lang="en-US" sz="5600">
                <a:latin typeface="Calibri"/>
                <a:ea typeface="Calibri"/>
                <a:cs typeface="Calibri"/>
                <a:sym typeface="Calibri"/>
              </a:rPr>
              <a:t>There are times when the daily school schedule must be altered after the school day has begun. These “early dismissals” may be caused by inclement weather or other emergencies that could impact student and staff safety. When the school administration is alerted to the possible need to dismiss school early, communication is initiated immediately with agencies and individuals who are knowledgeable of the situation that has created the emergency. Information is gathered quickly by school administrators, and a careful analysis of the facts is conducted before the Superintendent makes the decision to dismiss early.</a:t>
            </a:r>
            <a:endParaRPr/>
          </a:p>
          <a:p>
            <a:pPr indent="-228600" lvl="0" marL="228600" rtl="0" algn="l">
              <a:lnSpc>
                <a:spcPct val="100000"/>
              </a:lnSpc>
              <a:spcBef>
                <a:spcPts val="1000"/>
              </a:spcBef>
              <a:spcAft>
                <a:spcPts val="0"/>
              </a:spcAft>
              <a:buSzPct val="100000"/>
              <a:buChar char="•"/>
            </a:pPr>
            <a:r>
              <a:rPr lang="en-US" sz="5600">
                <a:latin typeface="Calibri"/>
                <a:ea typeface="Calibri"/>
                <a:cs typeface="Calibri"/>
                <a:sym typeface="Calibri"/>
              </a:rPr>
              <a:t>Once this decision is made, the same media that are used for a “delayed schedule” are used by school administrators to notify parents, staff and others of the decision. Every effort is made to make this call in a timely manner in order to allow for adjustments in schedules and arrangements for the safety of students and staff. </a:t>
            </a:r>
            <a:endParaRPr/>
          </a:p>
          <a:p>
            <a:pPr indent="0" lvl="0" marL="0" rtl="0" algn="l">
              <a:lnSpc>
                <a:spcPct val="100000"/>
              </a:lnSpc>
              <a:spcBef>
                <a:spcPts val="1000"/>
              </a:spcBef>
              <a:spcAft>
                <a:spcPts val="0"/>
              </a:spcAft>
              <a:buSzPct val="100000"/>
              <a:buNone/>
            </a:pPr>
            <a:br>
              <a:rPr lang="en-US" sz="5600">
                <a:latin typeface="Calibri"/>
                <a:ea typeface="Calibri"/>
                <a:cs typeface="Calibri"/>
                <a:sym typeface="Calibri"/>
              </a:rPr>
            </a:br>
            <a:endParaRPr sz="5600">
              <a:latin typeface="Calibri"/>
              <a:ea typeface="Calibri"/>
              <a:cs typeface="Calibri"/>
              <a:sym typeface="Calibri"/>
            </a:endParaRPr>
          </a:p>
          <a:p>
            <a:pPr indent="0" lvl="0" marL="0" rtl="0" algn="l">
              <a:lnSpc>
                <a:spcPct val="100000"/>
              </a:lnSpc>
              <a:spcBef>
                <a:spcPts val="1000"/>
              </a:spcBef>
              <a:spcAft>
                <a:spcPts val="0"/>
              </a:spcAft>
              <a:buSzPct val="100000"/>
              <a:buNone/>
            </a:pPr>
            <a:br>
              <a:rPr lang="en-US"/>
            </a:br>
            <a:br>
              <a:rPr lang="en-US"/>
            </a:br>
            <a:br>
              <a:rPr lang="en-US"/>
            </a:b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118" name="Shape 118"/>
        <p:cNvGrpSpPr/>
        <p:nvPr/>
      </p:nvGrpSpPr>
      <p:grpSpPr>
        <a:xfrm>
          <a:off x="0" y="0"/>
          <a:ext cx="0" cy="0"/>
          <a:chOff x="0" y="0"/>
          <a:chExt cx="0" cy="0"/>
        </a:xfrm>
      </p:grpSpPr>
      <p:sp>
        <p:nvSpPr>
          <p:cNvPr id="119" name="Google Shape;119;p15"/>
          <p:cNvSpPr/>
          <p:nvPr/>
        </p:nvSpPr>
        <p:spPr>
          <a:xfrm>
            <a:off x="0" y="0"/>
            <a:ext cx="12191999" cy="685800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20" name="Google Shape;120;p15"/>
          <p:cNvSpPr/>
          <p:nvPr/>
        </p:nvSpPr>
        <p:spPr>
          <a:xfrm>
            <a:off x="-1" y="0"/>
            <a:ext cx="7544653"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21" name="Google Shape;121;p15"/>
          <p:cNvSpPr txBox="1"/>
          <p:nvPr>
            <p:ph type="title"/>
          </p:nvPr>
        </p:nvSpPr>
        <p:spPr>
          <a:xfrm>
            <a:off x="643466" y="643467"/>
            <a:ext cx="6511096" cy="1264846"/>
          </a:xfrm>
          <a:prstGeom prst="rect">
            <a:avLst/>
          </a:prstGeom>
          <a:noFill/>
          <a:ln cap="flat" cmpd="sng" w="9525">
            <a:solidFill>
              <a:schemeClr val="lt1"/>
            </a:solidFill>
            <a:prstDash val="solid"/>
            <a:round/>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chemeClr val="lt1"/>
              </a:buClr>
              <a:buSzPts val="2800"/>
              <a:buFont typeface="Gill Sans"/>
              <a:buNone/>
            </a:pPr>
            <a:r>
              <a:rPr lang="en-US">
                <a:solidFill>
                  <a:schemeClr val="lt1"/>
                </a:solidFill>
              </a:rPr>
              <a:t>TEMPERATURE CONCERNS </a:t>
            </a:r>
            <a:endParaRPr/>
          </a:p>
        </p:txBody>
      </p:sp>
      <p:sp>
        <p:nvSpPr>
          <p:cNvPr id="122" name="Google Shape;122;p15"/>
          <p:cNvSpPr txBox="1"/>
          <p:nvPr>
            <p:ph idx="1" type="body"/>
          </p:nvPr>
        </p:nvSpPr>
        <p:spPr>
          <a:xfrm>
            <a:off x="643475" y="2087225"/>
            <a:ext cx="6511200" cy="39666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lnSpc>
                <a:spcPct val="160000"/>
              </a:lnSpc>
              <a:spcBef>
                <a:spcPts val="0"/>
              </a:spcBef>
              <a:spcAft>
                <a:spcPts val="0"/>
              </a:spcAft>
              <a:buSzPct val="100000"/>
              <a:buNone/>
            </a:pPr>
            <a:r>
              <a:rPr lang="en-US" sz="7200">
                <a:solidFill>
                  <a:schemeClr val="lt1"/>
                </a:solidFill>
                <a:latin typeface="Calibri"/>
                <a:ea typeface="Calibri"/>
                <a:cs typeface="Calibri"/>
                <a:sym typeface="Calibri"/>
              </a:rPr>
              <a:t>When temperatures are expected to be </a:t>
            </a:r>
            <a:r>
              <a:rPr i="1" lang="en-US" sz="7200">
                <a:solidFill>
                  <a:schemeClr val="lt1"/>
                </a:solidFill>
                <a:latin typeface="Calibri"/>
                <a:ea typeface="Calibri"/>
                <a:cs typeface="Calibri"/>
                <a:sym typeface="Calibri"/>
              </a:rPr>
              <a:t>below </a:t>
            </a:r>
            <a:r>
              <a:rPr b="1" i="1" lang="en-US" sz="7200">
                <a:solidFill>
                  <a:schemeClr val="lt1"/>
                </a:solidFill>
                <a:latin typeface="Calibri"/>
                <a:ea typeface="Calibri"/>
                <a:cs typeface="Calibri"/>
                <a:sym typeface="Calibri"/>
              </a:rPr>
              <a:t>15 degrees</a:t>
            </a:r>
            <a:r>
              <a:rPr lang="en-US" sz="7200" u="sng">
                <a:solidFill>
                  <a:schemeClr val="lt1"/>
                </a:solidFill>
                <a:latin typeface="Calibri"/>
                <a:ea typeface="Calibri"/>
                <a:cs typeface="Calibri"/>
                <a:sym typeface="Calibri"/>
              </a:rPr>
              <a:t> </a:t>
            </a:r>
            <a:r>
              <a:rPr i="1" lang="en-US" sz="7200" u="sng">
                <a:solidFill>
                  <a:schemeClr val="lt1"/>
                </a:solidFill>
                <a:latin typeface="Calibri"/>
                <a:ea typeface="Calibri"/>
                <a:cs typeface="Calibri"/>
                <a:sym typeface="Calibri"/>
              </a:rPr>
              <a:t>we </a:t>
            </a:r>
            <a:r>
              <a:rPr b="1" i="1" lang="en-US" sz="7200" u="sng">
                <a:solidFill>
                  <a:schemeClr val="lt1"/>
                </a:solidFill>
                <a:latin typeface="Calibri"/>
                <a:ea typeface="Calibri"/>
                <a:cs typeface="Calibri"/>
                <a:sym typeface="Calibri"/>
              </a:rPr>
              <a:t>will consider </a:t>
            </a:r>
            <a:r>
              <a:rPr i="1" lang="en-US" sz="7200" u="sng">
                <a:solidFill>
                  <a:schemeClr val="lt1"/>
                </a:solidFill>
                <a:latin typeface="Calibri"/>
                <a:ea typeface="Calibri"/>
                <a:cs typeface="Calibri"/>
                <a:sym typeface="Calibri"/>
              </a:rPr>
              <a:t>making a schedule change</a:t>
            </a:r>
            <a:r>
              <a:rPr i="1" lang="en-US" sz="7200">
                <a:solidFill>
                  <a:schemeClr val="lt1"/>
                </a:solidFill>
                <a:latin typeface="Calibri"/>
                <a:ea typeface="Calibri"/>
                <a:cs typeface="Calibri"/>
                <a:sym typeface="Calibri"/>
              </a:rPr>
              <a:t>.  </a:t>
            </a:r>
            <a:r>
              <a:rPr lang="en-US" sz="7200">
                <a:solidFill>
                  <a:schemeClr val="lt1"/>
                </a:solidFill>
                <a:latin typeface="Calibri"/>
                <a:ea typeface="Calibri"/>
                <a:cs typeface="Calibri"/>
                <a:sym typeface="Calibri"/>
              </a:rPr>
              <a:t>Factors to be considered during these conditions include cloud cover, wind chill, radiant heat factor, and hourly temperature changes. When temperatures drop to single digits during the time of normal bus routes, a delayed schedule may be used. This will enable custodial and maintenance staff more time to ensure that all areas of the buildings are heated properly prior to the arrival of students and staff and that buses are able to start and warm appropriately prior to departure for routes. </a:t>
            </a:r>
            <a:endParaRPr/>
          </a:p>
          <a:p>
            <a:pPr indent="0" lvl="0" marL="0" rtl="0" algn="l">
              <a:lnSpc>
                <a:spcPct val="90000"/>
              </a:lnSpc>
              <a:spcBef>
                <a:spcPts val="1000"/>
              </a:spcBef>
              <a:spcAft>
                <a:spcPts val="0"/>
              </a:spcAft>
              <a:buSzPct val="100000"/>
              <a:buNone/>
            </a:pPr>
            <a:br>
              <a:rPr lang="en-US">
                <a:solidFill>
                  <a:schemeClr val="lt1"/>
                </a:solidFill>
              </a:rPr>
            </a:br>
            <a:endParaRPr>
              <a:solidFill>
                <a:schemeClr val="lt1"/>
              </a:solidFill>
            </a:endParaRPr>
          </a:p>
        </p:txBody>
      </p:sp>
      <p:pic>
        <p:nvPicPr>
          <p:cNvPr descr="Partial Sun" id="123" name="Google Shape;123;p15"/>
          <p:cNvPicPr preferRelativeResize="0"/>
          <p:nvPr/>
        </p:nvPicPr>
        <p:blipFill rotWithShape="1">
          <a:blip r:embed="rId3">
            <a:alphaModFix/>
          </a:blip>
          <a:srcRect b="0" l="0" r="0" t="0"/>
          <a:stretch/>
        </p:blipFill>
        <p:spPr>
          <a:xfrm>
            <a:off x="8119870" y="1614253"/>
            <a:ext cx="3428662" cy="34286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6"/>
          <p:cNvSpPr txBox="1"/>
          <p:nvPr>
            <p:ph type="title"/>
          </p:nvPr>
        </p:nvSpPr>
        <p:spPr>
          <a:xfrm>
            <a:off x="2231136" y="523614"/>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NOTIFICATIONS </a:t>
            </a:r>
            <a:endParaRPr/>
          </a:p>
        </p:txBody>
      </p:sp>
      <p:sp>
        <p:nvSpPr>
          <p:cNvPr id="129" name="Google Shape;129;p16"/>
          <p:cNvSpPr txBox="1"/>
          <p:nvPr>
            <p:ph idx="1" type="body"/>
          </p:nvPr>
        </p:nvSpPr>
        <p:spPr>
          <a:xfrm>
            <a:off x="529175" y="2328325"/>
            <a:ext cx="5068200" cy="34545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lnSpc>
                <a:spcPct val="100000"/>
              </a:lnSpc>
              <a:spcBef>
                <a:spcPts val="0"/>
              </a:spcBef>
              <a:spcAft>
                <a:spcPts val="0"/>
              </a:spcAft>
              <a:buSzPct val="30769"/>
              <a:buNone/>
            </a:pPr>
            <a:r>
              <a:t/>
            </a:r>
            <a:endParaRPr sz="5200"/>
          </a:p>
          <a:p>
            <a:pPr indent="0" lvl="0" marL="0" rtl="0" algn="l">
              <a:lnSpc>
                <a:spcPct val="100000"/>
              </a:lnSpc>
              <a:spcBef>
                <a:spcPts val="0"/>
              </a:spcBef>
              <a:spcAft>
                <a:spcPts val="0"/>
              </a:spcAft>
              <a:buSzPct val="30768"/>
              <a:buNone/>
            </a:pPr>
            <a:r>
              <a:rPr lang="en-US" sz="5200"/>
              <a:t>If a schedule is altered (2 or 3 hour delay), every effort will be made to notify families and the community by </a:t>
            </a:r>
            <a:r>
              <a:rPr b="1" lang="en-US" sz="5200"/>
              <a:t>6:30 AM.</a:t>
            </a:r>
            <a:endParaRPr sz="5200"/>
          </a:p>
          <a:p>
            <a:pPr indent="0" lvl="0" marL="0" rtl="0" algn="l">
              <a:lnSpc>
                <a:spcPct val="100000"/>
              </a:lnSpc>
              <a:spcBef>
                <a:spcPts val="1000"/>
              </a:spcBef>
              <a:spcAft>
                <a:spcPts val="0"/>
              </a:spcAft>
              <a:buSzPct val="30768"/>
              <a:buNone/>
            </a:pPr>
            <a:r>
              <a:rPr lang="en-US" sz="5200"/>
              <a:t>If the delayed schedule needs to be changed to a Remote Learning Day, every effort will be made to make the decision no later than</a:t>
            </a:r>
            <a:r>
              <a:rPr b="1" lang="en-US" sz="5200"/>
              <a:t> 8:30 AM. </a:t>
            </a:r>
            <a:endParaRPr b="1" sz="5200"/>
          </a:p>
          <a:p>
            <a:pPr indent="0" lvl="0" marL="0" rtl="0" algn="l">
              <a:lnSpc>
                <a:spcPct val="100000"/>
              </a:lnSpc>
              <a:spcBef>
                <a:spcPts val="0"/>
              </a:spcBef>
              <a:spcAft>
                <a:spcPts val="0"/>
              </a:spcAft>
              <a:buSzPct val="57142"/>
              <a:buNone/>
            </a:pPr>
            <a:r>
              <a:t/>
            </a:r>
            <a:endParaRPr b="1" sz="2800"/>
          </a:p>
          <a:p>
            <a:pPr indent="0" lvl="0" marL="0" rtl="0" algn="l">
              <a:lnSpc>
                <a:spcPct val="100000"/>
              </a:lnSpc>
              <a:spcBef>
                <a:spcPts val="1000"/>
              </a:spcBef>
              <a:spcAft>
                <a:spcPts val="0"/>
              </a:spcAft>
              <a:buSzPct val="57142"/>
              <a:buNone/>
            </a:pPr>
            <a:br>
              <a:rPr lang="en-US" sz="2800"/>
            </a:br>
            <a:r>
              <a:rPr b="1" lang="en-US" sz="5388" u="sng"/>
              <a:t>Alternate Routes that may be used: </a:t>
            </a:r>
            <a:endParaRPr b="1" sz="5388" u="sng"/>
          </a:p>
          <a:p>
            <a:pPr indent="0" lvl="0" marL="0" rtl="0" algn="l">
              <a:lnSpc>
                <a:spcPct val="100000"/>
              </a:lnSpc>
              <a:spcBef>
                <a:spcPts val="1000"/>
              </a:spcBef>
              <a:spcAft>
                <a:spcPts val="0"/>
              </a:spcAft>
              <a:buSzPct val="29692"/>
              <a:buNone/>
            </a:pPr>
            <a:r>
              <a:rPr b="1" lang="en-US" sz="5388"/>
              <a:t>Chapman, Laurel, Roundtown</a:t>
            </a:r>
            <a:r>
              <a:rPr lang="en-US" sz="5388"/>
              <a:t>- The alternate route will have students come to the main road. </a:t>
            </a:r>
            <a:endParaRPr sz="5388"/>
          </a:p>
          <a:p>
            <a:pPr indent="0" lvl="0" marL="0" rtl="0" algn="l">
              <a:lnSpc>
                <a:spcPct val="100000"/>
              </a:lnSpc>
              <a:spcBef>
                <a:spcPts val="1000"/>
              </a:spcBef>
              <a:spcAft>
                <a:spcPts val="0"/>
              </a:spcAft>
              <a:buSzPct val="29692"/>
              <a:buNone/>
            </a:pPr>
            <a:r>
              <a:rPr b="1" lang="en-US" sz="5388"/>
              <a:t>Sawmill - </a:t>
            </a:r>
            <a:r>
              <a:rPr lang="en-US" sz="5388"/>
              <a:t>Students will meet at Park Avenue.</a:t>
            </a:r>
            <a:endParaRPr sz="5388"/>
          </a:p>
          <a:p>
            <a:pPr indent="0" lvl="0" marL="0" rtl="0" algn="l">
              <a:lnSpc>
                <a:spcPct val="100000"/>
              </a:lnSpc>
              <a:spcBef>
                <a:spcPts val="1000"/>
              </a:spcBef>
              <a:spcAft>
                <a:spcPts val="0"/>
              </a:spcAft>
              <a:buSzPct val="29692"/>
              <a:buNone/>
            </a:pPr>
            <a:r>
              <a:rPr b="1" lang="en-US" sz="5388"/>
              <a:t>Guest River -</a:t>
            </a:r>
            <a:r>
              <a:rPr lang="en-US" sz="5388"/>
              <a:t> Students will meet at Wells Adams Road</a:t>
            </a:r>
            <a:endParaRPr sz="5388"/>
          </a:p>
          <a:p>
            <a:pPr indent="0" lvl="0" marL="0" rtl="0" algn="l">
              <a:lnSpc>
                <a:spcPct val="100000"/>
              </a:lnSpc>
              <a:spcBef>
                <a:spcPts val="1000"/>
              </a:spcBef>
              <a:spcAft>
                <a:spcPts val="0"/>
              </a:spcAft>
              <a:buSzPct val="29692"/>
              <a:buNone/>
            </a:pPr>
            <a:r>
              <a:rPr b="1" lang="en-US" sz="5388"/>
              <a:t>Hamner - </a:t>
            </a:r>
            <a:r>
              <a:rPr lang="en-US" sz="5388"/>
              <a:t>Students will meet at the bottom of the hill.</a:t>
            </a:r>
            <a:endParaRPr sz="5388"/>
          </a:p>
          <a:p>
            <a:pPr indent="0" lvl="0" marL="0" rtl="0" algn="l">
              <a:lnSpc>
                <a:spcPct val="100000"/>
              </a:lnSpc>
              <a:spcBef>
                <a:spcPts val="1000"/>
              </a:spcBef>
              <a:spcAft>
                <a:spcPts val="0"/>
              </a:spcAft>
              <a:buSzPct val="57142"/>
              <a:buNone/>
            </a:pPr>
            <a:r>
              <a:t/>
            </a:r>
            <a:endParaRPr sz="2800"/>
          </a:p>
          <a:p>
            <a:pPr indent="0" lvl="0" marL="0" rtl="0" algn="l">
              <a:lnSpc>
                <a:spcPct val="100000"/>
              </a:lnSpc>
              <a:spcBef>
                <a:spcPts val="1000"/>
              </a:spcBef>
              <a:spcAft>
                <a:spcPts val="0"/>
              </a:spcAft>
              <a:buSzPct val="100000"/>
              <a:buNone/>
            </a:pPr>
            <a:r>
              <a:t/>
            </a:r>
            <a:endParaRPr sz="1600"/>
          </a:p>
          <a:p>
            <a:pPr indent="0" lvl="0" marL="0" rtl="0" algn="l">
              <a:lnSpc>
                <a:spcPct val="100000"/>
              </a:lnSpc>
              <a:spcBef>
                <a:spcPts val="1000"/>
              </a:spcBef>
              <a:spcAft>
                <a:spcPts val="0"/>
              </a:spcAft>
              <a:buSzPct val="100000"/>
              <a:buNone/>
            </a:pPr>
            <a:br>
              <a:rPr lang="en-US" sz="1600"/>
            </a:br>
            <a:br>
              <a:rPr lang="en-US" sz="1600"/>
            </a:br>
            <a:br>
              <a:rPr lang="en-US" sz="1600"/>
            </a:br>
            <a:endParaRPr sz="1600"/>
          </a:p>
        </p:txBody>
      </p:sp>
      <p:grpSp>
        <p:nvGrpSpPr>
          <p:cNvPr id="130" name="Google Shape;130;p16"/>
          <p:cNvGrpSpPr/>
          <p:nvPr/>
        </p:nvGrpSpPr>
        <p:grpSpPr>
          <a:xfrm>
            <a:off x="5597307" y="2373573"/>
            <a:ext cx="6212418" cy="4017915"/>
            <a:chOff x="0" y="436"/>
            <a:chExt cx="6212418" cy="4017915"/>
          </a:xfrm>
        </p:grpSpPr>
        <p:sp>
          <p:nvSpPr>
            <p:cNvPr id="131" name="Google Shape;131;p16"/>
            <p:cNvSpPr/>
            <p:nvPr/>
          </p:nvSpPr>
          <p:spPr>
            <a:xfrm>
              <a:off x="0" y="436"/>
              <a:ext cx="6192077" cy="418275"/>
            </a:xfrm>
            <a:prstGeom prst="roundRect">
              <a:avLst>
                <a:gd fmla="val 16667"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16"/>
            <p:cNvSpPr txBox="1"/>
            <p:nvPr/>
          </p:nvSpPr>
          <p:spPr>
            <a:xfrm>
              <a:off x="20419" y="20855"/>
              <a:ext cx="6151239" cy="377437"/>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Clr>
                  <a:schemeClr val="lt1"/>
                </a:buClr>
                <a:buSzPts val="1100"/>
                <a:buFont typeface="Gill Sans"/>
                <a:buNone/>
              </a:pPr>
              <a:r>
                <a:rPr b="1" i="0" lang="en-US" sz="1100" u="sng" cap="none" strike="noStrike">
                  <a:solidFill>
                    <a:schemeClr val="dk1"/>
                  </a:solidFill>
                  <a:latin typeface="Gill Sans"/>
                  <a:ea typeface="Gill Sans"/>
                  <a:cs typeface="Gill Sans"/>
                  <a:sym typeface="Gill Sans"/>
                </a:rPr>
                <a:t>POSSIBLE DECISIONS FOR 202</a:t>
              </a:r>
              <a:r>
                <a:rPr b="1" lang="en-US" sz="1100" u="sng">
                  <a:solidFill>
                    <a:schemeClr val="dk1"/>
                  </a:solidFill>
                  <a:latin typeface="Gill Sans"/>
                  <a:ea typeface="Gill Sans"/>
                  <a:cs typeface="Gill Sans"/>
                  <a:sym typeface="Gill Sans"/>
                </a:rPr>
                <a:t>3</a:t>
              </a:r>
              <a:r>
                <a:rPr b="1" i="0" lang="en-US" sz="1100" u="sng" cap="none" strike="noStrike">
                  <a:solidFill>
                    <a:schemeClr val="dk1"/>
                  </a:solidFill>
                  <a:latin typeface="Gill Sans"/>
                  <a:ea typeface="Gill Sans"/>
                  <a:cs typeface="Gill Sans"/>
                  <a:sym typeface="Gill Sans"/>
                </a:rPr>
                <a:t>-2</a:t>
              </a:r>
              <a:r>
                <a:rPr b="1" i="0" lang="en-US" sz="1100" u="sng" cap="none" strike="noStrike">
                  <a:solidFill>
                    <a:schemeClr val="dk1"/>
                  </a:solidFill>
                  <a:latin typeface="Gill Sans"/>
                  <a:ea typeface="Gill Sans"/>
                  <a:cs typeface="Gill Sans"/>
                  <a:sym typeface="Gill Sans"/>
                </a:rPr>
                <a:t>3</a:t>
              </a:r>
              <a:r>
                <a:rPr b="1" i="0" lang="en-US" sz="1100" u="sng" cap="none" strike="noStrike">
                  <a:solidFill>
                    <a:schemeClr val="dk1"/>
                  </a:solidFill>
                  <a:latin typeface="Gill Sans"/>
                  <a:ea typeface="Gill Sans"/>
                  <a:cs typeface="Gill Sans"/>
                  <a:sym typeface="Gill Sans"/>
                </a:rPr>
                <a:t>4 SCHOOL YEAR</a:t>
              </a:r>
              <a:endParaRPr b="1" i="0" sz="1100" u="sng" cap="none" strike="noStrike">
                <a:solidFill>
                  <a:schemeClr val="dk1"/>
                </a:solidFill>
                <a:latin typeface="Gill Sans"/>
                <a:ea typeface="Gill Sans"/>
                <a:cs typeface="Gill Sans"/>
                <a:sym typeface="Gill Sans"/>
              </a:endParaRPr>
            </a:p>
          </p:txBody>
        </p:sp>
        <p:sp>
          <p:nvSpPr>
            <p:cNvPr id="133" name="Google Shape;133;p16"/>
            <p:cNvSpPr/>
            <p:nvPr/>
          </p:nvSpPr>
          <p:spPr>
            <a:xfrm>
              <a:off x="0" y="450391"/>
              <a:ext cx="6192077" cy="418275"/>
            </a:xfrm>
            <a:prstGeom prst="roundRect">
              <a:avLst>
                <a:gd fmla="val 16667"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16"/>
            <p:cNvSpPr txBox="1"/>
            <p:nvPr/>
          </p:nvSpPr>
          <p:spPr>
            <a:xfrm>
              <a:off x="20493" y="450389"/>
              <a:ext cx="6151200" cy="377400"/>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Clr>
                  <a:schemeClr val="dk1"/>
                </a:buClr>
                <a:buSzPts val="1100"/>
                <a:buFont typeface="Gill Sans"/>
                <a:buNone/>
              </a:pPr>
              <a:r>
                <a:rPr b="1" i="0" lang="en-US" sz="1700" u="none" cap="none" strike="noStrike">
                  <a:solidFill>
                    <a:srgbClr val="404040"/>
                  </a:solidFill>
                  <a:latin typeface="Gill Sans"/>
                  <a:ea typeface="Gill Sans"/>
                  <a:cs typeface="Gill Sans"/>
                  <a:sym typeface="Gill Sans"/>
                </a:rPr>
                <a:t>2 or 3 hour delay</a:t>
              </a:r>
              <a:endParaRPr b="1" i="0" sz="1700" u="none" cap="none" strike="noStrike">
                <a:solidFill>
                  <a:srgbClr val="404040"/>
                </a:solidFill>
                <a:latin typeface="Gill Sans"/>
                <a:ea typeface="Gill Sans"/>
                <a:cs typeface="Gill Sans"/>
                <a:sym typeface="Gill Sans"/>
              </a:endParaRPr>
            </a:p>
          </p:txBody>
        </p:sp>
        <p:sp>
          <p:nvSpPr>
            <p:cNvPr id="135" name="Google Shape;135;p16"/>
            <p:cNvSpPr/>
            <p:nvPr/>
          </p:nvSpPr>
          <p:spPr>
            <a:xfrm>
              <a:off x="0" y="900346"/>
              <a:ext cx="6192077" cy="418275"/>
            </a:xfrm>
            <a:prstGeom prst="roundRect">
              <a:avLst>
                <a:gd fmla="val 16667"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16"/>
            <p:cNvSpPr txBox="1"/>
            <p:nvPr/>
          </p:nvSpPr>
          <p:spPr>
            <a:xfrm>
              <a:off x="20418" y="868663"/>
              <a:ext cx="6192000" cy="609900"/>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Gill Sans"/>
                <a:buNone/>
              </a:pPr>
              <a:r>
                <a:rPr b="0" i="0" lang="en-US" u="none" cap="none" strike="noStrike">
                  <a:solidFill>
                    <a:schemeClr val="dk1"/>
                  </a:solidFill>
                  <a:highlight>
                    <a:schemeClr val="lt1"/>
                  </a:highlight>
                  <a:latin typeface="Gill Sans"/>
                  <a:ea typeface="Gill Sans"/>
                  <a:cs typeface="Gill Sans"/>
                  <a:sym typeface="Gill Sans"/>
                </a:rPr>
                <a:t>On 2 or 3 hour delays, alternate bus routes/stops </a:t>
              </a:r>
              <a:r>
                <a:rPr b="1" i="0" lang="en-US" u="none" cap="none" strike="noStrike">
                  <a:solidFill>
                    <a:schemeClr val="dk1"/>
                  </a:solidFill>
                  <a:highlight>
                    <a:schemeClr val="lt1"/>
                  </a:highlight>
                  <a:latin typeface="Gill Sans"/>
                  <a:ea typeface="Gill Sans"/>
                  <a:cs typeface="Gill Sans"/>
                  <a:sym typeface="Gill Sans"/>
                </a:rPr>
                <a:t>may be used as deemed necessary</a:t>
              </a:r>
              <a:r>
                <a:rPr b="0" i="0" lang="en-US" u="none" cap="none" strike="noStrike">
                  <a:solidFill>
                    <a:schemeClr val="dk1"/>
                  </a:solidFill>
                  <a:highlight>
                    <a:schemeClr val="lt1"/>
                  </a:highlight>
                  <a:latin typeface="Gill Sans"/>
                  <a:ea typeface="Gill Sans"/>
                  <a:cs typeface="Gill Sans"/>
                  <a:sym typeface="Gill Sans"/>
                </a:rPr>
                <a:t>.</a:t>
              </a:r>
              <a:endParaRPr b="0" i="0" u="none" cap="none" strike="noStrike">
                <a:solidFill>
                  <a:schemeClr val="dk1"/>
                </a:solidFill>
                <a:highlight>
                  <a:schemeClr val="lt1"/>
                </a:highlight>
                <a:latin typeface="Arial"/>
                <a:ea typeface="Arial"/>
                <a:cs typeface="Arial"/>
                <a:sym typeface="Arial"/>
              </a:endParaRPr>
            </a:p>
          </p:txBody>
        </p:sp>
        <p:sp>
          <p:nvSpPr>
            <p:cNvPr id="137" name="Google Shape;137;p16"/>
            <p:cNvSpPr/>
            <p:nvPr/>
          </p:nvSpPr>
          <p:spPr>
            <a:xfrm>
              <a:off x="0" y="1350301"/>
              <a:ext cx="6192077" cy="418275"/>
            </a:xfrm>
            <a:prstGeom prst="roundRect">
              <a:avLst>
                <a:gd fmla="val 16667"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16"/>
            <p:cNvSpPr txBox="1"/>
            <p:nvPr/>
          </p:nvSpPr>
          <p:spPr>
            <a:xfrm>
              <a:off x="20418" y="1478562"/>
              <a:ext cx="6151200" cy="192900"/>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Clr>
                  <a:schemeClr val="lt1"/>
                </a:buClr>
                <a:buSzPts val="1100"/>
                <a:buFont typeface="Gill Sans"/>
                <a:buNone/>
              </a:pPr>
              <a:r>
                <a:rPr b="1" i="0" lang="en-US" sz="1100" u="none" cap="none" strike="noStrike">
                  <a:solidFill>
                    <a:schemeClr val="lt1"/>
                  </a:solidFill>
                  <a:latin typeface="Gill Sans"/>
                  <a:ea typeface="Gill Sans"/>
                  <a:cs typeface="Gill Sans"/>
                  <a:sym typeface="Gill Sans"/>
                </a:rPr>
                <a:t>OR</a:t>
              </a:r>
              <a:endParaRPr b="1" i="0" sz="1400" u="none" cap="none" strike="noStrike">
                <a:solidFill>
                  <a:srgbClr val="000000"/>
                </a:solidFill>
                <a:latin typeface="Arial"/>
                <a:ea typeface="Arial"/>
                <a:cs typeface="Arial"/>
                <a:sym typeface="Arial"/>
              </a:endParaRPr>
            </a:p>
          </p:txBody>
        </p:sp>
        <p:sp>
          <p:nvSpPr>
            <p:cNvPr id="139" name="Google Shape;139;p16"/>
            <p:cNvSpPr/>
            <p:nvPr/>
          </p:nvSpPr>
          <p:spPr>
            <a:xfrm>
              <a:off x="0" y="1800256"/>
              <a:ext cx="6192077" cy="418275"/>
            </a:xfrm>
            <a:prstGeom prst="roundRect">
              <a:avLst>
                <a:gd fmla="val 16667"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16"/>
            <p:cNvSpPr txBox="1"/>
            <p:nvPr/>
          </p:nvSpPr>
          <p:spPr>
            <a:xfrm>
              <a:off x="20419" y="1820675"/>
              <a:ext cx="6151200" cy="377400"/>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Clr>
                  <a:schemeClr val="lt1"/>
                </a:buClr>
                <a:buSzPts val="1100"/>
                <a:buFont typeface="Gill Sans"/>
                <a:buNone/>
              </a:pPr>
              <a:r>
                <a:rPr b="1" lang="en-US" sz="1600">
                  <a:solidFill>
                    <a:srgbClr val="404040"/>
                  </a:solidFill>
                  <a:latin typeface="Gill Sans"/>
                  <a:ea typeface="Gill Sans"/>
                  <a:cs typeface="Gill Sans"/>
                  <a:sym typeface="Gill Sans"/>
                </a:rPr>
                <a:t>Division Closure </a:t>
              </a:r>
              <a:endParaRPr b="1" i="0" sz="1600" u="none" cap="none" strike="noStrike">
                <a:solidFill>
                  <a:srgbClr val="404040"/>
                </a:solidFill>
                <a:latin typeface="Gill Sans"/>
                <a:ea typeface="Gill Sans"/>
                <a:cs typeface="Gill Sans"/>
                <a:sym typeface="Gill Sans"/>
              </a:endParaRPr>
            </a:p>
          </p:txBody>
        </p:sp>
        <p:sp>
          <p:nvSpPr>
            <p:cNvPr id="141" name="Google Shape;141;p16"/>
            <p:cNvSpPr/>
            <p:nvPr/>
          </p:nvSpPr>
          <p:spPr>
            <a:xfrm>
              <a:off x="0" y="2250211"/>
              <a:ext cx="6192077" cy="418275"/>
            </a:xfrm>
            <a:prstGeom prst="roundRect">
              <a:avLst>
                <a:gd fmla="val 16667"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16"/>
            <p:cNvSpPr txBox="1"/>
            <p:nvPr/>
          </p:nvSpPr>
          <p:spPr>
            <a:xfrm>
              <a:off x="20493" y="2250213"/>
              <a:ext cx="6151200" cy="278700"/>
            </a:xfrm>
            <a:prstGeom prst="rect">
              <a:avLst/>
            </a:prstGeom>
            <a:noFill/>
            <a:ln>
              <a:noFill/>
            </a:ln>
          </p:spPr>
          <p:txBody>
            <a:bodyPr anchorCtr="0" anchor="ctr" bIns="41900" lIns="41900" spcFirstLastPara="1" rIns="41900" wrap="square" tIns="41900">
              <a:spAutoFit/>
            </a:bodyPr>
            <a:lstStyle/>
            <a:p>
              <a:pPr indent="0" lvl="0" marL="0" marR="0" rtl="0" algn="l">
                <a:lnSpc>
                  <a:spcPct val="90000"/>
                </a:lnSpc>
                <a:spcBef>
                  <a:spcPts val="0"/>
                </a:spcBef>
                <a:spcAft>
                  <a:spcPts val="0"/>
                </a:spcAft>
                <a:buClr>
                  <a:schemeClr val="lt1"/>
                </a:buClr>
                <a:buSzPts val="1100"/>
                <a:buFont typeface="Gill Sans"/>
                <a:buNone/>
              </a:pPr>
              <a:r>
                <a:rPr lang="en-US">
                  <a:solidFill>
                    <a:schemeClr val="dk1"/>
                  </a:solidFill>
                  <a:highlight>
                    <a:schemeClr val="lt1"/>
                  </a:highlight>
                </a:rPr>
                <a:t>Schools will be closed and no virtual learning would occur.</a:t>
              </a:r>
              <a:r>
                <a:rPr lang="en-US">
                  <a:solidFill>
                    <a:schemeClr val="dk1"/>
                  </a:solidFill>
                </a:rPr>
                <a:t> </a:t>
              </a:r>
              <a:endParaRPr b="0" i="0" sz="1400" u="none" cap="none" strike="noStrike">
                <a:solidFill>
                  <a:schemeClr val="dk1"/>
                </a:solidFill>
                <a:highlight>
                  <a:schemeClr val="lt1"/>
                </a:highlight>
                <a:latin typeface="Arial"/>
                <a:ea typeface="Arial"/>
                <a:cs typeface="Arial"/>
                <a:sym typeface="Arial"/>
              </a:endParaRPr>
            </a:p>
          </p:txBody>
        </p:sp>
        <p:sp>
          <p:nvSpPr>
            <p:cNvPr id="143" name="Google Shape;143;p16"/>
            <p:cNvSpPr/>
            <p:nvPr/>
          </p:nvSpPr>
          <p:spPr>
            <a:xfrm>
              <a:off x="0" y="2700166"/>
              <a:ext cx="6192077" cy="418275"/>
            </a:xfrm>
            <a:prstGeom prst="roundRect">
              <a:avLst>
                <a:gd fmla="val 16667"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16"/>
            <p:cNvSpPr txBox="1"/>
            <p:nvPr/>
          </p:nvSpPr>
          <p:spPr>
            <a:xfrm>
              <a:off x="20419" y="2720585"/>
              <a:ext cx="6151239" cy="377437"/>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Clr>
                  <a:schemeClr val="lt1"/>
                </a:buClr>
                <a:buSzPts val="1100"/>
                <a:buFont typeface="Gill Sans"/>
                <a:buNone/>
              </a:pPr>
              <a:r>
                <a:rPr b="1" i="0" lang="en-US" sz="1100" u="none" cap="none" strike="noStrike">
                  <a:solidFill>
                    <a:schemeClr val="lt1"/>
                  </a:solidFill>
                  <a:latin typeface="Gill Sans"/>
                  <a:ea typeface="Gill Sans"/>
                  <a:cs typeface="Gill Sans"/>
                  <a:sym typeface="Gill Sans"/>
                </a:rPr>
                <a:t>OR</a:t>
              </a:r>
              <a:endParaRPr b="1" i="0" sz="1400" u="none" cap="none" strike="noStrike">
                <a:solidFill>
                  <a:srgbClr val="000000"/>
                </a:solidFill>
                <a:latin typeface="Arial"/>
                <a:ea typeface="Arial"/>
                <a:cs typeface="Arial"/>
                <a:sym typeface="Arial"/>
              </a:endParaRPr>
            </a:p>
          </p:txBody>
        </p:sp>
        <p:sp>
          <p:nvSpPr>
            <p:cNvPr id="145" name="Google Shape;145;p16"/>
            <p:cNvSpPr/>
            <p:nvPr/>
          </p:nvSpPr>
          <p:spPr>
            <a:xfrm>
              <a:off x="0" y="3150121"/>
              <a:ext cx="6192077" cy="418275"/>
            </a:xfrm>
            <a:prstGeom prst="roundRect">
              <a:avLst>
                <a:gd fmla="val 16667"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16"/>
            <p:cNvSpPr txBox="1"/>
            <p:nvPr/>
          </p:nvSpPr>
          <p:spPr>
            <a:xfrm>
              <a:off x="20419" y="3170540"/>
              <a:ext cx="6151200" cy="377400"/>
            </a:xfrm>
            <a:prstGeom prst="rect">
              <a:avLst/>
            </a:prstGeom>
            <a:noFill/>
            <a:ln>
              <a:noFill/>
            </a:ln>
          </p:spPr>
          <p:txBody>
            <a:bodyPr anchorCtr="0" anchor="ctr" bIns="41900" lIns="41900" spcFirstLastPara="1" rIns="41900" wrap="square" tIns="41900">
              <a:noAutofit/>
            </a:bodyPr>
            <a:lstStyle/>
            <a:p>
              <a:pPr indent="0" lvl="0" marL="0" rtl="0" algn="ctr">
                <a:lnSpc>
                  <a:spcPct val="90000"/>
                </a:lnSpc>
                <a:spcBef>
                  <a:spcPts val="0"/>
                </a:spcBef>
                <a:spcAft>
                  <a:spcPts val="0"/>
                </a:spcAft>
                <a:buClr>
                  <a:schemeClr val="lt1"/>
                </a:buClr>
                <a:buSzPts val="1100"/>
                <a:buFont typeface="Gill Sans"/>
                <a:buNone/>
              </a:pPr>
              <a:r>
                <a:rPr b="1" i="1" lang="en-US" sz="1600">
                  <a:solidFill>
                    <a:srgbClr val="404040"/>
                  </a:solidFill>
                  <a:latin typeface="Gill Sans"/>
                  <a:ea typeface="Gill Sans"/>
                  <a:cs typeface="Gill Sans"/>
                  <a:sym typeface="Gill Sans"/>
                </a:rPr>
                <a:t>Remote Learning Days- ALL students remote learning</a:t>
              </a:r>
              <a:endParaRPr sz="1600">
                <a:solidFill>
                  <a:srgbClr val="404040"/>
                </a:solidFill>
                <a:latin typeface="Gill Sans"/>
                <a:ea typeface="Gill Sans"/>
                <a:cs typeface="Gill Sans"/>
                <a:sym typeface="Gill Sans"/>
              </a:endParaRPr>
            </a:p>
          </p:txBody>
        </p:sp>
        <p:sp>
          <p:nvSpPr>
            <p:cNvPr id="147" name="Google Shape;147;p16"/>
            <p:cNvSpPr/>
            <p:nvPr/>
          </p:nvSpPr>
          <p:spPr>
            <a:xfrm>
              <a:off x="0" y="3600076"/>
              <a:ext cx="6192077" cy="418275"/>
            </a:xfrm>
            <a:prstGeom prst="roundRect">
              <a:avLst>
                <a:gd fmla="val 16667" name="adj"/>
              </a:avLst>
            </a:prstGeom>
            <a:solidFill>
              <a:srgbClr val="F5A21B"/>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16"/>
            <p:cNvSpPr txBox="1"/>
            <p:nvPr/>
          </p:nvSpPr>
          <p:spPr>
            <a:xfrm>
              <a:off x="20418" y="3620487"/>
              <a:ext cx="6151200" cy="377400"/>
            </a:xfrm>
            <a:prstGeom prst="rect">
              <a:avLst/>
            </a:prstGeom>
            <a:noFill/>
            <a:ln>
              <a:noFill/>
            </a:ln>
          </p:spPr>
          <p:txBody>
            <a:bodyPr anchorCtr="0" anchor="ctr" bIns="41900" lIns="41900" spcFirstLastPara="1" rIns="41900" wrap="square" tIns="41900">
              <a:noAutofit/>
            </a:bodyPr>
            <a:lstStyle/>
            <a:p>
              <a:pPr indent="0" lvl="0" marL="0" rtl="0" algn="l">
                <a:lnSpc>
                  <a:spcPct val="90000"/>
                </a:lnSpc>
                <a:spcBef>
                  <a:spcPts val="0"/>
                </a:spcBef>
                <a:spcAft>
                  <a:spcPts val="0"/>
                </a:spcAft>
                <a:buClr>
                  <a:schemeClr val="lt1"/>
                </a:buClr>
                <a:buSzPts val="1100"/>
                <a:buFont typeface="Gill Sans"/>
                <a:buNone/>
              </a:pPr>
              <a:r>
                <a:rPr lang="en-US" sz="1200">
                  <a:solidFill>
                    <a:schemeClr val="dk1"/>
                  </a:solidFill>
                  <a:highlight>
                    <a:schemeClr val="lt1"/>
                  </a:highlight>
                  <a:latin typeface="Gill Sans"/>
                  <a:ea typeface="Gill Sans"/>
                  <a:cs typeface="Gill Sans"/>
                  <a:sym typeface="Gill Sans"/>
                </a:rPr>
                <a:t>Teachers do</a:t>
              </a:r>
              <a:r>
                <a:rPr i="1" lang="en-US" sz="1200">
                  <a:solidFill>
                    <a:schemeClr val="dk1"/>
                  </a:solidFill>
                  <a:highlight>
                    <a:schemeClr val="lt1"/>
                  </a:highlight>
                  <a:latin typeface="Gill Sans"/>
                  <a:ea typeface="Gill Sans"/>
                  <a:cs typeface="Gill Sans"/>
                  <a:sym typeface="Gill Sans"/>
                </a:rPr>
                <a:t> not</a:t>
              </a:r>
              <a:r>
                <a:rPr lang="en-US" sz="1200">
                  <a:solidFill>
                    <a:schemeClr val="dk1"/>
                  </a:solidFill>
                  <a:highlight>
                    <a:schemeClr val="lt1"/>
                  </a:highlight>
                  <a:latin typeface="Gill Sans"/>
                  <a:ea typeface="Gill Sans"/>
                  <a:cs typeface="Gill Sans"/>
                  <a:sym typeface="Gill Sans"/>
                </a:rPr>
                <a:t> report to schools but must be available to students from 8:30 AM-3 PM virtually or by other communication methods in case of questions about the coursework.</a:t>
              </a:r>
              <a:endParaRPr b="0" i="0" sz="1500" u="none" cap="none" strike="noStrike">
                <a:solidFill>
                  <a:srgbClr val="000000"/>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152" name="Shape 152"/>
        <p:cNvGrpSpPr/>
        <p:nvPr/>
      </p:nvGrpSpPr>
      <p:grpSpPr>
        <a:xfrm>
          <a:off x="0" y="0"/>
          <a:ext cx="0" cy="0"/>
          <a:chOff x="0" y="0"/>
          <a:chExt cx="0" cy="0"/>
        </a:xfrm>
      </p:grpSpPr>
      <p:sp>
        <p:nvSpPr>
          <p:cNvPr id="153" name="Google Shape;153;p7"/>
          <p:cNvSpPr txBox="1"/>
          <p:nvPr>
            <p:ph type="title"/>
          </p:nvPr>
        </p:nvSpPr>
        <p:spPr>
          <a:xfrm>
            <a:off x="5445496" y="978776"/>
            <a:ext cx="5925310" cy="1174991"/>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400"/>
              <a:buFont typeface="Gill Sans"/>
              <a:buNone/>
            </a:pPr>
            <a:r>
              <a:rPr lang="en-US" sz="2400"/>
              <a:t>NCS COMMUNITY PARTNERS</a:t>
            </a:r>
            <a:br>
              <a:rPr lang="en-US" sz="2400"/>
            </a:br>
            <a:endParaRPr sz="2400"/>
          </a:p>
        </p:txBody>
      </p:sp>
      <p:pic>
        <p:nvPicPr>
          <p:cNvPr id="154" name="Google Shape;154;p7"/>
          <p:cNvPicPr preferRelativeResize="0"/>
          <p:nvPr/>
        </p:nvPicPr>
        <p:blipFill rotWithShape="1">
          <a:blip r:embed="rId3">
            <a:alphaModFix/>
          </a:blip>
          <a:srcRect b="0" l="31700" r="30096" t="0"/>
          <a:stretch/>
        </p:blipFill>
        <p:spPr>
          <a:xfrm>
            <a:off x="20" y="10"/>
            <a:ext cx="4657325" cy="6857990"/>
          </a:xfrm>
          <a:prstGeom prst="rect">
            <a:avLst/>
          </a:prstGeom>
          <a:noFill/>
          <a:ln>
            <a:noFill/>
          </a:ln>
        </p:spPr>
      </p:pic>
      <p:sp>
        <p:nvSpPr>
          <p:cNvPr id="155" name="Google Shape;155;p7"/>
          <p:cNvSpPr txBox="1"/>
          <p:nvPr>
            <p:ph idx="1" type="body"/>
          </p:nvPr>
        </p:nvSpPr>
        <p:spPr>
          <a:xfrm>
            <a:off x="5445496" y="2557849"/>
            <a:ext cx="5925300" cy="3089100"/>
          </a:xfrm>
          <a:prstGeom prst="rect">
            <a:avLst/>
          </a:prstGeom>
          <a:noFill/>
          <a:ln>
            <a:noFill/>
          </a:ln>
        </p:spPr>
        <p:txBody>
          <a:bodyPr anchorCtr="0" anchor="t" bIns="45700" lIns="91425" spcFirstLastPara="1" rIns="91425" wrap="square" tIns="45700">
            <a:normAutofit fontScale="92500" lnSpcReduction="20000"/>
          </a:bodyPr>
          <a:lstStyle/>
          <a:p>
            <a:pPr indent="-258603" lvl="0" marL="228600" rtl="0" algn="l">
              <a:lnSpc>
                <a:spcPct val="160000"/>
              </a:lnSpc>
              <a:spcBef>
                <a:spcPts val="0"/>
              </a:spcBef>
              <a:spcAft>
                <a:spcPts val="0"/>
              </a:spcAft>
              <a:buSzPct val="100000"/>
              <a:buChar char="•"/>
            </a:pPr>
            <a:r>
              <a:rPr lang="en-US" sz="2100"/>
              <a:t>Children’s Inc. will be operate on the same schedule as Norton City Schools for inclement </a:t>
            </a:r>
            <a:r>
              <a:rPr lang="en-US" sz="2100"/>
              <a:t>weather</a:t>
            </a:r>
            <a:r>
              <a:rPr lang="en-US" sz="2100"/>
              <a:t> days. Involving community partners in the Inclement W</a:t>
            </a:r>
            <a:r>
              <a:rPr lang="en-US" sz="2100"/>
              <a:t>eather</a:t>
            </a:r>
            <a:r>
              <a:rPr lang="en-US" sz="2100"/>
              <a:t> Plan promotes cooperation, involvement, and implementation of the program. For more information, please contact Children’s Inc. at 276-791-6120. </a:t>
            </a:r>
            <a:endParaRPr/>
          </a:p>
          <a:p>
            <a:pPr indent="0" lvl="0" marL="0" rtl="0" algn="l">
              <a:lnSpc>
                <a:spcPct val="90000"/>
              </a:lnSpc>
              <a:spcBef>
                <a:spcPts val="1000"/>
              </a:spcBef>
              <a:spcAft>
                <a:spcPts val="0"/>
              </a:spcAft>
              <a:buSzPct val="100000"/>
              <a:buNone/>
            </a:pPr>
            <a:br>
              <a:rPr lang="en-US"/>
            </a:b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2927478e80b_0_0"/>
          <p:cNvSpPr txBox="1"/>
          <p:nvPr>
            <p:ph type="title"/>
          </p:nvPr>
        </p:nvSpPr>
        <p:spPr>
          <a:xfrm>
            <a:off x="2231136" y="964692"/>
            <a:ext cx="7729800" cy="1188600"/>
          </a:xfrm>
          <a:prstGeom prst="rect">
            <a:avLst/>
          </a:prstGeom>
        </p:spPr>
        <p:txBody>
          <a:bodyPr anchorCtr="0" anchor="ctr" bIns="182875" lIns="182875" spcFirstLastPara="1" rIns="182875" wrap="square" tIns="182875">
            <a:normAutofit/>
          </a:bodyPr>
          <a:lstStyle/>
          <a:p>
            <a:pPr indent="0" lvl="0" marL="0" rtl="0" algn="ctr">
              <a:spcBef>
                <a:spcPts val="0"/>
              </a:spcBef>
              <a:spcAft>
                <a:spcPts val="0"/>
              </a:spcAft>
              <a:buNone/>
            </a:pPr>
            <a:r>
              <a:rPr lang="en-US"/>
              <a:t>Extra-Curricular Activities</a:t>
            </a:r>
            <a:endParaRPr/>
          </a:p>
        </p:txBody>
      </p:sp>
      <p:sp>
        <p:nvSpPr>
          <p:cNvPr id="161" name="Google Shape;161;g2927478e80b_0_0"/>
          <p:cNvSpPr txBox="1"/>
          <p:nvPr/>
        </p:nvSpPr>
        <p:spPr>
          <a:xfrm>
            <a:off x="1443400" y="3337925"/>
            <a:ext cx="8879100" cy="2842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000">
                <a:solidFill>
                  <a:srgbClr val="262626"/>
                </a:solidFill>
                <a:latin typeface="Calibri"/>
                <a:ea typeface="Calibri"/>
                <a:cs typeface="Calibri"/>
                <a:sym typeface="Calibri"/>
              </a:rPr>
              <a:t>E</a:t>
            </a:r>
            <a:r>
              <a:rPr b="1" lang="en-US" sz="2000">
                <a:solidFill>
                  <a:srgbClr val="262626"/>
                </a:solidFill>
                <a:latin typeface="Calibri"/>
                <a:ea typeface="Calibri"/>
                <a:cs typeface="Calibri"/>
                <a:sym typeface="Calibri"/>
              </a:rPr>
              <a:t>xtra-Curricular Activities </a:t>
            </a:r>
            <a:endParaRPr sz="1800">
              <a:solidFill>
                <a:srgbClr val="262626"/>
              </a:solidFill>
              <a:latin typeface="Gill Sans"/>
              <a:ea typeface="Gill Sans"/>
              <a:cs typeface="Gill Sans"/>
              <a:sym typeface="Gill Sans"/>
            </a:endParaRPr>
          </a:p>
          <a:p>
            <a:pPr indent="0" lvl="0" marL="0" rtl="0" algn="l">
              <a:lnSpc>
                <a:spcPct val="150000"/>
              </a:lnSpc>
              <a:spcBef>
                <a:spcPts val="1000"/>
              </a:spcBef>
              <a:spcAft>
                <a:spcPts val="0"/>
              </a:spcAft>
              <a:buNone/>
            </a:pPr>
            <a:r>
              <a:rPr lang="en-US" sz="1600">
                <a:solidFill>
                  <a:srgbClr val="262626"/>
                </a:solidFill>
                <a:latin typeface="Calibri"/>
                <a:ea typeface="Calibri"/>
                <a:cs typeface="Calibri"/>
                <a:sym typeface="Calibri"/>
              </a:rPr>
              <a:t>If school is closed due to travel hazards, it is </a:t>
            </a:r>
            <a:r>
              <a:rPr i="1" lang="en-US" sz="1600" u="sng">
                <a:solidFill>
                  <a:srgbClr val="262626"/>
                </a:solidFill>
                <a:latin typeface="Calibri"/>
                <a:ea typeface="Calibri"/>
                <a:cs typeface="Calibri"/>
                <a:sym typeface="Calibri"/>
              </a:rPr>
              <a:t>not</a:t>
            </a:r>
            <a:r>
              <a:rPr lang="en-US" sz="1600" u="sng">
                <a:solidFill>
                  <a:srgbClr val="262626"/>
                </a:solidFill>
                <a:latin typeface="Calibri"/>
                <a:ea typeface="Calibri"/>
                <a:cs typeface="Calibri"/>
                <a:sym typeface="Calibri"/>
              </a:rPr>
              <a:t> recommended</a:t>
            </a:r>
            <a:r>
              <a:rPr lang="en-US" sz="1600">
                <a:solidFill>
                  <a:srgbClr val="262626"/>
                </a:solidFill>
                <a:latin typeface="Calibri"/>
                <a:ea typeface="Calibri"/>
                <a:cs typeface="Calibri"/>
                <a:sym typeface="Calibri"/>
              </a:rPr>
              <a:t> for students to gather for extracurricular activities after school hours: </a:t>
            </a:r>
            <a:endParaRPr sz="1600">
              <a:solidFill>
                <a:srgbClr val="262626"/>
              </a:solidFill>
              <a:latin typeface="Calibri"/>
              <a:ea typeface="Calibri"/>
              <a:cs typeface="Calibri"/>
              <a:sym typeface="Calibri"/>
            </a:endParaRPr>
          </a:p>
          <a:p>
            <a:pPr indent="0" lvl="0" marL="0" rtl="0" algn="l">
              <a:lnSpc>
                <a:spcPct val="150000"/>
              </a:lnSpc>
              <a:spcBef>
                <a:spcPts val="1000"/>
              </a:spcBef>
              <a:spcAft>
                <a:spcPts val="0"/>
              </a:spcAft>
              <a:buNone/>
            </a:pPr>
            <a:r>
              <a:rPr lang="en-US" sz="1600">
                <a:solidFill>
                  <a:srgbClr val="262626"/>
                </a:solidFill>
                <a:highlight>
                  <a:srgbClr val="FFFF00"/>
                </a:highlight>
                <a:latin typeface="Calibri"/>
                <a:ea typeface="Calibri"/>
                <a:cs typeface="Calibri"/>
                <a:sym typeface="Calibri"/>
              </a:rPr>
              <a:t>UNLESS a decision by the transportation director and the athletic director, with the approval by the superintendent, determines that weather conditions with travel hazards no longer exist for the afternoon/evening hours.  </a:t>
            </a:r>
            <a:r>
              <a:rPr b="1" lang="en-US" sz="1600">
                <a:solidFill>
                  <a:srgbClr val="262626"/>
                </a:solidFill>
                <a:highlight>
                  <a:srgbClr val="FFFF00"/>
                </a:highlight>
                <a:latin typeface="Calibri"/>
                <a:ea typeface="Calibri"/>
                <a:cs typeface="Calibri"/>
                <a:sym typeface="Calibri"/>
              </a:rPr>
              <a:t>This decision will be made by 1 PM and sponsors/coaches will be notified thereafter of the decision.</a:t>
            </a:r>
            <a:endParaRPr b="1" sz="1600">
              <a:solidFill>
                <a:srgbClr val="262626"/>
              </a:solidFill>
              <a:highlight>
                <a:srgbClr val="FFFF00"/>
              </a:highlight>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2927478e80b_0_7"/>
          <p:cNvSpPr txBox="1"/>
          <p:nvPr>
            <p:ph type="title"/>
          </p:nvPr>
        </p:nvSpPr>
        <p:spPr>
          <a:xfrm>
            <a:off x="2231125" y="964703"/>
            <a:ext cx="7729800" cy="1706400"/>
          </a:xfrm>
          <a:prstGeom prst="rect">
            <a:avLst/>
          </a:prstGeom>
          <a:solidFill>
            <a:srgbClr val="FF9900"/>
          </a:solidFill>
        </p:spPr>
        <p:txBody>
          <a:bodyPr anchorCtr="0" anchor="ctr" bIns="182875" lIns="182875" spcFirstLastPara="1" rIns="182875" wrap="square" tIns="182875">
            <a:normAutofit/>
          </a:bodyPr>
          <a:lstStyle/>
          <a:p>
            <a:pPr indent="0" lvl="0" marL="0" rtl="0" algn="ctr">
              <a:spcBef>
                <a:spcPts val="0"/>
              </a:spcBef>
              <a:spcAft>
                <a:spcPts val="0"/>
              </a:spcAft>
              <a:buNone/>
            </a:pPr>
            <a:r>
              <a:t/>
            </a:r>
            <a:endParaRPr b="1" sz="3000"/>
          </a:p>
          <a:p>
            <a:pPr indent="0" lvl="0" marL="0" rtl="0" algn="ctr">
              <a:spcBef>
                <a:spcPts val="0"/>
              </a:spcBef>
              <a:spcAft>
                <a:spcPts val="0"/>
              </a:spcAft>
              <a:buNone/>
            </a:pPr>
            <a:r>
              <a:rPr b="1" lang="en-US" sz="3000"/>
              <a:t>REMOTE LEARNING DAY OPTION </a:t>
            </a:r>
            <a:endParaRPr b="1" sz="3000"/>
          </a:p>
          <a:p>
            <a:pPr indent="0" lvl="0" marL="0" rtl="0" algn="ctr">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
          <p:cNvSpPr txBox="1"/>
          <p:nvPr>
            <p:ph type="title"/>
          </p:nvPr>
        </p:nvSpPr>
        <p:spPr>
          <a:xfrm>
            <a:off x="2231125" y="593125"/>
            <a:ext cx="7729800" cy="165780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fontScale="90000"/>
          </a:bodyPr>
          <a:lstStyle/>
          <a:p>
            <a:pPr indent="0" lvl="0" marL="0" rtl="0" algn="ctr">
              <a:lnSpc>
                <a:spcPct val="90000"/>
              </a:lnSpc>
              <a:spcBef>
                <a:spcPts val="0"/>
              </a:spcBef>
              <a:spcAft>
                <a:spcPts val="0"/>
              </a:spcAft>
              <a:buClr>
                <a:srgbClr val="262626"/>
              </a:buClr>
              <a:buSzPct val="100000"/>
              <a:buFont typeface="Gill Sans"/>
              <a:buNone/>
            </a:pPr>
            <a:r>
              <a:t/>
            </a:r>
            <a:endParaRPr/>
          </a:p>
          <a:p>
            <a:pPr indent="0" lvl="0" marL="0" rtl="0" algn="ctr">
              <a:lnSpc>
                <a:spcPct val="90000"/>
              </a:lnSpc>
              <a:spcBef>
                <a:spcPts val="0"/>
              </a:spcBef>
              <a:spcAft>
                <a:spcPts val="0"/>
              </a:spcAft>
              <a:buClr>
                <a:srgbClr val="262626"/>
              </a:buClr>
              <a:buSzPct val="96183"/>
              <a:buFont typeface="Gill Sans"/>
              <a:buNone/>
            </a:pPr>
            <a:r>
              <a:rPr b="1" lang="en-US" sz="2911"/>
              <a:t>REMOTE LEARNING DAY  </a:t>
            </a:r>
            <a:endParaRPr b="1" sz="2911"/>
          </a:p>
          <a:p>
            <a:pPr indent="0" lvl="0" marL="0" rtl="0" algn="ctr">
              <a:lnSpc>
                <a:spcPct val="90000"/>
              </a:lnSpc>
              <a:spcBef>
                <a:spcPts val="0"/>
              </a:spcBef>
              <a:spcAft>
                <a:spcPts val="0"/>
              </a:spcAft>
              <a:buClr>
                <a:srgbClr val="262626"/>
              </a:buClr>
              <a:buSzPct val="96183"/>
              <a:buFont typeface="Gill Sans"/>
              <a:buNone/>
            </a:pPr>
            <a:r>
              <a:rPr b="1" lang="en-US" sz="2911"/>
              <a:t>INSTRUCTION </a:t>
            </a:r>
            <a:endParaRPr b="1" sz="2911"/>
          </a:p>
          <a:p>
            <a:pPr indent="0" lvl="0" marL="0" rtl="0" algn="ctr">
              <a:lnSpc>
                <a:spcPct val="90000"/>
              </a:lnSpc>
              <a:spcBef>
                <a:spcPts val="0"/>
              </a:spcBef>
              <a:spcAft>
                <a:spcPts val="0"/>
              </a:spcAft>
              <a:buClr>
                <a:srgbClr val="262626"/>
              </a:buClr>
              <a:buSzPct val="100000"/>
              <a:buFont typeface="Gill Sans"/>
              <a:buNone/>
            </a:pPr>
            <a:r>
              <a:t/>
            </a:r>
            <a:endParaRPr/>
          </a:p>
          <a:p>
            <a:pPr indent="0" lvl="0" marL="0" rtl="0" algn="ctr">
              <a:spcBef>
                <a:spcPts val="0"/>
              </a:spcBef>
              <a:spcAft>
                <a:spcPts val="0"/>
              </a:spcAft>
              <a:buClr>
                <a:srgbClr val="262626"/>
              </a:buClr>
              <a:buSzPct val="100000"/>
              <a:buFont typeface="Gill Sans"/>
              <a:buNone/>
            </a:pPr>
            <a:r>
              <a:rPr i="1" lang="en-US" u="sng">
                <a:highlight>
                  <a:srgbClr val="FF9900"/>
                </a:highlight>
              </a:rPr>
              <a:t>Last Consideration in Inclement Weather Plan</a:t>
            </a:r>
            <a:endParaRPr i="1" u="sng">
              <a:highlight>
                <a:srgbClr val="FF9900"/>
              </a:highlight>
            </a:endParaRPr>
          </a:p>
          <a:p>
            <a:pPr indent="0" lvl="0" marL="0" rtl="0" algn="ctr">
              <a:lnSpc>
                <a:spcPct val="90000"/>
              </a:lnSpc>
              <a:spcBef>
                <a:spcPts val="0"/>
              </a:spcBef>
              <a:spcAft>
                <a:spcPts val="0"/>
              </a:spcAft>
              <a:buClr>
                <a:srgbClr val="262626"/>
              </a:buClr>
              <a:buSzPct val="100000"/>
              <a:buFont typeface="Gill Sans"/>
              <a:buNone/>
            </a:pPr>
            <a:r>
              <a:t/>
            </a:r>
            <a:endParaRPr/>
          </a:p>
        </p:txBody>
      </p:sp>
      <p:sp>
        <p:nvSpPr>
          <p:cNvPr id="172" name="Google Shape;172;p2"/>
          <p:cNvSpPr txBox="1"/>
          <p:nvPr>
            <p:ph idx="1" type="body"/>
          </p:nvPr>
        </p:nvSpPr>
        <p:spPr>
          <a:xfrm>
            <a:off x="1775975" y="2638050"/>
            <a:ext cx="8728200" cy="3275700"/>
          </a:xfrm>
          <a:prstGeom prst="rect">
            <a:avLst/>
          </a:prstGeom>
          <a:noFill/>
          <a:ln>
            <a:noFill/>
          </a:ln>
        </p:spPr>
        <p:txBody>
          <a:bodyPr anchorCtr="0" anchor="t" bIns="45700" lIns="91425" spcFirstLastPara="1" rIns="91425" wrap="square" tIns="45700">
            <a:noAutofit/>
          </a:bodyPr>
          <a:lstStyle/>
          <a:p>
            <a:pPr indent="0" lvl="0" marL="0" rtl="0" algn="l">
              <a:lnSpc>
                <a:spcPct val="170000"/>
              </a:lnSpc>
              <a:spcBef>
                <a:spcPts val="0"/>
              </a:spcBef>
              <a:spcAft>
                <a:spcPts val="0"/>
              </a:spcAft>
              <a:buSzPts val="1600"/>
              <a:buNone/>
            </a:pPr>
            <a:r>
              <a:rPr lang="en-US" sz="1700">
                <a:latin typeface="Calibri"/>
                <a:ea typeface="Calibri"/>
                <a:cs typeface="Calibri"/>
                <a:sym typeface="Calibri"/>
              </a:rPr>
              <a:t>Remote learning days will encourage the continuation of academic instruction</a:t>
            </a:r>
            <a:r>
              <a:rPr b="1" lang="en-US" sz="1700">
                <a:latin typeface="Calibri"/>
                <a:ea typeface="Calibri"/>
                <a:cs typeface="Calibri"/>
                <a:sym typeface="Calibri"/>
              </a:rPr>
              <a:t> if NCS anticipates that hours of instruction cannot be achieved with makeup days</a:t>
            </a:r>
            <a:r>
              <a:rPr lang="en-US" sz="1700">
                <a:latin typeface="Calibri"/>
                <a:ea typeface="Calibri"/>
                <a:cs typeface="Calibri"/>
                <a:sym typeface="Calibri"/>
              </a:rPr>
              <a:t> in the calendar for Norton City Schools.   </a:t>
            </a:r>
            <a:endParaRPr sz="1700">
              <a:latin typeface="Calibri"/>
              <a:ea typeface="Calibri"/>
              <a:cs typeface="Calibri"/>
              <a:sym typeface="Calibri"/>
            </a:endParaRPr>
          </a:p>
          <a:p>
            <a:pPr indent="0" lvl="0" marL="0" rtl="0" algn="l">
              <a:lnSpc>
                <a:spcPct val="170000"/>
              </a:lnSpc>
              <a:spcBef>
                <a:spcPts val="0"/>
              </a:spcBef>
              <a:spcAft>
                <a:spcPts val="0"/>
              </a:spcAft>
              <a:buSzPts val="1600"/>
              <a:buNone/>
            </a:pPr>
            <a:r>
              <a:rPr lang="en-US" sz="1700">
                <a:latin typeface="Calibri"/>
                <a:ea typeface="Calibri"/>
                <a:cs typeface="Calibri"/>
                <a:sym typeface="Calibri"/>
              </a:rPr>
              <a:t>Each school will create plans to deliver instruction to every student in the district and provide for student and teacher interaction on Remote Learning Days with the ultimate goal of continuing instruction.  These days will count as instructional days for Norton City Schools. The instructional process shall be a continuation of learning that is occurring on regular student attendance days. </a:t>
            </a:r>
            <a:endParaRPr sz="550"/>
          </a:p>
          <a:p>
            <a:pPr indent="-228600" lvl="0" marL="228600" rtl="0" algn="l">
              <a:lnSpc>
                <a:spcPct val="100000"/>
              </a:lnSpc>
              <a:spcBef>
                <a:spcPts val="1000"/>
              </a:spcBef>
              <a:spcAft>
                <a:spcPts val="0"/>
              </a:spcAft>
              <a:buSzPts val="550"/>
              <a:buChar char="•"/>
            </a:pPr>
            <a:br>
              <a:rPr lang="en-US" sz="550">
                <a:latin typeface="Calibri"/>
                <a:ea typeface="Calibri"/>
                <a:cs typeface="Calibri"/>
                <a:sym typeface="Calibri"/>
              </a:rPr>
            </a:br>
            <a:endParaRPr sz="55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2020-10-16T18:55:11Z</dcterms:created>
  <dc:creator>Gina Wohlford</dc:creator>
</cp:coreProperties>
</file>