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932E78-C5EB-4311-89D0-51BAF16C5457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E75C6A-10C5-4E3E-A01C-F905B68062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2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75C6A-10C5-4E3E-A01C-F905B68062B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5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0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9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87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92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86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381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76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93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2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63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0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5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6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0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8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AB8CB-400F-40B9-89A5-312DC32CEC71}" type="datetimeFigureOut">
              <a:rPr lang="en-US" smtClean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897E7-6797-481A-92A9-E2996B9B99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035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mptroller.texas.gov/taxinfo/sales/webfile_sales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omptroller.texas.gov/taxinfo/sales/webfile_sales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FISD PTO Training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405851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6512" y="211873"/>
            <a:ext cx="4627272" cy="680735"/>
          </a:xfrm>
        </p:spPr>
        <p:txBody>
          <a:bodyPr/>
          <a:lstStyle/>
          <a:p>
            <a:r>
              <a:rPr lang="en-US" dirty="0"/>
              <a:t>Background Checks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107" y="1151912"/>
            <a:ext cx="10432082" cy="536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3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Buckets of Money – pg. 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Fund</a:t>
            </a:r>
          </a:p>
          <a:p>
            <a:endParaRPr lang="en-US" dirty="0"/>
          </a:p>
          <a:p>
            <a:r>
              <a:rPr lang="en-US" dirty="0"/>
              <a:t>Activity Fund</a:t>
            </a:r>
          </a:p>
          <a:p>
            <a:endParaRPr lang="en-US" dirty="0"/>
          </a:p>
          <a:p>
            <a:r>
              <a:rPr lang="en-US" dirty="0"/>
              <a:t>PTO Account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80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Money is allocated each year by Department or Campus</a:t>
            </a:r>
          </a:p>
          <a:p>
            <a:endParaRPr lang="en-US" dirty="0"/>
          </a:p>
          <a:p>
            <a:r>
              <a:rPr lang="en-US" dirty="0"/>
              <a:t>Used for general needs of program</a:t>
            </a:r>
          </a:p>
          <a:p>
            <a:endParaRPr lang="en-US" dirty="0"/>
          </a:p>
          <a:p>
            <a:r>
              <a:rPr lang="en-US" dirty="0"/>
              <a:t>Use it or lose it. Balance does not roll into next year</a:t>
            </a:r>
          </a:p>
        </p:txBody>
      </p:sp>
    </p:spTree>
    <p:extLst>
      <p:ext uri="{BB962C8B-B14F-4D97-AF65-F5344CB8AC3E}">
        <p14:creationId xmlns:p14="http://schemas.microsoft.com/office/powerpoint/2010/main" val="83410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Money is NOT allocated by Principal or Department Head</a:t>
            </a:r>
          </a:p>
          <a:p>
            <a:r>
              <a:rPr lang="en-US" dirty="0"/>
              <a:t>Funded primarily by fundraisers or donations</a:t>
            </a:r>
          </a:p>
          <a:p>
            <a:r>
              <a:rPr lang="en-US" dirty="0"/>
              <a:t>Sponsor controls the use of funds through a District purchase order or check request</a:t>
            </a:r>
          </a:p>
          <a:p>
            <a:r>
              <a:rPr lang="en-US" dirty="0"/>
              <a:t>Balances roll from year to year</a:t>
            </a:r>
          </a:p>
          <a:p>
            <a:r>
              <a:rPr lang="en-US" dirty="0"/>
              <a:t>Activity Funds cannot reimburse Booster Clubs – TEA RULE</a:t>
            </a:r>
          </a:p>
        </p:txBody>
      </p:sp>
    </p:spTree>
    <p:extLst>
      <p:ext uri="{BB962C8B-B14F-4D97-AF65-F5344CB8AC3E}">
        <p14:creationId xmlns:p14="http://schemas.microsoft.com/office/powerpoint/2010/main" val="1388218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PTO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Exclusively Used by PTO</a:t>
            </a:r>
          </a:p>
          <a:p>
            <a:r>
              <a:rPr lang="en-US" sz="2800" dirty="0"/>
              <a:t>Sponsor cannot be a signer</a:t>
            </a:r>
          </a:p>
          <a:p>
            <a:r>
              <a:rPr lang="en-US" sz="2800" dirty="0"/>
              <a:t>PTOs control use of money</a:t>
            </a:r>
          </a:p>
          <a:p>
            <a:r>
              <a:rPr lang="en-US" sz="2800" dirty="0"/>
              <a:t>If PTO dissolves; all money must go back to the program at the school</a:t>
            </a:r>
          </a:p>
        </p:txBody>
      </p:sp>
    </p:spTree>
    <p:extLst>
      <p:ext uri="{BB962C8B-B14F-4D97-AF65-F5344CB8AC3E}">
        <p14:creationId xmlns:p14="http://schemas.microsoft.com/office/powerpoint/2010/main" val="287900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Funds – pg. 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Manual (pg. 15) includes list of what school must buy vs. PTO may purchase</a:t>
            </a:r>
          </a:p>
          <a:p>
            <a:endParaRPr lang="en-US" dirty="0"/>
          </a:p>
          <a:p>
            <a:r>
              <a:rPr lang="en-US" dirty="0"/>
              <a:t>Donated money goes directly to the program and the school controls payments of invoice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66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PTO pays invoices directly</a:t>
            </a:r>
          </a:p>
          <a:p>
            <a:endParaRPr lang="en-US" dirty="0"/>
          </a:p>
          <a:p>
            <a:r>
              <a:rPr lang="en-US" dirty="0"/>
              <a:t>Make sure you are clear that the invoice is for the PTO and NOT for FISD</a:t>
            </a:r>
          </a:p>
          <a:p>
            <a:endParaRPr lang="en-US" dirty="0"/>
          </a:p>
          <a:p>
            <a:r>
              <a:rPr lang="en-US" dirty="0"/>
              <a:t>Avoid sending invoices to campus unless you donate money to campus</a:t>
            </a:r>
          </a:p>
        </p:txBody>
      </p:sp>
    </p:spTree>
    <p:extLst>
      <p:ext uri="{BB962C8B-B14F-4D97-AF65-F5344CB8AC3E}">
        <p14:creationId xmlns:p14="http://schemas.microsoft.com/office/powerpoint/2010/main" val="3123047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Banking – pg.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PTO name on checks…not campus name</a:t>
            </a:r>
          </a:p>
          <a:p>
            <a:r>
              <a:rPr lang="en-US" dirty="0"/>
              <a:t>Bank statements should be reconciled within 30 days</a:t>
            </a:r>
          </a:p>
          <a:p>
            <a:r>
              <a:rPr lang="en-US" dirty="0"/>
              <a:t>Two signers are recommended</a:t>
            </a:r>
          </a:p>
          <a:p>
            <a:r>
              <a:rPr lang="en-US" dirty="0"/>
              <a:t>FISD employees CANNOT be check signers. FISD policy</a:t>
            </a:r>
          </a:p>
          <a:p>
            <a:r>
              <a:rPr lang="en-US" dirty="0"/>
              <a:t>Change signers immediately after elections</a:t>
            </a:r>
          </a:p>
          <a:p>
            <a:r>
              <a:rPr lang="en-US" dirty="0"/>
              <a:t>Refer to bylaws for additional guidance</a:t>
            </a:r>
          </a:p>
        </p:txBody>
      </p:sp>
    </p:spTree>
    <p:extLst>
      <p:ext uri="{BB962C8B-B14F-4D97-AF65-F5344CB8AC3E}">
        <p14:creationId xmlns:p14="http://schemas.microsoft.com/office/powerpoint/2010/main" val="3553995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Cash Handling Guidelines – pg. 21-22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78570"/>
            <a:ext cx="9905999" cy="4654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Receiving Money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Receipt should be given</a:t>
            </a:r>
          </a:p>
          <a:p>
            <a:pPr marL="0" indent="0">
              <a:buNone/>
            </a:pPr>
            <a:r>
              <a:rPr lang="en-US" sz="2000" dirty="0"/>
              <a:t>	Two members should verify all deposits under dual signature</a:t>
            </a:r>
          </a:p>
          <a:p>
            <a:pPr marL="0" indent="0">
              <a:buNone/>
            </a:pPr>
            <a:r>
              <a:rPr lang="en-US" sz="2000" dirty="0"/>
              <a:t>	Deposit funds immediately in to PTO bank account</a:t>
            </a:r>
          </a:p>
          <a:p>
            <a:pPr marL="0" indent="0">
              <a:buNone/>
            </a:pPr>
            <a:r>
              <a:rPr lang="en-US" sz="2000" dirty="0"/>
              <a:t>	PTO funds should NEVER be deposited into personal bank accounts</a:t>
            </a:r>
          </a:p>
          <a:p>
            <a:pPr marL="0" indent="0">
              <a:buNone/>
            </a:pPr>
            <a:r>
              <a:rPr lang="en-US" sz="2400" dirty="0"/>
              <a:t>Disbursing Money</a:t>
            </a:r>
          </a:p>
          <a:p>
            <a:pPr marL="0" indent="0">
              <a:buNone/>
            </a:pPr>
            <a:r>
              <a:rPr lang="en-US" sz="2000" dirty="0"/>
              <a:t>	All checks should be supported by an invoice</a:t>
            </a:r>
          </a:p>
          <a:p>
            <a:pPr marL="0" indent="0">
              <a:buNone/>
            </a:pPr>
            <a:r>
              <a:rPr lang="en-US" sz="2000" dirty="0"/>
              <a:t>	Blank/signed checks should not be given</a:t>
            </a:r>
          </a:p>
          <a:p>
            <a:pPr marL="0" indent="0">
              <a:buNone/>
            </a:pPr>
            <a:r>
              <a:rPr lang="en-US" sz="2000" dirty="0"/>
              <a:t>	Two signatures on checks, best practice</a:t>
            </a:r>
          </a:p>
        </p:txBody>
      </p:sp>
    </p:spTree>
    <p:extLst>
      <p:ext uri="{BB962C8B-B14F-4D97-AF65-F5344CB8AC3E}">
        <p14:creationId xmlns:p14="http://schemas.microsoft.com/office/powerpoint/2010/main" val="2659050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Safeguarding Money – pg.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not keep PTO funds in a car, unlocked drawer, or any other unsecure place</a:t>
            </a:r>
          </a:p>
          <a:p>
            <a:endParaRPr lang="en-US" dirty="0"/>
          </a:p>
          <a:p>
            <a:r>
              <a:rPr lang="en-US" dirty="0"/>
              <a:t>District will NOT replace stolen funds</a:t>
            </a:r>
          </a:p>
          <a:p>
            <a:endParaRPr lang="en-US" dirty="0"/>
          </a:p>
          <a:p>
            <a:r>
              <a:rPr lang="en-US" dirty="0"/>
              <a:t>Money received and not yet deposited should not be used for personal purchases, check cashing, loans, etc.</a:t>
            </a:r>
          </a:p>
        </p:txBody>
      </p:sp>
    </p:spTree>
    <p:extLst>
      <p:ext uri="{BB962C8B-B14F-4D97-AF65-F5344CB8AC3E}">
        <p14:creationId xmlns:p14="http://schemas.microsoft.com/office/powerpoint/2010/main" val="148200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Before we begin ...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478570"/>
            <a:ext cx="9905999" cy="4754962"/>
          </a:xfrm>
        </p:spPr>
        <p:txBody>
          <a:bodyPr>
            <a:normAutofit/>
          </a:bodyPr>
          <a:lstStyle/>
          <a:p>
            <a:r>
              <a:rPr lang="en-US" dirty="0"/>
              <a:t>Will work through manual together.</a:t>
            </a:r>
            <a:endParaRPr lang="en-US" b="0" dirty="0">
              <a:effectLst/>
            </a:endParaRPr>
          </a:p>
          <a:p>
            <a:r>
              <a:rPr lang="en-US" dirty="0"/>
              <a:t>Manual page numbers are on the slides.</a:t>
            </a:r>
            <a:endParaRPr lang="en-US" b="0" dirty="0">
              <a:effectLst/>
            </a:endParaRPr>
          </a:p>
          <a:p>
            <a:r>
              <a:rPr lang="en-US" dirty="0"/>
              <a:t>Ask questions as they arise.</a:t>
            </a:r>
            <a:endParaRPr lang="en-US" b="0" dirty="0">
              <a:effectLst/>
            </a:endParaRPr>
          </a:p>
          <a:p>
            <a:r>
              <a:rPr lang="en-US" dirty="0"/>
              <a:t>The manual is a fluid document. If guidelines change, we will make an amendment.</a:t>
            </a:r>
            <a:endParaRPr lang="en-US" b="0" dirty="0">
              <a:effectLst/>
            </a:endParaRPr>
          </a:p>
          <a:p>
            <a:r>
              <a:rPr lang="en-US" dirty="0"/>
              <a:t>The manual is posted to the Booster Club/ PTO section on the Finance Department webpage. </a:t>
            </a:r>
          </a:p>
        </p:txBody>
      </p:sp>
    </p:spTree>
    <p:extLst>
      <p:ext uri="{BB962C8B-B14F-4D97-AF65-F5344CB8AC3E}">
        <p14:creationId xmlns:p14="http://schemas.microsoft.com/office/powerpoint/2010/main" val="806049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E-Commerce: Accepting Credit Cards – pg. 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Okay to use Square, PayPal, Venmo, etc.</a:t>
            </a:r>
          </a:p>
          <a:p>
            <a:endParaRPr lang="en-US" dirty="0"/>
          </a:p>
          <a:p>
            <a:r>
              <a:rPr lang="en-US" dirty="0"/>
              <a:t>Discounts available for 501c3 status</a:t>
            </a:r>
          </a:p>
          <a:p>
            <a:endParaRPr lang="en-US" dirty="0"/>
          </a:p>
          <a:p>
            <a:r>
              <a:rPr lang="en-US" dirty="0"/>
              <a:t>Save receipts!</a:t>
            </a:r>
          </a:p>
        </p:txBody>
      </p:sp>
    </p:spTree>
    <p:extLst>
      <p:ext uri="{BB962C8B-B14F-4D97-AF65-F5344CB8AC3E}">
        <p14:creationId xmlns:p14="http://schemas.microsoft.com/office/powerpoint/2010/main" val="771832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288" y="2425016"/>
            <a:ext cx="8776010" cy="1422155"/>
          </a:xfrm>
        </p:spPr>
        <p:txBody>
          <a:bodyPr>
            <a:noAutofit/>
          </a:bodyPr>
          <a:lstStyle/>
          <a:p>
            <a:r>
              <a:rPr lang="en-US" sz="6000" dirty="0"/>
              <a:t>Donations – pg. 17-18</a:t>
            </a:r>
          </a:p>
        </p:txBody>
      </p:sp>
    </p:spTree>
    <p:extLst>
      <p:ext uri="{BB962C8B-B14F-4D97-AF65-F5344CB8AC3E}">
        <p14:creationId xmlns:p14="http://schemas.microsoft.com/office/powerpoint/2010/main" val="1567575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Outside donors     PTO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PTO receives monetary or non-monetary donations from outside donors</a:t>
            </a:r>
          </a:p>
          <a:p>
            <a:endParaRPr lang="en-US" dirty="0"/>
          </a:p>
          <a:p>
            <a:r>
              <a:rPr lang="en-US" dirty="0"/>
              <a:t>Provide tax-deductible receipt if club is tax-exempt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850781" y="1223988"/>
            <a:ext cx="390292" cy="22567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57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71003"/>
            <a:ext cx="9905998" cy="1478570"/>
          </a:xfrm>
        </p:spPr>
        <p:txBody>
          <a:bodyPr/>
          <a:lstStyle/>
          <a:p>
            <a:r>
              <a:rPr lang="en-US" dirty="0"/>
              <a:t>Outside donors     Booster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99671"/>
            <a:ext cx="9905999" cy="4579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Monetary Donation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PTO donates money to school to cover cost of camp, costumes, travel, etc.</a:t>
            </a:r>
          </a:p>
          <a:p>
            <a:pPr marL="0" indent="0">
              <a:buNone/>
            </a:pPr>
            <a:r>
              <a:rPr lang="en-US" sz="2000" dirty="0"/>
              <a:t>	Bookkeeper/Secretary should issue you a Donation Form</a:t>
            </a:r>
          </a:p>
          <a:p>
            <a:pPr marL="0" indent="0">
              <a:buNone/>
            </a:pPr>
            <a:r>
              <a:rPr lang="en-US" dirty="0"/>
              <a:t>Non-Monetary Donations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Check with school or coach first to see if District can accept</a:t>
            </a:r>
          </a:p>
          <a:p>
            <a:pPr marL="0" indent="0">
              <a:buNone/>
            </a:pPr>
            <a:r>
              <a:rPr lang="en-US" sz="2000" dirty="0"/>
              <a:t>	FISD pays title and insurance on vehicles or trailers donated</a:t>
            </a:r>
          </a:p>
          <a:p>
            <a:pPr marL="0" indent="0">
              <a:buNone/>
            </a:pPr>
            <a:r>
              <a:rPr lang="en-US" sz="2000" dirty="0"/>
              <a:t>	Donation becomes property of District</a:t>
            </a:r>
          </a:p>
          <a:p>
            <a:pPr marL="0" indent="0">
              <a:buNone/>
            </a:pPr>
            <a:r>
              <a:rPr lang="en-US" sz="2000" dirty="0"/>
              <a:t>	If District needs to dispose of asset, the funds will be placed in the activity fund account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861933" y="997452"/>
            <a:ext cx="390292" cy="22567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74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PTO				                 Another 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097086"/>
            <a:ext cx="9905999" cy="4247957"/>
          </a:xfrm>
        </p:spPr>
        <p:txBody>
          <a:bodyPr/>
          <a:lstStyle/>
          <a:p>
            <a:r>
              <a:rPr lang="en-US" dirty="0"/>
              <a:t>PTO may donate a small amount to local charity</a:t>
            </a:r>
          </a:p>
          <a:p>
            <a:pPr lvl="1"/>
            <a:r>
              <a:rPr lang="en-US" dirty="0"/>
              <a:t>Example – student medical fund</a:t>
            </a:r>
          </a:p>
          <a:p>
            <a:r>
              <a:rPr lang="en-US" dirty="0"/>
              <a:t>However – IRS defines “not a substantial portion” may go to another cause</a:t>
            </a:r>
          </a:p>
          <a:p>
            <a:r>
              <a:rPr lang="en-US" dirty="0"/>
              <a:t>Cannot donate from an Activity Fund Account</a:t>
            </a:r>
          </a:p>
          <a:p>
            <a:r>
              <a:rPr lang="en-US" dirty="0"/>
              <a:t>If you host an event of which the proceeds benefit an outside cause, let your donors know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84393" y="1244967"/>
            <a:ext cx="390292" cy="225671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101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 – pg. 19-20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Principals should approve your fundraiser in advance to avoid simultaneous campaigns</a:t>
            </a:r>
          </a:p>
          <a:p>
            <a:endParaRPr lang="en-US" dirty="0"/>
          </a:p>
          <a:p>
            <a:r>
              <a:rPr lang="en-US" dirty="0"/>
              <a:t>Students cannot be excluded from an activity if they do not fundraise</a:t>
            </a:r>
          </a:p>
        </p:txBody>
      </p:sp>
    </p:spTree>
    <p:extLst>
      <p:ext uri="{BB962C8B-B14F-4D97-AF65-F5344CB8AC3E}">
        <p14:creationId xmlns:p14="http://schemas.microsoft.com/office/powerpoint/2010/main" val="1306474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Crowdfunding – pg.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careful and aware of fees.  Many providers will offer lower rates for 501c3 entities.</a:t>
            </a:r>
          </a:p>
        </p:txBody>
      </p:sp>
    </p:spTree>
    <p:extLst>
      <p:ext uri="{BB962C8B-B14F-4D97-AF65-F5344CB8AC3E}">
        <p14:creationId xmlns:p14="http://schemas.microsoft.com/office/powerpoint/2010/main" val="4156253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Raffles – pg. 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Charitable Raffle Enabling Act under the authority of the Attorney General of Texas governs raffles</a:t>
            </a:r>
          </a:p>
          <a:p>
            <a:r>
              <a:rPr lang="en-US" dirty="0"/>
              <a:t>Money prohibited as prize. Money includes coins, paper currency, CD’s, etc.</a:t>
            </a:r>
          </a:p>
          <a:p>
            <a:r>
              <a:rPr lang="en-US" dirty="0"/>
              <a:t>May host two raffles per year if a qualified 501c3 organization</a:t>
            </a:r>
          </a:p>
          <a:p>
            <a:r>
              <a:rPr lang="en-US" dirty="0"/>
              <a:t>Refer to statute and seek legal advice prior to hosting a raffle</a:t>
            </a:r>
          </a:p>
          <a:p>
            <a:r>
              <a:rPr lang="en-US" dirty="0"/>
              <a:t>Bingo’s are governed under the Bingo Enabling Act and are NOT permitted</a:t>
            </a:r>
          </a:p>
        </p:txBody>
      </p:sp>
    </p:spTree>
    <p:extLst>
      <p:ext uri="{BB962C8B-B14F-4D97-AF65-F5344CB8AC3E}">
        <p14:creationId xmlns:p14="http://schemas.microsoft.com/office/powerpoint/2010/main" val="13324715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 – pg. 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required. Offer if your club is able to provide.</a:t>
            </a:r>
          </a:p>
          <a:p>
            <a:r>
              <a:rPr lang="en-US" dirty="0"/>
              <a:t>Budget accordingly.</a:t>
            </a:r>
          </a:p>
          <a:p>
            <a:r>
              <a:rPr lang="en-US" dirty="0"/>
              <a:t>Be fair and consistent. Detail procedures in bylaws or scholarship applications.</a:t>
            </a:r>
          </a:p>
          <a:p>
            <a:r>
              <a:rPr lang="en-US" dirty="0"/>
              <a:t>Funds should be sent directly to the university. Never to the student.</a:t>
            </a:r>
          </a:p>
          <a:p>
            <a:r>
              <a:rPr lang="en-US" dirty="0"/>
              <a:t>Students who receive a “full-ride” may not be able to accept scholarship – check with university to see.</a:t>
            </a:r>
          </a:p>
        </p:txBody>
      </p:sp>
    </p:spTree>
    <p:extLst>
      <p:ext uri="{BB962C8B-B14F-4D97-AF65-F5344CB8AC3E}">
        <p14:creationId xmlns:p14="http://schemas.microsoft.com/office/powerpoint/2010/main" val="2729502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025912"/>
          </a:xfrm>
        </p:spPr>
        <p:txBody>
          <a:bodyPr/>
          <a:lstStyle/>
          <a:p>
            <a:r>
              <a:rPr lang="en-US" dirty="0"/>
              <a:t>Gifts/awards – pg.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9483" y="1098723"/>
            <a:ext cx="9905999" cy="526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Students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900" dirty="0"/>
              <a:t>Only Seniors are allowed a $70 gift which must be used on a memento such as a plaque or 	award. Award must be given after UIL eligibility no longer applies. No cash or gift cards. 	See UIL Guidelines</a:t>
            </a:r>
          </a:p>
          <a:p>
            <a:pPr marL="0" indent="0">
              <a:buNone/>
            </a:pPr>
            <a:r>
              <a:rPr lang="en-US" sz="2200" dirty="0"/>
              <a:t>Volunteers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900" dirty="0"/>
              <a:t>Money or gift cards given as a “thank you” or incentive are considered compensation per 	the IRS</a:t>
            </a:r>
          </a:p>
          <a:p>
            <a:pPr marL="0" indent="0">
              <a:buNone/>
            </a:pPr>
            <a:r>
              <a:rPr lang="en-US" sz="2200" dirty="0"/>
              <a:t>Donations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1900" dirty="0"/>
              <a:t>Donated gift cards can be used in silent auction or raffle or to purchase items for the 	organization; not individuals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157" y="33041"/>
            <a:ext cx="10595517" cy="635500"/>
          </a:xfrm>
        </p:spPr>
        <p:txBody>
          <a:bodyPr>
            <a:normAutofit/>
          </a:bodyPr>
          <a:lstStyle/>
          <a:p>
            <a:r>
              <a:rPr lang="en-US" dirty="0"/>
              <a:t>Resources - Pg 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02146"/>
              </p:ext>
            </p:extLst>
          </p:nvPr>
        </p:nvGraphicFramePr>
        <p:xfrm>
          <a:off x="1126272" y="865836"/>
          <a:ext cx="9132849" cy="2299262"/>
        </p:xfrm>
        <a:graphic>
          <a:graphicData uri="http://schemas.openxmlformats.org/drawingml/2006/table">
            <a:tbl>
              <a:tblPr/>
              <a:tblGrid>
                <a:gridCol w="1108818">
                  <a:extLst>
                    <a:ext uri="{9D8B030D-6E8A-4147-A177-3AD203B41FA5}">
                      <a16:colId xmlns:a16="http://schemas.microsoft.com/office/drawing/2014/main" val="2787072925"/>
                    </a:ext>
                  </a:extLst>
                </a:gridCol>
                <a:gridCol w="5699089">
                  <a:extLst>
                    <a:ext uri="{9D8B030D-6E8A-4147-A177-3AD203B41FA5}">
                      <a16:colId xmlns:a16="http://schemas.microsoft.com/office/drawing/2014/main" val="3526173202"/>
                    </a:ext>
                  </a:extLst>
                </a:gridCol>
                <a:gridCol w="2324942">
                  <a:extLst>
                    <a:ext uri="{9D8B030D-6E8A-4147-A177-3AD203B41FA5}">
                      <a16:colId xmlns:a16="http://schemas.microsoft.com/office/drawing/2014/main" val="432106397"/>
                    </a:ext>
                  </a:extLst>
                </a:gridCol>
              </a:tblGrid>
              <a:tr h="584137"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IRS (Internal Revenue Service)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45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22432"/>
                  </a:ext>
                </a:extLst>
              </a:tr>
              <a:tr h="621422"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IRS Exempt Organization (EO) hotline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877-829-5500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011116"/>
                  </a:ext>
                </a:extLst>
              </a:tr>
              <a:tr h="487195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·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      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EIN or Exempt status verification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·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       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Tax questions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54201"/>
                  </a:ext>
                </a:extLst>
              </a:tr>
              <a:tr h="606508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95250" marR="95250" marT="95250" marB="95250">
                    <a:lnL>
                      <a:noFill/>
                    </a:lnL>
                    <a:lnR>
                      <a:noFill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07607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2959" y="15582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61989"/>
              </p:ext>
            </p:extLst>
          </p:nvPr>
        </p:nvGraphicFramePr>
        <p:xfrm>
          <a:off x="1126273" y="2569872"/>
          <a:ext cx="9132848" cy="2166841"/>
        </p:xfrm>
        <a:graphic>
          <a:graphicData uri="http://schemas.openxmlformats.org/drawingml/2006/table">
            <a:tbl>
              <a:tblPr/>
              <a:tblGrid>
                <a:gridCol w="6748292">
                  <a:extLst>
                    <a:ext uri="{9D8B030D-6E8A-4147-A177-3AD203B41FA5}">
                      <a16:colId xmlns:a16="http://schemas.microsoft.com/office/drawing/2014/main" val="2989918769"/>
                    </a:ext>
                  </a:extLst>
                </a:gridCol>
                <a:gridCol w="2384556">
                  <a:extLst>
                    <a:ext uri="{9D8B030D-6E8A-4147-A177-3AD203B41FA5}">
                      <a16:colId xmlns:a16="http://schemas.microsoft.com/office/drawing/2014/main" val="2824266847"/>
                    </a:ext>
                  </a:extLst>
                </a:gridCol>
              </a:tblGrid>
              <a:tr h="514430">
                <a:tc gridSpan="2"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Texas Comptroller’s Office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45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018776"/>
                  </a:ext>
                </a:extLst>
              </a:tr>
              <a:tr h="592374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questions –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Sales tax number, Filing help, Exemption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800-252-5555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103220"/>
                  </a:ext>
                </a:extLst>
              </a:tr>
              <a:tr h="576785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WebFile help –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WebFile number, login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800-442-3453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782964"/>
                  </a:ext>
                </a:extLst>
              </a:tr>
              <a:tr h="483252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Franchise Tax help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800-252-1381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03798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39420" y="3338513"/>
            <a:ext cx="14400505" cy="81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23114"/>
              </p:ext>
            </p:extLst>
          </p:nvPr>
        </p:nvGraphicFramePr>
        <p:xfrm>
          <a:off x="1145323" y="4736713"/>
          <a:ext cx="9113797" cy="1323046"/>
        </p:xfrm>
        <a:graphic>
          <a:graphicData uri="http://schemas.openxmlformats.org/drawingml/2006/table">
            <a:tbl>
              <a:tblPr/>
              <a:tblGrid>
                <a:gridCol w="3393940">
                  <a:extLst>
                    <a:ext uri="{9D8B030D-6E8A-4147-A177-3AD203B41FA5}">
                      <a16:colId xmlns:a16="http://schemas.microsoft.com/office/drawing/2014/main" val="1494877127"/>
                    </a:ext>
                  </a:extLst>
                </a:gridCol>
                <a:gridCol w="3393940">
                  <a:extLst>
                    <a:ext uri="{9D8B030D-6E8A-4147-A177-3AD203B41FA5}">
                      <a16:colId xmlns:a16="http://schemas.microsoft.com/office/drawing/2014/main" val="4220597856"/>
                    </a:ext>
                  </a:extLst>
                </a:gridCol>
                <a:gridCol w="2325917">
                  <a:extLst>
                    <a:ext uri="{9D8B030D-6E8A-4147-A177-3AD203B41FA5}">
                      <a16:colId xmlns:a16="http://schemas.microsoft.com/office/drawing/2014/main" val="1617002459"/>
                    </a:ext>
                  </a:extLst>
                </a:gridCol>
              </a:tblGrid>
              <a:tr h="472516">
                <a:tc gridSpan="3">
                  <a:txBody>
                    <a:bodyPr/>
                    <a:lstStyle/>
                    <a:p>
                      <a:pPr algn="ctr"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University Interscholastic League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455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000126"/>
                  </a:ext>
                </a:extLst>
              </a:tr>
              <a:tr h="850530"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UIL Booster Club Contact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policy@uiltexas.org</a:t>
                      </a:r>
                      <a:endParaRPr lang="en-US" dirty="0">
                        <a:effectLst/>
                      </a:endParaRPr>
                    </a:p>
                    <a:p>
                      <a:pPr rtl="0" fontAlgn="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512-471-5883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19050" marB="19050">
                    <a:lnL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49" cap="flat" cmpd="sng" algn="ctr">
                      <a:solidFill>
                        <a:srgbClr val="96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49" cap="flat" cmpd="sng" algn="ctr">
                      <a:solidFill>
                        <a:srgbClr val="C0BA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611434"/>
                  </a:ext>
                </a:extLst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26272" y="5505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71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 – pg.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each year.</a:t>
            </a:r>
          </a:p>
          <a:p>
            <a:r>
              <a:rPr lang="en-US" dirty="0"/>
              <a:t>Template can be downloaded from the Finance Department website.</a:t>
            </a:r>
          </a:p>
          <a:p>
            <a:r>
              <a:rPr lang="en-US" dirty="0"/>
              <a:t>2022-23 officers must complete before handover to 2023-24 officers.</a:t>
            </a:r>
          </a:p>
          <a:p>
            <a:r>
              <a:rPr lang="en-US" dirty="0"/>
              <a:t>New officers should implement recommendations.</a:t>
            </a:r>
          </a:p>
          <a:p>
            <a:r>
              <a:rPr lang="en-US" dirty="0"/>
              <a:t>Mail or email to Becky Yawn, ryawn@fisdk12.net</a:t>
            </a:r>
          </a:p>
        </p:txBody>
      </p:sp>
    </p:spTree>
    <p:extLst>
      <p:ext uri="{BB962C8B-B14F-4D97-AF65-F5344CB8AC3E}">
        <p14:creationId xmlns:p14="http://schemas.microsoft.com/office/powerpoint/2010/main" val="3781633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258" y="0"/>
            <a:ext cx="6647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98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6224" y="9827"/>
            <a:ext cx="6156875" cy="684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674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Carryover Balance – pg.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small carryover is necessary for start-up for the following year.</a:t>
            </a:r>
          </a:p>
          <a:p>
            <a:r>
              <a:rPr lang="en-US" dirty="0"/>
              <a:t>No defined amount.</a:t>
            </a:r>
          </a:p>
          <a:p>
            <a:r>
              <a:rPr lang="en-US" dirty="0"/>
              <a:t>Budget will help figure out how much you need.</a:t>
            </a:r>
          </a:p>
          <a:p>
            <a:r>
              <a:rPr lang="en-US" dirty="0"/>
              <a:t>NOT required to distribute money to campus at the end of the year.</a:t>
            </a:r>
          </a:p>
          <a:p>
            <a:r>
              <a:rPr lang="en-US" dirty="0"/>
              <a:t>Do NOT save money for future years, unless voted by members.</a:t>
            </a:r>
          </a:p>
        </p:txBody>
      </p:sp>
    </p:spTree>
    <p:extLst>
      <p:ext uri="{BB962C8B-B14F-4D97-AF65-F5344CB8AC3E}">
        <p14:creationId xmlns:p14="http://schemas.microsoft.com/office/powerpoint/2010/main" val="1389398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 Retention – pg. 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IRS says keep records for 5 years.</a:t>
            </a:r>
          </a:p>
          <a:p>
            <a:endParaRPr lang="en-US" dirty="0"/>
          </a:p>
          <a:p>
            <a:r>
              <a:rPr lang="en-US" dirty="0"/>
              <a:t>You can scan and keep electronic copies.</a:t>
            </a:r>
          </a:p>
          <a:p>
            <a:pPr lvl="1"/>
            <a:r>
              <a:rPr lang="en-US" dirty="0"/>
              <a:t>All taxes, all bank statements, all receipts.</a:t>
            </a:r>
          </a:p>
        </p:txBody>
      </p:sp>
    </p:spTree>
    <p:extLst>
      <p:ext uri="{BB962C8B-B14F-4D97-AF65-F5344CB8AC3E}">
        <p14:creationId xmlns:p14="http://schemas.microsoft.com/office/powerpoint/2010/main" val="3554882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Dissolution of Club – pg.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PTOs can be shut down due to lack of support by majority vote of members or a District Administrator</a:t>
            </a:r>
          </a:p>
          <a:p>
            <a:r>
              <a:rPr lang="en-US" dirty="0"/>
              <a:t>Please do not walk away!</a:t>
            </a:r>
          </a:p>
          <a:p>
            <a:pPr lvl="1"/>
            <a:r>
              <a:rPr lang="en-US" dirty="0"/>
              <a:t>File and pay all taxes</a:t>
            </a:r>
          </a:p>
          <a:p>
            <a:r>
              <a:rPr lang="en-US" dirty="0"/>
              <a:t>Funds must be sent back to Activity Fund within 30 days</a:t>
            </a:r>
          </a:p>
          <a:p>
            <a:r>
              <a:rPr lang="en-US" dirty="0"/>
              <a:t>Give files sponsor</a:t>
            </a:r>
          </a:p>
        </p:txBody>
      </p:sp>
    </p:spTree>
    <p:extLst>
      <p:ext uri="{BB962C8B-B14F-4D97-AF65-F5344CB8AC3E}">
        <p14:creationId xmlns:p14="http://schemas.microsoft.com/office/powerpoint/2010/main" val="1552261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Advertising &amp; Sponsorships – pg. 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FISD manages advertising contracts on FISD property.</a:t>
            </a:r>
          </a:p>
          <a:p>
            <a:endParaRPr lang="en-US" dirty="0"/>
          </a:p>
          <a:p>
            <a:r>
              <a:rPr lang="en-US" dirty="0"/>
              <a:t>Email or call the Business Manager with questions.</a:t>
            </a:r>
          </a:p>
        </p:txBody>
      </p:sp>
    </p:spTree>
    <p:extLst>
      <p:ext uri="{BB962C8B-B14F-4D97-AF65-F5344CB8AC3E}">
        <p14:creationId xmlns:p14="http://schemas.microsoft.com/office/powerpoint/2010/main" val="18779798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– pg.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PTOs are required to hold a General Liability policy</a:t>
            </a:r>
          </a:p>
          <a:p>
            <a:r>
              <a:rPr lang="en-US" dirty="0"/>
              <a:t>Send general liability certificate or insurance to Business Manager each year</a:t>
            </a:r>
          </a:p>
          <a:p>
            <a:r>
              <a:rPr lang="en-US" dirty="0"/>
              <a:t>Special events may require an additional coverage. Please contact your insurance agent for assistance.</a:t>
            </a:r>
          </a:p>
        </p:txBody>
      </p:sp>
    </p:spTree>
    <p:extLst>
      <p:ext uri="{BB962C8B-B14F-4D97-AF65-F5344CB8AC3E}">
        <p14:creationId xmlns:p14="http://schemas.microsoft.com/office/powerpoint/2010/main" val="2833258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423" y="2280050"/>
            <a:ext cx="6173787" cy="1812448"/>
          </a:xfrm>
        </p:spPr>
        <p:txBody>
          <a:bodyPr>
            <a:normAutofit/>
          </a:bodyPr>
          <a:lstStyle/>
          <a:p>
            <a:r>
              <a:rPr lang="en-US" sz="8800" dirty="0"/>
              <a:t>IRS – pg. 35</a:t>
            </a:r>
          </a:p>
        </p:txBody>
      </p:sp>
    </p:spTree>
    <p:extLst>
      <p:ext uri="{BB962C8B-B14F-4D97-AF65-F5344CB8AC3E}">
        <p14:creationId xmlns:p14="http://schemas.microsoft.com/office/powerpoint/2010/main" val="6584531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Employer Identification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 digit number  - begins with any number</a:t>
            </a:r>
          </a:p>
          <a:p>
            <a:r>
              <a:rPr lang="en-US" dirty="0"/>
              <a:t>Must have your own EIN – apply online</a:t>
            </a:r>
          </a:p>
          <a:p>
            <a:r>
              <a:rPr lang="en-US" dirty="0"/>
              <a:t>Never use District EIN beginning in 74-600</a:t>
            </a:r>
          </a:p>
          <a:p>
            <a:r>
              <a:rPr lang="en-US" dirty="0"/>
              <a:t>Just because you have an EIN </a:t>
            </a:r>
            <a:r>
              <a:rPr lang="en-US" b="1" dirty="0">
                <a:solidFill>
                  <a:srgbClr val="FF0000"/>
                </a:solidFill>
              </a:rPr>
              <a:t>does not mean you are tax-exempt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REMEMBER – always use YOUR EIN.  NEVER FISD EIN</a:t>
            </a:r>
          </a:p>
        </p:txBody>
      </p:sp>
    </p:spTree>
    <p:extLst>
      <p:ext uri="{BB962C8B-B14F-4D97-AF65-F5344CB8AC3E}">
        <p14:creationId xmlns:p14="http://schemas.microsoft.com/office/powerpoint/2010/main" val="959313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Calendar - Pg 4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014E19D-D982-4055-8F43-8C29C7816A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564309"/>
              </p:ext>
            </p:extLst>
          </p:nvPr>
        </p:nvGraphicFramePr>
        <p:xfrm>
          <a:off x="1201271" y="1810869"/>
          <a:ext cx="9224682" cy="207655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029338">
                  <a:extLst>
                    <a:ext uri="{9D8B030D-6E8A-4147-A177-3AD203B41FA5}">
                      <a16:colId xmlns:a16="http://schemas.microsoft.com/office/drawing/2014/main" val="4242773656"/>
                    </a:ext>
                  </a:extLst>
                </a:gridCol>
                <a:gridCol w="916003">
                  <a:extLst>
                    <a:ext uri="{9D8B030D-6E8A-4147-A177-3AD203B41FA5}">
                      <a16:colId xmlns:a16="http://schemas.microsoft.com/office/drawing/2014/main" val="3930040077"/>
                    </a:ext>
                  </a:extLst>
                </a:gridCol>
                <a:gridCol w="1084729">
                  <a:extLst>
                    <a:ext uri="{9D8B030D-6E8A-4147-A177-3AD203B41FA5}">
                      <a16:colId xmlns:a16="http://schemas.microsoft.com/office/drawing/2014/main" val="813849888"/>
                    </a:ext>
                  </a:extLst>
                </a:gridCol>
                <a:gridCol w="6194612">
                  <a:extLst>
                    <a:ext uri="{9D8B030D-6E8A-4147-A177-3AD203B41FA5}">
                      <a16:colId xmlns:a16="http://schemas.microsoft.com/office/drawing/2014/main" val="3484426803"/>
                    </a:ext>
                  </a:extLst>
                </a:gridCol>
              </a:tblGrid>
              <a:tr h="436386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2023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Month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Item due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3527063087"/>
                  </a:ext>
                </a:extLst>
              </a:tr>
              <a:tr h="361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Audit packets due to Business Manager via fax, email or mail.</a:t>
                      </a:r>
                    </a:p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572817536"/>
                  </a:ext>
                </a:extLst>
              </a:tr>
              <a:tr h="421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October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Quarterly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(3</a:t>
                      </a:r>
                      <a:r>
                        <a:rPr lang="en-US" sz="1100" baseline="30000" dirty="0">
                          <a:effectLst/>
                        </a:rPr>
                        <a:t>rd</a:t>
                      </a:r>
                      <a:r>
                        <a:rPr lang="en-US" sz="1100" dirty="0">
                          <a:effectLst/>
                        </a:rPr>
                        <a:t> quarter)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2943563383"/>
                  </a:ext>
                </a:extLst>
              </a:tr>
              <a:tr h="4034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November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Form 990-N (e-postcard), 990-EZ or 990 due to IRS </a:t>
                      </a:r>
                      <a:r>
                        <a:rPr lang="en-US" sz="1100" baseline="30000">
                          <a:effectLst/>
                        </a:rPr>
                        <a:t>(2)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extLst>
                  <a:ext uri="{0D108BD9-81ED-4DB2-BD59-A6C34878D82A}">
                    <a16:rowId xmlns:a16="http://schemas.microsoft.com/office/drawing/2014/main" val="742494057"/>
                  </a:ext>
                </a:extLst>
              </a:tr>
              <a:tr h="3797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NOTHING DUE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185" marR="60185" marT="16161" marB="1616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42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8144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501c3 Rule #1 – pg. 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59193"/>
            <a:ext cx="9905999" cy="45862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Tax-exempt organizations must benefit a group as a whole instead of benefiting individual members.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members of the student group should receive the same financial benefits.</a:t>
            </a:r>
          </a:p>
          <a:p>
            <a:pPr marL="0" indent="0">
              <a:buNone/>
            </a:pPr>
            <a:r>
              <a:rPr lang="en-US" dirty="0"/>
              <a:t>	Exception – Financial hardship</a:t>
            </a:r>
          </a:p>
          <a:p>
            <a:pPr marL="0" indent="0">
              <a:buNone/>
            </a:pPr>
            <a:r>
              <a:rPr lang="en-US" dirty="0"/>
              <a:t>		If the financial need criteria are met, the PTO may provide the 		necessary funds to allow the individual to participate, thus 			providing individual benefit due to special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23523917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Tax Filing Requirements – pg. 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Federal tax return is due once per year</a:t>
            </a:r>
          </a:p>
          <a:p>
            <a:pPr lvl="1"/>
            <a:r>
              <a:rPr lang="en-US" dirty="0"/>
              <a:t>4 ½ months after the PTO’s year end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There are 3 different forms available for exempt organizations (990, 990-EZ, 990-N).</a:t>
            </a:r>
          </a:p>
          <a:p>
            <a:r>
              <a:rPr lang="en-US" dirty="0"/>
              <a:t>The form filed is determined by the PTO’s total income.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60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one to file? Pg. 38-40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990</a:t>
            </a:r>
          </a:p>
          <a:p>
            <a:endParaRPr lang="en-US" dirty="0"/>
          </a:p>
          <a:p>
            <a:r>
              <a:rPr lang="en-US" dirty="0"/>
              <a:t>Form 990-EZ</a:t>
            </a:r>
          </a:p>
          <a:p>
            <a:endParaRPr lang="en-US" dirty="0"/>
          </a:p>
          <a:p>
            <a:r>
              <a:rPr lang="en-US" dirty="0"/>
              <a:t>Form 990-N or E-postcard</a:t>
            </a:r>
          </a:p>
        </p:txBody>
      </p:sp>
    </p:spTree>
    <p:extLst>
      <p:ext uri="{BB962C8B-B14F-4D97-AF65-F5344CB8AC3E}">
        <p14:creationId xmlns:p14="http://schemas.microsoft.com/office/powerpoint/2010/main" val="5135150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PTO’s with revenues of more than $200,000</a:t>
            </a:r>
          </a:p>
          <a:p>
            <a:r>
              <a:rPr lang="en-US" dirty="0"/>
              <a:t>Not many PTO’s file this one</a:t>
            </a:r>
          </a:p>
          <a:p>
            <a:r>
              <a:rPr lang="en-US" dirty="0"/>
              <a:t>Paper form only</a:t>
            </a:r>
          </a:p>
          <a:p>
            <a:r>
              <a:rPr lang="en-US" dirty="0"/>
              <a:t>Must have Business Manager help you.</a:t>
            </a:r>
          </a:p>
          <a:p>
            <a:r>
              <a:rPr lang="en-US" dirty="0"/>
              <a:t>Very lengthy; lots of financial information requires.</a:t>
            </a:r>
          </a:p>
        </p:txBody>
      </p:sp>
    </p:spTree>
    <p:extLst>
      <p:ext uri="{BB962C8B-B14F-4D97-AF65-F5344CB8AC3E}">
        <p14:creationId xmlns:p14="http://schemas.microsoft.com/office/powerpoint/2010/main" val="7904357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990-EZ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Medium sized PTO’s with revenue between $50,000 - $200,000</a:t>
            </a:r>
          </a:p>
          <a:p>
            <a:r>
              <a:rPr lang="en-US" dirty="0"/>
              <a:t>May be able to file 990-N based on averaging rule</a:t>
            </a:r>
          </a:p>
          <a:p>
            <a:r>
              <a:rPr lang="en-US" dirty="0"/>
              <a:t>Paper form </a:t>
            </a:r>
          </a:p>
          <a:p>
            <a:r>
              <a:rPr lang="en-US" dirty="0"/>
              <a:t>Requires disclosure of financial information. </a:t>
            </a:r>
          </a:p>
          <a:p>
            <a:r>
              <a:rPr lang="en-US" dirty="0"/>
              <a:t>Not many PTO’s file this form.</a:t>
            </a:r>
          </a:p>
        </p:txBody>
      </p:sp>
    </p:spTree>
    <p:extLst>
      <p:ext uri="{BB962C8B-B14F-4D97-AF65-F5344CB8AC3E}">
        <p14:creationId xmlns:p14="http://schemas.microsoft.com/office/powerpoint/2010/main" val="48190007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990-N or E-postcard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</a:t>
            </a:r>
          </a:p>
          <a:p>
            <a:r>
              <a:rPr lang="en-US" dirty="0"/>
              <a:t>PTOs with revenues of $50,000 or less</a:t>
            </a:r>
          </a:p>
          <a:p>
            <a:r>
              <a:rPr lang="en-US" dirty="0"/>
              <a:t>PTOs with $50,000 average over 3 yrs.</a:t>
            </a:r>
          </a:p>
          <a:p>
            <a:r>
              <a:rPr lang="en-US" dirty="0"/>
              <a:t>Online only</a:t>
            </a:r>
          </a:p>
          <a:p>
            <a:pPr lvl="1"/>
            <a:r>
              <a:rPr lang="en-US" dirty="0"/>
              <a:t>Simple! No financials required.</a:t>
            </a:r>
          </a:p>
          <a:p>
            <a:pPr lvl="1"/>
            <a:r>
              <a:rPr lang="en-US" dirty="0"/>
              <a:t>Get accept/reject notice in 7 minutes.</a:t>
            </a:r>
          </a:p>
          <a:p>
            <a:pPr lvl="3"/>
            <a:r>
              <a:rPr lang="en-US" dirty="0"/>
              <a:t>If rejected, there is a reason!</a:t>
            </a:r>
          </a:p>
        </p:txBody>
      </p:sp>
    </p:spTree>
    <p:extLst>
      <p:ext uri="{BB962C8B-B14F-4D97-AF65-F5344CB8AC3E}">
        <p14:creationId xmlns:p14="http://schemas.microsoft.com/office/powerpoint/2010/main" val="18772479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990-n Rejection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PTO was revoked for failure to file taxes for the past 3 years.</a:t>
            </a:r>
          </a:p>
          <a:p>
            <a:endParaRPr lang="en-US" dirty="0"/>
          </a:p>
          <a:p>
            <a:r>
              <a:rPr lang="en-US" dirty="0"/>
              <a:t>Exemption never got filed.</a:t>
            </a:r>
          </a:p>
          <a:p>
            <a:endParaRPr lang="en-US" dirty="0"/>
          </a:p>
          <a:p>
            <a:r>
              <a:rPr lang="en-US" dirty="0"/>
              <a:t>Gross receipts are &gt;$50,000.</a:t>
            </a:r>
          </a:p>
          <a:p>
            <a:pPr lvl="1"/>
            <a:r>
              <a:rPr lang="en-US" dirty="0"/>
              <a:t>CALL IRS TO CORRECT</a:t>
            </a:r>
          </a:p>
        </p:txBody>
      </p:sp>
    </p:spTree>
    <p:extLst>
      <p:ext uri="{BB962C8B-B14F-4D97-AF65-F5344CB8AC3E}">
        <p14:creationId xmlns:p14="http://schemas.microsoft.com/office/powerpoint/2010/main" val="8840819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472" y="2413865"/>
            <a:ext cx="9905998" cy="1478570"/>
          </a:xfrm>
        </p:spPr>
        <p:txBody>
          <a:bodyPr>
            <a:normAutofit/>
          </a:bodyPr>
          <a:lstStyle/>
          <a:p>
            <a:r>
              <a:rPr lang="en-US" sz="4400" dirty="0"/>
              <a:t>State Comptroller’s Office – pg. 37</a:t>
            </a:r>
          </a:p>
        </p:txBody>
      </p:sp>
    </p:spTree>
    <p:extLst>
      <p:ext uri="{BB962C8B-B14F-4D97-AF65-F5344CB8AC3E}">
        <p14:creationId xmlns:p14="http://schemas.microsoft.com/office/powerpoint/2010/main" val="39896900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0"/>
            <a:ext cx="9905998" cy="1478570"/>
          </a:xfrm>
        </p:spPr>
        <p:txBody>
          <a:bodyPr/>
          <a:lstStyle/>
          <a:p>
            <a:r>
              <a:rPr lang="en-US" dirty="0"/>
              <a:t>State Tax Basics – pg.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223574"/>
            <a:ext cx="9905999" cy="5299889"/>
          </a:xfrm>
        </p:spPr>
        <p:txBody>
          <a:bodyPr/>
          <a:lstStyle/>
          <a:p>
            <a:r>
              <a:rPr lang="en-US" dirty="0"/>
              <a:t>Must apply for federal 501c3 status 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Must apply for state exemption 2</a:t>
            </a:r>
            <a:r>
              <a:rPr lang="en-US" baseline="30000" dirty="0"/>
              <a:t>nd</a:t>
            </a:r>
            <a:endParaRPr lang="en-US" dirty="0"/>
          </a:p>
          <a:p>
            <a:endParaRPr lang="en-US" dirty="0"/>
          </a:p>
          <a:p>
            <a:r>
              <a:rPr lang="en-US" dirty="0"/>
              <a:t>Having a FEDERAL EXEMPTION does NOT mean the PTO has a State Exemption!</a:t>
            </a:r>
          </a:p>
          <a:p>
            <a:pPr lvl="1"/>
            <a:r>
              <a:rPr lang="en-US" dirty="0"/>
              <a:t>Form AP-204 – Application</a:t>
            </a:r>
          </a:p>
          <a:p>
            <a:pPr lvl="1"/>
            <a:r>
              <a:rPr lang="en-US" dirty="0"/>
              <a:t>Franchise Tax? If required to file, the PTO is not tax-exempt.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3200" dirty="0"/>
              <a:t>Texas Taxpayer ID is 11 digits</a:t>
            </a:r>
          </a:p>
          <a:p>
            <a:pPr marL="457200" lvl="1" indent="0">
              <a:buNone/>
            </a:pPr>
            <a:r>
              <a:rPr lang="en-US" sz="3200" dirty="0"/>
              <a:t>	Begins with 1, 2, or 3</a:t>
            </a:r>
          </a:p>
        </p:txBody>
      </p:sp>
    </p:spTree>
    <p:extLst>
      <p:ext uri="{BB962C8B-B14F-4D97-AF65-F5344CB8AC3E}">
        <p14:creationId xmlns:p14="http://schemas.microsoft.com/office/powerpoint/2010/main" val="41496547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Tax Permit – pg. 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apply for one online if PTO plans to host more than two taxable fundraisers per year.</a:t>
            </a:r>
          </a:p>
          <a:p>
            <a:r>
              <a:rPr lang="en-US" dirty="0"/>
              <a:t>What is taxable? Page 42.</a:t>
            </a:r>
          </a:p>
          <a:p>
            <a:r>
              <a:rPr lang="en-US" dirty="0"/>
              <a:t>Do not apply for one if the PTO WILL NOT host more than two taxable fundraisers per year. (Jan-Dec)</a:t>
            </a:r>
          </a:p>
          <a:p>
            <a:r>
              <a:rPr lang="en-US" dirty="0"/>
              <a:t>Sales tax permits require you to file Sales Tax every quarter!</a:t>
            </a:r>
          </a:p>
        </p:txBody>
      </p:sp>
    </p:spTree>
    <p:extLst>
      <p:ext uri="{BB962C8B-B14F-4D97-AF65-F5344CB8AC3E}">
        <p14:creationId xmlns:p14="http://schemas.microsoft.com/office/powerpoint/2010/main" val="926237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Calendar - Pg 4</a:t>
            </a:r>
            <a:endParaRPr lang="en-US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C215DAA-6D9F-4B68-8D0D-800DDA0AC0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904374"/>
              </p:ext>
            </p:extLst>
          </p:nvPr>
        </p:nvGraphicFramePr>
        <p:xfrm>
          <a:off x="1141413" y="2097087"/>
          <a:ext cx="9906000" cy="361210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12893">
                  <a:extLst>
                    <a:ext uri="{9D8B030D-6E8A-4147-A177-3AD203B41FA5}">
                      <a16:colId xmlns:a16="http://schemas.microsoft.com/office/drawing/2014/main" val="3711883133"/>
                    </a:ext>
                  </a:extLst>
                </a:gridCol>
                <a:gridCol w="807367">
                  <a:extLst>
                    <a:ext uri="{9D8B030D-6E8A-4147-A177-3AD203B41FA5}">
                      <a16:colId xmlns:a16="http://schemas.microsoft.com/office/drawing/2014/main" val="13094244"/>
                    </a:ext>
                  </a:extLst>
                </a:gridCol>
                <a:gridCol w="860068">
                  <a:extLst>
                    <a:ext uri="{9D8B030D-6E8A-4147-A177-3AD203B41FA5}">
                      <a16:colId xmlns:a16="http://schemas.microsoft.com/office/drawing/2014/main" val="4093843920"/>
                    </a:ext>
                  </a:extLst>
                </a:gridCol>
                <a:gridCol w="7425672">
                  <a:extLst>
                    <a:ext uri="{9D8B030D-6E8A-4147-A177-3AD203B41FA5}">
                      <a16:colId xmlns:a16="http://schemas.microsoft.com/office/drawing/2014/main" val="683807263"/>
                    </a:ext>
                  </a:extLst>
                </a:gridCol>
              </a:tblGrid>
              <a:tr h="302859"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 vert="vert27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Month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Item due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2868896145"/>
                  </a:ext>
                </a:extLst>
              </a:tr>
              <a:tr h="6394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January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Quarterly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(4</a:t>
                      </a:r>
                      <a:r>
                        <a:rPr lang="en-US" sz="1100" baseline="30000" dirty="0">
                          <a:effectLst/>
                        </a:rPr>
                        <a:t>th</a:t>
                      </a:r>
                      <a:r>
                        <a:rPr lang="en-US" sz="1100" dirty="0">
                          <a:effectLst/>
                        </a:rPr>
                        <a:t> quarter)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r>
                        <a:rPr lang="en-US" sz="1100" dirty="0">
                          <a:effectLst/>
                        </a:rPr>
                        <a:t> ---or----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Annual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3625224377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February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NOTHING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205242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NOTHING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3294"/>
                  </a:ext>
                </a:extLst>
              </a:tr>
              <a:tr h="394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April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Quarterly sales tax due to </a:t>
                      </a:r>
                      <a:r>
                        <a:rPr lang="en-US" sz="1100" u="sng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>
                          <a:effectLst/>
                        </a:rPr>
                        <a:t>(1</a:t>
                      </a:r>
                      <a:r>
                        <a:rPr lang="en-US" sz="1100" baseline="30000">
                          <a:effectLst/>
                        </a:rPr>
                        <a:t>st</a:t>
                      </a:r>
                      <a:r>
                        <a:rPr lang="en-US" sz="1100">
                          <a:effectLst/>
                        </a:rPr>
                        <a:t> quarter) </a:t>
                      </a:r>
                      <a:r>
                        <a:rPr lang="en-US" sz="1100" baseline="30000">
                          <a:effectLst/>
                        </a:rPr>
                        <a:t>(1)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1925770245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Franchise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baseline="30000" dirty="0">
                          <a:effectLst/>
                        </a:rPr>
                        <a:t>(3)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4233646806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NOTHING DUE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79026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July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Quarterly sales tax due to </a:t>
                      </a:r>
                      <a:r>
                        <a:rPr lang="en-US" sz="1100" u="sng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Texas Comptroller’s Office</a:t>
                      </a:r>
                      <a:r>
                        <a:rPr lang="en-US" sz="1100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(2</a:t>
                      </a:r>
                      <a:r>
                        <a:rPr lang="en-US" sz="1100" baseline="30000" dirty="0">
                          <a:effectLst/>
                        </a:rPr>
                        <a:t>nd</a:t>
                      </a:r>
                      <a:r>
                        <a:rPr lang="en-US" sz="1100" dirty="0">
                          <a:effectLst/>
                        </a:rPr>
                        <a:t> quarter) </a:t>
                      </a:r>
                      <a:r>
                        <a:rPr lang="en-US" sz="1100" baseline="30000" dirty="0">
                          <a:effectLst/>
                        </a:rPr>
                        <a:t>(1)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162326733"/>
                  </a:ext>
                </a:extLst>
              </a:tr>
              <a:tr h="326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August</a:t>
                      </a: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Held PTO Training</a:t>
                      </a: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3069708830"/>
                  </a:ext>
                </a:extLst>
              </a:tr>
              <a:tr h="3184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September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Audit packets due to Business Manager via fax, email or mail.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340" marR="57340" marT="15397" marB="15397"/>
                </a:tc>
                <a:extLst>
                  <a:ext uri="{0D108BD9-81ED-4DB2-BD59-A6C34878D82A}">
                    <a16:rowId xmlns:a16="http://schemas.microsoft.com/office/drawing/2014/main" val="163174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0978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WebFile – pg. 32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state taxes filed online.</a:t>
            </a:r>
          </a:p>
          <a:p>
            <a:r>
              <a:rPr lang="en-US" dirty="0"/>
              <a:t>State will not give FISD much info. You have to call!</a:t>
            </a:r>
          </a:p>
          <a:p>
            <a:r>
              <a:rPr lang="en-US" dirty="0"/>
              <a:t>Must have WebFile ID (begins with XT or RT)</a:t>
            </a:r>
          </a:p>
        </p:txBody>
      </p:sp>
    </p:spTree>
    <p:extLst>
      <p:ext uri="{BB962C8B-B14F-4D97-AF65-F5344CB8AC3E}">
        <p14:creationId xmlns:p14="http://schemas.microsoft.com/office/powerpoint/2010/main" val="33167971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0527"/>
            <a:ext cx="9905998" cy="1478570"/>
          </a:xfrm>
        </p:spPr>
        <p:txBody>
          <a:bodyPr/>
          <a:lstStyle/>
          <a:p>
            <a:r>
              <a:rPr lang="en-US" dirty="0"/>
              <a:t>Sales Tax Due Dates – pg. 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9097"/>
            <a:ext cx="9905999" cy="4627098"/>
          </a:xfrm>
        </p:spPr>
        <p:txBody>
          <a:bodyPr>
            <a:normAutofit/>
          </a:bodyPr>
          <a:lstStyle/>
          <a:p>
            <a:r>
              <a:rPr lang="en-US" dirty="0"/>
              <a:t>Taxes due quarterly; 20 days after qtr.</a:t>
            </a:r>
          </a:p>
          <a:p>
            <a:pPr lvl="1"/>
            <a:r>
              <a:rPr lang="en-US" dirty="0"/>
              <a:t>March 31 &gt; due April 20</a:t>
            </a:r>
          </a:p>
          <a:p>
            <a:pPr lvl="1"/>
            <a:r>
              <a:rPr lang="en-US" dirty="0"/>
              <a:t>June 30 &gt; due July 20</a:t>
            </a:r>
          </a:p>
          <a:p>
            <a:pPr lvl="1"/>
            <a:r>
              <a:rPr lang="en-US" dirty="0"/>
              <a:t>September 30 &gt; due October 20</a:t>
            </a:r>
          </a:p>
          <a:p>
            <a:pPr lvl="1"/>
            <a:r>
              <a:rPr lang="en-US" dirty="0"/>
              <a:t>December 31 &gt; due January 20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Missed/Late Filing: $50 per occurrence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Can apply to file annually after 1 year of filing on time. Call the State</a:t>
            </a:r>
          </a:p>
        </p:txBody>
      </p:sp>
    </p:spTree>
    <p:extLst>
      <p:ext uri="{BB962C8B-B14F-4D97-AF65-F5344CB8AC3E}">
        <p14:creationId xmlns:p14="http://schemas.microsoft.com/office/powerpoint/2010/main" val="85756934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of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17650"/>
            <a:ext cx="9905999" cy="4438184"/>
          </a:xfrm>
        </p:spPr>
        <p:txBody>
          <a:bodyPr/>
          <a:lstStyle/>
          <a:p>
            <a:r>
              <a:rPr lang="en-US" dirty="0"/>
              <a:t>IRS </a:t>
            </a:r>
          </a:p>
          <a:p>
            <a:pPr lvl="1"/>
            <a:r>
              <a:rPr lang="en-US" dirty="0"/>
              <a:t>Address change processed through paper form (8822-b).</a:t>
            </a:r>
          </a:p>
          <a:p>
            <a:pPr lvl="1"/>
            <a:r>
              <a:rPr lang="en-US" dirty="0"/>
              <a:t>Will not receive notification that it has been processed.</a:t>
            </a:r>
          </a:p>
          <a:p>
            <a:r>
              <a:rPr lang="en-US" dirty="0"/>
              <a:t>Texas Comptroller’s Office</a:t>
            </a:r>
          </a:p>
          <a:p>
            <a:pPr lvl="1"/>
            <a:r>
              <a:rPr lang="en-US" dirty="0"/>
              <a:t>Change of addressed processed online.</a:t>
            </a:r>
          </a:p>
          <a:p>
            <a:pPr lvl="1"/>
            <a:r>
              <a:rPr lang="en-US" dirty="0"/>
              <a:t>Will receive confirmation.</a:t>
            </a:r>
          </a:p>
          <a:p>
            <a:r>
              <a:rPr lang="en-US" dirty="0"/>
              <a:t>PTO</a:t>
            </a:r>
          </a:p>
          <a:p>
            <a:pPr lvl="1"/>
            <a:r>
              <a:rPr lang="en-US" dirty="0"/>
              <a:t>Refrain from using campus address.</a:t>
            </a:r>
          </a:p>
          <a:p>
            <a:pPr lvl="1"/>
            <a:r>
              <a:rPr lang="en-US" dirty="0"/>
              <a:t>PO box recommended</a:t>
            </a:r>
          </a:p>
        </p:txBody>
      </p:sp>
    </p:spTree>
    <p:extLst>
      <p:ext uri="{BB962C8B-B14F-4D97-AF65-F5344CB8AC3E}">
        <p14:creationId xmlns:p14="http://schemas.microsoft.com/office/powerpoint/2010/main" val="19072066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793" y="2123933"/>
            <a:ext cx="7155095" cy="1901658"/>
          </a:xfrm>
        </p:spPr>
        <p:txBody>
          <a:bodyPr/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9410645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2794968" cy="1787254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Amber Petree</a:t>
            </a:r>
            <a:br>
              <a:rPr lang="en-US" dirty="0"/>
            </a:br>
            <a:r>
              <a:rPr lang="en-US" sz="1800" dirty="0"/>
              <a:t>Chief Financial Officer</a:t>
            </a:r>
            <a:br>
              <a:rPr lang="en-US" sz="1800" dirty="0"/>
            </a:br>
            <a:r>
              <a:rPr lang="en-US" sz="1800" dirty="0"/>
              <a:t>apetree@fisdk12.net</a:t>
            </a:r>
            <a:br>
              <a:rPr lang="en-US" sz="1800" dirty="0"/>
            </a:br>
            <a:r>
              <a:rPr lang="en-US" sz="1800" dirty="0"/>
              <a:t>281-996-6609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423374" y="2249487"/>
            <a:ext cx="2794968" cy="17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/>
              <a:t>Becky Yawn</a:t>
            </a:r>
            <a:br>
              <a:rPr lang="en-US" dirty="0"/>
            </a:br>
            <a:r>
              <a:rPr lang="en-US" sz="1800" dirty="0"/>
              <a:t>Business Manager</a:t>
            </a:r>
            <a:br>
              <a:rPr lang="en-US" sz="1800" dirty="0"/>
            </a:br>
            <a:r>
              <a:rPr lang="en-US" sz="1800" dirty="0"/>
              <a:t>ryawn@fisdk12.net</a:t>
            </a:r>
            <a:br>
              <a:rPr lang="en-US" sz="1800" dirty="0"/>
            </a:br>
            <a:r>
              <a:rPr lang="en-US" sz="1800" dirty="0"/>
              <a:t>281-996-6619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41413" y="3884999"/>
            <a:ext cx="2794968" cy="17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dirty="0"/>
              <a:t>Paula Pierce</a:t>
            </a:r>
            <a:br>
              <a:rPr lang="en-US" dirty="0"/>
            </a:br>
            <a:r>
              <a:rPr lang="en-US" sz="1800" dirty="0"/>
              <a:t>Director of Finance</a:t>
            </a:r>
            <a:br>
              <a:rPr lang="en-US" sz="1800" dirty="0"/>
            </a:br>
            <a:r>
              <a:rPr lang="en-US" sz="1800" dirty="0"/>
              <a:t>ppierce@fisdk12.net</a:t>
            </a:r>
            <a:br>
              <a:rPr lang="en-US" sz="1800" dirty="0"/>
            </a:br>
            <a:r>
              <a:rPr lang="en-US" sz="1800" dirty="0"/>
              <a:t>281-996-6617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23373" y="3884999"/>
            <a:ext cx="3679631" cy="17872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7455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Calendar - Pg 4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702" y="1304694"/>
            <a:ext cx="10560205" cy="5118408"/>
          </a:xfrm>
        </p:spPr>
        <p:txBody>
          <a:bodyPr>
            <a:normAutofit lnSpcReduction="10000"/>
          </a:bodyPr>
          <a:lstStyle/>
          <a:p>
            <a:r>
              <a:rPr lang="en-US" i="1" u="sng" dirty="0"/>
              <a:t>Notations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	(1)    PTO’s either file quarterly or annual sales tax.  Check with your 	predecessor on how the club files.  Please call the Texas Comptroller’s 	Office with any questions.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	(2)    Federal taxes are due 15 days after the 5</a:t>
            </a:r>
            <a:r>
              <a:rPr lang="en-US" baseline="30000" dirty="0"/>
              <a:t>th</a:t>
            </a:r>
            <a:r>
              <a:rPr lang="en-US" dirty="0"/>
              <a:t> month of the club’s 	year end.  The majority of clubs have a year-end of June 30, which calculates 	to a due date for federal taxes of November 15.</a:t>
            </a:r>
            <a:endParaRPr lang="en-US" b="0" dirty="0">
              <a:effectLst/>
            </a:endParaRPr>
          </a:p>
          <a:p>
            <a:pPr marL="0" indent="0">
              <a:buNone/>
            </a:pPr>
            <a:r>
              <a:rPr lang="en-US" dirty="0"/>
              <a:t>	(3)    Tax-exempt organizations should not have to file Franchise Tax.  If 	the club receives a notice to file, please log into WebFile and file for the 	year.  Afterwards, please call Becky Yawn for information on removing this 	requirement via Form AP-204.</a:t>
            </a:r>
          </a:p>
        </p:txBody>
      </p:sp>
    </p:spTree>
    <p:extLst>
      <p:ext uri="{BB962C8B-B14F-4D97-AF65-F5344CB8AC3E}">
        <p14:creationId xmlns:p14="http://schemas.microsoft.com/office/powerpoint/2010/main" val="99223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b="1" dirty="0"/>
              <a:t>Definition of Roles - Pg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78569"/>
            <a:ext cx="9905999" cy="51118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Members </a:t>
            </a:r>
            <a:endParaRPr lang="en-US" b="0" dirty="0">
              <a:effectLst/>
            </a:endParaRPr>
          </a:p>
          <a:p>
            <a:pPr marL="0" indent="0" fontAlgn="base">
              <a:buNone/>
            </a:pPr>
            <a:r>
              <a:rPr lang="en-US" dirty="0"/>
              <a:t>	Work with sponsor</a:t>
            </a:r>
          </a:p>
          <a:p>
            <a:pPr marL="0" indent="0" fontAlgn="base">
              <a:buNone/>
            </a:pPr>
            <a:r>
              <a:rPr lang="en-US" dirty="0"/>
              <a:t>	Members cannot direct the activities of a sponsor</a:t>
            </a:r>
          </a:p>
          <a:p>
            <a:pPr marL="0" indent="0">
              <a:buNone/>
            </a:pPr>
            <a:r>
              <a:rPr lang="en-US" b="1" dirty="0"/>
              <a:t>Sponsor</a:t>
            </a:r>
            <a:endParaRPr lang="en-US" b="0" dirty="0">
              <a:effectLst/>
            </a:endParaRPr>
          </a:p>
          <a:p>
            <a:pPr marL="0" indent="0" fontAlgn="base">
              <a:buNone/>
            </a:pPr>
            <a:r>
              <a:rPr lang="en-US" dirty="0"/>
              <a:t>	Liaison between you and the school</a:t>
            </a:r>
          </a:p>
          <a:p>
            <a:pPr marL="0" indent="0" fontAlgn="base">
              <a:buNone/>
            </a:pPr>
            <a:r>
              <a:rPr lang="en-US" dirty="0"/>
              <a:t>	Should work with you during budget time</a:t>
            </a:r>
          </a:p>
          <a:p>
            <a:pPr marL="0" indent="0">
              <a:buNone/>
            </a:pPr>
            <a:r>
              <a:rPr lang="en-US" b="1" dirty="0"/>
              <a:t>District Administration</a:t>
            </a:r>
            <a:r>
              <a:rPr lang="en-US" dirty="0"/>
              <a:t> </a:t>
            </a:r>
            <a:endParaRPr lang="en-US" b="0" dirty="0">
              <a:effectLst/>
            </a:endParaRPr>
          </a:p>
          <a:p>
            <a:pPr marL="0" indent="0" fontAlgn="base">
              <a:buNone/>
            </a:pPr>
            <a:r>
              <a:rPr lang="en-US" dirty="0"/>
              <a:t>	Approves new booster clubs</a:t>
            </a:r>
          </a:p>
          <a:p>
            <a:pPr marL="0" indent="0" fontAlgn="base">
              <a:buNone/>
            </a:pPr>
            <a:r>
              <a:rPr lang="en-US" dirty="0"/>
              <a:t>	Has the option to dissolve booster club for in supportability</a:t>
            </a:r>
          </a:p>
          <a:p>
            <a:pPr marL="0" indent="0" fontAlgn="base">
              <a:buNone/>
            </a:pPr>
            <a:r>
              <a:rPr lang="en-US" dirty="0"/>
              <a:t>	FISD may audit booster club at any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9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/>
              <a:t>Bylaws - Pg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78570"/>
            <a:ext cx="9905999" cy="4933381"/>
          </a:xfrm>
        </p:spPr>
        <p:txBody>
          <a:bodyPr/>
          <a:lstStyle/>
          <a:p>
            <a:pPr fontAlgn="base"/>
            <a:r>
              <a:rPr lang="en-US" dirty="0"/>
              <a:t>Operating rules of club</a:t>
            </a:r>
          </a:p>
          <a:p>
            <a:pPr fontAlgn="base"/>
            <a:r>
              <a:rPr lang="en-US" dirty="0"/>
              <a:t>Will help resolve or avoid conflict</a:t>
            </a:r>
          </a:p>
          <a:p>
            <a:pPr fontAlgn="base"/>
            <a:r>
              <a:rPr lang="en-US" dirty="0"/>
              <a:t>May need to be updated as circumstances arise</a:t>
            </a:r>
          </a:p>
          <a:p>
            <a:pPr lvl="1" fontAlgn="base"/>
            <a:r>
              <a:rPr lang="en-US" dirty="0"/>
              <a:t>What happens if President resigns?, etc.</a:t>
            </a:r>
          </a:p>
          <a:p>
            <a:pPr fontAlgn="base"/>
            <a:r>
              <a:rPr lang="en-US" dirty="0"/>
              <a:t>Business Manager does not need to see every year unless a change has been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46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Student privacy / Social Media - pg. 25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Respect parents and student's privacy</a:t>
            </a:r>
          </a:p>
          <a:p>
            <a:r>
              <a:rPr lang="en-US" dirty="0"/>
              <a:t>Establish media release</a:t>
            </a:r>
            <a:endParaRPr lang="en-US" b="0" dirty="0">
              <a:effectLst/>
            </a:endParaRPr>
          </a:p>
          <a:p>
            <a:r>
              <a:rPr lang="en-US" dirty="0"/>
              <a:t>Social media etiquette is expected of all parents</a:t>
            </a:r>
            <a:endParaRPr lang="en-US" b="0" dirty="0">
              <a:effectLst/>
            </a:endParaRPr>
          </a:p>
          <a:p>
            <a:r>
              <a:rPr lang="en-US" dirty="0"/>
              <a:t>Principal will step in if violations are brought forth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4782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498</TotalTime>
  <Words>2388</Words>
  <Application>Microsoft Office PowerPoint</Application>
  <PresentationFormat>Widescreen</PresentationFormat>
  <Paragraphs>342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Calibri</vt:lpstr>
      <vt:lpstr>Times New Roman</vt:lpstr>
      <vt:lpstr>Tw Cen MT</vt:lpstr>
      <vt:lpstr>Circuit</vt:lpstr>
      <vt:lpstr>FISD PTO Training  </vt:lpstr>
      <vt:lpstr>Before we begin ... </vt:lpstr>
      <vt:lpstr>Resources - Pg 3</vt:lpstr>
      <vt:lpstr>Calendar - Pg 4</vt:lpstr>
      <vt:lpstr>Calendar - Pg 4</vt:lpstr>
      <vt:lpstr>Calendar - Pg 4 cont.</vt:lpstr>
      <vt:lpstr>Definition of Roles - Pg 9</vt:lpstr>
      <vt:lpstr>Bylaws - Pg 7</vt:lpstr>
      <vt:lpstr>Student privacy / Social Media - pg. 25 </vt:lpstr>
      <vt:lpstr>Background Checks</vt:lpstr>
      <vt:lpstr>Three Buckets of Money – pg. 14</vt:lpstr>
      <vt:lpstr>General Fund</vt:lpstr>
      <vt:lpstr>Activity Fund</vt:lpstr>
      <vt:lpstr>PTO Account</vt:lpstr>
      <vt:lpstr>Activity Funds – pg. 15</vt:lpstr>
      <vt:lpstr>Direct Funding</vt:lpstr>
      <vt:lpstr>Banking – pg. 17</vt:lpstr>
      <vt:lpstr>Cash Handling Guidelines – pg. 21-22</vt:lpstr>
      <vt:lpstr>Safeguarding Money – pg. 22</vt:lpstr>
      <vt:lpstr>E-Commerce: Accepting Credit Cards – pg. 19</vt:lpstr>
      <vt:lpstr>Donations – pg. 17-18</vt:lpstr>
      <vt:lpstr>Outside donors     PTO</vt:lpstr>
      <vt:lpstr>Outside donors     Booster club</vt:lpstr>
      <vt:lpstr>PTO                     Another cause</vt:lpstr>
      <vt:lpstr>Fundraising – pg. 19-20</vt:lpstr>
      <vt:lpstr>Crowdfunding – pg. 16</vt:lpstr>
      <vt:lpstr>Raffles – pg. 22-23</vt:lpstr>
      <vt:lpstr>Scholarships – pg. 25</vt:lpstr>
      <vt:lpstr>Gifts/awards – pg. 21</vt:lpstr>
      <vt:lpstr>Audit – pg. 16</vt:lpstr>
      <vt:lpstr>PowerPoint Presentation</vt:lpstr>
      <vt:lpstr>PowerPoint Presentation</vt:lpstr>
      <vt:lpstr>Carryover Balance – pg. 17</vt:lpstr>
      <vt:lpstr>Record Retention – pg. 42</vt:lpstr>
      <vt:lpstr>Dissolution of Club – pg. 7</vt:lpstr>
      <vt:lpstr>Advertising &amp; Sponsorships – pg. 16</vt:lpstr>
      <vt:lpstr>Insurance – pg. 21</vt:lpstr>
      <vt:lpstr>IRS – pg. 35</vt:lpstr>
      <vt:lpstr>Employer Identification Number</vt:lpstr>
      <vt:lpstr>501c3 Rule #1 – pg. 37</vt:lpstr>
      <vt:lpstr>IRS Tax Filing Requirements – pg. 38</vt:lpstr>
      <vt:lpstr>Which one to file? Pg. 38-40</vt:lpstr>
      <vt:lpstr>Form 990</vt:lpstr>
      <vt:lpstr>Form 990-EZ</vt:lpstr>
      <vt:lpstr>Form 990-N or E-postcard</vt:lpstr>
      <vt:lpstr>990-n Rejection Reasons</vt:lpstr>
      <vt:lpstr>State Comptroller’s Office – pg. 37</vt:lpstr>
      <vt:lpstr>State Tax Basics – pg. 28</vt:lpstr>
      <vt:lpstr>Sales Tax Permit – pg. 28</vt:lpstr>
      <vt:lpstr>WebFile – pg. 32</vt:lpstr>
      <vt:lpstr>Sales Tax Due Dates – pg. 33</vt:lpstr>
      <vt:lpstr>Change of Address</vt:lpstr>
      <vt:lpstr>Questions?</vt:lpstr>
      <vt:lpstr>Contacts</vt:lpstr>
    </vt:vector>
  </TitlesOfParts>
  <Company>Friendswood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FISD Booster Club / PTO Training</dc:title>
  <dc:creator>Nicholas Scarpa</dc:creator>
  <cp:lastModifiedBy>Rebecca Yawn</cp:lastModifiedBy>
  <cp:revision>39</cp:revision>
  <cp:lastPrinted>2023-10-03T16:32:22Z</cp:lastPrinted>
  <dcterms:created xsi:type="dcterms:W3CDTF">2021-09-08T20:17:52Z</dcterms:created>
  <dcterms:modified xsi:type="dcterms:W3CDTF">2023-10-05T14:16:25Z</dcterms:modified>
</cp:coreProperties>
</file>