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3"/>
  </p:notesMasterIdLst>
  <p:handoutMasterIdLst>
    <p:handoutMasterId r:id="rId74"/>
  </p:handoutMasterIdLst>
  <p:sldIdLst>
    <p:sldId id="257" r:id="rId2"/>
    <p:sldId id="549" r:id="rId3"/>
    <p:sldId id="614" r:id="rId4"/>
    <p:sldId id="550" r:id="rId5"/>
    <p:sldId id="615" r:id="rId6"/>
    <p:sldId id="551" r:id="rId7"/>
    <p:sldId id="447" r:id="rId8"/>
    <p:sldId id="616" r:id="rId9"/>
    <p:sldId id="606" r:id="rId10"/>
    <p:sldId id="607" r:id="rId11"/>
    <p:sldId id="608" r:id="rId12"/>
    <p:sldId id="609" r:id="rId13"/>
    <p:sldId id="610" r:id="rId14"/>
    <p:sldId id="611" r:id="rId15"/>
    <p:sldId id="612" r:id="rId16"/>
    <p:sldId id="613" r:id="rId17"/>
    <p:sldId id="561" r:id="rId18"/>
    <p:sldId id="562" r:id="rId19"/>
    <p:sldId id="563" r:id="rId20"/>
    <p:sldId id="564" r:id="rId21"/>
    <p:sldId id="565" r:id="rId22"/>
    <p:sldId id="566" r:id="rId23"/>
    <p:sldId id="567" r:id="rId24"/>
    <p:sldId id="568" r:id="rId25"/>
    <p:sldId id="569" r:id="rId26"/>
    <p:sldId id="617" r:id="rId27"/>
    <p:sldId id="570" r:id="rId28"/>
    <p:sldId id="571" r:id="rId29"/>
    <p:sldId id="572" r:id="rId30"/>
    <p:sldId id="618" r:id="rId31"/>
    <p:sldId id="619" r:id="rId32"/>
    <p:sldId id="574" r:id="rId33"/>
    <p:sldId id="576" r:id="rId34"/>
    <p:sldId id="577" r:id="rId35"/>
    <p:sldId id="575" r:id="rId36"/>
    <p:sldId id="579" r:id="rId37"/>
    <p:sldId id="578" r:id="rId38"/>
    <p:sldId id="580" r:id="rId39"/>
    <p:sldId id="581" r:id="rId40"/>
    <p:sldId id="583" r:id="rId41"/>
    <p:sldId id="585" r:id="rId42"/>
    <p:sldId id="586" r:id="rId43"/>
    <p:sldId id="588" r:id="rId44"/>
    <p:sldId id="589" r:id="rId45"/>
    <p:sldId id="590" r:id="rId46"/>
    <p:sldId id="591" r:id="rId47"/>
    <p:sldId id="592" r:id="rId48"/>
    <p:sldId id="595" r:id="rId49"/>
    <p:sldId id="596" r:id="rId50"/>
    <p:sldId id="597" r:id="rId51"/>
    <p:sldId id="620" r:id="rId52"/>
    <p:sldId id="622" r:id="rId53"/>
    <p:sldId id="621" r:id="rId54"/>
    <p:sldId id="623" r:id="rId55"/>
    <p:sldId id="624" r:id="rId56"/>
    <p:sldId id="625" r:id="rId57"/>
    <p:sldId id="626" r:id="rId58"/>
    <p:sldId id="602" r:id="rId59"/>
    <p:sldId id="599" r:id="rId60"/>
    <p:sldId id="603" r:id="rId61"/>
    <p:sldId id="605" r:id="rId62"/>
    <p:sldId id="469" r:id="rId63"/>
    <p:sldId id="495" r:id="rId64"/>
    <p:sldId id="504" r:id="rId65"/>
    <p:sldId id="506" r:id="rId66"/>
    <p:sldId id="546" r:id="rId67"/>
    <p:sldId id="497" r:id="rId68"/>
    <p:sldId id="545" r:id="rId69"/>
    <p:sldId id="505" r:id="rId70"/>
    <p:sldId id="547" r:id="rId71"/>
    <p:sldId id="521" r:id="rId7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CC"/>
    <a:srgbClr val="1780B7"/>
    <a:srgbClr val="9B289E"/>
    <a:srgbClr val="59595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7" autoAdjust="0"/>
    <p:restoredTop sz="94660"/>
  </p:normalViewPr>
  <p:slideViewPr>
    <p:cSldViewPr snapToObjects="1">
      <p:cViewPr>
        <p:scale>
          <a:sx n="80" d="100"/>
          <a:sy n="80" d="100"/>
        </p:scale>
        <p:origin x="-19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024"/>
    </p:cViewPr>
  </p:sorterViewPr>
  <p:notesViewPr>
    <p:cSldViewPr snapToObjects="1">
      <p:cViewPr>
        <p:scale>
          <a:sx n="180" d="100"/>
          <a:sy n="180" d="100"/>
        </p:scale>
        <p:origin x="-84" y="13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charset="0"/>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charset="0"/>
              </a:defRPr>
            </a:lvl1pPr>
          </a:lstStyle>
          <a:p>
            <a:pPr>
              <a:defRPr/>
            </a:pPr>
            <a:fld id="{AE545DD4-F1DE-4D8C-93AD-A91C730233B9}" type="datetime1">
              <a:rPr lang="en-US"/>
              <a:pPr>
                <a:defRPr/>
              </a:pPr>
              <a:t>9/26/2014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charset="0"/>
              </a:defRPr>
            </a:lvl1pPr>
          </a:lstStyle>
          <a:p>
            <a:pPr>
              <a:defRPr/>
            </a:pPr>
            <a:fld id="{93824F50-656C-4A1C-BF8F-51BC98EA182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2" tIns="46586" rIns="93172" bIns="46586" numCol="1" anchor="t" anchorCtr="0" compatLnSpc="1">
            <a:prstTxWarp prst="textNoShape">
              <a:avLst/>
            </a:prstTxWarp>
          </a:bodyPr>
          <a:lstStyle>
            <a:lvl1pPr>
              <a:defRPr sz="1300">
                <a:latin typeface="Calibri"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300">
                <a:latin typeface="Calibri" charset="0"/>
              </a:defRPr>
            </a:lvl1pPr>
          </a:lstStyle>
          <a:p>
            <a:pPr>
              <a:defRPr/>
            </a:pPr>
            <a:fld id="{D1A79EB7-4542-4E5D-B5BA-E7426AE0E9F1}" type="datetime1">
              <a:rPr lang="en-US"/>
              <a:pPr>
                <a:defRPr/>
              </a:pPr>
              <a:t>9/26/2014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2" tIns="46586" rIns="93172" bIns="46586" numCol="1" anchor="b" anchorCtr="0" compatLnSpc="1">
            <a:prstTxWarp prst="textNoShape">
              <a:avLst/>
            </a:prstTxWarp>
          </a:bodyPr>
          <a:lstStyle>
            <a:lvl1pPr>
              <a:defRPr sz="1300">
                <a:latin typeface="Calibri"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300">
                <a:latin typeface="Calibri" charset="0"/>
              </a:defRPr>
            </a:lvl1pPr>
          </a:lstStyle>
          <a:p>
            <a:pPr>
              <a:defRPr/>
            </a:pPr>
            <a:fld id="{5297548E-1B65-43F3-AC61-391D4CDD283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eaLnBrk="1" hangingPunct="1">
              <a:spcBef>
                <a:spcPct val="0"/>
              </a:spcBef>
            </a:pPr>
            <a:endParaRPr lang="en-US" dirty="0" smtClean="0">
              <a:ea typeface="ヒラギノ角ゴ Pro W3"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D02EADF3-FA19-41A0-A985-736A40266719}"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97548E-1B65-43F3-AC61-391D4CDD2832}" type="slidenum">
              <a:rPr lang="en-US" smtClean="0"/>
              <a:pPr>
                <a:defRPr/>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If there are issues with this (employees no longer on Title I, etc… contact Pam Sanders). </a:t>
            </a:r>
          </a:p>
        </p:txBody>
      </p:sp>
      <p:sp>
        <p:nvSpPr>
          <p:cNvPr id="68612" name="Slide Number Placeholder 3"/>
          <p:cNvSpPr>
            <a:spLocks noGrp="1"/>
          </p:cNvSpPr>
          <p:nvPr>
            <p:ph type="sldNum" sz="quarter" idx="5"/>
          </p:nvPr>
        </p:nvSpPr>
        <p:spPr>
          <a:noFill/>
        </p:spPr>
        <p:txBody>
          <a:bodyPr/>
          <a:lstStyle/>
          <a:p>
            <a:pPr defTabSz="930224"/>
            <a:fld id="{4D080CC5-F964-48EA-BAB2-91B63D26BA01}" type="slidenum">
              <a:rPr lang="en-US" smtClean="0"/>
              <a:pPr defTabSz="930224"/>
              <a:t>38</a:t>
            </a:fld>
            <a:endParaRPr lang="en-US" dirty="0" smtClean="0"/>
          </a:p>
        </p:txBody>
      </p:sp>
      <p:sp>
        <p:nvSpPr>
          <p:cNvPr id="5" name="Date Placeholder 4"/>
          <p:cNvSpPr>
            <a:spLocks noGrp="1"/>
          </p:cNvSpPr>
          <p:nvPr>
            <p:ph type="dt" idx="10"/>
          </p:nvPr>
        </p:nvSpPr>
        <p:spPr/>
        <p:txBody>
          <a:bodyPr/>
          <a:lstStyle/>
          <a:p>
            <a:r>
              <a:rPr lang="en-US" dirty="0" smtClean="0"/>
              <a:t>9/23/2013</a:t>
            </a:r>
            <a:endParaRPr lang="en-US" dirty="0"/>
          </a:p>
        </p:txBody>
      </p:sp>
      <p:sp>
        <p:nvSpPr>
          <p:cNvPr id="6" name="Header Placeholder 5"/>
          <p:cNvSpPr>
            <a:spLocks noGrp="1"/>
          </p:cNvSpPr>
          <p:nvPr>
            <p:ph type="hdr" sz="quarter" idx="11"/>
          </p:nvPr>
        </p:nvSpPr>
        <p:spPr/>
        <p:txBody>
          <a:bodyPr/>
          <a:lstStyle/>
          <a:p>
            <a:r>
              <a:rPr lang="en-US" dirty="0" smtClean="0"/>
              <a:t>Title I Clerks Training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Slide Number Placeholder 3"/>
          <p:cNvSpPr>
            <a:spLocks noGrp="1"/>
          </p:cNvSpPr>
          <p:nvPr>
            <p:ph type="sldNum" sz="quarter" idx="5"/>
          </p:nvPr>
        </p:nvSpPr>
        <p:spPr>
          <a:noFill/>
        </p:spPr>
        <p:txBody>
          <a:bodyPr/>
          <a:lstStyle/>
          <a:p>
            <a:pPr defTabSz="930224"/>
            <a:fld id="{6EB902FA-A8FF-4A49-9D0B-793D5E0703E1}" type="slidenum">
              <a:rPr lang="en-US" smtClean="0"/>
              <a:pPr defTabSz="930224"/>
              <a:t>47</a:t>
            </a:fld>
            <a:endParaRPr lang="en-US" dirty="0" smtClean="0"/>
          </a:p>
        </p:txBody>
      </p:sp>
      <p:sp>
        <p:nvSpPr>
          <p:cNvPr id="5" name="Date Placeholder 4"/>
          <p:cNvSpPr>
            <a:spLocks noGrp="1"/>
          </p:cNvSpPr>
          <p:nvPr>
            <p:ph type="dt" idx="10"/>
          </p:nvPr>
        </p:nvSpPr>
        <p:spPr/>
        <p:txBody>
          <a:bodyPr/>
          <a:lstStyle/>
          <a:p>
            <a:r>
              <a:rPr lang="en-US" dirty="0" smtClean="0"/>
              <a:t>9/23/2013</a:t>
            </a:r>
            <a:endParaRPr lang="en-US" dirty="0"/>
          </a:p>
        </p:txBody>
      </p:sp>
      <p:sp>
        <p:nvSpPr>
          <p:cNvPr id="6" name="Header Placeholder 5"/>
          <p:cNvSpPr>
            <a:spLocks noGrp="1"/>
          </p:cNvSpPr>
          <p:nvPr>
            <p:ph type="hdr" sz="quarter" idx="11"/>
          </p:nvPr>
        </p:nvSpPr>
        <p:spPr/>
        <p:txBody>
          <a:bodyPr/>
          <a:lstStyle/>
          <a:p>
            <a:r>
              <a:rPr lang="en-US" dirty="0" smtClean="0"/>
              <a:t>Title I Clerks Training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0B9F0D-D66C-4B22-B449-85B49CA936F7}" type="datetime1">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717A70-64A1-459E-9D10-8B5C8E989B88}"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3B6F7B-168F-49A0-B343-490EBAFEFDFD}" type="datetime1">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D02CF1-AB8D-44E1-99C4-BBFCBEDAA445}"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2140B0-5692-43F4-B503-588ECAF46693}" type="datetime1">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898936-72D3-47BF-A01B-6A537340F3C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40E5F7-2F77-400F-AB24-248A615BA755}" type="datetime1">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6BD199-839C-4DC8-8CD4-C11A91F5DBAC}"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116FDB-0A61-477B-BA27-3857B59262E1}" type="datetime1">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CD1FB1-FA82-42EA-BC5B-AE1470DFE272}"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7770FF-E800-4076-829D-2CEBD3EB3EBF}" type="datetime1">
              <a:rPr lang="en-US"/>
              <a:pPr>
                <a:defRPr/>
              </a:pPr>
              <a:t>9/26/2014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47118B-CD33-4545-989B-5D7E46C99C46}"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2EE95C-00B6-498D-849A-E618607CE882}" type="datetime1">
              <a:rPr lang="en-US"/>
              <a:pPr>
                <a:defRPr/>
              </a:pPr>
              <a:t>9/26/2014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AE8339-7943-4144-9A84-BEA845DFABC6}"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745856-B303-4C88-80B9-946AF670DB7B}" type="datetime1">
              <a:rPr lang="en-US"/>
              <a:pPr>
                <a:defRPr/>
              </a:pPr>
              <a:t>9/26/2014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5AFC437-EA7A-4C53-B5D5-2572F90B559F}"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1BB9E7-C1BC-4C0F-9A4E-7EA3DFEE2114}" type="datetime1">
              <a:rPr lang="en-US"/>
              <a:pPr>
                <a:defRPr/>
              </a:pPr>
              <a:t>9/26/2014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0601A5B-710C-4C9A-A3FD-2299E2A1A7A3}"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C7D2AF-7669-4BD9-BB88-C1A777997917}" type="datetime1">
              <a:rPr lang="en-US"/>
              <a:pPr>
                <a:defRPr/>
              </a:pPr>
              <a:t>9/26/2014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7733AE-9713-44C9-9A56-4C84694BCB30}"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50CE1E-8842-4852-A69F-C90E00B4CDA2}" type="datetime1">
              <a:rPr lang="en-US"/>
              <a:pPr>
                <a:defRPr/>
              </a:pPr>
              <a:t>9/26/2014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57CE93-83C2-4C1F-A562-481CD04F8BA2}"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9EC1CBDB-819D-4FCB-B454-627CC4EA8C13}" type="datetime1">
              <a:rPr lang="en-US"/>
              <a:pPr>
                <a:defRPr/>
              </a:pPr>
              <a:t>9/26/2014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4C6E39C3-628B-450F-A073-54A038892544}" type="slidenum">
              <a:rPr lang="en-US"/>
              <a:pPr>
                <a:defRPr/>
              </a:pPr>
              <a:t>‹#›</a:t>
            </a:fld>
            <a:endParaRPr lang="en-US" dirty="0"/>
          </a:p>
        </p:txBody>
      </p:sp>
      <p:grpSp>
        <p:nvGrpSpPr>
          <p:cNvPr id="1031" name="Group 11"/>
          <p:cNvGrpSpPr>
            <a:grpSpLocks/>
          </p:cNvGrpSpPr>
          <p:nvPr userDrawn="1"/>
        </p:nvGrpSpPr>
        <p:grpSpPr bwMode="auto">
          <a:xfrm>
            <a:off x="0" y="6165850"/>
            <a:ext cx="9144000" cy="692150"/>
            <a:chOff x="0" y="6165850"/>
            <a:chExt cx="9144000" cy="692150"/>
          </a:xfrm>
        </p:grpSpPr>
        <p:pic>
          <p:nvPicPr>
            <p:cNvPr id="1032" name="Picture 7" descr="SPPS_Horizontal_Pattern_B.tif"/>
            <p:cNvPicPr>
              <a:picLocks noChangeAspect="1"/>
            </p:cNvPicPr>
            <p:nvPr userDrawn="1"/>
          </p:nvPicPr>
          <p:blipFill>
            <a:blip r:embed="rId13"/>
            <a:srcRect/>
            <a:stretch>
              <a:fillRect/>
            </a:stretch>
          </p:blipFill>
          <p:spPr bwMode="auto">
            <a:xfrm>
              <a:off x="0" y="6165850"/>
              <a:ext cx="3879850" cy="692150"/>
            </a:xfrm>
            <a:prstGeom prst="rect">
              <a:avLst/>
            </a:prstGeom>
            <a:noFill/>
            <a:ln w="9525">
              <a:noFill/>
              <a:miter lim="800000"/>
              <a:headEnd/>
              <a:tailEnd/>
            </a:ln>
          </p:spPr>
        </p:pic>
        <p:pic>
          <p:nvPicPr>
            <p:cNvPr id="1033" name="Picture 8" descr="SPPS_Horizontal_Pattern_B.tif"/>
            <p:cNvPicPr>
              <a:picLocks noChangeAspect="1"/>
            </p:cNvPicPr>
            <p:nvPr userDrawn="1"/>
          </p:nvPicPr>
          <p:blipFill>
            <a:blip r:embed="rId13"/>
            <a:srcRect/>
            <a:stretch>
              <a:fillRect/>
            </a:stretch>
          </p:blipFill>
          <p:spPr bwMode="auto">
            <a:xfrm>
              <a:off x="3892550" y="6165850"/>
              <a:ext cx="3879850" cy="692150"/>
            </a:xfrm>
            <a:prstGeom prst="rect">
              <a:avLst/>
            </a:prstGeom>
            <a:noFill/>
            <a:ln w="9525">
              <a:noFill/>
              <a:miter lim="800000"/>
              <a:headEnd/>
              <a:tailEnd/>
            </a:ln>
          </p:spPr>
        </p:pic>
        <p:pic>
          <p:nvPicPr>
            <p:cNvPr id="1034" name="Picture 9" descr="SPPS_Horizontal_Pattern_B.tif"/>
            <p:cNvPicPr>
              <a:picLocks noChangeAspect="1"/>
            </p:cNvPicPr>
            <p:nvPr userDrawn="1"/>
          </p:nvPicPr>
          <p:blipFill>
            <a:blip r:embed="rId13"/>
            <a:srcRect r="64632"/>
            <a:stretch>
              <a:fillRect/>
            </a:stretch>
          </p:blipFill>
          <p:spPr bwMode="auto">
            <a:xfrm>
              <a:off x="7772400" y="6165850"/>
              <a:ext cx="1371600" cy="692150"/>
            </a:xfrm>
            <a:prstGeom prst="rect">
              <a:avLst/>
            </a:prstGeom>
            <a:noFill/>
            <a:ln w="9525">
              <a:noFill/>
              <a:miter lim="800000"/>
              <a:headEnd/>
              <a:tailEnd/>
            </a:ln>
          </p:spPr>
        </p:pic>
        <p:pic>
          <p:nvPicPr>
            <p:cNvPr id="1035" name="Picture 10" descr="horiz_1col_2-1.tif"/>
            <p:cNvPicPr>
              <a:picLocks noChangeAspect="1"/>
            </p:cNvPicPr>
            <p:nvPr userDrawn="1"/>
          </p:nvPicPr>
          <p:blipFill>
            <a:blip r:embed="rId14"/>
            <a:srcRect l="5727" t="8492" r="5569" b="9340"/>
            <a:stretch>
              <a:fillRect/>
            </a:stretch>
          </p:blipFill>
          <p:spPr bwMode="auto">
            <a:xfrm>
              <a:off x="7615238" y="6165850"/>
              <a:ext cx="1196975" cy="692150"/>
            </a:xfrm>
            <a:prstGeom prst="rect">
              <a:avLst/>
            </a:prstGeom>
            <a:noFill/>
            <a:ln w="9525">
              <a:noFill/>
              <a:miter lim="800000"/>
              <a:headEnd/>
              <a:tailEnd/>
            </a:ln>
          </p:spPr>
        </p:pic>
        <p:pic>
          <p:nvPicPr>
            <p:cNvPr id="1036" name="Picture 8" descr="Goal 123.png"/>
            <p:cNvPicPr>
              <a:picLocks noChangeAspect="1"/>
            </p:cNvPicPr>
            <p:nvPr userDrawn="1"/>
          </p:nvPicPr>
          <p:blipFill>
            <a:blip r:embed="rId15"/>
            <a:srcRect/>
            <a:stretch>
              <a:fillRect/>
            </a:stretch>
          </p:blipFill>
          <p:spPr bwMode="auto">
            <a:xfrm>
              <a:off x="5639293" y="6165850"/>
              <a:ext cx="1827814" cy="69215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p:txStyles>
    <p:titleStyle>
      <a:lvl1pPr algn="l" defTabSz="457200" rtl="0" eaLnBrk="0" fontAlgn="base" hangingPunct="0">
        <a:spcBef>
          <a:spcPct val="0"/>
        </a:spcBef>
        <a:spcAft>
          <a:spcPct val="0"/>
        </a:spcAft>
        <a:defRPr sz="4400" b="1" kern="1200">
          <a:solidFill>
            <a:srgbClr val="1780B7"/>
          </a:solidFill>
          <a:latin typeface="Arial Bold"/>
          <a:ea typeface="ヒラギノ角ゴ Pro W3" pitchFamily="-1" charset="-128"/>
          <a:cs typeface="Arial Bold"/>
        </a:defRPr>
      </a:lvl1pPr>
      <a:lvl2pPr algn="l" defTabSz="457200" rtl="0" eaLnBrk="0" fontAlgn="base" hangingPunct="0">
        <a:spcBef>
          <a:spcPct val="0"/>
        </a:spcBef>
        <a:spcAft>
          <a:spcPct val="0"/>
        </a:spcAft>
        <a:defRPr sz="4400" b="1">
          <a:solidFill>
            <a:srgbClr val="1780B7"/>
          </a:solidFill>
          <a:latin typeface="Arial Bold" charset="0"/>
          <a:ea typeface="ヒラギノ角ゴ Pro W3" pitchFamily="-1" charset="-128"/>
          <a:cs typeface="Arial Bold" charset="0"/>
        </a:defRPr>
      </a:lvl2pPr>
      <a:lvl3pPr algn="l" defTabSz="457200" rtl="0" eaLnBrk="0" fontAlgn="base" hangingPunct="0">
        <a:spcBef>
          <a:spcPct val="0"/>
        </a:spcBef>
        <a:spcAft>
          <a:spcPct val="0"/>
        </a:spcAft>
        <a:defRPr sz="4400" b="1">
          <a:solidFill>
            <a:srgbClr val="1780B7"/>
          </a:solidFill>
          <a:latin typeface="Arial Bold" charset="0"/>
          <a:ea typeface="ヒラギノ角ゴ Pro W3" pitchFamily="-1" charset="-128"/>
          <a:cs typeface="Arial Bold" charset="0"/>
        </a:defRPr>
      </a:lvl3pPr>
      <a:lvl4pPr algn="l" defTabSz="457200" rtl="0" eaLnBrk="0" fontAlgn="base" hangingPunct="0">
        <a:spcBef>
          <a:spcPct val="0"/>
        </a:spcBef>
        <a:spcAft>
          <a:spcPct val="0"/>
        </a:spcAft>
        <a:defRPr sz="4400" b="1">
          <a:solidFill>
            <a:srgbClr val="1780B7"/>
          </a:solidFill>
          <a:latin typeface="Arial Bold" charset="0"/>
          <a:ea typeface="ヒラギノ角ゴ Pro W3" pitchFamily="-1" charset="-128"/>
          <a:cs typeface="Arial Bold" charset="0"/>
        </a:defRPr>
      </a:lvl4pPr>
      <a:lvl5pPr algn="l" defTabSz="457200" rtl="0" eaLnBrk="0" fontAlgn="base" hangingPunct="0">
        <a:spcBef>
          <a:spcPct val="0"/>
        </a:spcBef>
        <a:spcAft>
          <a:spcPct val="0"/>
        </a:spcAft>
        <a:defRPr sz="4400" b="1">
          <a:solidFill>
            <a:srgbClr val="1780B7"/>
          </a:solidFill>
          <a:latin typeface="Arial Bold" charset="0"/>
          <a:ea typeface="ヒラギノ角ゴ Pro W3" pitchFamily="-1" charset="-128"/>
          <a:cs typeface="Arial Bold" charset="0"/>
        </a:defRPr>
      </a:lvl5pPr>
      <a:lvl6pPr marL="457200" algn="ctr" defTabSz="457200" rtl="0" fontAlgn="base">
        <a:spcBef>
          <a:spcPct val="0"/>
        </a:spcBef>
        <a:spcAft>
          <a:spcPct val="0"/>
        </a:spcAft>
        <a:defRPr sz="4400">
          <a:solidFill>
            <a:schemeClr val="tx1"/>
          </a:solidFill>
          <a:latin typeface="Calibri" pitchFamily="-32" charset="0"/>
        </a:defRPr>
      </a:lvl6pPr>
      <a:lvl7pPr marL="914400" algn="ctr" defTabSz="457200" rtl="0" fontAlgn="base">
        <a:spcBef>
          <a:spcPct val="0"/>
        </a:spcBef>
        <a:spcAft>
          <a:spcPct val="0"/>
        </a:spcAft>
        <a:defRPr sz="4400">
          <a:solidFill>
            <a:schemeClr val="tx1"/>
          </a:solidFill>
          <a:latin typeface="Calibri" pitchFamily="-32" charset="0"/>
        </a:defRPr>
      </a:lvl7pPr>
      <a:lvl8pPr marL="1371600" algn="ctr" defTabSz="457200" rtl="0" fontAlgn="base">
        <a:spcBef>
          <a:spcPct val="0"/>
        </a:spcBef>
        <a:spcAft>
          <a:spcPct val="0"/>
        </a:spcAft>
        <a:defRPr sz="4400">
          <a:solidFill>
            <a:schemeClr val="tx1"/>
          </a:solidFill>
          <a:latin typeface="Calibri" pitchFamily="-32" charset="0"/>
        </a:defRPr>
      </a:lvl8pPr>
      <a:lvl9pPr marL="1828800" algn="ctr" defTabSz="457200" rtl="0" fontAlgn="base">
        <a:spcBef>
          <a:spcPct val="0"/>
        </a:spcBef>
        <a:spcAft>
          <a:spcPct val="0"/>
        </a:spcAft>
        <a:defRPr sz="4400">
          <a:solidFill>
            <a:schemeClr val="tx1"/>
          </a:solidFill>
          <a:latin typeface="Calibri" pitchFamily="-32"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95959"/>
          </a:solidFill>
          <a:latin typeface="Arial"/>
          <a:ea typeface="ヒラギノ角ゴ Pro W3" pitchFamily="-1"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Arial"/>
          <a:ea typeface="ヒラギノ角ゴ Pro W3" pitchFamily="-1"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595959"/>
          </a:solidFill>
          <a:latin typeface="Arial"/>
          <a:ea typeface="ヒラギノ角ゴ Pro W3" pitchFamily="-1"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ヒラギノ角ゴ Pro W3" pitchFamily="-1"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595959"/>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learn.spp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title1.spps.org/CabLog"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adminapps.spp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www.title1.spps.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63525" y="2889250"/>
            <a:ext cx="8880475" cy="2768600"/>
          </a:xfrm>
        </p:spPr>
        <p:txBody>
          <a:bodyPr/>
          <a:lstStyle/>
          <a:p>
            <a:pPr algn="ctr" eaLnBrk="1" hangingPunct="1"/>
            <a:r>
              <a:rPr lang="en-US" sz="3800" dirty="0" smtClean="0">
                <a:latin typeface="Arial Bold" charset="0"/>
                <a:ea typeface="ヒラギノ角ゴ Pro W3" charset="-128"/>
                <a:cs typeface="Arial Bold" charset="0"/>
              </a:rPr>
              <a:t>Title I Clerks Meeting</a:t>
            </a:r>
          </a:p>
        </p:txBody>
      </p:sp>
      <p:sp>
        <p:nvSpPr>
          <p:cNvPr id="2051" name="Subtitle 2"/>
          <p:cNvSpPr>
            <a:spLocks noGrp="1"/>
          </p:cNvSpPr>
          <p:nvPr>
            <p:ph type="subTitle" idx="1"/>
          </p:nvPr>
        </p:nvSpPr>
        <p:spPr>
          <a:xfrm>
            <a:off x="1371600" y="5181600"/>
            <a:ext cx="6400800" cy="457200"/>
          </a:xfrm>
        </p:spPr>
        <p:txBody>
          <a:bodyPr/>
          <a:lstStyle/>
          <a:p>
            <a:pPr eaLnBrk="1" hangingPunct="1"/>
            <a:r>
              <a:rPr lang="en-US" sz="2000" dirty="0" smtClean="0">
                <a:solidFill>
                  <a:schemeClr val="tx1"/>
                </a:solidFill>
                <a:latin typeface="Arial" charset="0"/>
                <a:ea typeface="ヒラギノ角ゴ Pro W3" charset="-128"/>
                <a:cs typeface="Arial" charset="0"/>
              </a:rPr>
              <a:t>Monday, September 29, 2014</a:t>
            </a:r>
          </a:p>
        </p:txBody>
      </p:sp>
      <p:pic>
        <p:nvPicPr>
          <p:cNvPr id="2052" name="Picture 5" descr="horiz_1col_2-1.tif"/>
          <p:cNvPicPr>
            <a:picLocks noChangeAspect="1"/>
          </p:cNvPicPr>
          <p:nvPr/>
        </p:nvPicPr>
        <p:blipFill>
          <a:blip r:embed="rId3"/>
          <a:srcRect/>
          <a:stretch>
            <a:fillRect/>
          </a:stretch>
        </p:blipFill>
        <p:spPr bwMode="auto">
          <a:xfrm>
            <a:off x="2133600" y="533400"/>
            <a:ext cx="4997450" cy="3124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2">
                    <a:satMod val="130000"/>
                  </a:schemeClr>
                </a:solidFill>
              </a:rPr>
              <a:t>Homeless Education Services</a:t>
            </a:r>
            <a:endParaRPr lang="en-US" dirty="0"/>
          </a:p>
        </p:txBody>
      </p:sp>
      <p:sp>
        <p:nvSpPr>
          <p:cNvPr id="9" name="Content Placeholder 8"/>
          <p:cNvSpPr>
            <a:spLocks noGrp="1"/>
          </p:cNvSpPr>
          <p:nvPr>
            <p:ph idx="1"/>
          </p:nvPr>
        </p:nvSpPr>
        <p:spPr/>
        <p:txBody>
          <a:bodyPr/>
          <a:lstStyle/>
          <a:p>
            <a:r>
              <a:rPr lang="en-US" dirty="0" smtClean="0">
                <a:solidFill>
                  <a:schemeClr val="tx1"/>
                </a:solidFill>
              </a:rPr>
              <a:t>There is a homeless contact at each school</a:t>
            </a:r>
          </a:p>
          <a:p>
            <a:pPr lvl="1"/>
            <a:r>
              <a:rPr lang="en-US" sz="2400" dirty="0" smtClean="0">
                <a:solidFill>
                  <a:schemeClr val="tx1"/>
                </a:solidFill>
              </a:rPr>
              <a:t>Work with school’s homeless contact when coordinating referrals and transportation.  </a:t>
            </a:r>
          </a:p>
          <a:p>
            <a:r>
              <a:rPr lang="en-US" dirty="0" smtClean="0">
                <a:solidFill>
                  <a:schemeClr val="tx1"/>
                </a:solidFill>
              </a:rPr>
              <a:t>Use online referral system to refer for services: </a:t>
            </a:r>
            <a:r>
              <a:rPr lang="en-US" dirty="0" smtClean="0">
                <a:solidFill>
                  <a:srgbClr val="0070C0"/>
                </a:solidFill>
              </a:rPr>
              <a:t>http://reachref.spps.org</a:t>
            </a:r>
            <a:endParaRPr lang="en-US" dirty="0" smtClean="0">
              <a:solidFill>
                <a:schemeClr val="tx1"/>
              </a:solidFill>
            </a:endParaRPr>
          </a:p>
          <a:p>
            <a:pPr lvl="1"/>
            <a:r>
              <a:rPr lang="en-US" sz="2400" dirty="0" smtClean="0"/>
              <a:t>There are p</a:t>
            </a:r>
            <a:r>
              <a:rPr lang="en-US" sz="2400" dirty="0" smtClean="0">
                <a:solidFill>
                  <a:schemeClr val="tx1"/>
                </a:solidFill>
              </a:rPr>
              <a:t>aper forms that can be used to gather information and then entered  by the homeless contact person into online referral system.</a:t>
            </a:r>
          </a:p>
          <a:p>
            <a:pPr lvl="2"/>
            <a:endParaRPr lang="en-US" dirty="0" smtClean="0">
              <a:solidFill>
                <a:schemeClr val="tx1"/>
              </a:solidFill>
            </a:endParaRPr>
          </a:p>
          <a:p>
            <a:endParaRPr lang="en-US" dirty="0"/>
          </a:p>
        </p:txBody>
      </p:sp>
      <p:sp>
        <p:nvSpPr>
          <p:cNvPr id="5" name="Date Placeholder 4"/>
          <p:cNvSpPr>
            <a:spLocks noGrp="1"/>
          </p:cNvSpPr>
          <p:nvPr>
            <p:ph type="dt" sz="half" idx="10"/>
          </p:nvPr>
        </p:nvSpPr>
        <p:spPr/>
        <p:txBody>
          <a:bodyPr/>
          <a:lstStyle/>
          <a:p>
            <a:pPr>
              <a:defRPr/>
            </a:pPr>
            <a:fld id="{C47770FF-E800-4076-829D-2CEBD3EB3EBF}" type="datetime1">
              <a:rPr lang="en-US" smtClean="0"/>
              <a:pPr>
                <a:defRPr/>
              </a:pPr>
              <a:t>9/26/2014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947118B-CD33-4545-989B-5D7E46C99C46}" type="slidenum">
              <a:rPr lang="en-US" smtClean="0"/>
              <a:pPr>
                <a:defRPr/>
              </a:pPr>
              <a:t>10</a:t>
            </a:fld>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dirty="0" smtClean="0">
                <a:solidFill>
                  <a:schemeClr val="tx2">
                    <a:satMod val="130000"/>
                  </a:schemeClr>
                </a:solidFill>
              </a:rPr>
              <a:t>Homeless Education Services</a:t>
            </a:r>
            <a:endParaRPr lang="en-US" dirty="0">
              <a:solidFill>
                <a:schemeClr val="tx2">
                  <a:satMod val="130000"/>
                </a:schemeClr>
              </a:solidFill>
            </a:endParaRPr>
          </a:p>
        </p:txBody>
      </p:sp>
      <p:sp>
        <p:nvSpPr>
          <p:cNvPr id="6" name="Content Placeholder 5"/>
          <p:cNvSpPr>
            <a:spLocks noGrp="1"/>
          </p:cNvSpPr>
          <p:nvPr>
            <p:ph idx="1"/>
          </p:nvPr>
        </p:nvSpPr>
        <p:spPr/>
        <p:txBody>
          <a:bodyPr>
            <a:normAutofit lnSpcReduction="10000"/>
          </a:bodyPr>
          <a:lstStyle/>
          <a:p>
            <a:r>
              <a:rPr lang="en-US" dirty="0" smtClean="0">
                <a:solidFill>
                  <a:schemeClr val="tx1"/>
                </a:solidFill>
              </a:rPr>
              <a:t>Use online referral system to refer for services: </a:t>
            </a:r>
            <a:r>
              <a:rPr lang="en-US" dirty="0" smtClean="0">
                <a:solidFill>
                  <a:srgbClr val="0070C0"/>
                </a:solidFill>
              </a:rPr>
              <a:t>http://reachref.spps.org</a:t>
            </a:r>
            <a:endParaRPr lang="en-US" dirty="0" smtClean="0">
              <a:solidFill>
                <a:schemeClr val="tx1"/>
              </a:solidFill>
            </a:endParaRPr>
          </a:p>
          <a:p>
            <a:pPr lvl="1"/>
            <a:r>
              <a:rPr lang="en-US" sz="2400" dirty="0" smtClean="0">
                <a:solidFill>
                  <a:schemeClr val="tx1"/>
                </a:solidFill>
              </a:rPr>
              <a:t>SPPS staff can consult on the appropriateness of a referral before making an online referral</a:t>
            </a:r>
          </a:p>
          <a:p>
            <a:pPr lvl="1"/>
            <a:r>
              <a:rPr lang="en-US" sz="2400" dirty="0" smtClean="0">
                <a:solidFill>
                  <a:schemeClr val="tx1"/>
                </a:solidFill>
              </a:rPr>
              <a:t>Before making a referral, the school should notify the family that the referral is being made</a:t>
            </a:r>
          </a:p>
          <a:p>
            <a:r>
              <a:rPr lang="en-US" sz="2400" dirty="0" smtClean="0">
                <a:solidFill>
                  <a:schemeClr val="tx1"/>
                </a:solidFill>
              </a:rPr>
              <a:t>Project REACH staff determine eligibility; services are not guaranteed</a:t>
            </a:r>
          </a:p>
          <a:p>
            <a:pPr lvl="1"/>
            <a:r>
              <a:rPr lang="en-US" sz="2400" dirty="0" smtClean="0">
                <a:solidFill>
                  <a:srgbClr val="0000CC"/>
                </a:solidFill>
              </a:rPr>
              <a:t>Principals can request enrollment clerks receive automated Project REACH emails regarding students at your school  (confidential)</a:t>
            </a:r>
          </a:p>
        </p:txBody>
      </p:sp>
      <p:sp>
        <p:nvSpPr>
          <p:cNvPr id="7" name="Date Placeholder 6"/>
          <p:cNvSpPr>
            <a:spLocks noGrp="1"/>
          </p:cNvSpPr>
          <p:nvPr>
            <p:ph type="dt" sz="half" idx="10"/>
          </p:nvPr>
        </p:nvSpPr>
        <p:spPr/>
        <p:txBody>
          <a:bodyPr/>
          <a:lstStyle/>
          <a:p>
            <a:r>
              <a:rPr lang="en-US" dirty="0" smtClean="0"/>
              <a:t>September 23, 2013</a:t>
            </a:r>
            <a:endParaRPr lang="en-US" dirty="0"/>
          </a:p>
        </p:txBody>
      </p:sp>
      <p:sp>
        <p:nvSpPr>
          <p:cNvPr id="9" name="Footer Placeholder 8"/>
          <p:cNvSpPr>
            <a:spLocks noGrp="1"/>
          </p:cNvSpPr>
          <p:nvPr>
            <p:ph type="ftr" sz="quarter" idx="11"/>
          </p:nvPr>
        </p:nvSpPr>
        <p:spPr/>
        <p:txBody>
          <a:bodyPr/>
          <a:lstStyle/>
          <a:p>
            <a:r>
              <a:rPr lang="en-US" dirty="0" smtClean="0"/>
              <a:t>http://title1.spps.org</a:t>
            </a:r>
            <a:endParaRPr lang="en-US" dirty="0"/>
          </a:p>
        </p:txBody>
      </p:sp>
      <p:sp>
        <p:nvSpPr>
          <p:cNvPr id="8" name="Slide Number Placeholder 7"/>
          <p:cNvSpPr>
            <a:spLocks noGrp="1"/>
          </p:cNvSpPr>
          <p:nvPr>
            <p:ph type="sldNum" sz="quarter" idx="12"/>
          </p:nvPr>
        </p:nvSpPr>
        <p:spPr/>
        <p:txBody>
          <a:bodyPr/>
          <a:lstStyle/>
          <a:p>
            <a:fld id="{FC3CCB29-DD14-40B5-8B9D-9EE84DDB6078}" type="slidenum">
              <a:rPr lang="en-US" smtClean="0"/>
              <a:pPr/>
              <a:t>11</a:t>
            </a:fld>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solidFill>
                  <a:schemeClr val="tx2">
                    <a:satMod val="130000"/>
                  </a:schemeClr>
                </a:solidFill>
              </a:rPr>
              <a:t>Points For Transportation Services  For Project REACH Students</a:t>
            </a:r>
            <a:endParaRPr lang="en-US" sz="3100"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a:lnSpc>
                <a:spcPct val="80000"/>
              </a:lnSpc>
            </a:pPr>
            <a:r>
              <a:rPr lang="en-US" sz="2400" dirty="0" smtClean="0">
                <a:solidFill>
                  <a:schemeClr val="tx1"/>
                </a:solidFill>
              </a:rPr>
              <a:t>Regular busing should be accessed when available</a:t>
            </a:r>
          </a:p>
          <a:p>
            <a:pPr>
              <a:lnSpc>
                <a:spcPct val="80000"/>
              </a:lnSpc>
            </a:pPr>
            <a:r>
              <a:rPr lang="en-US" sz="2400" dirty="0" smtClean="0">
                <a:solidFill>
                  <a:srgbClr val="0000CC"/>
                </a:solidFill>
              </a:rPr>
              <a:t>“1 Unknown Address” </a:t>
            </a:r>
            <a:r>
              <a:rPr lang="en-US" sz="2400" dirty="0" smtClean="0">
                <a:solidFill>
                  <a:schemeClr val="tx1"/>
                </a:solidFill>
              </a:rPr>
              <a:t>- used by MARSS.</a:t>
            </a:r>
          </a:p>
          <a:p>
            <a:pPr>
              <a:lnSpc>
                <a:spcPct val="80000"/>
              </a:lnSpc>
            </a:pPr>
            <a:r>
              <a:rPr lang="en-US" sz="2400" dirty="0" smtClean="0">
                <a:solidFill>
                  <a:srgbClr val="FF0000"/>
                </a:solidFill>
              </a:rPr>
              <a:t>“1 No Address” </a:t>
            </a:r>
            <a:r>
              <a:rPr lang="en-US" sz="2400" dirty="0" smtClean="0">
                <a:solidFill>
                  <a:schemeClr val="tx1"/>
                </a:solidFill>
              </a:rPr>
              <a:t>- used when there is no address </a:t>
            </a:r>
            <a:r>
              <a:rPr lang="en-US" sz="2400" dirty="0" smtClean="0">
                <a:solidFill>
                  <a:schemeClr val="tx1"/>
                </a:solidFill>
              </a:rPr>
              <a:t>(i.e. </a:t>
            </a:r>
            <a:r>
              <a:rPr lang="en-US" sz="2400" dirty="0" smtClean="0">
                <a:solidFill>
                  <a:schemeClr val="tx1"/>
                </a:solidFill>
              </a:rPr>
              <a:t>living in car)</a:t>
            </a:r>
          </a:p>
          <a:p>
            <a:pPr>
              <a:lnSpc>
                <a:spcPct val="80000"/>
              </a:lnSpc>
            </a:pPr>
            <a:r>
              <a:rPr lang="en-US" sz="2400" dirty="0" smtClean="0">
                <a:solidFill>
                  <a:srgbClr val="9B289E"/>
                </a:solidFill>
              </a:rPr>
              <a:t>“1 New Address” </a:t>
            </a:r>
            <a:r>
              <a:rPr lang="en-US" sz="2400" dirty="0" smtClean="0">
                <a:solidFill>
                  <a:schemeClr val="tx1"/>
                </a:solidFill>
              </a:rPr>
              <a:t>– as a place holder when address has to be verified</a:t>
            </a:r>
          </a:p>
          <a:p>
            <a:pPr>
              <a:lnSpc>
                <a:spcPct val="80000"/>
              </a:lnSpc>
            </a:pPr>
            <a:r>
              <a:rPr lang="en-US" sz="2400" dirty="0" smtClean="0">
                <a:solidFill>
                  <a:schemeClr val="tx1"/>
                </a:solidFill>
              </a:rPr>
              <a:t>Accurate address must be in Campus prior to making a referral to Project REACH</a:t>
            </a:r>
          </a:p>
          <a:p>
            <a:pPr lvl="1">
              <a:lnSpc>
                <a:spcPct val="80000"/>
              </a:lnSpc>
            </a:pPr>
            <a:r>
              <a:rPr lang="en-US" sz="2000" dirty="0" smtClean="0">
                <a:solidFill>
                  <a:schemeClr val="tx1"/>
                </a:solidFill>
              </a:rPr>
              <a:t>If an address is changed after the bus has been routed, Transportation will need to reroute the bus. </a:t>
            </a:r>
          </a:p>
          <a:p>
            <a:pPr lvl="1">
              <a:lnSpc>
                <a:spcPct val="80000"/>
              </a:lnSpc>
            </a:pPr>
            <a:r>
              <a:rPr lang="en-US" sz="2000" dirty="0" smtClean="0">
                <a:solidFill>
                  <a:schemeClr val="tx1"/>
                </a:solidFill>
              </a:rPr>
              <a:t>Change addresses with caution and check with Project REACH before changing addresses of siblings at other schools. </a:t>
            </a:r>
          </a:p>
          <a:p>
            <a:pPr>
              <a:lnSpc>
                <a:spcPct val="80000"/>
              </a:lnSpc>
            </a:pPr>
            <a:r>
              <a:rPr lang="en-US" sz="2400" dirty="0" smtClean="0">
                <a:solidFill>
                  <a:schemeClr val="tx1"/>
                </a:solidFill>
              </a:rPr>
              <a:t>Work with your homeless contact to determine how you will receive transportation information on Project REACH students</a:t>
            </a:r>
          </a:p>
          <a:p>
            <a:pPr>
              <a:lnSpc>
                <a:spcPct val="80000"/>
              </a:lnSpc>
            </a:pPr>
            <a:endParaRPr lang="en-US" sz="2400" dirty="0" smtClean="0">
              <a:solidFill>
                <a:schemeClr val="tx1"/>
              </a:solidFill>
            </a:endParaRPr>
          </a:p>
          <a:p>
            <a:pPr>
              <a:lnSpc>
                <a:spcPct val="80000"/>
              </a:lnSpc>
            </a:pPr>
            <a:endParaRPr lang="en-US" sz="2400" dirty="0" smtClean="0">
              <a:solidFill>
                <a:schemeClr val="tx1"/>
              </a:solidFill>
            </a:endParaRPr>
          </a:p>
        </p:txBody>
      </p:sp>
      <p:sp>
        <p:nvSpPr>
          <p:cNvPr id="5" name="Date Placeholder 4"/>
          <p:cNvSpPr>
            <a:spLocks noGrp="1"/>
          </p:cNvSpPr>
          <p:nvPr>
            <p:ph type="dt" sz="half" idx="10"/>
          </p:nvPr>
        </p:nvSpPr>
        <p:spPr/>
        <p:txBody>
          <a:bodyPr/>
          <a:lstStyle/>
          <a:p>
            <a:r>
              <a:rPr lang="en-US" dirty="0" smtClean="0"/>
              <a:t>September 23, 2013</a:t>
            </a:r>
            <a:endParaRPr lang="en-US" dirty="0"/>
          </a:p>
        </p:txBody>
      </p:sp>
      <p:sp>
        <p:nvSpPr>
          <p:cNvPr id="7" name="Footer Placeholder 6"/>
          <p:cNvSpPr>
            <a:spLocks noGrp="1"/>
          </p:cNvSpPr>
          <p:nvPr>
            <p:ph type="ftr" sz="quarter" idx="11"/>
          </p:nvPr>
        </p:nvSpPr>
        <p:spPr/>
        <p:txBody>
          <a:bodyPr/>
          <a:lstStyle/>
          <a:p>
            <a:r>
              <a:rPr lang="en-US" dirty="0" smtClean="0"/>
              <a:t>http://title1.spps.org</a:t>
            </a:r>
            <a:endParaRPr lang="en-US" dirty="0"/>
          </a:p>
        </p:txBody>
      </p:sp>
      <p:sp>
        <p:nvSpPr>
          <p:cNvPr id="6" name="Slide Number Placeholder 5"/>
          <p:cNvSpPr>
            <a:spLocks noGrp="1"/>
          </p:cNvSpPr>
          <p:nvPr>
            <p:ph type="sldNum" sz="quarter" idx="12"/>
          </p:nvPr>
        </p:nvSpPr>
        <p:spPr/>
        <p:txBody>
          <a:bodyPr/>
          <a:lstStyle/>
          <a:p>
            <a:fld id="{FC3CCB29-DD14-40B5-8B9D-9EE84DDB6078}" type="slidenum">
              <a:rPr lang="en-US" smtClean="0"/>
              <a:pPr/>
              <a:t>12</a:t>
            </a:fld>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Other Points to Remember</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a:lnSpc>
                <a:spcPct val="90000"/>
              </a:lnSpc>
            </a:pPr>
            <a:r>
              <a:rPr lang="en-US" sz="2400" dirty="0" smtClean="0"/>
              <a:t>Non-custodial parents do not have the authority to request transportation changes</a:t>
            </a:r>
            <a:br>
              <a:rPr lang="en-US" sz="2400" dirty="0" smtClean="0"/>
            </a:br>
            <a:endParaRPr lang="en-US" sz="2400" dirty="0" smtClean="0"/>
          </a:p>
          <a:p>
            <a:pPr>
              <a:lnSpc>
                <a:spcPct val="90000"/>
              </a:lnSpc>
            </a:pPr>
            <a:r>
              <a:rPr lang="en-US" sz="2400" dirty="0" smtClean="0"/>
              <a:t>Daycare addresses should be confirmed and updated in Campus before making a referral to Project REACH</a:t>
            </a:r>
            <a:br>
              <a:rPr lang="en-US" sz="2400" dirty="0" smtClean="0"/>
            </a:br>
            <a:endParaRPr lang="en-US" sz="2400" dirty="0" smtClean="0"/>
          </a:p>
          <a:p>
            <a:pPr>
              <a:lnSpc>
                <a:spcPct val="90000"/>
              </a:lnSpc>
            </a:pPr>
            <a:r>
              <a:rPr lang="en-US" sz="2400" dirty="0" smtClean="0"/>
              <a:t>We have experienced delays after transportation has entered the address in Campus; please check regularly for added addresses</a:t>
            </a:r>
            <a:br>
              <a:rPr lang="en-US" sz="2400" dirty="0" smtClean="0"/>
            </a:br>
            <a:endParaRPr lang="en-US" sz="2400" dirty="0" smtClean="0"/>
          </a:p>
          <a:p>
            <a:pPr>
              <a:lnSpc>
                <a:spcPct val="90000"/>
              </a:lnSpc>
            </a:pPr>
            <a:r>
              <a:rPr lang="en-US" sz="2400" dirty="0" smtClean="0"/>
              <a:t>Do not change an address until the family moves.  Homeless families often experience delays out of their control and do not move when expected. </a:t>
            </a:r>
          </a:p>
          <a:p>
            <a:pPr>
              <a:lnSpc>
                <a:spcPct val="80000"/>
              </a:lnSpc>
            </a:pPr>
            <a:endParaRPr lang="en-US" sz="2400" dirty="0" smtClean="0">
              <a:solidFill>
                <a:schemeClr val="tx1"/>
              </a:solidFill>
            </a:endParaRPr>
          </a:p>
        </p:txBody>
      </p:sp>
      <p:sp>
        <p:nvSpPr>
          <p:cNvPr id="5" name="Date Placeholder 4"/>
          <p:cNvSpPr>
            <a:spLocks noGrp="1"/>
          </p:cNvSpPr>
          <p:nvPr>
            <p:ph type="dt" sz="half" idx="10"/>
          </p:nvPr>
        </p:nvSpPr>
        <p:spPr/>
        <p:txBody>
          <a:bodyPr/>
          <a:lstStyle/>
          <a:p>
            <a:r>
              <a:rPr lang="en-US" dirty="0" smtClean="0"/>
              <a:t>September 23, 2013</a:t>
            </a:r>
            <a:endParaRPr lang="en-US" dirty="0"/>
          </a:p>
        </p:txBody>
      </p:sp>
      <p:sp>
        <p:nvSpPr>
          <p:cNvPr id="7" name="Footer Placeholder 6"/>
          <p:cNvSpPr>
            <a:spLocks noGrp="1"/>
          </p:cNvSpPr>
          <p:nvPr>
            <p:ph type="ftr" sz="quarter" idx="11"/>
          </p:nvPr>
        </p:nvSpPr>
        <p:spPr/>
        <p:txBody>
          <a:bodyPr/>
          <a:lstStyle/>
          <a:p>
            <a:r>
              <a:rPr lang="en-US" dirty="0" smtClean="0"/>
              <a:t>http://title1.spps.org</a:t>
            </a:r>
            <a:endParaRPr lang="en-US" dirty="0"/>
          </a:p>
        </p:txBody>
      </p:sp>
      <p:sp>
        <p:nvSpPr>
          <p:cNvPr id="6" name="Slide Number Placeholder 5"/>
          <p:cNvSpPr>
            <a:spLocks noGrp="1"/>
          </p:cNvSpPr>
          <p:nvPr>
            <p:ph type="sldNum" sz="quarter" idx="12"/>
          </p:nvPr>
        </p:nvSpPr>
        <p:spPr/>
        <p:txBody>
          <a:bodyPr/>
          <a:lstStyle/>
          <a:p>
            <a:fld id="{FC3CCB29-DD14-40B5-8B9D-9EE84DDB6078}"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Other Points to Remember</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a:lnSpc>
                <a:spcPct val="90000"/>
              </a:lnSpc>
            </a:pPr>
            <a:r>
              <a:rPr lang="en-US" sz="2400" dirty="0" smtClean="0"/>
              <a:t>Students residing in shelter sites listed on the directory should be assigned the coded address in Campus under PRIMARY ADDRESS</a:t>
            </a:r>
          </a:p>
          <a:p>
            <a:pPr>
              <a:lnSpc>
                <a:spcPct val="90000"/>
              </a:lnSpc>
              <a:buNone/>
            </a:pPr>
            <a:endParaRPr lang="en-US" sz="1000" dirty="0" smtClean="0"/>
          </a:p>
          <a:p>
            <a:pPr>
              <a:lnSpc>
                <a:spcPct val="90000"/>
              </a:lnSpc>
            </a:pPr>
            <a:r>
              <a:rPr lang="en-US" sz="2400" dirty="0" smtClean="0"/>
              <a:t>List found on </a:t>
            </a:r>
            <a:r>
              <a:rPr lang="en-US" sz="2400" dirty="0" smtClean="0">
                <a:solidFill>
                  <a:srgbClr val="0070C0"/>
                </a:solidFill>
                <a:hlinkClick r:id="rId2"/>
              </a:rPr>
              <a:t>http://elearn.spps.org/</a:t>
            </a:r>
            <a:endParaRPr lang="en-US" sz="2400" dirty="0" smtClean="0">
              <a:solidFill>
                <a:srgbClr val="0070C0"/>
              </a:solidFill>
            </a:endParaRPr>
          </a:p>
          <a:p>
            <a:pPr>
              <a:lnSpc>
                <a:spcPct val="90000"/>
              </a:lnSpc>
              <a:buNone/>
            </a:pPr>
            <a:endParaRPr lang="en-US" sz="1000" dirty="0" smtClean="0">
              <a:solidFill>
                <a:srgbClr val="0070C0"/>
              </a:solidFill>
            </a:endParaRPr>
          </a:p>
          <a:p>
            <a:pPr>
              <a:lnSpc>
                <a:spcPct val="90000"/>
              </a:lnSpc>
            </a:pPr>
            <a:r>
              <a:rPr lang="en-US" sz="2400" dirty="0" smtClean="0"/>
              <a:t>Use 360 Colborne #_____ with the above list of confidential addresses</a:t>
            </a:r>
          </a:p>
          <a:p>
            <a:pPr>
              <a:lnSpc>
                <a:spcPct val="90000"/>
              </a:lnSpc>
              <a:buNone/>
            </a:pPr>
            <a:endParaRPr lang="en-US" sz="1000" dirty="0" smtClean="0">
              <a:solidFill>
                <a:srgbClr val="0070C0"/>
              </a:solidFill>
            </a:endParaRPr>
          </a:p>
          <a:p>
            <a:pPr>
              <a:lnSpc>
                <a:spcPct val="90000"/>
              </a:lnSpc>
            </a:pPr>
            <a:r>
              <a:rPr lang="en-US" sz="2400" dirty="0" smtClean="0"/>
              <a:t>If the address is not on the list, the address usually is a published address and the actual address can be entered in Campus </a:t>
            </a:r>
          </a:p>
          <a:p>
            <a:pPr>
              <a:lnSpc>
                <a:spcPct val="90000"/>
              </a:lnSpc>
              <a:buNone/>
            </a:pPr>
            <a:endParaRPr lang="en-US" sz="1000" dirty="0" smtClean="0"/>
          </a:p>
          <a:p>
            <a:pPr>
              <a:lnSpc>
                <a:spcPct val="90000"/>
              </a:lnSpc>
            </a:pPr>
            <a:r>
              <a:rPr lang="en-US" sz="2400" dirty="0" smtClean="0"/>
              <a:t>Remember the confidential nature of this information; do not share or copy the directory</a:t>
            </a:r>
          </a:p>
          <a:p>
            <a:pPr>
              <a:lnSpc>
                <a:spcPct val="80000"/>
              </a:lnSpc>
            </a:pPr>
            <a:endParaRPr lang="en-US" sz="2400" dirty="0" smtClean="0">
              <a:solidFill>
                <a:schemeClr val="tx1"/>
              </a:solidFill>
            </a:endParaRPr>
          </a:p>
        </p:txBody>
      </p:sp>
      <p:sp>
        <p:nvSpPr>
          <p:cNvPr id="5" name="Date Placeholder 4"/>
          <p:cNvSpPr>
            <a:spLocks noGrp="1"/>
          </p:cNvSpPr>
          <p:nvPr>
            <p:ph type="dt" sz="half" idx="10"/>
          </p:nvPr>
        </p:nvSpPr>
        <p:spPr/>
        <p:txBody>
          <a:bodyPr/>
          <a:lstStyle/>
          <a:p>
            <a:r>
              <a:rPr lang="en-US" dirty="0" smtClean="0"/>
              <a:t>September 23, 2013</a:t>
            </a:r>
            <a:endParaRPr lang="en-US" dirty="0"/>
          </a:p>
        </p:txBody>
      </p:sp>
      <p:sp>
        <p:nvSpPr>
          <p:cNvPr id="7" name="Footer Placeholder 6"/>
          <p:cNvSpPr>
            <a:spLocks noGrp="1"/>
          </p:cNvSpPr>
          <p:nvPr>
            <p:ph type="ftr" sz="quarter" idx="11"/>
          </p:nvPr>
        </p:nvSpPr>
        <p:spPr/>
        <p:txBody>
          <a:bodyPr/>
          <a:lstStyle/>
          <a:p>
            <a:r>
              <a:rPr lang="en-US" dirty="0" smtClean="0"/>
              <a:t>http://title1.spps.org</a:t>
            </a:r>
            <a:endParaRPr lang="en-US" dirty="0"/>
          </a:p>
        </p:txBody>
      </p:sp>
      <p:sp>
        <p:nvSpPr>
          <p:cNvPr id="6" name="Slide Number Placeholder 5"/>
          <p:cNvSpPr>
            <a:spLocks noGrp="1"/>
          </p:cNvSpPr>
          <p:nvPr>
            <p:ph type="sldNum" sz="quarter" idx="12"/>
          </p:nvPr>
        </p:nvSpPr>
        <p:spPr/>
        <p:txBody>
          <a:bodyPr/>
          <a:lstStyle/>
          <a:p>
            <a:fld id="{FC3CCB29-DD14-40B5-8B9D-9EE84DDB6078}" type="slidenum">
              <a:rPr lang="en-US" smtClean="0"/>
              <a:pPr/>
              <a:t>14</a:t>
            </a:fld>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atMod val="130000"/>
                  </a:schemeClr>
                </a:solidFill>
              </a:rPr>
              <a:t>New feature to reachref.spps.org</a:t>
            </a:r>
            <a:r>
              <a:rPr lang="en-US" dirty="0" smtClean="0"/>
              <a:t>	</a:t>
            </a:r>
            <a:endParaRPr lang="en-US" dirty="0"/>
          </a:p>
        </p:txBody>
      </p:sp>
      <p:sp>
        <p:nvSpPr>
          <p:cNvPr id="3" name="Content Placeholder 2"/>
          <p:cNvSpPr>
            <a:spLocks noGrp="1"/>
          </p:cNvSpPr>
          <p:nvPr>
            <p:ph idx="1"/>
          </p:nvPr>
        </p:nvSpPr>
        <p:spPr/>
        <p:txBody>
          <a:bodyPr/>
          <a:lstStyle/>
          <a:p>
            <a:r>
              <a:rPr lang="en-US" dirty="0" smtClean="0"/>
              <a:t>You can now add a sibling after referring a student on reachref.spps.org</a:t>
            </a:r>
          </a:p>
          <a:p>
            <a:r>
              <a:rPr lang="en-US" dirty="0" smtClean="0"/>
              <a:t>After the first student is added, simply </a:t>
            </a:r>
            <a:r>
              <a:rPr lang="en-US" dirty="0" smtClean="0">
                <a:solidFill>
                  <a:schemeClr val="accent1"/>
                </a:solidFill>
              </a:rPr>
              <a:t>“click here to add an inclusion request for a sibling”</a:t>
            </a:r>
          </a:p>
          <a:p>
            <a:r>
              <a:rPr lang="en-US" dirty="0" smtClean="0"/>
              <a:t>Parents name and address will pre-fill making it easier to add multiple siblings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atMod val="130000"/>
                  </a:schemeClr>
                </a:solidFill>
              </a:rPr>
              <a:t>Project REACH Information</a:t>
            </a:r>
            <a:endParaRPr lang="en-US" sz="4000" dirty="0">
              <a:solidFill>
                <a:schemeClr val="tx2">
                  <a:satMod val="130000"/>
                </a:schemeClr>
              </a:solidFill>
            </a:endParaRPr>
          </a:p>
        </p:txBody>
      </p:sp>
      <p:sp>
        <p:nvSpPr>
          <p:cNvPr id="3" name="Content Placeholder 2"/>
          <p:cNvSpPr>
            <a:spLocks noGrp="1"/>
          </p:cNvSpPr>
          <p:nvPr>
            <p:ph idx="1"/>
          </p:nvPr>
        </p:nvSpPr>
        <p:spPr>
          <a:xfrm>
            <a:off x="457200" y="1295400"/>
            <a:ext cx="7467600" cy="4846320"/>
          </a:xfrm>
        </p:spPr>
        <p:txBody>
          <a:bodyPr/>
          <a:lstStyle/>
          <a:p>
            <a:r>
              <a:rPr lang="en-US" dirty="0" smtClean="0"/>
              <a:t>Project REACH referral </a:t>
            </a:r>
            <a:r>
              <a:rPr lang="en-US" dirty="0" smtClean="0">
                <a:solidFill>
                  <a:srgbClr val="0070C0"/>
                </a:solidFill>
              </a:rPr>
              <a:t>http://reachref.spps.org</a:t>
            </a:r>
            <a:br>
              <a:rPr lang="en-US" dirty="0" smtClean="0">
                <a:solidFill>
                  <a:srgbClr val="0070C0"/>
                </a:solidFill>
              </a:rPr>
            </a:br>
            <a:endParaRPr lang="en-US" dirty="0" smtClean="0">
              <a:solidFill>
                <a:srgbClr val="0070C0"/>
              </a:solidFill>
            </a:endParaRPr>
          </a:p>
          <a:p>
            <a:r>
              <a:rPr lang="en-US" sz="2800" dirty="0" smtClean="0"/>
              <a:t>Anne McInerney </a:t>
            </a:r>
            <a:br>
              <a:rPr lang="en-US" sz="2800" dirty="0" smtClean="0"/>
            </a:br>
            <a:r>
              <a:rPr lang="en-US" sz="2800" dirty="0" smtClean="0">
                <a:solidFill>
                  <a:srgbClr val="0070C0"/>
                </a:solidFill>
              </a:rPr>
              <a:t>anne.mcinerney@spps.org</a:t>
            </a:r>
            <a:r>
              <a:rPr lang="en-US" sz="2800" dirty="0" smtClean="0"/>
              <a:t> </a:t>
            </a:r>
          </a:p>
          <a:p>
            <a:pPr>
              <a:buNone/>
              <a:defRPr/>
            </a:pPr>
            <a:r>
              <a:rPr lang="en-US" sz="2800" dirty="0" smtClean="0"/>
              <a:t>	Homeless Education </a:t>
            </a:r>
          </a:p>
          <a:p>
            <a:pPr>
              <a:buNone/>
              <a:defRPr/>
            </a:pPr>
            <a:r>
              <a:rPr lang="en-US" sz="2800" dirty="0" smtClean="0"/>
              <a:t>	651-744-2565</a:t>
            </a:r>
          </a:p>
          <a:p>
            <a:pPr>
              <a:buNone/>
            </a:pPr>
            <a:r>
              <a:rPr lang="en-US" dirty="0" smtClean="0">
                <a:solidFill>
                  <a:srgbClr val="0070C0"/>
                </a:solidFill>
              </a:rPr>
              <a:t> 	</a:t>
            </a:r>
          </a:p>
          <a:p>
            <a:pPr>
              <a:buNone/>
            </a:pPr>
            <a:r>
              <a:rPr lang="en-US" dirty="0" smtClean="0">
                <a:solidFill>
                  <a:srgbClr val="0070C0"/>
                </a:solidFill>
              </a:rPr>
              <a:t>	www.homeless.spps.org</a:t>
            </a:r>
          </a:p>
          <a:p>
            <a:endParaRPr lang="en-US" dirty="0" smtClean="0">
              <a:solidFill>
                <a:srgbClr val="0070C0"/>
              </a:solidFill>
            </a:endParaRPr>
          </a:p>
          <a:p>
            <a:endParaRPr lang="en-US" dirty="0"/>
          </a:p>
        </p:txBody>
      </p:sp>
      <p:sp>
        <p:nvSpPr>
          <p:cNvPr id="4" name="Date Placeholder 3"/>
          <p:cNvSpPr>
            <a:spLocks noGrp="1"/>
          </p:cNvSpPr>
          <p:nvPr>
            <p:ph type="dt" sz="half" idx="10"/>
          </p:nvPr>
        </p:nvSpPr>
        <p:spPr/>
        <p:txBody>
          <a:bodyPr/>
          <a:lstStyle/>
          <a:p>
            <a:r>
              <a:rPr lang="en-US" dirty="0" smtClean="0"/>
              <a:t>September 23, 2013</a:t>
            </a:r>
            <a:endParaRPr lang="en-US" dirty="0"/>
          </a:p>
        </p:txBody>
      </p:sp>
      <p:sp>
        <p:nvSpPr>
          <p:cNvPr id="6" name="Footer Placeholder 5"/>
          <p:cNvSpPr>
            <a:spLocks noGrp="1"/>
          </p:cNvSpPr>
          <p:nvPr>
            <p:ph type="ftr" sz="quarter" idx="11"/>
          </p:nvPr>
        </p:nvSpPr>
        <p:spPr/>
        <p:txBody>
          <a:bodyPr/>
          <a:lstStyle/>
          <a:p>
            <a:r>
              <a:rPr lang="en-US" dirty="0" smtClean="0"/>
              <a:t>http://title1.spps.org</a:t>
            </a:r>
            <a:endParaRPr lang="en-US" dirty="0"/>
          </a:p>
        </p:txBody>
      </p:sp>
      <p:sp>
        <p:nvSpPr>
          <p:cNvPr id="5" name="Slide Number Placeholder 4"/>
          <p:cNvSpPr>
            <a:spLocks noGrp="1"/>
          </p:cNvSpPr>
          <p:nvPr>
            <p:ph type="sldNum" sz="quarter" idx="12"/>
          </p:nvPr>
        </p:nvSpPr>
        <p:spPr/>
        <p:txBody>
          <a:bodyPr/>
          <a:lstStyle/>
          <a:p>
            <a:fld id="{FC3CCB29-DD14-40B5-8B9D-9EE84DDB6078}" type="slidenum">
              <a:rPr lang="en-US" smtClean="0"/>
              <a:pPr/>
              <a:t>16</a:t>
            </a:fld>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sz="4800" dirty="0" smtClean="0">
                <a:solidFill>
                  <a:schemeClr val="tx2">
                    <a:satMod val="130000"/>
                  </a:schemeClr>
                </a:solidFill>
              </a:rPr>
              <a:t>Title I Program of ESEA</a:t>
            </a:r>
            <a:endParaRPr lang="en-US" sz="4800" dirty="0">
              <a:solidFill>
                <a:schemeClr val="tx2">
                  <a:satMod val="130000"/>
                </a:schemeClr>
              </a:solidFill>
            </a:endParaRPr>
          </a:p>
        </p:txBody>
      </p:sp>
      <p:sp>
        <p:nvSpPr>
          <p:cNvPr id="5" name="Text Placeholder 4"/>
          <p:cNvSpPr>
            <a:spLocks noGrp="1"/>
          </p:cNvSpPr>
          <p:nvPr>
            <p:ph type="subTitle" idx="1"/>
          </p:nvPr>
        </p:nvSpPr>
        <p:spPr>
          <a:xfrm>
            <a:off x="2895600" y="3539864"/>
            <a:ext cx="5943600" cy="1101248"/>
          </a:xfrm>
        </p:spPr>
        <p:txBody>
          <a:bodyPr>
            <a:normAutofit fontScale="92500"/>
          </a:bodyPr>
          <a:lstStyle/>
          <a:p>
            <a:pPr fontAlgn="auto">
              <a:spcAft>
                <a:spcPts val="0"/>
              </a:spcAft>
              <a:buFont typeface="Wingdings 2"/>
              <a:buNone/>
              <a:defRPr/>
            </a:pPr>
            <a:r>
              <a:rPr lang="en-US" dirty="0" smtClean="0"/>
              <a:t>Documentation and Compliance of Title I Requirements</a:t>
            </a:r>
            <a:endParaRPr lang="en-US" dirty="0"/>
          </a:p>
        </p:txBody>
      </p:sp>
      <p:sp>
        <p:nvSpPr>
          <p:cNvPr id="6" name="Date Placeholder 5"/>
          <p:cNvSpPr>
            <a:spLocks noGrp="1"/>
          </p:cNvSpPr>
          <p:nvPr>
            <p:ph type="dt" sz="half" idx="10"/>
          </p:nvPr>
        </p:nvSpPr>
        <p:spPr/>
        <p:txBody>
          <a:bodyPr/>
          <a:lstStyle/>
          <a:p>
            <a:pPr>
              <a:defRPr/>
            </a:pPr>
            <a:r>
              <a:rPr lang="en-US" dirty="0" smtClean="0"/>
              <a:t>September 23, 2013</a:t>
            </a:r>
            <a:endParaRPr lang="en-US" dirty="0"/>
          </a:p>
        </p:txBody>
      </p:sp>
      <p:sp>
        <p:nvSpPr>
          <p:cNvPr id="8" name="Footer Placeholder 7"/>
          <p:cNvSpPr>
            <a:spLocks noGrp="1"/>
          </p:cNvSpPr>
          <p:nvPr>
            <p:ph type="ftr" sz="quarter" idx="11"/>
          </p:nvPr>
        </p:nvSpPr>
        <p:spPr/>
        <p:txBody>
          <a:bodyPr/>
          <a:lstStyle/>
          <a:p>
            <a:pPr>
              <a:defRPr/>
            </a:pPr>
            <a:r>
              <a:rPr lang="en-US" dirty="0"/>
              <a:t>http://title1.spps.org</a:t>
            </a:r>
          </a:p>
        </p:txBody>
      </p:sp>
      <p:sp>
        <p:nvSpPr>
          <p:cNvPr id="9" name="Slide Number Placeholder 8"/>
          <p:cNvSpPr>
            <a:spLocks noGrp="1"/>
          </p:cNvSpPr>
          <p:nvPr>
            <p:ph type="sldNum" sz="quarter" idx="12"/>
          </p:nvPr>
        </p:nvSpPr>
        <p:spPr/>
        <p:txBody>
          <a:bodyPr/>
          <a:lstStyle/>
          <a:p>
            <a:pPr>
              <a:defRPr/>
            </a:pPr>
            <a:fld id="{83338674-9C9D-49C3-82C5-F4BE4D6F2A40}" type="slidenum">
              <a:rPr lang="en-US"/>
              <a:pPr>
                <a:defRPr/>
              </a:pPr>
              <a:t>17</a:t>
            </a:fld>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z="4800" dirty="0" smtClean="0">
                <a:solidFill>
                  <a:schemeClr val="tx2">
                    <a:satMod val="130000"/>
                  </a:schemeClr>
                </a:solidFill>
              </a:rPr>
              <a:t>Purpose</a:t>
            </a:r>
            <a:endParaRPr lang="en-US" sz="4800" dirty="0">
              <a:solidFill>
                <a:schemeClr val="tx2">
                  <a:satMod val="130000"/>
                </a:schemeClr>
              </a:solidFill>
            </a:endParaRPr>
          </a:p>
        </p:txBody>
      </p:sp>
      <p:sp>
        <p:nvSpPr>
          <p:cNvPr id="28675" name="Content Placeholder 4"/>
          <p:cNvSpPr>
            <a:spLocks noGrp="1"/>
          </p:cNvSpPr>
          <p:nvPr>
            <p:ph idx="1"/>
          </p:nvPr>
        </p:nvSpPr>
        <p:spPr/>
        <p:txBody>
          <a:bodyPr/>
          <a:lstStyle/>
          <a:p>
            <a:r>
              <a:rPr lang="en-US" dirty="0" smtClean="0"/>
              <a:t>Improve education of disadvantaged students, especially those affected by poverty.</a:t>
            </a:r>
            <a:br>
              <a:rPr lang="en-US" dirty="0" smtClean="0"/>
            </a:br>
            <a:endParaRPr lang="en-US" dirty="0" smtClean="0"/>
          </a:p>
          <a:p>
            <a:r>
              <a:rPr lang="en-US" dirty="0" smtClean="0"/>
              <a:t>Provide supplemental funds that support student achievement.</a:t>
            </a:r>
            <a:br>
              <a:rPr lang="en-US" dirty="0" smtClean="0"/>
            </a:br>
            <a:endParaRPr lang="en-US" dirty="0" smtClean="0"/>
          </a:p>
          <a:p>
            <a:pPr>
              <a:buFont typeface="Wingdings 2" pitchFamily="18" charset="2"/>
              <a:buNone/>
            </a:pPr>
            <a:endParaRPr lang="en-US" dirty="0" smtClean="0"/>
          </a:p>
        </p:txBody>
      </p:sp>
      <p:sp>
        <p:nvSpPr>
          <p:cNvPr id="6" name="Date Placeholder 5"/>
          <p:cNvSpPr>
            <a:spLocks noGrp="1"/>
          </p:cNvSpPr>
          <p:nvPr>
            <p:ph type="dt" sz="half" idx="10"/>
          </p:nvPr>
        </p:nvSpPr>
        <p:spPr/>
        <p:txBody>
          <a:bodyPr/>
          <a:lstStyle/>
          <a:p>
            <a:pPr>
              <a:defRPr/>
            </a:pPr>
            <a:r>
              <a:rPr lang="en-US" dirty="0" smtClean="0"/>
              <a:t>September 23, 2013</a:t>
            </a:r>
            <a:endParaRPr lang="en-US" dirty="0"/>
          </a:p>
        </p:txBody>
      </p:sp>
      <p:sp>
        <p:nvSpPr>
          <p:cNvPr id="9" name="Footer Placeholder 8"/>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E99BFF13-8747-4DD5-87D9-E7B4C84EB902}" type="slidenum">
              <a:rPr lang="en-US"/>
              <a:pPr>
                <a:defRPr/>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Reframing Title I through the Lens of Racial Equity</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20000"/>
          </a:bodyPr>
          <a:lstStyle/>
          <a:p>
            <a:pPr fontAlgn="auto">
              <a:spcAft>
                <a:spcPts val="0"/>
              </a:spcAft>
              <a:defRPr/>
            </a:pPr>
            <a:r>
              <a:rPr lang="en-US" dirty="0" smtClean="0"/>
              <a:t>To eliminate the racial achievement gap</a:t>
            </a:r>
          </a:p>
          <a:p>
            <a:pPr lvl="1">
              <a:defRPr/>
            </a:pPr>
            <a:r>
              <a:rPr lang="en-US" sz="2400" dirty="0" smtClean="0">
                <a:solidFill>
                  <a:schemeClr val="tx1"/>
                </a:solidFill>
              </a:rPr>
              <a:t>Implementing educational changes to promote racial equity and disrupt systemic racism by prioritizing Title I resources to improve teaching. </a:t>
            </a:r>
            <a:br>
              <a:rPr lang="en-US" sz="2400" dirty="0" smtClean="0">
                <a:solidFill>
                  <a:schemeClr val="tx1"/>
                </a:solidFill>
              </a:rPr>
            </a:br>
            <a:endParaRPr lang="en-US" sz="2400" dirty="0" smtClean="0">
              <a:solidFill>
                <a:schemeClr val="tx1"/>
              </a:solidFill>
            </a:endParaRPr>
          </a:p>
          <a:p>
            <a:pPr fontAlgn="auto">
              <a:spcAft>
                <a:spcPts val="0"/>
              </a:spcAft>
              <a:defRPr/>
            </a:pPr>
            <a:r>
              <a:rPr lang="en-US" dirty="0" smtClean="0"/>
              <a:t>Title I priorities for 2014-15</a:t>
            </a:r>
          </a:p>
          <a:p>
            <a:pPr lvl="1">
              <a:defRPr/>
            </a:pPr>
            <a:r>
              <a:rPr lang="en-US" sz="2400" dirty="0" smtClean="0">
                <a:solidFill>
                  <a:schemeClr val="tx1"/>
                </a:solidFill>
              </a:rPr>
              <a:t>Family Engagement</a:t>
            </a:r>
          </a:p>
          <a:p>
            <a:pPr lvl="1">
              <a:defRPr/>
            </a:pPr>
            <a:r>
              <a:rPr lang="en-US" sz="2400" dirty="0" smtClean="0">
                <a:solidFill>
                  <a:schemeClr val="tx1"/>
                </a:solidFill>
              </a:rPr>
              <a:t>Intervention</a:t>
            </a:r>
          </a:p>
          <a:p>
            <a:pPr lvl="2">
              <a:defRPr/>
            </a:pPr>
            <a:r>
              <a:rPr lang="en-US" sz="2400" dirty="0" smtClean="0"/>
              <a:t>Math and Reading Instruction</a:t>
            </a:r>
          </a:p>
          <a:p>
            <a:pPr lvl="2">
              <a:defRPr/>
            </a:pPr>
            <a:r>
              <a:rPr lang="en-US" sz="2400" dirty="0" smtClean="0"/>
              <a:t>PBIS</a:t>
            </a:r>
          </a:p>
          <a:p>
            <a:pPr lvl="1">
              <a:defRPr/>
            </a:pPr>
            <a:r>
              <a:rPr lang="en-US" sz="2400" dirty="0" smtClean="0">
                <a:solidFill>
                  <a:schemeClr val="tx1"/>
                </a:solidFill>
              </a:rPr>
              <a:t>Professional  Development</a:t>
            </a:r>
          </a:p>
          <a:p>
            <a:pPr lvl="1">
              <a:defRPr/>
            </a:pPr>
            <a:r>
              <a:rPr lang="en-US" sz="2400" dirty="0" smtClean="0">
                <a:solidFill>
                  <a:schemeClr val="tx1"/>
                </a:solidFill>
              </a:rPr>
              <a:t>K-Teaching Assistant (implementation of new K- model)</a:t>
            </a:r>
            <a:r>
              <a:rPr lang="en-US" dirty="0" smtClean="0"/>
              <a:t/>
            </a:r>
            <a:br>
              <a:rPr lang="en-US" dirty="0" smtClean="0"/>
            </a:br>
            <a:endParaRPr lang="en-US"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DE747F96-0261-4302-BC3E-7EC6A2DF2A96}" type="slidenum">
              <a:rPr lang="en-US"/>
              <a:pPr>
                <a:defRPr/>
              </a:pPr>
              <a:t>19</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Title I Team</a:t>
            </a:r>
            <a:endParaRPr lang="en-US" dirty="0">
              <a:solidFill>
                <a:schemeClr val="tx2">
                  <a:satMod val="130000"/>
                </a:schemeClr>
              </a:solidFill>
            </a:endParaRP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15" name="Slide Number Placeholder 14"/>
          <p:cNvSpPr>
            <a:spLocks noGrp="1"/>
          </p:cNvSpPr>
          <p:nvPr>
            <p:ph type="sldNum" sz="quarter" idx="12"/>
          </p:nvPr>
        </p:nvSpPr>
        <p:spPr/>
        <p:txBody>
          <a:bodyPr/>
          <a:lstStyle/>
          <a:p>
            <a:pPr>
              <a:defRPr/>
            </a:pPr>
            <a:fld id="{430C2744-2008-4F12-8672-6A75232C1EF7}" type="slidenum">
              <a:rPr lang="en-US"/>
              <a:pPr>
                <a:defRPr/>
              </a:pPr>
              <a:t>2</a:t>
            </a:fld>
            <a:endParaRPr lang="en-US" dirty="0"/>
          </a:p>
        </p:txBody>
      </p:sp>
      <p:pic>
        <p:nvPicPr>
          <p:cNvPr id="12" name="Picture 11" descr="Team.jpg"/>
          <p:cNvPicPr>
            <a:picLocks noChangeAspect="1"/>
          </p:cNvPicPr>
          <p:nvPr/>
        </p:nvPicPr>
        <p:blipFill>
          <a:blip r:embed="rId2" cstate="print"/>
          <a:stretch>
            <a:fillRect/>
          </a:stretch>
        </p:blipFill>
        <p:spPr>
          <a:xfrm>
            <a:off x="6910402" y="182562"/>
            <a:ext cx="2081198" cy="1493838"/>
          </a:xfrm>
          <a:prstGeom prst="rect">
            <a:avLst/>
          </a:prstGeom>
        </p:spPr>
      </p:pic>
      <p:pic>
        <p:nvPicPr>
          <p:cNvPr id="1026" name="Picture 2"/>
          <p:cNvPicPr>
            <a:picLocks noGrp="1" noChangeAspect="1" noChangeArrowheads="1"/>
          </p:cNvPicPr>
          <p:nvPr>
            <p:ph idx="1"/>
          </p:nvPr>
        </p:nvPicPr>
        <p:blipFill>
          <a:blip r:embed="rId3"/>
          <a:srcRect/>
          <a:stretch>
            <a:fillRect/>
          </a:stretch>
        </p:blipFill>
        <p:spPr bwMode="auto">
          <a:xfrm>
            <a:off x="1188428" y="1600200"/>
            <a:ext cx="6767143" cy="4525963"/>
          </a:xfrm>
          <a:prstGeom prst="rect">
            <a:avLst/>
          </a:prstGeom>
          <a:noFill/>
          <a:ln w="9525">
            <a:noFill/>
            <a:miter lim="800000"/>
            <a:headEnd/>
            <a:tailEnd/>
          </a:ln>
        </p:spPr>
      </p:pic>
      <p:sp>
        <p:nvSpPr>
          <p:cNvPr id="9" name="Rectangle 8"/>
          <p:cNvSpPr/>
          <p:nvPr/>
        </p:nvSpPr>
        <p:spPr>
          <a:xfrm>
            <a:off x="1904627" y="3250457"/>
            <a:ext cx="1386318" cy="253916"/>
          </a:xfrm>
          <a:prstGeom prst="rect">
            <a:avLst/>
          </a:prstGeom>
          <a:noFill/>
        </p:spPr>
        <p:txBody>
          <a:bodyPr wrap="square" lIns="91440" tIns="45720" rIns="91440" bIns="45720">
            <a:spAutoFit/>
          </a:bodyPr>
          <a:lstStyle/>
          <a:p>
            <a:pPr algn="ctr"/>
            <a:r>
              <a:rPr lang="en-US" sz="105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TITLE I OFFICE</a:t>
            </a:r>
            <a:endParaRPr lang="en-US" sz="105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sz="4800" dirty="0" smtClean="0">
                <a:solidFill>
                  <a:schemeClr val="tx2">
                    <a:satMod val="130000"/>
                  </a:schemeClr>
                </a:solidFill>
              </a:rPr>
              <a:t>Schoolwide</a:t>
            </a:r>
            <a:r>
              <a:rPr lang="en-US" dirty="0" smtClean="0">
                <a:solidFill>
                  <a:schemeClr val="tx2">
                    <a:satMod val="130000"/>
                  </a:schemeClr>
                </a:solidFill>
              </a:rPr>
              <a:t> </a:t>
            </a:r>
            <a:r>
              <a:rPr lang="en-US" sz="4800" dirty="0" smtClean="0">
                <a:solidFill>
                  <a:schemeClr val="tx2">
                    <a:satMod val="130000"/>
                  </a:schemeClr>
                </a:solidFill>
              </a:rPr>
              <a:t>Title I Model</a:t>
            </a:r>
            <a:endParaRPr lang="en-US" sz="4800" dirty="0">
              <a:solidFill>
                <a:schemeClr val="tx2">
                  <a:satMod val="130000"/>
                </a:schemeClr>
              </a:solidFill>
            </a:endParaRPr>
          </a:p>
        </p:txBody>
      </p:sp>
      <p:sp>
        <p:nvSpPr>
          <p:cNvPr id="9" name="Content Placeholder 8"/>
          <p:cNvSpPr>
            <a:spLocks noGrp="1"/>
          </p:cNvSpPr>
          <p:nvPr>
            <p:ph idx="1"/>
          </p:nvPr>
        </p:nvSpPr>
        <p:spPr/>
        <p:txBody>
          <a:bodyPr>
            <a:normAutofit fontScale="92500" lnSpcReduction="10000"/>
          </a:bodyPr>
          <a:lstStyle/>
          <a:p>
            <a:pPr marL="365760" indent="-283464" fontAlgn="auto">
              <a:spcAft>
                <a:spcPts val="0"/>
              </a:spcAft>
              <a:buFont typeface="Wingdings 2"/>
              <a:buChar char=""/>
              <a:defRPr/>
            </a:pPr>
            <a:r>
              <a:rPr lang="en-US" dirty="0" smtClean="0"/>
              <a:t>Title funds used to support schoolwide </a:t>
            </a:r>
            <a:r>
              <a:rPr lang="en-US" dirty="0" smtClean="0">
                <a:solidFill>
                  <a:schemeClr val="accent1"/>
                </a:solidFill>
              </a:rPr>
              <a:t>reform efforts to improve learning </a:t>
            </a:r>
            <a:r>
              <a:rPr lang="en-US" dirty="0" smtClean="0"/>
              <a:t>for all students. </a:t>
            </a:r>
            <a:br>
              <a:rPr lang="en-US" dirty="0" smtClean="0"/>
            </a:br>
            <a:endParaRPr lang="en-US" dirty="0" smtClean="0"/>
          </a:p>
          <a:p>
            <a:pPr marL="365760" indent="-283464" fontAlgn="auto">
              <a:spcAft>
                <a:spcPts val="0"/>
              </a:spcAft>
              <a:buFont typeface="Wingdings 2"/>
              <a:buChar char=""/>
              <a:defRPr/>
            </a:pPr>
            <a:r>
              <a:rPr lang="en-US" dirty="0" smtClean="0"/>
              <a:t>Resources are tied to the school improvement plan (SCIP). </a:t>
            </a:r>
            <a:r>
              <a:rPr lang="en-US" dirty="0" smtClean="0">
                <a:solidFill>
                  <a:schemeClr val="accent5">
                    <a:lumMod val="75000"/>
                  </a:schemeClr>
                </a:solidFill>
              </a:rPr>
              <a:t>If it doesn’t support the goals in the plan… don’t pay for it with Title I funds.</a:t>
            </a:r>
            <a:r>
              <a:rPr lang="en-US" dirty="0" smtClean="0"/>
              <a:t> </a:t>
            </a:r>
            <a:r>
              <a:rPr lang="en-US" dirty="0" smtClean="0">
                <a:solidFill>
                  <a:srgbClr val="0070C0"/>
                </a:solidFill>
              </a:rPr>
              <a:t>www.scip.spps.org </a:t>
            </a:r>
          </a:p>
          <a:p>
            <a:pPr marL="886968" lvl="2" fontAlgn="auto">
              <a:spcAft>
                <a:spcPts val="0"/>
              </a:spcAft>
              <a:buFont typeface="Wingdings 2"/>
              <a:buChar char=""/>
              <a:defRPr/>
            </a:pPr>
            <a:r>
              <a:rPr lang="en-US" dirty="0" smtClean="0"/>
              <a:t>Resources are used to improve teaching and increase academic success.</a:t>
            </a:r>
          </a:p>
          <a:p>
            <a:pPr marL="886968" lvl="2" fontAlgn="auto">
              <a:spcAft>
                <a:spcPts val="0"/>
              </a:spcAft>
              <a:buFont typeface="Wingdings 2"/>
              <a:buChar char=""/>
              <a:defRPr/>
            </a:pPr>
            <a:r>
              <a:rPr lang="en-US" dirty="0" smtClean="0"/>
              <a:t>Reduce barriers for parents to be involved in their children’s education. </a:t>
            </a:r>
            <a:endParaRPr lang="en-US" dirty="0"/>
          </a:p>
        </p:txBody>
      </p:sp>
      <p:sp>
        <p:nvSpPr>
          <p:cNvPr id="10" name="Date Placeholder 9"/>
          <p:cNvSpPr>
            <a:spLocks noGrp="1"/>
          </p:cNvSpPr>
          <p:nvPr>
            <p:ph type="dt" sz="half" idx="10"/>
          </p:nvPr>
        </p:nvSpPr>
        <p:spPr/>
        <p:txBody>
          <a:bodyPr/>
          <a:lstStyle/>
          <a:p>
            <a:pPr>
              <a:defRPr/>
            </a:pPr>
            <a:r>
              <a:rPr lang="en-US" dirty="0" smtClean="0"/>
              <a:t>September 23, 2013</a:t>
            </a:r>
            <a:endParaRPr lang="en-US" dirty="0"/>
          </a:p>
        </p:txBody>
      </p:sp>
      <p:sp>
        <p:nvSpPr>
          <p:cNvPr id="12" name="Footer Placeholder 11"/>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394EC5B9-F38C-4746-9FCF-53BAC913957C}" type="slidenum">
              <a:rPr lang="en-US"/>
              <a:pPr>
                <a:defRPr/>
              </a:pPr>
              <a:t>20</a:t>
            </a:fld>
            <a:endParaRPr lang="en-US" dirty="0"/>
          </a:p>
        </p:txBody>
      </p:sp>
      <p:pic>
        <p:nvPicPr>
          <p:cNvPr id="1026" name="Picture 2" descr="C:\Users\e511834\AppData\Local\Microsoft\Windows\Temporary Internet Files\Content.IE5\KVYNKNOQ\MC900434805[1].png"/>
          <p:cNvPicPr>
            <a:picLocks noChangeAspect="1" noChangeArrowheads="1"/>
          </p:cNvPicPr>
          <p:nvPr/>
        </p:nvPicPr>
        <p:blipFill>
          <a:blip r:embed="rId2" cstate="print"/>
          <a:srcRect/>
          <a:stretch>
            <a:fillRect/>
          </a:stretch>
        </p:blipFill>
        <p:spPr bwMode="auto">
          <a:xfrm>
            <a:off x="7620000" y="2286000"/>
            <a:ext cx="1371600" cy="1371600"/>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fontAlgn="auto">
              <a:spcAft>
                <a:spcPts val="0"/>
              </a:spcAft>
              <a:defRPr/>
            </a:pPr>
            <a:r>
              <a:rPr lang="en-US" sz="4800" dirty="0" smtClean="0">
                <a:solidFill>
                  <a:schemeClr val="tx2">
                    <a:satMod val="130000"/>
                  </a:schemeClr>
                </a:solidFill>
              </a:rPr>
              <a:t>Title I Funding Threshold</a:t>
            </a:r>
            <a:endParaRPr lang="en-US" sz="4800" dirty="0">
              <a:solidFill>
                <a:schemeClr val="tx2">
                  <a:satMod val="130000"/>
                </a:schemeClr>
              </a:solidFill>
            </a:endParaRPr>
          </a:p>
        </p:txBody>
      </p:sp>
      <p:sp>
        <p:nvSpPr>
          <p:cNvPr id="31747" name="Content Placeholder 9"/>
          <p:cNvSpPr>
            <a:spLocks noGrp="1"/>
          </p:cNvSpPr>
          <p:nvPr>
            <p:ph sz="half" idx="1"/>
          </p:nvPr>
        </p:nvSpPr>
        <p:spPr>
          <a:xfrm>
            <a:off x="457200" y="1600200"/>
            <a:ext cx="4267200" cy="4525963"/>
          </a:xfrm>
        </p:spPr>
        <p:txBody>
          <a:bodyPr/>
          <a:lstStyle/>
          <a:p>
            <a:r>
              <a:rPr lang="en-US" dirty="0" smtClean="0"/>
              <a:t>Percent of students qualifying for Free or Reduced priced lunch.</a:t>
            </a:r>
          </a:p>
          <a:p>
            <a:pPr lvl="1"/>
            <a:r>
              <a:rPr lang="en-US" dirty="0" smtClean="0"/>
              <a:t>Elementary – 40% </a:t>
            </a:r>
          </a:p>
          <a:p>
            <a:pPr lvl="1"/>
            <a:r>
              <a:rPr lang="en-US" dirty="0" smtClean="0"/>
              <a:t>Secondary – 40%</a:t>
            </a:r>
          </a:p>
          <a:p>
            <a:pPr lvl="2"/>
            <a:r>
              <a:rPr lang="en-US" dirty="0" smtClean="0"/>
              <a:t>Middle/Jr. High Schools</a:t>
            </a:r>
          </a:p>
          <a:p>
            <a:pPr lvl="2"/>
            <a:r>
              <a:rPr lang="en-US" dirty="0" smtClean="0"/>
              <a:t>High Schools</a:t>
            </a:r>
          </a:p>
        </p:txBody>
      </p:sp>
      <p:pic>
        <p:nvPicPr>
          <p:cNvPr id="31748" name="Content Placeholder 10" descr="Math symbols.png"/>
          <p:cNvPicPr>
            <a:picLocks noGrp="1" noChangeAspect="1"/>
          </p:cNvPicPr>
          <p:nvPr>
            <p:ph sz="half" idx="2"/>
          </p:nvPr>
        </p:nvPicPr>
        <p:blipFill>
          <a:blip r:embed="rId2" cstate="print"/>
          <a:srcRect/>
          <a:stretch>
            <a:fillRect/>
          </a:stretch>
        </p:blipFill>
        <p:spPr>
          <a:xfrm>
            <a:off x="5029200" y="2362200"/>
            <a:ext cx="2286000" cy="1895475"/>
          </a:xfrm>
        </p:spPr>
      </p:pic>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8" name="Slide Number Placeholder 7"/>
          <p:cNvSpPr>
            <a:spLocks noGrp="1"/>
          </p:cNvSpPr>
          <p:nvPr>
            <p:ph type="sldNum" sz="quarter" idx="12"/>
          </p:nvPr>
        </p:nvSpPr>
        <p:spPr/>
        <p:txBody>
          <a:bodyPr/>
          <a:lstStyle/>
          <a:p>
            <a:pPr>
              <a:defRPr/>
            </a:pPr>
            <a:fld id="{0FB0195F-FB14-4D74-B222-5B496A9E15E4}" type="slidenum">
              <a:rPr lang="en-US"/>
              <a:pPr>
                <a:defRPr/>
              </a:pPr>
              <a:t>21</a:t>
            </a:fld>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49470" y="-152400"/>
            <a:ext cx="8389730" cy="6335297"/>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4363EE84-FF0C-4A0C-9E32-41ABBAB4B317}" type="slidenum">
              <a:rPr lang="en-US"/>
              <a:pPr>
                <a:defRPr/>
              </a:pPr>
              <a:t>22</a:t>
            </a:fld>
            <a:endParaRPr lang="en-US" dirty="0"/>
          </a:p>
        </p:txBody>
      </p:sp>
      <p:sp>
        <p:nvSpPr>
          <p:cNvPr id="15" name="Down Arrow 14"/>
          <p:cNvSpPr/>
          <p:nvPr/>
        </p:nvSpPr>
        <p:spPr>
          <a:xfrm rot="1685874">
            <a:off x="3948895" y="-197236"/>
            <a:ext cx="304800" cy="4572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6" name="Down Arrow 15"/>
          <p:cNvSpPr/>
          <p:nvPr/>
        </p:nvSpPr>
        <p:spPr>
          <a:xfrm rot="1685874">
            <a:off x="5472894" y="-197236"/>
            <a:ext cx="304800" cy="457200"/>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7" name="Down Arrow 16"/>
          <p:cNvSpPr/>
          <p:nvPr/>
        </p:nvSpPr>
        <p:spPr>
          <a:xfrm rot="1685874">
            <a:off x="6844495" y="-197236"/>
            <a:ext cx="304800" cy="457200"/>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 name="Rectangle 17"/>
          <p:cNvSpPr/>
          <p:nvPr/>
        </p:nvSpPr>
        <p:spPr>
          <a:xfrm rot="19848798">
            <a:off x="215060" y="2598578"/>
            <a:ext cx="4960012" cy="923330"/>
          </a:xfrm>
          <a:prstGeom prst="rect">
            <a:avLst/>
          </a:prstGeom>
          <a:noFill/>
        </p:spPr>
        <p:txBody>
          <a:bodyPr wrap="none">
            <a:spAutoFit/>
          </a:bodyPr>
          <a:lstStyle/>
          <a:p>
            <a:pPr algn="ctr" eaLnBrk="0" hangingPunct="0">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charset="0"/>
                <a:cs typeface="+mn-cs"/>
              </a:rPr>
              <a:t>Title I Budget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Title I Funding – Class 2300</a:t>
            </a:r>
            <a:endParaRPr lang="en-US" dirty="0">
              <a:solidFill>
                <a:schemeClr val="tx2">
                  <a:satMod val="130000"/>
                </a:schemeClr>
              </a:solidFill>
            </a:endParaRPr>
          </a:p>
        </p:txBody>
      </p:sp>
      <p:graphicFrame>
        <p:nvGraphicFramePr>
          <p:cNvPr id="8" name="Content Placeholder 7"/>
          <p:cNvGraphicFramePr>
            <a:graphicFrameLocks noGrp="1"/>
          </p:cNvGraphicFramePr>
          <p:nvPr>
            <p:ph idx="1"/>
          </p:nvPr>
        </p:nvGraphicFramePr>
        <p:xfrm>
          <a:off x="609600" y="1426348"/>
          <a:ext cx="8229600" cy="4516184"/>
        </p:xfrm>
        <a:graphic>
          <a:graphicData uri="http://schemas.openxmlformats.org/drawingml/2006/table">
            <a:tbl>
              <a:tblPr firstRow="1" bandRow="1">
                <a:tableStyleId>{5C22544A-7EE6-4342-B048-85BDC9FD1C3A}</a:tableStyleId>
              </a:tblPr>
              <a:tblGrid>
                <a:gridCol w="2743200"/>
                <a:gridCol w="2743200"/>
                <a:gridCol w="2743200"/>
              </a:tblGrid>
              <a:tr h="875766">
                <a:tc>
                  <a:txBody>
                    <a:bodyPr/>
                    <a:lstStyle/>
                    <a:p>
                      <a:r>
                        <a:rPr lang="en-US" dirty="0" smtClean="0"/>
                        <a:t>Parent Involvement</a:t>
                      </a:r>
                      <a:endParaRPr lang="en-US" dirty="0"/>
                    </a:p>
                  </a:txBody>
                  <a:tcPr marL="88266" marR="88266">
                    <a:solidFill>
                      <a:schemeClr val="accent2">
                        <a:lumMod val="75000"/>
                      </a:schemeClr>
                    </a:solidFill>
                  </a:tcPr>
                </a:tc>
                <a:tc>
                  <a:txBody>
                    <a:bodyPr/>
                    <a:lstStyle/>
                    <a:p>
                      <a:r>
                        <a:rPr lang="en-US" dirty="0" smtClean="0"/>
                        <a:t>Professional Development Set Aside</a:t>
                      </a:r>
                      <a:r>
                        <a:rPr lang="en-US" baseline="0" dirty="0" smtClean="0"/>
                        <a:t> 20%</a:t>
                      </a:r>
                      <a:endParaRPr lang="en-US" dirty="0"/>
                    </a:p>
                  </a:txBody>
                  <a:tcPr marL="88266" marR="88266">
                    <a:solidFill>
                      <a:schemeClr val="accent3">
                        <a:lumMod val="75000"/>
                      </a:schemeClr>
                    </a:solidFill>
                  </a:tcPr>
                </a:tc>
                <a:tc>
                  <a:txBody>
                    <a:bodyPr/>
                    <a:lstStyle/>
                    <a:p>
                      <a:r>
                        <a:rPr lang="en-US" dirty="0" smtClean="0"/>
                        <a:t>Title I Regular</a:t>
                      </a:r>
                      <a:endParaRPr lang="en-US" dirty="0"/>
                    </a:p>
                  </a:txBody>
                  <a:tcPr marL="88266" marR="88266">
                    <a:solidFill>
                      <a:schemeClr val="accent1">
                        <a:lumMod val="50000"/>
                      </a:schemeClr>
                    </a:solidFill>
                  </a:tcPr>
                </a:tc>
              </a:tr>
              <a:tr h="350306">
                <a:tc>
                  <a:txBody>
                    <a:bodyPr/>
                    <a:lstStyle/>
                    <a:p>
                      <a:r>
                        <a:rPr lang="en-US" dirty="0" smtClean="0"/>
                        <a:t>Salary</a:t>
                      </a:r>
                      <a:r>
                        <a:rPr lang="en-US" baseline="0" dirty="0" smtClean="0"/>
                        <a:t> of PI person</a:t>
                      </a:r>
                      <a:endParaRPr lang="en-US" dirty="0"/>
                    </a:p>
                  </a:txBody>
                  <a:tcPr marL="88266" marR="88266">
                    <a:solidFill>
                      <a:schemeClr val="accent2">
                        <a:lumMod val="60000"/>
                        <a:lumOff val="40000"/>
                      </a:schemeClr>
                    </a:solidFill>
                  </a:tcPr>
                </a:tc>
                <a:tc>
                  <a:txBody>
                    <a:bodyPr/>
                    <a:lstStyle/>
                    <a:p>
                      <a:r>
                        <a:rPr lang="en-US" dirty="0" smtClean="0"/>
                        <a:t>Portion of salary - </a:t>
                      </a:r>
                      <a:endParaRPr lang="en-US" dirty="0"/>
                    </a:p>
                  </a:txBody>
                  <a:tcPr marL="88266" marR="88266">
                    <a:solidFill>
                      <a:schemeClr val="accent3">
                        <a:lumMod val="60000"/>
                        <a:lumOff val="40000"/>
                      </a:schemeClr>
                    </a:solidFill>
                  </a:tcPr>
                </a:tc>
                <a:tc>
                  <a:txBody>
                    <a:bodyPr/>
                    <a:lstStyle/>
                    <a:p>
                      <a:r>
                        <a:rPr lang="en-US" dirty="0" smtClean="0"/>
                        <a:t>Intervention</a:t>
                      </a:r>
                      <a:r>
                        <a:rPr lang="en-US" baseline="0" dirty="0" smtClean="0"/>
                        <a:t> Staff Salary</a:t>
                      </a:r>
                      <a:endParaRPr lang="en-US" dirty="0"/>
                    </a:p>
                  </a:txBody>
                  <a:tcPr marL="88266" marR="88266">
                    <a:solidFill>
                      <a:schemeClr val="accent1">
                        <a:lumMod val="60000"/>
                        <a:lumOff val="40000"/>
                      </a:schemeClr>
                    </a:solidFill>
                  </a:tcPr>
                </a:tc>
              </a:tr>
              <a:tr h="875766">
                <a:tc>
                  <a:txBody>
                    <a:bodyPr/>
                    <a:lstStyle/>
                    <a:p>
                      <a:r>
                        <a:rPr lang="en-US" dirty="0" smtClean="0"/>
                        <a:t>Taxi Cab/Bus Tokens</a:t>
                      </a:r>
                      <a:endParaRPr lang="en-US" dirty="0"/>
                    </a:p>
                  </a:txBody>
                  <a:tcPr marL="88266" marR="88266">
                    <a:solidFill>
                      <a:schemeClr val="accent2">
                        <a:lumMod val="60000"/>
                        <a:lumOff val="40000"/>
                      </a:schemeClr>
                    </a:solidFill>
                  </a:tcPr>
                </a:tc>
                <a:tc>
                  <a:txBody>
                    <a:bodyPr/>
                    <a:lstStyle/>
                    <a:p>
                      <a:r>
                        <a:rPr lang="en-US" dirty="0" smtClean="0"/>
                        <a:t>Priority Schools,</a:t>
                      </a:r>
                      <a:r>
                        <a:rPr lang="en-US" baseline="0" dirty="0" smtClean="0"/>
                        <a:t> Focus and Continuous Improvement Schools</a:t>
                      </a:r>
                      <a:endParaRPr lang="en-US" dirty="0"/>
                    </a:p>
                  </a:txBody>
                  <a:tcPr marL="88266" marR="88266">
                    <a:solidFill>
                      <a:schemeClr val="accent3">
                        <a:lumMod val="60000"/>
                        <a:lumOff val="40000"/>
                      </a:schemeClr>
                    </a:solidFill>
                  </a:tcPr>
                </a:tc>
                <a:tc>
                  <a:txBody>
                    <a:bodyPr/>
                    <a:lstStyle/>
                    <a:p>
                      <a:r>
                        <a:rPr lang="en-US" dirty="0" smtClean="0"/>
                        <a:t>Instructional Supplies</a:t>
                      </a:r>
                      <a:endParaRPr lang="en-US" dirty="0"/>
                    </a:p>
                  </a:txBody>
                  <a:tcPr marL="88266" marR="88266">
                    <a:solidFill>
                      <a:schemeClr val="accent1">
                        <a:lumMod val="60000"/>
                        <a:lumOff val="40000"/>
                      </a:schemeClr>
                    </a:solidFill>
                  </a:tcPr>
                </a:tc>
              </a:tr>
              <a:tr h="613036">
                <a:tc>
                  <a:txBody>
                    <a:bodyPr/>
                    <a:lstStyle/>
                    <a:p>
                      <a:r>
                        <a:rPr lang="en-US" dirty="0" smtClean="0"/>
                        <a:t>Food for Academic Events</a:t>
                      </a:r>
                      <a:endParaRPr lang="en-US" dirty="0"/>
                    </a:p>
                  </a:txBody>
                  <a:tcPr marL="88266" marR="88266">
                    <a:solidFill>
                      <a:schemeClr val="accent2">
                        <a:lumMod val="60000"/>
                        <a:lumOff val="40000"/>
                      </a:schemeClr>
                    </a:solidFill>
                  </a:tcPr>
                </a:tc>
                <a:tc>
                  <a:txBody>
                    <a:bodyPr/>
                    <a:lstStyle/>
                    <a:p>
                      <a:endParaRPr lang="en-US" dirty="0"/>
                    </a:p>
                  </a:txBody>
                  <a:tcPr marL="88266" marR="88266">
                    <a:solidFill>
                      <a:schemeClr val="accent3">
                        <a:lumMod val="60000"/>
                        <a:lumOff val="40000"/>
                      </a:schemeClr>
                    </a:solidFill>
                  </a:tcPr>
                </a:tc>
                <a:tc>
                  <a:txBody>
                    <a:bodyPr/>
                    <a:lstStyle/>
                    <a:p>
                      <a:r>
                        <a:rPr lang="en-US" dirty="0" smtClean="0"/>
                        <a:t>Bus tokens for afterschool tutoring</a:t>
                      </a:r>
                      <a:endParaRPr lang="en-US" dirty="0"/>
                    </a:p>
                  </a:txBody>
                  <a:tcPr marL="88266" marR="88266">
                    <a:solidFill>
                      <a:schemeClr val="accent1">
                        <a:lumMod val="60000"/>
                        <a:lumOff val="40000"/>
                      </a:schemeClr>
                    </a:solidFill>
                  </a:tcPr>
                </a:tc>
              </a:tr>
              <a:tr h="875766">
                <a:tc>
                  <a:txBody>
                    <a:bodyPr/>
                    <a:lstStyle/>
                    <a:p>
                      <a:r>
                        <a:rPr lang="en-US" dirty="0" smtClean="0"/>
                        <a:t>Other</a:t>
                      </a:r>
                      <a:r>
                        <a:rPr lang="en-US" baseline="0" dirty="0" smtClean="0"/>
                        <a:t> Salaries (child care, interpreting)</a:t>
                      </a:r>
                      <a:endParaRPr lang="en-US" dirty="0"/>
                    </a:p>
                  </a:txBody>
                  <a:tcPr marL="88266" marR="88266">
                    <a:solidFill>
                      <a:schemeClr val="accent2">
                        <a:lumMod val="60000"/>
                        <a:lumOff val="40000"/>
                      </a:schemeClr>
                    </a:solidFill>
                  </a:tcPr>
                </a:tc>
                <a:tc>
                  <a:txBody>
                    <a:bodyPr/>
                    <a:lstStyle/>
                    <a:p>
                      <a:endParaRPr lang="en-US" dirty="0"/>
                    </a:p>
                  </a:txBody>
                  <a:tcPr marL="88266" marR="88266">
                    <a:solidFill>
                      <a:schemeClr val="accent3">
                        <a:lumMod val="60000"/>
                        <a:lumOff val="40000"/>
                      </a:schemeClr>
                    </a:solidFill>
                  </a:tcPr>
                </a:tc>
                <a:tc>
                  <a:txBody>
                    <a:bodyPr/>
                    <a:lstStyle/>
                    <a:p>
                      <a:r>
                        <a:rPr lang="en-US" dirty="0" smtClean="0"/>
                        <a:t>Equipment</a:t>
                      </a:r>
                      <a:r>
                        <a:rPr lang="en-US" baseline="0" dirty="0" smtClean="0"/>
                        <a:t> (under $5,000) </a:t>
                      </a:r>
                    </a:p>
                    <a:p>
                      <a:r>
                        <a:rPr lang="en-US" baseline="0" dirty="0" smtClean="0"/>
                        <a:t>Portable and Attractive</a:t>
                      </a:r>
                      <a:endParaRPr lang="en-US" dirty="0"/>
                    </a:p>
                  </a:txBody>
                  <a:tcPr marL="88266" marR="88266">
                    <a:solidFill>
                      <a:schemeClr val="accent1">
                        <a:lumMod val="60000"/>
                        <a:lumOff val="40000"/>
                      </a:schemeClr>
                    </a:solidFill>
                  </a:tcPr>
                </a:tc>
              </a:tr>
              <a:tr h="350306">
                <a:tc>
                  <a:txBody>
                    <a:bodyPr/>
                    <a:lstStyle/>
                    <a:p>
                      <a:r>
                        <a:rPr lang="en-US" dirty="0" smtClean="0"/>
                        <a:t>Supplies for parent Inv.</a:t>
                      </a:r>
                      <a:endParaRPr lang="en-US" dirty="0"/>
                    </a:p>
                  </a:txBody>
                  <a:tcPr marL="88266" marR="88266">
                    <a:solidFill>
                      <a:schemeClr val="accent2">
                        <a:lumMod val="60000"/>
                        <a:lumOff val="40000"/>
                      </a:schemeClr>
                    </a:solidFill>
                  </a:tcPr>
                </a:tc>
                <a:tc>
                  <a:txBody>
                    <a:bodyPr/>
                    <a:lstStyle/>
                    <a:p>
                      <a:endParaRPr lang="en-US" dirty="0"/>
                    </a:p>
                  </a:txBody>
                  <a:tcPr marL="88266" marR="88266">
                    <a:solidFill>
                      <a:schemeClr val="accent3">
                        <a:lumMod val="60000"/>
                        <a:lumOff val="40000"/>
                      </a:schemeClr>
                    </a:solidFill>
                  </a:tcPr>
                </a:tc>
                <a:tc>
                  <a:txBody>
                    <a:bodyPr/>
                    <a:lstStyle/>
                    <a:p>
                      <a:endParaRPr lang="en-US" dirty="0"/>
                    </a:p>
                  </a:txBody>
                  <a:tcPr marL="88266" marR="88266">
                    <a:solidFill>
                      <a:schemeClr val="accent1">
                        <a:lumMod val="60000"/>
                        <a:lumOff val="40000"/>
                      </a:schemeClr>
                    </a:solidFill>
                  </a:tcPr>
                </a:tc>
              </a:tr>
              <a:tr h="478652">
                <a:tc>
                  <a:txBody>
                    <a:bodyPr/>
                    <a:lstStyle/>
                    <a:p>
                      <a:endParaRPr lang="en-US" dirty="0"/>
                    </a:p>
                  </a:txBody>
                  <a:tcPr marL="88266" marR="88266">
                    <a:solidFill>
                      <a:schemeClr val="accent2">
                        <a:lumMod val="60000"/>
                        <a:lumOff val="40000"/>
                      </a:schemeClr>
                    </a:solidFill>
                  </a:tcPr>
                </a:tc>
                <a:tc>
                  <a:txBody>
                    <a:bodyPr/>
                    <a:lstStyle/>
                    <a:p>
                      <a:endParaRPr lang="en-US" dirty="0"/>
                    </a:p>
                  </a:txBody>
                  <a:tcPr marL="88266" marR="88266">
                    <a:solidFill>
                      <a:schemeClr val="accent3">
                        <a:lumMod val="60000"/>
                        <a:lumOff val="40000"/>
                      </a:schemeClr>
                    </a:solidFill>
                  </a:tcPr>
                </a:tc>
                <a:tc>
                  <a:txBody>
                    <a:bodyPr/>
                    <a:lstStyle/>
                    <a:p>
                      <a:endParaRPr lang="en-US" dirty="0"/>
                    </a:p>
                  </a:txBody>
                  <a:tcPr marL="88266" marR="88266">
                    <a:solidFill>
                      <a:schemeClr val="accent1">
                        <a:lumMod val="60000"/>
                        <a:lumOff val="40000"/>
                      </a:schemeClr>
                    </a:solidFill>
                  </a:tcPr>
                </a:tc>
              </a:tr>
            </a:tbl>
          </a:graphicData>
        </a:graphic>
      </p:graphicFrame>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0FFDAB14-62C3-477F-B391-A3B67C68D69F}" type="slidenum">
              <a:rPr lang="en-US"/>
              <a:pPr>
                <a:defRPr/>
              </a:pPr>
              <a:t>23</a:t>
            </a:fld>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Budget Process</a:t>
            </a:r>
            <a:endParaRPr lang="en-US" dirty="0"/>
          </a:p>
        </p:txBody>
      </p:sp>
      <p:sp>
        <p:nvSpPr>
          <p:cNvPr id="10" name="Content Placeholder 9"/>
          <p:cNvSpPr>
            <a:spLocks noGrp="1"/>
          </p:cNvSpPr>
          <p:nvPr>
            <p:ph idx="1"/>
          </p:nvPr>
        </p:nvSpPr>
        <p:spPr/>
        <p:txBody>
          <a:bodyPr/>
          <a:lstStyle/>
          <a:p>
            <a:r>
              <a:rPr lang="en-US" dirty="0" smtClean="0"/>
              <a:t>Provide your principal with budget updates if he/she isn’t involved directly.</a:t>
            </a:r>
          </a:p>
          <a:p>
            <a:r>
              <a:rPr lang="en-US" dirty="0" smtClean="0"/>
              <a:t>Proposed Budget expenditures must directly support key strategies in SCIP (this will get tighter).</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D540734C-5AFC-4690-A00D-F31F728911E3}" type="slidenum">
              <a:rPr lang="en-US"/>
              <a:pPr>
                <a:defRPr/>
              </a:pPr>
              <a:t>24</a:t>
            </a:fld>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Justification… </a:t>
            </a:r>
            <a:endParaRPr lang="en-US" dirty="0">
              <a:solidFill>
                <a:schemeClr val="tx2">
                  <a:satMod val="130000"/>
                </a:schemeClr>
              </a:solidFill>
            </a:endParaRPr>
          </a:p>
        </p:txBody>
      </p:sp>
      <p:sp>
        <p:nvSpPr>
          <p:cNvPr id="3" name="Content Placeholder 2"/>
          <p:cNvSpPr>
            <a:spLocks noGrp="1"/>
          </p:cNvSpPr>
          <p:nvPr>
            <p:ph sz="half" idx="1"/>
          </p:nvPr>
        </p:nvSpPr>
        <p:spPr>
          <a:xfrm>
            <a:off x="228600" y="1600200"/>
            <a:ext cx="8458200" cy="4525963"/>
          </a:xfrm>
        </p:spPr>
        <p:txBody>
          <a:bodyPr>
            <a:normAutofit/>
          </a:bodyPr>
          <a:lstStyle/>
          <a:p>
            <a:pPr marL="365760" indent="-283464" fontAlgn="auto">
              <a:spcAft>
                <a:spcPts val="0"/>
              </a:spcAft>
              <a:buFont typeface="Wingdings 2"/>
              <a:buNone/>
              <a:defRPr/>
            </a:pPr>
            <a:r>
              <a:rPr lang="en-US" b="1" dirty="0" smtClean="0">
                <a:solidFill>
                  <a:srgbClr val="0070C0"/>
                </a:solidFill>
              </a:rPr>
              <a:t>What it is…</a:t>
            </a:r>
          </a:p>
          <a:p>
            <a:pPr marL="365760" indent="-283464" fontAlgn="auto">
              <a:spcAft>
                <a:spcPts val="0"/>
              </a:spcAft>
              <a:buFont typeface="Wingdings 2"/>
              <a:buNone/>
              <a:defRPr/>
            </a:pPr>
            <a:r>
              <a:rPr lang="en-US" dirty="0" smtClean="0"/>
              <a:t>Justification for the budget line item tied specifically to the SCIP.</a:t>
            </a:r>
          </a:p>
          <a:p>
            <a:pPr marL="596646" indent="-514350" fontAlgn="auto">
              <a:spcAft>
                <a:spcPts val="0"/>
              </a:spcAft>
              <a:buFont typeface="Wingdings 2"/>
              <a:buNone/>
              <a:defRPr/>
            </a:pPr>
            <a:r>
              <a:rPr lang="en-US" dirty="0" smtClean="0"/>
              <a:t>Supports the SCIP goals and strategies. </a:t>
            </a:r>
          </a:p>
          <a:p>
            <a:pPr marL="996696" lvl="1" indent="-514350" fontAlgn="auto">
              <a:spcAft>
                <a:spcPts val="0"/>
              </a:spcAft>
              <a:buFont typeface="Wingdings 2"/>
              <a:buNone/>
              <a:defRPr/>
            </a:pPr>
            <a:r>
              <a:rPr lang="en-US" dirty="0" smtClean="0"/>
              <a:t>Should be able to align the expenditure with the plan. </a:t>
            </a:r>
          </a:p>
          <a:p>
            <a:pPr marL="996696" lvl="1" indent="-514350" fontAlgn="auto">
              <a:spcAft>
                <a:spcPts val="0"/>
              </a:spcAft>
              <a:buFont typeface="Wingdings 2"/>
              <a:buNone/>
              <a:defRPr/>
            </a:pPr>
            <a:endParaRPr lang="en-US" dirty="0" smtClean="0"/>
          </a:p>
          <a:p>
            <a:pPr marL="596646" indent="-514350" fontAlgn="auto">
              <a:spcAft>
                <a:spcPts val="0"/>
              </a:spcAft>
              <a:buFont typeface="Wingdings 2"/>
              <a:buNone/>
              <a:defRPr/>
            </a:pPr>
            <a:r>
              <a:rPr lang="en-US" dirty="0" smtClean="0">
                <a:solidFill>
                  <a:schemeClr val="tx1"/>
                </a:solidFill>
              </a:rPr>
              <a:t>Expenditure	(WHAT)					(WHY?)</a:t>
            </a:r>
          </a:p>
          <a:p>
            <a:pPr marL="996696" lvl="1" indent="-514350" fontAlgn="auto">
              <a:spcAft>
                <a:spcPts val="0"/>
              </a:spcAft>
              <a:buFont typeface="Wingdings 2"/>
              <a:buNone/>
              <a:defRPr/>
            </a:pPr>
            <a:endParaRPr lang="en-US" dirty="0" smtClean="0"/>
          </a:p>
        </p:txBody>
      </p:sp>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8307A88E-4D13-4DFC-8023-CE43CB9A949C}" type="slidenum">
              <a:rPr lang="en-US"/>
              <a:pPr>
                <a:defRPr/>
              </a:pPr>
              <a:t>25</a:t>
            </a:fld>
            <a:endParaRPr lang="en-US" dirty="0"/>
          </a:p>
        </p:txBody>
      </p:sp>
      <p:pic>
        <p:nvPicPr>
          <p:cNvPr id="12" name="Picture 11" descr="77377-web_146.jpg"/>
          <p:cNvPicPr>
            <a:picLocks noChangeAspect="1"/>
          </p:cNvPicPr>
          <p:nvPr/>
        </p:nvPicPr>
        <p:blipFill>
          <a:blip r:embed="rId2"/>
          <a:stretch>
            <a:fillRect/>
          </a:stretch>
        </p:blipFill>
        <p:spPr>
          <a:xfrm>
            <a:off x="228600" y="4894263"/>
            <a:ext cx="1231900" cy="1231900"/>
          </a:xfrm>
          <a:prstGeom prst="rect">
            <a:avLst/>
          </a:prstGeom>
        </p:spPr>
      </p:pic>
      <p:sp>
        <p:nvSpPr>
          <p:cNvPr id="13" name="TextBox 12"/>
          <p:cNvSpPr txBox="1"/>
          <p:nvPr/>
        </p:nvSpPr>
        <p:spPr>
          <a:xfrm>
            <a:off x="1231900" y="5105400"/>
            <a:ext cx="2980303" cy="923330"/>
          </a:xfrm>
          <a:prstGeom prst="rect">
            <a:avLst/>
          </a:prstGeom>
          <a:noFill/>
        </p:spPr>
        <p:txBody>
          <a:bodyPr wrap="none" rtlCol="0">
            <a:spAutoFit/>
          </a:bodyPr>
          <a:lstStyle/>
          <a:p>
            <a:r>
              <a:rPr lang="en-US" b="1" dirty="0" smtClean="0"/>
              <a:t>Cuisenaire Rods for Math</a:t>
            </a:r>
          </a:p>
          <a:p>
            <a:r>
              <a:rPr lang="en-US" b="1" dirty="0" smtClean="0"/>
              <a:t>Addition, Subtraction, </a:t>
            </a:r>
          </a:p>
          <a:p>
            <a:r>
              <a:rPr lang="en-US" b="1" dirty="0" smtClean="0"/>
              <a:t>Fractions</a:t>
            </a:r>
            <a:endParaRPr lang="en-US" dirty="0"/>
          </a:p>
        </p:txBody>
      </p:sp>
      <p:sp>
        <p:nvSpPr>
          <p:cNvPr id="14" name="TextBox 13"/>
          <p:cNvSpPr txBox="1"/>
          <p:nvPr/>
        </p:nvSpPr>
        <p:spPr>
          <a:xfrm>
            <a:off x="4419600" y="5105400"/>
            <a:ext cx="4495800" cy="923330"/>
          </a:xfrm>
          <a:prstGeom prst="rect">
            <a:avLst/>
          </a:prstGeom>
          <a:noFill/>
        </p:spPr>
        <p:txBody>
          <a:bodyPr wrap="square" rtlCol="0">
            <a:spAutoFit/>
          </a:bodyPr>
          <a:lstStyle/>
          <a:p>
            <a:r>
              <a:rPr lang="en-US" b="1" dirty="0" smtClean="0"/>
              <a:t>Describe how it will support the goals and strategies in the SCIP, why is it necessary to the success of the grant.</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Narrative - </a:t>
            </a:r>
          </a:p>
        </p:txBody>
      </p:sp>
      <p:sp>
        <p:nvSpPr>
          <p:cNvPr id="8" name="Content Placeholder 7"/>
          <p:cNvSpPr>
            <a:spLocks noGrp="1"/>
          </p:cNvSpPr>
          <p:nvPr>
            <p:ph idx="1"/>
          </p:nvPr>
        </p:nvSpPr>
        <p:spPr/>
        <p:txBody>
          <a:bodyPr/>
          <a:lstStyle/>
          <a:p>
            <a:r>
              <a:rPr lang="en-US" dirty="0" smtClean="0"/>
              <a:t>The Principal should have a good idea of how his/her resources support overall school improvement and initiatives in the school for the year. </a:t>
            </a:r>
          </a:p>
          <a:p>
            <a:pPr lvl="1"/>
            <a:r>
              <a:rPr lang="en-US" dirty="0" smtClean="0"/>
              <a:t>If he/she needs help, the principal should be getting advice from a Principal mentor, his/her supervisor or his/her accountant should be meeting </a:t>
            </a:r>
            <a:r>
              <a:rPr lang="en-US" dirty="0" smtClean="0">
                <a:solidFill>
                  <a:schemeClr val="accent2"/>
                </a:solidFill>
              </a:rPr>
              <a:t>in conjunction with a program </a:t>
            </a:r>
            <a:r>
              <a:rPr lang="en-US" dirty="0" smtClean="0"/>
              <a:t>person or persons. </a:t>
            </a:r>
            <a:endParaRPr lang="en-US" dirty="0"/>
          </a:p>
        </p:txBody>
      </p:sp>
      <p:sp>
        <p:nvSpPr>
          <p:cNvPr id="5" name="Date Placeholder 4"/>
          <p:cNvSpPr>
            <a:spLocks noGrp="1"/>
          </p:cNvSpPr>
          <p:nvPr>
            <p:ph type="dt" sz="half" idx="10"/>
          </p:nvPr>
        </p:nvSpPr>
        <p:spPr/>
        <p:txBody>
          <a:bodyPr/>
          <a:lstStyle/>
          <a:p>
            <a:pPr>
              <a:defRPr/>
            </a:pPr>
            <a:fld id="{C47770FF-E800-4076-829D-2CEBD3EB3EBF}" type="datetime1">
              <a:rPr lang="en-US" smtClean="0"/>
              <a:pPr>
                <a:defRPr/>
              </a:pPr>
              <a:t>9/26/2014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947118B-CD33-4545-989B-5D7E46C99C46}" type="slidenum">
              <a:rPr lang="en-US" smtClean="0"/>
              <a:pPr>
                <a:defRPr/>
              </a:pPr>
              <a:t>26</a:t>
            </a:fld>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Budget Revisions</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20000"/>
          </a:bodyPr>
          <a:lstStyle/>
          <a:p>
            <a:pPr marL="365760" indent="-283464" fontAlgn="auto">
              <a:spcAft>
                <a:spcPts val="0"/>
              </a:spcAft>
              <a:buFont typeface="Wingdings 2"/>
              <a:buChar char=""/>
              <a:defRPr/>
            </a:pPr>
            <a:r>
              <a:rPr lang="en-US" dirty="0" smtClean="0"/>
              <a:t>Revisions happen 2 times per year.</a:t>
            </a:r>
          </a:p>
          <a:p>
            <a:pPr marL="640080" lvl="1" indent="-237744" fontAlgn="auto">
              <a:spcAft>
                <a:spcPts val="0"/>
              </a:spcAft>
              <a:buFont typeface="Verdana"/>
              <a:buChar char="◦"/>
              <a:defRPr/>
            </a:pPr>
            <a:r>
              <a:rPr lang="en-US" dirty="0" smtClean="0"/>
              <a:t>October revision – if needed. </a:t>
            </a:r>
          </a:p>
          <a:p>
            <a:pPr marL="640080" lvl="1" indent="-237744" fontAlgn="auto">
              <a:spcAft>
                <a:spcPts val="0"/>
              </a:spcAft>
              <a:buFont typeface="Verdana"/>
              <a:buChar char="◦"/>
              <a:defRPr/>
            </a:pPr>
            <a:r>
              <a:rPr lang="en-US" dirty="0" smtClean="0"/>
              <a:t>February revision (final revision)</a:t>
            </a:r>
          </a:p>
          <a:p>
            <a:pPr marL="640080" lvl="1" indent="-237744" fontAlgn="auto">
              <a:spcAft>
                <a:spcPts val="0"/>
              </a:spcAft>
              <a:buFont typeface="Verdana"/>
              <a:buChar char="◦"/>
              <a:defRPr/>
            </a:pPr>
            <a:r>
              <a:rPr lang="en-US" dirty="0" smtClean="0">
                <a:solidFill>
                  <a:schemeClr val="accent2"/>
                </a:solidFill>
              </a:rPr>
              <a:t>Revisions outside of those dates must be in done in consultation and discussed prior to any decisions being made. </a:t>
            </a:r>
          </a:p>
          <a:p>
            <a:pPr marL="640080" lvl="1" indent="-237744" fontAlgn="auto">
              <a:spcAft>
                <a:spcPts val="0"/>
              </a:spcAft>
              <a:buFont typeface="Verdana"/>
              <a:buChar char="◦"/>
              <a:defRPr/>
            </a:pPr>
            <a:endParaRPr lang="en-US" dirty="0" smtClean="0"/>
          </a:p>
          <a:p>
            <a:pPr marL="365760" indent="-283464" fontAlgn="auto">
              <a:spcAft>
                <a:spcPts val="0"/>
              </a:spcAft>
              <a:buFont typeface="Wingdings 2"/>
              <a:buChar char=""/>
              <a:defRPr/>
            </a:pPr>
            <a:r>
              <a:rPr lang="en-US" dirty="0" smtClean="0"/>
              <a:t>Title I eProcurement Close Date – March 27, 2015</a:t>
            </a:r>
          </a:p>
          <a:p>
            <a:pPr marL="640080" lvl="1" indent="-237744" fontAlgn="auto">
              <a:spcAft>
                <a:spcPts val="0"/>
              </a:spcAft>
              <a:buFont typeface="Verdana"/>
              <a:buChar char="◦"/>
              <a:defRPr/>
            </a:pPr>
            <a:endParaRPr lang="en-US" sz="1050" dirty="0" smtClean="0"/>
          </a:p>
          <a:p>
            <a:pPr marL="640080" lvl="1" indent="-237744" fontAlgn="auto">
              <a:spcAft>
                <a:spcPts val="0"/>
              </a:spcAft>
              <a:buFont typeface="Verdana"/>
              <a:buNone/>
              <a:defRPr/>
            </a:pPr>
            <a:endParaRPr lang="en-US" dirty="0" smtClean="0"/>
          </a:p>
          <a:p>
            <a:pPr marL="640080" lvl="1" indent="-237744" fontAlgn="auto">
              <a:spcAft>
                <a:spcPts val="0"/>
              </a:spcAft>
              <a:buFont typeface="Verdana"/>
              <a:buNone/>
              <a:defRPr/>
            </a:pPr>
            <a:r>
              <a:rPr lang="en-US" dirty="0" smtClean="0">
                <a:solidFill>
                  <a:srgbClr val="00B050"/>
                </a:solidFill>
              </a:rPr>
              <a:t>Be sure that Pam Sanders is included in budget decisions and Megan Cole or myself are part of the discussion when it involves complicated changes. </a:t>
            </a:r>
          </a:p>
          <a:p>
            <a:pPr marL="365760" indent="-283464" fontAlgn="auto">
              <a:spcAft>
                <a:spcPts val="0"/>
              </a:spcAft>
              <a:buFont typeface="Wingdings 2"/>
              <a:buNone/>
              <a:defRPr/>
            </a:pPr>
            <a:endParaRPr lang="en-US" dirty="0"/>
          </a:p>
        </p:txBody>
      </p:sp>
      <p:sp>
        <p:nvSpPr>
          <p:cNvPr id="7" name="Date Placeholder 6"/>
          <p:cNvSpPr>
            <a:spLocks noGrp="1"/>
          </p:cNvSpPr>
          <p:nvPr>
            <p:ph type="dt" sz="half" idx="10"/>
          </p:nvPr>
        </p:nvSpPr>
        <p:spPr/>
        <p:txBody>
          <a:bodyPr/>
          <a:lstStyle/>
          <a:p>
            <a:pPr>
              <a:defRPr/>
            </a:pPr>
            <a:r>
              <a:rPr lang="en-US" dirty="0" smtClean="0"/>
              <a:t>September 23, 2013</a:t>
            </a:r>
            <a:endParaRPr lang="en-US" dirty="0"/>
          </a:p>
        </p:txBody>
      </p:sp>
      <p:sp>
        <p:nvSpPr>
          <p:cNvPr id="9" name="Footer Placeholder 8"/>
          <p:cNvSpPr>
            <a:spLocks noGrp="1"/>
          </p:cNvSpPr>
          <p:nvPr>
            <p:ph type="ftr" sz="quarter" idx="11"/>
          </p:nvPr>
        </p:nvSpPr>
        <p:spPr/>
        <p:txBody>
          <a:bodyPr/>
          <a:lstStyle/>
          <a:p>
            <a:pPr>
              <a:defRPr/>
            </a:pPr>
            <a:r>
              <a:rPr lang="en-US" dirty="0"/>
              <a:t>http://title1.spps.org</a:t>
            </a:r>
          </a:p>
        </p:txBody>
      </p:sp>
      <p:sp>
        <p:nvSpPr>
          <p:cNvPr id="10" name="Slide Number Placeholder 9"/>
          <p:cNvSpPr>
            <a:spLocks noGrp="1"/>
          </p:cNvSpPr>
          <p:nvPr>
            <p:ph type="sldNum" sz="quarter" idx="12"/>
          </p:nvPr>
        </p:nvSpPr>
        <p:spPr/>
        <p:txBody>
          <a:bodyPr/>
          <a:lstStyle/>
          <a:p>
            <a:pPr>
              <a:defRPr/>
            </a:pPr>
            <a:fld id="{5FA9C0A5-4AA0-4D3E-9F3F-03D59961786E}" type="slidenum">
              <a:rPr lang="en-US"/>
              <a:pPr>
                <a:defRPr/>
              </a:pPr>
              <a:t>27</a:t>
            </a:fld>
            <a:endParaRPr lang="en-US" dirty="0"/>
          </a:p>
        </p:txBody>
      </p:sp>
      <p:pic>
        <p:nvPicPr>
          <p:cNvPr id="37894" name="Picture 5" descr="C:\Temp\Temporary Internet Files\Content.IE5\7SE1IDAD\MC900432593[1].png"/>
          <p:cNvPicPr>
            <a:picLocks noChangeAspect="1" noChangeArrowheads="1"/>
          </p:cNvPicPr>
          <p:nvPr/>
        </p:nvPicPr>
        <p:blipFill>
          <a:blip r:embed="rId2" cstate="print"/>
          <a:srcRect/>
          <a:stretch>
            <a:fillRect/>
          </a:stretch>
        </p:blipFill>
        <p:spPr bwMode="auto">
          <a:xfrm>
            <a:off x="0" y="4572000"/>
            <a:ext cx="990600" cy="990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Title I Budget Revisions</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fontAlgn="auto">
              <a:lnSpc>
                <a:spcPct val="80000"/>
              </a:lnSpc>
              <a:spcAft>
                <a:spcPts val="0"/>
              </a:spcAft>
              <a:defRPr/>
            </a:pPr>
            <a:r>
              <a:rPr lang="en-US" sz="2700" dirty="0" smtClean="0"/>
              <a:t>There may be a need to do some revisions in October, but I am going to assume that those revisions will be few as compared to what has happened in the past. </a:t>
            </a:r>
          </a:p>
          <a:p>
            <a:pPr lvl="1" fontAlgn="auto">
              <a:lnSpc>
                <a:spcPct val="80000"/>
              </a:lnSpc>
              <a:spcAft>
                <a:spcPts val="0"/>
              </a:spcAft>
              <a:defRPr/>
            </a:pPr>
            <a:r>
              <a:rPr lang="en-US" sz="2300" dirty="0" smtClean="0"/>
              <a:t>Based on information from Marie Schrul</a:t>
            </a:r>
          </a:p>
          <a:p>
            <a:pPr lvl="1" fontAlgn="auto">
              <a:lnSpc>
                <a:spcPct val="80000"/>
              </a:lnSpc>
              <a:spcAft>
                <a:spcPts val="0"/>
              </a:spcAft>
              <a:defRPr/>
            </a:pPr>
            <a:r>
              <a:rPr lang="en-US" sz="2300" dirty="0" smtClean="0"/>
              <a:t>Not going to swap people from General Fund to Title or vs. versa. </a:t>
            </a:r>
          </a:p>
          <a:p>
            <a:endParaRPr lang="en-US" dirty="0"/>
          </a:p>
        </p:txBody>
      </p:sp>
      <p:sp>
        <p:nvSpPr>
          <p:cNvPr id="4" name="Date Placeholder 3"/>
          <p:cNvSpPr>
            <a:spLocks noGrp="1"/>
          </p:cNvSpPr>
          <p:nvPr>
            <p:ph type="dt" sz="half" idx="10"/>
          </p:nvPr>
        </p:nvSpPr>
        <p:spPr/>
        <p:txBody>
          <a:bodyPr/>
          <a:lstStyle/>
          <a:p>
            <a:r>
              <a:rPr lang="en-US" dirty="0" smtClean="0"/>
              <a:t>September 23, 2013</a:t>
            </a:r>
            <a:endParaRPr lang="en-US" dirty="0"/>
          </a:p>
        </p:txBody>
      </p:sp>
      <p:sp>
        <p:nvSpPr>
          <p:cNvPr id="5" name="Footer Placeholder 4"/>
          <p:cNvSpPr>
            <a:spLocks noGrp="1"/>
          </p:cNvSpPr>
          <p:nvPr>
            <p:ph type="ftr" sz="quarter" idx="11"/>
          </p:nvPr>
        </p:nvSpPr>
        <p:spPr/>
        <p:txBody>
          <a:bodyPr/>
          <a:lstStyle/>
          <a:p>
            <a:r>
              <a:rPr lang="en-US" dirty="0" smtClean="0"/>
              <a:t>http://title1.spps.org</a:t>
            </a:r>
            <a:endParaRPr lang="en-US" dirty="0"/>
          </a:p>
        </p:txBody>
      </p:sp>
      <p:sp>
        <p:nvSpPr>
          <p:cNvPr id="6" name="Slide Number Placeholder 5"/>
          <p:cNvSpPr>
            <a:spLocks noGrp="1"/>
          </p:cNvSpPr>
          <p:nvPr>
            <p:ph type="sldNum" sz="quarter" idx="12"/>
          </p:nvPr>
        </p:nvSpPr>
        <p:spPr/>
        <p:txBody>
          <a:bodyPr/>
          <a:lstStyle/>
          <a:p>
            <a:fld id="{FC3CCB29-DD14-40B5-8B9D-9EE84DDB6078}" type="slidenum">
              <a:rPr lang="en-US" smtClean="0"/>
              <a:pPr/>
              <a:t>28</a:t>
            </a:fld>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Parent and Family Engagement</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10000"/>
          </a:bodyPr>
          <a:lstStyle/>
          <a:p>
            <a:pPr marL="365760" indent="-283464" fontAlgn="auto">
              <a:spcAft>
                <a:spcPts val="0"/>
              </a:spcAft>
              <a:buFont typeface="Wingdings 2"/>
              <a:buChar char=""/>
              <a:defRPr/>
            </a:pPr>
            <a:r>
              <a:rPr lang="en-US" dirty="0" smtClean="0"/>
              <a:t>Parent Academy</a:t>
            </a:r>
          </a:p>
          <a:p>
            <a:pPr marL="640080" lvl="1" indent="-237744" fontAlgn="auto">
              <a:spcAft>
                <a:spcPts val="0"/>
              </a:spcAft>
              <a:buFont typeface="Verdana"/>
              <a:buChar char="◦"/>
              <a:defRPr/>
            </a:pPr>
            <a:r>
              <a:rPr lang="en-US" dirty="0" smtClean="0"/>
              <a:t>Supported by Title I through Family Engagement and Community Partnerships Office</a:t>
            </a:r>
          </a:p>
          <a:p>
            <a:pPr marL="640080" lvl="1" indent="-237744" fontAlgn="auto">
              <a:spcAft>
                <a:spcPts val="0"/>
              </a:spcAft>
              <a:buFont typeface="Verdana"/>
              <a:buChar char="◦"/>
              <a:defRPr/>
            </a:pPr>
            <a:r>
              <a:rPr lang="en-US" dirty="0" smtClean="0"/>
              <a:t>Coordinated and supported by school staff. </a:t>
            </a:r>
          </a:p>
          <a:p>
            <a:pPr marL="365760" indent="-283464" fontAlgn="auto">
              <a:spcAft>
                <a:spcPts val="0"/>
              </a:spcAft>
              <a:buFont typeface="Wingdings 2"/>
              <a:buChar char=""/>
              <a:defRPr/>
            </a:pPr>
            <a:r>
              <a:rPr lang="en-US" dirty="0" smtClean="0"/>
              <a:t>School Activities</a:t>
            </a:r>
          </a:p>
          <a:p>
            <a:pPr marL="640080" lvl="1" indent="-237744" fontAlgn="auto">
              <a:spcAft>
                <a:spcPts val="0"/>
              </a:spcAft>
              <a:buFont typeface="Verdana"/>
              <a:buChar char="◦"/>
              <a:defRPr/>
            </a:pPr>
            <a:r>
              <a:rPr lang="en-US" dirty="0" smtClean="0"/>
              <a:t>Conferences</a:t>
            </a:r>
          </a:p>
          <a:p>
            <a:pPr marL="640080" lvl="1" indent="-237744" fontAlgn="auto">
              <a:spcAft>
                <a:spcPts val="0"/>
              </a:spcAft>
              <a:buFont typeface="Verdana"/>
              <a:buChar char="◦"/>
              <a:defRPr/>
            </a:pPr>
            <a:r>
              <a:rPr lang="en-US" dirty="0" smtClean="0"/>
              <a:t>Title I Annual Meeting</a:t>
            </a:r>
          </a:p>
          <a:p>
            <a:pPr marL="640080" lvl="1" indent="-237744" fontAlgn="auto">
              <a:spcAft>
                <a:spcPts val="0"/>
              </a:spcAft>
              <a:buFont typeface="Verdana"/>
              <a:buChar char="◦"/>
              <a:defRPr/>
            </a:pPr>
            <a:r>
              <a:rPr lang="en-US" dirty="0" smtClean="0"/>
              <a:t>Compact (creation, review, sharing, dissemination), </a:t>
            </a:r>
          </a:p>
          <a:p>
            <a:pPr marL="640080" lvl="1" indent="-237744" fontAlgn="auto">
              <a:spcAft>
                <a:spcPts val="0"/>
              </a:spcAft>
              <a:buFont typeface="Verdana"/>
              <a:buChar char="◦"/>
              <a:defRPr/>
            </a:pPr>
            <a:r>
              <a:rPr lang="en-US" dirty="0" smtClean="0"/>
              <a:t>Family Engagement Plan (creation, review and sharing, dissemination)</a:t>
            </a:r>
          </a:p>
          <a:p>
            <a:pPr marL="640080" lvl="1" indent="-237744" fontAlgn="auto">
              <a:spcAft>
                <a:spcPts val="0"/>
              </a:spcAft>
              <a:buFont typeface="Verdana"/>
              <a:buChar char="◦"/>
              <a:defRPr/>
            </a:pPr>
            <a:r>
              <a:rPr lang="en-US" dirty="0" smtClean="0"/>
              <a:t>Family Events (Academic)</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D4CB2393-CE44-4C24-B823-1CEC2A7BA62F}" type="slidenum">
              <a:rPr lang="en-US"/>
              <a:pPr>
                <a:defRPr/>
              </a:pPr>
              <a:t>29</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Title I Team</a:t>
            </a:r>
            <a:endParaRPr lang="en-US" dirty="0">
              <a:solidFill>
                <a:schemeClr val="tx2">
                  <a:satMod val="130000"/>
                </a:schemeClr>
              </a:solidFill>
            </a:endParaRP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15" name="Slide Number Placeholder 14"/>
          <p:cNvSpPr>
            <a:spLocks noGrp="1"/>
          </p:cNvSpPr>
          <p:nvPr>
            <p:ph type="sldNum" sz="quarter" idx="12"/>
          </p:nvPr>
        </p:nvSpPr>
        <p:spPr/>
        <p:txBody>
          <a:bodyPr/>
          <a:lstStyle/>
          <a:p>
            <a:pPr>
              <a:defRPr/>
            </a:pPr>
            <a:fld id="{430C2744-2008-4F12-8672-6A75232C1EF7}" type="slidenum">
              <a:rPr lang="en-US"/>
              <a:pPr>
                <a:defRPr/>
              </a:pPr>
              <a:t>3</a:t>
            </a:fld>
            <a:endParaRPr lang="en-US" dirty="0"/>
          </a:p>
        </p:txBody>
      </p:sp>
      <p:pic>
        <p:nvPicPr>
          <p:cNvPr id="12" name="Picture 11" descr="Team.jpg"/>
          <p:cNvPicPr>
            <a:picLocks noChangeAspect="1"/>
          </p:cNvPicPr>
          <p:nvPr/>
        </p:nvPicPr>
        <p:blipFill>
          <a:blip r:embed="rId2" cstate="print"/>
          <a:stretch>
            <a:fillRect/>
          </a:stretch>
        </p:blipFill>
        <p:spPr>
          <a:xfrm>
            <a:off x="6910402" y="182562"/>
            <a:ext cx="2081198" cy="1493838"/>
          </a:xfrm>
          <a:prstGeom prst="rect">
            <a:avLst/>
          </a:prstGeom>
        </p:spPr>
      </p:pic>
      <p:sp>
        <p:nvSpPr>
          <p:cNvPr id="10" name="Content Placeholder 9"/>
          <p:cNvSpPr>
            <a:spLocks noGrp="1"/>
          </p:cNvSpPr>
          <p:nvPr>
            <p:ph idx="1"/>
          </p:nvPr>
        </p:nvSpPr>
        <p:spPr>
          <a:xfrm>
            <a:off x="457200" y="1600200"/>
            <a:ext cx="8229600" cy="4571999"/>
          </a:xfrm>
        </p:spPr>
        <p:txBody>
          <a:bodyPr/>
          <a:lstStyle/>
          <a:p>
            <a:r>
              <a:rPr lang="en-US" dirty="0" smtClean="0"/>
              <a:t>Sherry Carlstrom</a:t>
            </a:r>
          </a:p>
          <a:p>
            <a:pPr lvl="1"/>
            <a:r>
              <a:rPr lang="en-US" sz="1600" dirty="0" smtClean="0"/>
              <a:t>General Title I, School Improvement, Budgets, Title I Programs</a:t>
            </a:r>
          </a:p>
          <a:p>
            <a:r>
              <a:rPr lang="en-US" dirty="0" smtClean="0"/>
              <a:t>Lynn Moore</a:t>
            </a:r>
          </a:p>
          <a:p>
            <a:pPr lvl="1"/>
            <a:r>
              <a:rPr lang="en-US" sz="1600" dirty="0" smtClean="0"/>
              <a:t>General Title I, Non Public Programs, </a:t>
            </a:r>
            <a:endParaRPr lang="en-US" dirty="0" smtClean="0"/>
          </a:p>
          <a:p>
            <a:r>
              <a:rPr lang="en-US" dirty="0" smtClean="0"/>
              <a:t>Megan Cole</a:t>
            </a:r>
          </a:p>
          <a:p>
            <a:pPr lvl="1"/>
            <a:r>
              <a:rPr lang="en-US" sz="1600" dirty="0" smtClean="0"/>
              <a:t>General Title I, Neglected and Delinquent Programs, School Improvement</a:t>
            </a:r>
          </a:p>
          <a:p>
            <a:r>
              <a:rPr lang="en-US" dirty="0" smtClean="0"/>
              <a:t>Jessica Kaul (Smith)</a:t>
            </a:r>
          </a:p>
          <a:p>
            <a:pPr lvl="1"/>
            <a:r>
              <a:rPr lang="en-US" sz="1600" dirty="0" smtClean="0"/>
              <a:t>Title I Accountability all Programs, Support to Director</a:t>
            </a:r>
            <a:endParaRPr lang="en-US" dirty="0" smtClean="0"/>
          </a:p>
          <a:p>
            <a:r>
              <a:rPr lang="en-US" dirty="0" smtClean="0"/>
              <a:t>Diane Brings</a:t>
            </a:r>
          </a:p>
          <a:p>
            <a:pPr lvl="1"/>
            <a:r>
              <a:rPr lang="en-US" sz="1600" dirty="0" smtClean="0"/>
              <a:t>Title I Clerk III, supporting Title I and </a:t>
            </a:r>
            <a:r>
              <a:rPr lang="en-US" sz="1600" dirty="0" smtClean="0"/>
              <a:t>Homeless </a:t>
            </a:r>
            <a:r>
              <a:rPr lang="en-US" sz="1600" dirty="0" smtClean="0"/>
              <a:t>Project REACH</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Engagement</a:t>
            </a:r>
            <a:endParaRPr lang="en-US" dirty="0"/>
          </a:p>
        </p:txBody>
      </p:sp>
      <p:sp>
        <p:nvSpPr>
          <p:cNvPr id="3" name="Content Placeholder 2"/>
          <p:cNvSpPr>
            <a:spLocks noGrp="1"/>
          </p:cNvSpPr>
          <p:nvPr>
            <p:ph idx="1"/>
          </p:nvPr>
        </p:nvSpPr>
        <p:spPr/>
        <p:txBody>
          <a:bodyPr/>
          <a:lstStyle/>
          <a:p>
            <a:r>
              <a:rPr lang="en-US" dirty="0" smtClean="0"/>
              <a:t>Post for Parents on Website:</a:t>
            </a:r>
          </a:p>
          <a:p>
            <a:pPr lvl="1"/>
            <a:r>
              <a:rPr lang="en-US" dirty="0" smtClean="0"/>
              <a:t>Notifications</a:t>
            </a:r>
          </a:p>
          <a:p>
            <a:pPr lvl="2"/>
            <a:r>
              <a:rPr lang="en-US" dirty="0" smtClean="0"/>
              <a:t>Parents Right to Know Teacher Qualifications</a:t>
            </a:r>
          </a:p>
          <a:p>
            <a:pPr lvl="2"/>
            <a:r>
              <a:rPr lang="en-US" dirty="0" smtClean="0"/>
              <a:t>School’s MMR Status (Priority, Focus, Continuous Improvement, Celebration Eligible/Celebration, Reward)</a:t>
            </a:r>
          </a:p>
          <a:p>
            <a:pPr lvl="1"/>
            <a:r>
              <a:rPr lang="en-US" dirty="0" smtClean="0"/>
              <a:t>Other Title I Required Documents</a:t>
            </a:r>
          </a:p>
          <a:p>
            <a:pPr lvl="2"/>
            <a:r>
              <a:rPr lang="en-US" dirty="0" smtClean="0"/>
              <a:t>Family Engagement Plan</a:t>
            </a:r>
          </a:p>
          <a:p>
            <a:pPr lvl="2"/>
            <a:r>
              <a:rPr lang="en-US" dirty="0" smtClean="0"/>
              <a:t>Family Friendly Copy of SCIP and Link to Full SCIP. </a:t>
            </a:r>
          </a:p>
          <a:p>
            <a:pPr lvl="2"/>
            <a:endParaRPr lang="en-US" dirty="0" smtClean="0"/>
          </a:p>
          <a:p>
            <a:pPr lvl="1">
              <a:buNone/>
            </a:pP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30</a:t>
            </a:fld>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Engagement</a:t>
            </a:r>
            <a:endParaRPr lang="en-US" dirty="0"/>
          </a:p>
        </p:txBody>
      </p:sp>
      <p:sp>
        <p:nvSpPr>
          <p:cNvPr id="3" name="Content Placeholder 2"/>
          <p:cNvSpPr>
            <a:spLocks noGrp="1"/>
          </p:cNvSpPr>
          <p:nvPr>
            <p:ph idx="1"/>
          </p:nvPr>
        </p:nvSpPr>
        <p:spPr/>
        <p:txBody>
          <a:bodyPr/>
          <a:lstStyle/>
          <a:p>
            <a:r>
              <a:rPr lang="en-US" dirty="0" smtClean="0"/>
              <a:t>Provided Schedules for the Year</a:t>
            </a:r>
          </a:p>
          <a:p>
            <a:pPr lvl="1"/>
            <a:r>
              <a:rPr lang="en-US" dirty="0" smtClean="0"/>
              <a:t>Parent Academy</a:t>
            </a:r>
          </a:p>
          <a:p>
            <a:pPr lvl="1"/>
            <a:r>
              <a:rPr lang="en-US" dirty="0" smtClean="0"/>
              <a:t>Various District Parent Advisory Councils </a:t>
            </a: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31</a:t>
            </a:fld>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Food for Parent Events (6490)</a:t>
            </a:r>
            <a:endParaRPr lang="en-US" dirty="0">
              <a:solidFill>
                <a:schemeClr val="tx2">
                  <a:satMod val="130000"/>
                </a:schemeClr>
              </a:solidFill>
            </a:endParaRPr>
          </a:p>
        </p:txBody>
      </p:sp>
      <p:sp>
        <p:nvSpPr>
          <p:cNvPr id="40964" name="Content Placeholder 16"/>
          <p:cNvSpPr>
            <a:spLocks noGrp="1"/>
          </p:cNvSpPr>
          <p:nvPr>
            <p:ph sz="half" idx="2"/>
          </p:nvPr>
        </p:nvSpPr>
        <p:spPr>
          <a:xfrm>
            <a:off x="4676775" y="1417638"/>
            <a:ext cx="4210050" cy="1935162"/>
          </a:xfrm>
        </p:spPr>
        <p:txBody>
          <a:bodyPr>
            <a:normAutofit/>
          </a:bodyPr>
          <a:lstStyle/>
          <a:p>
            <a:r>
              <a:rPr lang="en-US" sz="1800" dirty="0" smtClean="0"/>
              <a:t>Necessary and reasonable</a:t>
            </a:r>
          </a:p>
          <a:p>
            <a:r>
              <a:rPr lang="en-US" sz="1800" dirty="0" smtClean="0"/>
              <a:t>Removes barriers to parent participation</a:t>
            </a:r>
          </a:p>
          <a:p>
            <a:r>
              <a:rPr lang="en-US" sz="1800" dirty="0" smtClean="0"/>
              <a:t>Light snacks, not big meals</a:t>
            </a:r>
          </a:p>
          <a:p>
            <a:r>
              <a:rPr lang="en-US" sz="1800" dirty="0" smtClean="0"/>
              <a:t>No desserts, cakes, ice cream, cookies, candy, etc.</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BB2F80B3-6C03-492D-84F8-7D4F206A0343}" type="slidenum">
              <a:rPr lang="en-US"/>
              <a:pPr>
                <a:defRPr/>
              </a:pPr>
              <a:t>32</a:t>
            </a:fld>
            <a:endParaRPr lang="en-US" dirty="0"/>
          </a:p>
        </p:txBody>
      </p:sp>
      <p:sp>
        <p:nvSpPr>
          <p:cNvPr id="18" name="TextBox 17"/>
          <p:cNvSpPr txBox="1"/>
          <p:nvPr/>
        </p:nvSpPr>
        <p:spPr>
          <a:xfrm>
            <a:off x="347749" y="1295400"/>
            <a:ext cx="346225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defRPr/>
            </a:pPr>
            <a:r>
              <a:rPr lang="en-US" dirty="0" smtClean="0"/>
              <a:t>PREAPPROVAL REQUIRED</a:t>
            </a:r>
          </a:p>
          <a:p>
            <a:pPr algn="ctr" eaLnBrk="0" hangingPunct="0">
              <a:defRPr/>
            </a:pPr>
            <a:r>
              <a:rPr lang="en-US" dirty="0" smtClean="0"/>
              <a:t> Submitting the Title I Order Form </a:t>
            </a:r>
          </a:p>
          <a:p>
            <a:pPr algn="ctr" eaLnBrk="0" hangingPunct="0">
              <a:defRPr/>
            </a:pPr>
            <a:r>
              <a:rPr lang="en-US" dirty="0" smtClean="0"/>
              <a:t>Before the Event</a:t>
            </a:r>
            <a:endParaRPr lang="en-US" dirty="0"/>
          </a:p>
        </p:txBody>
      </p:sp>
      <p:sp>
        <p:nvSpPr>
          <p:cNvPr id="20" name="Rounded Rectangle 19"/>
          <p:cNvSpPr/>
          <p:nvPr/>
        </p:nvSpPr>
        <p:spPr>
          <a:xfrm>
            <a:off x="1918076" y="2544762"/>
            <a:ext cx="1358524" cy="808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smtClean="0"/>
              <a:t>Did you attach a flyer/agenda?</a:t>
            </a:r>
            <a:endParaRPr lang="en-US" sz="1400" dirty="0"/>
          </a:p>
        </p:txBody>
      </p:sp>
      <p:sp>
        <p:nvSpPr>
          <p:cNvPr id="22" name="Rounded Rectangle 21"/>
          <p:cNvSpPr/>
          <p:nvPr/>
        </p:nvSpPr>
        <p:spPr>
          <a:xfrm>
            <a:off x="533401" y="2544762"/>
            <a:ext cx="1295400" cy="808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t>Does it have an academic focus?</a:t>
            </a:r>
            <a:endParaRPr lang="en-US" sz="1600" dirty="0"/>
          </a:p>
        </p:txBody>
      </p:sp>
      <p:sp>
        <p:nvSpPr>
          <p:cNvPr id="29" name="TextBox 28"/>
          <p:cNvSpPr txBox="1"/>
          <p:nvPr/>
        </p:nvSpPr>
        <p:spPr>
          <a:xfrm>
            <a:off x="5295900" y="5717346"/>
            <a:ext cx="2514600" cy="3698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0" hangingPunct="0">
              <a:defRPr/>
            </a:pPr>
            <a:r>
              <a:rPr lang="en-US" dirty="0"/>
              <a:t>Send to Peggy Cihlar</a:t>
            </a:r>
          </a:p>
        </p:txBody>
      </p:sp>
      <p:sp>
        <p:nvSpPr>
          <p:cNvPr id="19" name="Rounded Rectangle 18"/>
          <p:cNvSpPr/>
          <p:nvPr/>
        </p:nvSpPr>
        <p:spPr>
          <a:xfrm>
            <a:off x="533400" y="3581400"/>
            <a:ext cx="2743199"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t>Shows academic focus, and sponsored by TI</a:t>
            </a:r>
            <a:endParaRPr lang="en-US" sz="1600" dirty="0"/>
          </a:p>
        </p:txBody>
      </p:sp>
      <p:sp>
        <p:nvSpPr>
          <p:cNvPr id="30" name="Rounded Rectangle 29"/>
          <p:cNvSpPr/>
          <p:nvPr/>
        </p:nvSpPr>
        <p:spPr>
          <a:xfrm>
            <a:off x="457201" y="4490337"/>
            <a:ext cx="3047999"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r>
              <a:rPr lang="en-US" sz="1600" dirty="0" smtClean="0"/>
              <a:t>After the fact documentation includes original receipts.</a:t>
            </a:r>
            <a:endParaRPr lang="en-US" sz="1600" dirty="0"/>
          </a:p>
        </p:txBody>
      </p:sp>
      <p:sp>
        <p:nvSpPr>
          <p:cNvPr id="33" name="Rounded Rectangle 32"/>
          <p:cNvSpPr/>
          <p:nvPr/>
        </p:nvSpPr>
        <p:spPr>
          <a:xfrm>
            <a:off x="457200" y="5334000"/>
            <a:ext cx="3048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r>
              <a:rPr lang="en-US" sz="1600" dirty="0" smtClean="0"/>
              <a:t>Sign in sheets, show parents in attendance out number staff</a:t>
            </a:r>
            <a:endParaRPr lang="en-US" sz="1600" dirty="0"/>
          </a:p>
        </p:txBody>
      </p:sp>
      <p:sp>
        <p:nvSpPr>
          <p:cNvPr id="34" name="Rounded Rectangle 33"/>
          <p:cNvSpPr/>
          <p:nvPr/>
        </p:nvSpPr>
        <p:spPr>
          <a:xfrm>
            <a:off x="5181600" y="3423537"/>
            <a:ext cx="3048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r>
              <a:rPr lang="en-US" sz="1600" dirty="0" smtClean="0"/>
              <a:t>Reasonable amounts of food are ordered for # of attending.</a:t>
            </a:r>
          </a:p>
        </p:txBody>
      </p:sp>
      <p:sp>
        <p:nvSpPr>
          <p:cNvPr id="36" name="Rounded Rectangle 35"/>
          <p:cNvSpPr/>
          <p:nvPr/>
        </p:nvSpPr>
        <p:spPr>
          <a:xfrm>
            <a:off x="5181600" y="4185537"/>
            <a:ext cx="3048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r>
              <a:rPr lang="en-US" sz="1600" dirty="0" smtClean="0"/>
              <a:t>Reasonable costs for food for number of people attending.</a:t>
            </a:r>
          </a:p>
        </p:txBody>
      </p:sp>
      <p:sp>
        <p:nvSpPr>
          <p:cNvPr id="37" name="Rounded Rectangle 36"/>
          <p:cNvSpPr/>
          <p:nvPr/>
        </p:nvSpPr>
        <p:spPr>
          <a:xfrm>
            <a:off x="5181600" y="4953000"/>
            <a:ext cx="3048000" cy="609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0" hangingPunct="0">
              <a:defRPr/>
            </a:pPr>
            <a:r>
              <a:rPr lang="en-US" sz="1600" dirty="0" smtClean="0"/>
              <a:t>Pcard shows includes TI approval and receipts.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CAB </a:t>
            </a:r>
            <a:r>
              <a:rPr lang="en-US" dirty="0" smtClean="0">
                <a:solidFill>
                  <a:schemeClr val="tx2"/>
                </a:solidFill>
              </a:rPr>
              <a:t>POLICY</a:t>
            </a:r>
            <a:endParaRPr lang="en-US" dirty="0">
              <a:solidFill>
                <a:schemeClr val="tx2"/>
              </a:solidFill>
            </a:endParaRPr>
          </a:p>
        </p:txBody>
      </p:sp>
      <p:sp>
        <p:nvSpPr>
          <p:cNvPr id="4" name="Content Placeholder 3"/>
          <p:cNvSpPr>
            <a:spLocks noGrp="1"/>
          </p:cNvSpPr>
          <p:nvPr>
            <p:ph sz="half" idx="2"/>
          </p:nvPr>
        </p:nvSpPr>
        <p:spPr>
          <a:xfrm>
            <a:off x="4419600" y="274638"/>
            <a:ext cx="4267200" cy="5851525"/>
          </a:xfrm>
        </p:spPr>
        <p:txBody>
          <a:bodyPr>
            <a:noAutofit/>
          </a:bodyPr>
          <a:lstStyle/>
          <a:p>
            <a:endParaRPr lang="en-US" sz="1600" dirty="0" smtClean="0"/>
          </a:p>
          <a:p>
            <a:pPr>
              <a:buNone/>
            </a:pPr>
            <a:endParaRPr lang="en-US" sz="2000" dirty="0" smtClean="0"/>
          </a:p>
          <a:p>
            <a:pPr>
              <a:buNone/>
            </a:pPr>
            <a:endParaRPr lang="en-US" sz="2000" dirty="0" smtClean="0"/>
          </a:p>
          <a:p>
            <a:pPr>
              <a:buNone/>
            </a:pPr>
            <a:endParaRPr lang="en-US" sz="2000" dirty="0" smtClean="0"/>
          </a:p>
          <a:p>
            <a:r>
              <a:rPr lang="en-US" sz="1800" dirty="0" smtClean="0"/>
              <a:t>Title I cannot guarantee cabs will always be available to meet demand.</a:t>
            </a:r>
          </a:p>
          <a:p>
            <a:r>
              <a:rPr lang="en-US" sz="1800" dirty="0" smtClean="0"/>
              <a:t>ALL Title I authorized cab rides must be logged into the Log. Failure to log rides may result in these actions:</a:t>
            </a:r>
          </a:p>
          <a:p>
            <a:pPr lvl="1"/>
            <a:r>
              <a:rPr lang="en-US" sz="1800" dirty="0" smtClean="0">
                <a:solidFill>
                  <a:schemeClr val="tx1"/>
                </a:solidFill>
              </a:rPr>
              <a:t>Occasionally - charges will be moved to the school general fund account.</a:t>
            </a:r>
          </a:p>
          <a:p>
            <a:pPr lvl="1"/>
            <a:r>
              <a:rPr lang="en-US" sz="1800" dirty="0" smtClean="0">
                <a:solidFill>
                  <a:schemeClr val="tx1"/>
                </a:solidFill>
              </a:rPr>
              <a:t>Persistent failure: </a:t>
            </a:r>
          </a:p>
          <a:p>
            <a:pPr lvl="2"/>
            <a:r>
              <a:rPr lang="en-US" sz="1400" dirty="0" smtClean="0">
                <a:solidFill>
                  <a:schemeClr val="tx1"/>
                </a:solidFill>
              </a:rPr>
              <a:t>1st time - warning and moved charges to general fund; </a:t>
            </a:r>
          </a:p>
          <a:p>
            <a:pPr lvl="2"/>
            <a:r>
              <a:rPr lang="en-US" sz="1400" dirty="0" smtClean="0">
                <a:solidFill>
                  <a:schemeClr val="tx1"/>
                </a:solidFill>
              </a:rPr>
              <a:t>2nd time - meeting with principal; </a:t>
            </a:r>
          </a:p>
          <a:p>
            <a:pPr lvl="2"/>
            <a:r>
              <a:rPr lang="en-US" sz="1400" b="1" dirty="0" smtClean="0">
                <a:solidFill>
                  <a:schemeClr val="accent2"/>
                </a:solidFill>
              </a:rPr>
              <a:t>3rd time - remove authorization to use Title I funds for cabs.</a:t>
            </a:r>
            <a:endParaRPr lang="en-US" sz="1400" b="1" dirty="0">
              <a:solidFill>
                <a:schemeClr val="accent2"/>
              </a:solidFill>
            </a:endParaRPr>
          </a:p>
        </p:txBody>
      </p:sp>
      <p:sp>
        <p:nvSpPr>
          <p:cNvPr id="5" name="Date Placeholder 4"/>
          <p:cNvSpPr>
            <a:spLocks noGrp="1"/>
          </p:cNvSpPr>
          <p:nvPr>
            <p:ph type="dt" sz="half" idx="10"/>
          </p:nvPr>
        </p:nvSpPr>
        <p:spPr/>
        <p:txBody>
          <a:bodyPr/>
          <a:lstStyle/>
          <a:p>
            <a:r>
              <a:rPr lang="en-US" dirty="0" smtClean="0"/>
              <a:t>September 23, 2013</a:t>
            </a:r>
            <a:endParaRPr lang="en-US" dirty="0"/>
          </a:p>
        </p:txBody>
      </p:sp>
      <p:sp>
        <p:nvSpPr>
          <p:cNvPr id="6" name="Footer Placeholder 5"/>
          <p:cNvSpPr>
            <a:spLocks noGrp="1"/>
          </p:cNvSpPr>
          <p:nvPr>
            <p:ph type="ftr" sz="quarter" idx="11"/>
          </p:nvPr>
        </p:nvSpPr>
        <p:spPr/>
        <p:txBody>
          <a:bodyPr/>
          <a:lstStyle/>
          <a:p>
            <a:r>
              <a:rPr lang="en-US" dirty="0" smtClean="0"/>
              <a:t>http://title1.spps.org</a:t>
            </a:r>
            <a:endParaRPr lang="en-US" dirty="0"/>
          </a:p>
        </p:txBody>
      </p:sp>
      <p:sp>
        <p:nvSpPr>
          <p:cNvPr id="7" name="Slide Number Placeholder 6"/>
          <p:cNvSpPr>
            <a:spLocks noGrp="1"/>
          </p:cNvSpPr>
          <p:nvPr>
            <p:ph type="sldNum" sz="quarter" idx="12"/>
          </p:nvPr>
        </p:nvSpPr>
        <p:spPr/>
        <p:txBody>
          <a:bodyPr/>
          <a:lstStyle/>
          <a:p>
            <a:fld id="{FC3CCB29-DD14-40B5-8B9D-9EE84DDB6078}" type="slidenum">
              <a:rPr lang="en-US" smtClean="0"/>
              <a:pPr/>
              <a:t>33</a:t>
            </a:fld>
            <a:endParaRPr lang="en-US" dirty="0"/>
          </a:p>
        </p:txBody>
      </p:sp>
      <p:pic>
        <p:nvPicPr>
          <p:cNvPr id="12" name="Content Placeholder 11" descr="Three STrikes OUt.jpg"/>
          <p:cNvPicPr>
            <a:picLocks noGrp="1" noChangeAspect="1"/>
          </p:cNvPicPr>
          <p:nvPr>
            <p:ph sz="half" idx="1"/>
          </p:nvPr>
        </p:nvPicPr>
        <p:blipFill>
          <a:blip r:embed="rId2" cstate="print"/>
          <a:stretch>
            <a:fillRect/>
          </a:stretch>
        </p:blipFill>
        <p:spPr>
          <a:xfrm>
            <a:off x="533400" y="3733800"/>
            <a:ext cx="3521075" cy="2137796"/>
          </a:xfrm>
        </p:spPr>
      </p:pic>
      <p:pic>
        <p:nvPicPr>
          <p:cNvPr id="13317" name="Picture 5" descr="C:\Users\e511834\AppData\Local\Microsoft\Windows\Temporary Internet Files\Content.IE5\83MDF9GP\MC900433895[1].png"/>
          <p:cNvPicPr>
            <a:picLocks noChangeAspect="1" noChangeArrowheads="1"/>
          </p:cNvPicPr>
          <p:nvPr/>
        </p:nvPicPr>
        <p:blipFill>
          <a:blip r:embed="rId3" cstate="print"/>
          <a:srcRect/>
          <a:stretch>
            <a:fillRect/>
          </a:stretch>
        </p:blipFill>
        <p:spPr bwMode="auto">
          <a:xfrm>
            <a:off x="6019800" y="38100"/>
            <a:ext cx="1714500" cy="1714500"/>
          </a:xfrm>
          <a:prstGeom prst="rect">
            <a:avLst/>
          </a:prstGeom>
          <a:noFill/>
        </p:spPr>
      </p:pic>
      <p:sp>
        <p:nvSpPr>
          <p:cNvPr id="14" name="Rectangle 13"/>
          <p:cNvSpPr/>
          <p:nvPr/>
        </p:nvSpPr>
        <p:spPr>
          <a:xfrm>
            <a:off x="228600" y="6324600"/>
            <a:ext cx="1295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Pg. 36-38</a:t>
            </a:r>
            <a:endParaRPr lang="en-US" dirty="0"/>
          </a:p>
        </p:txBody>
      </p:sp>
      <p:sp>
        <p:nvSpPr>
          <p:cNvPr id="10" name="TextBox 9"/>
          <p:cNvSpPr txBox="1"/>
          <p:nvPr/>
        </p:nvSpPr>
        <p:spPr>
          <a:xfrm>
            <a:off x="533400" y="1752600"/>
            <a:ext cx="3521075" cy="1754326"/>
          </a:xfrm>
          <a:prstGeom prst="rect">
            <a:avLst/>
          </a:prstGeom>
          <a:noFill/>
        </p:spPr>
        <p:txBody>
          <a:bodyPr wrap="square" rtlCol="0">
            <a:spAutoFit/>
          </a:bodyPr>
          <a:lstStyle/>
          <a:p>
            <a:r>
              <a:rPr lang="en-US" dirty="0" smtClean="0"/>
              <a:t>Taxi Cab </a:t>
            </a:r>
            <a:r>
              <a:rPr lang="en-US" dirty="0" smtClean="0"/>
              <a:t>service should only be used as a last </a:t>
            </a:r>
            <a:r>
              <a:rPr lang="en-US" dirty="0" smtClean="0"/>
              <a:t>resort. It is not a reliable form of transportation and not always a parent friendly form of transportation. </a:t>
            </a:r>
            <a:endParaRPr lang="en-US" dirty="0" smtClean="0"/>
          </a:p>
          <a:p>
            <a:endParaRPr lang="en-US" dirty="0"/>
          </a:p>
        </p:txBody>
      </p:sp>
      <p:pic>
        <p:nvPicPr>
          <p:cNvPr id="2050" name="Picture 2" descr="C:\Users\e511834\AppData\Local\Microsoft\Windows\Temporary Internet Files\Content.IE5\6N0YI3L1\MC900434720[1].png"/>
          <p:cNvPicPr>
            <a:picLocks noChangeAspect="1" noChangeArrowheads="1"/>
          </p:cNvPicPr>
          <p:nvPr/>
        </p:nvPicPr>
        <p:blipFill>
          <a:blip r:embed="rId4"/>
          <a:srcRect/>
          <a:stretch>
            <a:fillRect/>
          </a:stretch>
        </p:blipFill>
        <p:spPr bwMode="auto">
          <a:xfrm>
            <a:off x="4800600" y="5246264"/>
            <a:ext cx="625332" cy="625332"/>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B91E9A35-1689-40D3-9552-9308E4E733D7}" type="slidenum">
              <a:rPr lang="en-US"/>
              <a:pPr>
                <a:defRPr/>
              </a:pPr>
              <a:t>34</a:t>
            </a:fld>
            <a:endParaRPr lang="en-US" dirty="0"/>
          </a:p>
        </p:txBody>
      </p:sp>
      <p:pic>
        <p:nvPicPr>
          <p:cNvPr id="44037" name="Picture 2"/>
          <p:cNvPicPr>
            <a:picLocks noChangeAspect="1" noChangeArrowheads="1"/>
          </p:cNvPicPr>
          <p:nvPr/>
        </p:nvPicPr>
        <p:blipFill>
          <a:blip r:embed="rId2" cstate="print"/>
          <a:srcRect/>
          <a:stretch>
            <a:fillRect/>
          </a:stretch>
        </p:blipFill>
        <p:spPr bwMode="auto">
          <a:xfrm>
            <a:off x="0" y="0"/>
            <a:ext cx="9513888" cy="6858000"/>
          </a:xfrm>
          <a:prstGeom prst="rect">
            <a:avLst/>
          </a:prstGeom>
          <a:noFill/>
          <a:ln w="9525">
            <a:noFill/>
            <a:miter lim="800000"/>
            <a:headEnd/>
            <a:tailEnd/>
          </a:ln>
        </p:spPr>
      </p:pic>
      <p:sp>
        <p:nvSpPr>
          <p:cNvPr id="9" name="Hexagon 8">
            <a:hlinkClick r:id="rId3"/>
          </p:cNvPr>
          <p:cNvSpPr/>
          <p:nvPr/>
        </p:nvSpPr>
        <p:spPr>
          <a:xfrm>
            <a:off x="6858000" y="3200400"/>
            <a:ext cx="1371600" cy="2286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8" name="Right Arrow 7"/>
          <p:cNvSpPr/>
          <p:nvPr/>
        </p:nvSpPr>
        <p:spPr>
          <a:xfrm>
            <a:off x="5181600" y="2599730"/>
            <a:ext cx="1676400" cy="600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on Cab</a:t>
            </a:r>
            <a:endParaRPr lang="en-US" dirty="0"/>
          </a:p>
        </p:txBody>
      </p:sp>
      <p:cxnSp>
        <p:nvCxnSpPr>
          <p:cNvPr id="11" name="Straight Arrow Connector 10"/>
          <p:cNvCxnSpPr/>
          <p:nvPr/>
        </p:nvCxnSpPr>
        <p:spPr>
          <a:xfrm flipH="1">
            <a:off x="1066800" y="1913930"/>
            <a:ext cx="3048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77616" y="990600"/>
            <a:ext cx="226215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Step 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487615" y="1676400"/>
            <a:ext cx="226215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Step 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Taxi Cabs and Bus Tokens Under </a:t>
            </a:r>
            <a:r>
              <a:rPr lang="en-US" dirty="0" smtClean="0">
                <a:solidFill>
                  <a:schemeClr val="accent3">
                    <a:lumMod val="75000"/>
                  </a:schemeClr>
                </a:solidFill>
              </a:rPr>
              <a:t>Parent Involvement</a:t>
            </a:r>
            <a:endParaRPr lang="en-US" dirty="0">
              <a:solidFill>
                <a:schemeClr val="accent3">
                  <a:lumMod val="75000"/>
                </a:schemeClr>
              </a:solidFill>
            </a:endParaRPr>
          </a:p>
        </p:txBody>
      </p:sp>
      <p:sp>
        <p:nvSpPr>
          <p:cNvPr id="3" name="Content Placeholder 2"/>
          <p:cNvSpPr>
            <a:spLocks noGrp="1"/>
          </p:cNvSpPr>
          <p:nvPr>
            <p:ph sz="half" idx="1"/>
          </p:nvPr>
        </p:nvSpPr>
        <p:spPr>
          <a:xfrm>
            <a:off x="457200" y="1600200"/>
            <a:ext cx="4267200" cy="4525963"/>
          </a:xfrm>
        </p:spPr>
        <p:txBody>
          <a:bodyPr>
            <a:normAutofit fontScale="92500"/>
          </a:bodyPr>
          <a:lstStyle/>
          <a:p>
            <a:pPr marL="365760" indent="-283464" fontAlgn="auto">
              <a:spcAft>
                <a:spcPts val="0"/>
              </a:spcAft>
              <a:buFont typeface="Wingdings 2"/>
              <a:buChar char=""/>
              <a:defRPr/>
            </a:pPr>
            <a:r>
              <a:rPr lang="en-US" dirty="0" smtClean="0"/>
              <a:t>Ordering Procedures</a:t>
            </a:r>
          </a:p>
          <a:p>
            <a:pPr marL="640080" lvl="1" indent="-237744" fontAlgn="auto">
              <a:spcAft>
                <a:spcPts val="0"/>
              </a:spcAft>
              <a:buFont typeface="Verdana"/>
              <a:buChar char="◦"/>
              <a:defRPr/>
            </a:pPr>
            <a:r>
              <a:rPr lang="en-US" dirty="0" smtClean="0">
                <a:solidFill>
                  <a:srgbClr val="7030A0"/>
                </a:solidFill>
              </a:rPr>
              <a:t>City Wide- </a:t>
            </a:r>
            <a:r>
              <a:rPr lang="en-US" dirty="0" smtClean="0">
                <a:solidFill>
                  <a:schemeClr val="accent2"/>
                </a:solidFill>
              </a:rPr>
              <a:t>personal 3 digit ID</a:t>
            </a:r>
            <a:r>
              <a:rPr lang="en-US" dirty="0" smtClean="0"/>
              <a:t> assigned by Title I.</a:t>
            </a:r>
          </a:p>
          <a:p>
            <a:pPr marL="640080" lvl="1" indent="-237744" fontAlgn="auto">
              <a:spcAft>
                <a:spcPts val="0"/>
              </a:spcAft>
              <a:buFont typeface="Verdana"/>
              <a:buChar char="◦"/>
              <a:defRPr/>
            </a:pPr>
            <a:r>
              <a:rPr lang="en-US" dirty="0" smtClean="0">
                <a:solidFill>
                  <a:schemeClr val="accent4">
                    <a:lumMod val="75000"/>
                  </a:schemeClr>
                </a:solidFill>
              </a:rPr>
              <a:t>Yellow Cab – </a:t>
            </a:r>
            <a:r>
              <a:rPr lang="en-US" dirty="0" smtClean="0">
                <a:solidFill>
                  <a:schemeClr val="accent2"/>
                </a:solidFill>
              </a:rPr>
              <a:t>3 digit </a:t>
            </a:r>
            <a:r>
              <a:rPr lang="en-US" dirty="0" smtClean="0">
                <a:solidFill>
                  <a:schemeClr val="accent2"/>
                </a:solidFill>
              </a:rPr>
              <a:t>business ID</a:t>
            </a:r>
            <a:r>
              <a:rPr lang="en-US" dirty="0" smtClean="0"/>
              <a:t>. </a:t>
            </a:r>
            <a:br>
              <a:rPr lang="en-US" dirty="0" smtClean="0"/>
            </a:br>
            <a:endParaRPr lang="en-US" dirty="0" smtClean="0"/>
          </a:p>
          <a:p>
            <a:pPr marL="365760" indent="-283464" fontAlgn="auto">
              <a:spcAft>
                <a:spcPts val="0"/>
              </a:spcAft>
              <a:buFont typeface="Wingdings 2"/>
              <a:buChar char=""/>
              <a:defRPr/>
            </a:pPr>
            <a:r>
              <a:rPr lang="en-US" dirty="0" smtClean="0"/>
              <a:t>Logging Orders</a:t>
            </a:r>
          </a:p>
          <a:p>
            <a:pPr marL="640080" lvl="1" indent="-237744" fontAlgn="auto">
              <a:spcAft>
                <a:spcPts val="0"/>
              </a:spcAft>
              <a:buFont typeface="Verdana"/>
              <a:buChar char="◦"/>
              <a:defRPr/>
            </a:pPr>
            <a:r>
              <a:rPr lang="en-US" dirty="0" smtClean="0"/>
              <a:t>Cab Log on Title I website. </a:t>
            </a:r>
          </a:p>
          <a:p>
            <a:pPr marL="640080" lvl="1" indent="-237744" fontAlgn="auto">
              <a:spcAft>
                <a:spcPts val="0"/>
              </a:spcAft>
              <a:buFont typeface="Verdana"/>
              <a:buChar char="◦"/>
              <a:defRPr/>
            </a:pPr>
            <a:r>
              <a:rPr lang="en-US" dirty="0" smtClean="0"/>
              <a:t>Identify yourself by your assigned 3 digit ID when entering. </a:t>
            </a:r>
          </a:p>
        </p:txBody>
      </p:sp>
      <p:pic>
        <p:nvPicPr>
          <p:cNvPr id="43015" name="Picture 2" descr="C:\Users\e511834\AppData\Local\Microsoft\Windows\Temporary Internet Files\Content.IE5\WW229I88\MC900433895[1].png"/>
          <p:cNvPicPr>
            <a:picLocks noGrp="1" noChangeAspect="1" noChangeArrowheads="1"/>
          </p:cNvPicPr>
          <p:nvPr>
            <p:ph sz="half" idx="2"/>
          </p:nvPr>
        </p:nvPicPr>
        <p:blipFill>
          <a:blip r:embed="rId2" cstate="print"/>
          <a:srcRect/>
          <a:stretch>
            <a:fillRect/>
          </a:stretch>
        </p:blipFill>
        <p:spPr>
          <a:xfrm>
            <a:off x="5410200" y="2819400"/>
            <a:ext cx="1714500" cy="1714500"/>
          </a:xfrm>
        </p:spPr>
      </p:pic>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663D3337-76BA-481C-9404-1CB69543875B}" type="slidenum">
              <a:rPr lang="en-US"/>
              <a:pPr>
                <a:defRPr/>
              </a:pPr>
              <a:t>35</a:t>
            </a:fld>
            <a:endParaRPr lang="en-US" dirty="0"/>
          </a:p>
        </p:txBody>
      </p:sp>
      <p:sp>
        <p:nvSpPr>
          <p:cNvPr id="9" name="Rectangle 8"/>
          <p:cNvSpPr/>
          <p:nvPr/>
        </p:nvSpPr>
        <p:spPr>
          <a:xfrm rot="1680475">
            <a:off x="5475837" y="1972197"/>
            <a:ext cx="3514104"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0" hangingPunct="0">
              <a:defRPr/>
            </a:pPr>
            <a:r>
              <a:rPr lang="en-US" sz="5400" b="1" dirty="0">
                <a:ln/>
                <a:solidFill>
                  <a:srgbClr val="7030A0"/>
                </a:solidFill>
                <a:latin typeface="Tahoma" charset="0"/>
                <a:cs typeface="+mn-cs"/>
              </a:rPr>
              <a:t>City Wide</a:t>
            </a:r>
          </a:p>
        </p:txBody>
      </p:sp>
      <p:sp>
        <p:nvSpPr>
          <p:cNvPr id="10" name="Rectangle 9"/>
          <p:cNvSpPr/>
          <p:nvPr/>
        </p:nvSpPr>
        <p:spPr>
          <a:xfrm rot="21337947">
            <a:off x="4906092" y="4572087"/>
            <a:ext cx="403988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solidFill>
                  <a:schemeClr val="accent4">
                    <a:lumMod val="75000"/>
                  </a:schemeClr>
                </a:solidFill>
                <a:effectLst>
                  <a:outerShdw blurRad="50800" dist="39000" dir="5460000" algn="tl">
                    <a:srgbClr val="000000">
                      <a:alpha val="38000"/>
                    </a:srgbClr>
                  </a:outerShdw>
                </a:effectLst>
                <a:latin typeface="Tahoma" charset="0"/>
                <a:cs typeface="+mn-cs"/>
              </a:rPr>
              <a:t>Yellow Cab</a:t>
            </a:r>
          </a:p>
        </p:txBody>
      </p:sp>
      <p:sp>
        <p:nvSpPr>
          <p:cNvPr id="11" name="TextBox 10"/>
          <p:cNvSpPr txBox="1"/>
          <p:nvPr/>
        </p:nvSpPr>
        <p:spPr>
          <a:xfrm>
            <a:off x="2843116" y="5647904"/>
            <a:ext cx="3762568" cy="369332"/>
          </a:xfrm>
          <a:prstGeom prst="rect">
            <a:avLst/>
          </a:prstGeom>
          <a:noFill/>
        </p:spPr>
        <p:txBody>
          <a:bodyPr wrap="none" rtlCol="0">
            <a:spAutoFit/>
          </a:bodyPr>
          <a:lstStyle/>
          <a:p>
            <a:r>
              <a:rPr lang="en-US" dirty="0" smtClean="0"/>
              <a:t>Please </a:t>
            </a:r>
            <a:r>
              <a:rPr lang="en-US" dirty="0" smtClean="0">
                <a:solidFill>
                  <a:schemeClr val="accent2"/>
                </a:solidFill>
              </a:rPr>
              <a:t>do not </a:t>
            </a:r>
            <a:r>
              <a:rPr lang="en-US" dirty="0" smtClean="0"/>
              <a:t>put in your district ID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Bus Tokens / Bus Cards</a:t>
            </a:r>
            <a:br>
              <a:rPr lang="en-US" dirty="0" smtClean="0">
                <a:solidFill>
                  <a:schemeClr val="tx2">
                    <a:satMod val="130000"/>
                  </a:schemeClr>
                </a:solidFill>
              </a:rPr>
            </a:br>
            <a:r>
              <a:rPr lang="en-US" dirty="0" smtClean="0">
                <a:solidFill>
                  <a:schemeClr val="tx2">
                    <a:satMod val="130000"/>
                  </a:schemeClr>
                </a:solidFill>
              </a:rPr>
              <a:t>Pre Approved</a:t>
            </a:r>
            <a:endParaRPr lang="en-US" dirty="0">
              <a:solidFill>
                <a:schemeClr val="tx2">
                  <a:satMod val="130000"/>
                </a:schemeClr>
              </a:solidFill>
            </a:endParaRPr>
          </a:p>
        </p:txBody>
      </p:sp>
      <p:sp>
        <p:nvSpPr>
          <p:cNvPr id="46083" name="Content Placeholder 2"/>
          <p:cNvSpPr>
            <a:spLocks noGrp="1"/>
          </p:cNvSpPr>
          <p:nvPr>
            <p:ph idx="1"/>
          </p:nvPr>
        </p:nvSpPr>
        <p:spPr/>
        <p:txBody>
          <a:bodyPr/>
          <a:lstStyle/>
          <a:p>
            <a:r>
              <a:rPr lang="en-US" dirty="0" smtClean="0">
                <a:solidFill>
                  <a:srgbClr val="0000CC"/>
                </a:solidFill>
              </a:rPr>
              <a:t>Parent involvement </a:t>
            </a:r>
            <a:r>
              <a:rPr lang="en-US" dirty="0" smtClean="0"/>
              <a:t>or </a:t>
            </a:r>
            <a:r>
              <a:rPr lang="en-US" dirty="0" smtClean="0">
                <a:solidFill>
                  <a:srgbClr val="0000CC"/>
                </a:solidFill>
              </a:rPr>
              <a:t>students staying for tutoring / academic support after school</a:t>
            </a:r>
            <a:r>
              <a:rPr lang="en-US" dirty="0" smtClean="0"/>
              <a:t>. </a:t>
            </a:r>
          </a:p>
          <a:p>
            <a:r>
              <a:rPr lang="en-US" dirty="0" smtClean="0">
                <a:solidFill>
                  <a:schemeClr val="accent5">
                    <a:lumMod val="75000"/>
                  </a:schemeClr>
                </a:solidFill>
              </a:rPr>
              <a:t>Must keep a disbursement log. Attach the log when you order new cards/tokens.</a:t>
            </a:r>
          </a:p>
          <a:p>
            <a:r>
              <a:rPr lang="en-US" dirty="0" smtClean="0"/>
              <a:t>When approved, order the tokens from Transportation. </a:t>
            </a:r>
          </a:p>
          <a:p>
            <a:r>
              <a:rPr lang="en-US" dirty="0" smtClean="0"/>
              <a:t>Purchases not pre approved will be moved to general fund budget.</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CE5BD5B1-F516-4FE8-AE0D-00906CDAF5B6}" type="slidenum">
              <a:rPr lang="en-US"/>
              <a:pPr>
                <a:defRPr/>
              </a:pPr>
              <a:t>36</a:t>
            </a:fld>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248400" y="838200"/>
            <a:ext cx="2562225" cy="676275"/>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10" name="Rectangle 9"/>
          <p:cNvSpPr/>
          <p:nvPr/>
        </p:nvSpPr>
        <p:spPr>
          <a:xfrm>
            <a:off x="228600" y="6324600"/>
            <a:ext cx="1295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Pg. 34</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Bus Tokens / Bus Cards</a:t>
            </a:r>
            <a:br>
              <a:rPr lang="en-US" dirty="0" smtClean="0">
                <a:solidFill>
                  <a:schemeClr val="tx2">
                    <a:satMod val="130000"/>
                  </a:schemeClr>
                </a:solidFill>
              </a:rPr>
            </a:br>
            <a:r>
              <a:rPr lang="en-US" dirty="0" smtClean="0">
                <a:solidFill>
                  <a:schemeClr val="tx2">
                    <a:satMod val="130000"/>
                  </a:schemeClr>
                </a:solidFill>
              </a:rPr>
              <a:t>Pre Approved</a:t>
            </a:r>
            <a:endParaRPr lang="en-US" dirty="0">
              <a:solidFill>
                <a:schemeClr val="tx2">
                  <a:satMod val="130000"/>
                </a:schemeClr>
              </a:solidFill>
            </a:endParaRPr>
          </a:p>
        </p:txBody>
      </p:sp>
      <p:sp>
        <p:nvSpPr>
          <p:cNvPr id="46083" name="Content Placeholder 2"/>
          <p:cNvSpPr>
            <a:spLocks noGrp="1"/>
          </p:cNvSpPr>
          <p:nvPr>
            <p:ph idx="1"/>
          </p:nvPr>
        </p:nvSpPr>
        <p:spPr/>
        <p:txBody>
          <a:bodyPr/>
          <a:lstStyle/>
          <a:p>
            <a:r>
              <a:rPr lang="en-US" b="1" dirty="0" smtClean="0"/>
              <a:t>Submit TI Order Form for Preapproval</a:t>
            </a:r>
          </a:p>
          <a:p>
            <a:pPr lvl="1"/>
            <a:r>
              <a:rPr lang="en-US" b="1" dirty="0" smtClean="0"/>
              <a:t>Attach your bus log if you have one from previous rides.</a:t>
            </a:r>
          </a:p>
          <a:p>
            <a:r>
              <a:rPr lang="en-US" b="1" dirty="0" smtClean="0"/>
              <a:t>Once approval has been given, </a:t>
            </a:r>
            <a:r>
              <a:rPr lang="en-US" dirty="0" smtClean="0"/>
              <a:t>the approval will show up in the your work list. </a:t>
            </a:r>
          </a:p>
          <a:p>
            <a:r>
              <a:rPr lang="en-US" dirty="0" smtClean="0"/>
              <a:t>Email the approved Title I Order Form to </a:t>
            </a:r>
            <a:r>
              <a:rPr lang="en-US" dirty="0" smtClean="0">
                <a:solidFill>
                  <a:srgbClr val="0000CC"/>
                </a:solidFill>
              </a:rPr>
              <a:t>Sean Johnson </a:t>
            </a:r>
            <a:r>
              <a:rPr lang="en-US" dirty="0" smtClean="0"/>
              <a:t>in transportation to place your order. </a:t>
            </a:r>
            <a:r>
              <a:rPr lang="en-US" dirty="0" smtClean="0">
                <a:solidFill>
                  <a:schemeClr val="accent2"/>
                </a:solidFill>
              </a:rPr>
              <a:t>Do not order directly from Metro Transit.</a:t>
            </a:r>
            <a:r>
              <a:rPr lang="en-US" dirty="0" smtClean="0"/>
              <a:t/>
            </a:r>
            <a:br>
              <a:rPr lang="en-US" dirty="0" smtClean="0"/>
            </a:br>
            <a:endParaRPr lang="en-US"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CE5BD5B1-F516-4FE8-AE0D-00906CDAF5B6}" type="slidenum">
              <a:rPr lang="en-US"/>
              <a:pPr>
                <a:defRPr/>
              </a:pPr>
              <a:t>37</a:t>
            </a:fld>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324600" y="741363"/>
            <a:ext cx="2562225" cy="676275"/>
          </a:xfrm>
          <a:prstGeom prst="rect">
            <a:avLst/>
          </a:prstGeom>
          <a:ln>
            <a:headEnd/>
            <a:tailEnd/>
          </a:ln>
        </p:spPr>
        <p:style>
          <a:lnRef idx="2">
            <a:schemeClr val="accent3"/>
          </a:lnRef>
          <a:fillRef idx="1">
            <a:schemeClr val="lt1"/>
          </a:fillRef>
          <a:effectRef idx="0">
            <a:schemeClr val="accent3"/>
          </a:effectRef>
          <a:fontRef idx="minor">
            <a:schemeClr val="dk1"/>
          </a:fontRef>
        </p:style>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Personnel Activity Reporting </a:t>
            </a:r>
            <a:br>
              <a:rPr lang="en-US" dirty="0" smtClean="0">
                <a:solidFill>
                  <a:schemeClr val="tx2">
                    <a:satMod val="130000"/>
                  </a:schemeClr>
                </a:solidFill>
              </a:rPr>
            </a:br>
            <a:r>
              <a:rPr lang="en-US" sz="2700" dirty="0" smtClean="0">
                <a:solidFill>
                  <a:schemeClr val="tx2">
                    <a:satMod val="130000"/>
                  </a:schemeClr>
                </a:solidFill>
              </a:rPr>
              <a:t>(Time and Effort)</a:t>
            </a:r>
            <a:endParaRPr lang="en-US" sz="2700"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fontAlgn="auto">
              <a:spcAft>
                <a:spcPts val="0"/>
              </a:spcAft>
              <a:buFont typeface="Wingdings 2"/>
              <a:buChar char=""/>
              <a:defRPr/>
            </a:pPr>
            <a:r>
              <a:rPr lang="en-US" dirty="0" smtClean="0"/>
              <a:t>Employee is paid from multiple funding sources (federal, non-federal) regardless of job duties. </a:t>
            </a:r>
          </a:p>
          <a:p>
            <a:pPr marL="640080" lvl="1" indent="-237744" fontAlgn="auto">
              <a:spcAft>
                <a:spcPts val="0"/>
              </a:spcAft>
              <a:buFont typeface="Verdana"/>
              <a:buChar char="◦"/>
              <a:defRPr/>
            </a:pPr>
            <a:r>
              <a:rPr lang="en-US" dirty="0" smtClean="0"/>
              <a:t>Bi-weekly time and effort through PeopleSoft.</a:t>
            </a:r>
          </a:p>
          <a:p>
            <a:pPr marL="640080" lvl="1" indent="-237744" fontAlgn="auto">
              <a:spcAft>
                <a:spcPts val="0"/>
              </a:spcAft>
              <a:buFont typeface="Verdana"/>
              <a:buChar char="◦"/>
              <a:defRPr/>
            </a:pPr>
            <a:r>
              <a:rPr lang="en-US" dirty="0" smtClean="0"/>
              <a:t>Supervisor must approve bi-weekly through PeopleSoft. </a:t>
            </a:r>
          </a:p>
          <a:p>
            <a:pPr marL="640080" lvl="1" indent="-237744" fontAlgn="auto">
              <a:spcAft>
                <a:spcPts val="0"/>
              </a:spcAft>
              <a:buFont typeface="Verdana"/>
              <a:buChar char="◦"/>
              <a:defRPr/>
            </a:pPr>
            <a:endParaRPr lang="en-US" dirty="0" smtClean="0"/>
          </a:p>
          <a:p>
            <a:pPr marL="365760" indent="-283464" fontAlgn="auto">
              <a:spcAft>
                <a:spcPts val="0"/>
              </a:spcAft>
              <a:buFont typeface="Wingdings 2"/>
              <a:buChar char=""/>
              <a:defRPr/>
            </a:pPr>
            <a:r>
              <a:rPr lang="en-US" dirty="0" smtClean="0"/>
              <a:t>Employee is 100% funded by federal funds.</a:t>
            </a:r>
          </a:p>
          <a:p>
            <a:pPr marL="640080" lvl="1" indent="-237744" fontAlgn="auto">
              <a:spcAft>
                <a:spcPts val="0"/>
              </a:spcAft>
              <a:buFont typeface="Verdana"/>
              <a:buChar char="◦"/>
              <a:defRPr/>
            </a:pPr>
            <a:r>
              <a:rPr lang="en-US" dirty="0" smtClean="0"/>
              <a:t>Semi-Annual certification completed on PeopleSoft by supervisor.  (January 1 and July 1)</a:t>
            </a:r>
          </a:p>
          <a:p>
            <a:pPr marL="365760" indent="-283464" fontAlgn="auto">
              <a:spcAft>
                <a:spcPts val="0"/>
              </a:spcAft>
              <a:buFont typeface="Wingdings 2"/>
              <a:buChar char=""/>
              <a:defRPr/>
            </a:pPr>
            <a:endParaRPr lang="en-US" dirty="0" smtClean="0"/>
          </a:p>
          <a:p>
            <a:pPr marL="640080" lvl="1" indent="-237744" fontAlgn="auto">
              <a:spcAft>
                <a:spcPts val="0"/>
              </a:spcAft>
              <a:buFont typeface="Verdana"/>
              <a:buChar char="◦"/>
              <a:defRPr/>
            </a:pPr>
            <a:endParaRPr lang="en-US" dirty="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3C2724F6-1CB8-46F9-BC92-056DB6FA1187}" type="slidenum">
              <a:rPr lang="en-US"/>
              <a:pPr>
                <a:defRPr/>
              </a:pPr>
              <a:t>38</a:t>
            </a:fld>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Personnel Activity Reporting </a:t>
            </a:r>
            <a:br>
              <a:rPr lang="en-US" dirty="0" smtClean="0">
                <a:solidFill>
                  <a:schemeClr val="tx2">
                    <a:satMod val="130000"/>
                  </a:schemeClr>
                </a:solidFill>
              </a:rPr>
            </a:br>
            <a:r>
              <a:rPr lang="en-US" sz="2700" dirty="0" smtClean="0">
                <a:solidFill>
                  <a:schemeClr val="tx2">
                    <a:satMod val="130000"/>
                  </a:schemeClr>
                </a:solidFill>
                <a:hlinkClick r:id="rId2"/>
              </a:rPr>
              <a:t>(Time and Effort)</a:t>
            </a:r>
            <a:endParaRPr lang="en-US" dirty="0">
              <a:solidFill>
                <a:schemeClr val="tx2">
                  <a:satMod val="130000"/>
                </a:schemeClr>
              </a:solidFill>
            </a:endParaRP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5DBCD7E8-70AC-4F03-8FCA-3E8012A2BCFE}" type="slidenum">
              <a:rPr lang="en-US"/>
              <a:pPr>
                <a:defRPr/>
              </a:pPr>
              <a:t>39</a:t>
            </a:fld>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457200" y="1812454"/>
            <a:ext cx="8229600" cy="41014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Title I Team</a:t>
            </a:r>
            <a:endParaRPr lang="en-US" dirty="0">
              <a:solidFill>
                <a:schemeClr val="tx2">
                  <a:satMod val="130000"/>
                </a:schemeClr>
              </a:solidFill>
            </a:endParaRPr>
          </a:p>
        </p:txBody>
      </p:sp>
      <p:sp>
        <p:nvSpPr>
          <p:cNvPr id="11" name="Content Placeholder 10"/>
          <p:cNvSpPr>
            <a:spLocks noGrp="1"/>
          </p:cNvSpPr>
          <p:nvPr>
            <p:ph idx="1"/>
          </p:nvPr>
        </p:nvSpPr>
        <p:spPr/>
        <p:txBody>
          <a:bodyPr>
            <a:normAutofit/>
          </a:bodyPr>
          <a:lstStyle/>
          <a:p>
            <a:r>
              <a:rPr lang="en-US" sz="3600" dirty="0" smtClean="0"/>
              <a:t>Project REACH Staff</a:t>
            </a:r>
          </a:p>
          <a:p>
            <a:pPr lvl="1"/>
            <a:r>
              <a:rPr lang="en-US" sz="3200" dirty="0" smtClean="0"/>
              <a:t>Anne McInerney</a:t>
            </a:r>
          </a:p>
          <a:p>
            <a:pPr lvl="1"/>
            <a:r>
              <a:rPr lang="en-US" sz="1600" dirty="0" smtClean="0"/>
              <a:t> Homeless Program Supervisor, District’s Homeless Liaison</a:t>
            </a:r>
          </a:p>
          <a:p>
            <a:pPr lvl="1"/>
            <a:r>
              <a:rPr lang="en-US" sz="3200" dirty="0" smtClean="0"/>
              <a:t>Andrea Lindorfer</a:t>
            </a:r>
          </a:p>
          <a:p>
            <a:pPr lvl="1"/>
            <a:r>
              <a:rPr lang="en-US" sz="1600" dirty="0" smtClean="0"/>
              <a:t> Evening Tutoring Coordinator</a:t>
            </a:r>
          </a:p>
          <a:p>
            <a:pPr lvl="1"/>
            <a:r>
              <a:rPr lang="en-US" sz="3200" dirty="0" smtClean="0"/>
              <a:t>Wijit Xiong, Tracey Jackson, Karla Stewart and Laura Vallejo</a:t>
            </a:r>
          </a:p>
          <a:p>
            <a:pPr lvl="1"/>
            <a:r>
              <a:rPr lang="en-US" sz="1600" dirty="0" smtClean="0"/>
              <a:t>Home School Liaisons</a:t>
            </a:r>
          </a:p>
          <a:p>
            <a:pPr>
              <a:buNone/>
            </a:pPr>
            <a:endParaRPr lang="en-US" dirty="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15" name="Slide Number Placeholder 14"/>
          <p:cNvSpPr>
            <a:spLocks noGrp="1"/>
          </p:cNvSpPr>
          <p:nvPr>
            <p:ph type="sldNum" sz="quarter" idx="12"/>
          </p:nvPr>
        </p:nvSpPr>
        <p:spPr/>
        <p:txBody>
          <a:bodyPr/>
          <a:lstStyle/>
          <a:p>
            <a:pPr>
              <a:defRPr/>
            </a:pPr>
            <a:fld id="{430C2744-2008-4F12-8672-6A75232C1EF7}" type="slidenum">
              <a:rPr lang="en-US"/>
              <a:pPr>
                <a:defRPr/>
              </a:pPr>
              <a:t>4</a:t>
            </a:fld>
            <a:endParaRPr lang="en-US" dirty="0"/>
          </a:p>
        </p:txBody>
      </p:sp>
      <p:pic>
        <p:nvPicPr>
          <p:cNvPr id="12" name="Picture 11" descr="Team.jpg"/>
          <p:cNvPicPr>
            <a:picLocks noChangeAspect="1"/>
          </p:cNvPicPr>
          <p:nvPr/>
        </p:nvPicPr>
        <p:blipFill>
          <a:blip r:embed="rId2" cstate="print"/>
          <a:stretch>
            <a:fillRect/>
          </a:stretch>
        </p:blipFill>
        <p:spPr>
          <a:xfrm>
            <a:off x="5257800" y="152400"/>
            <a:ext cx="2554941" cy="183388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Hiring Teachers – Title I</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20000"/>
          </a:bodyPr>
          <a:lstStyle/>
          <a:p>
            <a:pPr marL="365760" indent="-283464" fontAlgn="auto">
              <a:spcAft>
                <a:spcPts val="0"/>
              </a:spcAft>
              <a:buFont typeface="Wingdings 2"/>
              <a:buChar char=""/>
              <a:defRPr/>
            </a:pPr>
            <a:r>
              <a:rPr lang="en-US" dirty="0" smtClean="0"/>
              <a:t>Teachers who are hired on a </a:t>
            </a:r>
            <a:r>
              <a:rPr lang="en-US" dirty="0" smtClean="0">
                <a:solidFill>
                  <a:srgbClr val="FF0000"/>
                </a:solidFill>
              </a:rPr>
              <a:t>variance may not be paid for with Title I funds. </a:t>
            </a:r>
          </a:p>
          <a:p>
            <a:pPr marL="365760" indent="-283464" fontAlgn="auto">
              <a:spcAft>
                <a:spcPts val="0"/>
              </a:spcAft>
              <a:buFont typeface="Wingdings 2"/>
              <a:buChar char=""/>
              <a:defRPr/>
            </a:pPr>
            <a:r>
              <a:rPr lang="en-US" dirty="0" smtClean="0"/>
              <a:t>To be paid by Title I, the teacher can only work in the areas for which he/she has a full license. </a:t>
            </a:r>
          </a:p>
          <a:p>
            <a:pPr marL="640080" lvl="1" indent="-237744" fontAlgn="auto">
              <a:spcAft>
                <a:spcPts val="0"/>
              </a:spcAft>
              <a:buFont typeface="Verdana"/>
              <a:buChar char="◦"/>
              <a:defRPr/>
            </a:pPr>
            <a:r>
              <a:rPr lang="en-US" dirty="0" smtClean="0"/>
              <a:t>Middle school licensed teacher is not licensed to teach in the elementary. </a:t>
            </a:r>
          </a:p>
          <a:p>
            <a:pPr marL="640080" lvl="1" indent="-237744" fontAlgn="auto">
              <a:spcAft>
                <a:spcPts val="0"/>
              </a:spcAft>
              <a:buFont typeface="Verdana"/>
              <a:buChar char="◦"/>
              <a:defRPr/>
            </a:pPr>
            <a:r>
              <a:rPr lang="en-US" dirty="0" smtClean="0"/>
              <a:t>Elementary teacher cannot teach mathematics to 7</a:t>
            </a:r>
            <a:r>
              <a:rPr lang="en-US" baseline="30000" dirty="0" smtClean="0"/>
              <a:t>th</a:t>
            </a:r>
            <a:r>
              <a:rPr lang="en-US" dirty="0" smtClean="0"/>
              <a:t> and 8</a:t>
            </a:r>
            <a:r>
              <a:rPr lang="en-US" baseline="30000" dirty="0" smtClean="0"/>
              <a:t>th</a:t>
            </a:r>
            <a:r>
              <a:rPr lang="en-US" dirty="0" smtClean="0"/>
              <a:t> grade students unless their license includes grades 7 &amp; 8 mathematics. </a:t>
            </a:r>
          </a:p>
          <a:p>
            <a:pPr marL="365760" indent="-283464">
              <a:buFont typeface="Wingdings 2"/>
              <a:buChar char=""/>
              <a:defRPr/>
            </a:pPr>
            <a:r>
              <a:rPr lang="en-US" dirty="0" smtClean="0">
                <a:solidFill>
                  <a:srgbClr val="FF0000"/>
                </a:solidFill>
              </a:rPr>
              <a:t>Schoolwide TI Schools must be 100% HQ Teachers – Letters will be sent to families if a teacher – teaching core is not HQ. </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3C4EFB56-E466-48E9-B7FE-6F9DA14582FD}" type="slidenum">
              <a:rPr lang="en-US"/>
              <a:pPr>
                <a:defRPr/>
              </a:pPr>
              <a:t>40</a:t>
            </a:fld>
            <a:endParaRPr lang="en-US" dirty="0"/>
          </a:p>
        </p:txBody>
      </p:sp>
      <p:sp>
        <p:nvSpPr>
          <p:cNvPr id="7" name="Rectangle 6"/>
          <p:cNvSpPr/>
          <p:nvPr/>
        </p:nvSpPr>
        <p:spPr>
          <a:xfrm>
            <a:off x="228600" y="6400800"/>
            <a:ext cx="1295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Pg. 15</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Other Salaries </a:t>
            </a:r>
            <a:br>
              <a:rPr lang="en-US" dirty="0" smtClean="0">
                <a:solidFill>
                  <a:schemeClr val="tx2">
                    <a:satMod val="130000"/>
                  </a:schemeClr>
                </a:solidFill>
              </a:rPr>
            </a:br>
            <a:r>
              <a:rPr lang="en-US" sz="2000" dirty="0" smtClean="0">
                <a:solidFill>
                  <a:schemeClr val="tx2"/>
                </a:solidFill>
              </a:rPr>
              <a:t>(account code 6184 – Non Licensed and 6185 Licensed)</a:t>
            </a:r>
            <a:endParaRPr lang="en-US" sz="2000" dirty="0">
              <a:solidFill>
                <a:schemeClr val="tx2"/>
              </a:solidFill>
            </a:endParaRPr>
          </a:p>
        </p:txBody>
      </p:sp>
      <p:sp>
        <p:nvSpPr>
          <p:cNvPr id="41987" name="Content Placeholder 2"/>
          <p:cNvSpPr>
            <a:spLocks noGrp="1"/>
          </p:cNvSpPr>
          <p:nvPr>
            <p:ph sz="half" idx="1"/>
          </p:nvPr>
        </p:nvSpPr>
        <p:spPr>
          <a:xfrm>
            <a:off x="457200" y="1524000"/>
            <a:ext cx="7086600" cy="2743200"/>
          </a:xfrm>
        </p:spPr>
        <p:txBody>
          <a:bodyPr>
            <a:normAutofit/>
          </a:bodyPr>
          <a:lstStyle/>
          <a:p>
            <a:r>
              <a:rPr lang="en-US" dirty="0" smtClean="0"/>
              <a:t>Regardless of the code the following is true.</a:t>
            </a:r>
          </a:p>
          <a:p>
            <a:pPr lvl="1"/>
            <a:r>
              <a:rPr lang="en-US" dirty="0" smtClean="0"/>
              <a:t>You </a:t>
            </a:r>
            <a:r>
              <a:rPr lang="en-US" dirty="0" smtClean="0">
                <a:solidFill>
                  <a:srgbClr val="7030A0"/>
                </a:solidFill>
              </a:rPr>
              <a:t>don’t </a:t>
            </a:r>
            <a:r>
              <a:rPr lang="en-US" dirty="0" smtClean="0"/>
              <a:t>need pre-approval for child care, interpreting.</a:t>
            </a:r>
          </a:p>
          <a:p>
            <a:pPr lvl="1"/>
            <a:r>
              <a:rPr lang="en-US" dirty="0" smtClean="0"/>
              <a:t>You </a:t>
            </a:r>
            <a:r>
              <a:rPr lang="en-US" dirty="0" smtClean="0">
                <a:solidFill>
                  <a:srgbClr val="7030A0"/>
                </a:solidFill>
              </a:rPr>
              <a:t>do</a:t>
            </a:r>
            <a:r>
              <a:rPr lang="en-US" dirty="0" smtClean="0"/>
              <a:t> need pre-approval to pay additional salaries for any other purpose. </a:t>
            </a:r>
          </a:p>
        </p:txBody>
      </p:sp>
      <p:sp>
        <p:nvSpPr>
          <p:cNvPr id="17" name="Rounded Rectangle 16"/>
          <p:cNvSpPr/>
          <p:nvPr/>
        </p:nvSpPr>
        <p:spPr>
          <a:xfrm>
            <a:off x="2819400" y="4267200"/>
            <a:ext cx="31242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smtClean="0"/>
              <a:t>Title I Order Form for Pre--Approval</a:t>
            </a:r>
            <a:endParaRPr lang="en-US" sz="16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Other Salaries </a:t>
            </a:r>
            <a:r>
              <a:rPr lang="en-US" sz="2000" dirty="0" smtClean="0">
                <a:solidFill>
                  <a:schemeClr val="tx2"/>
                </a:solidFill>
              </a:rPr>
              <a:t>(object code 6184/6185)</a:t>
            </a:r>
            <a:endParaRPr lang="en-US" sz="2000" dirty="0">
              <a:solidFill>
                <a:schemeClr val="tx2"/>
              </a:solidFill>
            </a:endParaRPr>
          </a:p>
        </p:txBody>
      </p:sp>
      <p:sp>
        <p:nvSpPr>
          <p:cNvPr id="41987" name="Content Placeholder 2"/>
          <p:cNvSpPr>
            <a:spLocks noGrp="1"/>
          </p:cNvSpPr>
          <p:nvPr>
            <p:ph sz="half" idx="1"/>
          </p:nvPr>
        </p:nvSpPr>
        <p:spPr>
          <a:xfrm>
            <a:off x="457200" y="1524000"/>
            <a:ext cx="3657600" cy="2743200"/>
          </a:xfrm>
        </p:spPr>
        <p:txBody>
          <a:bodyPr>
            <a:normAutofit fontScale="92500"/>
          </a:bodyPr>
          <a:lstStyle/>
          <a:p>
            <a:r>
              <a:rPr lang="en-US" dirty="0" smtClean="0"/>
              <a:t>6184 (non-licensed)</a:t>
            </a:r>
          </a:p>
          <a:p>
            <a:pPr lvl="1"/>
            <a:r>
              <a:rPr lang="en-US" dirty="0" smtClean="0"/>
              <a:t>Child care provider</a:t>
            </a:r>
          </a:p>
          <a:p>
            <a:pPr lvl="1"/>
            <a:r>
              <a:rPr lang="en-US" dirty="0" smtClean="0"/>
              <a:t>Some interpreters</a:t>
            </a:r>
          </a:p>
          <a:p>
            <a:pPr lvl="1"/>
            <a:r>
              <a:rPr lang="en-US" dirty="0" smtClean="0"/>
              <a:t>Possibly someone to coordinate PI activities after hours. </a:t>
            </a:r>
          </a:p>
        </p:txBody>
      </p:sp>
      <p:sp>
        <p:nvSpPr>
          <p:cNvPr id="41988" name="Content Placeholder 3"/>
          <p:cNvSpPr>
            <a:spLocks noGrp="1"/>
          </p:cNvSpPr>
          <p:nvPr>
            <p:ph sz="half" idx="2"/>
          </p:nvPr>
        </p:nvSpPr>
        <p:spPr/>
        <p:txBody>
          <a:bodyPr>
            <a:normAutofit fontScale="92500"/>
          </a:bodyPr>
          <a:lstStyle/>
          <a:p>
            <a:r>
              <a:rPr lang="en-US" dirty="0" smtClean="0"/>
              <a:t>6185 (licensed)</a:t>
            </a:r>
          </a:p>
          <a:p>
            <a:pPr lvl="1"/>
            <a:r>
              <a:rPr lang="en-US" dirty="0" smtClean="0"/>
              <a:t>Licensed staff (teachers, social workers, etc). </a:t>
            </a:r>
          </a:p>
        </p:txBody>
      </p:sp>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7E230A26-44F1-453C-877B-A5269E4BF5DD}" type="slidenum">
              <a:rPr lang="en-US"/>
              <a:pPr>
                <a:defRPr/>
              </a:pPr>
              <a:t>42</a:t>
            </a:fld>
            <a:endParaRPr lang="en-US" dirty="0"/>
          </a:p>
        </p:txBody>
      </p:sp>
      <p:sp>
        <p:nvSpPr>
          <p:cNvPr id="9" name="Rounded Rectangle 8"/>
          <p:cNvSpPr/>
          <p:nvPr/>
        </p:nvSpPr>
        <p:spPr>
          <a:xfrm>
            <a:off x="3810000" y="45720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Time Sheets</a:t>
            </a:r>
          </a:p>
        </p:txBody>
      </p:sp>
      <p:sp>
        <p:nvSpPr>
          <p:cNvPr id="10" name="Rounded Rectangle 9"/>
          <p:cNvSpPr/>
          <p:nvPr/>
        </p:nvSpPr>
        <p:spPr>
          <a:xfrm>
            <a:off x="2166938" y="45720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Supplemental Pay Form</a:t>
            </a:r>
          </a:p>
        </p:txBody>
      </p:sp>
      <p:sp>
        <p:nvSpPr>
          <p:cNvPr id="11" name="Equal 10"/>
          <p:cNvSpPr/>
          <p:nvPr/>
        </p:nvSpPr>
        <p:spPr>
          <a:xfrm>
            <a:off x="5410200" y="4800600"/>
            <a:ext cx="457200" cy="228600"/>
          </a:xfrm>
          <a:prstGeom prst="mathEqual">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dirty="0">
              <a:solidFill>
                <a:schemeClr val="tx1"/>
              </a:solidFill>
            </a:endParaRPr>
          </a:p>
        </p:txBody>
      </p:sp>
      <p:sp>
        <p:nvSpPr>
          <p:cNvPr id="12" name="TextBox 11"/>
          <p:cNvSpPr txBox="1"/>
          <p:nvPr/>
        </p:nvSpPr>
        <p:spPr>
          <a:xfrm>
            <a:off x="2743200" y="4082534"/>
            <a:ext cx="48006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defRPr/>
            </a:pPr>
            <a:r>
              <a:rPr lang="en-US" dirty="0" smtClean="0"/>
              <a:t>Please Send to Peggy before Payroll!</a:t>
            </a:r>
            <a:endParaRPr lang="en-US" dirty="0"/>
          </a:p>
        </p:txBody>
      </p:sp>
      <p:sp>
        <p:nvSpPr>
          <p:cNvPr id="13" name="Rounded Rectangle 12"/>
          <p:cNvSpPr/>
          <p:nvPr/>
        </p:nvSpPr>
        <p:spPr>
          <a:xfrm>
            <a:off x="5943600" y="4572000"/>
            <a:ext cx="2057400"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a:t>Proper payment to workers from Title I</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Substitutes </a:t>
            </a:r>
            <a:r>
              <a:rPr lang="en-US" sz="3600" dirty="0" smtClean="0">
                <a:solidFill>
                  <a:schemeClr val="tx2">
                    <a:satMod val="130000"/>
                  </a:schemeClr>
                </a:solidFill>
              </a:rPr>
              <a:t>(6145) </a:t>
            </a:r>
            <a:endParaRPr lang="en-US" sz="3100" dirty="0">
              <a:solidFill>
                <a:schemeClr val="accent3">
                  <a:lumMod val="75000"/>
                </a:schemeClr>
              </a:solidFill>
            </a:endParaRPr>
          </a:p>
        </p:txBody>
      </p:sp>
      <p:sp>
        <p:nvSpPr>
          <p:cNvPr id="3" name="Content Placeholder 2"/>
          <p:cNvSpPr>
            <a:spLocks noGrp="1"/>
          </p:cNvSpPr>
          <p:nvPr>
            <p:ph idx="1"/>
          </p:nvPr>
        </p:nvSpPr>
        <p:spPr>
          <a:xfrm>
            <a:off x="381000" y="1905000"/>
            <a:ext cx="7499350" cy="4267200"/>
          </a:xfrm>
        </p:spPr>
        <p:txBody>
          <a:bodyPr>
            <a:normAutofit/>
          </a:bodyPr>
          <a:lstStyle/>
          <a:p>
            <a:pPr marL="365760" indent="-283464" fontAlgn="auto">
              <a:lnSpc>
                <a:spcPct val="110000"/>
              </a:lnSpc>
              <a:spcAft>
                <a:spcPts val="0"/>
              </a:spcAft>
              <a:buFont typeface="Wingdings 2"/>
              <a:buChar char=""/>
              <a:defRPr/>
            </a:pPr>
            <a:r>
              <a:rPr lang="en-US" sz="2800" dirty="0" smtClean="0"/>
              <a:t>Substitutes (6145) to support professional development activities only.</a:t>
            </a:r>
            <a:br>
              <a:rPr lang="en-US" sz="2800" dirty="0" smtClean="0"/>
            </a:br>
            <a:endParaRPr lang="en-US" sz="2800" dirty="0" smtClean="0"/>
          </a:p>
          <a:p>
            <a:pPr marL="365760" indent="-283464" fontAlgn="auto">
              <a:spcAft>
                <a:spcPts val="0"/>
              </a:spcAft>
              <a:buFont typeface="Wingdings 2"/>
              <a:buNone/>
              <a:defRPr/>
            </a:pPr>
            <a:endParaRPr lang="en-US" sz="2800" dirty="0" smtClean="0"/>
          </a:p>
          <a:p>
            <a:pPr marL="365760" indent="-283464" fontAlgn="auto">
              <a:spcAft>
                <a:spcPts val="0"/>
              </a:spcAft>
              <a:buFont typeface="Wingdings 2"/>
              <a:buNone/>
              <a:defRPr/>
            </a:pPr>
            <a:endParaRPr lang="en-US" sz="2800"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75D1D39F-2972-4233-BFBD-764AD83F3990}" type="slidenum">
              <a:rPr lang="en-US"/>
              <a:pPr>
                <a:defRPr/>
              </a:pPr>
              <a:t>43</a:t>
            </a:fld>
            <a:endParaRPr lang="en-US" dirty="0"/>
          </a:p>
        </p:txBody>
      </p:sp>
      <p:sp>
        <p:nvSpPr>
          <p:cNvPr id="12" name="Rounded Rectangle 11"/>
          <p:cNvSpPr/>
          <p:nvPr/>
        </p:nvSpPr>
        <p:spPr>
          <a:xfrm>
            <a:off x="2930524" y="3048000"/>
            <a:ext cx="3546475" cy="609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400" dirty="0" smtClean="0"/>
              <a:t>Title I Order Form</a:t>
            </a:r>
            <a:endParaRPr lang="en-US" sz="1400" dirty="0"/>
          </a:p>
        </p:txBody>
      </p:sp>
      <p:sp>
        <p:nvSpPr>
          <p:cNvPr id="13" name="Rounded Rectangle 12"/>
          <p:cNvSpPr/>
          <p:nvPr/>
        </p:nvSpPr>
        <p:spPr>
          <a:xfrm>
            <a:off x="2895600" y="3962400"/>
            <a:ext cx="3581399" cy="1066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smtClean="0"/>
              <a:t>Will be given an event code. </a:t>
            </a:r>
          </a:p>
          <a:p>
            <a:pPr algn="ctr" eaLnBrk="0" hangingPunct="0">
              <a:defRPr/>
            </a:pPr>
            <a:r>
              <a:rPr lang="en-US" sz="1600" dirty="0" smtClean="0"/>
              <a:t>We are still waiting to find out exactly how billing will work.</a:t>
            </a:r>
            <a:endParaRPr lang="en-US" sz="1600" dirty="0"/>
          </a:p>
        </p:txBody>
      </p:sp>
      <p:pic>
        <p:nvPicPr>
          <p:cNvPr id="4098" name="Picture 2" descr="C:\Users\e511834\AppData\Local\Microsoft\Windows\Temporary Internet Files\Content.IE5\LSCH0DP0\MP900409045[1].jpg"/>
          <p:cNvPicPr>
            <a:picLocks noChangeAspect="1" noChangeArrowheads="1"/>
          </p:cNvPicPr>
          <p:nvPr/>
        </p:nvPicPr>
        <p:blipFill>
          <a:blip r:embed="rId2" cstate="print"/>
          <a:srcRect/>
          <a:stretch>
            <a:fillRect/>
          </a:stretch>
        </p:blipFill>
        <p:spPr bwMode="auto">
          <a:xfrm>
            <a:off x="914400" y="3352800"/>
            <a:ext cx="1525490" cy="12192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Substitutes </a:t>
            </a:r>
            <a:r>
              <a:rPr lang="en-US" sz="3600" dirty="0" smtClean="0">
                <a:solidFill>
                  <a:schemeClr val="tx2">
                    <a:satMod val="130000"/>
                  </a:schemeClr>
                </a:solidFill>
              </a:rPr>
              <a:t>(6145) </a:t>
            </a:r>
            <a:endParaRPr lang="en-US" sz="3100" dirty="0">
              <a:solidFill>
                <a:schemeClr val="accent3">
                  <a:lumMod val="75000"/>
                </a:schemeClr>
              </a:solidFill>
            </a:endParaRPr>
          </a:p>
        </p:txBody>
      </p:sp>
      <p:sp>
        <p:nvSpPr>
          <p:cNvPr id="3" name="Content Placeholder 2"/>
          <p:cNvSpPr>
            <a:spLocks noGrp="1"/>
          </p:cNvSpPr>
          <p:nvPr>
            <p:ph idx="1"/>
          </p:nvPr>
        </p:nvSpPr>
        <p:spPr>
          <a:xfrm>
            <a:off x="381000" y="1905000"/>
            <a:ext cx="7499350" cy="4267200"/>
          </a:xfrm>
        </p:spPr>
        <p:txBody>
          <a:bodyPr>
            <a:normAutofit fontScale="92500" lnSpcReduction="20000"/>
          </a:bodyPr>
          <a:lstStyle/>
          <a:p>
            <a:pPr marL="365760" indent="-283464" fontAlgn="auto">
              <a:lnSpc>
                <a:spcPct val="110000"/>
              </a:lnSpc>
              <a:spcAft>
                <a:spcPts val="0"/>
              </a:spcAft>
              <a:buFont typeface="Wingdings 2"/>
              <a:buChar char=""/>
              <a:defRPr/>
            </a:pPr>
            <a:r>
              <a:rPr lang="en-US" sz="2800" dirty="0" smtClean="0"/>
              <a:t>Key is to be sure to include number of substitutes needed, the purpose or activity requiring the need for subs.</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pPr marL="365760" indent="-283464" fontAlgn="auto">
              <a:lnSpc>
                <a:spcPct val="110000"/>
              </a:lnSpc>
              <a:spcAft>
                <a:spcPts val="0"/>
              </a:spcAft>
              <a:buNone/>
              <a:defRPr/>
            </a:pPr>
            <a:endParaRPr lang="en-US" sz="2800" dirty="0" smtClean="0"/>
          </a:p>
          <a:p>
            <a:pPr marL="612648" lvl="1" indent="-283464">
              <a:lnSpc>
                <a:spcPct val="110000"/>
              </a:lnSpc>
              <a:buFont typeface="Wingdings" pitchFamily="2" charset="2"/>
              <a:buChar char="§"/>
              <a:defRPr/>
            </a:pPr>
            <a:r>
              <a:rPr lang="en-US" sz="2500" dirty="0" smtClean="0"/>
              <a:t>To allow classroom teacher to participate in Math workshops. </a:t>
            </a:r>
          </a:p>
          <a:p>
            <a:pPr marL="612648" lvl="1" indent="-283464">
              <a:lnSpc>
                <a:spcPct val="110000"/>
              </a:lnSpc>
              <a:buFont typeface="Wingdings" pitchFamily="2" charset="2"/>
              <a:buChar char="§"/>
              <a:defRPr/>
            </a:pPr>
            <a:r>
              <a:rPr lang="en-US" sz="2500" dirty="0" smtClean="0"/>
              <a:t>Allow teachers to work together in PLC / Leadership meetings</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75D1D39F-2972-4233-BFBD-764AD83F3990}" type="slidenum">
              <a:rPr lang="en-US"/>
              <a:pPr>
                <a:defRPr/>
              </a:pPr>
              <a:t>44</a:t>
            </a:fld>
            <a:endParaRPr lang="en-US" dirty="0"/>
          </a:p>
        </p:txBody>
      </p:sp>
      <p:pic>
        <p:nvPicPr>
          <p:cNvPr id="5124" name="Picture 4" descr="C:\Users\e511834\AppData\Local\Microsoft\Windows\Temporary Internet Files\Content.IE5\5RPP1PYY\MP900409483[1].jpg"/>
          <p:cNvPicPr>
            <a:picLocks noChangeAspect="1" noChangeArrowheads="1"/>
          </p:cNvPicPr>
          <p:nvPr/>
        </p:nvPicPr>
        <p:blipFill>
          <a:blip r:embed="rId2" cstate="print"/>
          <a:srcRect/>
          <a:stretch>
            <a:fillRect/>
          </a:stretch>
        </p:blipFill>
        <p:spPr bwMode="auto">
          <a:xfrm>
            <a:off x="838200" y="3200400"/>
            <a:ext cx="1938985" cy="1290637"/>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chemeClr val="tx2">
                    <a:satMod val="130000"/>
                  </a:schemeClr>
                </a:solidFill>
              </a:rPr>
              <a:t>Instructional Supplies </a:t>
            </a:r>
            <a:r>
              <a:rPr lang="en-US" sz="3200" dirty="0" smtClean="0">
                <a:solidFill>
                  <a:schemeClr val="tx2">
                    <a:satMod val="130000"/>
                  </a:schemeClr>
                </a:solidFill>
              </a:rPr>
              <a:t>(6430, 6432)</a:t>
            </a:r>
            <a:endParaRPr lang="en-US" sz="3200"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sz="2800" dirty="0" smtClean="0"/>
              <a:t>Almost all supplies paid for with Title I funds in a schoolwide program should be 6430 or 6432. </a:t>
            </a:r>
          </a:p>
          <a:p>
            <a:pPr marL="640080" lvl="1" indent="-237744" fontAlgn="auto">
              <a:spcAft>
                <a:spcPts val="0"/>
              </a:spcAft>
              <a:buFont typeface="Verdana"/>
              <a:buChar char="◦"/>
              <a:defRPr/>
            </a:pPr>
            <a:r>
              <a:rPr lang="en-US" sz="2400" dirty="0" smtClean="0"/>
              <a:t>Supplemental instructional materials</a:t>
            </a:r>
          </a:p>
          <a:p>
            <a:pPr marL="640080" lvl="1" indent="-237744" fontAlgn="auto">
              <a:spcAft>
                <a:spcPts val="0"/>
              </a:spcAft>
              <a:buFont typeface="Verdana"/>
              <a:buChar char="◦"/>
              <a:defRPr/>
            </a:pPr>
            <a:r>
              <a:rPr lang="en-US" sz="2400" dirty="0" smtClean="0"/>
              <a:t>For instruction of students </a:t>
            </a:r>
          </a:p>
          <a:p>
            <a:pPr marL="640080" lvl="1" indent="-237744" fontAlgn="auto">
              <a:spcAft>
                <a:spcPts val="0"/>
              </a:spcAft>
              <a:buFont typeface="Verdana"/>
              <a:buChar char="◦"/>
              <a:defRPr/>
            </a:pPr>
            <a:r>
              <a:rPr lang="en-US" sz="2400" dirty="0" smtClean="0"/>
              <a:t>Tied to goals and strategies in SCIP</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AF53971F-FBB0-4C6D-94B0-6329A25F1ED7}" type="slidenum">
              <a:rPr lang="en-US"/>
              <a:pPr>
                <a:defRPr/>
              </a:pPr>
              <a:t>45</a:t>
            </a:fld>
            <a:endParaRPr lang="en-US" dirty="0"/>
          </a:p>
        </p:txBody>
      </p:sp>
      <p:sp>
        <p:nvSpPr>
          <p:cNvPr id="11" name="Rounded Rectangle 10"/>
          <p:cNvSpPr/>
          <p:nvPr/>
        </p:nvSpPr>
        <p:spPr>
          <a:xfrm>
            <a:off x="6781800" y="4495800"/>
            <a:ext cx="19050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smtClean="0"/>
              <a:t>Send invoices, etc. to Inna in Accts. Payable</a:t>
            </a:r>
            <a:endParaRPr lang="en-US" sz="1600" dirty="0"/>
          </a:p>
        </p:txBody>
      </p:sp>
      <p:sp>
        <p:nvSpPr>
          <p:cNvPr id="14" name="Rounded Rectangle 13"/>
          <p:cNvSpPr/>
          <p:nvPr/>
        </p:nvSpPr>
        <p:spPr>
          <a:xfrm>
            <a:off x="838200" y="4343400"/>
            <a:ext cx="54102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smtClean="0"/>
              <a:t>Best advise: If you have Title I money for Supplies – use it for big instructional purchases, not little supplies and materials. </a:t>
            </a:r>
            <a:endParaRPr lang="en-US" sz="1600"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chemeClr val="tx2">
                    <a:satMod val="130000"/>
                  </a:schemeClr>
                </a:solidFill>
              </a:rPr>
              <a:t>Non Instructional Supplies (</a:t>
            </a:r>
            <a:r>
              <a:rPr lang="en-US" sz="3200" dirty="0" smtClean="0">
                <a:solidFill>
                  <a:schemeClr val="tx2">
                    <a:satMod val="130000"/>
                  </a:schemeClr>
                </a:solidFill>
              </a:rPr>
              <a:t>6401)</a:t>
            </a:r>
            <a:endParaRPr lang="en-US" sz="3200"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Font typeface="Wingdings 2"/>
              <a:buChar char=""/>
              <a:defRPr/>
            </a:pPr>
            <a:r>
              <a:rPr lang="en-US" sz="2800" dirty="0" smtClean="0"/>
              <a:t>Only time to use 6401 is when you are purchasing professional development materials for teacher use (books). </a:t>
            </a:r>
          </a:p>
          <a:p>
            <a:pPr marL="365760" indent="-283464" fontAlgn="auto">
              <a:spcAft>
                <a:spcPts val="0"/>
              </a:spcAft>
              <a:buFont typeface="Wingdings 2"/>
              <a:buChar char=""/>
              <a:defRPr/>
            </a:pPr>
            <a:endParaRPr lang="en-US"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AF53971F-FBB0-4C6D-94B0-6329A25F1ED7}" type="slidenum">
              <a:rPr lang="en-US"/>
              <a:pPr>
                <a:defRPr/>
              </a:pPr>
              <a:t>46</a:t>
            </a:fld>
            <a:endParaRPr lang="en-US" dirty="0"/>
          </a:p>
        </p:txBody>
      </p:sp>
      <p:sp>
        <p:nvSpPr>
          <p:cNvPr id="17" name="Rounded Rectangle 16"/>
          <p:cNvSpPr/>
          <p:nvPr/>
        </p:nvSpPr>
        <p:spPr>
          <a:xfrm>
            <a:off x="5600700" y="2743200"/>
            <a:ext cx="1905000" cy="1219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sz="1600" dirty="0" smtClean="0"/>
              <a:t>Send invoices, etc. to Inna in Accts. Payable</a:t>
            </a:r>
            <a:endParaRPr lang="en-US" sz="1600" dirty="0"/>
          </a:p>
        </p:txBody>
      </p:sp>
      <p:sp>
        <p:nvSpPr>
          <p:cNvPr id="21" name="Rectangle 20"/>
          <p:cNvSpPr/>
          <p:nvPr/>
        </p:nvSpPr>
        <p:spPr>
          <a:xfrm>
            <a:off x="228600" y="6400800"/>
            <a:ext cx="12954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Pg. 47</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lstStyle/>
          <a:p>
            <a:pPr fontAlgn="auto">
              <a:spcAft>
                <a:spcPts val="0"/>
              </a:spcAft>
              <a:defRPr/>
            </a:pPr>
            <a:r>
              <a:rPr lang="en-US" dirty="0" smtClean="0">
                <a:solidFill>
                  <a:schemeClr val="tx2">
                    <a:satMod val="130000"/>
                  </a:schemeClr>
                </a:solidFill>
              </a:rPr>
              <a:t>Portable and </a:t>
            </a:r>
            <a:r>
              <a:rPr lang="en-US" dirty="0" smtClean="0">
                <a:solidFill>
                  <a:schemeClr val="tx2">
                    <a:satMod val="130000"/>
                  </a:schemeClr>
                </a:solidFill>
              </a:rPr>
              <a:t>Attractive - Jim </a:t>
            </a:r>
            <a:r>
              <a:rPr lang="en-US" dirty="0" smtClean="0">
                <a:solidFill>
                  <a:schemeClr val="tx2">
                    <a:satMod val="130000"/>
                  </a:schemeClr>
                </a:solidFill>
              </a:rPr>
              <a:t/>
            </a:r>
            <a:br>
              <a:rPr lang="en-US" dirty="0" smtClean="0">
                <a:solidFill>
                  <a:schemeClr val="tx2">
                    <a:satMod val="130000"/>
                  </a:schemeClr>
                </a:solidFill>
              </a:rPr>
            </a:br>
            <a:r>
              <a:rPr lang="en-US" sz="3600" dirty="0" smtClean="0">
                <a:solidFill>
                  <a:schemeClr val="tx2"/>
                </a:solidFill>
              </a:rPr>
              <a:t>(6432, </a:t>
            </a:r>
            <a:r>
              <a:rPr lang="en-US" sz="2000" dirty="0" smtClean="0">
                <a:solidFill>
                  <a:schemeClr val="accent2"/>
                </a:solidFill>
              </a:rPr>
              <a:t>6402 – not used by TI Schools, mainly program staff</a:t>
            </a:r>
            <a:r>
              <a:rPr lang="en-US" sz="3600" dirty="0" smtClean="0">
                <a:solidFill>
                  <a:schemeClr val="tx2"/>
                </a:solidFill>
              </a:rPr>
              <a:t>)</a:t>
            </a:r>
            <a:endParaRPr lang="en-US" sz="3600" dirty="0">
              <a:solidFill>
                <a:schemeClr val="tx2"/>
              </a:solidFill>
            </a:endParaRPr>
          </a:p>
        </p:txBody>
      </p:sp>
      <p:sp>
        <p:nvSpPr>
          <p:cNvPr id="3" name="Content Placeholder 2"/>
          <p:cNvSpPr>
            <a:spLocks noGrp="1"/>
          </p:cNvSpPr>
          <p:nvPr>
            <p:ph idx="1"/>
          </p:nvPr>
        </p:nvSpPr>
        <p:spPr/>
        <p:txBody>
          <a:bodyPr>
            <a:normAutofit/>
          </a:bodyPr>
          <a:lstStyle/>
          <a:p>
            <a:pPr marL="365760" indent="-283464" fontAlgn="auto">
              <a:spcAft>
                <a:spcPts val="0"/>
              </a:spcAft>
              <a:buNone/>
              <a:defRPr/>
            </a:pPr>
            <a:r>
              <a:rPr lang="en-US" dirty="0" smtClean="0"/>
              <a:t>Portable and Attractive </a:t>
            </a:r>
          </a:p>
          <a:p>
            <a:pPr marL="365760" indent="-283464" fontAlgn="auto">
              <a:spcAft>
                <a:spcPts val="0"/>
              </a:spcAft>
              <a:buNone/>
              <a:defRPr/>
            </a:pPr>
            <a:endParaRPr lang="en-US"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6" name="Slide Number Placeholder 5"/>
          <p:cNvSpPr>
            <a:spLocks noGrp="1"/>
          </p:cNvSpPr>
          <p:nvPr>
            <p:ph type="sldNum" sz="quarter" idx="12"/>
          </p:nvPr>
        </p:nvSpPr>
        <p:spPr/>
        <p:txBody>
          <a:bodyPr/>
          <a:lstStyle/>
          <a:p>
            <a:pPr>
              <a:defRPr/>
            </a:pPr>
            <a:fld id="{D292663C-170D-49CC-919A-7FF9B614735D}" type="slidenum">
              <a:rPr lang="en-US"/>
              <a:pPr>
                <a:defRPr/>
              </a:pPr>
              <a:t>47</a:t>
            </a:fld>
            <a:endParaRPr lang="en-US" dirty="0"/>
          </a:p>
        </p:txBody>
      </p:sp>
      <p:pic>
        <p:nvPicPr>
          <p:cNvPr id="55303" name="Picture 3"/>
          <p:cNvPicPr>
            <a:picLocks noChangeAspect="1" noChangeArrowheads="1"/>
          </p:cNvPicPr>
          <p:nvPr/>
        </p:nvPicPr>
        <p:blipFill>
          <a:blip r:embed="rId3" cstate="print"/>
          <a:srcRect/>
          <a:stretch>
            <a:fillRect/>
          </a:stretch>
        </p:blipFill>
        <p:spPr bwMode="auto">
          <a:xfrm>
            <a:off x="6324600" y="1934162"/>
            <a:ext cx="2133600" cy="809038"/>
          </a:xfrm>
          <a:prstGeom prst="rect">
            <a:avLst/>
          </a:prstGeom>
          <a:noFill/>
          <a:ln w="9525">
            <a:noFill/>
            <a:miter lim="800000"/>
            <a:headEnd/>
            <a:tailEnd/>
          </a:ln>
        </p:spPr>
      </p:pic>
      <p:pic>
        <p:nvPicPr>
          <p:cNvPr id="55305" name="Picture 10" descr="silver_tag.JPG"/>
          <p:cNvPicPr>
            <a:picLocks noChangeAspect="1"/>
          </p:cNvPicPr>
          <p:nvPr/>
        </p:nvPicPr>
        <p:blipFill>
          <a:blip r:embed="rId4" cstate="print"/>
          <a:srcRect/>
          <a:stretch>
            <a:fillRect/>
          </a:stretch>
        </p:blipFill>
        <p:spPr bwMode="auto">
          <a:xfrm>
            <a:off x="6324600" y="3124200"/>
            <a:ext cx="2087563"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Other Materials Purchased with Title I</a:t>
            </a:r>
            <a:endParaRPr lang="en-US" dirty="0">
              <a:solidFill>
                <a:schemeClr val="tx2">
                  <a:satMod val="130000"/>
                </a:schemeClr>
              </a:solidFill>
            </a:endParaRPr>
          </a:p>
        </p:txBody>
      </p:sp>
      <p:sp>
        <p:nvSpPr>
          <p:cNvPr id="57347" name="Content Placeholder 2"/>
          <p:cNvSpPr>
            <a:spLocks noGrp="1"/>
          </p:cNvSpPr>
          <p:nvPr>
            <p:ph sz="half" idx="1"/>
          </p:nvPr>
        </p:nvSpPr>
        <p:spPr>
          <a:xfrm>
            <a:off x="457200" y="1600200"/>
            <a:ext cx="4267200" cy="4525963"/>
          </a:xfrm>
        </p:spPr>
        <p:txBody>
          <a:bodyPr>
            <a:normAutofit/>
          </a:bodyPr>
          <a:lstStyle/>
          <a:p>
            <a:r>
              <a:rPr lang="en-US" dirty="0" smtClean="0"/>
              <a:t>Anything with a shelf-life of more than one year must be labeled as “Property of Title I.” </a:t>
            </a:r>
            <a:br>
              <a:rPr lang="en-US" dirty="0" smtClean="0"/>
            </a:br>
            <a:endParaRPr lang="en-US" dirty="0" smtClean="0"/>
          </a:p>
          <a:p>
            <a:r>
              <a:rPr lang="en-US" dirty="0" smtClean="0"/>
              <a:t>Contact our office for inked stamps to use on books, etc. </a:t>
            </a:r>
          </a:p>
        </p:txBody>
      </p:sp>
      <p:pic>
        <p:nvPicPr>
          <p:cNvPr id="57351" name="Content Placeholder 11" descr="TI Stamp.png"/>
          <p:cNvPicPr>
            <a:picLocks noGrp="1" noChangeAspect="1"/>
          </p:cNvPicPr>
          <p:nvPr>
            <p:ph sz="half" idx="2"/>
          </p:nvPr>
        </p:nvPicPr>
        <p:blipFill>
          <a:blip r:embed="rId2" cstate="print"/>
          <a:stretch>
            <a:fillRect/>
          </a:stretch>
        </p:blipFill>
        <p:spPr>
          <a:xfrm>
            <a:off x="4556125" y="3200400"/>
            <a:ext cx="3521075" cy="3100864"/>
          </a:xfrm>
        </p:spPr>
      </p:pic>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7" name="Footer Placeholder 6"/>
          <p:cNvSpPr>
            <a:spLocks noGrp="1"/>
          </p:cNvSpPr>
          <p:nvPr>
            <p:ph type="ftr" sz="quarter" idx="11"/>
          </p:nvPr>
        </p:nvSpPr>
        <p:spPr/>
        <p:txBody>
          <a:bodyPr/>
          <a:lstStyle/>
          <a:p>
            <a:pPr>
              <a:defRPr/>
            </a:pPr>
            <a:r>
              <a:rPr lang="en-US" dirty="0"/>
              <a:t>http://title1.spps.org</a:t>
            </a:r>
          </a:p>
        </p:txBody>
      </p:sp>
      <p:sp>
        <p:nvSpPr>
          <p:cNvPr id="8" name="Slide Number Placeholder 7"/>
          <p:cNvSpPr>
            <a:spLocks noGrp="1"/>
          </p:cNvSpPr>
          <p:nvPr>
            <p:ph type="sldNum" sz="quarter" idx="12"/>
          </p:nvPr>
        </p:nvSpPr>
        <p:spPr/>
        <p:txBody>
          <a:bodyPr/>
          <a:lstStyle/>
          <a:p>
            <a:pPr>
              <a:defRPr/>
            </a:pPr>
            <a:fld id="{174E8A01-0E46-4593-B332-873837135B9D}" type="slidenum">
              <a:rPr lang="en-US"/>
              <a:pPr>
                <a:defRPr/>
              </a:pPr>
              <a:t>48</a:t>
            </a:fld>
            <a:endParaRPr lang="en-US" dirty="0"/>
          </a:p>
        </p:txBody>
      </p:sp>
      <p:pic>
        <p:nvPicPr>
          <p:cNvPr id="57352" name="Picture 8" descr="stamp.jpg"/>
          <p:cNvPicPr>
            <a:picLocks noChangeAspect="1"/>
          </p:cNvPicPr>
          <p:nvPr/>
        </p:nvPicPr>
        <p:blipFill>
          <a:blip r:embed="rId3" cstate="print"/>
          <a:srcRect/>
          <a:stretch>
            <a:fillRect/>
          </a:stretch>
        </p:blipFill>
        <p:spPr bwMode="auto">
          <a:xfrm>
            <a:off x="5638800" y="1524000"/>
            <a:ext cx="16256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Consultants and Contracts 6303/6304</a:t>
            </a:r>
            <a:endParaRPr lang="en-US" dirty="0">
              <a:solidFill>
                <a:schemeClr val="tx2">
                  <a:satMod val="130000"/>
                </a:schemeClr>
              </a:solidFill>
            </a:endParaRPr>
          </a:p>
        </p:txBody>
      </p:sp>
      <p:sp>
        <p:nvSpPr>
          <p:cNvPr id="3" name="Content Placeholder 2"/>
          <p:cNvSpPr>
            <a:spLocks noGrp="1"/>
          </p:cNvSpPr>
          <p:nvPr>
            <p:ph sz="half" idx="1"/>
          </p:nvPr>
        </p:nvSpPr>
        <p:spPr/>
        <p:txBody>
          <a:bodyPr>
            <a:normAutofit lnSpcReduction="10000"/>
          </a:bodyPr>
          <a:lstStyle/>
          <a:p>
            <a:pPr marL="365760" indent="-283464" fontAlgn="auto">
              <a:spcAft>
                <a:spcPts val="0"/>
              </a:spcAft>
              <a:buFont typeface="Wingdings 2"/>
              <a:buChar char=""/>
              <a:defRPr/>
            </a:pPr>
            <a:r>
              <a:rPr lang="en-US" dirty="0" smtClean="0"/>
              <a:t>6303 used for consultants and contracted services up to $25,000. </a:t>
            </a:r>
          </a:p>
          <a:p>
            <a:pPr marL="365760" indent="-283464" fontAlgn="auto">
              <a:spcAft>
                <a:spcPts val="0"/>
              </a:spcAft>
              <a:buFont typeface="Wingdings 2"/>
              <a:buChar char=""/>
              <a:defRPr/>
            </a:pPr>
            <a:r>
              <a:rPr lang="en-US" dirty="0" smtClean="0"/>
              <a:t>6304 used for consultants and contracted services over $25,000</a:t>
            </a:r>
          </a:p>
          <a:p>
            <a:pPr marL="365760" indent="-283464" fontAlgn="auto">
              <a:spcAft>
                <a:spcPts val="0"/>
              </a:spcAft>
              <a:buFont typeface="Wingdings 2"/>
              <a:buChar char=""/>
              <a:defRPr/>
            </a:pPr>
            <a:r>
              <a:rPr lang="en-US" dirty="0" smtClean="0"/>
              <a:t>Use district procedures for contracting.</a:t>
            </a:r>
          </a:p>
        </p:txBody>
      </p:sp>
      <p:pic>
        <p:nvPicPr>
          <p:cNvPr id="58372" name="Content Placeholder 8" descr="Contract.jpg"/>
          <p:cNvPicPr>
            <a:picLocks noGrp="1" noChangeAspect="1"/>
          </p:cNvPicPr>
          <p:nvPr>
            <p:ph sz="half" idx="2"/>
          </p:nvPr>
        </p:nvPicPr>
        <p:blipFill>
          <a:blip r:embed="rId2" cstate="print"/>
          <a:stretch>
            <a:fillRect/>
          </a:stretch>
        </p:blipFill>
        <p:spPr>
          <a:xfrm>
            <a:off x="4267200" y="3886200"/>
            <a:ext cx="3521075" cy="2336337"/>
          </a:xfrm>
        </p:spPr>
      </p:pic>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033CCDF8-7066-414D-B39A-3D254FD543A1}" type="slidenum">
              <a:rPr lang="en-US"/>
              <a:pPr>
                <a:defRPr/>
              </a:pPr>
              <a:t>49</a:t>
            </a:fld>
            <a:endParaRPr lang="en-US" dirty="0"/>
          </a:p>
        </p:txBody>
      </p:sp>
      <p:sp>
        <p:nvSpPr>
          <p:cNvPr id="11" name="Content Placeholder 2"/>
          <p:cNvSpPr txBox="1">
            <a:spLocks/>
          </p:cNvSpPr>
          <p:nvPr/>
        </p:nvSpPr>
        <p:spPr>
          <a:xfrm>
            <a:off x="4114800" y="1143000"/>
            <a:ext cx="3962400" cy="2514600"/>
          </a:xfrm>
          <a:prstGeom prst="rect">
            <a:avLst/>
          </a:prstGeom>
        </p:spPr>
        <p:txBody>
          <a:bodyPr>
            <a:normAutofit fontScale="70000" lnSpcReduction="20000"/>
          </a:bodyPr>
          <a:lstStyle/>
          <a:p>
            <a:pPr marL="288925" indent="-288925" eaLnBrk="0" hangingPunct="0">
              <a:buFont typeface="Arial" pitchFamily="34" charset="0"/>
              <a:buChar char="•"/>
              <a:defRPr/>
            </a:pPr>
            <a:r>
              <a:rPr lang="en-US" sz="2800" dirty="0">
                <a:latin typeface="Tahoma" charset="0"/>
                <a:cs typeface="+mn-cs"/>
              </a:rPr>
              <a:t>Contract must include </a:t>
            </a:r>
            <a:r>
              <a:rPr lang="en-US" sz="2800" dirty="0">
                <a:solidFill>
                  <a:srgbClr val="7030A0"/>
                </a:solidFill>
                <a:latin typeface="Tahoma" charset="0"/>
                <a:cs typeface="+mn-cs"/>
              </a:rPr>
              <a:t>specific deliverables and time lines.</a:t>
            </a:r>
            <a:r>
              <a:rPr lang="en-US" sz="2800" dirty="0">
                <a:solidFill>
                  <a:schemeClr val="accent3">
                    <a:lumMod val="75000"/>
                  </a:schemeClr>
                </a:solidFill>
                <a:latin typeface="Tahoma" charset="0"/>
                <a:cs typeface="+mn-cs"/>
              </a:rPr>
              <a:t/>
            </a:r>
            <a:br>
              <a:rPr lang="en-US" sz="2800" dirty="0">
                <a:solidFill>
                  <a:schemeClr val="accent3">
                    <a:lumMod val="75000"/>
                  </a:schemeClr>
                </a:solidFill>
                <a:latin typeface="Tahoma" charset="0"/>
                <a:cs typeface="+mn-cs"/>
              </a:rPr>
            </a:br>
            <a:endParaRPr lang="en-US" sz="2800" dirty="0">
              <a:solidFill>
                <a:schemeClr val="accent3">
                  <a:lumMod val="75000"/>
                </a:schemeClr>
              </a:solidFill>
              <a:latin typeface="Tahoma" charset="0"/>
              <a:cs typeface="+mn-cs"/>
            </a:endParaRPr>
          </a:p>
          <a:p>
            <a:pPr marL="288925" indent="-288925" eaLnBrk="0" hangingPunct="0">
              <a:buFont typeface="Arial" pitchFamily="34" charset="0"/>
              <a:buChar char="•"/>
              <a:defRPr/>
            </a:pPr>
            <a:r>
              <a:rPr lang="en-US" sz="2800" dirty="0">
                <a:latin typeface="Tahoma" charset="0"/>
                <a:cs typeface="+mn-cs"/>
              </a:rPr>
              <a:t>Can make periodic payments for work completed, </a:t>
            </a:r>
            <a:r>
              <a:rPr lang="en-US" sz="2800" dirty="0">
                <a:solidFill>
                  <a:srgbClr val="7030A0"/>
                </a:solidFill>
                <a:latin typeface="Tahoma" charset="0"/>
                <a:cs typeface="+mn-cs"/>
              </a:rPr>
              <a:t>no lump sum payments.</a:t>
            </a:r>
            <a:r>
              <a:rPr lang="en-US" sz="2800" dirty="0">
                <a:latin typeface="Tahoma" charset="0"/>
                <a:cs typeface="+mn-cs"/>
              </a:rPr>
              <a:t/>
            </a:r>
            <a:br>
              <a:rPr lang="en-US" sz="2800" dirty="0">
                <a:latin typeface="Tahoma" charset="0"/>
                <a:cs typeface="+mn-cs"/>
              </a:rPr>
            </a:br>
            <a:endParaRPr lang="en-US" sz="2800" dirty="0">
              <a:latin typeface="Tahoma" charset="0"/>
              <a:cs typeface="+mn-cs"/>
            </a:endParaRPr>
          </a:p>
          <a:p>
            <a:pPr marL="288925" indent="-288925" eaLnBrk="0" hangingPunct="0">
              <a:buFont typeface="Arial" pitchFamily="34" charset="0"/>
              <a:buChar char="•"/>
              <a:defRPr/>
            </a:pPr>
            <a:r>
              <a:rPr lang="en-US" sz="2800" dirty="0" smtClean="0">
                <a:latin typeface="Tahoma" charset="0"/>
                <a:cs typeface="+mn-cs"/>
              </a:rPr>
              <a:t>Contract must be in place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ahoma" charset="0"/>
                <a:cs typeface="+mn-cs"/>
              </a:rPr>
              <a:t>before </a:t>
            </a:r>
            <a:r>
              <a:rPr lang="en-US" sz="2800" dirty="0" smtClean="0">
                <a:latin typeface="Tahoma" charset="0"/>
                <a:cs typeface="+mn-cs"/>
              </a:rPr>
              <a:t>the work begins.</a:t>
            </a:r>
            <a:endParaRPr lang="en-US" sz="2800" dirty="0">
              <a:latin typeface="Tahoma" charset="0"/>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Title I Team</a:t>
            </a:r>
            <a:endParaRPr lang="en-US" dirty="0">
              <a:solidFill>
                <a:schemeClr val="tx2">
                  <a:satMod val="130000"/>
                </a:schemeClr>
              </a:solidFill>
            </a:endParaRPr>
          </a:p>
        </p:txBody>
      </p:sp>
      <p:sp>
        <p:nvSpPr>
          <p:cNvPr id="11" name="Content Placeholder 10"/>
          <p:cNvSpPr>
            <a:spLocks noGrp="1"/>
          </p:cNvSpPr>
          <p:nvPr>
            <p:ph idx="1"/>
          </p:nvPr>
        </p:nvSpPr>
        <p:spPr/>
        <p:txBody>
          <a:bodyPr>
            <a:normAutofit/>
          </a:bodyPr>
          <a:lstStyle/>
          <a:p>
            <a:r>
              <a:rPr lang="en-US" sz="3600" dirty="0" smtClean="0"/>
              <a:t>Project REACH Staff</a:t>
            </a:r>
          </a:p>
          <a:p>
            <a:pPr lvl="1"/>
            <a:r>
              <a:rPr lang="en-US" sz="3200" dirty="0" smtClean="0"/>
              <a:t>Beth O’Keefe</a:t>
            </a:r>
          </a:p>
          <a:p>
            <a:pPr lvl="1"/>
            <a:r>
              <a:rPr lang="en-US" sz="1600" dirty="0" smtClean="0"/>
              <a:t> Social Worker</a:t>
            </a:r>
          </a:p>
          <a:p>
            <a:pPr lvl="1"/>
            <a:r>
              <a:rPr lang="en-US" sz="3200" dirty="0" smtClean="0"/>
              <a:t>Lily Tharoor</a:t>
            </a:r>
          </a:p>
          <a:p>
            <a:pPr lvl="1"/>
            <a:r>
              <a:rPr lang="en-US" sz="1600" dirty="0" smtClean="0"/>
              <a:t> Social Worker</a:t>
            </a:r>
          </a:p>
          <a:p>
            <a:pPr lvl="1"/>
            <a:r>
              <a:rPr lang="en-US" sz="3200" dirty="0" smtClean="0"/>
              <a:t>Cindy McGowan</a:t>
            </a:r>
          </a:p>
          <a:p>
            <a:pPr lvl="1"/>
            <a:r>
              <a:rPr lang="en-US" sz="1600" dirty="0" smtClean="0"/>
              <a:t>Transportation Coordinator</a:t>
            </a:r>
          </a:p>
          <a:p>
            <a:pPr lvl="1"/>
            <a:r>
              <a:rPr lang="en-US" sz="3200" dirty="0" smtClean="0"/>
              <a:t>Breelynn Lein</a:t>
            </a:r>
          </a:p>
          <a:p>
            <a:pPr lvl="1"/>
            <a:r>
              <a:rPr lang="en-US" sz="1600" dirty="0" smtClean="0"/>
              <a:t>Social Worker Intern</a:t>
            </a:r>
          </a:p>
          <a:p>
            <a:pPr>
              <a:buNone/>
            </a:pPr>
            <a:endParaRPr lang="en-US" dirty="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5" name="Footer Placeholder 4"/>
          <p:cNvSpPr>
            <a:spLocks noGrp="1"/>
          </p:cNvSpPr>
          <p:nvPr>
            <p:ph type="ftr" sz="quarter" idx="11"/>
          </p:nvPr>
        </p:nvSpPr>
        <p:spPr/>
        <p:txBody>
          <a:bodyPr/>
          <a:lstStyle/>
          <a:p>
            <a:pPr>
              <a:defRPr/>
            </a:pPr>
            <a:r>
              <a:rPr lang="en-US" dirty="0"/>
              <a:t>http://title1.spps.org</a:t>
            </a:r>
          </a:p>
        </p:txBody>
      </p:sp>
      <p:sp>
        <p:nvSpPr>
          <p:cNvPr id="15" name="Slide Number Placeholder 14"/>
          <p:cNvSpPr>
            <a:spLocks noGrp="1"/>
          </p:cNvSpPr>
          <p:nvPr>
            <p:ph type="sldNum" sz="quarter" idx="12"/>
          </p:nvPr>
        </p:nvSpPr>
        <p:spPr/>
        <p:txBody>
          <a:bodyPr/>
          <a:lstStyle/>
          <a:p>
            <a:pPr>
              <a:defRPr/>
            </a:pPr>
            <a:fld id="{430C2744-2008-4F12-8672-6A75232C1EF7}" type="slidenum">
              <a:rPr lang="en-US"/>
              <a:pPr>
                <a:defRPr/>
              </a:pPr>
              <a:t>5</a:t>
            </a:fld>
            <a:endParaRPr lang="en-US" dirty="0"/>
          </a:p>
        </p:txBody>
      </p:sp>
      <p:pic>
        <p:nvPicPr>
          <p:cNvPr id="12" name="Picture 11" descr="Team.jpg"/>
          <p:cNvPicPr>
            <a:picLocks noChangeAspect="1"/>
          </p:cNvPicPr>
          <p:nvPr/>
        </p:nvPicPr>
        <p:blipFill>
          <a:blip r:embed="rId2" cstate="print"/>
          <a:stretch>
            <a:fillRect/>
          </a:stretch>
        </p:blipFill>
        <p:spPr>
          <a:xfrm>
            <a:off x="5257800" y="152400"/>
            <a:ext cx="2554941" cy="1833880"/>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1487" y="1066800"/>
            <a:ext cx="7224713" cy="5201275"/>
          </a:xfrm>
          <a:prstGeom prst="rect">
            <a:avLst/>
          </a:prstGeom>
          <a:noFill/>
          <a:ln w="9525">
            <a:noFill/>
            <a:miter lim="800000"/>
            <a:headEnd/>
            <a:tailEnd/>
          </a:ln>
        </p:spPr>
      </p:pic>
      <p:sp>
        <p:nvSpPr>
          <p:cNvPr id="2" name="Title 1"/>
          <p:cNvSpPr>
            <a:spLocks noGrp="1"/>
          </p:cNvSpPr>
          <p:nvPr>
            <p:ph type="title"/>
          </p:nvPr>
        </p:nvSpPr>
        <p:spPr>
          <a:xfrm>
            <a:off x="457200" y="320040"/>
            <a:ext cx="7239000" cy="746760"/>
          </a:xfrm>
        </p:spPr>
        <p:txBody>
          <a:bodyPr/>
          <a:lstStyle/>
          <a:p>
            <a:r>
              <a:rPr lang="en-US" dirty="0" smtClean="0">
                <a:solidFill>
                  <a:schemeClr val="tx2"/>
                </a:solidFill>
              </a:rPr>
              <a:t>Contract template</a:t>
            </a:r>
            <a:endParaRPr lang="en-US" dirty="0">
              <a:solidFill>
                <a:schemeClr val="tx2"/>
              </a:solidFill>
            </a:endParaRPr>
          </a:p>
        </p:txBody>
      </p:sp>
      <p:sp>
        <p:nvSpPr>
          <p:cNvPr id="5" name="Date Placeholder 4"/>
          <p:cNvSpPr>
            <a:spLocks noGrp="1"/>
          </p:cNvSpPr>
          <p:nvPr>
            <p:ph type="dt" sz="half" idx="10"/>
          </p:nvPr>
        </p:nvSpPr>
        <p:spPr/>
        <p:txBody>
          <a:bodyPr/>
          <a:lstStyle/>
          <a:p>
            <a:r>
              <a:rPr lang="en-US" dirty="0" smtClean="0"/>
              <a:t>September 23, 2013</a:t>
            </a:r>
            <a:endParaRPr lang="en-US" dirty="0"/>
          </a:p>
        </p:txBody>
      </p:sp>
      <p:sp>
        <p:nvSpPr>
          <p:cNvPr id="6" name="Footer Placeholder 5"/>
          <p:cNvSpPr>
            <a:spLocks noGrp="1"/>
          </p:cNvSpPr>
          <p:nvPr>
            <p:ph type="ftr" sz="quarter" idx="11"/>
          </p:nvPr>
        </p:nvSpPr>
        <p:spPr/>
        <p:txBody>
          <a:bodyPr/>
          <a:lstStyle/>
          <a:p>
            <a:r>
              <a:rPr lang="en-US" dirty="0" smtClean="0"/>
              <a:t>http://title1.spps.org</a:t>
            </a:r>
            <a:endParaRPr lang="en-US" dirty="0"/>
          </a:p>
        </p:txBody>
      </p:sp>
      <p:sp>
        <p:nvSpPr>
          <p:cNvPr id="7" name="Slide Number Placeholder 6"/>
          <p:cNvSpPr>
            <a:spLocks noGrp="1"/>
          </p:cNvSpPr>
          <p:nvPr>
            <p:ph type="sldNum" sz="quarter" idx="12"/>
          </p:nvPr>
        </p:nvSpPr>
        <p:spPr/>
        <p:txBody>
          <a:bodyPr/>
          <a:lstStyle/>
          <a:p>
            <a:fld id="{FC3CCB29-DD14-40B5-8B9D-9EE84DDB6078}" type="slidenum">
              <a:rPr lang="en-US" smtClean="0"/>
              <a:pPr/>
              <a:t>50</a:t>
            </a:fld>
            <a:endParaRPr lang="en-US" dirty="0"/>
          </a:p>
        </p:txBody>
      </p:sp>
      <p:sp>
        <p:nvSpPr>
          <p:cNvPr id="13" name="Right Arrow 12"/>
          <p:cNvSpPr/>
          <p:nvPr/>
        </p:nvSpPr>
        <p:spPr>
          <a:xfrm flipH="1">
            <a:off x="7010400" y="3733800"/>
            <a:ext cx="190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Deliverables</a:t>
            </a:r>
            <a:endParaRPr lang="en-US" sz="12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Contract Template</a:t>
            </a:r>
            <a:endParaRPr lang="en-US" dirty="0"/>
          </a:p>
        </p:txBody>
      </p:sp>
      <p:sp>
        <p:nvSpPr>
          <p:cNvPr id="9" name="Content Placeholder 8"/>
          <p:cNvSpPr>
            <a:spLocks noGrp="1"/>
          </p:cNvSpPr>
          <p:nvPr>
            <p:ph idx="1"/>
          </p:nvPr>
        </p:nvSpPr>
        <p:spPr/>
        <p:txBody>
          <a:bodyPr/>
          <a:lstStyle/>
          <a:p>
            <a:r>
              <a:rPr lang="en-US" dirty="0" smtClean="0"/>
              <a:t>Deliverables need to be specific so you can determine if contractor provided service you paid for. </a:t>
            </a:r>
            <a:endParaRPr lang="en-US" dirty="0"/>
          </a:p>
        </p:txBody>
      </p:sp>
      <p:sp>
        <p:nvSpPr>
          <p:cNvPr id="2" name="Date Placeholder 1"/>
          <p:cNvSpPr>
            <a:spLocks noGrp="1"/>
          </p:cNvSpPr>
          <p:nvPr>
            <p:ph type="dt" sz="half" idx="10"/>
          </p:nvPr>
        </p:nvSpPr>
        <p:spPr/>
        <p:txBody>
          <a:bodyPr/>
          <a:lstStyle/>
          <a:p>
            <a:pPr>
              <a:defRPr/>
            </a:pPr>
            <a:fld id="{311BB9E7-C1BC-4C0F-9A4E-7EA3DFEE2114}" type="datetime1">
              <a:rPr lang="en-US" smtClean="0"/>
              <a:pPr>
                <a:defRPr/>
              </a:pPr>
              <a:t>9/26/2014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0601A5B-710C-4C9A-A3FD-2299E2A1A7A3}" type="slidenum">
              <a:rPr lang="en-US" smtClean="0"/>
              <a:pPr>
                <a:defRPr/>
              </a:pPr>
              <a:t>51</a:t>
            </a:fld>
            <a:endParaRPr lang="en-US" dirty="0"/>
          </a:p>
        </p:txBody>
      </p:sp>
      <p:pic>
        <p:nvPicPr>
          <p:cNvPr id="2050" name="Picture 2"/>
          <p:cNvPicPr>
            <a:picLocks noChangeAspect="1" noChangeArrowheads="1"/>
          </p:cNvPicPr>
          <p:nvPr/>
        </p:nvPicPr>
        <p:blipFill>
          <a:blip r:embed="rId2"/>
          <a:srcRect/>
          <a:stretch>
            <a:fillRect/>
          </a:stretch>
        </p:blipFill>
        <p:spPr bwMode="auto">
          <a:xfrm>
            <a:off x="761999" y="3241675"/>
            <a:ext cx="7851037" cy="3692525"/>
          </a:xfrm>
          <a:prstGeom prst="rect">
            <a:avLst/>
          </a:prstGeom>
          <a:noFill/>
          <a:ln w="9525">
            <a:noFill/>
            <a:miter lim="800000"/>
            <a:headEnd/>
            <a:tailEnd/>
          </a:ln>
        </p:spPr>
      </p:pic>
      <p:sp>
        <p:nvSpPr>
          <p:cNvPr id="7" name="Right Arrow 6"/>
          <p:cNvSpPr/>
          <p:nvPr/>
        </p:nvSpPr>
        <p:spPr>
          <a:xfrm flipH="1">
            <a:off x="6019800" y="5105400"/>
            <a:ext cx="1905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Conditions of Payment</a:t>
            </a:r>
            <a:endParaRPr lang="en-US" sz="12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Contract Scenario</a:t>
            </a:r>
            <a:endParaRPr lang="en-US" dirty="0"/>
          </a:p>
        </p:txBody>
      </p:sp>
      <p:sp>
        <p:nvSpPr>
          <p:cNvPr id="6" name="Content Placeholder 5"/>
          <p:cNvSpPr>
            <a:spLocks noGrp="1"/>
          </p:cNvSpPr>
          <p:nvPr>
            <p:ph idx="1"/>
          </p:nvPr>
        </p:nvSpPr>
        <p:spPr/>
        <p:txBody>
          <a:bodyPr/>
          <a:lstStyle/>
          <a:p>
            <a:r>
              <a:rPr lang="en-US" dirty="0" smtClean="0"/>
              <a:t>An Artist in Residence will be coming to the school for 2 months and to provide classes for all 6</a:t>
            </a:r>
            <a:r>
              <a:rPr lang="en-US" baseline="30000" dirty="0" smtClean="0"/>
              <a:t>th</a:t>
            </a:r>
            <a:r>
              <a:rPr lang="en-US" dirty="0" smtClean="0"/>
              <a:t> grade students. The resident artist will also provide support and professional development to the teachers of those same students to incorporate the arts </a:t>
            </a:r>
            <a:r>
              <a:rPr lang="en-US" dirty="0" smtClean="0"/>
              <a:t>into their </a:t>
            </a:r>
            <a:r>
              <a:rPr lang="en-US" dirty="0" smtClean="0"/>
              <a:t>lessons. </a:t>
            </a:r>
            <a:endParaRPr lang="en-US" dirty="0"/>
          </a:p>
        </p:txBody>
      </p:sp>
      <p:sp>
        <p:nvSpPr>
          <p:cNvPr id="2" name="Date Placeholder 1"/>
          <p:cNvSpPr>
            <a:spLocks noGrp="1"/>
          </p:cNvSpPr>
          <p:nvPr>
            <p:ph type="dt" sz="half" idx="10"/>
          </p:nvPr>
        </p:nvSpPr>
        <p:spPr/>
        <p:txBody>
          <a:bodyPr/>
          <a:lstStyle/>
          <a:p>
            <a:pPr>
              <a:defRPr/>
            </a:pPr>
            <a:fld id="{311BB9E7-C1BC-4C0F-9A4E-7EA3DFEE2114}" type="datetime1">
              <a:rPr lang="en-US" smtClean="0"/>
              <a:pPr>
                <a:defRPr/>
              </a:pPr>
              <a:t>9/26/2014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0601A5B-710C-4C9A-A3FD-2299E2A1A7A3}" type="slidenum">
              <a:rPr lang="en-US" smtClean="0"/>
              <a:pPr>
                <a:defRPr/>
              </a:pPr>
              <a:t>52</a:t>
            </a:fld>
            <a:endParaRPr lang="en-US"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Contract Terms</a:t>
            </a:r>
            <a:endParaRPr lang="en-US" dirty="0"/>
          </a:p>
        </p:txBody>
      </p:sp>
      <p:sp>
        <p:nvSpPr>
          <p:cNvPr id="6" name="Content Placeholder 5"/>
          <p:cNvSpPr>
            <a:spLocks noGrp="1"/>
          </p:cNvSpPr>
          <p:nvPr>
            <p:ph idx="1"/>
          </p:nvPr>
        </p:nvSpPr>
        <p:spPr/>
        <p:txBody>
          <a:bodyPr/>
          <a:lstStyle/>
          <a:p>
            <a:r>
              <a:rPr lang="en-US" dirty="0" smtClean="0">
                <a:hlinkClick r:id="rId2" action="ppaction://hlinksldjump"/>
              </a:rPr>
              <a:t>Deliverables</a:t>
            </a:r>
            <a:endParaRPr lang="en-US" dirty="0" smtClean="0"/>
          </a:p>
          <a:p>
            <a:pPr lvl="1"/>
            <a:r>
              <a:rPr lang="en-US" sz="2400" dirty="0" smtClean="0"/>
              <a:t>Provide art class for 6</a:t>
            </a:r>
            <a:r>
              <a:rPr lang="en-US" sz="2400" baseline="30000" dirty="0" smtClean="0"/>
              <a:t>th</a:t>
            </a:r>
            <a:r>
              <a:rPr lang="en-US" sz="2400" dirty="0" smtClean="0"/>
              <a:t> grade students;  1 class per week for each of 4 classrooms total over the course of 2 months (not to exceed a total of 32 lessons. $50 per teaching hour and 12.50 per class hour for prep.</a:t>
            </a:r>
          </a:p>
          <a:p>
            <a:pPr lvl="1"/>
            <a:r>
              <a:rPr lang="en-US" sz="2400" dirty="0" smtClean="0"/>
              <a:t>Provide1 hour of consultation with each </a:t>
            </a:r>
            <a:r>
              <a:rPr lang="en-US" sz="2400" dirty="0" smtClean="0"/>
              <a:t>teacher, </a:t>
            </a:r>
            <a:r>
              <a:rPr lang="en-US" sz="2400" dirty="0" smtClean="0"/>
              <a:t>each week and </a:t>
            </a:r>
            <a:r>
              <a:rPr lang="en-US" sz="2400" dirty="0" smtClean="0"/>
              <a:t>one, 1 hour classroom model/co-taught </a:t>
            </a:r>
            <a:r>
              <a:rPr lang="en-US" sz="2400" dirty="0" smtClean="0"/>
              <a:t>lesson with each </a:t>
            </a:r>
            <a:r>
              <a:rPr lang="en-US" sz="2400" dirty="0" smtClean="0"/>
              <a:t>teacher, </a:t>
            </a:r>
            <a:r>
              <a:rPr lang="en-US" sz="2400" dirty="0" smtClean="0"/>
              <a:t>each week. </a:t>
            </a:r>
          </a:p>
        </p:txBody>
      </p:sp>
      <p:sp>
        <p:nvSpPr>
          <p:cNvPr id="2" name="Date Placeholder 1"/>
          <p:cNvSpPr>
            <a:spLocks noGrp="1"/>
          </p:cNvSpPr>
          <p:nvPr>
            <p:ph type="dt" sz="half" idx="10"/>
          </p:nvPr>
        </p:nvSpPr>
        <p:spPr/>
        <p:txBody>
          <a:bodyPr/>
          <a:lstStyle/>
          <a:p>
            <a:pPr>
              <a:defRPr/>
            </a:pPr>
            <a:fld id="{311BB9E7-C1BC-4C0F-9A4E-7EA3DFEE2114}" type="datetime1">
              <a:rPr lang="en-US" smtClean="0"/>
              <a:pPr>
                <a:defRPr/>
              </a:pPr>
              <a:t>9/26/2014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0601A5B-710C-4C9A-A3FD-2299E2A1A7A3}" type="slidenum">
              <a:rPr lang="en-US" smtClean="0"/>
              <a:pPr>
                <a:defRPr/>
              </a:pPr>
              <a:t>53</a:t>
            </a:fld>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contract terms?</a:t>
            </a:r>
            <a:endParaRPr lang="en-US" dirty="0"/>
          </a:p>
        </p:txBody>
      </p:sp>
      <p:sp>
        <p:nvSpPr>
          <p:cNvPr id="3" name="Content Placeholder 2"/>
          <p:cNvSpPr>
            <a:spLocks noGrp="1"/>
          </p:cNvSpPr>
          <p:nvPr>
            <p:ph idx="1"/>
          </p:nvPr>
        </p:nvSpPr>
        <p:spPr/>
        <p:txBody>
          <a:bodyPr/>
          <a:lstStyle/>
          <a:p>
            <a:r>
              <a:rPr lang="en-US" sz="2400" dirty="0" smtClean="0"/>
              <a:t>4- 6</a:t>
            </a:r>
            <a:r>
              <a:rPr lang="en-US" sz="2400" baseline="30000" dirty="0" smtClean="0"/>
              <a:t>th</a:t>
            </a:r>
            <a:r>
              <a:rPr lang="en-US" sz="2400" dirty="0" smtClean="0"/>
              <a:t> </a:t>
            </a:r>
            <a:r>
              <a:rPr lang="en-US" sz="2400" dirty="0" smtClean="0"/>
              <a:t>grade classes </a:t>
            </a:r>
            <a:r>
              <a:rPr lang="en-US" sz="2400" dirty="0" smtClean="0"/>
              <a:t>meet once a week for 1 hr.</a:t>
            </a:r>
          </a:p>
          <a:p>
            <a:r>
              <a:rPr lang="en-US" sz="2400" dirty="0" smtClean="0"/>
              <a:t>Paid $50.00 </a:t>
            </a:r>
            <a:r>
              <a:rPr lang="en-US" sz="2400" dirty="0" smtClean="0"/>
              <a:t>per </a:t>
            </a:r>
            <a:r>
              <a:rPr lang="en-US" sz="2400" dirty="0" smtClean="0"/>
              <a:t>hour for teaching, and consulting</a:t>
            </a:r>
          </a:p>
          <a:p>
            <a:r>
              <a:rPr lang="en-US" sz="2400" dirty="0" smtClean="0"/>
              <a:t>12.50 </a:t>
            </a:r>
            <a:r>
              <a:rPr lang="en-US" sz="2400" dirty="0" smtClean="0"/>
              <a:t>per </a:t>
            </a:r>
            <a:r>
              <a:rPr lang="en-US" sz="2400" dirty="0" smtClean="0"/>
              <a:t>1 hour </a:t>
            </a:r>
            <a:r>
              <a:rPr lang="en-US" sz="2400" dirty="0" smtClean="0"/>
              <a:t>of course work </a:t>
            </a:r>
            <a:r>
              <a:rPr lang="en-US" sz="2400" dirty="0" smtClean="0"/>
              <a:t>for preparation</a:t>
            </a:r>
          </a:p>
          <a:p>
            <a:pPr lvl="1"/>
            <a:r>
              <a:rPr lang="en-US" sz="1800" dirty="0" smtClean="0"/>
              <a:t>2 months (8 days x 4 classes per day) =32 classes</a:t>
            </a:r>
          </a:p>
          <a:p>
            <a:pPr lvl="2"/>
            <a:r>
              <a:rPr lang="en-US" sz="1400" dirty="0" smtClean="0"/>
              <a:t>32 x $50.00 = $1600.00</a:t>
            </a:r>
          </a:p>
          <a:p>
            <a:pPr lvl="2"/>
            <a:r>
              <a:rPr lang="en-US" sz="1400" dirty="0" smtClean="0"/>
              <a:t>32 x $12.50 = $ 400.00</a:t>
            </a:r>
          </a:p>
          <a:p>
            <a:r>
              <a:rPr lang="en-US" sz="2600" dirty="0" smtClean="0"/>
              <a:t>4 -6</a:t>
            </a:r>
            <a:r>
              <a:rPr lang="en-US" sz="2600" baseline="30000" dirty="0" smtClean="0"/>
              <a:t>th</a:t>
            </a:r>
            <a:r>
              <a:rPr lang="en-US" sz="2600" dirty="0" smtClean="0"/>
              <a:t> grade teachers meeting two sessions per week for consulting and demonstration lessons </a:t>
            </a:r>
          </a:p>
          <a:p>
            <a:pPr lvl="1"/>
            <a:r>
              <a:rPr lang="en-US" sz="2200" dirty="0" smtClean="0"/>
              <a:t>2 months (16 sessions x 4 ) = 64</a:t>
            </a:r>
          </a:p>
          <a:p>
            <a:pPr lvl="2"/>
            <a:r>
              <a:rPr lang="en-US" sz="1400" dirty="0" smtClean="0"/>
              <a:t>64 x $50.00 = $</a:t>
            </a:r>
            <a:r>
              <a:rPr lang="en-US" sz="1400" dirty="0" smtClean="0"/>
              <a:t>3200.00</a:t>
            </a:r>
            <a:br>
              <a:rPr lang="en-US" sz="1400" dirty="0" smtClean="0"/>
            </a:br>
            <a:endParaRPr lang="en-US" sz="1400" dirty="0" smtClean="0"/>
          </a:p>
          <a:p>
            <a:r>
              <a:rPr lang="en-US" sz="2200" dirty="0" smtClean="0"/>
              <a:t>TOTALS…$1600.00+$400+$3200 = $5200</a:t>
            </a:r>
            <a:endParaRPr lang="en-US" sz="2200" dirty="0" smtClean="0"/>
          </a:p>
          <a:p>
            <a:endParaRPr lang="en-US" sz="2600" dirty="0" smtClean="0"/>
          </a:p>
          <a:p>
            <a:pPr lvl="3">
              <a:buNone/>
            </a:pPr>
            <a:endParaRPr lang="en-US" sz="1800" dirty="0" smtClean="0"/>
          </a:p>
          <a:p>
            <a:endParaRPr lang="en-US" dirty="0" smtClean="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54</a:t>
            </a:fld>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Terms</a:t>
            </a:r>
            <a:endParaRPr lang="en-US" dirty="0"/>
          </a:p>
        </p:txBody>
      </p:sp>
      <p:sp>
        <p:nvSpPr>
          <p:cNvPr id="3" name="Content Placeholder 2"/>
          <p:cNvSpPr>
            <a:spLocks noGrp="1"/>
          </p:cNvSpPr>
          <p:nvPr>
            <p:ph idx="1"/>
          </p:nvPr>
        </p:nvSpPr>
        <p:spPr/>
        <p:txBody>
          <a:bodyPr/>
          <a:lstStyle/>
          <a:p>
            <a:pPr>
              <a:buNone/>
            </a:pPr>
            <a:r>
              <a:rPr lang="en-US" sz="1600" dirty="0" smtClean="0"/>
              <a:t>NOW THEREFORE, the parties hereto agree as follows:</a:t>
            </a:r>
          </a:p>
          <a:p>
            <a:pPr lvl="0">
              <a:buNone/>
            </a:pPr>
            <a:r>
              <a:rPr lang="en-US" sz="1600" dirty="0" smtClean="0"/>
              <a:t>CONSULTANT shall perform the following tasks:  </a:t>
            </a:r>
            <a:r>
              <a:rPr lang="en-US" sz="1600" dirty="0" smtClean="0">
                <a:solidFill>
                  <a:srgbClr val="FF0000"/>
                </a:solidFill>
                <a:hlinkClick r:id="rId2" action="ppaction://hlinksldjump"/>
              </a:rPr>
              <a:t>This is where you put what they will be doing…</a:t>
            </a:r>
            <a:r>
              <a:rPr lang="en-US" sz="1600" dirty="0" smtClean="0">
                <a:solidFill>
                  <a:srgbClr val="FF0000"/>
                </a:solidFill>
              </a:rPr>
              <a:t> In Consideration of the Terms of this Contract…</a:t>
            </a:r>
            <a:endParaRPr lang="en-US" sz="1600" dirty="0" smtClean="0">
              <a:solidFill>
                <a:srgbClr val="FF0000"/>
              </a:solidFill>
            </a:endParaRPr>
          </a:p>
          <a:p>
            <a:pPr>
              <a:buNone/>
            </a:pPr>
            <a:r>
              <a:rPr lang="en-US" sz="1600" u="sng" dirty="0" smtClean="0"/>
              <a:t> </a:t>
            </a:r>
            <a:endParaRPr lang="en-US" sz="1600" dirty="0" smtClean="0"/>
          </a:p>
          <a:p>
            <a:pPr lvl="0">
              <a:buNone/>
            </a:pPr>
            <a:r>
              <a:rPr lang="en-US" sz="1600" dirty="0" smtClean="0"/>
              <a:t>Consideration and Conditions of Payment:</a:t>
            </a:r>
          </a:p>
          <a:p>
            <a:pPr lvl="1">
              <a:buNone/>
            </a:pPr>
            <a:r>
              <a:rPr lang="en-US" sz="1600" dirty="0" smtClean="0">
                <a:solidFill>
                  <a:schemeClr val="accent4">
                    <a:lumMod val="75000"/>
                  </a:schemeClr>
                </a:solidFill>
              </a:rPr>
              <a:t>In consideration for services provided under the terms of this contract,</a:t>
            </a:r>
            <a:r>
              <a:rPr lang="en-US" sz="1600" dirty="0" smtClean="0"/>
              <a:t> DISTRICT shall pay CONSULTANT:</a:t>
            </a:r>
          </a:p>
          <a:p>
            <a:pPr>
              <a:buNone/>
            </a:pPr>
            <a:r>
              <a:rPr lang="en-US" sz="1600" dirty="0" smtClean="0"/>
              <a:t> </a:t>
            </a:r>
            <a:r>
              <a:rPr lang="en-US" sz="1600" dirty="0" smtClean="0"/>
              <a:t>			Lump Sum payment of $ ______. </a:t>
            </a:r>
            <a:endParaRPr lang="en-US" sz="1600" dirty="0" smtClean="0"/>
          </a:p>
          <a:p>
            <a:pPr lvl="1">
              <a:buNone/>
            </a:pPr>
            <a:r>
              <a:rPr lang="en-US" sz="2000" dirty="0" smtClean="0"/>
              <a:t/>
            </a:r>
            <a:br>
              <a:rPr lang="en-US" sz="2000" dirty="0" smtClean="0"/>
            </a:br>
            <a:r>
              <a:rPr lang="en-US" sz="2000" dirty="0" smtClean="0"/>
              <a:t>Per </a:t>
            </a:r>
            <a:r>
              <a:rPr lang="en-US" sz="2000" dirty="0" smtClean="0"/>
              <a:t>unit rate at the rate of </a:t>
            </a:r>
            <a:r>
              <a:rPr lang="en-US" sz="2000" dirty="0" smtClean="0"/>
              <a:t>$_</a:t>
            </a:r>
            <a:r>
              <a:rPr lang="en-US" sz="2000" u="sng" dirty="0" smtClean="0"/>
              <a:t>2600</a:t>
            </a:r>
            <a:r>
              <a:rPr lang="en-US" sz="2000" dirty="0" smtClean="0"/>
              <a:t>___ </a:t>
            </a:r>
            <a:r>
              <a:rPr lang="en-US" sz="2000" dirty="0" smtClean="0"/>
              <a:t>per month not to exceed </a:t>
            </a:r>
            <a:r>
              <a:rPr lang="en-US" sz="2000" u="sng" dirty="0" smtClean="0"/>
              <a:t>$_5200____</a:t>
            </a:r>
            <a:r>
              <a:rPr lang="en-US" sz="2000" dirty="0" smtClean="0"/>
              <a:t>. </a:t>
            </a:r>
            <a:endParaRPr lang="en-US" sz="2000" dirty="0" smtClean="0"/>
          </a:p>
          <a:p>
            <a:pPr>
              <a:buNone/>
            </a:pPr>
            <a:r>
              <a:rPr lang="en-US" sz="1600" dirty="0" smtClean="0"/>
              <a:t> </a:t>
            </a:r>
          </a:p>
          <a:p>
            <a:pPr>
              <a:buNone/>
            </a:pPr>
            <a:r>
              <a:rPr lang="en-US" sz="1600" dirty="0" smtClean="0"/>
              <a:t>Payments shall be made by </a:t>
            </a:r>
            <a:r>
              <a:rPr lang="en-US" sz="1600" b="1" dirty="0" smtClean="0">
                <a:solidFill>
                  <a:schemeClr val="accent4">
                    <a:lumMod val="75000"/>
                  </a:schemeClr>
                </a:solidFill>
              </a:rPr>
              <a:t>DISTRICT within 35 days after receipt of a valid complete invoice. Invoice</a:t>
            </a:r>
            <a:r>
              <a:rPr lang="en-US" sz="1600" dirty="0" smtClean="0"/>
              <a:t> must be presented after receipt of satisfactory services and/or materials/equipment. Invoice shall include the following: complete name and address of </a:t>
            </a:r>
            <a:endParaRPr lang="en-US" sz="1600"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55</a:t>
            </a:fld>
            <a:endParaRPr lang="en-US" dirty="0"/>
          </a:p>
        </p:txBody>
      </p:sp>
      <p:pic>
        <p:nvPicPr>
          <p:cNvPr id="1026" name="Picture 2" descr="C:\Users\e511834\AppData\Local\Microsoft\Windows\Temporary Internet Files\Content.IE5\UWQQKFKF\MC900391200[1].wmf"/>
          <p:cNvPicPr>
            <a:picLocks noChangeAspect="1" noChangeArrowheads="1"/>
          </p:cNvPicPr>
          <p:nvPr/>
        </p:nvPicPr>
        <p:blipFill>
          <a:blip r:embed="rId3"/>
          <a:srcRect/>
          <a:stretch>
            <a:fillRect/>
          </a:stretch>
        </p:blipFill>
        <p:spPr bwMode="auto">
          <a:xfrm>
            <a:off x="3924235" y="3424428"/>
            <a:ext cx="240124" cy="3855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Issues</a:t>
            </a:r>
            <a:endParaRPr lang="en-US" dirty="0"/>
          </a:p>
        </p:txBody>
      </p:sp>
      <p:sp>
        <p:nvSpPr>
          <p:cNvPr id="3" name="Content Placeholder 2"/>
          <p:cNvSpPr>
            <a:spLocks noGrp="1"/>
          </p:cNvSpPr>
          <p:nvPr>
            <p:ph idx="1"/>
          </p:nvPr>
        </p:nvSpPr>
        <p:spPr/>
        <p:txBody>
          <a:bodyPr/>
          <a:lstStyle/>
          <a:p>
            <a:r>
              <a:rPr lang="en-US" sz="2800" dirty="0" smtClean="0"/>
              <a:t>Contract for services was not developed until the day of or after services were delivered. </a:t>
            </a:r>
          </a:p>
          <a:p>
            <a:r>
              <a:rPr lang="en-US" sz="2800" dirty="0" smtClean="0"/>
              <a:t>Contract is signed and dated after date of service and entered into eprocurement after date of service. </a:t>
            </a:r>
          </a:p>
          <a:p>
            <a:r>
              <a:rPr lang="en-US" sz="2800" dirty="0" smtClean="0"/>
              <a:t>Terms of the contract are vague.</a:t>
            </a:r>
          </a:p>
          <a:p>
            <a:r>
              <a:rPr lang="en-US" sz="2800" dirty="0" smtClean="0"/>
              <a:t>Terms of the contract require payment before all services are rendered or does not allow for partial payment of rendered services. </a:t>
            </a:r>
            <a:endParaRPr lang="en-US" sz="2800"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56</a:t>
            </a:fld>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Issues </a:t>
            </a:r>
            <a:endParaRPr lang="en-US" dirty="0"/>
          </a:p>
        </p:txBody>
      </p:sp>
      <p:sp>
        <p:nvSpPr>
          <p:cNvPr id="3" name="Content Placeholder 2"/>
          <p:cNvSpPr>
            <a:spLocks noGrp="1"/>
          </p:cNvSpPr>
          <p:nvPr>
            <p:ph idx="1"/>
          </p:nvPr>
        </p:nvSpPr>
        <p:spPr/>
        <p:txBody>
          <a:bodyPr/>
          <a:lstStyle/>
          <a:p>
            <a:r>
              <a:rPr lang="en-US" sz="2400" dirty="0" smtClean="0"/>
              <a:t>Lump Sum Payment </a:t>
            </a:r>
          </a:p>
          <a:p>
            <a:pPr lvl="1"/>
            <a:r>
              <a:rPr lang="en-US" sz="2400" dirty="0" smtClean="0"/>
              <a:t>Look at dates of service happen after date of payment due. </a:t>
            </a:r>
          </a:p>
          <a:p>
            <a:r>
              <a:rPr lang="en-US" sz="2400" dirty="0" smtClean="0"/>
              <a:t>Partial Payments (monthly, quarterly, after so much work is completed) </a:t>
            </a:r>
          </a:p>
          <a:p>
            <a:pPr lvl="1"/>
            <a:r>
              <a:rPr lang="en-US" sz="2400" dirty="0" smtClean="0"/>
              <a:t>Partial payments are expected, but not clear what services the partial payments cover in the deliverables.</a:t>
            </a:r>
          </a:p>
          <a:p>
            <a:r>
              <a:rPr lang="en-US" sz="2400" dirty="0" smtClean="0"/>
              <a:t>Vendor must be told how they SPPS expects to receive a detailed invoice with detailed accounting of deliverables that are aligned to the contract terms</a:t>
            </a:r>
            <a:r>
              <a:rPr lang="en-US" dirty="0" smtClean="0"/>
              <a:t>. </a:t>
            </a: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57</a:t>
            </a:fld>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tx2">
                    <a:satMod val="130000"/>
                  </a:schemeClr>
                </a:solidFill>
              </a:rPr>
              <a:t>Conferences and Travel 6366 – No Overnight stay</a:t>
            </a:r>
            <a:endParaRPr lang="en-US" dirty="0"/>
          </a:p>
        </p:txBody>
      </p:sp>
      <p:sp>
        <p:nvSpPr>
          <p:cNvPr id="10" name="Content Placeholder 9"/>
          <p:cNvSpPr>
            <a:spLocks noGrp="1"/>
          </p:cNvSpPr>
          <p:nvPr>
            <p:ph sz="half" idx="1"/>
          </p:nvPr>
        </p:nvSpPr>
        <p:spPr/>
        <p:txBody>
          <a:bodyPr>
            <a:normAutofit lnSpcReduction="10000"/>
          </a:bodyPr>
          <a:lstStyle/>
          <a:p>
            <a:r>
              <a:rPr lang="en-US" dirty="0" smtClean="0">
                <a:solidFill>
                  <a:srgbClr val="FF0000"/>
                </a:solidFill>
              </a:rPr>
              <a:t>No overnight stay and the meeting or conference is in Minnesota</a:t>
            </a:r>
            <a:endParaRPr lang="en-US" dirty="0">
              <a:solidFill>
                <a:srgbClr val="FF0000"/>
              </a:solidFill>
            </a:endParaRPr>
          </a:p>
        </p:txBody>
      </p:sp>
      <p:sp>
        <p:nvSpPr>
          <p:cNvPr id="11" name="Content Placeholder 10"/>
          <p:cNvSpPr>
            <a:spLocks noGrp="1"/>
          </p:cNvSpPr>
          <p:nvPr>
            <p:ph sz="half" idx="2"/>
          </p:nvPr>
        </p:nvSpPr>
        <p:spPr>
          <a:xfrm>
            <a:off x="4267200" y="1600200"/>
            <a:ext cx="3962400" cy="4525963"/>
          </a:xfrm>
        </p:spPr>
        <p:txBody>
          <a:bodyPr>
            <a:normAutofit lnSpcReduction="10000"/>
          </a:bodyPr>
          <a:lstStyle/>
          <a:p>
            <a:r>
              <a:rPr lang="en-US" dirty="0" smtClean="0"/>
              <a:t>Complete the Title I Order Form</a:t>
            </a:r>
          </a:p>
          <a:p>
            <a:pPr lvl="1"/>
            <a:r>
              <a:rPr lang="en-US" dirty="0" smtClean="0"/>
              <a:t>Include supporting documents.</a:t>
            </a:r>
          </a:p>
          <a:p>
            <a:r>
              <a:rPr lang="en-US" dirty="0" smtClean="0"/>
              <a:t>When approved.</a:t>
            </a:r>
          </a:p>
          <a:p>
            <a:pPr lvl="1"/>
            <a:r>
              <a:rPr lang="en-US" dirty="0" smtClean="0"/>
              <a:t>Submit a voucher for payment to the vendor.</a:t>
            </a:r>
          </a:p>
          <a:p>
            <a:pPr lvl="1"/>
            <a:r>
              <a:rPr lang="en-US" dirty="0" smtClean="0"/>
              <a:t>Include the approval, and copies of brochure, registration, etc.</a:t>
            </a:r>
            <a:endParaRPr lang="en-US" dirty="0"/>
          </a:p>
        </p:txBody>
      </p:sp>
      <p:sp>
        <p:nvSpPr>
          <p:cNvPr id="2" name="Date Placeholder 1"/>
          <p:cNvSpPr>
            <a:spLocks noGrp="1"/>
          </p:cNvSpPr>
          <p:nvPr>
            <p:ph type="dt" sz="half" idx="10"/>
          </p:nvPr>
        </p:nvSpPr>
        <p:spPr/>
        <p:txBody>
          <a:bodyPr/>
          <a:lstStyle/>
          <a:p>
            <a:r>
              <a:rPr lang="en-US" dirty="0" smtClean="0"/>
              <a:t>September 23, 2013</a:t>
            </a:r>
            <a:endParaRPr lang="en-US" dirty="0"/>
          </a:p>
        </p:txBody>
      </p:sp>
      <p:sp>
        <p:nvSpPr>
          <p:cNvPr id="3" name="Footer Placeholder 2"/>
          <p:cNvSpPr>
            <a:spLocks noGrp="1"/>
          </p:cNvSpPr>
          <p:nvPr>
            <p:ph type="ftr" sz="quarter" idx="11"/>
          </p:nvPr>
        </p:nvSpPr>
        <p:spPr/>
        <p:txBody>
          <a:bodyPr/>
          <a:lstStyle/>
          <a:p>
            <a:r>
              <a:rPr lang="en-US" dirty="0" smtClean="0"/>
              <a:t>http://title1.spps.org</a:t>
            </a:r>
            <a:endParaRPr lang="en-US" dirty="0"/>
          </a:p>
        </p:txBody>
      </p:sp>
      <p:sp>
        <p:nvSpPr>
          <p:cNvPr id="4" name="Slide Number Placeholder 3"/>
          <p:cNvSpPr>
            <a:spLocks noGrp="1"/>
          </p:cNvSpPr>
          <p:nvPr>
            <p:ph type="sldNum" sz="quarter" idx="12"/>
          </p:nvPr>
        </p:nvSpPr>
        <p:spPr/>
        <p:txBody>
          <a:bodyPr/>
          <a:lstStyle/>
          <a:p>
            <a:fld id="{FC3CCB29-DD14-40B5-8B9D-9EE84DDB6078}" type="slidenum">
              <a:rPr lang="en-US" smtClean="0"/>
              <a:pPr/>
              <a:t>58</a:t>
            </a:fld>
            <a:endParaRPr lang="en-US" dirty="0"/>
          </a:p>
        </p:txBody>
      </p:sp>
      <p:pic>
        <p:nvPicPr>
          <p:cNvPr id="12" name="Picture 28" descr="suit case gif.gif"/>
          <p:cNvPicPr>
            <a:picLocks noChangeAspect="1"/>
          </p:cNvPicPr>
          <p:nvPr/>
        </p:nvPicPr>
        <p:blipFill>
          <a:blip r:embed="rId2" cstate="print"/>
          <a:srcRect/>
          <a:stretch>
            <a:fillRect/>
          </a:stretch>
        </p:blipFill>
        <p:spPr bwMode="auto">
          <a:xfrm>
            <a:off x="945515" y="3936023"/>
            <a:ext cx="1766570" cy="18815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A001DC0B-6BD8-4042-BC52-4EC7A270CDC5}" type="slidenum">
              <a:rPr lang="en-US"/>
              <a:pPr>
                <a:defRPr/>
              </a:pPr>
              <a:t>59</a:t>
            </a:fld>
            <a:endParaRPr lang="en-US" dirty="0"/>
          </a:p>
        </p:txBody>
      </p:sp>
      <p:sp>
        <p:nvSpPr>
          <p:cNvPr id="2" name="Title 1"/>
          <p:cNvSpPr>
            <a:spLocks noGrp="1"/>
          </p:cNvSpPr>
          <p:nvPr>
            <p:ph type="title" idx="4294967295"/>
          </p:nvPr>
        </p:nvSpPr>
        <p:spPr>
          <a:xfrm>
            <a:off x="1752600" y="304800"/>
            <a:ext cx="7391400" cy="1143000"/>
          </a:xfrm>
        </p:spPr>
        <p:txBody>
          <a:bodyPr>
            <a:normAutofit fontScale="90000"/>
          </a:bodyPr>
          <a:lstStyle/>
          <a:p>
            <a:pPr fontAlgn="auto">
              <a:spcAft>
                <a:spcPts val="0"/>
              </a:spcAft>
              <a:defRPr/>
            </a:pPr>
            <a:r>
              <a:rPr lang="en-US" dirty="0" smtClean="0">
                <a:solidFill>
                  <a:schemeClr val="tx2">
                    <a:satMod val="130000"/>
                  </a:schemeClr>
                </a:solidFill>
              </a:rPr>
              <a:t>Conferences and Travel 6366/6368</a:t>
            </a:r>
            <a:endParaRPr lang="en-US" dirty="0">
              <a:solidFill>
                <a:schemeClr val="tx2">
                  <a:satMod val="130000"/>
                </a:schemeClr>
              </a:solidFill>
            </a:endParaRPr>
          </a:p>
        </p:txBody>
      </p:sp>
      <p:sp>
        <p:nvSpPr>
          <p:cNvPr id="8" name="Text Placeholder 7"/>
          <p:cNvSpPr>
            <a:spLocks noGrp="1"/>
          </p:cNvSpPr>
          <p:nvPr>
            <p:ph type="body" idx="4294967295"/>
          </p:nvPr>
        </p:nvSpPr>
        <p:spPr>
          <a:xfrm>
            <a:off x="0" y="1676400"/>
            <a:ext cx="9144000" cy="944562"/>
          </a:xfrm>
        </p:spPr>
        <p:txBody>
          <a:bodyPr>
            <a:normAutofit fontScale="62500" lnSpcReduction="20000"/>
          </a:bodyPr>
          <a:lstStyle/>
          <a:p>
            <a:pPr marL="0" indent="0">
              <a:buNone/>
              <a:defRPr/>
            </a:pPr>
            <a:r>
              <a:rPr lang="en-US" sz="4500" dirty="0" smtClean="0">
                <a:solidFill>
                  <a:schemeClr val="accent3">
                    <a:lumMod val="75000"/>
                  </a:schemeClr>
                </a:solidFill>
              </a:rPr>
              <a:t>6366- In State Conferences with Over Night Stay, and </a:t>
            </a:r>
          </a:p>
          <a:p>
            <a:pPr marL="0" indent="0">
              <a:buNone/>
              <a:defRPr/>
            </a:pPr>
            <a:r>
              <a:rPr lang="en-US" sz="4500" dirty="0" smtClean="0">
                <a:solidFill>
                  <a:schemeClr val="accent3">
                    <a:lumMod val="75000"/>
                  </a:schemeClr>
                </a:solidFill>
              </a:rPr>
              <a:t>6368- Out of State Conferences</a:t>
            </a:r>
          </a:p>
          <a:p>
            <a:pPr marL="0" indent="0" fontAlgn="auto">
              <a:spcAft>
                <a:spcPts val="0"/>
              </a:spcAft>
              <a:buFont typeface="Wingdings 2"/>
              <a:buNone/>
              <a:defRPr/>
            </a:pPr>
            <a:endParaRPr lang="en-US" dirty="0">
              <a:solidFill>
                <a:schemeClr val="accent3">
                  <a:lumMod val="75000"/>
                </a:schemeClr>
              </a:solidFill>
            </a:endParaRPr>
          </a:p>
        </p:txBody>
      </p:sp>
      <p:sp>
        <p:nvSpPr>
          <p:cNvPr id="11" name="Rectangle 10"/>
          <p:cNvSpPr/>
          <p:nvPr/>
        </p:nvSpPr>
        <p:spPr>
          <a:xfrm>
            <a:off x="152400" y="2743200"/>
            <a:ext cx="8991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r>
              <a:rPr lang="en-US" dirty="0">
                <a:solidFill>
                  <a:schemeClr val="accent3">
                    <a:lumMod val="75000"/>
                  </a:schemeClr>
                </a:solidFill>
              </a:rPr>
              <a:t>Authorization must first be given by Title I</a:t>
            </a:r>
          </a:p>
          <a:p>
            <a:pPr algn="ctr" eaLnBrk="0" hangingPunct="0">
              <a:defRPr/>
            </a:pPr>
            <a:r>
              <a:rPr lang="en-US" dirty="0"/>
              <a:t>Do not register for the conference, make hotel or airline reservations prior to receiving your Travel Authorization Code. </a:t>
            </a:r>
          </a:p>
        </p:txBody>
      </p:sp>
      <p:sp>
        <p:nvSpPr>
          <p:cNvPr id="13" name="Rounded Rectangle 12"/>
          <p:cNvSpPr/>
          <p:nvPr/>
        </p:nvSpPr>
        <p:spPr>
          <a:xfrm>
            <a:off x="304800" y="4191000"/>
            <a:ext cx="1752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smtClean="0"/>
              <a:t>District Travel </a:t>
            </a:r>
            <a:endParaRPr lang="en-US" sz="1400" dirty="0"/>
          </a:p>
          <a:p>
            <a:pPr algn="ctr" eaLnBrk="0" hangingPunct="0">
              <a:defRPr/>
            </a:pPr>
            <a:r>
              <a:rPr lang="en-US" sz="1400" dirty="0"/>
              <a:t>Authorization Form</a:t>
            </a:r>
          </a:p>
        </p:txBody>
      </p:sp>
      <p:sp>
        <p:nvSpPr>
          <p:cNvPr id="14" name="Rounded Rectangle 13"/>
          <p:cNvSpPr/>
          <p:nvPr/>
        </p:nvSpPr>
        <p:spPr>
          <a:xfrm>
            <a:off x="2092325" y="4191000"/>
            <a:ext cx="1565275"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Conference Agenda</a:t>
            </a:r>
          </a:p>
        </p:txBody>
      </p:sp>
      <p:sp>
        <p:nvSpPr>
          <p:cNvPr id="15" name="Rounded Rectangle 14"/>
          <p:cNvSpPr/>
          <p:nvPr/>
        </p:nvSpPr>
        <p:spPr>
          <a:xfrm>
            <a:off x="2743200" y="5562600"/>
            <a:ext cx="1676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Signed Travel Expense Report</a:t>
            </a:r>
          </a:p>
        </p:txBody>
      </p:sp>
      <p:sp>
        <p:nvSpPr>
          <p:cNvPr id="16" name="Rectangle 15"/>
          <p:cNvSpPr/>
          <p:nvPr/>
        </p:nvSpPr>
        <p:spPr>
          <a:xfrm>
            <a:off x="304800" y="3886200"/>
            <a:ext cx="4876800" cy="228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r>
              <a:rPr lang="en-US" dirty="0"/>
              <a:t>Send to Peggy Cihlar</a:t>
            </a:r>
          </a:p>
        </p:txBody>
      </p:sp>
      <p:pic>
        <p:nvPicPr>
          <p:cNvPr id="59408" name="Picture 25" descr="suit case gif.gif"/>
          <p:cNvPicPr>
            <a:picLocks noChangeAspect="1"/>
          </p:cNvPicPr>
          <p:nvPr/>
        </p:nvPicPr>
        <p:blipFill>
          <a:blip r:embed="rId2" cstate="print"/>
          <a:srcRect/>
          <a:stretch>
            <a:fillRect/>
          </a:stretch>
        </p:blipFill>
        <p:spPr bwMode="auto">
          <a:xfrm>
            <a:off x="152400" y="152400"/>
            <a:ext cx="1381125" cy="1471020"/>
          </a:xfrm>
          <a:prstGeom prst="rect">
            <a:avLst/>
          </a:prstGeom>
          <a:noFill/>
          <a:ln w="9525">
            <a:noFill/>
            <a:miter lim="800000"/>
            <a:headEnd/>
            <a:tailEnd/>
          </a:ln>
        </p:spPr>
      </p:pic>
      <p:pic>
        <p:nvPicPr>
          <p:cNvPr id="59409" name="Picture 28" descr="suit case gif.gif"/>
          <p:cNvPicPr>
            <a:picLocks noChangeAspect="1"/>
          </p:cNvPicPr>
          <p:nvPr/>
        </p:nvPicPr>
        <p:blipFill>
          <a:blip r:embed="rId2" cstate="print"/>
          <a:srcRect/>
          <a:stretch>
            <a:fillRect/>
          </a:stretch>
        </p:blipFill>
        <p:spPr bwMode="auto">
          <a:xfrm>
            <a:off x="7784677" y="152400"/>
            <a:ext cx="1359323" cy="1447800"/>
          </a:xfrm>
          <a:prstGeom prst="rect">
            <a:avLst/>
          </a:prstGeom>
          <a:noFill/>
          <a:ln w="9525">
            <a:noFill/>
            <a:miter lim="800000"/>
            <a:headEnd/>
            <a:tailEnd/>
          </a:ln>
        </p:spPr>
      </p:pic>
      <p:sp>
        <p:nvSpPr>
          <p:cNvPr id="17" name="Rounded Rectangle 16"/>
          <p:cNvSpPr/>
          <p:nvPr/>
        </p:nvSpPr>
        <p:spPr>
          <a:xfrm>
            <a:off x="4495800" y="5562600"/>
            <a:ext cx="1676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t>Original Receipts</a:t>
            </a:r>
          </a:p>
        </p:txBody>
      </p:sp>
      <p:sp>
        <p:nvSpPr>
          <p:cNvPr id="18" name="Rectangle 17"/>
          <p:cNvSpPr/>
          <p:nvPr/>
        </p:nvSpPr>
        <p:spPr>
          <a:xfrm>
            <a:off x="3352800" y="4900612"/>
            <a:ext cx="2362200" cy="5619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defRPr/>
            </a:pPr>
            <a:r>
              <a:rPr lang="en-US" dirty="0"/>
              <a:t>Send to </a:t>
            </a:r>
            <a:r>
              <a:rPr lang="en-US" dirty="0" smtClean="0"/>
              <a:t>Travel Clerks</a:t>
            </a:r>
            <a:endParaRPr lang="en-US" dirty="0"/>
          </a:p>
        </p:txBody>
      </p:sp>
      <p:sp>
        <p:nvSpPr>
          <p:cNvPr id="20" name="Flowchart: Preparation 19"/>
          <p:cNvSpPr/>
          <p:nvPr/>
        </p:nvSpPr>
        <p:spPr>
          <a:xfrm>
            <a:off x="6019800" y="3886200"/>
            <a:ext cx="2819400" cy="1295400"/>
          </a:xfrm>
          <a:prstGeom prst="flowChartPreparation">
            <a:avLst/>
          </a:prstGeom>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1400" b="1" dirty="0"/>
              <a:t>If you want Title I to register and pay registration, send the completed registration form.</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Accounting – Supporting TI</a:t>
            </a:r>
            <a:endParaRPr lang="en-US" dirty="0">
              <a:solidFill>
                <a:schemeClr val="tx2">
                  <a:satMod val="130000"/>
                </a:schemeClr>
              </a:solidFill>
            </a:endParaRPr>
          </a:p>
        </p:txBody>
      </p:sp>
      <p:sp>
        <p:nvSpPr>
          <p:cNvPr id="3" name="Content Placeholder 2"/>
          <p:cNvSpPr>
            <a:spLocks noGrp="1"/>
          </p:cNvSpPr>
          <p:nvPr>
            <p:ph idx="1"/>
          </p:nvPr>
        </p:nvSpPr>
        <p:spPr/>
        <p:txBody>
          <a:bodyPr/>
          <a:lstStyle/>
          <a:p>
            <a:r>
              <a:rPr lang="en-US" sz="3600" dirty="0" smtClean="0"/>
              <a:t>Located at 360 and part of the Business Office Supporting Title I</a:t>
            </a:r>
          </a:p>
          <a:p>
            <a:pPr>
              <a:buNone/>
            </a:pPr>
            <a:endParaRPr lang="en-US" sz="2000" dirty="0" smtClean="0"/>
          </a:p>
          <a:p>
            <a:pPr lvl="1"/>
            <a:r>
              <a:rPr lang="en-US" sz="3200" dirty="0" smtClean="0"/>
              <a:t>Pamela Sanders Accounting Tech</a:t>
            </a:r>
          </a:p>
          <a:p>
            <a:pPr lvl="1"/>
            <a:r>
              <a:rPr lang="en-US" sz="3200" dirty="0" smtClean="0"/>
              <a:t>Peggy Cihlar Accounting Clerk</a:t>
            </a:r>
            <a:endParaRPr lang="en-US" sz="3200" dirty="0"/>
          </a:p>
        </p:txBody>
      </p:sp>
      <p:sp>
        <p:nvSpPr>
          <p:cNvPr id="4" name="Date Placeholder 3"/>
          <p:cNvSpPr>
            <a:spLocks noGrp="1"/>
          </p:cNvSpPr>
          <p:nvPr>
            <p:ph type="dt" sz="half" idx="10"/>
          </p:nvPr>
        </p:nvSpPr>
        <p:spPr/>
        <p:txBody>
          <a:bodyPr/>
          <a:lstStyle/>
          <a:p>
            <a:r>
              <a:rPr lang="en-US" dirty="0" smtClean="0"/>
              <a:t>September 23, 2013</a:t>
            </a:r>
            <a:endParaRPr lang="en-US" dirty="0"/>
          </a:p>
        </p:txBody>
      </p:sp>
      <p:sp>
        <p:nvSpPr>
          <p:cNvPr id="5" name="Footer Placeholder 4"/>
          <p:cNvSpPr>
            <a:spLocks noGrp="1"/>
          </p:cNvSpPr>
          <p:nvPr>
            <p:ph type="ftr" sz="quarter" idx="11"/>
          </p:nvPr>
        </p:nvSpPr>
        <p:spPr/>
        <p:txBody>
          <a:bodyPr/>
          <a:lstStyle/>
          <a:p>
            <a:r>
              <a:rPr lang="en-US" dirty="0" smtClean="0"/>
              <a:t>http://title1.spps.org</a:t>
            </a:r>
            <a:endParaRPr lang="en-US" dirty="0"/>
          </a:p>
        </p:txBody>
      </p:sp>
      <p:sp>
        <p:nvSpPr>
          <p:cNvPr id="6" name="Slide Number Placeholder 5"/>
          <p:cNvSpPr>
            <a:spLocks noGrp="1"/>
          </p:cNvSpPr>
          <p:nvPr>
            <p:ph type="sldNum" sz="quarter" idx="12"/>
          </p:nvPr>
        </p:nvSpPr>
        <p:spPr/>
        <p:txBody>
          <a:bodyPr/>
          <a:lstStyle/>
          <a:p>
            <a:fld id="{FC3CCB29-DD14-40B5-8B9D-9EE84DDB6078}" type="slidenum">
              <a:rPr lang="en-US" smtClean="0"/>
              <a:pPr/>
              <a:t>6</a:t>
            </a:fld>
            <a:endParaRPr lang="en-US" dirty="0"/>
          </a:p>
        </p:txBody>
      </p:sp>
      <p:pic>
        <p:nvPicPr>
          <p:cNvPr id="7" name="Picture 6" descr="Team.jpg"/>
          <p:cNvPicPr>
            <a:picLocks noChangeAspect="1"/>
          </p:cNvPicPr>
          <p:nvPr/>
        </p:nvPicPr>
        <p:blipFill>
          <a:blip r:embed="rId2" cstate="print"/>
          <a:stretch>
            <a:fillRect/>
          </a:stretch>
        </p:blipFill>
        <p:spPr>
          <a:xfrm>
            <a:off x="6019800" y="4348586"/>
            <a:ext cx="2476500" cy="1777577"/>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Accounting Reviews</a:t>
            </a:r>
            <a:endParaRPr lang="en-US" dirty="0">
              <a:solidFill>
                <a:schemeClr val="tx2">
                  <a:satMod val="130000"/>
                </a:schemeClr>
              </a:solidFill>
            </a:endParaRPr>
          </a:p>
        </p:txBody>
      </p:sp>
      <p:sp>
        <p:nvSpPr>
          <p:cNvPr id="61443" name="Content Placeholder 2"/>
          <p:cNvSpPr>
            <a:spLocks noGrp="1"/>
          </p:cNvSpPr>
          <p:nvPr>
            <p:ph idx="1"/>
          </p:nvPr>
        </p:nvSpPr>
        <p:spPr/>
        <p:txBody>
          <a:bodyPr/>
          <a:lstStyle/>
          <a:p>
            <a:r>
              <a:rPr lang="en-US" dirty="0" smtClean="0"/>
              <a:t>Monthly review of expenditures.</a:t>
            </a:r>
          </a:p>
          <a:p>
            <a:pPr lvl="1"/>
            <a:r>
              <a:rPr lang="en-US" dirty="0" smtClean="0"/>
              <a:t>Remove items if pre approval was required and not given.</a:t>
            </a:r>
          </a:p>
          <a:p>
            <a:pPr lvl="1"/>
            <a:r>
              <a:rPr lang="en-US" dirty="0" smtClean="0"/>
              <a:t>Remove items that are not appropriate</a:t>
            </a:r>
            <a:r>
              <a:rPr lang="en-US" dirty="0" smtClean="0"/>
              <a:t>.</a:t>
            </a:r>
            <a:endParaRPr lang="en-US" dirty="0" smtClean="0"/>
          </a:p>
          <a:p>
            <a:r>
              <a:rPr lang="en-US" dirty="0" smtClean="0"/>
              <a:t>Spend funds throughout the year, </a:t>
            </a:r>
            <a:r>
              <a:rPr lang="en-US" dirty="0" smtClean="0"/>
              <a:t>Goal is </a:t>
            </a:r>
            <a:r>
              <a:rPr lang="en-US" dirty="0" smtClean="0">
                <a:solidFill>
                  <a:schemeClr val="accent2"/>
                </a:solidFill>
              </a:rPr>
              <a:t>75</a:t>
            </a:r>
            <a:r>
              <a:rPr lang="en-US" dirty="0" smtClean="0">
                <a:solidFill>
                  <a:schemeClr val="accent2"/>
                </a:solidFill>
              </a:rPr>
              <a:t>% by December</a:t>
            </a:r>
            <a:r>
              <a:rPr lang="en-US" dirty="0" smtClean="0"/>
              <a:t> and </a:t>
            </a:r>
            <a:r>
              <a:rPr lang="en-US" dirty="0" smtClean="0">
                <a:solidFill>
                  <a:schemeClr val="accent2"/>
                </a:solidFill>
              </a:rPr>
              <a:t>100% by </a:t>
            </a:r>
            <a:r>
              <a:rPr lang="en-US" dirty="0" smtClean="0">
                <a:solidFill>
                  <a:schemeClr val="accent2"/>
                </a:solidFill>
              </a:rPr>
              <a:t>March 27</a:t>
            </a:r>
            <a:r>
              <a:rPr lang="en-US" baseline="30000" dirty="0" smtClean="0">
                <a:solidFill>
                  <a:schemeClr val="accent2"/>
                </a:solidFill>
              </a:rPr>
              <a:t>th</a:t>
            </a:r>
            <a:r>
              <a:rPr lang="en-US" dirty="0" smtClean="0">
                <a:solidFill>
                  <a:schemeClr val="accent2"/>
                </a:solidFill>
              </a:rPr>
              <a:t> </a:t>
            </a:r>
            <a:r>
              <a:rPr lang="en-US" dirty="0" smtClean="0"/>
              <a:t>.</a:t>
            </a:r>
            <a:endParaRPr lang="en-US" dirty="0" smtClean="0"/>
          </a:p>
          <a:p>
            <a:r>
              <a:rPr lang="en-US" dirty="0" smtClean="0"/>
              <a:t>Please review monthly expenditure reports…</a:t>
            </a:r>
            <a:endParaRPr lang="en-US" dirty="0" smtClean="0"/>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5A636465-6978-4780-8236-AE168F932356}" type="slidenum">
              <a:rPr lang="en-US"/>
              <a:pPr>
                <a:defRPr/>
              </a:pPr>
              <a:t>60</a:t>
            </a:fld>
            <a:endParaRPr lang="en-US" dirty="0"/>
          </a:p>
        </p:txBody>
      </p:sp>
      <p:pic>
        <p:nvPicPr>
          <p:cNvPr id="8194" name="Picture 2" descr="C:\Users\e511834\AppData\Local\Microsoft\Windows\Temporary Internet Files\Content.IE5\LSCH0DP0\MC900056613[1].wmf"/>
          <p:cNvPicPr>
            <a:picLocks noChangeAspect="1" noChangeArrowheads="1"/>
          </p:cNvPicPr>
          <p:nvPr/>
        </p:nvPicPr>
        <p:blipFill>
          <a:blip r:embed="rId2" cstate="print"/>
          <a:srcRect/>
          <a:stretch>
            <a:fillRect/>
          </a:stretch>
        </p:blipFill>
        <p:spPr bwMode="auto">
          <a:xfrm>
            <a:off x="6553200" y="274638"/>
            <a:ext cx="1818742" cy="1450238"/>
          </a:xfrm>
          <a:prstGeom prst="rect">
            <a:avLst/>
          </a:prstGeom>
          <a:noFill/>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School Visits and Assistance </a:t>
            </a:r>
            <a:endParaRPr lang="en-US" dirty="0">
              <a:solidFill>
                <a:schemeClr val="tx2">
                  <a:satMod val="130000"/>
                </a:schemeClr>
              </a:solidFill>
            </a:endParaRPr>
          </a:p>
        </p:txBody>
      </p:sp>
      <p:sp>
        <p:nvSpPr>
          <p:cNvPr id="62467" name="Content Placeholder 2"/>
          <p:cNvSpPr>
            <a:spLocks noGrp="1"/>
          </p:cNvSpPr>
          <p:nvPr>
            <p:ph idx="1"/>
          </p:nvPr>
        </p:nvSpPr>
        <p:spPr/>
        <p:txBody>
          <a:bodyPr/>
          <a:lstStyle/>
          <a:p>
            <a:r>
              <a:rPr lang="en-US" dirty="0" smtClean="0"/>
              <a:t>Customer Focused!</a:t>
            </a:r>
          </a:p>
          <a:p>
            <a:r>
              <a:rPr lang="en-US" dirty="0" smtClean="0"/>
              <a:t>We </a:t>
            </a:r>
            <a:r>
              <a:rPr lang="en-US" dirty="0" smtClean="0"/>
              <a:t>will provide on site support as much as we are able. </a:t>
            </a:r>
          </a:p>
          <a:p>
            <a:pPr lvl="1"/>
            <a:r>
              <a:rPr lang="en-US" dirty="0" smtClean="0"/>
              <a:t>Email and phone support as well.</a:t>
            </a:r>
          </a:p>
          <a:p>
            <a:r>
              <a:rPr lang="en-US" dirty="0" smtClean="0"/>
              <a:t>Fewer TI team members, but … </a:t>
            </a:r>
            <a:endParaRPr lang="en-US" dirty="0" smtClean="0"/>
          </a:p>
          <a:p>
            <a:pPr lvl="1"/>
            <a:r>
              <a:rPr lang="en-US" dirty="0" smtClean="0"/>
              <a:t>SIS, Team Leads are informed of TI and can provide some guidance.</a:t>
            </a:r>
          </a:p>
          <a:p>
            <a:r>
              <a:rPr lang="en-US" dirty="0" smtClean="0"/>
              <a:t>When in doubt, call. </a:t>
            </a:r>
          </a:p>
        </p:txBody>
      </p:sp>
      <p:sp>
        <p:nvSpPr>
          <p:cNvPr id="4" name="Date Placeholder 3"/>
          <p:cNvSpPr>
            <a:spLocks noGrp="1"/>
          </p:cNvSpPr>
          <p:nvPr>
            <p:ph type="dt" sz="half" idx="10"/>
          </p:nvPr>
        </p:nvSpPr>
        <p:spPr/>
        <p:txBody>
          <a:bodyPr/>
          <a:lstStyle/>
          <a:p>
            <a:pPr>
              <a:defRPr/>
            </a:pPr>
            <a:r>
              <a:rPr lang="en-US" dirty="0" smtClean="0"/>
              <a:t>September 23, 2013</a:t>
            </a:r>
            <a:endParaRPr lang="en-US" dirty="0"/>
          </a:p>
        </p:txBody>
      </p:sp>
      <p:sp>
        <p:nvSpPr>
          <p:cNvPr id="6" name="Footer Placeholder 5"/>
          <p:cNvSpPr>
            <a:spLocks noGrp="1"/>
          </p:cNvSpPr>
          <p:nvPr>
            <p:ph type="ftr" sz="quarter" idx="11"/>
          </p:nvPr>
        </p:nvSpPr>
        <p:spPr/>
        <p:txBody>
          <a:bodyPr/>
          <a:lstStyle/>
          <a:p>
            <a:pPr>
              <a:defRPr/>
            </a:pPr>
            <a:r>
              <a:rPr lang="en-US" dirty="0"/>
              <a:t>http://title1.spps.org</a:t>
            </a:r>
          </a:p>
        </p:txBody>
      </p:sp>
      <p:sp>
        <p:nvSpPr>
          <p:cNvPr id="7" name="Slide Number Placeholder 6"/>
          <p:cNvSpPr>
            <a:spLocks noGrp="1"/>
          </p:cNvSpPr>
          <p:nvPr>
            <p:ph type="sldNum" sz="quarter" idx="12"/>
          </p:nvPr>
        </p:nvSpPr>
        <p:spPr/>
        <p:txBody>
          <a:bodyPr/>
          <a:lstStyle/>
          <a:p>
            <a:pPr>
              <a:defRPr/>
            </a:pPr>
            <a:fld id="{965C2C7F-EBED-4227-A88E-1E905E0D9CC8}" type="slidenum">
              <a:rPr lang="en-US"/>
              <a:pPr>
                <a:defRPr/>
              </a:pPr>
              <a:t>61</a:t>
            </a:fld>
            <a:endParaRPr lang="en-US" dirty="0"/>
          </a:p>
        </p:txBody>
      </p:sp>
      <p:pic>
        <p:nvPicPr>
          <p:cNvPr id="10" name="Picture 9" descr="Team.jpg"/>
          <p:cNvPicPr>
            <a:picLocks noChangeAspect="1"/>
          </p:cNvPicPr>
          <p:nvPr/>
        </p:nvPicPr>
        <p:blipFill>
          <a:blip r:embed="rId2" cstate="print"/>
          <a:stretch>
            <a:fillRect/>
          </a:stretch>
        </p:blipFill>
        <p:spPr>
          <a:xfrm>
            <a:off x="6934200" y="4868185"/>
            <a:ext cx="1752600" cy="1257977"/>
          </a:xfrm>
          <a:prstGeom prst="rect">
            <a:avLst/>
          </a:prstGeom>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WISS ARMY KNIFE.bmp"/>
          <p:cNvPicPr>
            <a:picLocks noChangeAspect="1"/>
          </p:cNvPicPr>
          <p:nvPr/>
        </p:nvPicPr>
        <p:blipFill>
          <a:blip r:embed="rId2"/>
          <a:stretch>
            <a:fillRect/>
          </a:stretch>
        </p:blipFill>
        <p:spPr>
          <a:xfrm>
            <a:off x="6610350" y="4429125"/>
            <a:ext cx="2324100" cy="1971675"/>
          </a:xfrm>
          <a:prstGeom prst="rect">
            <a:avLst/>
          </a:prstGeom>
        </p:spPr>
      </p:pic>
      <p:sp>
        <p:nvSpPr>
          <p:cNvPr id="4098" name="Title 1"/>
          <p:cNvSpPr>
            <a:spLocks noGrp="1"/>
          </p:cNvSpPr>
          <p:nvPr>
            <p:ph type="title"/>
          </p:nvPr>
        </p:nvSpPr>
        <p:spPr/>
        <p:txBody>
          <a:bodyPr/>
          <a:lstStyle/>
          <a:p>
            <a:pPr algn="ctr"/>
            <a:r>
              <a:rPr lang="en-US" dirty="0" smtClean="0">
                <a:latin typeface="Arial Bold" charset="0"/>
                <a:ea typeface="ヒラギノ角ゴ Pro W3" charset="-128"/>
                <a:cs typeface="Arial Bold" charset="0"/>
              </a:rPr>
              <a:t>TITLE  I ORDER FORM</a:t>
            </a:r>
          </a:p>
        </p:txBody>
      </p:sp>
      <p:sp>
        <p:nvSpPr>
          <p:cNvPr id="4099" name="Subtitle 2"/>
          <p:cNvSpPr>
            <a:spLocks noGrp="1"/>
          </p:cNvSpPr>
          <p:nvPr>
            <p:ph idx="1"/>
          </p:nvPr>
        </p:nvSpPr>
        <p:spPr/>
        <p:txBody>
          <a:bodyPr/>
          <a:lstStyle/>
          <a:p>
            <a:r>
              <a:rPr lang="en-US" sz="2800" i="1" dirty="0" smtClean="0">
                <a:solidFill>
                  <a:schemeClr val="accent1">
                    <a:lumMod val="75000"/>
                  </a:schemeClr>
                </a:solidFill>
                <a:latin typeface="Arial" charset="0"/>
                <a:ea typeface="ヒラギノ角ゴ Pro W3" charset="-128"/>
                <a:cs typeface="Arial" charset="0"/>
              </a:rPr>
              <a:t>ONE FORM AND ONLY ONE FORM SERVS ALL FUNCTIONS </a:t>
            </a:r>
          </a:p>
          <a:p>
            <a:pPr lvl="1"/>
            <a:r>
              <a:rPr lang="en-US" sz="2400" i="1" dirty="0" smtClean="0">
                <a:solidFill>
                  <a:srgbClr val="595959"/>
                </a:solidFill>
                <a:latin typeface="Arial" charset="0"/>
                <a:ea typeface="ヒラギノ角ゴ Pro W3" charset="-128"/>
                <a:cs typeface="Arial" charset="0"/>
              </a:rPr>
              <a:t>ORDER FORM – Permission for ordering 6430/6401 or purchasing under other codes not requiring eprocurment entries. </a:t>
            </a:r>
          </a:p>
          <a:p>
            <a:pPr lvl="1"/>
            <a:r>
              <a:rPr lang="en-US" sz="2400" i="1" dirty="0" smtClean="0">
                <a:solidFill>
                  <a:srgbClr val="595959"/>
                </a:solidFill>
                <a:latin typeface="Arial" charset="0"/>
                <a:ea typeface="ヒラギノ角ゴ Pro W3" charset="-128"/>
                <a:cs typeface="Arial" charset="0"/>
              </a:rPr>
              <a:t>FOOD FORM – Permission for purchasing food 6490 regardless of nutrition services or other.</a:t>
            </a:r>
          </a:p>
          <a:p>
            <a:pPr lvl="1"/>
            <a:r>
              <a:rPr lang="en-US" sz="2400" i="1" dirty="0" smtClean="0">
                <a:solidFill>
                  <a:srgbClr val="595959"/>
                </a:solidFill>
                <a:latin typeface="Arial" charset="0"/>
                <a:ea typeface="ヒラギノ角ゴ Pro W3" charset="-128"/>
                <a:cs typeface="Arial" charset="0"/>
              </a:rPr>
              <a:t>PROFESSIONAL DEVELOPMENT – when </a:t>
            </a:r>
            <a:r>
              <a:rPr lang="en-US" sz="2400" i="1" dirty="0" smtClean="0">
                <a:latin typeface="Arial" charset="0"/>
                <a:ea typeface="ヒラギノ角ゴ Pro W3" charset="-128"/>
                <a:cs typeface="Arial" charset="0"/>
              </a:rPr>
              <a:t>it doesn’t include district travel forms. </a:t>
            </a:r>
          </a:p>
          <a:p>
            <a:pPr lvl="1">
              <a:buNone/>
            </a:pPr>
            <a:endParaRPr lang="en-US" sz="1400" i="1" dirty="0" smtClean="0">
              <a:solidFill>
                <a:srgbClr val="595959"/>
              </a:solidFill>
              <a:latin typeface="Arial" charset="0"/>
              <a:ea typeface="ヒラギノ角ゴ Pro W3" charset="-128"/>
              <a:cs typeface="Arial" charset="0"/>
            </a:endParaRPr>
          </a:p>
          <a:p>
            <a:pPr lvl="1">
              <a:buNone/>
            </a:pPr>
            <a:r>
              <a:rPr lang="en-US" sz="1800" i="1" dirty="0" smtClean="0">
                <a:solidFill>
                  <a:srgbClr val="FF0000"/>
                </a:solidFill>
                <a:latin typeface="Arial" charset="0"/>
                <a:ea typeface="ヒラギノ角ゴ Pro W3" charset="-128"/>
                <a:cs typeface="Arial" charset="0"/>
              </a:rPr>
              <a:t>“When not one of the other uses fill in with NA or zeros”</a:t>
            </a:r>
          </a:p>
        </p:txBody>
      </p:sp>
      <p:sp>
        <p:nvSpPr>
          <p:cNvPr id="12290" name="AutoShape 2" descr="data:image/jpeg;base64,/9j/4AAQSkZJRgABAQAAAQABAAD/2wCEAAkGBxQTEhQUEhQWFBUXFRkUFxUUFBUVGxQVFhQaGBUYFRwcHCggGBwlHBQXITIhJikrLi4uGB8zODMsNygtLisBCgoKDg0OGhAQGywkHCQsLCwsLCwsLCwsLCwsLCwsLC0sLywsLCwsLCwsLCwsLCwsLCwsLCwsLCwsLC8sLCwsLP/AABEIAM8A9AMBIgACEQEDEQH/xAAcAAEAAgMBAQEAAAAAAAAAAAAABAUCAwYBBwj/xABIEAACAQIDBAcFBAUKBQUAAAABAgADEQQSIQUxQVEGEyJhcYGRMkKhsfBSYsHRBxQVI+EzQ2Nyc4KDkqKyFjST0vEkRFNUwv/EABoBAQEBAQEBAQAAAAAAAAAAAAABAgMEBQb/xAAwEQEAAgECAwUGBgMAAAAAAAAAAQIRAwQxQVEFFCGh0RIVgZGx4RMyQmFiwVJx8P/aAAwDAQACEQMRAD8A+4xEQEREBERAREQMXa0wp1Oc1VXuZrv218D8xAnREQETTXrW3b5TYvaNPrVpNVTrSM4pZhnKA2LBd+XQ690C/iYUnuLzOAia69YKLndcDzJAHxMzRgRcQPYiICIiAiIgIiICIiAiIgIiICIiAiIgIiICQ9r1itFyDY2sDyuQNO/WTJT9JalqYH2mA8gCfLUD8NbSxxSeCtwu1G3MT46H107vgeUtMO5aoLm9l4d5/hOeor9cvq3wtuBl7sgdo+XyE1aGKyup4TPZHxb6W+rTDojObknnKvCVGrVHzUmphHKLnCAuo95Srt2CdRex3aCS8ezdW2RkRyLI1UErm+8FZSeO4gzZsSkwRc5BawzFb2vbXLck2vzJgWlNbC0yiRMRjAPZ17+H8YGrbTWQf2lL41kH4zRRrlTp6TLaJLYdjvYLnA5stnA9VE0BgdRuOo7wd0qLijWDDTzHKbJRVcWKStUY2VBmY8lHtE9wFz5S6pVAwvIrOIiAiIgIiICIiAiIgIiICIiAiIgIiICc/wBJG7SDuY+pW3yadBOY2+963gq/Nj8iPoTVeLN+CFQH1by3fC3lzl5sTXMfvH4afhKWh9fX1y5y82EOz5n5maszTitWawuZXu1zeSMW+lpDZrAmxNhewBJNhuA4nunN0V2NVKtVFFR89I5itOrZe2NBWQHtaC4DDiSJ0GGp2Eo9iBardcKQps4sxakadQ5TYdZcZtLD4ToRA0YypZbc9PLjKqubKfTzOg+cmYp7sfT687yDXF3pr3lz5DKAfHOT/dlFlhqfYlVgFsCn/wAbFP7osaf+hk87y5NQKLbzIbNYE/V+EgjVKYZWVhdWBVhzUgqw8xK3oNjmVXwtU3qYduqP3kA/dP4FLfCWgEptr4RkrU8ZSBLIOrrIN9TDk3JA4vTPaHEgEchNR0Znjl2sTThqoZQQQe8bj3ibploiIgIiICIiAiIgIiICIiAiIMDVWrBe/uHKZo4IBBuDqCOIMrVqZix+8QPBDk+ak+c24R8rFeDXI7j7w89/+aBPM5Daj3qufvW9Aq/NfhyBnXNOLxDXJPNmbyZifPh8Bzm6MX4PaB+vruPx5mdBsQWpjwnOU9/x+F/z+J4idBhDakBztLdKNtSpc3kHar1Qg6lVZs6hs9Q07U/eZSEbM2g7NhvOukmSubCl8SG605QmQ0TTUBWzXz5yucnha+XfprcYdFzs+nYa+vOSar2BP1fhFJbCRsU92A4DU+PAelz6SCM41kfDpd3c88i+CXDX785qDwAm7GVcil7XsCbD3iBcAeJ0855STIoBI7I1bdcj2mPibnzlGy8qMexrDKmijUNb3wbq4/qkAjwvym6q5qnKuif7vHu7pb4PBBRArcNWzqGIsTvH2WBsw8mBF+6bJpqL1dYrwqdof2ir2h5oAQP6Jzxm6ES9nvbs7hwljKamSDcS1puCJFbIiICIiAiIgIiICIiAiY1KgUXJsOZmh3vzECTPGmpK3P1/ObTAqMMNG/tKvxrOR8CJsqA203jUeI4ee7zmulo9Re9XH9Vlt/uR5vEqJL1x1ZfgFLeQF5yVRLWHIAceAt9fxl3Ue1Kqh55R4VCLege3lKjEG+v19fXATVWLo5468D9eOn1adFRSwAPKUuBo56gHBe0fG/ZX1H+m3OXsXkpCNtHH06FNqtV1potiWdgoFyAASdNSQJ50e2dTpg9UpVSxexdqmramxYnQ92nrMMdiSrpTFN2DgkvkzIttwZr6HloeG6WCGy5RfdYkGx8jw8Zl0Z7Rx600djuRWZjyCgk25mwlfhFY0QVIz1F6zNe4zuLjXiBcC/JRK/CbWtTCkNVZc1Mt2QtQIxUVMzWDBgA3ZB3me9Fror0LZUpnNRGbNlovfLTvYewysBpopSEWSuwpMagANjoGLgfZBbKCeGtvlcwwrVSAL5Ba1/eI95u/5SZjhmypzNz4D+JHpJ+HpqgHPlvPpCssJhAokqRmrE7hbvOvwH5yqp13bFVEzE00pUyQbHNUqM5G4aAKm7jmHLWDftej1gHVkZgQyt7qlTfUjeDuKjeCd156MPzb0A/G89WsWvkCkAlbsSLkbwLA7t1/HSR9o7USjQqV6hyrTVi2ouCo9ldbFjpbndecDDF4uhTYI3be6Dq1BrOoqMVRmXUqlwe0bDQyENpYklAuHp0FZSL1XzutTOVVerpjKwK2Ptj2t+knbPwKoirTACZVsblyy77sxJZjYk3YnViZsxWI6sWVc9QjRb2017Tnci9+82sATpKjPAOyMqMzVGa7uzlewoFhYKAqjNYBRqe0bnKTLiUWyKDXLMbsxuzbrnuHBQNAOA5kkm8AkV7ERARNNfEqhUMQCxIUX1YgFiF5mwJtyB5TUcUeAgS4kUYnum6lUvA2REQNWJW6kEXBFiDxB3iVWExdiUc2K6gsbZlvYG/2gSAfEHjYXUpttbODg/kDwINwdCLEgg6EEg6GETptpPwnzBsXi8A5NG9agLs+FdierUb3wrm7CmOKG+TiCO2O56P7do4ukKtBrjcynRqbW9lxwPwO8EiWYwkWiW7FjLWQ8GDIe8jtr6Ban+abZhtj2M/FCH8kN29VDDznldSVYK2ViCFa2bKbaG3HwhVVtfGBaq0r2apSL6/0NWmB6mv/AKZCqtvO62v16fDkJbV9nAsleoAKwpdSQCWXtsjPlvr7Sel78xDfBguo4DtMDxA3D1t5Xm6zGHO0TlL2ZQyIL+03aPdfcPIW8785LzTBqkyp0+J8h+J/L6GJdI8GnCJULO1XKBnPVqjuw6saKzZlFmI1sNBfeZBxuJNbsp/J63INutFtbEain3+9Y+77ezE4g1uwmqcTv6wf9n+7w3z8Jgso13neTx56eECJsXYyoCNSCxYBmLZb2uFJubXubE6X5WElrhwKpKC4CFbjdcsDa+7TL8ZOlZtXb+Hw9+uqqGGuRbu9u9VuQO82Eipgw/azE62AAG4Dx38+U26AE7hxP5mcrU2/iq3/AC9JKCHUVK5FVyOBWlTbKARqC1Tj7M0f8O9ac2JZ8URrfEFWQHgVogCkp78l++VHT7U2ilBM9QPlvY5ELkC1yxA1sO4E67pS7J2xTrY2p1GapSfDozVlRuqFSm7AAMQAxZavC/sdxtI2NsFaJUqCiqbqmZyF7JWyKzEUk1vlUDUDQS1xWIp0UZ6jJTRdWZiqKL8SdBc/GBQDB43DVqv6uKNehVc1QlWq1F6FRvbCsFYOhNza1xc+eW37UsDWOIK1Kj62HZVqz2WnTp5jpayqCdbAk8Z5V6RPVOXDUnVT/wC4rrkUD+jpEio5P3gijfc2sdKbBNVw9ctiHHstWyEU9/8AJoqrTTQ+0FzHS5Npc9Ux0WmAYrRpU6ZuEponW29rKgW9MH2r2vmOnLNN1NAN3E3JOpJ5sd5Mh4Cn1RaidABnpj7hPaUf1WO7cBUUDdJ0irHAEWkuVeCqWbuOn18ZaSKTW1YDedBvPLxmvEVOHrKrH4RaroKlNKmQh0zorhX4OoYEBhbRhqNecCdtbCipTKsMwNjvIsQbqVIsVYEAhgQQQCCDKzZT1e0lW7ZQMtWwGcG+jgCwcW1tob3AXVRd5rLrOM6cbZqpkwmE/wCaxF9QcvU0ho9Un3dxAbgFYjUASwkrsbUpGq9IOGqU1z1FXtdWOHWEaKTwU6mx0sJO2YxIueOs5fovsJaFMUqeozZ6lS1jWqHe55DkOA1OpM7ShTyi0SQ2xESKTxlvPYgUm1tkhxxBBuCCQVI3MpGoI5zg3wNbCYkV8MAKhNnoiyU8Yt7lV92lW3kLoCdVt2kP1YiVW1dlrUUggEEWIPGaicM2rlng8Ulakrrqji9mBBHAq6nVWBuCp1BBE3IgGgHd5TnsJtBsMcmIJal7tY6mn3VjxX+k/wA3OdEDJMLEhErscuVhbiN2/UHW3qPUyXjcWlKm9SowVEUszHgoGs+Pba6WYjHscpahhwSFRTZ3HOow1v3A24a75ztqRTi9W22d9zOK+ERxl9PqY6jS/latNW5NUQW9Tv75CxPSLAsLPjKIXiqVAcw5MRw7hv52ny2jgKa7kHiRcySKS/ZHpOE7meUPrR2PpRxtP09X0xOmWzkFlxNIeGc+ulzIG0/0i4VBaieub+9TQf1iVJ9FM4Ow5D0E905CZ7zbo37o0OtvL0W20umTVbhsTZbXCUEq0lY2uFLlGqtroT2BruO6af21hVKZH9knfh6uRbjetPJdze3aLqdNwvIEXl71f9k9z7frb5x6Or2X0ywFCmqBaxCi3Zw7KN9zYX0FydJPX9I2C5V/+gdPjOEvBMz3i7furb/y+cejt8V+kjDZT1a1WbgHpOqjvJFzpyA17t8pG6V4ZnFSsa9Z1N1PUELTP9EhaybyM2rW3sZREzy8d4ue6tv/AC+cejrqHT3Br/NYk/4S/wDfJ1L9J+EH8ziR/hKfk04K8k7OwnW1FS4W97sRcKqqWZj3AKTHeLyW7M21YmZz8/s6naHT/COVdFrhlJIvRNmBFmUkE2B+BCnW1obp9hju61BzNB2PkNw8ST4Sjo7JpsjOuJUooBYihiLqGOhIyaesjY3BIqLUpOaiFijEpkK1BqAVubArqD3HlNfjamOTlGw2kziJt9PrV06dOsGpveuT9pqLk+XAeAAlth/0k4A2BqunfUo1FHmcpAnzMmYETPebN+6dDrb5x6PtODx1OsuelUWop95GDC/LTce6SQZ8OwOOqYWp12HOVveX3aq/ZqDj3HeOE+xbG2kmJoU61P2XXMAd6ncynvBBB8J6NPVi/wDt8vebKdvMTE5rPNPZiTOeGBU16rr2nqEBqn3E0SknJBYE/aa55SxxuIuerTfuYjh90d/Pl8p+zsGFE6vC2YLChRJcRAREQEREBERAgY7AhhunNHF/qFs1zhiwW2pNAncU50/u8L9nlO0lR0i2fTq0XWqOwVJaxsQF7VwRqCLXvLEpMOB/TDtf/wBNQpU2DLWfrCym4ZKYBXXiMzKf7s43Z4ARQOQkOnS64LmLBLsUXNfKCQWFzfXWmL7zJuMNJBSFIgMHKugqM5KNTOUsCxtlZRut7U46+jbxnk+z2ZvdOK10sT7Uz8ErNGeRhWnvWTxYfewkZozSN1kdZBhIzx1kjF55njC4SesnmeRxUjrJMCRnjPI/WzE1hzjAkZ5abFqBhVpKbVqqBKbHcwvd6Q+yz2ADG4Nsuma559sQOcw/WgONvA2t+U1EYlNTT9quH0ToptLDCjVpPTyP1LNV6yplFYJm7IBbskA66C2vKUVLEo6Y1qa9XSKU2UXzZCKyZE77ktrvAB75WVOl9a5KvTpk3LFKNEFifaZiVJJNySb8TIuM6S1KilalRSCwY2SkpJUELmKKCwGYmx4mdJmMRH9PDXa3i826zE/mmeExPT9vDozzzEvKxtpLzmt9qLznL2Xuws6jzs/0X7QY4WrTW/ZxD5TbQBlRjbmbk+F/X5k2MaoQlJSzMcqgalieAn2/9H3R/wDVsOlNrF9XqEag1G325gWC3+7PRoUmJy+T2tq1jSinOZX+y8DlFzLQQBPZ6n58iIgIiICIiAiIgJB23RL4esg3tSdR4shA+cnTlumPStcM9HD00atia5slNPdW+rtyGh9CdwMsJL49gcLnBzVadFEGYvVcqBe9lULdma5cWUX1B0yi8DbXRrEYcLVsKtCoA6YmhepTIOozWUFPEgCdZ0qoU6eIppUFJ8tNqrUkzIVWzFixTUKSAVsbk3vmtmNfiOm+INNaWEK0KKKFVaKsxUcqhY5teZZfObvT212+4tt7Zq5SnjnA3gjncH4zaNpPyElVMeahJdldjvz1Nf8A9/OS6eyMQwuuFJHOzm/hejOM7WOr6te3Lc6+f2VJ2k/ITz9pP3fCXP7BxX/1T/k/NBIOKwlWmcr0mVt9upHw3XiNtHUnty/+Hn9kE7SbmPUTE49vtCSxRrHclbyw7fg83YfZ2JLDJTxJJ0CjD1xfXub43ju0dWZ7b1OVfP7K8V6h3X8gfynpNXvnXbP6K7TBDZa4W9yhSm9xy/eN2fG5m7GYqmhNOqVD3ymkKiVXvbcRSLBT3MRLG3r1Yt2zr8ojzcTRSs7KiK7MxyqoU3YncBLSp0Wx6qzvhqyoqlmZgAFUC5JueQnV7H6BVcHiMPXq1NVxNEZV1AD1QupPjPqG36JfC4hBqWoVVHeTTYSTo1hn3ruLdP8Avi/ORwVTiQPF1H4zz9QP26f/AFAflLyjsfF8MNU8TTcfEtpJNPo5jD/MkdzVAvrd50/B0nGe0t1PPyc7+zD9tPIsfkI/ZnOoPJKh+YE6ZeiGMO9aY8Wpt+cz/wCAsSRq1D0/EU4/D0ujM77dT+r6OUOBpj2qp8qX5tJOD2ZTdgqCvVJNgEyKCfHWdZhf0c1LjNWVefVozHusTltO06OdEkoksoZnOmdzcgX3INyj4niTLjTjhDnO43E8byruhfRRaVnNJEqEW7JZyo45nbVie6w8d8+kYShlExwmECCSpmWfGeJERIEREBERAREQEREDwmfJl20RjarLhqlbGVOz7Nhh6G5QTrb3b7hvudZ9YYStfAEte+k1E4ZtGXL7D6KpSqVKxu+IrG9SqTew+ynIaD0AubXNlhujiozlEVC9sxUZc1r2uBpxPDWdJh8OFm0yZXDm32MAcxyi3vGwt58JJpbIBF73m9qhau6kGyJTKG2nbNQMQftdi3cLc5KoVTbtafjCoJ2QoFzYDmZqbZg4H5ibMdjMp0AZ+82CDv3nXkN/Mb5AK1antOx7kvSX0U5j4MxHdA21VoUzZ2LuLdhczML7iUS7Ad5sJS9JOmK4OlmyJRBvlV7O7ld9qdNsuXXV2qaX1BNgdPSbbNLAIEsGqtbq8PTFrk6KWVRcAnQAataw4kcbjsIcMwxW0QMRjqtjQwZsy09ew9cDSyn2aQ0v9prsNRGWLWwoek20tpYqkr4mu6LXIFDBoMhrqxsGKLb93cgAvcuToLG69vs79HtLCvs5FF6nWFsQ/wBtltVNhuVRkKCw3EXnvQnozVfFtjcaxeqva7WpWsy9gHgMiG+W1hnp8iB21GuGxpS38lhg4PfWqFT8KA+MszjgkRmPFv6TOFw71DupvSqnwp10dvgplk63BHMEesrek1PPg8Sp96i6+q2HxM3bDxPWYehU+1Rpt6oCfjM8mv1NeF2UCoMkjZCyXgt1u8/OSZlpXjZa8pmNnLyk2IEVcEo4TelMDdM4gIiICIiAiIgIiICIiAiIgIiICDEQOc2rSqJUNSi9i1syOudGyiwIFwUNuR15SP8Ar2IbS6J3ojE+RdiB/lM6epSB3zWuFUcJcphVbN2dxN999SSSTvJJ1JlX0o6Tigww2DQYjGvotNbEUhxerwUDkSOF7CTOkG1mVAtIEs7GnSQNlas49olv5ukouWffYab1zcnhf3FN1wAFStWP77HlQq1H4jDj3kTcLdhQBcsdDYhm04QmVdnvmJ/Xtr1tb+0tDMN45C2l9CQNMqiwm7D6PGkXxeJJr4k9otv7R0VKfeSQoPC9hbjadGOjC0szavVc3qVW1Zid4udbfOwvyHSVKIzKo3JZz3t7g8tW8cks25QkV5y1bNwhpUlQkFtS7DczsbuR3XJtyAA4TRgEBxWIfjkpU/7qmofXOankBJmJq5V037h4/WvlI+yVsavc6p4jqkqfOsZlvCTtNb0yv2iB9eko+iW0Up7OwpqEgACjcKzWYVGQFrA5RoNToJf4v3B96/oP4zneiuER8NVo1ASExWISwNtOsJ4dzy8mZ/NHx/p1uFOrDv8A4yVIWEa7N4/gJNmWyIiAiIgIiICIiAiIgIiICIiAiIgIiICIiAmnFuQjFRdgpIFwLm2gud2s3TF1uLQPmmzdlMXatji1R2UUxh0uKSUlN1pvmPbFwCRY5jqb+yOnwWDZ2zN4WGgUDcqjgJa/sxb3k2lSCjSamUiuGCUwi35CQFHPeTc+J+gPACS8c+4ecrcXXsMo9o7u4c5AVc9T7q6efH8vKZbPNw551av+iq1Mf6aayZs2hlWVuzsSow9N2Nv3a1G5gsoZtOJuT5xAlvq6jkL+p/hKfYIy1sanLE5x/i0kb5gy22YCxLkWvw5DcB6SBTXLjcQOD0qNTzU1KZ+AWWEnkt9nb28ZYSBsodm/PX1k+ZaIiICIiAiIgIiICIiAiIgIiICIiAiIgIiICIiAiIgVe0g17r/58Zo2dgSTmfUnUmXTLeFW0CHtVstCqV3im1vHKbfGUBp5mVBuGvoewPx8UE6PaFLNTZdRcEXFri/K8qtl4Y5ySbnd5DcPifWaicQzMZlbYSjlUSn2rQb9YRwLg0npsdNLsjJfnuf1nQCaatEGTKzDHBJZRJE8UWnsikREBERAREQEREBERAREQP/Z"/>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292" name="AutoShape 4" descr="data:image/jpeg;base64,/9j/4AAQSkZJRgABAQAAAQABAAD/2wCEAAkGBxQTEhQUEhQWFBUXFRkUFxUUFBUVGxQVFhQaGBUYFRwcHCggGBwlHBQXITIhJikrLi4uGB8zODMsNygtLisBCgoKDg0OGhAQGywkHCQsLCwsLCwsLCwsLCwsLCwsLC0sLywsLCwsLCwsLCwsLCwsLCwsLCwsLCwsLC8sLCwsLP/AABEIAM8A9AMBIgACEQEDEQH/xAAcAAEAAgMBAQEAAAAAAAAAAAAABAUCAwYBBwj/xABIEAACAQIDBAcFBAUKBQUAAAABAgADEQQSIQUxQVEGEyJhcYGRMkKhsfBSYsHRBxQVI+EzQ2Nyc4KDkqKyFjST0vEkRFNUwv/EABoBAQEBAQEBAQAAAAAAAAAAAAABAgMEBQb/xAAwEQEAAgECAwUGBgMAAAAAAAAAAQIRAwQxQVEFFCGh0RIVgZGx4RMyQmFiwVJx8P/aAAwDAQACEQMRAD8A+4xEQEREBERAREQMXa0wp1Oc1VXuZrv218D8xAnREQETTXrW3b5TYvaNPrVpNVTrSM4pZhnKA2LBd+XQ690C/iYUnuLzOAia69YKLndcDzJAHxMzRgRcQPYiICIiAiIgIiICIiAiIgIiICIiAiIgIiICQ9r1itFyDY2sDyuQNO/WTJT9JalqYH2mA8gCfLUD8NbSxxSeCtwu1G3MT46H107vgeUtMO5aoLm9l4d5/hOeor9cvq3wtuBl7sgdo+XyE1aGKyup4TPZHxb6W+rTDojObknnKvCVGrVHzUmphHKLnCAuo95Srt2CdRex3aCS8ezdW2RkRyLI1UErm+8FZSeO4gzZsSkwRc5BawzFb2vbXLck2vzJgWlNbC0yiRMRjAPZ17+H8YGrbTWQf2lL41kH4zRRrlTp6TLaJLYdjvYLnA5stnA9VE0BgdRuOo7wd0qLijWDDTzHKbJRVcWKStUY2VBmY8lHtE9wFz5S6pVAwvIrOIiAiIgIiICIiAiIgIiICIiAiIgIiICc/wBJG7SDuY+pW3yadBOY2+963gq/Nj8iPoTVeLN+CFQH1by3fC3lzl5sTXMfvH4afhKWh9fX1y5y82EOz5n5maszTitWawuZXu1zeSMW+lpDZrAmxNhewBJNhuA4nunN0V2NVKtVFFR89I5itOrZe2NBWQHtaC4DDiSJ0GGp2Eo9iBardcKQps4sxakadQ5TYdZcZtLD4ToRA0YypZbc9PLjKqubKfTzOg+cmYp7sfT687yDXF3pr3lz5DKAfHOT/dlFlhqfYlVgFsCn/wAbFP7osaf+hk87y5NQKLbzIbNYE/V+EgjVKYZWVhdWBVhzUgqw8xK3oNjmVXwtU3qYduqP3kA/dP4FLfCWgEptr4RkrU8ZSBLIOrrIN9TDk3JA4vTPaHEgEchNR0Znjl2sTThqoZQQQe8bj3ibploiIgIiICIiAiIgIiICIiAiIMDVWrBe/uHKZo4IBBuDqCOIMrVqZix+8QPBDk+ak+c24R8rFeDXI7j7w89/+aBPM5Daj3qufvW9Aq/NfhyBnXNOLxDXJPNmbyZifPh8Bzm6MX4PaB+vruPx5mdBsQWpjwnOU9/x+F/z+J4idBhDakBztLdKNtSpc3kHar1Qg6lVZs6hs9Q07U/eZSEbM2g7NhvOukmSubCl8SG605QmQ0TTUBWzXz5yucnha+XfprcYdFzs+nYa+vOSar2BP1fhFJbCRsU92A4DU+PAelz6SCM41kfDpd3c88i+CXDX785qDwAm7GVcil7XsCbD3iBcAeJ0855STIoBI7I1bdcj2mPibnzlGy8qMexrDKmijUNb3wbq4/qkAjwvym6q5qnKuif7vHu7pb4PBBRArcNWzqGIsTvH2WBsw8mBF+6bJpqL1dYrwqdof2ir2h5oAQP6Jzxm6ES9nvbs7hwljKamSDcS1puCJFbIiICIiAiIgIiICIiAiY1KgUXJsOZmh3vzECTPGmpK3P1/ObTAqMMNG/tKvxrOR8CJsqA203jUeI4ee7zmulo9Re9XH9Vlt/uR5vEqJL1x1ZfgFLeQF5yVRLWHIAceAt9fxl3Ue1Kqh55R4VCLege3lKjEG+v19fXATVWLo5468D9eOn1adFRSwAPKUuBo56gHBe0fG/ZX1H+m3OXsXkpCNtHH06FNqtV1potiWdgoFyAASdNSQJ50e2dTpg9UpVSxexdqmramxYnQ92nrMMdiSrpTFN2DgkvkzIttwZr6HloeG6WCGy5RfdYkGx8jw8Zl0Z7Rx600djuRWZjyCgk25mwlfhFY0QVIz1F6zNe4zuLjXiBcC/JRK/CbWtTCkNVZc1Mt2QtQIxUVMzWDBgA3ZB3me9Fror0LZUpnNRGbNlovfLTvYewysBpopSEWSuwpMagANjoGLgfZBbKCeGtvlcwwrVSAL5Ba1/eI95u/5SZjhmypzNz4D+JHpJ+HpqgHPlvPpCssJhAokqRmrE7hbvOvwH5yqp13bFVEzE00pUyQbHNUqM5G4aAKm7jmHLWDftej1gHVkZgQyt7qlTfUjeDuKjeCd156MPzb0A/G89WsWvkCkAlbsSLkbwLA7t1/HSR9o7USjQqV6hyrTVi2ouCo9ldbFjpbndecDDF4uhTYI3be6Dq1BrOoqMVRmXUqlwe0bDQyENpYklAuHp0FZSL1XzutTOVVerpjKwK2Ptj2t+knbPwKoirTACZVsblyy77sxJZjYk3YnViZsxWI6sWVc9QjRb2017Tnci9+82sATpKjPAOyMqMzVGa7uzlewoFhYKAqjNYBRqe0bnKTLiUWyKDXLMbsxuzbrnuHBQNAOA5kkm8AkV7ERARNNfEqhUMQCxIUX1YgFiF5mwJtyB5TUcUeAgS4kUYnum6lUvA2REQNWJW6kEXBFiDxB3iVWExdiUc2K6gsbZlvYG/2gSAfEHjYXUpttbODg/kDwINwdCLEgg6EEg6GETptpPwnzBsXi8A5NG9agLs+FdierUb3wrm7CmOKG+TiCO2O56P7do4ukKtBrjcynRqbW9lxwPwO8EiWYwkWiW7FjLWQ8GDIe8jtr6Ban+abZhtj2M/FCH8kN29VDDznldSVYK2ViCFa2bKbaG3HwhVVtfGBaq0r2apSL6/0NWmB6mv/AKZCqtvO62v16fDkJbV9nAsleoAKwpdSQCWXtsjPlvr7Sel78xDfBguo4DtMDxA3D1t5Xm6zGHO0TlL2ZQyIL+03aPdfcPIW8785LzTBqkyp0+J8h+J/L6GJdI8GnCJULO1XKBnPVqjuw6saKzZlFmI1sNBfeZBxuJNbsp/J63INutFtbEain3+9Y+77ezE4g1uwmqcTv6wf9n+7w3z8Jgso13neTx56eECJsXYyoCNSCxYBmLZb2uFJubXubE6X5WElrhwKpKC4CFbjdcsDa+7TL8ZOlZtXb+Hw9+uqqGGuRbu9u9VuQO82Eipgw/azE62AAG4Dx38+U26AE7hxP5mcrU2/iq3/AC9JKCHUVK5FVyOBWlTbKARqC1Tj7M0f8O9ac2JZ8URrfEFWQHgVogCkp78l++VHT7U2ilBM9QPlvY5ELkC1yxA1sO4E67pS7J2xTrY2p1GapSfDozVlRuqFSm7AAMQAxZavC/sdxtI2NsFaJUqCiqbqmZyF7JWyKzEUk1vlUDUDQS1xWIp0UZ6jJTRdWZiqKL8SdBc/GBQDB43DVqv6uKNehVc1QlWq1F6FRvbCsFYOhNza1xc+eW37UsDWOIK1Kj62HZVqz2WnTp5jpayqCdbAk8Z5V6RPVOXDUnVT/wC4rrkUD+jpEio5P3gijfc2sdKbBNVw9ctiHHstWyEU9/8AJoqrTTQ+0FzHS5Npc9Ux0WmAYrRpU6ZuEponW29rKgW9MH2r2vmOnLNN1NAN3E3JOpJ5sd5Mh4Cn1RaidABnpj7hPaUf1WO7cBUUDdJ0irHAEWkuVeCqWbuOn18ZaSKTW1YDedBvPLxmvEVOHrKrH4RaroKlNKmQh0zorhX4OoYEBhbRhqNecCdtbCipTKsMwNjvIsQbqVIsVYEAhgQQQCCDKzZT1e0lW7ZQMtWwGcG+jgCwcW1tob3AXVRd5rLrOM6cbZqpkwmE/wCaxF9QcvU0ho9Un3dxAbgFYjUASwkrsbUpGq9IOGqU1z1FXtdWOHWEaKTwU6mx0sJO2YxIueOs5fovsJaFMUqeozZ6lS1jWqHe55DkOA1OpM7ShTyi0SQ2xESKTxlvPYgUm1tkhxxBBuCCQVI3MpGoI5zg3wNbCYkV8MAKhNnoiyU8Yt7lV92lW3kLoCdVt2kP1YiVW1dlrUUggEEWIPGaicM2rlng8Ulakrrqji9mBBHAq6nVWBuCp1BBE3IgGgHd5TnsJtBsMcmIJal7tY6mn3VjxX+k/wA3OdEDJMLEhErscuVhbiN2/UHW3qPUyXjcWlKm9SowVEUszHgoGs+Pba6WYjHscpahhwSFRTZ3HOow1v3A24a75ztqRTi9W22d9zOK+ERxl9PqY6jS/latNW5NUQW9Tv75CxPSLAsLPjKIXiqVAcw5MRw7hv52ny2jgKa7kHiRcySKS/ZHpOE7meUPrR2PpRxtP09X0xOmWzkFlxNIeGc+ulzIG0/0i4VBaieub+9TQf1iVJ9FM4Ow5D0E905CZ7zbo37o0OtvL0W20umTVbhsTZbXCUEq0lY2uFLlGqtroT2BruO6af21hVKZH9knfh6uRbjetPJdze3aLqdNwvIEXl71f9k9z7frb5x6Or2X0ywFCmqBaxCi3Zw7KN9zYX0FydJPX9I2C5V/+gdPjOEvBMz3i7furb/y+cejt8V+kjDZT1a1WbgHpOqjvJFzpyA17t8pG6V4ZnFSsa9Z1N1PUELTP9EhaybyM2rW3sZREzy8d4ue6tv/AC+cejrqHT3Br/NYk/4S/wDfJ1L9J+EH8ziR/hKfk04K8k7OwnW1FS4W97sRcKqqWZj3AKTHeLyW7M21YmZz8/s6naHT/COVdFrhlJIvRNmBFmUkE2B+BCnW1obp9hju61BzNB2PkNw8ST4Sjo7JpsjOuJUooBYihiLqGOhIyaesjY3BIqLUpOaiFijEpkK1BqAVubArqD3HlNfjamOTlGw2kziJt9PrV06dOsGpveuT9pqLk+XAeAAlth/0k4A2BqunfUo1FHmcpAnzMmYETPebN+6dDrb5x6PtODx1OsuelUWop95GDC/LTce6SQZ8OwOOqYWp12HOVveX3aq/ZqDj3HeOE+xbG2kmJoU61P2XXMAd6ncynvBBB8J6NPVi/wDt8vebKdvMTE5rPNPZiTOeGBU16rr2nqEBqn3E0SknJBYE/aa55SxxuIuerTfuYjh90d/Pl8p+zsGFE6vC2YLChRJcRAREQEREBERAgY7AhhunNHF/qFs1zhiwW2pNAncU50/u8L9nlO0lR0i2fTq0XWqOwVJaxsQF7VwRqCLXvLEpMOB/TDtf/wBNQpU2DLWfrCym4ZKYBXXiMzKf7s43Z4ARQOQkOnS64LmLBLsUXNfKCQWFzfXWmL7zJuMNJBSFIgMHKugqM5KNTOUsCxtlZRut7U46+jbxnk+z2ZvdOK10sT7Uz8ErNGeRhWnvWTxYfewkZozSN1kdZBhIzx1kjF55njC4SesnmeRxUjrJMCRnjPI/WzE1hzjAkZ5abFqBhVpKbVqqBKbHcwvd6Q+yz2ADG4Nsuma559sQOcw/WgONvA2t+U1EYlNTT9quH0ToptLDCjVpPTyP1LNV6yplFYJm7IBbskA66C2vKUVLEo6Y1qa9XSKU2UXzZCKyZE77ktrvAB75WVOl9a5KvTpk3LFKNEFifaZiVJJNySb8TIuM6S1KilalRSCwY2SkpJUELmKKCwGYmx4mdJmMRH9PDXa3i826zE/mmeExPT9vDozzzEvKxtpLzmt9qLznL2Xuws6jzs/0X7QY4WrTW/ZxD5TbQBlRjbmbk+F/X5k2MaoQlJSzMcqgalieAn2/9H3R/wDVsOlNrF9XqEag1G325gWC3+7PRoUmJy+T2tq1jSinOZX+y8DlFzLQQBPZ6n58iIgIiICIiAiIgJB23RL4esg3tSdR4shA+cnTlumPStcM9HD00atia5slNPdW+rtyGh9CdwMsJL49gcLnBzVadFEGYvVcqBe9lULdma5cWUX1B0yi8DbXRrEYcLVsKtCoA6YmhepTIOozWUFPEgCdZ0qoU6eIppUFJ8tNqrUkzIVWzFixTUKSAVsbk3vmtmNfiOm+INNaWEK0KKKFVaKsxUcqhY5teZZfObvT212+4tt7Zq5SnjnA3gjncH4zaNpPyElVMeahJdldjvz1Nf8A9/OS6eyMQwuuFJHOzm/hejOM7WOr6te3Lc6+f2VJ2k/ITz9pP3fCXP7BxX/1T/k/NBIOKwlWmcr0mVt9upHw3XiNtHUnty/+Hn9kE7SbmPUTE49vtCSxRrHclbyw7fg83YfZ2JLDJTxJJ0CjD1xfXub43ju0dWZ7b1OVfP7K8V6h3X8gfynpNXvnXbP6K7TBDZa4W9yhSm9xy/eN2fG5m7GYqmhNOqVD3ymkKiVXvbcRSLBT3MRLG3r1Yt2zr8ojzcTRSs7KiK7MxyqoU3YncBLSp0Wx6qzvhqyoqlmZgAFUC5JueQnV7H6BVcHiMPXq1NVxNEZV1AD1QupPjPqG36JfC4hBqWoVVHeTTYSTo1hn3ruLdP8Avi/ORwVTiQPF1H4zz9QP26f/AFAflLyjsfF8MNU8TTcfEtpJNPo5jD/MkdzVAvrd50/B0nGe0t1PPyc7+zD9tPIsfkI/ZnOoPJKh+YE6ZeiGMO9aY8Wpt+cz/wCAsSRq1D0/EU4/D0ujM77dT+r6OUOBpj2qp8qX5tJOD2ZTdgqCvVJNgEyKCfHWdZhf0c1LjNWVefVozHusTltO06OdEkoksoZnOmdzcgX3INyj4niTLjTjhDnO43E8byruhfRRaVnNJEqEW7JZyo45nbVie6w8d8+kYShlExwmECCSpmWfGeJERIEREBERAREQEREDwmfJl20RjarLhqlbGVOz7Nhh6G5QTrb3b7hvudZ9YYStfAEte+k1E4ZtGXL7D6KpSqVKxu+IrG9SqTew+ynIaD0AubXNlhujiozlEVC9sxUZc1r2uBpxPDWdJh8OFm0yZXDm32MAcxyi3vGwt58JJpbIBF73m9qhau6kGyJTKG2nbNQMQftdi3cLc5KoVTbtafjCoJ2QoFzYDmZqbZg4H5ibMdjMp0AZ+82CDv3nXkN/Mb5AK1antOx7kvSX0U5j4MxHdA21VoUzZ2LuLdhczML7iUS7Ad5sJS9JOmK4OlmyJRBvlV7O7ld9qdNsuXXV2qaX1BNgdPSbbNLAIEsGqtbq8PTFrk6KWVRcAnQAataw4kcbjsIcMwxW0QMRjqtjQwZsy09ew9cDSyn2aQ0v9prsNRGWLWwoek20tpYqkr4mu6LXIFDBoMhrqxsGKLb93cgAvcuToLG69vs79HtLCvs5FF6nWFsQ/wBtltVNhuVRkKCw3EXnvQnozVfFtjcaxeqva7WpWsy9gHgMiG+W1hnp8iB21GuGxpS38lhg4PfWqFT8KA+MszjgkRmPFv6TOFw71DupvSqnwp10dvgplk63BHMEesrek1PPg8Sp96i6+q2HxM3bDxPWYehU+1Rpt6oCfjM8mv1NeF2UCoMkjZCyXgt1u8/OSZlpXjZa8pmNnLyk2IEVcEo4TelMDdM4gIiICIiAiIgIiICIiAiIgIiICDEQOc2rSqJUNSi9i1syOudGyiwIFwUNuR15SP8Ar2IbS6J3ojE+RdiB/lM6epSB3zWuFUcJcphVbN2dxN999SSSTvJJ1JlX0o6Tigww2DQYjGvotNbEUhxerwUDkSOF7CTOkG1mVAtIEs7GnSQNlas49olv5ukouWffYab1zcnhf3FN1wAFStWP77HlQq1H4jDj3kTcLdhQBcsdDYhm04QmVdnvmJ/Xtr1tb+0tDMN45C2l9CQNMqiwm7D6PGkXxeJJr4k9otv7R0VKfeSQoPC9hbjadGOjC0szavVc3qVW1Zid4udbfOwvyHSVKIzKo3JZz3t7g8tW8cks25QkV5y1bNwhpUlQkFtS7DczsbuR3XJtyAA4TRgEBxWIfjkpU/7qmofXOankBJmJq5V037h4/WvlI+yVsavc6p4jqkqfOsZlvCTtNb0yv2iB9eko+iW0Up7OwpqEgACjcKzWYVGQFrA5RoNToJf4v3B96/oP4zneiuER8NVo1ASExWISwNtOsJ4dzy8mZ/NHx/p1uFOrDv8A4yVIWEa7N4/gJNmWyIiAiIgIiICIiAiIgIiICIiAiIgIiICIiAmnFuQjFRdgpIFwLm2gud2s3TF1uLQPmmzdlMXatji1R2UUxh0uKSUlN1pvmPbFwCRY5jqb+yOnwWDZ2zN4WGgUDcqjgJa/sxb3k2lSCjSamUiuGCUwi35CQFHPeTc+J+gPACS8c+4ecrcXXsMo9o7u4c5AVc9T7q6efH8vKZbPNw551av+iq1Mf6aayZs2hlWVuzsSow9N2Nv3a1G5gsoZtOJuT5xAlvq6jkL+p/hKfYIy1sanLE5x/i0kb5gy22YCxLkWvw5DcB6SBTXLjcQOD0qNTzU1KZ+AWWEnkt9nb28ZYSBsodm/PX1k+ZaIiICIiAiIgIiICIiAiIgIiICIiAiIgIiICIiAiIgVe0g17r/58Zo2dgSTmfUnUmXTLeFW0CHtVstCqV3im1vHKbfGUBp5mVBuGvoewPx8UE6PaFLNTZdRcEXFri/K8qtl4Y5ySbnd5DcPifWaicQzMZlbYSjlUSn2rQb9YRwLg0npsdNLsjJfnuf1nQCaatEGTKzDHBJZRJE8UWnsikREBERAREQEREBERAREQP/Z"/>
          <p:cNvSpPr>
            <a:spLocks noChangeAspect="1" noChangeArrowheads="1"/>
          </p:cNvSpPr>
          <p:nvPr/>
        </p:nvSpPr>
        <p:spPr bwMode="auto">
          <a:xfrm>
            <a:off x="1174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 calcmode="lin" valueType="num">
                                      <p:cBhvr additive="base">
                                        <p:cTn id="25"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System Changes</a:t>
            </a:r>
            <a:endParaRPr lang="en-US" dirty="0"/>
          </a:p>
        </p:txBody>
      </p:sp>
      <p:sp>
        <p:nvSpPr>
          <p:cNvPr id="3" name="Content Placeholder 2"/>
          <p:cNvSpPr>
            <a:spLocks noGrp="1"/>
          </p:cNvSpPr>
          <p:nvPr>
            <p:ph idx="1"/>
          </p:nvPr>
        </p:nvSpPr>
        <p:spPr/>
        <p:txBody>
          <a:bodyPr/>
          <a:lstStyle/>
          <a:p>
            <a:pPr>
              <a:buNone/>
            </a:pPr>
            <a:r>
              <a:rPr lang="en-US" sz="2800" dirty="0" smtClean="0">
                <a:solidFill>
                  <a:schemeClr val="tx1"/>
                </a:solidFill>
              </a:rPr>
              <a:t>Result is Petty Cash is No Longer Available – </a:t>
            </a:r>
          </a:p>
          <a:p>
            <a:pPr lvl="1"/>
            <a:r>
              <a:rPr lang="en-US" sz="2400" dirty="0" smtClean="0">
                <a:solidFill>
                  <a:schemeClr val="tx1"/>
                </a:solidFill>
              </a:rPr>
              <a:t>PCard process takes its place.</a:t>
            </a:r>
          </a:p>
          <a:p>
            <a:pPr lvl="1"/>
            <a:r>
              <a:rPr lang="en-US" sz="2400" dirty="0" smtClean="0">
                <a:solidFill>
                  <a:schemeClr val="tx1"/>
                </a:solidFill>
              </a:rPr>
              <a:t>Oversight of purchases on PCards are very difficult to monitor in the way we did for petty cash. </a:t>
            </a:r>
          </a:p>
          <a:p>
            <a:pPr lvl="2"/>
            <a:r>
              <a:rPr lang="en-US" sz="2000" dirty="0" smtClean="0">
                <a:solidFill>
                  <a:schemeClr val="tx1"/>
                </a:solidFill>
              </a:rPr>
              <a:t>Purchases separately show up on separate report that has to be reviewed each month for each person, by school site and by program, after the fact.</a:t>
            </a:r>
          </a:p>
          <a:p>
            <a:pPr lvl="2"/>
            <a:r>
              <a:rPr lang="en-US" sz="2000" dirty="0" smtClean="0">
                <a:solidFill>
                  <a:schemeClr val="tx1"/>
                </a:solidFill>
              </a:rPr>
              <a:t>PCard allows person to charge up-to </a:t>
            </a:r>
            <a:r>
              <a:rPr lang="en-US" sz="2000" strike="sngStrike" dirty="0" smtClean="0">
                <a:solidFill>
                  <a:srgbClr val="FF0000"/>
                </a:solidFill>
              </a:rPr>
              <a:t>$1,000</a:t>
            </a:r>
            <a:r>
              <a:rPr lang="en-US" sz="2000" dirty="0" smtClean="0">
                <a:solidFill>
                  <a:schemeClr val="tx1"/>
                </a:solidFill>
              </a:rPr>
              <a:t> </a:t>
            </a:r>
            <a:r>
              <a:rPr lang="en-US" sz="2000" b="1" dirty="0" smtClean="0">
                <a:solidFill>
                  <a:srgbClr val="1780B7"/>
                </a:solidFill>
              </a:rPr>
              <a:t>$2500 </a:t>
            </a:r>
            <a:r>
              <a:rPr lang="en-US" sz="2000" dirty="0" smtClean="0">
                <a:solidFill>
                  <a:schemeClr val="tx1"/>
                </a:solidFill>
              </a:rPr>
              <a:t>(schools) or </a:t>
            </a:r>
            <a:r>
              <a:rPr lang="en-US" sz="2000" b="1" dirty="0" smtClean="0">
                <a:solidFill>
                  <a:srgbClr val="1780B7"/>
                </a:solidFill>
              </a:rPr>
              <a:t>$5000 </a:t>
            </a:r>
            <a:r>
              <a:rPr lang="en-US" sz="2000" dirty="0" smtClean="0">
                <a:solidFill>
                  <a:schemeClr val="tx1"/>
                </a:solidFill>
              </a:rPr>
              <a:t>(programs) on a card without having to use eprocurement (depending on card limits).</a:t>
            </a:r>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63</a:t>
            </a:fld>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 Policy</a:t>
            </a:r>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sz="2800" dirty="0" smtClean="0">
                <a:solidFill>
                  <a:srgbClr val="0000CC"/>
                </a:solidFill>
              </a:rPr>
              <a:t>PCard Procedures if Charged to TI Codes</a:t>
            </a:r>
          </a:p>
          <a:p>
            <a:pPr lvl="1"/>
            <a:r>
              <a:rPr lang="en-US" sz="2400" dirty="0" smtClean="0">
                <a:solidFill>
                  <a:schemeClr val="tx1"/>
                </a:solidFill>
              </a:rPr>
              <a:t>PREAPPROVAL REQUIRED</a:t>
            </a:r>
          </a:p>
          <a:p>
            <a:pPr lvl="2"/>
            <a:r>
              <a:rPr lang="en-US" sz="2000" dirty="0" smtClean="0">
                <a:solidFill>
                  <a:schemeClr val="tx1"/>
                </a:solidFill>
              </a:rPr>
              <a:t>Title I Order Form Submitted on PeopleSoft – Advanced knowledge of PCard purchase</a:t>
            </a:r>
          </a:p>
          <a:p>
            <a:pPr lvl="3"/>
            <a:r>
              <a:rPr lang="en-US" sz="1600" dirty="0" smtClean="0">
                <a:solidFill>
                  <a:schemeClr val="tx1"/>
                </a:solidFill>
              </a:rPr>
              <a:t>Tied to grant purpose.</a:t>
            </a:r>
          </a:p>
          <a:p>
            <a:pPr lvl="3"/>
            <a:r>
              <a:rPr lang="en-US" sz="1600" dirty="0" smtClean="0">
                <a:solidFill>
                  <a:schemeClr val="tx1"/>
                </a:solidFill>
              </a:rPr>
              <a:t>Thoughtful and not used as quick purchase to fulfill a need “at that time” </a:t>
            </a:r>
          </a:p>
          <a:p>
            <a:pPr lvl="3"/>
            <a:r>
              <a:rPr lang="en-US" sz="1600" dirty="0" smtClean="0">
                <a:solidFill>
                  <a:schemeClr val="tx1"/>
                </a:solidFill>
              </a:rPr>
              <a:t>Is articulated in budget narrative as part of planned purchases. </a:t>
            </a:r>
          </a:p>
          <a:p>
            <a:pPr lvl="2"/>
            <a:r>
              <a:rPr lang="en-US" sz="2000" dirty="0" smtClean="0">
                <a:solidFill>
                  <a:schemeClr val="tx1"/>
                </a:solidFill>
              </a:rPr>
              <a:t>Approval is given and then PCard holder is authorized to make purchase. </a:t>
            </a:r>
          </a:p>
          <a:p>
            <a:pPr lvl="2"/>
            <a:r>
              <a:rPr lang="en-US" sz="2000" dirty="0" smtClean="0">
                <a:solidFill>
                  <a:schemeClr val="tx1"/>
                </a:solidFill>
              </a:rPr>
              <a:t>RISK – Making purchase prior to obtaining approval (3 strikes rules, items returned, other budgets charged)</a:t>
            </a:r>
          </a:p>
          <a:p>
            <a:pPr lvl="1"/>
            <a:r>
              <a:rPr lang="en-US" sz="2000" dirty="0" smtClean="0">
                <a:solidFill>
                  <a:schemeClr val="tx1"/>
                </a:solidFill>
              </a:rPr>
              <a:t>Prior approval ensures items are appropriate for TI; no items will be denied after the fact. </a:t>
            </a:r>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64</a:t>
            </a:fld>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 Policy - </a:t>
            </a:r>
            <a:endParaRPr lang="en-US" dirty="0"/>
          </a:p>
        </p:txBody>
      </p:sp>
      <p:sp>
        <p:nvSpPr>
          <p:cNvPr id="3" name="Content Placeholder 2"/>
          <p:cNvSpPr>
            <a:spLocks noGrp="1"/>
          </p:cNvSpPr>
          <p:nvPr>
            <p:ph idx="1"/>
          </p:nvPr>
        </p:nvSpPr>
        <p:spPr/>
        <p:txBody>
          <a:bodyPr/>
          <a:lstStyle/>
          <a:p>
            <a:r>
              <a:rPr lang="en-US" sz="2000" b="1" dirty="0" smtClean="0">
                <a:solidFill>
                  <a:schemeClr val="tx1"/>
                </a:solidFill>
              </a:rPr>
              <a:t>Make the Purchase once Approval Has been Given</a:t>
            </a:r>
          </a:p>
          <a:p>
            <a:pPr lvl="1"/>
            <a:r>
              <a:rPr lang="en-US" sz="2000" dirty="0" smtClean="0">
                <a:solidFill>
                  <a:schemeClr val="tx1"/>
                </a:solidFill>
              </a:rPr>
              <a:t>Make the purchase and save receipts and the Title I Order Form Approval and any packing slips. </a:t>
            </a:r>
            <a:r>
              <a:rPr lang="en-US" sz="2000" b="1" dirty="0" smtClean="0">
                <a:solidFill>
                  <a:schemeClr val="tx1"/>
                </a:solidFill>
              </a:rPr>
              <a:t/>
            </a:r>
            <a:br>
              <a:rPr lang="en-US" sz="2000" b="1" dirty="0" smtClean="0">
                <a:solidFill>
                  <a:schemeClr val="tx1"/>
                </a:solidFill>
              </a:rPr>
            </a:br>
            <a:endParaRPr lang="en-US" sz="2000" b="1" dirty="0" smtClean="0">
              <a:solidFill>
                <a:schemeClr val="tx1"/>
              </a:solidFill>
            </a:endParaRPr>
          </a:p>
          <a:p>
            <a:r>
              <a:rPr lang="en-US" sz="2000" b="1" dirty="0" smtClean="0">
                <a:solidFill>
                  <a:schemeClr val="tx1"/>
                </a:solidFill>
              </a:rPr>
              <a:t>Reconciliation of your PCard Account: </a:t>
            </a:r>
          </a:p>
          <a:p>
            <a:pPr lvl="1"/>
            <a:r>
              <a:rPr lang="en-US" sz="2000" dirty="0" smtClean="0">
                <a:solidFill>
                  <a:schemeClr val="tx1"/>
                </a:solidFill>
              </a:rPr>
              <a:t>Reconcile your PCard account according to district procedures. </a:t>
            </a:r>
          </a:p>
          <a:p>
            <a:pPr lvl="1"/>
            <a:r>
              <a:rPr lang="en-US" sz="2000" dirty="0" smtClean="0">
                <a:solidFill>
                  <a:schemeClr val="tx1"/>
                </a:solidFill>
              </a:rPr>
              <a:t>Changing budget codes to appropriate codes.</a:t>
            </a:r>
          </a:p>
          <a:p>
            <a:pPr lvl="1"/>
            <a:r>
              <a:rPr lang="en-US" sz="2000" u="sng" dirty="0" smtClean="0">
                <a:solidFill>
                  <a:srgbClr val="0070C0"/>
                </a:solidFill>
              </a:rPr>
              <a:t>Include your TI order form approval with your reconciled PCard documentation and with food orders include the event flyer as well</a:t>
            </a:r>
            <a:r>
              <a:rPr lang="en-US" sz="2000" dirty="0" smtClean="0">
                <a:solidFill>
                  <a:srgbClr val="0070C0"/>
                </a:solidFill>
              </a:rPr>
              <a:t> </a:t>
            </a:r>
            <a:r>
              <a:rPr lang="en-US" sz="2000" dirty="0" smtClean="0">
                <a:solidFill>
                  <a:schemeClr val="tx1"/>
                </a:solidFill>
              </a:rPr>
              <a:t>when you submit your paperwork to the Business Office with the PCard Statement and Receipts. </a:t>
            </a:r>
            <a:br>
              <a:rPr lang="en-US" sz="2000" dirty="0" smtClean="0">
                <a:solidFill>
                  <a:schemeClr val="tx1"/>
                </a:solidFill>
              </a:rPr>
            </a:br>
            <a:r>
              <a:rPr lang="en-US" sz="2000" dirty="0" smtClean="0">
                <a:solidFill>
                  <a:srgbClr val="FF0000"/>
                </a:solidFill>
              </a:rPr>
              <a:t>** THIS IS AN IMPORTANT PAPER TRAIL** and part of the accountability and responsibility for being able to use the PCard.</a:t>
            </a:r>
            <a:br>
              <a:rPr lang="en-US" sz="2000" dirty="0" smtClean="0">
                <a:solidFill>
                  <a:srgbClr val="FF0000"/>
                </a:solidFill>
              </a:rPr>
            </a:br>
            <a:r>
              <a:rPr lang="en-US" sz="2000" dirty="0" smtClean="0">
                <a:solidFill>
                  <a:srgbClr val="FF0000"/>
                </a:solidFill>
              </a:rPr>
              <a:t> </a:t>
            </a:r>
          </a:p>
          <a:p>
            <a:pPr lvl="1"/>
            <a:endParaRPr lang="en-US" sz="1200" b="1" dirty="0" smtClean="0"/>
          </a:p>
          <a:p>
            <a:pPr lvl="1"/>
            <a:endParaRPr lang="en-US" sz="1200" b="1" dirty="0" smtClean="0"/>
          </a:p>
          <a:p>
            <a:pPr lvl="1">
              <a:buNone/>
            </a:pPr>
            <a:endParaRPr lang="en-US" sz="1200" dirty="0" smtClean="0"/>
          </a:p>
          <a:p>
            <a:pPr lvl="1">
              <a:buNone/>
            </a:pPr>
            <a:endParaRPr lang="en-US" sz="1200" dirty="0" smtClean="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65</a:t>
            </a:fld>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 Policy - </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Monitoring of Purchases:</a:t>
            </a:r>
          </a:p>
          <a:p>
            <a:pPr lvl="1"/>
            <a:r>
              <a:rPr lang="en-US" sz="2400" dirty="0" smtClean="0">
                <a:solidFill>
                  <a:schemeClr val="tx1"/>
                </a:solidFill>
              </a:rPr>
              <a:t>The Title I Accounting Clerk will monitor PCard Statements against Title I Order form permissions. Unallowable expenditures will be moved to a school’s general fund budget.  Unallowable program expenditures will be moved to other general fund budgets determined by the supervisor of the program or their supervisor. </a:t>
            </a:r>
          </a:p>
          <a:p>
            <a:pPr lvl="1">
              <a:buNone/>
            </a:pPr>
            <a:r>
              <a:rPr lang="en-US" sz="1800" dirty="0" smtClean="0">
                <a:solidFill>
                  <a:srgbClr val="FF0000"/>
                </a:solidFill>
              </a:rPr>
              <a:t/>
            </a:r>
            <a:br>
              <a:rPr lang="en-US" sz="1800" dirty="0" smtClean="0">
                <a:solidFill>
                  <a:srgbClr val="FF0000"/>
                </a:solidFill>
              </a:rPr>
            </a:br>
            <a:r>
              <a:rPr lang="en-US" sz="1800" dirty="0" smtClean="0">
                <a:solidFill>
                  <a:srgbClr val="FF0000"/>
                </a:solidFill>
              </a:rPr>
              <a:t> </a:t>
            </a:r>
          </a:p>
          <a:p>
            <a:pPr lvl="1"/>
            <a:endParaRPr lang="en-US" sz="1200" b="1" dirty="0" smtClean="0"/>
          </a:p>
          <a:p>
            <a:pPr lvl="1"/>
            <a:endParaRPr lang="en-US" sz="1200" b="1" dirty="0" smtClean="0"/>
          </a:p>
          <a:p>
            <a:pPr lvl="1">
              <a:buNone/>
            </a:pPr>
            <a:endParaRPr lang="en-US" sz="1200" dirty="0" smtClean="0"/>
          </a:p>
          <a:p>
            <a:pPr lvl="1">
              <a:buNone/>
            </a:pPr>
            <a:endParaRPr lang="en-US" sz="1200" dirty="0" smtClean="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66</a:t>
            </a:fld>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Comply PCard Procedures for TI Purposes</a:t>
            </a:r>
            <a:endParaRPr lang="en-US" dirty="0"/>
          </a:p>
        </p:txBody>
      </p:sp>
      <p:sp>
        <p:nvSpPr>
          <p:cNvPr id="3" name="Content Placeholder 2"/>
          <p:cNvSpPr>
            <a:spLocks noGrp="1"/>
          </p:cNvSpPr>
          <p:nvPr>
            <p:ph idx="1"/>
          </p:nvPr>
        </p:nvSpPr>
        <p:spPr/>
        <p:txBody>
          <a:bodyPr/>
          <a:lstStyle/>
          <a:p>
            <a:r>
              <a:rPr lang="en-US" sz="1800" b="1" dirty="0" smtClean="0">
                <a:solidFill>
                  <a:srgbClr val="0070C0"/>
                </a:solidFill>
              </a:rPr>
              <a:t>All district PCard procedures must be followed. </a:t>
            </a:r>
          </a:p>
          <a:p>
            <a:pPr marL="514350" lvl="1" indent="-171450"/>
            <a:r>
              <a:rPr lang="en-US" sz="1400" dirty="0" smtClean="0">
                <a:solidFill>
                  <a:srgbClr val="0070C0"/>
                </a:solidFill>
              </a:rPr>
              <a:t>In addition to district PCard procedures, these additional procedures must also be followed when a PCard is used for Title I purchases. Failure to follow these procedures could result in suspension of your PCard privileges.</a:t>
            </a:r>
            <a:br>
              <a:rPr lang="en-US" sz="1400" dirty="0" smtClean="0">
                <a:solidFill>
                  <a:srgbClr val="0070C0"/>
                </a:solidFill>
              </a:rPr>
            </a:br>
            <a:endParaRPr lang="en-US" sz="1400" dirty="0" smtClean="0">
              <a:solidFill>
                <a:srgbClr val="0070C0"/>
              </a:solidFill>
            </a:endParaRPr>
          </a:p>
          <a:p>
            <a:pPr lvl="0"/>
            <a:r>
              <a:rPr lang="en-US" sz="1800" dirty="0" smtClean="0">
                <a:solidFill>
                  <a:srgbClr val="0070C0"/>
                </a:solidFill>
              </a:rPr>
              <a:t>First time</a:t>
            </a:r>
            <a:r>
              <a:rPr lang="en-US" sz="1800" dirty="0" smtClean="0"/>
              <a:t>, </a:t>
            </a:r>
            <a:r>
              <a:rPr lang="en-US" sz="1800" dirty="0" smtClean="0">
                <a:solidFill>
                  <a:schemeClr val="tx1"/>
                </a:solidFill>
              </a:rPr>
              <a:t>if pre approval was not requested, employee will be asked to produce missing documentation after the fact, and/or if an inappropriate item is purchased, the item will have to be paid for by another budget or returned.</a:t>
            </a:r>
            <a:br>
              <a:rPr lang="en-US" sz="1800" dirty="0" smtClean="0">
                <a:solidFill>
                  <a:schemeClr val="tx1"/>
                </a:solidFill>
              </a:rPr>
            </a:br>
            <a:endParaRPr lang="en-US" sz="1800" dirty="0" smtClean="0">
              <a:solidFill>
                <a:schemeClr val="tx1"/>
              </a:solidFill>
            </a:endParaRPr>
          </a:p>
          <a:p>
            <a:pPr lvl="0"/>
            <a:r>
              <a:rPr lang="en-US" sz="1800" dirty="0" smtClean="0">
                <a:solidFill>
                  <a:srgbClr val="0070C0"/>
                </a:solidFill>
              </a:rPr>
              <a:t>Second time</a:t>
            </a:r>
            <a:r>
              <a:rPr lang="en-US" sz="1800" dirty="0" smtClean="0"/>
              <a:t>, </a:t>
            </a:r>
            <a:r>
              <a:rPr lang="en-US" sz="1800" dirty="0" smtClean="0">
                <a:solidFill>
                  <a:schemeClr val="tx1"/>
                </a:solidFill>
              </a:rPr>
              <a:t>if pre approval was not requested, employee will again be reminded to produce missing documentation after the fact, will be reminded to read the procedures manual about PCard procedures and/or if an inappropriate item is purchased, the item will have to be paid for by another budget or returned. </a:t>
            </a:r>
          </a:p>
          <a:p>
            <a:pPr>
              <a:buNone/>
            </a:pP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67</a:t>
            </a:fld>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Comply PCard Procedures for TI Purposes</a:t>
            </a:r>
            <a:endParaRPr lang="en-US" dirty="0"/>
          </a:p>
        </p:txBody>
      </p:sp>
      <p:sp>
        <p:nvSpPr>
          <p:cNvPr id="3" name="Content Placeholder 2"/>
          <p:cNvSpPr>
            <a:spLocks noGrp="1"/>
          </p:cNvSpPr>
          <p:nvPr>
            <p:ph idx="1"/>
          </p:nvPr>
        </p:nvSpPr>
        <p:spPr/>
        <p:txBody>
          <a:bodyPr/>
          <a:lstStyle/>
          <a:p>
            <a:pPr lvl="0"/>
            <a:r>
              <a:rPr lang="en-US" sz="1800" dirty="0" smtClean="0">
                <a:solidFill>
                  <a:srgbClr val="0070C0"/>
                </a:solidFill>
              </a:rPr>
              <a:t>Third time</a:t>
            </a:r>
            <a:r>
              <a:rPr lang="en-US" sz="1800" dirty="0" smtClean="0">
                <a:solidFill>
                  <a:schemeClr val="tx1"/>
                </a:solidFill>
              </a:rPr>
              <a:t>, if pre approval was not requested, and/or if an inappropriate item is purchased, employee’s PCard will be suspended</a:t>
            </a:r>
            <a:r>
              <a:rPr lang="en-US" sz="1800" dirty="0" smtClean="0"/>
              <a:t>.</a:t>
            </a:r>
            <a:br>
              <a:rPr lang="en-US" sz="1800" dirty="0" smtClean="0"/>
            </a:br>
            <a:endParaRPr lang="en-US" sz="1800" dirty="0" smtClean="0"/>
          </a:p>
          <a:p>
            <a:pPr lvl="0"/>
            <a:r>
              <a:rPr lang="en-US" sz="1800" dirty="0" smtClean="0">
                <a:solidFill>
                  <a:srgbClr val="0070C0"/>
                </a:solidFill>
              </a:rPr>
              <a:t>Multiple occurrences </a:t>
            </a:r>
            <a:r>
              <a:rPr lang="en-US" sz="1800" dirty="0" smtClean="0">
                <a:solidFill>
                  <a:schemeClr val="tx1"/>
                </a:solidFill>
              </a:rPr>
              <a:t>within a program or school (multiple instances, multiple people) will result in the program or school losing all privileges to use a PCard to charge to Title I for the year unless there is a corrective action plan implemented (Plan will be implemented with approval of Director of Federal Programs). </a:t>
            </a:r>
            <a:br>
              <a:rPr lang="en-US" sz="1800" dirty="0" smtClean="0">
                <a:solidFill>
                  <a:schemeClr val="tx1"/>
                </a:solidFill>
              </a:rPr>
            </a:br>
            <a:endParaRPr lang="en-US" sz="1800" dirty="0" smtClean="0">
              <a:solidFill>
                <a:schemeClr val="tx1"/>
              </a:solidFill>
            </a:endParaRPr>
          </a:p>
          <a:p>
            <a:pPr lvl="0"/>
            <a:r>
              <a:rPr lang="en-US" sz="1800" dirty="0" smtClean="0">
                <a:solidFill>
                  <a:schemeClr val="tx1"/>
                </a:solidFill>
              </a:rPr>
              <a:t>If the corrective action plan is implemented and failure to comply after one to two months of the plan implementation, all use of PCards for TI purposes is terminated and program or school will have to use other means to purchase. If the corrective action plan is successful within the first two months, PCard use will be tightly monitored for one year.  </a:t>
            </a:r>
          </a:p>
          <a:p>
            <a:pPr>
              <a:buNone/>
            </a:pP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68</a:t>
            </a:fld>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 Policy</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There are 60 plus schools and programs assigned to Title I. </a:t>
            </a:r>
          </a:p>
          <a:p>
            <a:pPr lvl="1"/>
            <a:r>
              <a:rPr lang="en-US" sz="2400" dirty="0" smtClean="0">
                <a:solidFill>
                  <a:schemeClr val="tx1"/>
                </a:solidFill>
              </a:rPr>
              <a:t>Important for Title I to know who the designated PCard purchasers will be for each program and school. (Limiting 2 per school or program)</a:t>
            </a:r>
          </a:p>
          <a:p>
            <a:pPr lvl="1"/>
            <a:r>
              <a:rPr lang="en-US" sz="2400" dirty="0" smtClean="0">
                <a:solidFill>
                  <a:schemeClr val="tx1"/>
                </a:solidFill>
              </a:rPr>
              <a:t>Submit names to Title I Accounting Staff. </a:t>
            </a:r>
          </a:p>
          <a:p>
            <a:pPr lvl="2"/>
            <a:r>
              <a:rPr lang="en-US" sz="2000" dirty="0" smtClean="0">
                <a:solidFill>
                  <a:schemeClr val="tx1"/>
                </a:solidFill>
              </a:rPr>
              <a:t>May want to check with your principal if you are unsure if the form has been submitted or if you are to be one of the designated purchasers. </a:t>
            </a:r>
          </a:p>
          <a:p>
            <a:pPr lvl="2"/>
            <a:r>
              <a:rPr lang="en-US" sz="2000" dirty="0" smtClean="0">
                <a:solidFill>
                  <a:schemeClr val="tx1"/>
                </a:solidFill>
              </a:rPr>
              <a:t>High level of responsibility. </a:t>
            </a:r>
            <a:endParaRPr lang="en-US" sz="2000" dirty="0">
              <a:solidFill>
                <a:schemeClr val="tx1"/>
              </a:solidFill>
            </a:endParaRPr>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69</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US" dirty="0" smtClean="0">
                <a:solidFill>
                  <a:schemeClr val="tx2">
                    <a:satMod val="130000"/>
                  </a:schemeClr>
                </a:solidFill>
              </a:rPr>
              <a:t>Highlights</a:t>
            </a:r>
          </a:p>
        </p:txBody>
      </p:sp>
      <p:sp>
        <p:nvSpPr>
          <p:cNvPr id="9" name="Content Placeholder 8"/>
          <p:cNvSpPr>
            <a:spLocks noGrp="1"/>
          </p:cNvSpPr>
          <p:nvPr>
            <p:ph idx="1"/>
          </p:nvPr>
        </p:nvSpPr>
        <p:spPr>
          <a:ln>
            <a:solidFill>
              <a:schemeClr val="tx2"/>
            </a:solidFill>
          </a:ln>
        </p:spPr>
        <p:txBody>
          <a:bodyPr/>
          <a:lstStyle/>
          <a:p>
            <a:pPr algn="ctr">
              <a:buNone/>
            </a:pPr>
            <a:r>
              <a:rPr lang="en-US" dirty="0" smtClean="0">
                <a:solidFill>
                  <a:schemeClr val="tx1"/>
                </a:solidFill>
              </a:rPr>
              <a:t>Review of Title I Requirements</a:t>
            </a:r>
          </a:p>
          <a:p>
            <a:pPr algn="ctr">
              <a:buNone/>
            </a:pPr>
            <a:r>
              <a:rPr lang="en-US" dirty="0" smtClean="0">
                <a:solidFill>
                  <a:schemeClr val="tx1"/>
                </a:solidFill>
              </a:rPr>
              <a:t>Title I Handbook </a:t>
            </a:r>
          </a:p>
          <a:p>
            <a:pPr algn="ctr">
              <a:buNone/>
            </a:pPr>
            <a:r>
              <a:rPr lang="en-US" dirty="0" smtClean="0">
                <a:solidFill>
                  <a:schemeClr val="tx1"/>
                </a:solidFill>
              </a:rPr>
              <a:t>Policies and Procedures </a:t>
            </a:r>
          </a:p>
          <a:p>
            <a:pPr algn="ctr">
              <a:buNone/>
            </a:pPr>
            <a:r>
              <a:rPr lang="en-US" dirty="0" smtClean="0">
                <a:solidFill>
                  <a:schemeClr val="tx1"/>
                </a:solidFill>
              </a:rPr>
              <a:t>Purchasing, Contracts, Inventory</a:t>
            </a:r>
          </a:p>
          <a:p>
            <a:pPr algn="ctr">
              <a:buNone/>
            </a:pPr>
            <a:endParaRPr lang="en-US" dirty="0" smtClean="0">
              <a:solidFill>
                <a:schemeClr val="tx1"/>
              </a:solidFill>
            </a:endParaRPr>
          </a:p>
          <a:p>
            <a:pPr algn="ctr">
              <a:buNone/>
            </a:pPr>
            <a:endParaRPr lang="en-US" dirty="0" smtClean="0">
              <a:solidFill>
                <a:schemeClr val="tx1"/>
              </a:solidFill>
            </a:endParaRPr>
          </a:p>
          <a:p>
            <a:pPr algn="ctr">
              <a:buNone/>
            </a:pPr>
            <a:endParaRPr lang="en-US" dirty="0">
              <a:solidFill>
                <a:schemeClr val="tx1"/>
              </a:solidFill>
            </a:endParaRPr>
          </a:p>
        </p:txBody>
      </p:sp>
      <p:sp>
        <p:nvSpPr>
          <p:cNvPr id="3075" name="Date Placeholder 3"/>
          <p:cNvSpPr>
            <a:spLocks noGrp="1"/>
          </p:cNvSpPr>
          <p:nvPr>
            <p:ph type="dt" sz="half" idx="10"/>
          </p:nvPr>
        </p:nvSpPr>
        <p:spPr bwMode="auto">
          <a:noFill/>
          <a:ln>
            <a:miter lim="800000"/>
            <a:headEnd/>
            <a:tailEnd/>
          </a:ln>
        </p:spPr>
        <p:txBody>
          <a:bodyPr/>
          <a:lstStyle/>
          <a:p>
            <a:fld id="{7E17B1EF-0B5B-4883-8913-C851C08DDB77}" type="datetime1">
              <a:rPr lang="en-US" smtClean="0"/>
              <a:pPr/>
              <a:t>9/26/2014</a:t>
            </a:fld>
            <a:endParaRPr lang="en-US" dirty="0" smtClean="0"/>
          </a:p>
        </p:txBody>
      </p:sp>
      <p:sp>
        <p:nvSpPr>
          <p:cNvPr id="3076" name="Footer Placeholder 4"/>
          <p:cNvSpPr>
            <a:spLocks noGrp="1"/>
          </p:cNvSpPr>
          <p:nvPr>
            <p:ph type="ftr" sz="quarter" idx="11"/>
          </p:nvPr>
        </p:nvSpPr>
        <p:spPr bwMode="auto">
          <a:noFill/>
          <a:ln>
            <a:miter lim="800000"/>
            <a:headEnd/>
            <a:tailEnd/>
          </a:ln>
        </p:spPr>
        <p:txBody>
          <a:bodyPr/>
          <a:lstStyle/>
          <a:p>
            <a:endParaRPr lang="en-US" dirty="0" smtClean="0"/>
          </a:p>
        </p:txBody>
      </p:sp>
      <p:sp>
        <p:nvSpPr>
          <p:cNvPr id="3077" name="Slide Number Placeholder 5"/>
          <p:cNvSpPr>
            <a:spLocks noGrp="1"/>
          </p:cNvSpPr>
          <p:nvPr>
            <p:ph type="sldNum" sz="quarter" idx="12"/>
          </p:nvPr>
        </p:nvSpPr>
        <p:spPr bwMode="auto">
          <a:noFill/>
          <a:ln>
            <a:miter lim="800000"/>
            <a:headEnd/>
            <a:tailEnd/>
          </a:ln>
        </p:spPr>
        <p:txBody>
          <a:bodyPr/>
          <a:lstStyle/>
          <a:p>
            <a:fld id="{B099A5EC-177B-4ACD-A782-B7C84763238C}" type="slidenum">
              <a:rPr lang="en-US" smtClean="0"/>
              <a:pPr/>
              <a:t>7</a:t>
            </a:fld>
            <a:endParaRPr lang="en-US" dirty="0" smtClean="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4648200" y="1066800"/>
            <a:ext cx="4038600" cy="5059363"/>
          </a:xfrm>
        </p:spPr>
        <p:txBody>
          <a:bodyPr/>
          <a:lstStyle/>
          <a:p>
            <a:r>
              <a:rPr lang="en-US" dirty="0" smtClean="0"/>
              <a:t>Title I Handbook</a:t>
            </a:r>
          </a:p>
          <a:p>
            <a:pPr lvl="1"/>
            <a:r>
              <a:rPr lang="en-US" dirty="0" smtClean="0"/>
              <a:t>Guide your side-by-side support.</a:t>
            </a:r>
          </a:p>
          <a:p>
            <a:pPr lvl="2"/>
            <a:r>
              <a:rPr lang="en-US" dirty="0" smtClean="0"/>
              <a:t>Page that list codes and page numbers.</a:t>
            </a:r>
          </a:p>
          <a:p>
            <a:pPr lvl="2"/>
            <a:r>
              <a:rPr lang="en-US" dirty="0" smtClean="0"/>
              <a:t>Contact information.</a:t>
            </a:r>
          </a:p>
          <a:p>
            <a:pPr lvl="1"/>
            <a:r>
              <a:rPr lang="en-US" dirty="0" smtClean="0"/>
              <a:t>Call for help when you aren’t sure. </a:t>
            </a:r>
          </a:p>
          <a:p>
            <a:pPr lvl="1"/>
            <a:r>
              <a:rPr lang="en-US" dirty="0" smtClean="0"/>
              <a:t>Get support from Peggy Cihlar – Title l Accounting Clerk if needed.</a:t>
            </a:r>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70</a:t>
            </a:fld>
            <a:endParaRPr lang="en-US" dirty="0"/>
          </a:p>
        </p:txBody>
      </p:sp>
      <p:pic>
        <p:nvPicPr>
          <p:cNvPr id="32773" name="Picture 5"/>
          <p:cNvPicPr>
            <a:picLocks noChangeAspect="1" noChangeArrowheads="1"/>
          </p:cNvPicPr>
          <p:nvPr/>
        </p:nvPicPr>
        <p:blipFill>
          <a:blip r:embed="rId2"/>
          <a:srcRect/>
          <a:stretch>
            <a:fillRect/>
          </a:stretch>
        </p:blipFill>
        <p:spPr bwMode="auto">
          <a:xfrm>
            <a:off x="742950" y="952500"/>
            <a:ext cx="382905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pPr algn="ctr"/>
            <a:r>
              <a:rPr lang="en-US" sz="6000" dirty="0" smtClean="0"/>
              <a:t>Office of Title I </a:t>
            </a:r>
            <a:br>
              <a:rPr lang="en-US" sz="6000" dirty="0" smtClean="0"/>
            </a:br>
            <a:r>
              <a:rPr lang="en-US" sz="6000" dirty="0" smtClean="0"/>
              <a:t>Federal Programs</a:t>
            </a:r>
            <a:endParaRPr lang="en-US" sz="6000" dirty="0"/>
          </a:p>
        </p:txBody>
      </p:sp>
      <p:sp>
        <p:nvSpPr>
          <p:cNvPr id="3" name="Content Placeholder 2"/>
          <p:cNvSpPr>
            <a:spLocks noGrp="1"/>
          </p:cNvSpPr>
          <p:nvPr>
            <p:ph idx="1"/>
          </p:nvPr>
        </p:nvSpPr>
        <p:spPr/>
        <p:txBody>
          <a:bodyPr/>
          <a:lstStyle/>
          <a:p>
            <a:pPr algn="ctr">
              <a:buNone/>
            </a:pPr>
            <a:endParaRPr lang="en-US" dirty="0" smtClean="0">
              <a:hlinkClick r:id="rId2"/>
            </a:endParaRPr>
          </a:p>
          <a:p>
            <a:pPr algn="ctr">
              <a:buNone/>
            </a:pPr>
            <a:r>
              <a:rPr lang="en-US" dirty="0" smtClean="0">
                <a:hlinkClick r:id="rId2"/>
              </a:rPr>
              <a:t>www.title1.spps.org</a:t>
            </a:r>
            <a:endParaRPr lang="en-US" dirty="0" smtClean="0"/>
          </a:p>
          <a:p>
            <a:pPr algn="ctr">
              <a:buNone/>
            </a:pPr>
            <a:endParaRPr lang="en-US" dirty="0" smtClean="0"/>
          </a:p>
          <a:p>
            <a:pPr algn="ctr">
              <a:buNone/>
            </a:pPr>
            <a:r>
              <a:rPr lang="en-US" dirty="0" smtClean="0">
                <a:solidFill>
                  <a:schemeClr val="tx1"/>
                </a:solidFill>
              </a:rPr>
              <a:t>Main Number: 651-632-3790</a:t>
            </a:r>
          </a:p>
          <a:p>
            <a:pPr algn="ctr">
              <a:buNone/>
            </a:pPr>
            <a:r>
              <a:rPr lang="en-US" sz="2400" dirty="0" smtClean="0">
                <a:solidFill>
                  <a:schemeClr val="tx1"/>
                </a:solidFill>
              </a:rPr>
              <a:t>Jessica Kaul (formerly Smith) - Accountability Assistant </a:t>
            </a:r>
          </a:p>
          <a:p>
            <a:pPr algn="ctr">
              <a:buNone/>
            </a:pPr>
            <a:r>
              <a:rPr lang="en-US" sz="2400" dirty="0" smtClean="0">
                <a:solidFill>
                  <a:schemeClr val="tx1"/>
                </a:solidFill>
              </a:rPr>
              <a:t>Diane Brings - Clerk </a:t>
            </a:r>
          </a:p>
          <a:p>
            <a:pPr algn="ctr">
              <a:buNone/>
            </a:pPr>
            <a:r>
              <a:rPr lang="en-US" sz="2400" dirty="0" smtClean="0">
                <a:solidFill>
                  <a:schemeClr val="tx1"/>
                </a:solidFill>
              </a:rPr>
              <a:t>Sherry Carlstrom - Director</a:t>
            </a:r>
            <a:endParaRPr lang="en-US" dirty="0" smtClean="0">
              <a:solidFill>
                <a:schemeClr val="tx1"/>
              </a:solidFill>
            </a:endParaRPr>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71</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atMod val="130000"/>
                  </a:schemeClr>
                </a:solidFill>
              </a:rPr>
              <a:t>Resources</a:t>
            </a:r>
            <a:endParaRPr lang="en-US" dirty="0">
              <a:solidFill>
                <a:schemeClr val="tx2">
                  <a:satMod val="130000"/>
                </a:schemeClr>
              </a:solidFill>
            </a:endParaRPr>
          </a:p>
        </p:txBody>
      </p:sp>
      <p:sp>
        <p:nvSpPr>
          <p:cNvPr id="3" name="Content Placeholder 2"/>
          <p:cNvSpPr>
            <a:spLocks noGrp="1"/>
          </p:cNvSpPr>
          <p:nvPr>
            <p:ph idx="1"/>
          </p:nvPr>
        </p:nvSpPr>
        <p:spPr/>
        <p:txBody>
          <a:bodyPr/>
          <a:lstStyle/>
          <a:p>
            <a:r>
              <a:rPr lang="en-US" dirty="0" smtClean="0"/>
              <a:t>The information discussed today will be available online at the Title I Website and we can email information as well.</a:t>
            </a:r>
          </a:p>
          <a:p>
            <a:pPr>
              <a:buNone/>
            </a:pPr>
            <a:endParaRPr lang="en-US" dirty="0" smtClean="0"/>
          </a:p>
          <a:p>
            <a:pPr algn="ctr">
              <a:buFont typeface="Wingdings 2" pitchFamily="18" charset="2"/>
              <a:buNone/>
            </a:pPr>
            <a:r>
              <a:rPr lang="en-US" sz="5400" dirty="0" smtClean="0">
                <a:solidFill>
                  <a:srgbClr val="0070C0"/>
                </a:solidFill>
              </a:rPr>
              <a:t>http://title</a:t>
            </a:r>
            <a:r>
              <a:rPr lang="en-US" sz="5400" dirty="0" smtClean="0">
                <a:solidFill>
                  <a:srgbClr val="0070C0"/>
                </a:solidFill>
                <a:latin typeface="Bodoni MT" pitchFamily="18" charset="0"/>
              </a:rPr>
              <a:t>1</a:t>
            </a:r>
            <a:r>
              <a:rPr lang="en-US" sz="5400" dirty="0" smtClean="0">
                <a:solidFill>
                  <a:srgbClr val="0070C0"/>
                </a:solidFill>
              </a:rPr>
              <a:t>.spps.org</a:t>
            </a:r>
            <a:r>
              <a:rPr lang="en-US" sz="5400" dirty="0" smtClean="0"/>
              <a:t>	</a:t>
            </a:r>
            <a:endParaRPr lang="en-US" dirty="0"/>
          </a:p>
        </p:txBody>
      </p:sp>
      <p:sp>
        <p:nvSpPr>
          <p:cNvPr id="4" name="Date Placeholder 3"/>
          <p:cNvSpPr>
            <a:spLocks noGrp="1"/>
          </p:cNvSpPr>
          <p:nvPr>
            <p:ph type="dt" sz="half" idx="10"/>
          </p:nvPr>
        </p:nvSpPr>
        <p:spPr/>
        <p:txBody>
          <a:bodyPr/>
          <a:lstStyle/>
          <a:p>
            <a:pPr>
              <a:defRPr/>
            </a:pPr>
            <a:fld id="{1940E5F7-2F77-400F-AB24-248A615BA755}" type="datetime1">
              <a:rPr lang="en-US" smtClean="0"/>
              <a:pPr>
                <a:defRPr/>
              </a:pPr>
              <a:t>9/26/2014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BD199-839C-4DC8-8CD4-C11A91F5DBAC}" type="slidenum">
              <a:rPr lang="en-US" smtClean="0"/>
              <a:pPr>
                <a:defRPr/>
              </a:pPr>
              <a:t>8</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fontAlgn="auto">
              <a:spcAft>
                <a:spcPts val="0"/>
              </a:spcAft>
              <a:defRPr/>
            </a:pPr>
            <a:r>
              <a:rPr lang="en-US" dirty="0" smtClean="0">
                <a:solidFill>
                  <a:schemeClr val="tx2">
                    <a:satMod val="130000"/>
                  </a:schemeClr>
                </a:solidFill>
              </a:rPr>
              <a:t>Project REACH</a:t>
            </a:r>
          </a:p>
        </p:txBody>
      </p:sp>
      <p:sp>
        <p:nvSpPr>
          <p:cNvPr id="8" name="Subtitle 7"/>
          <p:cNvSpPr>
            <a:spLocks noGrp="1"/>
          </p:cNvSpPr>
          <p:nvPr>
            <p:ph type="subTitle" idx="1"/>
          </p:nvPr>
        </p:nvSpPr>
        <p:spPr/>
        <p:txBody>
          <a:bodyPr>
            <a:normAutofit/>
          </a:bodyPr>
          <a:lstStyle/>
          <a:p>
            <a:pPr fontAlgn="auto">
              <a:spcAft>
                <a:spcPts val="0"/>
              </a:spcAft>
              <a:defRPr/>
            </a:pPr>
            <a:r>
              <a:rPr lang="en-US" sz="3000" dirty="0" smtClean="0"/>
              <a:t>Realizing the Educational Achievement of Children Experiencing Homelessness</a:t>
            </a:r>
            <a:endParaRPr lang="en-US" sz="3000" dirty="0"/>
          </a:p>
        </p:txBody>
      </p:sp>
      <p:sp>
        <p:nvSpPr>
          <p:cNvPr id="4" name="Date Placeholder 3"/>
          <p:cNvSpPr>
            <a:spLocks noGrp="1"/>
          </p:cNvSpPr>
          <p:nvPr>
            <p:ph type="dt" sz="half" idx="10"/>
          </p:nvPr>
        </p:nvSpPr>
        <p:spPr/>
        <p:txBody>
          <a:bodyPr/>
          <a:lstStyle/>
          <a:p>
            <a:r>
              <a:rPr lang="en-US" dirty="0" smtClean="0"/>
              <a:t>September 23, 2013</a:t>
            </a:r>
            <a:endParaRPr lang="en-US" dirty="0"/>
          </a:p>
        </p:txBody>
      </p:sp>
      <p:sp>
        <p:nvSpPr>
          <p:cNvPr id="6" name="Footer Placeholder 5"/>
          <p:cNvSpPr>
            <a:spLocks noGrp="1"/>
          </p:cNvSpPr>
          <p:nvPr>
            <p:ph type="ftr" sz="quarter" idx="11"/>
          </p:nvPr>
        </p:nvSpPr>
        <p:spPr/>
        <p:txBody>
          <a:bodyPr/>
          <a:lstStyle/>
          <a:p>
            <a:r>
              <a:rPr lang="en-US" dirty="0" smtClean="0"/>
              <a:t>http://title1.spps.org</a:t>
            </a:r>
            <a:endParaRPr lang="en-US" dirty="0"/>
          </a:p>
        </p:txBody>
      </p:sp>
      <p:sp>
        <p:nvSpPr>
          <p:cNvPr id="5" name="Slide Number Placeholder 4"/>
          <p:cNvSpPr>
            <a:spLocks noGrp="1"/>
          </p:cNvSpPr>
          <p:nvPr>
            <p:ph type="sldNum" sz="quarter" idx="12"/>
          </p:nvPr>
        </p:nvSpPr>
        <p:spPr/>
        <p:txBody>
          <a:bodyPr/>
          <a:lstStyle/>
          <a:p>
            <a:fld id="{FC3CCB29-DD14-40B5-8B9D-9EE84DDB6078}" type="slidenum">
              <a:rPr lang="en-US" smtClean="0"/>
              <a:pPr/>
              <a:t>9</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9427</TotalTime>
  <Words>3897</Words>
  <Application>Microsoft Office PowerPoint</Application>
  <PresentationFormat>On-screen Show (4:3)</PresentationFormat>
  <Paragraphs>644</Paragraphs>
  <Slides>71</Slides>
  <Notes>4</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Title I Clerks Meeting</vt:lpstr>
      <vt:lpstr>Title I Team</vt:lpstr>
      <vt:lpstr>Title I Team</vt:lpstr>
      <vt:lpstr>Title I Team</vt:lpstr>
      <vt:lpstr>Title I Team</vt:lpstr>
      <vt:lpstr>Accounting – Supporting TI</vt:lpstr>
      <vt:lpstr>Highlights</vt:lpstr>
      <vt:lpstr>Resources</vt:lpstr>
      <vt:lpstr>Project REACH</vt:lpstr>
      <vt:lpstr>Homeless Education Services</vt:lpstr>
      <vt:lpstr>Homeless Education Services</vt:lpstr>
      <vt:lpstr>Points For Transportation Services  For Project REACH Students</vt:lpstr>
      <vt:lpstr>Other Points to Remember</vt:lpstr>
      <vt:lpstr>Other Points to Remember</vt:lpstr>
      <vt:lpstr>New feature to reachref.spps.org </vt:lpstr>
      <vt:lpstr>Project REACH Information</vt:lpstr>
      <vt:lpstr>Title I Program of ESEA</vt:lpstr>
      <vt:lpstr>Purpose</vt:lpstr>
      <vt:lpstr>Reframing Title I through the Lens of Racial Equity</vt:lpstr>
      <vt:lpstr>Schoolwide Title I Model</vt:lpstr>
      <vt:lpstr>Title I Funding Threshold</vt:lpstr>
      <vt:lpstr>Slide 22</vt:lpstr>
      <vt:lpstr>Title I Funding – Class 2300</vt:lpstr>
      <vt:lpstr>Budget Process</vt:lpstr>
      <vt:lpstr>Justification… </vt:lpstr>
      <vt:lpstr>Narrative - </vt:lpstr>
      <vt:lpstr>Budget Revisions</vt:lpstr>
      <vt:lpstr>Title I Budget Revisions</vt:lpstr>
      <vt:lpstr>Parent and Family Engagement</vt:lpstr>
      <vt:lpstr>Parent Engagement</vt:lpstr>
      <vt:lpstr>Parent Engagement</vt:lpstr>
      <vt:lpstr>Food for Parent Events (6490)</vt:lpstr>
      <vt:lpstr>CAB POLICY</vt:lpstr>
      <vt:lpstr>Slide 34</vt:lpstr>
      <vt:lpstr>Taxi Cabs and Bus Tokens Under Parent Involvement</vt:lpstr>
      <vt:lpstr>Bus Tokens / Bus Cards Pre Approved</vt:lpstr>
      <vt:lpstr>Bus Tokens / Bus Cards Pre Approved</vt:lpstr>
      <vt:lpstr>Personnel Activity Reporting  (Time and Effort)</vt:lpstr>
      <vt:lpstr>Personnel Activity Reporting  (Time and Effort)</vt:lpstr>
      <vt:lpstr>Hiring Teachers – Title I</vt:lpstr>
      <vt:lpstr>Other Salaries  (account code 6184 – Non Licensed and 6185 Licensed)</vt:lpstr>
      <vt:lpstr>Other Salaries (object code 6184/6185)</vt:lpstr>
      <vt:lpstr>Substitutes (6145) </vt:lpstr>
      <vt:lpstr>Substitutes (6145) </vt:lpstr>
      <vt:lpstr>Instructional Supplies (6430, 6432)</vt:lpstr>
      <vt:lpstr>Non Instructional Supplies (6401)</vt:lpstr>
      <vt:lpstr>Portable and Attractive - Jim  (6432, 6402 – not used by TI Schools, mainly program staff)</vt:lpstr>
      <vt:lpstr>Other Materials Purchased with Title I</vt:lpstr>
      <vt:lpstr>Consultants and Contracts 6303/6304</vt:lpstr>
      <vt:lpstr>Contract template</vt:lpstr>
      <vt:lpstr>Contract Template</vt:lpstr>
      <vt:lpstr>Contract Scenario</vt:lpstr>
      <vt:lpstr>Contract Terms</vt:lpstr>
      <vt:lpstr>What are the contract terms?</vt:lpstr>
      <vt:lpstr>Contract Terms</vt:lpstr>
      <vt:lpstr>Contract Issues</vt:lpstr>
      <vt:lpstr>Contract Issues </vt:lpstr>
      <vt:lpstr>Conferences and Travel 6366 – No Overnight stay</vt:lpstr>
      <vt:lpstr>Conferences and Travel 6366/6368</vt:lpstr>
      <vt:lpstr>Accounting Reviews</vt:lpstr>
      <vt:lpstr>School Visits and Assistance </vt:lpstr>
      <vt:lpstr>TITLE  I ORDER FORM</vt:lpstr>
      <vt:lpstr>Financial System Changes</vt:lpstr>
      <vt:lpstr>PCard Policy</vt:lpstr>
      <vt:lpstr>PCard Policy - </vt:lpstr>
      <vt:lpstr>PCard Policy - </vt:lpstr>
      <vt:lpstr>Failure to Comply PCard Procedures for TI Purposes</vt:lpstr>
      <vt:lpstr>Failure to Comply PCard Procedures for TI Purposes</vt:lpstr>
      <vt:lpstr>PCard Policy</vt:lpstr>
      <vt:lpstr>Slide 70</vt:lpstr>
      <vt:lpstr>Office of Title I  Federal Programs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FY11 Balanced Budget Proposal</dc:title>
  <dc:creator>Sherry Carlstrom</dc:creator>
  <cp:keywords>federal program, schoolwide, title I, nclb, school improvement, high priority schools;policy;procedures</cp:keywords>
  <cp:lastModifiedBy>District Tech</cp:lastModifiedBy>
  <cp:revision>778</cp:revision>
  <cp:lastPrinted>2013-01-16T21:48:48Z</cp:lastPrinted>
  <dcterms:created xsi:type="dcterms:W3CDTF">2013-06-13T00:33:47Z</dcterms:created>
  <dcterms:modified xsi:type="dcterms:W3CDTF">2014-09-26T13:01:21Z</dcterms:modified>
</cp:coreProperties>
</file>