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6858000" cx="9144000"/>
  <p:notesSz cx="6858000" cy="9144000"/>
  <p:embeddedFontLst>
    <p:embeddedFont>
      <p:font typeface="Garamond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23" roundtripDataSignature="AMtx7mj09eBj0DZvcLFqawPhGY4MSMdvb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0D99BC5-12E9-4F76-AC8C-66573B5067EC}">
  <a:tblStyle styleId="{20D99BC5-12E9-4F76-AC8C-66573B5067EC}" styleName="Table_0">
    <a:wholeTbl>
      <a:tcTxStyle b="off" i="off">
        <a:font>
          <a:latin typeface="Garamond"/>
          <a:ea typeface="Garamond"/>
          <a:cs typeface="Garamond"/>
        </a:font>
        <a:schemeClr val="lt1"/>
      </a:tcTxStyle>
      <a:tcStyle>
        <a:tcBdr>
          <a:left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>
          <a:top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</a:tcStyle>
    </a:band1H>
    <a:band2H>
      <a:tcTxStyle b="off" i="off"/>
    </a:band2H>
    <a:band1V>
      <a:tcTxStyle b="off" i="off"/>
      <a:tcStyle>
        <a:tcBdr>
          <a:left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</a:tcBdr>
      </a:tcStyle>
    </a:band1V>
    <a:band2V>
      <a:tcTxStyle b="off" i="off"/>
      <a:tcStyle>
        <a:tcBdr>
          <a:left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</a:tcBdr>
      </a:tcStyle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508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</a:tcStyle>
    </a:lastRow>
    <a:seCell>
      <a:tcTxStyle b="off" i="off"/>
    </a:seCell>
    <a:swCell>
      <a:tcTxStyle b="off" i="off"/>
    </a:swCell>
    <a:firstRow>
      <a:tcTxStyle b="on" i="off">
        <a:font>
          <a:latin typeface="Garamond"/>
          <a:ea typeface="Garamond"/>
          <a:cs typeface="Garamond"/>
        </a:font>
        <a:schemeClr val="dk2"/>
      </a:tcTxStyle>
      <a:tcStyle>
        <a:fill>
          <a:solidFill>
            <a:schemeClr val="l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Garamond-bold.fntdata"/><Relationship Id="rId11" Type="http://schemas.openxmlformats.org/officeDocument/2006/relationships/slide" Target="slides/slide5.xml"/><Relationship Id="rId22" Type="http://schemas.openxmlformats.org/officeDocument/2006/relationships/font" Target="fonts/Garamond-boldItalic.fntdata"/><Relationship Id="rId10" Type="http://schemas.openxmlformats.org/officeDocument/2006/relationships/slide" Target="slides/slide4.xml"/><Relationship Id="rId21" Type="http://schemas.openxmlformats.org/officeDocument/2006/relationships/font" Target="fonts/Garamond-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23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font" Target="fonts/Garamond-regular.fntdata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4" name="Google Shape;104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5" name="Google Shape;165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1" name="Google Shape;171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7" name="Google Shape;177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1" name="Google Shape;111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8" name="Google Shape;118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7" name="Google Shape;127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4" name="Google Shape;134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0" name="Google Shape;140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46" name="Google Shape;14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7" name="Google Shape;147;p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sz="12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3" name="Google Shape;153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9" name="Google Shape;159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oogle Shape;25;p15"/>
          <p:cNvGrpSpPr/>
          <p:nvPr/>
        </p:nvGrpSpPr>
        <p:grpSpPr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26" name="Google Shape;26;p15"/>
            <p:cNvGrpSpPr/>
            <p:nvPr/>
          </p:nvGrpSpPr>
          <p:grpSpPr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7" name="Google Shape;27;p15"/>
              <p:cNvSpPr/>
              <p:nvPr/>
            </p:nvSpPr>
            <p:spPr>
              <a:xfrm>
                <a:off x="1728" y="2644"/>
                <a:ext cx="2882" cy="1671"/>
              </a:xfrm>
              <a:custGeom>
                <a:rect b="b" l="l" r="r" t="t"/>
                <a:pathLst>
                  <a:path extrusionOk="0" h="1671" w="2882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3092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28" name="Google Shape;28;p15"/>
              <p:cNvSpPr/>
              <p:nvPr/>
            </p:nvSpPr>
            <p:spPr>
              <a:xfrm>
                <a:off x="4170" y="2671"/>
                <a:ext cx="1259" cy="811"/>
              </a:xfrm>
              <a:custGeom>
                <a:rect b="b" l="l" r="r" t="t"/>
                <a:pathLst>
                  <a:path extrusionOk="0" h="811" w="1259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3092"/>
                  </a:gs>
                </a:gsLst>
                <a:lin ang="27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29" name="Google Shape;29;p15"/>
              <p:cNvSpPr/>
              <p:nvPr/>
            </p:nvSpPr>
            <p:spPr>
              <a:xfrm>
                <a:off x="2900" y="3346"/>
                <a:ext cx="2849" cy="969"/>
              </a:xfrm>
              <a:custGeom>
                <a:rect b="b" l="l" r="r" t="t"/>
                <a:pathLst>
                  <a:path extrusionOk="0" h="969" w="284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>
                <a:gsLst>
                  <a:gs pos="0">
                    <a:srgbClr val="002E8B"/>
                  </a:gs>
                  <a:gs pos="100000">
                    <a:schemeClr val="dk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30" name="Google Shape;30;p15"/>
              <p:cNvSpPr/>
              <p:nvPr/>
            </p:nvSpPr>
            <p:spPr>
              <a:xfrm>
                <a:off x="2748" y="2230"/>
                <a:ext cx="3007" cy="2085"/>
              </a:xfrm>
              <a:custGeom>
                <a:rect b="b" l="l" r="r" t="t"/>
                <a:pathLst>
                  <a:path extrusionOk="0" h="2085" w="3007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31" name="Google Shape;31;p15"/>
              <p:cNvSpPr/>
              <p:nvPr/>
            </p:nvSpPr>
            <p:spPr>
              <a:xfrm>
                <a:off x="4501" y="2317"/>
                <a:ext cx="1248" cy="539"/>
              </a:xfrm>
              <a:custGeom>
                <a:rect b="b" l="l" r="r" t="t"/>
                <a:pathLst>
                  <a:path extrusionOk="0" h="539" w="1248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>
                <a:gsLst>
                  <a:gs pos="0">
                    <a:srgbClr val="003090"/>
                  </a:gs>
                  <a:gs pos="100000">
                    <a:schemeClr val="dk2"/>
                  </a:gs>
                </a:gsLst>
                <a:lin ang="27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  <p:sp>
          <p:nvSpPr>
            <p:cNvPr id="32" name="Google Shape;32;p15"/>
            <p:cNvSpPr/>
            <p:nvPr/>
          </p:nvSpPr>
          <p:spPr>
            <a:xfrm>
              <a:off x="3322" y="1341"/>
              <a:ext cx="1825" cy="1537"/>
            </a:xfrm>
            <a:custGeom>
              <a:rect b="b" l="l" r="r" t="t"/>
              <a:pathLst>
                <a:path extrusionOk="0" h="1469" w="2296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>
              <a:gsLst>
                <a:gs pos="0">
                  <a:srgbClr val="002F8D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33" name="Google Shape;33;p15"/>
            <p:cNvSpPr/>
            <p:nvPr/>
          </p:nvSpPr>
          <p:spPr>
            <a:xfrm>
              <a:off x="0" y="0"/>
              <a:ext cx="5758" cy="1776"/>
            </a:xfrm>
            <a:custGeom>
              <a:rect b="b" l="l" r="r" t="t"/>
              <a:pathLst>
                <a:path extrusionOk="0" h="1906" w="5740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sp>
        <p:nvSpPr>
          <p:cNvPr id="34" name="Google Shape;34;p15"/>
          <p:cNvSpPr txBox="1"/>
          <p:nvPr>
            <p:ph type="ctrTitle"/>
          </p:nvPr>
        </p:nvSpPr>
        <p:spPr>
          <a:xfrm>
            <a:off x="685800" y="1736725"/>
            <a:ext cx="7772400" cy="1920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Font typeface="Noto Sans Symbols"/>
              <a:buNone/>
              <a:defRPr/>
            </a:lvl1pPr>
            <a:lvl2pPr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2pPr>
            <a:lvl3pPr lvl="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3pPr>
            <a:lvl4pPr lvl="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4pPr>
            <a:lvl5pPr lvl="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5pPr>
            <a:lvl6pPr lvl="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6pPr>
            <a:lvl7pPr lvl="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7pPr>
            <a:lvl8pPr lvl="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8pPr>
            <a:lvl9pPr lvl="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9pPr>
          </a:lstStyle>
          <a:p/>
        </p:txBody>
      </p:sp>
      <p:sp>
        <p:nvSpPr>
          <p:cNvPr id="36" name="Google Shape;36;p15"/>
          <p:cNvSpPr txBox="1"/>
          <p:nvPr>
            <p:ph idx="10" type="dt"/>
          </p:nvPr>
        </p:nvSpPr>
        <p:spPr>
          <a:xfrm>
            <a:off x="457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5"/>
          <p:cNvSpPr txBox="1"/>
          <p:nvPr>
            <p:ph idx="11" type="ftr"/>
          </p:nvPr>
        </p:nvSpPr>
        <p:spPr>
          <a:xfrm>
            <a:off x="3124200" y="625157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2" type="sldNum"/>
          </p:nvPr>
        </p:nvSpPr>
        <p:spPr>
          <a:xfrm>
            <a:off x="6553200" y="62547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4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861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1pPr>
            <a:lvl2pPr indent="-30861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2pPr>
            <a:lvl3pPr indent="-30861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3pPr>
            <a:lvl4pPr indent="-30861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4pPr>
            <a:lvl5pPr indent="-30861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5pPr>
            <a:lvl6pPr indent="-30861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6pPr>
            <a:lvl7pPr indent="-30861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7pPr>
            <a:lvl8pPr indent="-308609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8pPr>
            <a:lvl9pPr indent="-308609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9pPr>
          </a:lstStyle>
          <a:p/>
        </p:txBody>
      </p:sp>
      <p:sp>
        <p:nvSpPr>
          <p:cNvPr id="93" name="Google Shape;93;p24"/>
          <p:cNvSpPr txBox="1"/>
          <p:nvPr>
            <p:ph idx="10" type="dt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5" name="Google Shape;95;p24"/>
          <p:cNvSpPr txBox="1"/>
          <p:nvPr>
            <p:ph idx="11" type="ftr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5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5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861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1pPr>
            <a:lvl2pPr indent="-30861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2pPr>
            <a:lvl3pPr indent="-30861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3pPr>
            <a:lvl4pPr indent="-30861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4pPr>
            <a:lvl5pPr indent="-30861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5pPr>
            <a:lvl6pPr indent="-30861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6pPr>
            <a:lvl7pPr indent="-30861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7pPr>
            <a:lvl8pPr indent="-308609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8pPr>
            <a:lvl9pPr indent="-308609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9pPr>
          </a:lstStyle>
          <a:p/>
        </p:txBody>
      </p:sp>
      <p:sp>
        <p:nvSpPr>
          <p:cNvPr id="99" name="Google Shape;99;p25"/>
          <p:cNvSpPr txBox="1"/>
          <p:nvPr>
            <p:ph idx="10" type="dt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5"/>
          <p:cNvSpPr txBox="1"/>
          <p:nvPr>
            <p:ph idx="12" type="sldNum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1" name="Google Shape;101;p25"/>
          <p:cNvSpPr txBox="1"/>
          <p:nvPr>
            <p:ph idx="11" type="ftr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861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1pPr>
            <a:lvl2pPr indent="-30861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2pPr>
            <a:lvl3pPr indent="-30861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3pPr>
            <a:lvl4pPr indent="-30861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4pPr>
            <a:lvl5pPr indent="-30861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5pPr>
            <a:lvl6pPr indent="-30861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6pPr>
            <a:lvl7pPr indent="-30861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7pPr>
            <a:lvl8pPr indent="-308609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8pPr>
            <a:lvl9pPr indent="-308609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0" type="dt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6"/>
          <p:cNvSpPr txBox="1"/>
          <p:nvPr>
            <p:ph idx="12" type="sldNum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4" name="Google Shape;44;p16"/>
          <p:cNvSpPr txBox="1"/>
          <p:nvPr>
            <p:ph idx="11" type="ftr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2000"/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 sz="1800"/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9pPr>
          </a:lstStyle>
          <a:p/>
        </p:txBody>
      </p:sp>
      <p:sp>
        <p:nvSpPr>
          <p:cNvPr id="48" name="Google Shape;48;p17"/>
          <p:cNvSpPr txBox="1"/>
          <p:nvPr>
            <p:ph idx="10" type="dt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0" name="Google Shape;50;p17"/>
          <p:cNvSpPr txBox="1"/>
          <p:nvPr>
            <p:ph idx="11" type="ftr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306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Char char="■"/>
              <a:defRPr sz="2800"/>
            </a:lvl1pPr>
            <a:lvl2pPr indent="-33528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680"/>
              <a:buChar char="■"/>
              <a:defRPr sz="2400"/>
            </a:lvl2pPr>
            <a:lvl3pPr indent="-3175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2000"/>
            </a:lvl3pPr>
            <a:lvl4pPr indent="-30861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4pPr>
            <a:lvl5pPr indent="-30861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5pPr>
            <a:lvl6pPr indent="-30861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6pPr>
            <a:lvl7pPr indent="-30861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7pPr>
            <a:lvl8pPr indent="-308609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8pPr>
            <a:lvl9pPr indent="-308609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9pPr>
          </a:lstStyle>
          <a:p/>
        </p:txBody>
      </p:sp>
      <p:sp>
        <p:nvSpPr>
          <p:cNvPr id="54" name="Google Shape;54;p1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306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Char char="■"/>
              <a:defRPr sz="2800"/>
            </a:lvl1pPr>
            <a:lvl2pPr indent="-33528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680"/>
              <a:buChar char="■"/>
              <a:defRPr sz="2400"/>
            </a:lvl2pPr>
            <a:lvl3pPr indent="-3175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2000"/>
            </a:lvl3pPr>
            <a:lvl4pPr indent="-30861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4pPr>
            <a:lvl5pPr indent="-30861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5pPr>
            <a:lvl6pPr indent="-30861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6pPr>
            <a:lvl7pPr indent="-30861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7pPr>
            <a:lvl8pPr indent="-308609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8pPr>
            <a:lvl9pPr indent="-308609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9pPr>
          </a:lstStyle>
          <a:p/>
        </p:txBody>
      </p:sp>
      <p:sp>
        <p:nvSpPr>
          <p:cNvPr id="55" name="Google Shape;55;p18"/>
          <p:cNvSpPr txBox="1"/>
          <p:nvPr>
            <p:ph idx="10" type="dt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2" type="sldNum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7" name="Google Shape;57;p18"/>
          <p:cNvSpPr txBox="1"/>
          <p:nvPr>
            <p:ph idx="11" type="ftr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68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/>
            </a:lvl9pPr>
          </a:lstStyle>
          <a:p/>
        </p:txBody>
      </p:sp>
      <p:sp>
        <p:nvSpPr>
          <p:cNvPr id="61" name="Google Shape;61;p1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528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680"/>
              <a:buChar char="■"/>
              <a:defRPr sz="2400"/>
            </a:lvl1pPr>
            <a:lvl2pPr indent="-3175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2000"/>
            </a:lvl2pPr>
            <a:lvl3pPr indent="-30861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3pPr>
            <a:lvl4pPr indent="-299719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4pPr>
            <a:lvl5pPr indent="-29972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5pPr>
            <a:lvl6pPr indent="-29972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6pPr>
            <a:lvl7pPr indent="-29972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7pPr>
            <a:lvl8pPr indent="-29972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8pPr>
            <a:lvl9pPr indent="-29972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9pPr>
          </a:lstStyle>
          <a:p/>
        </p:txBody>
      </p:sp>
      <p:sp>
        <p:nvSpPr>
          <p:cNvPr id="62" name="Google Shape;62;p1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68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/>
            </a:lvl9pPr>
          </a:lstStyle>
          <a:p/>
        </p:txBody>
      </p:sp>
      <p:sp>
        <p:nvSpPr>
          <p:cNvPr id="63" name="Google Shape;63;p1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528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680"/>
              <a:buChar char="■"/>
              <a:defRPr sz="2400"/>
            </a:lvl1pPr>
            <a:lvl2pPr indent="-3175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2000"/>
            </a:lvl2pPr>
            <a:lvl3pPr indent="-30861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3pPr>
            <a:lvl4pPr indent="-299719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4pPr>
            <a:lvl5pPr indent="-29972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5pPr>
            <a:lvl6pPr indent="-29972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6pPr>
            <a:lvl7pPr indent="-29972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7pPr>
            <a:lvl8pPr indent="-29972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8pPr>
            <a:lvl9pPr indent="-29972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9pPr>
          </a:lstStyle>
          <a:p/>
        </p:txBody>
      </p:sp>
      <p:sp>
        <p:nvSpPr>
          <p:cNvPr id="64" name="Google Shape;64;p19"/>
          <p:cNvSpPr txBox="1"/>
          <p:nvPr>
            <p:ph idx="10" type="dt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9"/>
          <p:cNvSpPr txBox="1"/>
          <p:nvPr>
            <p:ph idx="12" type="sldNum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6" name="Google Shape;66;p19"/>
          <p:cNvSpPr txBox="1"/>
          <p:nvPr>
            <p:ph idx="11" type="ftr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0"/>
          <p:cNvSpPr txBox="1"/>
          <p:nvPr>
            <p:ph idx="10" type="dt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2" type="sldNum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1" name="Google Shape;71;p20"/>
          <p:cNvSpPr txBox="1"/>
          <p:nvPr>
            <p:ph idx="11" type="ftr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1"/>
          <p:cNvSpPr txBox="1"/>
          <p:nvPr>
            <p:ph idx="10" type="dt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1"/>
          <p:cNvSpPr txBox="1"/>
          <p:nvPr>
            <p:ph idx="12" type="sldNum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5" name="Google Shape;75;p21"/>
          <p:cNvSpPr txBox="1"/>
          <p:nvPr>
            <p:ph idx="11" type="ftr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2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2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084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Char char="■"/>
              <a:defRPr sz="3200"/>
            </a:lvl1pPr>
            <a:lvl2pPr indent="-35306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Char char="■"/>
              <a:defRPr sz="2800"/>
            </a:lvl2pPr>
            <a:lvl3pPr indent="-33528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680"/>
              <a:buChar char="■"/>
              <a:defRPr sz="2400"/>
            </a:lvl3pPr>
            <a:lvl4pPr indent="-3175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2000"/>
            </a:lvl4pPr>
            <a:lvl5pPr indent="-3175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2000"/>
            </a:lvl5pPr>
            <a:lvl6pPr indent="-3175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2000"/>
            </a:lvl6pPr>
            <a:lvl7pPr indent="-3175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2000"/>
            </a:lvl7pPr>
            <a:lvl8pPr indent="-3175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2000"/>
            </a:lvl8pPr>
            <a:lvl9pPr indent="-3175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2000"/>
            </a:lvl9pPr>
          </a:lstStyle>
          <a:p/>
        </p:txBody>
      </p:sp>
      <p:sp>
        <p:nvSpPr>
          <p:cNvPr id="79" name="Google Shape;79;p22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9pPr>
          </a:lstStyle>
          <a:p/>
        </p:txBody>
      </p:sp>
      <p:sp>
        <p:nvSpPr>
          <p:cNvPr id="80" name="Google Shape;80;p22"/>
          <p:cNvSpPr txBox="1"/>
          <p:nvPr>
            <p:ph idx="10" type="dt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2"/>
          <p:cNvSpPr txBox="1"/>
          <p:nvPr>
            <p:ph idx="12" type="sldNum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2" name="Google Shape;82;p22"/>
          <p:cNvSpPr txBox="1"/>
          <p:nvPr>
            <p:ph idx="11" type="ftr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3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3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23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9pPr>
          </a:lstStyle>
          <a:p/>
        </p:txBody>
      </p:sp>
      <p:sp>
        <p:nvSpPr>
          <p:cNvPr id="87" name="Google Shape;87;p23"/>
          <p:cNvSpPr txBox="1"/>
          <p:nvPr>
            <p:ph idx="10" type="dt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3"/>
          <p:cNvSpPr txBox="1"/>
          <p:nvPr>
            <p:ph idx="12" type="sldNum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9" name="Google Shape;89;p23"/>
          <p:cNvSpPr txBox="1"/>
          <p:nvPr>
            <p:ph idx="11" type="ftr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/>
          <p:nvPr>
            <p:ph idx="10" type="dt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1" name="Google Shape;11;p14"/>
          <p:cNvSpPr txBox="1"/>
          <p:nvPr>
            <p:ph idx="12" type="sldNum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2" name="Google Shape;12;p14"/>
          <p:cNvGrpSpPr/>
          <p:nvPr/>
        </p:nvGrpSpPr>
        <p:grpSpPr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3" name="Google Shape;13;p14"/>
            <p:cNvGrpSpPr/>
            <p:nvPr/>
          </p:nvGrpSpPr>
          <p:grpSpPr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4" name="Google Shape;14;p14"/>
              <p:cNvSpPr/>
              <p:nvPr/>
            </p:nvSpPr>
            <p:spPr>
              <a:xfrm>
                <a:off x="1728" y="2644"/>
                <a:ext cx="2882" cy="1671"/>
              </a:xfrm>
              <a:custGeom>
                <a:rect b="b" l="l" r="r" t="t"/>
                <a:pathLst>
                  <a:path extrusionOk="0" h="1671" w="2882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3092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15" name="Google Shape;15;p14"/>
              <p:cNvSpPr/>
              <p:nvPr/>
            </p:nvSpPr>
            <p:spPr>
              <a:xfrm>
                <a:off x="4170" y="2671"/>
                <a:ext cx="1259" cy="811"/>
              </a:xfrm>
              <a:custGeom>
                <a:rect b="b" l="l" r="r" t="t"/>
                <a:pathLst>
                  <a:path extrusionOk="0" h="811" w="1259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3092"/>
                  </a:gs>
                </a:gsLst>
                <a:lin ang="27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16" name="Google Shape;16;p14"/>
              <p:cNvSpPr/>
              <p:nvPr/>
            </p:nvSpPr>
            <p:spPr>
              <a:xfrm>
                <a:off x="2900" y="3346"/>
                <a:ext cx="2849" cy="969"/>
              </a:xfrm>
              <a:custGeom>
                <a:rect b="b" l="l" r="r" t="t"/>
                <a:pathLst>
                  <a:path extrusionOk="0" h="969" w="284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>
                <a:gsLst>
                  <a:gs pos="0">
                    <a:srgbClr val="002E8B"/>
                  </a:gs>
                  <a:gs pos="100000">
                    <a:schemeClr val="dk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17" name="Google Shape;17;p14"/>
              <p:cNvSpPr/>
              <p:nvPr/>
            </p:nvSpPr>
            <p:spPr>
              <a:xfrm>
                <a:off x="2748" y="2230"/>
                <a:ext cx="3007" cy="2085"/>
              </a:xfrm>
              <a:custGeom>
                <a:rect b="b" l="l" r="r" t="t"/>
                <a:pathLst>
                  <a:path extrusionOk="0" h="2085" w="3007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18" name="Google Shape;18;p14"/>
              <p:cNvSpPr/>
              <p:nvPr/>
            </p:nvSpPr>
            <p:spPr>
              <a:xfrm>
                <a:off x="4501" y="2317"/>
                <a:ext cx="1248" cy="539"/>
              </a:xfrm>
              <a:custGeom>
                <a:rect b="b" l="l" r="r" t="t"/>
                <a:pathLst>
                  <a:path extrusionOk="0" h="539" w="1248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>
                <a:gsLst>
                  <a:gs pos="0">
                    <a:srgbClr val="003090"/>
                  </a:gs>
                  <a:gs pos="100000">
                    <a:schemeClr val="dk2"/>
                  </a:gs>
                </a:gsLst>
                <a:lin ang="27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  <p:sp>
          <p:nvSpPr>
            <p:cNvPr id="19" name="Google Shape;19;p14"/>
            <p:cNvSpPr/>
            <p:nvPr/>
          </p:nvSpPr>
          <p:spPr>
            <a:xfrm>
              <a:off x="3322" y="1341"/>
              <a:ext cx="1825" cy="1537"/>
            </a:xfrm>
            <a:custGeom>
              <a:rect b="b" l="l" r="r" t="t"/>
              <a:pathLst>
                <a:path extrusionOk="0" h="1469" w="2296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>
              <a:gsLst>
                <a:gs pos="0">
                  <a:srgbClr val="002F8D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20" name="Google Shape;20;p14"/>
            <p:cNvSpPr/>
            <p:nvPr/>
          </p:nvSpPr>
          <p:spPr>
            <a:xfrm>
              <a:off x="0" y="0"/>
              <a:ext cx="5758" cy="1776"/>
            </a:xfrm>
            <a:custGeom>
              <a:rect b="b" l="l" r="r" t="t"/>
              <a:pathLst>
                <a:path extrusionOk="0" h="1906" w="5740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sp>
        <p:nvSpPr>
          <p:cNvPr id="21" name="Google Shape;21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400" u="none" cap="none" strike="noStrike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400" u="none" cap="none" strike="noStrike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400" u="none" cap="none" strike="noStrike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400" u="none" cap="none" strike="noStrike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400" u="none" cap="none" strike="noStrike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400" u="none" cap="none" strike="noStrike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400" u="none" cap="none" strike="noStrike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400" u="none" cap="none" strike="noStrike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400" u="none" cap="none" strike="noStrike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22" name="Google Shape;22;p14"/>
          <p:cNvSpPr txBox="1"/>
          <p:nvPr>
            <p:ph idx="11" type="ftr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23" name="Google Shape;23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084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■"/>
              <a:defRPr b="0" i="0" sz="32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-35306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1960"/>
              <a:buFont typeface="Noto Sans Symbols"/>
              <a:buChar char="■"/>
              <a:defRPr b="0" i="0" sz="2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-33528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680"/>
              <a:buFont typeface="Noto Sans Symbols"/>
              <a:buChar char="■"/>
              <a:defRPr b="0" i="0" sz="2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Relationship Id="rId4" Type="http://schemas.openxmlformats.org/officeDocument/2006/relationships/hyperlink" Target="mailto:rsanchez01@vusd.org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"/>
          <p:cNvSpPr txBox="1"/>
          <p:nvPr>
            <p:ph idx="1" type="subTitle"/>
          </p:nvPr>
        </p:nvSpPr>
        <p:spPr>
          <a:xfrm>
            <a:off x="457200" y="51816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60"/>
              <a:buFont typeface="Noto Sans Symbols"/>
              <a:buNone/>
            </a:pPr>
            <a:r>
              <a:rPr b="1" lang="en-US" sz="28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“Scholarship for Service”</a:t>
            </a:r>
            <a:endParaRPr b="1"/>
          </a:p>
          <a:p>
            <a:pPr indent="0" lvl="0" marL="0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Font typeface="Noto Sans Symbols"/>
              <a:buNone/>
            </a:pPr>
            <a:r>
              <a:rPr b="1" lang="en-US" sz="28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Advisors: Ms. Sanchez (Rm 602)</a:t>
            </a:r>
            <a:br>
              <a:rPr b="1" lang="en-US" sz="28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lang="en-US" sz="28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and Mr. Fatica (Rm 103)</a:t>
            </a:r>
            <a:endParaRPr b="1" sz="280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"/>
          <p:cNvSpPr/>
          <p:nvPr/>
        </p:nvSpPr>
        <p:spPr>
          <a:xfrm>
            <a:off x="1143000" y="457200"/>
            <a:ext cx="7010401" cy="60959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22225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hlink"/>
                </a:solidFill>
                <a:latin typeface="Cambria"/>
              </a:rPr>
              <a:t>Oak Grove School </a:t>
            </a:r>
          </a:p>
        </p:txBody>
      </p:sp>
      <p:pic>
        <p:nvPicPr>
          <p:cNvPr descr="seal" id="108" name="Google Shape;10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0400" y="1752600"/>
            <a:ext cx="3071813" cy="31937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1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000" u="sng"/>
              <a:t>School/Community Service</a:t>
            </a:r>
            <a:endParaRPr/>
          </a:p>
        </p:txBody>
      </p:sp>
      <p:sp>
        <p:nvSpPr>
          <p:cNvPr id="168" name="Google Shape;168;p11"/>
          <p:cNvSpPr txBox="1"/>
          <p:nvPr>
            <p:ph idx="1" type="body"/>
          </p:nvPr>
        </p:nvSpPr>
        <p:spPr>
          <a:xfrm>
            <a:off x="152400" y="990600"/>
            <a:ext cx="88392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SzPts val="2240"/>
              <a:buNone/>
            </a:pPr>
            <a:r>
              <a:rPr lang="en-US"/>
              <a:t>As CJSF members,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SzPts val="2240"/>
              <a:buFont typeface="Noto Sans Symbols"/>
              <a:buChar char="■"/>
            </a:pPr>
            <a:r>
              <a:rPr lang="en-US"/>
              <a:t>Students are </a:t>
            </a:r>
            <a:r>
              <a:rPr i="1" lang="en-US"/>
              <a:t>encouraged</a:t>
            </a:r>
            <a:r>
              <a:rPr lang="en-US"/>
              <a:t> to complete 5 hours of volunteer service per trimester or 15 hours a year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SzPts val="2240"/>
              <a:buFont typeface="Noto Sans Symbols"/>
              <a:buChar char="■"/>
            </a:pPr>
            <a:r>
              <a:rPr lang="en-US"/>
              <a:t>Tutoring, coaching, volunteer work with other community groups can all be counted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SzPts val="2240"/>
              <a:buFont typeface="Noto Sans Symbols"/>
              <a:buChar char="■"/>
            </a:pPr>
            <a:r>
              <a:rPr lang="en-US"/>
              <a:t>Any service that is not compensated and helps others qualifies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SzPts val="2240"/>
              <a:buFont typeface="Noto Sans Symbols"/>
              <a:buChar char="■"/>
            </a:pPr>
            <a:r>
              <a:rPr lang="en-US"/>
              <a:t>The goal is for members to balance their high </a:t>
            </a:r>
            <a:r>
              <a:rPr i="1" lang="en-US"/>
              <a:t>academic achievement </a:t>
            </a:r>
            <a:r>
              <a:rPr lang="en-US"/>
              <a:t>with public or school </a:t>
            </a:r>
            <a:r>
              <a:rPr i="1" lang="en-US"/>
              <a:t>service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u="sng"/>
              <a:t>How do students apply?</a:t>
            </a:r>
            <a:endParaRPr/>
          </a:p>
        </p:txBody>
      </p:sp>
      <p:sp>
        <p:nvSpPr>
          <p:cNvPr id="174" name="Google Shape;174;p12"/>
          <p:cNvSpPr txBox="1"/>
          <p:nvPr>
            <p:ph idx="1" type="body"/>
          </p:nvPr>
        </p:nvSpPr>
        <p:spPr>
          <a:xfrm>
            <a:off x="457200" y="1382713"/>
            <a:ext cx="8229600" cy="5322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40"/>
              <a:buChar char="■"/>
            </a:pPr>
            <a:r>
              <a:rPr lang="en-US"/>
              <a:t>Applications are available on our website, from Ms. Sanchez, or in the office.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40"/>
              <a:buChar char="■"/>
            </a:pPr>
            <a:r>
              <a:rPr lang="en-US"/>
              <a:t>Complete the application and email or turn it in to Ms. Sanchez by </a:t>
            </a:r>
            <a:r>
              <a:rPr b="1" lang="en-US">
                <a:solidFill>
                  <a:schemeClr val="hlink"/>
                </a:solidFill>
              </a:rPr>
              <a:t>each due date.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2240"/>
              <a:buChar char="■"/>
            </a:pPr>
            <a:r>
              <a:rPr lang="en-US"/>
              <a:t>A copy of student report card must be attached to the application. 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2240"/>
              <a:buChar char="■"/>
            </a:pPr>
            <a:r>
              <a:rPr lang="en-US"/>
              <a:t>The advisors will analyze the trimester report card and verify eligibility.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2240"/>
              <a:buChar char="■"/>
            </a:pPr>
            <a:r>
              <a:rPr b="1" i="1" lang="en-US">
                <a:solidFill>
                  <a:schemeClr val="hlink"/>
                </a:solidFill>
              </a:rPr>
              <a:t>Membership is not automatic - you must reapply each trimester!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Questions?</a:t>
            </a:r>
            <a:endParaRPr/>
          </a:p>
        </p:txBody>
      </p:sp>
      <p:pic>
        <p:nvPicPr>
          <p:cNvPr descr="question_x3" id="180" name="Google Shape;180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07375" y="3291775"/>
            <a:ext cx="3906250" cy="2605925"/>
          </a:xfrm>
          <a:prstGeom prst="rect">
            <a:avLst/>
          </a:prstGeom>
          <a:solidFill>
            <a:schemeClr val="hlink"/>
          </a:solidFill>
          <a:ln>
            <a:noFill/>
          </a:ln>
        </p:spPr>
      </p:pic>
      <p:sp>
        <p:nvSpPr>
          <p:cNvPr id="181" name="Google Shape;181;p13"/>
          <p:cNvSpPr txBox="1"/>
          <p:nvPr>
            <p:ph idx="1" type="body"/>
          </p:nvPr>
        </p:nvSpPr>
        <p:spPr>
          <a:xfrm>
            <a:off x="152400" y="1371600"/>
            <a:ext cx="88392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SzPts val="2240"/>
              <a:buFont typeface="Noto Sans Symbols"/>
              <a:buChar char="■"/>
            </a:pPr>
            <a:r>
              <a:rPr lang="en-US"/>
              <a:t>Contact Ms. Sanchez (Rm 602)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SzPts val="1260"/>
              <a:buChar char="■"/>
            </a:pPr>
            <a:r>
              <a:rPr lang="en-US"/>
              <a:t>Email: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rsanchez01@vusd.org</a:t>
            </a:r>
            <a:endParaRPr/>
          </a:p>
          <a:p>
            <a:pPr indent="-308610" lvl="0" marL="45720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SzPts val="1260"/>
              <a:buChar char="■"/>
            </a:pPr>
            <a:r>
              <a:rPr lang="en-US"/>
              <a:t>Mr. Fatica (Rm 103)</a:t>
            </a:r>
            <a:endParaRPr/>
          </a:p>
          <a:p>
            <a:pPr indent="-308610" lvl="1" marL="91440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SzPts val="1260"/>
              <a:buChar char="■"/>
            </a:pPr>
            <a:r>
              <a:rPr lang="en-US"/>
              <a:t>rfatica@vusd.org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u="sng"/>
              <a:t>What is CJSF?</a:t>
            </a:r>
            <a:r>
              <a:rPr lang="en-US"/>
              <a:t> </a:t>
            </a:r>
            <a:endParaRPr/>
          </a:p>
        </p:txBody>
      </p:sp>
      <p:sp>
        <p:nvSpPr>
          <p:cNvPr id="114" name="Google Shape;114;p2"/>
          <p:cNvSpPr txBox="1"/>
          <p:nvPr>
            <p:ph idx="1" type="body"/>
          </p:nvPr>
        </p:nvSpPr>
        <p:spPr>
          <a:xfrm>
            <a:off x="681835" y="150594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Char char="■"/>
            </a:pPr>
            <a:r>
              <a:rPr b="1" lang="en-US">
                <a:solidFill>
                  <a:schemeClr val="hlink"/>
                </a:solidFill>
              </a:rPr>
              <a:t>CJSF</a:t>
            </a:r>
            <a:r>
              <a:rPr lang="en-US"/>
              <a:t> is the acronym for </a:t>
            </a:r>
            <a:r>
              <a:rPr b="1" lang="en-US">
                <a:solidFill>
                  <a:schemeClr val="hlink"/>
                </a:solidFill>
              </a:rPr>
              <a:t>California Junior Scholarship Federation, a state non-profit organization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Char char="■"/>
            </a:pPr>
            <a:r>
              <a:rPr lang="en-US"/>
              <a:t>CJSF fosters high standards of scholarship, service, and citizenship for California junior high school students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Char char="■"/>
            </a:pPr>
            <a:r>
              <a:rPr lang="en-US"/>
              <a:t>CJSF promotes appropriate activities among its members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t/>
            </a:r>
            <a:endParaRPr/>
          </a:p>
        </p:txBody>
      </p:sp>
      <p:pic>
        <p:nvPicPr>
          <p:cNvPr descr="cjsflogo" id="115" name="Google Shape;11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72152" y="236957"/>
            <a:ext cx="1014648" cy="11806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000" u="sng"/>
              <a:t>What are the benefits of</a:t>
            </a:r>
            <a:br>
              <a:rPr lang="en-US" sz="4000" u="sng"/>
            </a:br>
            <a:r>
              <a:rPr lang="en-US" sz="4000" u="sng"/>
              <a:t>CJSF membership?</a:t>
            </a:r>
            <a:r>
              <a:rPr lang="en-US" sz="4000"/>
              <a:t> </a:t>
            </a:r>
            <a:endParaRPr/>
          </a:p>
        </p:txBody>
      </p:sp>
      <p:sp>
        <p:nvSpPr>
          <p:cNvPr id="121" name="Google Shape;121;p3"/>
          <p:cNvSpPr txBox="1"/>
          <p:nvPr>
            <p:ph idx="1" type="body"/>
          </p:nvPr>
        </p:nvSpPr>
        <p:spPr>
          <a:xfrm>
            <a:off x="76200" y="1600200"/>
            <a:ext cx="8839200" cy="51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Char char="■"/>
            </a:pPr>
            <a:r>
              <a:rPr lang="en-US"/>
              <a:t>Membership provides the opportunity to participate in activities which benefit our school, our community, and you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Char char="■"/>
            </a:pPr>
            <a:r>
              <a:rPr lang="en-US"/>
              <a:t>Activities may include fundraisers, service projects, and possible field trips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Char char="■"/>
            </a:pPr>
            <a:r>
              <a:rPr lang="en-US"/>
              <a:t>CJSF prepares students for </a:t>
            </a:r>
            <a:r>
              <a:rPr b="1" lang="en-US">
                <a:solidFill>
                  <a:schemeClr val="hlink"/>
                </a:solidFill>
              </a:rPr>
              <a:t>CSF (California Scholarship Foundation)</a:t>
            </a:r>
            <a:r>
              <a:rPr lang="en-US"/>
              <a:t> membership in high school.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■"/>
            </a:pPr>
            <a:r>
              <a:rPr lang="en-US" sz="2000"/>
              <a:t>Members of the California Scholarship Federation are eligible for a variety of tuition scholarships available at universities across the state and in select colleges nationwide</a:t>
            </a:r>
            <a:endParaRPr sz="2000"/>
          </a:p>
        </p:txBody>
      </p:sp>
      <p:sp>
        <p:nvSpPr>
          <p:cNvPr descr="2Q==" id="122" name="Google Shape;122;p3"/>
          <p:cNvSpPr/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26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descr="2Q==" id="123" name="Google Shape;123;p3"/>
          <p:cNvSpPr/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26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descr="seal" id="124" name="Google Shape;12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6332" y="160338"/>
            <a:ext cx="1319213" cy="137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u="sng"/>
              <a:t>Who is eligible for membership?</a:t>
            </a:r>
            <a:endParaRPr/>
          </a:p>
        </p:txBody>
      </p:sp>
      <p:sp>
        <p:nvSpPr>
          <p:cNvPr id="130" name="Google Shape;130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</a:pPr>
            <a:r>
              <a:rPr lang="en-US" sz="4000"/>
              <a:t>All 7</a:t>
            </a:r>
            <a:r>
              <a:rPr baseline="30000" lang="en-US" sz="4000"/>
              <a:t>th</a:t>
            </a:r>
            <a:r>
              <a:rPr lang="en-US" sz="4000"/>
              <a:t> and 8</a:t>
            </a:r>
            <a:r>
              <a:rPr baseline="30000" lang="en-US" sz="4000"/>
              <a:t>th</a:t>
            </a:r>
            <a:r>
              <a:rPr lang="en-US" sz="4000"/>
              <a:t> grade students who have outstanding </a:t>
            </a:r>
            <a:r>
              <a:rPr b="1" lang="en-US" sz="4000">
                <a:solidFill>
                  <a:schemeClr val="hlink"/>
                </a:solidFill>
              </a:rPr>
              <a:t>scholarship</a:t>
            </a:r>
            <a:r>
              <a:rPr lang="en-US" sz="4000"/>
              <a:t> and </a:t>
            </a:r>
            <a:r>
              <a:rPr b="1" lang="en-US" sz="4000">
                <a:solidFill>
                  <a:schemeClr val="hlink"/>
                </a:solidFill>
              </a:rPr>
              <a:t>citizenship</a:t>
            </a:r>
            <a:r>
              <a:rPr lang="en-US" sz="4000"/>
              <a:t> during their 7th and 8th grade years</a:t>
            </a:r>
            <a:endParaRPr sz="4000"/>
          </a:p>
        </p:txBody>
      </p:sp>
      <p:pic>
        <p:nvPicPr>
          <p:cNvPr descr="Scholarship%20Awards" id="131" name="Google Shape;13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58394" y="4800600"/>
            <a:ext cx="2842655" cy="165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"/>
          <p:cNvSpPr txBox="1"/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u="sng"/>
              <a:t>Requirements for Membership</a:t>
            </a:r>
            <a:endParaRPr/>
          </a:p>
        </p:txBody>
      </p:sp>
      <p:sp>
        <p:nvSpPr>
          <p:cNvPr id="137" name="Google Shape;137;p5"/>
          <p:cNvSpPr txBox="1"/>
          <p:nvPr>
            <p:ph idx="1" type="body"/>
          </p:nvPr>
        </p:nvSpPr>
        <p:spPr>
          <a:xfrm>
            <a:off x="152400" y="1371600"/>
            <a:ext cx="89154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60"/>
              <a:buNone/>
            </a:pPr>
            <a:r>
              <a:rPr b="1" i="1" lang="en-US" sz="2800"/>
              <a:t>Each interested student has the responsibility to: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Char char="■"/>
            </a:pPr>
            <a:r>
              <a:rPr lang="en-US" sz="2800"/>
              <a:t>Apply for membership on the approved application form during each application period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680"/>
              <a:buChar char="■"/>
            </a:pPr>
            <a:r>
              <a:rPr lang="en-US" sz="2400"/>
              <a:t>CJSF applications can be downloaded and printed from our Oak Grove website, or are available from Ms. Sanchez or our school office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Char char="■"/>
            </a:pPr>
            <a:r>
              <a:rPr lang="en-US" sz="2800"/>
              <a:t>To turn in the application, email or turn it in to Ms. Sanchez, Mr. Fatica, or turn it in to our school office.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Char char="■"/>
            </a:pPr>
            <a:r>
              <a:rPr lang="en-US" sz="2800"/>
              <a:t>In accordance with state CJSF rules, we are not able to grant membership to a student who does not apply for membership at the proper time, each trimester</a:t>
            </a:r>
            <a:endParaRPr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6"/>
          <p:cNvSpPr txBox="1"/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u="sng"/>
              <a:t>Requirements (continued)</a:t>
            </a:r>
            <a:endParaRPr/>
          </a:p>
        </p:txBody>
      </p:sp>
      <p:sp>
        <p:nvSpPr>
          <p:cNvPr id="143" name="Google Shape;143;p6"/>
          <p:cNvSpPr txBox="1"/>
          <p:nvPr>
            <p:ph idx="1" type="body"/>
          </p:nvPr>
        </p:nvSpPr>
        <p:spPr>
          <a:xfrm>
            <a:off x="152400" y="1219200"/>
            <a:ext cx="8839200" cy="51355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960"/>
              <a:buChar char="■"/>
            </a:pPr>
            <a:r>
              <a:rPr lang="en-US" sz="2800"/>
              <a:t>7th and 8th grade students earn points based on their grades each trimester</a:t>
            </a:r>
            <a:endParaRPr sz="2800"/>
          </a:p>
          <a:p>
            <a:pPr indent="-285750" lvl="1" marL="74295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SzPts val="1960"/>
              <a:buChar char="■"/>
            </a:pPr>
            <a:r>
              <a:rPr lang="en-US"/>
              <a:t>Students must earn </a:t>
            </a:r>
            <a:r>
              <a:rPr b="1" lang="en-US">
                <a:solidFill>
                  <a:schemeClr val="hlink"/>
                </a:solidFill>
              </a:rPr>
              <a:t>at least 8 points</a:t>
            </a:r>
            <a:r>
              <a:rPr lang="en-US"/>
              <a:t> each trimester to qualify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SzPts val="1960"/>
              <a:buChar char="■"/>
            </a:pPr>
            <a:r>
              <a:rPr lang="en-US"/>
              <a:t>Qualifying classes are </a:t>
            </a:r>
            <a:r>
              <a:rPr b="1" lang="en-US">
                <a:solidFill>
                  <a:schemeClr val="hlink"/>
                </a:solidFill>
              </a:rPr>
              <a:t>Math, ELA, Science, and History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SzPts val="1960"/>
              <a:buChar char="■"/>
            </a:pPr>
            <a:r>
              <a:rPr b="1" lang="en-US" sz="2800">
                <a:solidFill>
                  <a:srgbClr val="FFC000"/>
                </a:solidFill>
              </a:rPr>
              <a:t>A report card grade of 4 earns 3 points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SzPts val="1960"/>
              <a:buChar char="■"/>
            </a:pPr>
            <a:r>
              <a:rPr b="1" lang="en-US">
                <a:solidFill>
                  <a:srgbClr val="FFC000"/>
                </a:solidFill>
              </a:rPr>
              <a:t>A report card grade of 3 earns 1 point</a:t>
            </a:r>
            <a:endParaRPr b="1" sz="2800">
              <a:solidFill>
                <a:srgbClr val="FFC000"/>
              </a:solidFill>
            </a:endParaRPr>
          </a:p>
          <a:p>
            <a:pPr indent="-285750" lvl="1" marL="74295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SzPts val="1960"/>
              <a:buChar char="■"/>
            </a:pPr>
            <a:r>
              <a:rPr lang="en-US"/>
              <a:t>Students who have a </a:t>
            </a:r>
            <a:r>
              <a:rPr b="1" lang="en-US"/>
              <a:t>2</a:t>
            </a:r>
            <a:r>
              <a:rPr lang="en-US"/>
              <a:t> or </a:t>
            </a:r>
            <a:r>
              <a:rPr b="1" lang="en-US"/>
              <a:t>1</a:t>
            </a:r>
            <a:r>
              <a:rPr lang="en-US"/>
              <a:t> in any of these subjects will NOT qualify for membership for that trimester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SzPts val="1960"/>
              <a:buChar char="■"/>
            </a:pPr>
            <a:r>
              <a:rPr b="1" lang="en-US" sz="2800">
                <a:solidFill>
                  <a:schemeClr val="hlink"/>
                </a:solidFill>
              </a:rPr>
              <a:t>Citizenship scores must be a 3 or higher</a:t>
            </a:r>
            <a:endParaRPr sz="2800"/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SzPts val="1960"/>
              <a:buChar char="■"/>
            </a:pPr>
            <a:r>
              <a:rPr lang="en-US" sz="2800"/>
              <a:t>Membership is not automatic, and is not required</a:t>
            </a:r>
            <a:endParaRPr sz="2800"/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SzPts val="1960"/>
              <a:buChar char="■"/>
            </a:pPr>
            <a:r>
              <a:rPr lang="en-US" sz="2800"/>
              <a:t>Suspensions disqualify membership for the trimester</a:t>
            </a:r>
            <a:endParaRPr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7"/>
          <p:cNvSpPr txBox="1"/>
          <p:nvPr>
            <p:ph type="title"/>
          </p:nvPr>
        </p:nvSpPr>
        <p:spPr>
          <a:xfrm>
            <a:off x="0" y="0"/>
            <a:ext cx="92202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u="sng"/>
              <a:t>Requirements for </a:t>
            </a:r>
            <a:r>
              <a:rPr i="1" lang="en-US" u="sng"/>
              <a:t>Honor </a:t>
            </a:r>
            <a:r>
              <a:rPr lang="en-US" u="sng"/>
              <a:t>Membership</a:t>
            </a:r>
            <a:endParaRPr u="sng"/>
          </a:p>
        </p:txBody>
      </p:sp>
      <p:sp>
        <p:nvSpPr>
          <p:cNvPr id="150" name="Google Shape;150;p7"/>
          <p:cNvSpPr txBox="1"/>
          <p:nvPr>
            <p:ph idx="1" type="body"/>
          </p:nvPr>
        </p:nvSpPr>
        <p:spPr>
          <a:xfrm>
            <a:off x="76200" y="1295400"/>
            <a:ext cx="8915400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60"/>
              <a:buChar char="■"/>
            </a:pPr>
            <a:r>
              <a:rPr lang="en-US" sz="2800"/>
              <a:t>Students who earn membership for two trimesters in 7</a:t>
            </a:r>
            <a:r>
              <a:rPr baseline="30000" lang="en-US" sz="2800"/>
              <a:t>th</a:t>
            </a:r>
            <a:r>
              <a:rPr lang="en-US" sz="2800"/>
              <a:t> grade AND for two trimesters in 8</a:t>
            </a:r>
            <a:r>
              <a:rPr baseline="30000" lang="en-US" sz="2800"/>
              <a:t>th</a:t>
            </a:r>
            <a:r>
              <a:rPr lang="en-US" sz="2800"/>
              <a:t> grade will obtain </a:t>
            </a:r>
            <a:r>
              <a:rPr b="1" i="1" lang="en-US" sz="2800"/>
              <a:t>Honor Membership </a:t>
            </a:r>
            <a:r>
              <a:rPr lang="en-US" sz="2800"/>
              <a:t>and will receive the following:</a:t>
            </a:r>
            <a:endParaRPr sz="2800"/>
          </a:p>
          <a:p>
            <a:pPr indent="-285750" lvl="1" marL="74295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1960"/>
              <a:buChar char="■"/>
            </a:pPr>
            <a:r>
              <a:rPr b="1" lang="en-US">
                <a:solidFill>
                  <a:schemeClr val="hlink"/>
                </a:solidFill>
              </a:rPr>
              <a:t>Recognition at our 8</a:t>
            </a:r>
            <a:r>
              <a:rPr b="1" baseline="30000" lang="en-US">
                <a:solidFill>
                  <a:schemeClr val="hlink"/>
                </a:solidFill>
              </a:rPr>
              <a:t>th</a:t>
            </a:r>
            <a:r>
              <a:rPr b="1" lang="en-US">
                <a:solidFill>
                  <a:schemeClr val="hlink"/>
                </a:solidFill>
              </a:rPr>
              <a:t> Grade Promotion Ceremony in May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1960"/>
              <a:buChar char="■"/>
            </a:pPr>
            <a:r>
              <a:rPr b="1" lang="en-US">
                <a:solidFill>
                  <a:schemeClr val="hlink"/>
                </a:solidFill>
              </a:rPr>
              <a:t>An official gold CJSF “Honor Membership” Pin and certificate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1960"/>
              <a:buChar char="■"/>
            </a:pPr>
            <a:r>
              <a:rPr b="1" lang="en-US">
                <a:solidFill>
                  <a:srgbClr val="FFC000"/>
                </a:solidFill>
              </a:rPr>
              <a:t>Honor members of CJSF who enter high school shall be eligible for associate membership in the CSF at the new school during the first semester</a:t>
            </a:r>
            <a:endParaRPr b="1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8"/>
          <p:cNvSpPr txBox="1"/>
          <p:nvPr>
            <p:ph idx="1" type="body"/>
          </p:nvPr>
        </p:nvSpPr>
        <p:spPr>
          <a:xfrm>
            <a:off x="457200" y="1676400"/>
            <a:ext cx="8229600" cy="474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Char char="■"/>
            </a:pPr>
            <a:r>
              <a:rPr lang="en-US"/>
              <a:t>CJSF will </a:t>
            </a:r>
            <a:r>
              <a:rPr i="1" lang="en-US"/>
              <a:t>usually</a:t>
            </a:r>
            <a:r>
              <a:rPr lang="en-US"/>
              <a:t> meet the first Thursday of each month during lunch</a:t>
            </a:r>
            <a:endParaRPr/>
          </a:p>
          <a:p>
            <a:pPr indent="-20066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Char char="■"/>
            </a:pPr>
            <a:r>
              <a:rPr lang="en-US"/>
              <a:t>Membership dues are $1 (suggested) per trimester</a:t>
            </a:r>
            <a:endParaRPr/>
          </a:p>
        </p:txBody>
      </p:sp>
      <p:sp>
        <p:nvSpPr>
          <p:cNvPr id="156" name="Google Shape;156;p8"/>
          <p:cNvSpPr txBox="1"/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u="sng"/>
              <a:t>When does CJSF meet?</a:t>
            </a:r>
            <a:br>
              <a:rPr lang="en-US" u="sng"/>
            </a:br>
            <a:r>
              <a:rPr lang="en-US" u="sng"/>
              <a:t>Is there a membership fee?</a:t>
            </a:r>
            <a:br>
              <a:rPr lang="en-US"/>
            </a:br>
            <a:endParaRPr u="sng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1" name="Google Shape;161;p10"/>
          <p:cNvGraphicFramePr/>
          <p:nvPr/>
        </p:nvGraphicFramePr>
        <p:xfrm>
          <a:off x="304800" y="15007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{20D99BC5-12E9-4F76-AC8C-66573B5067EC}</a:tableStyleId>
              </a:tblPr>
              <a:tblGrid>
                <a:gridCol w="3419225"/>
                <a:gridCol w="52032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Trimester # and report card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Application deadline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cap="none" strike="noStrike"/>
                        <a:t>Applications for this year/trimester 1 report card</a:t>
                      </a:r>
                      <a:endParaRPr b="0" sz="2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cap="none" strike="noStrike"/>
                        <a:t>7</a:t>
                      </a:r>
                      <a:r>
                        <a:rPr baseline="30000" lang="en-US" sz="2400" u="none" cap="none" strike="noStrike"/>
                        <a:t>th</a:t>
                      </a:r>
                      <a:r>
                        <a:rPr lang="en-US" sz="2400" u="none" cap="none" strike="noStrike"/>
                        <a:t> and 8</a:t>
                      </a:r>
                      <a:r>
                        <a:rPr baseline="30000" lang="en-US" sz="2400" u="none" cap="none" strike="noStrike"/>
                        <a:t>th</a:t>
                      </a:r>
                      <a:r>
                        <a:rPr lang="en-US" sz="2400" u="none" cap="none" strike="noStrike"/>
                        <a:t> Grade: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cap="none" strike="noStrike"/>
                        <a:t>Available 11/7/2</a:t>
                      </a:r>
                      <a:r>
                        <a:rPr lang="en-US" sz="2400"/>
                        <a:t>3</a:t>
                      </a:r>
                      <a:r>
                        <a:rPr lang="en-US" sz="2400" u="none" cap="none" strike="noStrike"/>
                        <a:t>, deadline 12/</a:t>
                      </a:r>
                      <a:r>
                        <a:rPr lang="en-US" sz="2400"/>
                        <a:t>5/23 by</a:t>
                      </a:r>
                      <a:r>
                        <a:rPr lang="en-US" sz="2400" u="none" cap="none" strike="noStrike"/>
                        <a:t> 3:30 pm</a:t>
                      </a:r>
                      <a:endParaRPr b="0" sz="2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cap="none" strike="noStrike"/>
                        <a:t>Applications for this year/trimester 2 report card</a:t>
                      </a:r>
                      <a:endParaRPr b="0" sz="2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cap="none" strike="noStrike"/>
                        <a:t>7</a:t>
                      </a:r>
                      <a:r>
                        <a:rPr baseline="30000" lang="en-US" sz="2400" u="none" cap="none" strike="noStrike"/>
                        <a:t>th</a:t>
                      </a:r>
                      <a:r>
                        <a:rPr lang="en-US" sz="2400" u="none" cap="none" strike="noStrike"/>
                        <a:t> and 8</a:t>
                      </a:r>
                      <a:r>
                        <a:rPr baseline="30000" lang="en-US" sz="2400" u="none" cap="none" strike="noStrike"/>
                        <a:t>th</a:t>
                      </a:r>
                      <a:r>
                        <a:rPr lang="en-US" sz="2400" u="none" cap="none" strike="noStrike"/>
                        <a:t> Grade: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cap="none" strike="noStrike"/>
                        <a:t>Available 3/</a:t>
                      </a:r>
                      <a:r>
                        <a:rPr lang="en-US" sz="2400"/>
                        <a:t>11</a:t>
                      </a:r>
                      <a:r>
                        <a:rPr lang="en-US" sz="2400" u="none" cap="none" strike="noStrike"/>
                        <a:t>/2</a:t>
                      </a:r>
                      <a:r>
                        <a:rPr lang="en-US" sz="2400"/>
                        <a:t>4</a:t>
                      </a:r>
                      <a:r>
                        <a:rPr lang="en-US" sz="2400" u="none" cap="none" strike="noStrike"/>
                        <a:t>, deadline 3/</a:t>
                      </a:r>
                      <a:r>
                        <a:rPr lang="en-US" sz="2400"/>
                        <a:t>22/24 by</a:t>
                      </a:r>
                      <a:r>
                        <a:rPr lang="en-US" sz="2400" u="none" cap="none" strike="noStrike"/>
                        <a:t> 3:30 pm</a:t>
                      </a:r>
                      <a:endParaRPr b="0" sz="2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t/>
                      </a:r>
                      <a:endParaRPr b="0" sz="2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t/>
                      </a:r>
                      <a:endParaRPr b="0" sz="2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62" name="Google Shape;162;p10"/>
          <p:cNvSpPr txBox="1"/>
          <p:nvPr>
            <p:ph type="title"/>
          </p:nvPr>
        </p:nvSpPr>
        <p:spPr>
          <a:xfrm>
            <a:off x="457200" y="0"/>
            <a:ext cx="8229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Application deadlines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2016-08-14T23:34:01Z</dcterms:created>
  <dc:creator>Blanca</dc:creator>
</cp:coreProperties>
</file>