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011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hewy" panose="020B0604020202020204" charset="0"/>
      <p:regular r:id="rId23"/>
    </p:embeddedFont>
    <p:embeddedFont>
      <p:font typeface="Lucida Sans" panose="020B0602030504020204" pitchFamily="34" charset="0"/>
      <p:regular r:id="rId24"/>
      <p:bold r:id="rId25"/>
      <p:italic r:id="rId26"/>
      <p:boldItalic r:id="rId27"/>
    </p:embeddedFont>
    <p:embeddedFont>
      <p:font typeface="Nunito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ECKsU+1EylQcTi3G1Bvtc3XH9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75087bc4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2584"/>
            <a:ext cx="4572000" cy="341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575087bc40_0_55:notes"/>
          <p:cNvSpPr txBox="1">
            <a:spLocks noGrp="1"/>
          </p:cNvSpPr>
          <p:nvPr>
            <p:ph type="body" idx="1"/>
          </p:nvPr>
        </p:nvSpPr>
        <p:spPr>
          <a:xfrm>
            <a:off x="685800" y="4323034"/>
            <a:ext cx="5486400" cy="4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26658226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300" cy="341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f266582268_2_0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75087bc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300" cy="341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1575087bc40_0_0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0c881d2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300" cy="341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0c881d295_0_0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323025"/>
            <a:ext cx="5486400" cy="4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2575"/>
            <a:ext cx="4572225" cy="34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75087bc40_0_6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1575087bc40_0_6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1575087bc40_0_6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575087bc40_0_99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1575087bc40_0_99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575087bc40_0_9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575087bc40_0_10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a597a4171_0_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9a597a4171_0_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9a597a4171_0_4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9a597a4171_0_4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g9a597a4171_0_4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60" name="Google Shape;60;g9a597a4171_0_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9a597a4171_0_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9a597a4171_0_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g9a597a4171_0_4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64" name="Google Shape;64;g9a597a4171_0_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9a597a4171_0_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9a597a4171_0_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g9a597a4171_0_4"/>
          <p:cNvGrpSpPr/>
          <p:nvPr/>
        </p:nvGrpSpPr>
        <p:grpSpPr>
          <a:xfrm>
            <a:off x="7057468" y="6784"/>
            <a:ext cx="1851281" cy="1002839"/>
            <a:chOff x="6917201" y="0"/>
            <a:chExt cx="2227776" cy="863400"/>
          </a:xfrm>
        </p:grpSpPr>
        <p:sp>
          <p:nvSpPr>
            <p:cNvPr id="68" name="Google Shape;68;g9a597a4171_0_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9a597a4171_0_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9a597a4171_0_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g9a597a4171_0_4"/>
          <p:cNvGrpSpPr/>
          <p:nvPr/>
        </p:nvGrpSpPr>
        <p:grpSpPr>
          <a:xfrm>
            <a:off x="6553032" y="5623802"/>
            <a:ext cx="2389067" cy="1234317"/>
            <a:chOff x="6917201" y="0"/>
            <a:chExt cx="2227776" cy="863400"/>
          </a:xfrm>
        </p:grpSpPr>
        <p:sp>
          <p:nvSpPr>
            <p:cNvPr id="72" name="Google Shape;72;g9a597a4171_0_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9a597a4171_0_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9a597a4171_0_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g9a597a4171_0_4"/>
          <p:cNvGrpSpPr/>
          <p:nvPr/>
        </p:nvGrpSpPr>
        <p:grpSpPr>
          <a:xfrm>
            <a:off x="199148" y="5407536"/>
            <a:ext cx="2795411" cy="1444382"/>
            <a:chOff x="6917201" y="0"/>
            <a:chExt cx="2227776" cy="863400"/>
          </a:xfrm>
        </p:grpSpPr>
        <p:sp>
          <p:nvSpPr>
            <p:cNvPr id="76" name="Google Shape;76;g9a597a4171_0_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9a597a4171_0_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9a597a4171_0_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g9a597a4171_0_4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0" name="Google Shape;80;g9a597a4171_0_4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g9a597a4171_0_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a597a4171_0_1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324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g9a597a4171_0_11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g9a597a4171_0_11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9a597a4171_0_11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g9a597a4171_0_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a597a4171_0_72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9a597a4171_0_72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9a597a4171_0_72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92" name="Google Shape;92;g9a597a4171_0_72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9a597a4171_0_7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9a597a4171_0_72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9a597a4171_0_72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g9a597a4171_0_72"/>
          <p:cNvGrpSpPr/>
          <p:nvPr/>
        </p:nvGrpSpPr>
        <p:grpSpPr>
          <a:xfrm>
            <a:off x="34934" y="6029501"/>
            <a:ext cx="1593305" cy="822734"/>
            <a:chOff x="6917201" y="0"/>
            <a:chExt cx="2227776" cy="863400"/>
          </a:xfrm>
        </p:grpSpPr>
        <p:sp>
          <p:nvSpPr>
            <p:cNvPr id="97" name="Google Shape;97;g9a597a4171_0_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9a597a4171_0_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9a597a4171_0_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g9a597a4171_0_72"/>
          <p:cNvGrpSpPr/>
          <p:nvPr/>
        </p:nvGrpSpPr>
        <p:grpSpPr>
          <a:xfrm>
            <a:off x="5886353" y="1657"/>
            <a:ext cx="3257452" cy="1681990"/>
            <a:chOff x="6917201" y="0"/>
            <a:chExt cx="2227776" cy="863400"/>
          </a:xfrm>
        </p:grpSpPr>
        <p:sp>
          <p:nvSpPr>
            <p:cNvPr id="101" name="Google Shape;101;g9a597a4171_0_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9a597a4171_0_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9a597a4171_0_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g9a597a4171_0_72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g9a597a4171_0_7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a597a4171_0_32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g9a597a4171_0_32"/>
          <p:cNvGrpSpPr/>
          <p:nvPr/>
        </p:nvGrpSpPr>
        <p:grpSpPr>
          <a:xfrm>
            <a:off x="5594190" y="5281486"/>
            <a:ext cx="2910143" cy="1576482"/>
            <a:chOff x="6917201" y="0"/>
            <a:chExt cx="2227776" cy="863400"/>
          </a:xfrm>
        </p:grpSpPr>
        <p:sp>
          <p:nvSpPr>
            <p:cNvPr id="109" name="Google Shape;109;g9a597a4171_0_3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9a597a4171_0_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9a597a4171_0_3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g9a597a4171_0_32"/>
          <p:cNvGrpSpPr/>
          <p:nvPr/>
        </p:nvGrpSpPr>
        <p:grpSpPr>
          <a:xfrm>
            <a:off x="199148" y="3"/>
            <a:ext cx="2795411" cy="1444382"/>
            <a:chOff x="6917201" y="0"/>
            <a:chExt cx="2227776" cy="863400"/>
          </a:xfrm>
        </p:grpSpPr>
        <p:sp>
          <p:nvSpPr>
            <p:cNvPr id="113" name="Google Shape;113;g9a597a4171_0_3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9a597a4171_0_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9a597a4171_0_3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g9a597a4171_0_32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g9a597a4171_0_3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a597a4171_0_4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9a597a4171_0_4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9a597a4171_0_4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9a597a4171_0_4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g9a597a4171_0_4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g9a597a4171_0_4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a597a4171_0_51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9a597a4171_0_51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9a597a4171_0_51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9a597a4171_0_51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0" name="Google Shape;130;g9a597a4171_0_51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g9a597a4171_0_51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g9a597a4171_0_5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a597a4171_0_5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9a597a4171_0_5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9a597a4171_0_5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9a597a4171_0_5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8" name="Google Shape;138;g9a597a4171_0_5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a597a4171_0_6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9a597a4171_0_6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9a597a4171_0_6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9a597a4171_0_6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4" name="Google Shape;144;g9a597a4171_0_65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g9a597a4171_0_6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575087bc40_0_6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1575087bc40_0_6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597a4171_0_9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9a597a4171_0_9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9a597a4171_0_90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9a597a4171_0_90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1" name="Google Shape;151;g9a597a4171_0_90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g9a597a4171_0_90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g9a597a4171_0_9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a597a4171_0_98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9a597a4171_0_98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9a597a4171_0_9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9a597a4171_0_98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59" name="Google Shape;159;g9a597a4171_0_9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a597a4171_0_104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g9a597a4171_0_104"/>
          <p:cNvGrpSpPr/>
          <p:nvPr/>
        </p:nvGrpSpPr>
        <p:grpSpPr>
          <a:xfrm>
            <a:off x="5959221" y="5492768"/>
            <a:ext cx="2520949" cy="1365553"/>
            <a:chOff x="6917201" y="0"/>
            <a:chExt cx="2227776" cy="863400"/>
          </a:xfrm>
        </p:grpSpPr>
        <p:sp>
          <p:nvSpPr>
            <p:cNvPr id="163" name="Google Shape;163;g9a597a4171_0_10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9a597a4171_0_10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9a597a4171_0_10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g9a597a4171_0_104"/>
          <p:cNvGrpSpPr/>
          <p:nvPr/>
        </p:nvGrpSpPr>
        <p:grpSpPr>
          <a:xfrm>
            <a:off x="199148" y="3"/>
            <a:ext cx="2795411" cy="1444382"/>
            <a:chOff x="6917201" y="0"/>
            <a:chExt cx="2227776" cy="863400"/>
          </a:xfrm>
        </p:grpSpPr>
        <p:sp>
          <p:nvSpPr>
            <p:cNvPr id="167" name="Google Shape;167;g9a597a4171_0_10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9a597a4171_0_10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9a597a4171_0_10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g9a597a4171_0_104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g9a597a4171_0_104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g9a597a4171_0_10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a597a4171_0_11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575087bc40_0_7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575087bc40_0_7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575087bc40_0_7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575087bc40_0_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575087bc40_0_7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g1575087bc40_0_7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1575087bc40_0_7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575087bc40_0_8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575087bc40_0_8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575087bc40_0_8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g1575087bc40_0_8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g1575087bc40_0_8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575087bc40_0_8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1575087bc40_0_8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575087bc40_0_9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575087bc40_0_9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g1575087bc40_0_9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g1575087bc40_0_9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575087bc40_0_9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575087bc40_0_9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575087bc40_0_9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75087bc40_0_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575087bc40_0_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1575087bc40_0_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a597a4171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" name="Google Shape;52;g9a597a4171_0_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g9a597a4171_0_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75087bc40_0_55"/>
          <p:cNvSpPr txBox="1"/>
          <p:nvPr/>
        </p:nvSpPr>
        <p:spPr>
          <a:xfrm>
            <a:off x="1463550" y="-269767"/>
            <a:ext cx="6216900" cy="1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FF0000"/>
                </a:solidFill>
                <a:latin typeface="Chewy"/>
                <a:ea typeface="Chewy"/>
                <a:cs typeface="Chewy"/>
                <a:sym typeface="Chewy"/>
              </a:rPr>
              <a:t>Welcome</a:t>
            </a:r>
            <a:endParaRPr sz="7000" b="0" i="0" u="none" strike="noStrike" cap="none">
              <a:solidFill>
                <a:srgbClr val="FF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80" name="Google Shape;180;g1575087bc40_0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6675" y="12"/>
            <a:ext cx="1057325" cy="7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266582268_2_0"/>
          <p:cNvSpPr txBox="1">
            <a:spLocks noGrp="1"/>
          </p:cNvSpPr>
          <p:nvPr>
            <p:ph type="body" idx="1"/>
          </p:nvPr>
        </p:nvSpPr>
        <p:spPr>
          <a:xfrm>
            <a:off x="374575" y="7707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Rational Number Operations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Real Numbers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Analyze and Use Proportional Relationships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Analyze and Solve Percent Problems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Generate Equivalent Expressions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Solve Problems Using Equations and Inequalities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Use Sampling to Draw Inferences about Populations 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Probability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Solve Problems Involving Geometry</a:t>
            </a:r>
            <a:endParaRPr sz="30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sz="2500"/>
          </a:p>
        </p:txBody>
      </p:sp>
      <p:sp>
        <p:nvSpPr>
          <p:cNvPr id="234" name="Google Shape;234;gf266582268_2_0"/>
          <p:cNvSpPr txBox="1">
            <a:spLocks noGrp="1"/>
          </p:cNvSpPr>
          <p:nvPr>
            <p:ph type="title"/>
          </p:nvPr>
        </p:nvSpPr>
        <p:spPr>
          <a:xfrm>
            <a:off x="457200" y="-1739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900" b="1">
                <a:solidFill>
                  <a:srgbClr val="000000"/>
                </a:solidFill>
              </a:rPr>
              <a:t>7th Grade Math Curriculum</a:t>
            </a:r>
            <a:endParaRPr sz="49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75087bc40_0_0"/>
          <p:cNvSpPr txBox="1">
            <a:spLocks noGrp="1"/>
          </p:cNvSpPr>
          <p:nvPr>
            <p:ph type="body" idx="1"/>
          </p:nvPr>
        </p:nvSpPr>
        <p:spPr>
          <a:xfrm>
            <a:off x="374575" y="7707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500"/>
              <a:buChar char="➢"/>
            </a:pPr>
            <a:r>
              <a:rPr lang="en-US" sz="2500"/>
              <a:t>Integers and Rational Numbers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 sz="2500"/>
              <a:t>Expressions, Equations and Inequalities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 sz="2500"/>
              <a:t>Ratio, Rate and Percents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 sz="2500"/>
              <a:t>Area, Surface Area and Volume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 sz="2500"/>
              <a:t>Display, Describe and Summarize Data</a:t>
            </a:r>
            <a:endParaRPr sz="2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240" name="Google Shape;240;g1575087bc40_0_0"/>
          <p:cNvSpPr txBox="1">
            <a:spLocks noGrp="1"/>
          </p:cNvSpPr>
          <p:nvPr>
            <p:ph type="title"/>
          </p:nvPr>
        </p:nvSpPr>
        <p:spPr>
          <a:xfrm>
            <a:off x="457200" y="-1739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900" b="1">
                <a:solidFill>
                  <a:srgbClr val="000000"/>
                </a:solidFill>
              </a:rPr>
              <a:t>6th Grade Math Curriculum</a:t>
            </a:r>
            <a:endParaRPr sz="49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763000" cy="505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3258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4"/>
              <a:buChar char="●"/>
            </a:pPr>
            <a:r>
              <a:rPr lang="en-US" sz="3900"/>
              <a:t>I am available during lunch and after school by appointment. </a:t>
            </a:r>
            <a:endParaRPr sz="3900"/>
          </a:p>
          <a:p>
            <a:pPr marL="365760" lvl="0" indent="-3258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4"/>
              <a:buChar char="●"/>
            </a:pPr>
            <a:r>
              <a:rPr lang="en-US" sz="3900"/>
              <a:t>I provide review sessions before a test or quiz in class.</a:t>
            </a:r>
            <a:endParaRPr sz="2400"/>
          </a:p>
          <a:p>
            <a:pPr marL="365760" lvl="0" indent="-3258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4"/>
              <a:buChar char="●"/>
            </a:pPr>
            <a:r>
              <a:rPr lang="en-US" sz="3900"/>
              <a:t>Students can email me if they have any questions or need help to complete assignments.</a:t>
            </a:r>
            <a:endParaRPr sz="2400"/>
          </a:p>
        </p:txBody>
      </p:sp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457200" y="1632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ucida Sans"/>
              <a:buNone/>
            </a:pPr>
            <a:r>
              <a:rPr lang="en-US" sz="8000"/>
              <a:t>Extra Help</a:t>
            </a:r>
            <a:endParaRPr sz="8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1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98"/>
              <a:buChar char="●"/>
            </a:pPr>
            <a:r>
              <a:rPr lang="en-US" sz="2897" b="1"/>
              <a:t>Show that mathematics is important by including your child in activities that require mathematical thinking.</a:t>
            </a:r>
            <a:endParaRPr sz="2897"/>
          </a:p>
          <a:p>
            <a:pPr marL="365760" lvl="0" indent="-2814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98"/>
              <a:buChar char="●"/>
            </a:pPr>
            <a:r>
              <a:rPr lang="en-US" sz="2897" b="1"/>
              <a:t>Help find appropriate Internet sites for mathematics.</a:t>
            </a:r>
            <a:endParaRPr sz="2897"/>
          </a:p>
          <a:p>
            <a:pPr marL="365760" lvl="0" indent="-2814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98"/>
              <a:buChar char="●"/>
            </a:pPr>
            <a:r>
              <a:rPr lang="en-US" sz="2897" b="1"/>
              <a:t>Note how mathematics is used when you are out with your family.</a:t>
            </a:r>
            <a:endParaRPr sz="2897"/>
          </a:p>
          <a:p>
            <a:pPr marL="365760" lvl="0" indent="-2814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98"/>
              <a:buChar char="●"/>
            </a:pPr>
            <a:r>
              <a:rPr lang="en-US" sz="2897" b="1"/>
              <a:t>Discuss how mathematics is used in financial and banking matters, in careers such as engineering, architecture, and medicine, in space exploration, and in other real-life situations.</a:t>
            </a:r>
            <a:endParaRPr sz="2897"/>
          </a:p>
          <a:p>
            <a:pPr marL="365760" lvl="0" indent="-2814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98"/>
              <a:buChar char="●"/>
            </a:pPr>
            <a:r>
              <a:rPr lang="en-US" sz="2897" b="1"/>
              <a:t>Encourage your child to take time to review and check his or her homework. Just solving a problem is not enough. Ask your child whether the answer is reasonable and have him or her explain what led to that answer.</a:t>
            </a:r>
            <a:endParaRPr sz="2897"/>
          </a:p>
        </p:txBody>
      </p:sp>
      <p:sp>
        <p:nvSpPr>
          <p:cNvPr id="252" name="Google Shape;252;p10"/>
          <p:cNvSpPr txBox="1">
            <a:spLocks noGrp="1"/>
          </p:cNvSpPr>
          <p:nvPr>
            <p:ph type="title"/>
          </p:nvPr>
        </p:nvSpPr>
        <p:spPr>
          <a:xfrm>
            <a:off x="0" y="-30480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800"/>
              <a:buFont typeface="Lucida Sans"/>
              <a:buNone/>
            </a:pPr>
            <a:r>
              <a:rPr lang="en-US" sz="4800">
                <a:solidFill>
                  <a:srgbClr val="464646"/>
                </a:solidFill>
              </a:rPr>
              <a:t>How You Can Help Your Child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body" idx="1"/>
          </p:nvPr>
        </p:nvSpPr>
        <p:spPr>
          <a:xfrm>
            <a:off x="95250" y="1270900"/>
            <a:ext cx="89262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750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48"/>
              <a:buChar char="●"/>
            </a:pPr>
            <a:r>
              <a:rPr lang="en-US" sz="3900"/>
              <a:t>School Phone #: </a:t>
            </a:r>
            <a:r>
              <a:rPr lang="en-US" sz="3900" b="1"/>
              <a:t>973-321-0700</a:t>
            </a:r>
            <a:endParaRPr sz="1600" b="1"/>
          </a:p>
          <a:p>
            <a:pPr marL="365760" lvl="0" indent="-27508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48"/>
              <a:buChar char="●"/>
            </a:pPr>
            <a:r>
              <a:rPr lang="en-US" sz="3900"/>
              <a:t>Email: </a:t>
            </a:r>
            <a:r>
              <a:rPr lang="en-US" sz="3900" b="1"/>
              <a:t>ilombardo.k12.nj.us</a:t>
            </a:r>
            <a:endParaRPr sz="1600" b="1"/>
          </a:p>
          <a:p>
            <a:pPr marL="621792" lvl="1" indent="-24765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My preferred method of communication.</a:t>
            </a:r>
            <a:endParaRPr sz="1400"/>
          </a:p>
          <a:p>
            <a:pPr marL="365760" lvl="0" indent="-2750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48"/>
              <a:buChar char="●"/>
            </a:pPr>
            <a:r>
              <a:rPr lang="en-US" sz="3900"/>
              <a:t>Attach yourself to your child’s </a:t>
            </a:r>
            <a:r>
              <a:rPr lang="en-US" sz="3900" b="1"/>
              <a:t>Google Classroom</a:t>
            </a:r>
            <a:r>
              <a:rPr lang="en-US" sz="3900"/>
              <a:t> pages to keep track of his/her assignments and important announcements.</a:t>
            </a:r>
            <a:endParaRPr sz="3900" b="1"/>
          </a:p>
          <a:p>
            <a:pPr marL="365760" lvl="0" indent="-27508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48"/>
              <a:buChar char="●"/>
            </a:pPr>
            <a:r>
              <a:rPr lang="en-US" sz="3900" b="1"/>
              <a:t>Infinite Campus: to keep track of 					   							 your child’s grade.</a:t>
            </a:r>
            <a:endParaRPr sz="1600"/>
          </a:p>
        </p:txBody>
      </p:sp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443550" y="138774"/>
            <a:ext cx="82296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Lucida Sans"/>
              <a:buNone/>
            </a:pPr>
            <a:r>
              <a:rPr lang="en-US" sz="9600"/>
              <a:t>Contact Info</a:t>
            </a:r>
            <a:endParaRPr sz="9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80c881d295_0_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80c881d29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ctrTitle"/>
          </p:nvPr>
        </p:nvSpPr>
        <p:spPr>
          <a:xfrm>
            <a:off x="0" y="674200"/>
            <a:ext cx="9144000" cy="30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ucida Sans"/>
              <a:buNone/>
            </a:pPr>
            <a:r>
              <a:rPr lang="en-US" sz="6000" b="1">
                <a:solidFill>
                  <a:srgbClr val="000000"/>
                </a:solidFill>
              </a:rPr>
              <a:t>2023-2024</a:t>
            </a:r>
            <a:br>
              <a:rPr lang="en-US" sz="6000" b="1">
                <a:solidFill>
                  <a:srgbClr val="000000"/>
                </a:solidFill>
              </a:rPr>
            </a:br>
            <a:r>
              <a:rPr lang="en-US" sz="6000" b="1">
                <a:solidFill>
                  <a:srgbClr val="000000"/>
                </a:solidFill>
              </a:rPr>
              <a:t>Back to School Night</a:t>
            </a:r>
            <a:r>
              <a:rPr lang="en-US" sz="6000">
                <a:solidFill>
                  <a:srgbClr val="000000"/>
                </a:solidFill>
              </a:rPr>
              <a:t> </a:t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186" name="Google Shape;186;p1"/>
          <p:cNvSpPr txBox="1">
            <a:spLocks noGrp="1"/>
          </p:cNvSpPr>
          <p:nvPr>
            <p:ph type="subTitle" idx="1"/>
          </p:nvPr>
        </p:nvSpPr>
        <p:spPr>
          <a:xfrm>
            <a:off x="615300" y="3676300"/>
            <a:ext cx="79134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820"/>
              <a:buNone/>
            </a:pPr>
            <a:r>
              <a:rPr lang="en-US" sz="5571">
                <a:solidFill>
                  <a:srgbClr val="000000"/>
                </a:solidFill>
              </a:rPr>
              <a:t>Mrs. Lombardo</a:t>
            </a:r>
            <a:endParaRPr sz="557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en-US" sz="4000">
                <a:solidFill>
                  <a:srgbClr val="000000"/>
                </a:solidFill>
              </a:rPr>
              <a:t>7th Grade Math &amp; 6th Grade Math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>
            <a:spLocks noGrp="1"/>
          </p:cNvSpPr>
          <p:nvPr>
            <p:ph type="body" idx="1"/>
          </p:nvPr>
        </p:nvSpPr>
        <p:spPr>
          <a:xfrm>
            <a:off x="217725" y="1066800"/>
            <a:ext cx="8790300" cy="56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65760" lvl="0" indent="-2629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633"/>
              <a:buChar char="●"/>
            </a:pPr>
            <a:r>
              <a:rPr lang="en-US" sz="3630" b="1"/>
              <a:t>Graduated from William Paterson University</a:t>
            </a:r>
            <a:endParaRPr sz="3630" b="1"/>
          </a:p>
          <a:p>
            <a:pPr marL="365760" lvl="0" indent="-3255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630" b="1"/>
              <a:t>Attended University of Phoenix for Graduate studies</a:t>
            </a:r>
            <a:endParaRPr sz="3630" b="1"/>
          </a:p>
          <a:p>
            <a:pPr marL="365760" lvl="0" indent="-262903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70633"/>
              <a:buChar char="●"/>
            </a:pPr>
            <a:r>
              <a:rPr lang="en-US" sz="3630" b="1"/>
              <a:t>Have a Bachelor’s Degree in Elementary Education and Sociology</a:t>
            </a:r>
            <a:endParaRPr sz="1600" b="1"/>
          </a:p>
          <a:p>
            <a:pPr marL="365760" lvl="0" indent="-262903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70633"/>
              <a:buChar char="●"/>
            </a:pPr>
            <a:r>
              <a:rPr lang="en-US" sz="3630" b="1"/>
              <a:t>Certified to teach Elementary School and Middle School Math</a:t>
            </a:r>
            <a:endParaRPr sz="1600" b="1"/>
          </a:p>
          <a:p>
            <a:pPr marL="365760" lvl="0" indent="-262903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70633"/>
              <a:buChar char="●"/>
            </a:pPr>
            <a:r>
              <a:rPr lang="en-US" sz="3630" b="1"/>
              <a:t>2</a:t>
            </a:r>
            <a:r>
              <a:rPr lang="en-US" sz="3630" b="1" baseline="30000"/>
              <a:t>nd</a:t>
            </a:r>
            <a:r>
              <a:rPr lang="en-US" sz="3630" b="1"/>
              <a:t> year teaching for Paterson Public Schools</a:t>
            </a:r>
            <a:endParaRPr sz="3630" b="1"/>
          </a:p>
          <a:p>
            <a:pPr marL="365760" lvl="0" indent="-262904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70633"/>
              <a:buChar char="●"/>
            </a:pPr>
            <a:r>
              <a:rPr lang="en-US" sz="3630" b="1"/>
              <a:t>23rd year teaching middle school math</a:t>
            </a:r>
            <a:endParaRPr sz="3630" b="1"/>
          </a:p>
        </p:txBody>
      </p:sp>
      <p:sp>
        <p:nvSpPr>
          <p:cNvPr id="192" name="Google Shape;192;p2"/>
          <p:cNvSpPr txBox="1"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ucida Sans"/>
              <a:buNone/>
            </a:pPr>
            <a:r>
              <a:rPr lang="en-US" sz="6000"/>
              <a:t>About Mrs. Lombardo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941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48"/>
              <a:buChar char="●"/>
            </a:pPr>
            <a:r>
              <a:rPr lang="en-US" sz="4200" b="1"/>
              <a:t>Homework completed on time and to the best of your ability.</a:t>
            </a:r>
            <a:endParaRPr sz="4200" b="1"/>
          </a:p>
          <a:p>
            <a:pPr marL="365760" lvl="0" indent="-29413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048"/>
              <a:buChar char="●"/>
            </a:pPr>
            <a:r>
              <a:rPr lang="en-US" sz="4200" b="1"/>
              <a:t>Show ALL your work!</a:t>
            </a:r>
            <a:endParaRPr sz="1900" b="1"/>
          </a:p>
          <a:p>
            <a:pPr marL="365760" lvl="0" indent="-29413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048"/>
              <a:buChar char="●"/>
            </a:pPr>
            <a:r>
              <a:rPr lang="en-US" sz="4200" b="1"/>
              <a:t>Try your best and ask for assistance when needed.</a:t>
            </a:r>
            <a:endParaRPr sz="1900" b="1"/>
          </a:p>
          <a:p>
            <a:pPr marL="365760" lvl="0" indent="-29413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048"/>
              <a:buChar char="●"/>
            </a:pPr>
            <a:r>
              <a:rPr lang="en-US" sz="4200" b="1"/>
              <a:t>Actively participate in class!</a:t>
            </a:r>
            <a:endParaRPr sz="4200" b="1"/>
          </a:p>
          <a:p>
            <a:pPr marL="365760" lvl="0" indent="-29413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048"/>
              <a:buChar char="●"/>
            </a:pPr>
            <a:r>
              <a:rPr lang="en-US" sz="4200" b="1"/>
              <a:t>Have a positive attitude!</a:t>
            </a:r>
            <a:endParaRPr sz="1900" b="1"/>
          </a:p>
          <a:p>
            <a:pPr marL="365760" lvl="0" indent="-29413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048"/>
              <a:buChar char="●"/>
            </a:pPr>
            <a:r>
              <a:rPr lang="en-US" sz="4200" b="1"/>
              <a:t>Come to class prepared to learn.</a:t>
            </a:r>
            <a:endParaRPr sz="4200" b="1"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ucida Sans"/>
              <a:buNone/>
            </a:pPr>
            <a:r>
              <a:rPr lang="en-US" sz="6000"/>
              <a:t>Student Expectations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782950" y="930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3639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36"/>
              <a:buChar char="●"/>
            </a:pPr>
            <a:r>
              <a:rPr lang="en-US" sz="3000" b="1"/>
              <a:t>1 1/2” to a 2” 3-Ring Binder for Math Only</a:t>
            </a:r>
            <a:endParaRPr sz="3000" b="1"/>
          </a:p>
          <a:p>
            <a:pPr marL="365760" lvl="0" indent="-3639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536"/>
              <a:buChar char="●"/>
            </a:pPr>
            <a:r>
              <a:rPr lang="en-US" sz="3000" b="1"/>
              <a:t>Loose Leaf Paper (Replenish as needed) OR Spiral Notebook</a:t>
            </a:r>
            <a:endParaRPr sz="3000" b="1"/>
          </a:p>
          <a:p>
            <a:pPr marL="365760" lvl="0" indent="-3639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536"/>
              <a:buChar char="●"/>
            </a:pPr>
            <a:r>
              <a:rPr lang="en-US" sz="3000" b="1"/>
              <a:t>1 Folder</a:t>
            </a:r>
            <a:endParaRPr sz="3000" b="1"/>
          </a:p>
          <a:p>
            <a:pPr marL="365760" lvl="0" indent="-3639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536"/>
              <a:buChar char="●"/>
            </a:pPr>
            <a:r>
              <a:rPr lang="en-US" sz="3000" b="1"/>
              <a:t>Several Dry Erase Markers (Replenish as needed)</a:t>
            </a:r>
            <a:endParaRPr sz="3000" b="1"/>
          </a:p>
          <a:p>
            <a:pPr marL="365760" lvl="0" indent="-3639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536"/>
              <a:buChar char="●"/>
            </a:pPr>
            <a:r>
              <a:rPr lang="en-US" sz="3000" b="1"/>
              <a:t>Highlighters</a:t>
            </a:r>
            <a:endParaRPr sz="3000" b="1"/>
          </a:p>
          <a:p>
            <a:pPr marL="365760" lvl="0" indent="-3639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536"/>
              <a:buChar char="●"/>
            </a:pPr>
            <a:r>
              <a:rPr lang="en-US" sz="3000" b="1"/>
              <a:t>Lots of Pencils and Erasers (Replenish as needed)</a:t>
            </a:r>
            <a:endParaRPr sz="3000" b="1"/>
          </a:p>
          <a:p>
            <a:pPr marL="365760" lvl="0" indent="-3639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536"/>
              <a:buChar char="●"/>
            </a:pPr>
            <a:r>
              <a:rPr lang="en-US" sz="3000" b="1"/>
              <a:t>Colored Pencils</a:t>
            </a:r>
            <a:endParaRPr sz="3000" b="1"/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1394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457200" y="865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ucida Sans"/>
              <a:buNone/>
            </a:pPr>
            <a:r>
              <a:rPr lang="en-US" sz="5400"/>
              <a:t>Daily Materials Needed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body" idx="1"/>
          </p:nvPr>
        </p:nvSpPr>
        <p:spPr>
          <a:xfrm>
            <a:off x="305975" y="1593775"/>
            <a:ext cx="9067800" cy="4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65760" lvl="0" indent="-3004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48"/>
              <a:buChar char="●"/>
            </a:pPr>
            <a:r>
              <a:rPr lang="en-US" sz="4300"/>
              <a:t>Math Department Grading Scale:</a:t>
            </a:r>
            <a:endParaRPr sz="2000"/>
          </a:p>
          <a:p>
            <a:pPr marL="621792" lvl="1" indent="-273050" algn="l" rtl="0">
              <a:lnSpc>
                <a:spcPct val="115000"/>
              </a:lnSpc>
              <a:spcBef>
                <a:spcPts val="324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TESTS/PROJECTS: 30%</a:t>
            </a:r>
            <a:endParaRPr sz="3900"/>
          </a:p>
          <a:p>
            <a:pPr marL="621792" lvl="1" indent="-273050" algn="l" rtl="0">
              <a:lnSpc>
                <a:spcPct val="115000"/>
              </a:lnSpc>
              <a:spcBef>
                <a:spcPts val="324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QUIZZES: 20%</a:t>
            </a:r>
            <a:endParaRPr sz="3900"/>
          </a:p>
          <a:p>
            <a:pPr marL="621792" lvl="1" indent="-273050" algn="l" rtl="0">
              <a:lnSpc>
                <a:spcPct val="115000"/>
              </a:lnSpc>
              <a:spcBef>
                <a:spcPts val="324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HW: 15%</a:t>
            </a:r>
            <a:endParaRPr sz="3900"/>
          </a:p>
          <a:p>
            <a:pPr marL="621792" lvl="1" indent="-273050" algn="l" rtl="0">
              <a:lnSpc>
                <a:spcPct val="115000"/>
              </a:lnSpc>
              <a:spcBef>
                <a:spcPts val="324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CLASSWORK: 25%</a:t>
            </a:r>
            <a:endParaRPr sz="3900"/>
          </a:p>
          <a:p>
            <a:pPr marL="621792" lvl="1" indent="-273050" algn="l" rtl="0">
              <a:lnSpc>
                <a:spcPct val="115000"/>
              </a:lnSpc>
              <a:spcBef>
                <a:spcPts val="324"/>
              </a:spcBef>
              <a:spcAft>
                <a:spcPts val="1600"/>
              </a:spcAft>
              <a:buSzPts val="3900"/>
              <a:buChar char="○"/>
            </a:pPr>
            <a:r>
              <a:rPr lang="en-US" sz="3900"/>
              <a:t>PARTICIPATION/CLASSROOM RESPONSIBILITIES: 10%</a:t>
            </a:r>
            <a:endParaRPr sz="3900"/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ucida Sans"/>
              <a:buNone/>
            </a:pPr>
            <a:r>
              <a:rPr lang="en-US" sz="8800"/>
              <a:t>Grading Policy</a:t>
            </a:r>
            <a:endParaRPr sz="8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body" idx="1"/>
          </p:nvPr>
        </p:nvSpPr>
        <p:spPr>
          <a:xfrm>
            <a:off x="247875" y="990600"/>
            <a:ext cx="8626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8"/>
              <a:buChar char="●"/>
            </a:pPr>
            <a:r>
              <a:rPr lang="en-US" sz="2497"/>
              <a:t>Excessive tardies/absences will be reflected in their work habits and grades.</a:t>
            </a:r>
            <a:endParaRPr/>
          </a:p>
          <a:p>
            <a:pPr marL="365760" lvl="0" indent="-25603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98"/>
              <a:buChar char="●"/>
            </a:pPr>
            <a:r>
              <a:rPr lang="en-US" sz="2497"/>
              <a:t>Students need to check the “While You Were Out” folder for notes and handouts when they return from being absent and/or Google Classroom.</a:t>
            </a:r>
            <a:endParaRPr sz="2497"/>
          </a:p>
          <a:p>
            <a:pPr marL="365760" lvl="0" indent="-25603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98"/>
              <a:buChar char="●"/>
            </a:pPr>
            <a:r>
              <a:rPr lang="en-US" sz="2497"/>
              <a:t>Students have as many days as they were absent to make up any work that was missed.</a:t>
            </a:r>
            <a:endParaRPr/>
          </a:p>
          <a:p>
            <a:pPr marL="365760" lvl="0" indent="-25603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98"/>
              <a:buChar char="●"/>
            </a:pPr>
            <a:r>
              <a:rPr lang="en-US" sz="2497"/>
              <a:t>Tests and quizzes are posted about a week in advance; therefore, extra time will not be given if absent the day before a test or quiz.</a:t>
            </a:r>
            <a:endParaRPr/>
          </a:p>
          <a:p>
            <a:pPr marL="365760" lvl="0" indent="-25603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98"/>
              <a:buChar char="●"/>
            </a:pPr>
            <a:r>
              <a:rPr lang="en-US" sz="2497"/>
              <a:t>If a student is absent the day of a test or quiz, he/she needs to be prepared to make it up the day they return.</a:t>
            </a:r>
            <a:endParaRPr/>
          </a:p>
          <a:p>
            <a:pPr marL="365760" lvl="0" indent="-14821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/>
          </a:p>
        </p:txBody>
      </p:sp>
      <p:sp>
        <p:nvSpPr>
          <p:cNvPr id="216" name="Google Shape;216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ucida Sans"/>
              <a:buNone/>
            </a:pPr>
            <a:r>
              <a:rPr lang="en-US" sz="7200"/>
              <a:t>Absence Policy</a:t>
            </a:r>
            <a:endParaRPr sz="7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4582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77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98"/>
              <a:buChar char="●"/>
            </a:pPr>
            <a:r>
              <a:rPr lang="en-US" sz="2997"/>
              <a:t>Homework is assigned a few times a week.</a:t>
            </a:r>
            <a:endParaRPr sz="1800"/>
          </a:p>
          <a:p>
            <a:pPr marL="365760" lvl="0" indent="-2877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98"/>
              <a:buChar char="●"/>
            </a:pPr>
            <a:r>
              <a:rPr lang="en-US" sz="2997"/>
              <a:t>Students are expected to show ALL their work.</a:t>
            </a:r>
            <a:endParaRPr sz="1800"/>
          </a:p>
          <a:p>
            <a:pPr marL="365760" lvl="0" indent="-2877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98"/>
              <a:buChar char="●"/>
            </a:pPr>
            <a:r>
              <a:rPr lang="en-US" sz="2997"/>
              <a:t>Unless otherwise stated, all HW is due the next day.</a:t>
            </a:r>
            <a:endParaRPr sz="1800"/>
          </a:p>
          <a:p>
            <a:pPr marL="365760" lvl="0" indent="-2877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98"/>
              <a:buChar char="●"/>
            </a:pPr>
            <a:r>
              <a:rPr lang="en-US" sz="2997"/>
              <a:t>Feel free to email me any questions you have and I will try to get back to you ASAP.</a:t>
            </a:r>
            <a:endParaRPr sz="1800"/>
          </a:p>
          <a:p>
            <a:pPr marL="365760" lvl="0" indent="-2877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98"/>
              <a:buChar char="●"/>
            </a:pPr>
            <a:r>
              <a:rPr lang="en-US" sz="2997"/>
              <a:t>HW average counts as a test grade for Progress Reports and End of the Marking Period grade.</a:t>
            </a:r>
            <a:endParaRPr sz="1800"/>
          </a:p>
          <a:p>
            <a:pPr marL="365760" lvl="0" indent="-2877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98"/>
              <a:buChar char="●"/>
            </a:pPr>
            <a:r>
              <a:rPr lang="en-US" sz="2997" b="1"/>
              <a:t>HINT</a:t>
            </a:r>
            <a:r>
              <a:rPr lang="en-US" sz="2997"/>
              <a:t>: I use some of the homework problems as quiz and test questions.</a:t>
            </a:r>
            <a:endParaRPr sz="2997"/>
          </a:p>
        </p:txBody>
      </p:sp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ucida Sans"/>
              <a:buNone/>
            </a:pPr>
            <a:r>
              <a:rPr lang="en-US" sz="7200"/>
              <a:t>Homework Policy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body" idx="1"/>
          </p:nvPr>
        </p:nvSpPr>
        <p:spPr>
          <a:xfrm>
            <a:off x="115675" y="885500"/>
            <a:ext cx="8767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877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76"/>
              <a:buChar char="●"/>
            </a:pPr>
            <a:r>
              <a:rPr lang="en-US" sz="3700"/>
              <a:t>An extra class to help students become more successful in problem solving.</a:t>
            </a:r>
            <a:endParaRPr sz="1800"/>
          </a:p>
          <a:p>
            <a:pPr marL="365760" lvl="0" indent="-2877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676"/>
              <a:buChar char="●"/>
            </a:pPr>
            <a:r>
              <a:rPr lang="en-US" sz="3700"/>
              <a:t>Focus on basic skills and fluency practice of concepts students may be struggling with.</a:t>
            </a:r>
            <a:endParaRPr sz="3700"/>
          </a:p>
          <a:p>
            <a:pPr marL="365760" lvl="0" indent="-2877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676"/>
              <a:buChar char="●"/>
            </a:pPr>
            <a:r>
              <a:rPr lang="en-US" sz="3700"/>
              <a:t>No additional homework will be assigned for this class.</a:t>
            </a:r>
            <a:endParaRPr sz="1800"/>
          </a:p>
          <a:p>
            <a:pPr marL="365760" lvl="0" indent="-2877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676"/>
              <a:buChar char="●"/>
            </a:pPr>
            <a:r>
              <a:rPr lang="en-US" sz="3700"/>
              <a:t>There is no separate grade for this class.</a:t>
            </a:r>
            <a:endParaRPr sz="3700"/>
          </a:p>
          <a:p>
            <a:pPr marL="365760" lvl="0" indent="-2877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676"/>
              <a:buChar char="●"/>
            </a:pPr>
            <a:r>
              <a:rPr lang="en-US" sz="3700"/>
              <a:t>Students have this class once a week.</a:t>
            </a:r>
            <a:endParaRPr sz="3700"/>
          </a:p>
          <a:p>
            <a:pPr marL="365760" lvl="0" indent="-13944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457205" y="4"/>
            <a:ext cx="8229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ucida Sans"/>
              <a:buNone/>
            </a:pPr>
            <a:r>
              <a:rPr lang="en-US" sz="6000"/>
              <a:t>Intervention Period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On-screen Show (4:3)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Chewy</vt:lpstr>
      <vt:lpstr>Calibri</vt:lpstr>
      <vt:lpstr>Arial</vt:lpstr>
      <vt:lpstr>Nunito</vt:lpstr>
      <vt:lpstr>Lucida Sans</vt:lpstr>
      <vt:lpstr>Simple Light</vt:lpstr>
      <vt:lpstr>Shift</vt:lpstr>
      <vt:lpstr>PowerPoint Presentation</vt:lpstr>
      <vt:lpstr>2023-2024 Back to School Night </vt:lpstr>
      <vt:lpstr>About Mrs. Lombardo</vt:lpstr>
      <vt:lpstr>Student Expectations</vt:lpstr>
      <vt:lpstr>Daily Materials Needed</vt:lpstr>
      <vt:lpstr>Grading Policy</vt:lpstr>
      <vt:lpstr>Absence Policy</vt:lpstr>
      <vt:lpstr>Homework Policy</vt:lpstr>
      <vt:lpstr>Intervention Period</vt:lpstr>
      <vt:lpstr>7th Grade Math Curriculum</vt:lpstr>
      <vt:lpstr>6th Grade Math Curriculum</vt:lpstr>
      <vt:lpstr>Extra Help</vt:lpstr>
      <vt:lpstr>How You Can Help Your Child</vt:lpstr>
      <vt:lpstr>Contact Info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</dc:creator>
  <cp:lastModifiedBy>Migliori, Christine</cp:lastModifiedBy>
  <cp:revision>1</cp:revision>
  <dcterms:created xsi:type="dcterms:W3CDTF">2013-09-17T03:06:29Z</dcterms:created>
  <dcterms:modified xsi:type="dcterms:W3CDTF">2023-11-02T16:01:02Z</dcterms:modified>
</cp:coreProperties>
</file>