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latin typeface="Arial"/>
                <a:ea typeface="Arial"/>
                <a:cs typeface="Arial"/>
                <a:sym typeface="Arial"/>
              </a:rPr>
              <a:t>NOTE:</a:t>
            </a:r>
            <a:endParaRPr/>
          </a:p>
          <a:p>
            <a:pPr marL="0" lvl="0" indent="0" algn="l" rtl="0">
              <a:spcBef>
                <a:spcPts val="0"/>
              </a:spcBef>
              <a:spcAft>
                <a:spcPts val="0"/>
              </a:spcAft>
              <a:buNone/>
            </a:pPr>
            <a:r>
              <a:rPr lang="en-US" i="1">
                <a:latin typeface="Arial"/>
                <a:ea typeface="Arial"/>
                <a:cs typeface="Arial"/>
                <a:sym typeface="Arial"/>
              </a:rPr>
              <a:t>To change the  image on this slide, select the picture and delete it. Then click the Pictures icon in the placeholder to insert your own image.</a:t>
            </a: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descr="An empty placeholder to add an image. Click on the placeholder and select the image that you wish to add."/>
          <p:cNvSpPr>
            <a:spLocks noGrp="1"/>
          </p:cNvSpPr>
          <p:nvPr>
            <p:ph type="pic" idx="2"/>
          </p:nvPr>
        </p:nvSpPr>
        <p:spPr>
          <a:xfrm>
            <a:off x="6981063" y="1310656"/>
            <a:ext cx="5210937" cy="4208604"/>
          </a:xfrm>
          <a:prstGeom prst="rect">
            <a:avLst/>
          </a:prstGeom>
          <a:solidFill>
            <a:srgbClr val="DED9D6"/>
          </a:solidFill>
          <a:ln>
            <a:noFill/>
          </a:ln>
        </p:spPr>
      </p:sp>
      <p:sp>
        <p:nvSpPr>
          <p:cNvPr id="22" name="Google Shape;22;p2"/>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 name="Google Shape;23;p2"/>
          <p:cNvGrpSpPr/>
          <p:nvPr/>
        </p:nvGrpSpPr>
        <p:grpSpPr>
          <a:xfrm>
            <a:off x="0" y="1143000"/>
            <a:ext cx="12192000" cy="63125"/>
            <a:chOff x="507492" y="1501519"/>
            <a:chExt cx="8129016" cy="63125"/>
          </a:xfrm>
        </p:grpSpPr>
        <p:cxnSp>
          <p:nvCxnSpPr>
            <p:cNvPr id="24" name="Google Shape;24;p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5" name="Google Shape;25;p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pic>
        <p:nvPicPr>
          <p:cNvPr id="26" name="Google Shape;26;p2"/>
          <p:cNvPicPr preferRelativeResize="0"/>
          <p:nvPr/>
        </p:nvPicPr>
        <p:blipFill rotWithShape="1">
          <a:blip r:embed="rId2">
            <a:alphaModFix/>
          </a:blip>
          <a:srcRect/>
          <a:stretch/>
        </p:blipFill>
        <p:spPr>
          <a:xfrm>
            <a:off x="1325880" y="0"/>
            <a:ext cx="1747524" cy="2292094"/>
          </a:xfrm>
          <a:prstGeom prst="rect">
            <a:avLst/>
          </a:prstGeom>
          <a:noFill/>
          <a:ln>
            <a:noFill/>
          </a:ln>
        </p:spPr>
      </p:pic>
      <p:grpSp>
        <p:nvGrpSpPr>
          <p:cNvPr id="27" name="Google Shape;27;p2"/>
          <p:cNvGrpSpPr/>
          <p:nvPr/>
        </p:nvGrpSpPr>
        <p:grpSpPr>
          <a:xfrm rot="10800000">
            <a:off x="0" y="5645510"/>
            <a:ext cx="12192000" cy="63125"/>
            <a:chOff x="507492" y="1501519"/>
            <a:chExt cx="8129016" cy="63125"/>
          </a:xfrm>
        </p:grpSpPr>
        <p:cxnSp>
          <p:nvCxnSpPr>
            <p:cNvPr id="28" name="Google Shape;28;p2"/>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9" name="Google Shape;29;p2"/>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30" name="Google Shape;30;p2"/>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1"/>
          <p:cNvSpPr txBox="1">
            <a:spLocks noGrp="1"/>
          </p:cNvSpPr>
          <p:nvPr>
            <p:ph type="body" idx="1"/>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11"/>
          <p:cNvSpPr txBox="1">
            <a:spLocks noGrp="1"/>
          </p:cNvSpPr>
          <p:nvPr>
            <p:ph type="body" idx="2"/>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97" name="Google Shape;97;p1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3"/>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2" name="Google Shape;112;p13"/>
          <p:cNvGrpSpPr/>
          <p:nvPr/>
        </p:nvGrpSpPr>
        <p:grpSpPr>
          <a:xfrm rot="5400000">
            <a:off x="6514047" y="3228843"/>
            <a:ext cx="5632704" cy="84403"/>
            <a:chOff x="1073150" y="1219201"/>
            <a:chExt cx="10058400" cy="63125"/>
          </a:xfrm>
        </p:grpSpPr>
        <p:cxnSp>
          <p:nvCxnSpPr>
            <p:cNvPr id="113" name="Google Shape;113;p13"/>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4" name="Google Shape;114;p13"/>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34" name="Google Shape;34;p3"/>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 descr="An empty placeholder to add an image. Click on the placeholder and select the image that you wish to add."/>
          <p:cNvSpPr>
            <a:spLocks noGrp="1"/>
          </p:cNvSpPr>
          <p:nvPr>
            <p:ph type="pic" idx="2"/>
          </p:nvPr>
        </p:nvSpPr>
        <p:spPr>
          <a:xfrm>
            <a:off x="4654671" y="1600199"/>
            <a:ext cx="6430912" cy="4572001"/>
          </a:xfrm>
          <a:prstGeom prst="rect">
            <a:avLst/>
          </a:prstGeom>
          <a:noFill/>
          <a:ln>
            <a:noFill/>
          </a:ln>
        </p:spPr>
      </p:sp>
      <p:sp>
        <p:nvSpPr>
          <p:cNvPr id="42" name="Google Shape;42;p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5"/>
        <p:cNvGrpSpPr/>
        <p:nvPr/>
      </p:nvGrpSpPr>
      <p:grpSpPr>
        <a:xfrm>
          <a:off x="0" y="0"/>
          <a:ext cx="0" cy="0"/>
          <a:chOff x="0" y="0"/>
          <a:chExt cx="0" cy="0"/>
        </a:xfrm>
      </p:grpSpPr>
      <p:sp>
        <p:nvSpPr>
          <p:cNvPr id="46" name="Google Shape;46;p5"/>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 name="Google Shape;47;p5"/>
          <p:cNvPicPr preferRelativeResize="0"/>
          <p:nvPr/>
        </p:nvPicPr>
        <p:blipFill rotWithShape="1">
          <a:blip r:embed="rId2">
            <a:alphaModFix/>
          </a:blip>
          <a:srcRect/>
          <a:stretch/>
        </p:blipFill>
        <p:spPr>
          <a:xfrm>
            <a:off x="1324445" y="0"/>
            <a:ext cx="1747524" cy="2292094"/>
          </a:xfrm>
          <a:prstGeom prst="rect">
            <a:avLst/>
          </a:prstGeom>
          <a:noFill/>
          <a:ln>
            <a:noFill/>
          </a:ln>
        </p:spPr>
      </p:pic>
      <p:sp>
        <p:nvSpPr>
          <p:cNvPr id="48" name="Google Shape;48;p5"/>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5"/>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p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DED9D6"/>
                </a:solidFill>
                <a:latin typeface="Arial"/>
                <a:ea typeface="Arial"/>
                <a:cs typeface="Arial"/>
                <a:sym typeface="Arial"/>
              </a:defRPr>
            </a:lvl1pPr>
            <a:lvl2pPr marL="0" lvl="1" indent="0" algn="r">
              <a:spcBef>
                <a:spcPts val="0"/>
              </a:spcBef>
              <a:buNone/>
              <a:defRPr sz="1200">
                <a:solidFill>
                  <a:srgbClr val="DED9D6"/>
                </a:solidFill>
                <a:latin typeface="Arial"/>
                <a:ea typeface="Arial"/>
                <a:cs typeface="Arial"/>
                <a:sym typeface="Arial"/>
              </a:defRPr>
            </a:lvl2pPr>
            <a:lvl3pPr marL="0" lvl="2" indent="0" algn="r">
              <a:spcBef>
                <a:spcPts val="0"/>
              </a:spcBef>
              <a:buNone/>
              <a:defRPr sz="1200">
                <a:solidFill>
                  <a:srgbClr val="DED9D6"/>
                </a:solidFill>
                <a:latin typeface="Arial"/>
                <a:ea typeface="Arial"/>
                <a:cs typeface="Arial"/>
                <a:sym typeface="Arial"/>
              </a:defRPr>
            </a:lvl3pPr>
            <a:lvl4pPr marL="0" lvl="3" indent="0" algn="r">
              <a:spcBef>
                <a:spcPts val="0"/>
              </a:spcBef>
              <a:buNone/>
              <a:defRPr sz="1200">
                <a:solidFill>
                  <a:srgbClr val="DED9D6"/>
                </a:solidFill>
                <a:latin typeface="Arial"/>
                <a:ea typeface="Arial"/>
                <a:cs typeface="Arial"/>
                <a:sym typeface="Arial"/>
              </a:defRPr>
            </a:lvl4pPr>
            <a:lvl5pPr marL="0" lvl="4" indent="0" algn="r">
              <a:spcBef>
                <a:spcPts val="0"/>
              </a:spcBef>
              <a:buNone/>
              <a:defRPr sz="1200">
                <a:solidFill>
                  <a:srgbClr val="DED9D6"/>
                </a:solidFill>
                <a:latin typeface="Arial"/>
                <a:ea typeface="Arial"/>
                <a:cs typeface="Arial"/>
                <a:sym typeface="Arial"/>
              </a:defRPr>
            </a:lvl5pPr>
            <a:lvl6pPr marL="0" lvl="5" indent="0" algn="r">
              <a:spcBef>
                <a:spcPts val="0"/>
              </a:spcBef>
              <a:buNone/>
              <a:defRPr sz="1200">
                <a:solidFill>
                  <a:srgbClr val="DED9D6"/>
                </a:solidFill>
                <a:latin typeface="Arial"/>
                <a:ea typeface="Arial"/>
                <a:cs typeface="Arial"/>
                <a:sym typeface="Arial"/>
              </a:defRPr>
            </a:lvl6pPr>
            <a:lvl7pPr marL="0" lvl="6" indent="0" algn="r">
              <a:spcBef>
                <a:spcPts val="0"/>
              </a:spcBef>
              <a:buNone/>
              <a:defRPr sz="1200">
                <a:solidFill>
                  <a:srgbClr val="DED9D6"/>
                </a:solidFill>
                <a:latin typeface="Arial"/>
                <a:ea typeface="Arial"/>
                <a:cs typeface="Arial"/>
                <a:sym typeface="Arial"/>
              </a:defRPr>
            </a:lvl7pPr>
            <a:lvl8pPr marL="0" lvl="7" indent="0" algn="r">
              <a:spcBef>
                <a:spcPts val="0"/>
              </a:spcBef>
              <a:buNone/>
              <a:defRPr sz="1200">
                <a:solidFill>
                  <a:srgbClr val="DED9D6"/>
                </a:solidFill>
                <a:latin typeface="Arial"/>
                <a:ea typeface="Arial"/>
                <a:cs typeface="Arial"/>
                <a:sym typeface="Arial"/>
              </a:defRPr>
            </a:lvl8pPr>
            <a:lvl9pPr marL="0" lvl="8" indent="0" algn="r">
              <a:spcBef>
                <a:spcPts val="0"/>
              </a:spcBef>
              <a:buNone/>
              <a:defRPr sz="1200">
                <a:solidFill>
                  <a:srgbClr val="DED9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4"/>
        <p:cNvGrpSpPr/>
        <p:nvPr/>
      </p:nvGrpSpPr>
      <p:grpSpPr>
        <a:xfrm>
          <a:off x="0" y="0"/>
          <a:ext cx="0" cy="0"/>
          <a:chOff x="0" y="0"/>
          <a:chExt cx="0" cy="0"/>
        </a:xfrm>
      </p:grpSpPr>
      <p:grpSp>
        <p:nvGrpSpPr>
          <p:cNvPr id="55" name="Google Shape;55;p6"/>
          <p:cNvGrpSpPr/>
          <p:nvPr/>
        </p:nvGrpSpPr>
        <p:grpSpPr>
          <a:xfrm>
            <a:off x="0" y="2514600"/>
            <a:ext cx="12192000" cy="3194035"/>
            <a:chOff x="647402" y="2514600"/>
            <a:chExt cx="10838688" cy="3194035"/>
          </a:xfrm>
        </p:grpSpPr>
        <p:grpSp>
          <p:nvGrpSpPr>
            <p:cNvPr id="56" name="Google Shape;56;p6"/>
            <p:cNvGrpSpPr/>
            <p:nvPr/>
          </p:nvGrpSpPr>
          <p:grpSpPr>
            <a:xfrm>
              <a:off x="647402" y="2514600"/>
              <a:ext cx="10838688" cy="63125"/>
              <a:chOff x="507492" y="1501519"/>
              <a:chExt cx="8129016" cy="63125"/>
            </a:xfrm>
          </p:grpSpPr>
          <p:cxnSp>
            <p:nvCxnSpPr>
              <p:cNvPr id="57" name="Google Shape;57;p6"/>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58" name="Google Shape;58;p6"/>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59" name="Google Shape;59;p6"/>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0" name="Google Shape;60;p6"/>
            <p:cNvGrpSpPr/>
            <p:nvPr/>
          </p:nvGrpSpPr>
          <p:grpSpPr>
            <a:xfrm rot="10800000">
              <a:off x="647402" y="5645510"/>
              <a:ext cx="10838688" cy="63125"/>
              <a:chOff x="507492" y="1501519"/>
              <a:chExt cx="8129016" cy="63125"/>
            </a:xfrm>
          </p:grpSpPr>
          <p:cxnSp>
            <p:nvCxnSpPr>
              <p:cNvPr id="61" name="Google Shape;61;p6"/>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62" name="Google Shape;62;p6"/>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pic>
        <p:nvPicPr>
          <p:cNvPr id="63" name="Google Shape;63;p6"/>
          <p:cNvPicPr preferRelativeResize="0"/>
          <p:nvPr/>
        </p:nvPicPr>
        <p:blipFill rotWithShape="1">
          <a:blip r:embed="rId2">
            <a:alphaModFix/>
          </a:blip>
          <a:srcRect/>
          <a:stretch/>
        </p:blipFill>
        <p:spPr>
          <a:xfrm>
            <a:off x="1325880" y="0"/>
            <a:ext cx="1783188" cy="2971806"/>
          </a:xfrm>
          <a:prstGeom prst="rect">
            <a:avLst/>
          </a:prstGeom>
          <a:noFill/>
          <a:ln>
            <a:noFill/>
          </a:ln>
        </p:spPr>
      </p:pic>
      <p:sp>
        <p:nvSpPr>
          <p:cNvPr id="64" name="Google Shape;64;p6"/>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66" name="Google Shape;66;p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7"/>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7"/>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7"/>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9"/>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
        <p:nvSpPr>
          <p:cNvPr id="90" name="Google Shape;90;p1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3C3632"/>
                </a:solidFill>
                <a:latin typeface="Arial"/>
                <a:ea typeface="Arial"/>
                <a:cs typeface="Arial"/>
                <a:sym typeface="Arial"/>
              </a:defRPr>
            </a:lvl1pPr>
            <a:lvl2pPr marL="0" marR="0" lvl="1" indent="0" algn="r" rtl="0">
              <a:spcBef>
                <a:spcPts val="0"/>
              </a:spcBef>
              <a:buNone/>
              <a:defRPr sz="1200" b="0" i="0" u="none" strike="noStrike" cap="none">
                <a:solidFill>
                  <a:srgbClr val="3C3632"/>
                </a:solidFill>
                <a:latin typeface="Arial"/>
                <a:ea typeface="Arial"/>
                <a:cs typeface="Arial"/>
                <a:sym typeface="Arial"/>
              </a:defRPr>
            </a:lvl2pPr>
            <a:lvl3pPr marL="0" marR="0" lvl="2" indent="0" algn="r" rtl="0">
              <a:spcBef>
                <a:spcPts val="0"/>
              </a:spcBef>
              <a:buNone/>
              <a:defRPr sz="1200" b="0" i="0" u="none" strike="noStrike" cap="none">
                <a:solidFill>
                  <a:srgbClr val="3C3632"/>
                </a:solidFill>
                <a:latin typeface="Arial"/>
                <a:ea typeface="Arial"/>
                <a:cs typeface="Arial"/>
                <a:sym typeface="Arial"/>
              </a:defRPr>
            </a:lvl3pPr>
            <a:lvl4pPr marL="0" marR="0" lvl="3" indent="0" algn="r" rtl="0">
              <a:spcBef>
                <a:spcPts val="0"/>
              </a:spcBef>
              <a:buNone/>
              <a:defRPr sz="1200" b="0" i="0" u="none" strike="noStrike" cap="none">
                <a:solidFill>
                  <a:srgbClr val="3C3632"/>
                </a:solidFill>
                <a:latin typeface="Arial"/>
                <a:ea typeface="Arial"/>
                <a:cs typeface="Arial"/>
                <a:sym typeface="Arial"/>
              </a:defRPr>
            </a:lvl4pPr>
            <a:lvl5pPr marL="0" marR="0" lvl="4" indent="0" algn="r" rtl="0">
              <a:spcBef>
                <a:spcPts val="0"/>
              </a:spcBef>
              <a:buNone/>
              <a:defRPr sz="1200" b="0" i="0" u="none" strike="noStrike" cap="none">
                <a:solidFill>
                  <a:srgbClr val="3C3632"/>
                </a:solidFill>
                <a:latin typeface="Arial"/>
                <a:ea typeface="Arial"/>
                <a:cs typeface="Arial"/>
                <a:sym typeface="Arial"/>
              </a:defRPr>
            </a:lvl5pPr>
            <a:lvl6pPr marL="0" marR="0" lvl="5" indent="0" algn="r" rtl="0">
              <a:spcBef>
                <a:spcPts val="0"/>
              </a:spcBef>
              <a:buNone/>
              <a:defRPr sz="1200" b="0" i="0" u="none" strike="noStrike" cap="none">
                <a:solidFill>
                  <a:srgbClr val="3C3632"/>
                </a:solidFill>
                <a:latin typeface="Arial"/>
                <a:ea typeface="Arial"/>
                <a:cs typeface="Arial"/>
                <a:sym typeface="Arial"/>
              </a:defRPr>
            </a:lvl6pPr>
            <a:lvl7pPr marL="0" marR="0" lvl="6" indent="0" algn="r" rtl="0">
              <a:spcBef>
                <a:spcPts val="0"/>
              </a:spcBef>
              <a:buNone/>
              <a:defRPr sz="1200" b="0" i="0" u="none" strike="noStrike" cap="none">
                <a:solidFill>
                  <a:srgbClr val="3C3632"/>
                </a:solidFill>
                <a:latin typeface="Arial"/>
                <a:ea typeface="Arial"/>
                <a:cs typeface="Arial"/>
                <a:sym typeface="Arial"/>
              </a:defRPr>
            </a:lvl7pPr>
            <a:lvl8pPr marL="0" marR="0" lvl="7" indent="0" algn="r" rtl="0">
              <a:spcBef>
                <a:spcPts val="0"/>
              </a:spcBef>
              <a:buNone/>
              <a:defRPr sz="1200" b="0" i="0" u="none" strike="noStrike" cap="none">
                <a:solidFill>
                  <a:srgbClr val="3C3632"/>
                </a:solidFill>
                <a:latin typeface="Arial"/>
                <a:ea typeface="Arial"/>
                <a:cs typeface="Arial"/>
                <a:sym typeface="Arial"/>
              </a:defRPr>
            </a:lvl8pPr>
            <a:lvl9pPr marL="0" marR="0" lvl="8" indent="0" algn="r" rtl="0">
              <a:spcBef>
                <a:spcPts val="0"/>
              </a:spcBef>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
          <p:cNvGrpSpPr/>
          <p:nvPr/>
        </p:nvGrpSpPr>
        <p:grpSpPr>
          <a:xfrm>
            <a:off x="1103376" y="1219201"/>
            <a:ext cx="9985248" cy="84403"/>
            <a:chOff x="1073150" y="1219201"/>
            <a:chExt cx="10058400" cy="63125"/>
          </a:xfrm>
        </p:grpSpPr>
        <p:cxnSp>
          <p:nvCxnSpPr>
            <p:cNvPr id="16" name="Google Shape;16;p1"/>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1"/>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kuF-gLZxKPP8ltuCOoy-mQkzyVvbzcsKcWUVCMrygS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BACK TO SCHOOL NIGHT PRESENTATION</a:t>
            </a:r>
            <a:endParaRPr/>
          </a:p>
        </p:txBody>
      </p:sp>
      <p:sp>
        <p:nvSpPr>
          <p:cNvPr id="121" name="Google Shape;121;p14"/>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r>
              <a:rPr lang="en-US"/>
              <a:t>Miss A. Malc</a:t>
            </a:r>
            <a:endParaRPr/>
          </a:p>
          <a:p>
            <a:pPr marL="0" lvl="0" indent="0" algn="l" rtl="0">
              <a:lnSpc>
                <a:spcPct val="90000"/>
              </a:lnSpc>
              <a:spcBef>
                <a:spcPts val="0"/>
              </a:spcBef>
              <a:spcAft>
                <a:spcPts val="0"/>
              </a:spcAft>
              <a:buClr>
                <a:schemeClr val="dk1"/>
              </a:buClr>
              <a:buSzPts val="1800"/>
              <a:buNone/>
            </a:pPr>
            <a:r>
              <a:rPr lang="en-US"/>
              <a:t>Eighth Grade English Language Arts </a:t>
            </a:r>
            <a:endParaRPr/>
          </a:p>
          <a:p>
            <a:pPr marL="0" lvl="0" indent="0" algn="l" rtl="0">
              <a:lnSpc>
                <a:spcPct val="90000"/>
              </a:lnSpc>
              <a:spcBef>
                <a:spcPts val="0"/>
              </a:spcBef>
              <a:spcAft>
                <a:spcPts val="0"/>
              </a:spcAft>
              <a:buClr>
                <a:schemeClr val="dk1"/>
              </a:buClr>
              <a:buSzPts val="1800"/>
              <a:buNone/>
            </a:pPr>
            <a:r>
              <a:rPr lang="en-US"/>
              <a:t>Room 410</a:t>
            </a:r>
            <a:endParaRPr/>
          </a:p>
        </p:txBody>
      </p:sp>
      <p:pic>
        <p:nvPicPr>
          <p:cNvPr id="122" name="Google Shape;122;p14" descr="Open book on table, blurred shelves of books in background"/>
          <p:cNvPicPr preferRelativeResize="0">
            <a:picLocks noGrp="1"/>
          </p:cNvPicPr>
          <p:nvPr>
            <p:ph type="pic" idx="2"/>
          </p:nvPr>
        </p:nvPicPr>
        <p:blipFill rotWithShape="1">
          <a:blip r:embed="rId3">
            <a:alphaModFix/>
          </a:blip>
          <a:srcRect l="8890" r="8889"/>
          <a:stretch/>
        </p:blipFill>
        <p:spPr>
          <a:xfrm>
            <a:off x="6981063" y="1310656"/>
            <a:ext cx="5210937" cy="4208604"/>
          </a:xfrm>
          <a:prstGeom prst="rect">
            <a:avLst/>
          </a:prstGeom>
          <a:solidFill>
            <a:srgbClr val="DED9D6"/>
          </a:solidFill>
          <a:ln>
            <a:noFill/>
          </a:ln>
        </p:spPr>
      </p:pic>
      <p:pic>
        <p:nvPicPr>
          <p:cNvPr id="123" name="Google Shape;123;p14" descr="Chalkboard with chalks and text  Description automatically generated"/>
          <p:cNvPicPr preferRelativeResize="0"/>
          <p:nvPr/>
        </p:nvPicPr>
        <p:blipFill rotWithShape="1">
          <a:blip r:embed="rId4">
            <a:alphaModFix/>
          </a:blip>
          <a:srcRect/>
          <a:stretch/>
        </p:blipFill>
        <p:spPr>
          <a:xfrm>
            <a:off x="6792273" y="1310657"/>
            <a:ext cx="5399727" cy="4208604"/>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District Curriculum</a:t>
            </a:r>
            <a:endParaRPr/>
          </a:p>
        </p:txBody>
      </p:sp>
      <p:sp>
        <p:nvSpPr>
          <p:cNvPr id="129" name="Google Shape;129;p15"/>
          <p:cNvSpPr txBox="1">
            <a:spLocks noGrp="1"/>
          </p:cNvSpPr>
          <p:nvPr>
            <p:ph type="body" idx="1"/>
          </p:nvPr>
        </p:nvSpPr>
        <p:spPr>
          <a:xfrm>
            <a:off x="889832" y="1600200"/>
            <a:ext cx="9980682" cy="4571999"/>
          </a:xfrm>
          <a:prstGeom prst="rect">
            <a:avLst/>
          </a:prstGeom>
          <a:noFill/>
          <a:ln>
            <a:noFill/>
          </a:ln>
        </p:spPr>
        <p:txBody>
          <a:bodyPr spcFirstLastPara="1" wrap="square" lIns="0" tIns="45700" rIns="0" bIns="45700" anchor="t" anchorCtr="0">
            <a:normAutofit fontScale="25000" lnSpcReduction="20000"/>
          </a:bodyPr>
          <a:lstStyle/>
          <a:p>
            <a:pPr marL="228600" lvl="0" indent="-228600" algn="l" rtl="0">
              <a:lnSpc>
                <a:spcPct val="90000"/>
              </a:lnSpc>
              <a:spcBef>
                <a:spcPts val="0"/>
              </a:spcBef>
              <a:spcAft>
                <a:spcPts val="0"/>
              </a:spcAft>
              <a:buClr>
                <a:schemeClr val="dk1"/>
              </a:buClr>
              <a:buSzPct val="100000"/>
              <a:buChar char="▪"/>
            </a:pPr>
            <a:r>
              <a:rPr lang="en-US" sz="7200" u="sng">
                <a:solidFill>
                  <a:schemeClr val="hlink"/>
                </a:solidFill>
                <a:hlinkClick r:id="rId3"/>
              </a:rPr>
              <a:t>https://docs.google.com/document/d/1kuF-gLZxKPP8ltuCOoy-mQkzyVvbzcsKcWUVCMrygS8/</a:t>
            </a:r>
            <a:endParaRPr sz="7200"/>
          </a:p>
          <a:p>
            <a:pPr marL="228600" lvl="0" indent="-228600" algn="l" rtl="0">
              <a:lnSpc>
                <a:spcPct val="120000"/>
              </a:lnSpc>
              <a:spcBef>
                <a:spcPts val="1800"/>
              </a:spcBef>
              <a:spcAft>
                <a:spcPts val="0"/>
              </a:spcAft>
              <a:buClr>
                <a:schemeClr val="dk1"/>
              </a:buClr>
              <a:buSzPct val="100000"/>
              <a:buChar char="▪"/>
            </a:pPr>
            <a:r>
              <a:rPr lang="en-US" sz="7200"/>
              <a:t>Study Sync Program: Is the new ELA Program and can be found on Clever. Have your student show you the program. The program has multiple components including a textbook and Study Companion. All the resources are online. Students will complete most work online. </a:t>
            </a:r>
            <a:endParaRPr/>
          </a:p>
          <a:p>
            <a:pPr marL="228600" lvl="0" indent="-228600" algn="l" rtl="0">
              <a:lnSpc>
                <a:spcPct val="90000"/>
              </a:lnSpc>
              <a:spcBef>
                <a:spcPts val="1800"/>
              </a:spcBef>
              <a:spcAft>
                <a:spcPts val="0"/>
              </a:spcAft>
              <a:buClr>
                <a:schemeClr val="dk1"/>
              </a:buClr>
              <a:buSzPct val="100000"/>
              <a:buChar char="▪"/>
            </a:pPr>
            <a:r>
              <a:rPr lang="en-US" sz="7200"/>
              <a:t>Novels: Students will be reading three novels during the year: </a:t>
            </a:r>
            <a:endParaRPr/>
          </a:p>
          <a:p>
            <a:pPr marL="0" lvl="0" indent="0" algn="l" rtl="0">
              <a:lnSpc>
                <a:spcPct val="90000"/>
              </a:lnSpc>
              <a:spcBef>
                <a:spcPts val="1800"/>
              </a:spcBef>
              <a:spcAft>
                <a:spcPts val="0"/>
              </a:spcAft>
              <a:buClr>
                <a:schemeClr val="dk1"/>
              </a:buClr>
              <a:buSzPct val="100000"/>
              <a:buNone/>
            </a:pPr>
            <a:endParaRPr sz="7200"/>
          </a:p>
          <a:p>
            <a:pPr marL="685800" lvl="1" indent="-228600" algn="l" rtl="0">
              <a:lnSpc>
                <a:spcPct val="90000"/>
              </a:lnSpc>
              <a:spcBef>
                <a:spcPts val="600"/>
              </a:spcBef>
              <a:spcAft>
                <a:spcPts val="0"/>
              </a:spcAft>
              <a:buClr>
                <a:schemeClr val="dk1"/>
              </a:buClr>
              <a:buSzPct val="100000"/>
              <a:buChar char="▪"/>
            </a:pPr>
            <a:r>
              <a:rPr lang="en-US" sz="6800"/>
              <a:t>The Truth about Jellyfish</a:t>
            </a:r>
            <a:endParaRPr/>
          </a:p>
          <a:p>
            <a:pPr marL="685800" lvl="1" indent="-228600" algn="l" rtl="0">
              <a:lnSpc>
                <a:spcPct val="90000"/>
              </a:lnSpc>
              <a:spcBef>
                <a:spcPts val="600"/>
              </a:spcBef>
              <a:spcAft>
                <a:spcPts val="0"/>
              </a:spcAft>
              <a:buClr>
                <a:schemeClr val="dk1"/>
              </a:buClr>
              <a:buSzPct val="100000"/>
              <a:buChar char="▪"/>
            </a:pPr>
            <a:r>
              <a:rPr lang="en-US" sz="6800"/>
              <a:t>Stealing Home</a:t>
            </a:r>
            <a:endParaRPr/>
          </a:p>
          <a:p>
            <a:pPr marL="685800" lvl="1" indent="-228600" algn="l" rtl="0">
              <a:lnSpc>
                <a:spcPct val="90000"/>
              </a:lnSpc>
              <a:spcBef>
                <a:spcPts val="600"/>
              </a:spcBef>
              <a:spcAft>
                <a:spcPts val="0"/>
              </a:spcAft>
              <a:buClr>
                <a:schemeClr val="dk1"/>
              </a:buClr>
              <a:buSzPct val="100000"/>
              <a:buChar char="▪"/>
            </a:pPr>
            <a:r>
              <a:rPr lang="en-US" sz="6800"/>
              <a:t>Malala </a:t>
            </a:r>
            <a:r>
              <a:rPr lang="en-US" sz="6800" b="0" i="0">
                <a:solidFill>
                  <a:srgbClr val="202124"/>
                </a:solidFill>
                <a:latin typeface="Arial"/>
                <a:ea typeface="Arial"/>
                <a:cs typeface="Arial"/>
                <a:sym typeface="Arial"/>
              </a:rPr>
              <a:t>Yousafzai: A Girl Who stood up for Education</a:t>
            </a:r>
            <a:endParaRPr/>
          </a:p>
          <a:p>
            <a:pPr marL="685800" lvl="1" indent="-120650" algn="l" rtl="0">
              <a:lnSpc>
                <a:spcPct val="90000"/>
              </a:lnSpc>
              <a:spcBef>
                <a:spcPts val="600"/>
              </a:spcBef>
              <a:spcAft>
                <a:spcPts val="0"/>
              </a:spcAft>
              <a:buClr>
                <a:schemeClr val="dk1"/>
              </a:buClr>
              <a:buSzPct val="100000"/>
              <a:buNone/>
            </a:pPr>
            <a:endParaRPr sz="6800" b="0" i="0">
              <a:solidFill>
                <a:srgbClr val="202124"/>
              </a:solidFill>
              <a:latin typeface="Arial"/>
              <a:ea typeface="Arial"/>
              <a:cs typeface="Arial"/>
              <a:sym typeface="Arial"/>
            </a:endParaRPr>
          </a:p>
          <a:p>
            <a:pPr marL="228600" lvl="0" indent="-228600" algn="l" rtl="0">
              <a:lnSpc>
                <a:spcPct val="90000"/>
              </a:lnSpc>
              <a:spcBef>
                <a:spcPts val="1800"/>
              </a:spcBef>
              <a:spcAft>
                <a:spcPts val="0"/>
              </a:spcAft>
              <a:buClr>
                <a:srgbClr val="001C39"/>
              </a:buClr>
              <a:buSzPct val="100000"/>
              <a:buChar char="▪"/>
            </a:pPr>
            <a:br>
              <a:rPr lang="en-US" b="0" i="0" u="none" strike="noStrike">
                <a:solidFill>
                  <a:srgbClr val="001C39"/>
                </a:solidFill>
                <a:latin typeface="Roboto"/>
                <a:ea typeface="Roboto"/>
                <a:cs typeface="Roboto"/>
                <a:sym typeface="Roboto"/>
              </a:rPr>
            </a:br>
            <a:endParaRPr/>
          </a:p>
        </p:txBody>
      </p:sp>
      <p:sp>
        <p:nvSpPr>
          <p:cNvPr id="130" name="Google Shape;130;p15" descr="StudySync"/>
          <p:cNvSpPr/>
          <p:nvPr/>
        </p:nvSpPr>
        <p:spPr>
          <a:xfrm>
            <a:off x="5683666" y="319968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15" descr="StudySync"/>
          <p:cNvSpPr/>
          <p:nvPr/>
        </p:nvSpPr>
        <p:spPr>
          <a:xfrm>
            <a:off x="5988466" y="335351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2" name="Google Shape;132;p15"/>
          <p:cNvPicPr preferRelativeResize="0"/>
          <p:nvPr/>
        </p:nvPicPr>
        <p:blipFill>
          <a:blip r:embed="rId4">
            <a:alphaModFix/>
          </a:blip>
          <a:stretch>
            <a:fillRect/>
          </a:stretch>
        </p:blipFill>
        <p:spPr>
          <a:xfrm>
            <a:off x="8305675" y="3093650"/>
            <a:ext cx="2423600" cy="3635400"/>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Homework Policy</a:t>
            </a:r>
            <a:endParaRPr/>
          </a:p>
        </p:txBody>
      </p:sp>
      <p:sp>
        <p:nvSpPr>
          <p:cNvPr id="138" name="Google Shape;138;p16"/>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0"/>
              </a:spcBef>
              <a:spcAft>
                <a:spcPts val="0"/>
              </a:spcAft>
              <a:buClr>
                <a:schemeClr val="dk1"/>
              </a:buClr>
              <a:buSzPts val="1800"/>
              <a:buFont typeface="Arial"/>
              <a:buChar char="•"/>
            </a:pPr>
            <a:r>
              <a:rPr lang="en-US"/>
              <a:t>Homework will be assigned Monday- Thursday, if all educational objectives for the week have been met. If all educational objectives have not been met, students will have homework on Fridays. </a:t>
            </a:r>
            <a:endParaRPr/>
          </a:p>
          <a:p>
            <a:pPr marL="285750" lvl="0" indent="-285750" algn="l" rtl="0">
              <a:lnSpc>
                <a:spcPct val="90000"/>
              </a:lnSpc>
              <a:spcBef>
                <a:spcPts val="1200"/>
              </a:spcBef>
              <a:spcAft>
                <a:spcPts val="0"/>
              </a:spcAft>
              <a:buClr>
                <a:schemeClr val="dk1"/>
              </a:buClr>
              <a:buSzPts val="1800"/>
              <a:buFont typeface="Arial"/>
              <a:buChar char="•"/>
            </a:pPr>
            <a:r>
              <a:rPr lang="en-US"/>
              <a:t>Occasionally special projects will be assigned on the weekend and this assignment will be posted in Google Classroom. </a:t>
            </a:r>
            <a:endParaRPr/>
          </a:p>
          <a:p>
            <a:pPr marL="285750" lvl="0" indent="-171450" algn="l" rtl="0">
              <a:lnSpc>
                <a:spcPct val="90000"/>
              </a:lnSpc>
              <a:spcBef>
                <a:spcPts val="1200"/>
              </a:spcBef>
              <a:spcAft>
                <a:spcPts val="0"/>
              </a:spcAft>
              <a:buClr>
                <a:schemeClr val="dk1"/>
              </a:buClr>
              <a:buSzPts val="1800"/>
              <a:buFont typeface="Arial"/>
              <a:buNone/>
            </a:pPr>
            <a:endParaRPr/>
          </a:p>
          <a:p>
            <a:pPr marL="0" lvl="0" indent="0" algn="l" rtl="0">
              <a:lnSpc>
                <a:spcPct val="90000"/>
              </a:lnSpc>
              <a:spcBef>
                <a:spcPts val="1200"/>
              </a:spcBef>
              <a:spcAft>
                <a:spcPts val="0"/>
              </a:spcAft>
              <a:buClr>
                <a:schemeClr val="dk1"/>
              </a:buClr>
              <a:buSzPts val="1800"/>
              <a:buNone/>
            </a:pPr>
            <a:endParaRPr/>
          </a:p>
        </p:txBody>
      </p:sp>
      <p:pic>
        <p:nvPicPr>
          <p:cNvPr id="139" name="Google Shape;139;p16" descr="Close-up of books on shelves with more books blurred in foreground and background"/>
          <p:cNvPicPr preferRelativeResize="0">
            <a:picLocks noGrp="1"/>
          </p:cNvPicPr>
          <p:nvPr>
            <p:ph type="pic" idx="2"/>
          </p:nvPr>
        </p:nvPicPr>
        <p:blipFill rotWithShape="1">
          <a:blip r:embed="rId3">
            <a:alphaModFix/>
          </a:blip>
          <a:srcRect l="3154" r="3155"/>
          <a:stretch/>
        </p:blipFill>
        <p:spPr>
          <a:xfrm>
            <a:off x="4654671" y="1600199"/>
            <a:ext cx="6430912" cy="4572001"/>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p:nvPr>
        </p:nvSpPr>
        <p:spPr>
          <a:xfrm>
            <a:off x="3010613" y="1095684"/>
            <a:ext cx="7440894" cy="955565"/>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MAKEUP POLICY</a:t>
            </a:r>
            <a:endParaRPr/>
          </a:p>
        </p:txBody>
      </p:sp>
      <p:sp>
        <p:nvSpPr>
          <p:cNvPr id="145" name="Google Shape;145;p17"/>
          <p:cNvSpPr txBox="1">
            <a:spLocks noGrp="1"/>
          </p:cNvSpPr>
          <p:nvPr>
            <p:ph type="subTitle" idx="1"/>
          </p:nvPr>
        </p:nvSpPr>
        <p:spPr>
          <a:xfrm>
            <a:off x="771612" y="2563343"/>
            <a:ext cx="10096501" cy="1897562"/>
          </a:xfrm>
          <a:prstGeom prst="rect">
            <a:avLst/>
          </a:prstGeom>
          <a:noFill/>
          <a:ln>
            <a:noFill/>
          </a:ln>
        </p:spPr>
        <p:txBody>
          <a:bodyPr spcFirstLastPara="1" wrap="square" lIns="0" tIns="45700" rIns="0" bIns="45700" anchor="t" anchorCtr="0">
            <a:normAutofit/>
          </a:bodyPr>
          <a:lstStyle/>
          <a:p>
            <a:pPr marL="0" lvl="0" indent="0" algn="just" rtl="0">
              <a:lnSpc>
                <a:spcPct val="100000"/>
              </a:lnSpc>
              <a:spcBef>
                <a:spcPts val="0"/>
              </a:spcBef>
              <a:spcAft>
                <a:spcPts val="0"/>
              </a:spcAft>
              <a:buClr>
                <a:schemeClr val="dk1"/>
              </a:buClr>
              <a:buSzPts val="1800"/>
              <a:buNone/>
            </a:pPr>
            <a:r>
              <a:rPr lang="en-US"/>
              <a:t>The main social objective for the eighth grade is the preparation of students for high school. As a result, students are following a high school schedule this year. The makeup policy in my classroom is straightforward. No make up work will be accepted. The only time makeup will be accepted is in the event of a family, or personal emergency, and documentation must be provided. I will work with the student to decide on an appropriate due date, which depends on the workload. </a:t>
            </a:r>
            <a:endParaRPr/>
          </a:p>
          <a:p>
            <a:pPr marL="0" lvl="0" indent="0" algn="just" rtl="0">
              <a:lnSpc>
                <a:spcPct val="100000"/>
              </a:lnSpc>
              <a:spcBef>
                <a:spcPts val="0"/>
              </a:spcBef>
              <a:spcAft>
                <a:spcPts val="0"/>
              </a:spcAft>
              <a:buClr>
                <a:schemeClr val="dk1"/>
              </a:buClr>
              <a:buSzPts val="1800"/>
              <a:buNone/>
            </a:pPr>
            <a:endParaRPr/>
          </a:p>
          <a:p>
            <a:pPr marL="0" lvl="0" indent="0" algn="just" rtl="0">
              <a:lnSpc>
                <a:spcPct val="100000"/>
              </a:lnSpc>
              <a:spcBef>
                <a:spcPts val="0"/>
              </a:spcBef>
              <a:spcAft>
                <a:spcPts val="0"/>
              </a:spcAft>
              <a:buClr>
                <a:schemeClr val="dk1"/>
              </a:buClr>
              <a:buSzPts val="1800"/>
              <a:buNone/>
            </a:pPr>
            <a:r>
              <a:rPr lang="en-US"/>
              <a:t>If a student is simply missing 1-2 assignments, they are able to make it up for a reduced grade percentage. However, the deadline to make up missing assignments is two weeks after it was originally due.</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3076486" y="382430"/>
            <a:ext cx="8099512" cy="168415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solidFill>
                  <a:schemeClr val="dk1"/>
                </a:solidFill>
              </a:rPr>
              <a:t>ISTATION </a:t>
            </a:r>
            <a:endParaRPr/>
          </a:p>
        </p:txBody>
      </p:sp>
      <p:sp>
        <p:nvSpPr>
          <p:cNvPr id="151" name="Google Shape;151;p18"/>
          <p:cNvSpPr txBox="1">
            <a:spLocks noGrp="1"/>
          </p:cNvSpPr>
          <p:nvPr>
            <p:ph type="body" idx="1"/>
          </p:nvPr>
        </p:nvSpPr>
        <p:spPr>
          <a:xfrm>
            <a:off x="1173266" y="3322811"/>
            <a:ext cx="10071099" cy="1468609"/>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n-US" sz="1800"/>
              <a:t>Students are expected to complete sixty minutes of Istation a week. They will be completing about thirty minutes of this in class a week. They should plan on completing an additional ten to fifteen minutes a night; this will depend on the time they need to reach the sixty minute minimum. </a:t>
            </a: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Classroom Rules, Policies and Expectations. </a:t>
            </a:r>
            <a:endParaRPr/>
          </a:p>
        </p:txBody>
      </p:sp>
      <p:sp>
        <p:nvSpPr>
          <p:cNvPr id="157" name="Google Shape;157;p19"/>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400"/>
              <a:buNone/>
            </a:pPr>
            <a:r>
              <a:rPr lang="en-US"/>
              <a:t>Rules and Policies</a:t>
            </a:r>
            <a:endParaRPr/>
          </a:p>
        </p:txBody>
      </p:sp>
      <p:sp>
        <p:nvSpPr>
          <p:cNvPr id="158" name="Google Shape;158;p19"/>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a:t>Students must arrive to class on time.</a:t>
            </a:r>
            <a:endParaRPr/>
          </a:p>
          <a:p>
            <a:pPr marL="228600" lvl="0" indent="-228600" algn="l" rtl="0">
              <a:lnSpc>
                <a:spcPct val="90000"/>
              </a:lnSpc>
              <a:spcBef>
                <a:spcPts val="1800"/>
              </a:spcBef>
              <a:spcAft>
                <a:spcPts val="0"/>
              </a:spcAft>
              <a:buClr>
                <a:schemeClr val="dk1"/>
              </a:buClr>
              <a:buSzPts val="2000"/>
              <a:buChar char="▪"/>
            </a:pPr>
            <a:r>
              <a:rPr lang="en-US"/>
              <a:t>Students must be in uniform.</a:t>
            </a:r>
            <a:endParaRPr/>
          </a:p>
          <a:p>
            <a:pPr marL="228600" lvl="0" indent="-228600" algn="l" rtl="0">
              <a:lnSpc>
                <a:spcPct val="90000"/>
              </a:lnSpc>
              <a:spcBef>
                <a:spcPts val="1800"/>
              </a:spcBef>
              <a:spcAft>
                <a:spcPts val="0"/>
              </a:spcAft>
              <a:buClr>
                <a:schemeClr val="dk1"/>
              </a:buClr>
              <a:buSzPts val="2000"/>
              <a:buChar char="▪"/>
            </a:pPr>
            <a:r>
              <a:rPr lang="en-US"/>
              <a:t>NO CELL PHONES ARE ALLOWED.</a:t>
            </a:r>
            <a:endParaRPr/>
          </a:p>
          <a:p>
            <a:pPr marL="228600" lvl="0" indent="-228600" algn="l" rtl="0">
              <a:lnSpc>
                <a:spcPct val="90000"/>
              </a:lnSpc>
              <a:spcBef>
                <a:spcPts val="1800"/>
              </a:spcBef>
              <a:spcAft>
                <a:spcPts val="0"/>
              </a:spcAft>
              <a:buClr>
                <a:schemeClr val="dk1"/>
              </a:buClr>
              <a:buSzPts val="2000"/>
              <a:buChar char="▪"/>
            </a:pPr>
            <a:r>
              <a:rPr lang="en-US"/>
              <a:t>Students must receive a pass from me in order to leave the classroom. Students are only allowed out one at a time.</a:t>
            </a:r>
            <a:endParaRPr/>
          </a:p>
          <a:p>
            <a:pPr marL="228600" lvl="0" indent="-228600" algn="l" rtl="0">
              <a:lnSpc>
                <a:spcPct val="90000"/>
              </a:lnSpc>
              <a:spcBef>
                <a:spcPts val="1800"/>
              </a:spcBef>
              <a:spcAft>
                <a:spcPts val="0"/>
              </a:spcAft>
              <a:buClr>
                <a:schemeClr val="dk1"/>
              </a:buClr>
              <a:buSzPts val="2000"/>
              <a:buChar char="▪"/>
            </a:pPr>
            <a:r>
              <a:rPr lang="en-US"/>
              <a:t>See classroom rules sign for more details.  </a:t>
            </a:r>
            <a:endParaRPr/>
          </a:p>
          <a:p>
            <a:pPr marL="228600" lvl="0" indent="-101600" algn="l" rtl="0">
              <a:lnSpc>
                <a:spcPct val="90000"/>
              </a:lnSpc>
              <a:spcBef>
                <a:spcPts val="1800"/>
              </a:spcBef>
              <a:spcAft>
                <a:spcPts val="0"/>
              </a:spcAft>
              <a:buClr>
                <a:schemeClr val="dk1"/>
              </a:buClr>
              <a:buSzPts val="2000"/>
              <a:buNone/>
            </a:pPr>
            <a:endParaRPr/>
          </a:p>
        </p:txBody>
      </p:sp>
      <p:sp>
        <p:nvSpPr>
          <p:cNvPr id="159" name="Google Shape;159;p19"/>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400"/>
              <a:buNone/>
            </a:pPr>
            <a:r>
              <a:rPr lang="en-US"/>
              <a:t>Expectations</a:t>
            </a:r>
            <a:endParaRPr/>
          </a:p>
        </p:txBody>
      </p:sp>
      <p:sp>
        <p:nvSpPr>
          <p:cNvPr id="160" name="Google Shape;160;p19"/>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a:t>All work will be completed on time. </a:t>
            </a:r>
            <a:endParaRPr/>
          </a:p>
          <a:p>
            <a:pPr marL="228600" lvl="0" indent="-228600" algn="l" rtl="0">
              <a:lnSpc>
                <a:spcPct val="90000"/>
              </a:lnSpc>
              <a:spcBef>
                <a:spcPts val="1800"/>
              </a:spcBef>
              <a:spcAft>
                <a:spcPts val="0"/>
              </a:spcAft>
              <a:buClr>
                <a:schemeClr val="dk1"/>
              </a:buClr>
              <a:buSzPts val="2000"/>
              <a:buChar char="▪"/>
            </a:pPr>
            <a:r>
              <a:rPr lang="en-US"/>
              <a:t>All homework will be completed on time.</a:t>
            </a:r>
            <a:endParaRPr/>
          </a:p>
          <a:p>
            <a:pPr marL="228600" lvl="0" indent="-228600" algn="l" rtl="0">
              <a:lnSpc>
                <a:spcPct val="90000"/>
              </a:lnSpc>
              <a:spcBef>
                <a:spcPts val="1800"/>
              </a:spcBef>
              <a:spcAft>
                <a:spcPts val="0"/>
              </a:spcAft>
              <a:buClr>
                <a:schemeClr val="dk1"/>
              </a:buClr>
              <a:buSzPts val="2000"/>
              <a:buChar char="▪"/>
            </a:pPr>
            <a:r>
              <a:rPr lang="en-US"/>
              <a:t>Students will work hard to be successful.</a:t>
            </a:r>
            <a:endParaRPr/>
          </a:p>
          <a:p>
            <a:pPr marL="228600" lvl="0" indent="-228600" algn="l" rtl="0">
              <a:lnSpc>
                <a:spcPct val="90000"/>
              </a:lnSpc>
              <a:spcBef>
                <a:spcPts val="1800"/>
              </a:spcBef>
              <a:spcAft>
                <a:spcPts val="0"/>
              </a:spcAft>
              <a:buClr>
                <a:schemeClr val="dk1"/>
              </a:buClr>
              <a:buSzPts val="2000"/>
              <a:buChar char="▪"/>
            </a:pPr>
            <a:r>
              <a:rPr lang="en-US"/>
              <a:t>Each student in the classroom will remember that "Your Voice Matters!"  </a:t>
            </a: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Contact Information</a:t>
            </a:r>
            <a:br>
              <a:rPr lang="en-US"/>
            </a:br>
            <a:endParaRPr/>
          </a:p>
        </p:txBody>
      </p:sp>
      <p:sp>
        <p:nvSpPr>
          <p:cNvPr id="166" name="Google Shape;166;p20"/>
          <p:cNvSpPr txBox="1"/>
          <p:nvPr/>
        </p:nvSpPr>
        <p:spPr>
          <a:xfrm>
            <a:off x="1230594" y="1965533"/>
            <a:ext cx="777667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Alexandra Malc</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amalc@patersonschools.org</a:t>
            </a:r>
            <a:endParaRPr/>
          </a:p>
        </p:txBody>
      </p:sp>
      <p:pic>
        <p:nvPicPr>
          <p:cNvPr id="167" name="Google Shape;167;p20"/>
          <p:cNvPicPr preferRelativeResize="0"/>
          <p:nvPr/>
        </p:nvPicPr>
        <p:blipFill>
          <a:blip r:embed="rId3">
            <a:alphaModFix/>
          </a:blip>
          <a:stretch>
            <a:fillRect/>
          </a:stretch>
        </p:blipFill>
        <p:spPr>
          <a:xfrm>
            <a:off x="5595100" y="2507851"/>
            <a:ext cx="4885786" cy="3664339"/>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Noto Sans Symbols</vt:lpstr>
      <vt:lpstr>Roboto</vt:lpstr>
      <vt:lpstr>Arial</vt:lpstr>
      <vt:lpstr>Academic Literature 16x9</vt:lpstr>
      <vt:lpstr>BACK TO SCHOOL NIGHT PRESENTATION</vt:lpstr>
      <vt:lpstr>District Curriculum</vt:lpstr>
      <vt:lpstr>Homework Policy</vt:lpstr>
      <vt:lpstr>MAKEUP POLICY</vt:lpstr>
      <vt:lpstr>ISTATION </vt:lpstr>
      <vt:lpstr>Classroom Rules, Policies and Expectations. </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NIGHT PRESENTATION</dc:title>
  <dc:creator>Migliori, Christine</dc:creator>
  <cp:lastModifiedBy>Migliori, Christine</cp:lastModifiedBy>
  <cp:revision>1</cp:revision>
  <dcterms:modified xsi:type="dcterms:W3CDTF">2023-11-02T15:57:26Z</dcterms:modified>
</cp:coreProperties>
</file>