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2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sldSz cx="9144000" cy="5143500" type="screen16x9"/>
  <p:notesSz cx="6858000" cy="9144000"/>
  <p:embeddedFontLst>
    <p:embeddedFont>
      <p:font typeface="Bangers" panose="020B0604020202020204" charset="0"/>
      <p:regular r:id="rId23"/>
    </p:embeddedFont>
    <p:embeddedFont>
      <p:font typeface="Century Gothic" panose="020B0502020202020204" pitchFamily="34" charset="0"/>
      <p:regular r:id="rId24"/>
      <p:bold r:id="rId25"/>
      <p:italic r:id="rId26"/>
      <p:boldItalic r:id="rId27"/>
    </p:embeddedFont>
    <p:embeddedFont>
      <p:font typeface="Comfortaa" panose="020B0604020202020204" charset="0"/>
      <p:regular r:id="rId28"/>
      <p:bold r:id="rId2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39" d="100"/>
          <a:sy n="139" d="100"/>
        </p:scale>
        <p:origin x="804" y="12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g152c77c3088_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" name="Google Shape;223;g152c77c3088_0_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g152c77c3088_0_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4" name="Google Shape;234;g152c77c3088_0_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g9b078dc81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5" name="Google Shape;245;g9b078dc81c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Syllabus is sent home for both parents and students to read and sign</a:t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g152c77c3088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8" name="Google Shape;258;g152c77c3088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g15006674cc6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2" name="Google Shape;272;g15006674cc6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g294b62b4bb7_0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4" name="Google Shape;284;g294b62b4bb7_0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g294b62b4bb7_0_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6" name="Google Shape;296;g294b62b4bb7_0_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g952fb8a38f_0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7" name="Google Shape;307;g952fb8a38f_0_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geea0180fd2_0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0" name="Google Shape;330;geea0180fd2_0_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g15109b80cf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6" name="Google Shape;346;g15109b80cf2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3"/>
                </a:solidFill>
              </a:rPr>
              <a:t>If there is ever a need.</a:t>
            </a:r>
            <a:endParaRPr b="1">
              <a:solidFill>
                <a:schemeClr val="accent3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15006674cc6_0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15006674cc6_0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When you go to your google classroom this is what you will see.</a:t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g91a987cf4b_1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8" name="Google Shape;358;g91a987cf4b_1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eea0180fd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Google Shape;80;geea0180fd2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532ecf2608_2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Google Shape;109;g532ecf2608_2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152c77c308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Google Shape;135;g152c77c3088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294b62b4bb7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" name="Google Shape;161;g294b62b4bb7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ed7323a38f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ed7323a38f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294b62b4bb7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" name="Google Shape;199;g294b62b4bb7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294b62b4bb7_0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" name="Google Shape;211;g294b62b4bb7_0_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hyperlink" Target="https://twitter.com/i/status/928085169822564352" TargetMode="External"/><Relationship Id="rId3" Type="http://schemas.openxmlformats.org/officeDocument/2006/relationships/image" Target="../media/image1.jpg"/><Relationship Id="rId7" Type="http://schemas.openxmlformats.org/officeDocument/2006/relationships/image" Target="../media/image5.png"/><Relationship Id="rId12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hyperlink" Target="https://www.northjersey.com/story/news/paterson-press/2020/08/20/paterson-nj-boe-naming-new-school-after-joseph-taub/5620711002/" TargetMode="External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3.png"/><Relationship Id="rId4" Type="http://schemas.openxmlformats.org/officeDocument/2006/relationships/slide" Target="slide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3.png"/><Relationship Id="rId4" Type="http://schemas.openxmlformats.org/officeDocument/2006/relationships/slide" Target="slide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6.jp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3.png"/><Relationship Id="rId4" Type="http://schemas.openxmlformats.org/officeDocument/2006/relationships/slide" Target="slide1.xml"/><Relationship Id="rId9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6.jp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3.png"/><Relationship Id="rId10" Type="http://schemas.openxmlformats.org/officeDocument/2006/relationships/image" Target="../media/image43.png"/><Relationship Id="rId4" Type="http://schemas.openxmlformats.org/officeDocument/2006/relationships/slide" Target="slide1.xml"/><Relationship Id="rId9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36.jp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3.png"/><Relationship Id="rId4" Type="http://schemas.openxmlformats.org/officeDocument/2006/relationships/slide" Target="slide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36.jp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3.png"/><Relationship Id="rId4" Type="http://schemas.openxmlformats.org/officeDocument/2006/relationships/slide" Target="slide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3.png"/><Relationship Id="rId4" Type="http://schemas.openxmlformats.org/officeDocument/2006/relationships/slide" Target="slide1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hyperlink" Target="https://edpuzzle.com/" TargetMode="External"/><Relationship Id="rId13" Type="http://schemas.openxmlformats.org/officeDocument/2006/relationships/hyperlink" Target="https://kahoot.com/" TargetMode="External"/><Relationship Id="rId18" Type="http://schemas.openxmlformats.org/officeDocument/2006/relationships/image" Target="../media/image56.png"/><Relationship Id="rId26" Type="http://schemas.openxmlformats.org/officeDocument/2006/relationships/image" Target="../media/image63.png"/><Relationship Id="rId3" Type="http://schemas.openxmlformats.org/officeDocument/2006/relationships/image" Target="../media/image36.jpg"/><Relationship Id="rId21" Type="http://schemas.openxmlformats.org/officeDocument/2006/relationships/image" Target="../media/image58.png"/><Relationship Id="rId7" Type="http://schemas.openxmlformats.org/officeDocument/2006/relationships/image" Target="../media/image48.png"/><Relationship Id="rId12" Type="http://schemas.openxmlformats.org/officeDocument/2006/relationships/image" Target="../media/image51.png"/><Relationship Id="rId17" Type="http://schemas.openxmlformats.org/officeDocument/2006/relationships/image" Target="../media/image55.png"/><Relationship Id="rId25" Type="http://schemas.openxmlformats.org/officeDocument/2006/relationships/image" Target="../media/image62.png"/><Relationship Id="rId2" Type="http://schemas.openxmlformats.org/officeDocument/2006/relationships/notesSlide" Target="../notesSlides/notesSlide17.xml"/><Relationship Id="rId16" Type="http://schemas.openxmlformats.org/officeDocument/2006/relationships/image" Target="../media/image54.png"/><Relationship Id="rId20" Type="http://schemas.openxmlformats.org/officeDocument/2006/relationships/hyperlink" Target="https://phet.colorado.edu/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fossweb.com/" TargetMode="External"/><Relationship Id="rId11" Type="http://schemas.openxmlformats.org/officeDocument/2006/relationships/image" Target="../media/image50.png"/><Relationship Id="rId24" Type="http://schemas.openxmlformats.org/officeDocument/2006/relationships/image" Target="../media/image61.png"/><Relationship Id="rId5" Type="http://schemas.openxmlformats.org/officeDocument/2006/relationships/image" Target="../media/image33.png"/><Relationship Id="rId15" Type="http://schemas.openxmlformats.org/officeDocument/2006/relationships/image" Target="../media/image53.png"/><Relationship Id="rId23" Type="http://schemas.openxmlformats.org/officeDocument/2006/relationships/image" Target="../media/image60.png"/><Relationship Id="rId10" Type="http://schemas.openxmlformats.org/officeDocument/2006/relationships/hyperlink" Target="https://docs.google.com/presentation/d/1T--8Y9t971DeiRhLX9kL3MifCDVuUJnLylB1qqJCOMc/edit?usp=sharing" TargetMode="External"/><Relationship Id="rId19" Type="http://schemas.openxmlformats.org/officeDocument/2006/relationships/image" Target="../media/image57.png"/><Relationship Id="rId4" Type="http://schemas.openxmlformats.org/officeDocument/2006/relationships/slide" Target="slide1.xml"/><Relationship Id="rId9" Type="http://schemas.openxmlformats.org/officeDocument/2006/relationships/image" Target="../media/image49.png"/><Relationship Id="rId14" Type="http://schemas.openxmlformats.org/officeDocument/2006/relationships/image" Target="../media/image52.png"/><Relationship Id="rId22" Type="http://schemas.openxmlformats.org/officeDocument/2006/relationships/image" Target="../media/image5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openxmlformats.org/officeDocument/2006/relationships/image" Target="../media/image71.png"/><Relationship Id="rId3" Type="http://schemas.openxmlformats.org/officeDocument/2006/relationships/image" Target="../media/image36.jpg"/><Relationship Id="rId7" Type="http://schemas.openxmlformats.org/officeDocument/2006/relationships/image" Target="../media/image65.png"/><Relationship Id="rId12" Type="http://schemas.openxmlformats.org/officeDocument/2006/relationships/image" Target="../media/image7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11" Type="http://schemas.openxmlformats.org/officeDocument/2006/relationships/image" Target="../media/image69.png"/><Relationship Id="rId5" Type="http://schemas.openxmlformats.org/officeDocument/2006/relationships/slide" Target="slide1.xml"/><Relationship Id="rId10" Type="http://schemas.openxmlformats.org/officeDocument/2006/relationships/image" Target="../media/image68.png"/><Relationship Id="rId4" Type="http://schemas.openxmlformats.org/officeDocument/2006/relationships/image" Target="../media/image64.png"/><Relationship Id="rId9" Type="http://schemas.openxmlformats.org/officeDocument/2006/relationships/image" Target="../media/image6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36.jpg"/><Relationship Id="rId7" Type="http://schemas.openxmlformats.org/officeDocument/2006/relationships/image" Target="../media/image6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openxmlformats.org/officeDocument/2006/relationships/slide" Target="slide1.xml"/><Relationship Id="rId4" Type="http://schemas.openxmlformats.org/officeDocument/2006/relationships/image" Target="../media/image64.png"/><Relationship Id="rId9" Type="http://schemas.openxmlformats.org/officeDocument/2006/relationships/image" Target="../media/image7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13" Type="http://schemas.openxmlformats.org/officeDocument/2006/relationships/image" Target="../media/image20.png"/><Relationship Id="rId3" Type="http://schemas.openxmlformats.org/officeDocument/2006/relationships/image" Target="../media/image36.jpg"/><Relationship Id="rId7" Type="http://schemas.openxmlformats.org/officeDocument/2006/relationships/image" Target="../media/image73.png"/><Relationship Id="rId12" Type="http://schemas.openxmlformats.org/officeDocument/2006/relationships/image" Target="../media/image7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hyperlink" Target="mailto:ebrowne@paterson.k12.nj.us" TargetMode="External"/><Relationship Id="rId11" Type="http://schemas.openxmlformats.org/officeDocument/2006/relationships/image" Target="../media/image33.png"/><Relationship Id="rId5" Type="http://schemas.openxmlformats.org/officeDocument/2006/relationships/hyperlink" Target="mailto:ebrowne@ppsstaff.org" TargetMode="External"/><Relationship Id="rId10" Type="http://schemas.openxmlformats.org/officeDocument/2006/relationships/slide" Target="slide1.xml"/><Relationship Id="rId4" Type="http://schemas.openxmlformats.org/officeDocument/2006/relationships/image" Target="../media/image4.png"/><Relationship Id="rId9" Type="http://schemas.openxmlformats.org/officeDocument/2006/relationships/image" Target="../media/image75.png"/><Relationship Id="rId14" Type="http://schemas.openxmlformats.org/officeDocument/2006/relationships/image" Target="../media/image7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hyperlink" Target="mailto:ebrowne@paterson.k12.nj.us" TargetMode="External"/><Relationship Id="rId18" Type="http://schemas.openxmlformats.org/officeDocument/2006/relationships/hyperlink" Target="https://www.youtube.com/watch?v=PPTnuUcUVVY&amp;t=446s" TargetMode="External"/><Relationship Id="rId26" Type="http://schemas.openxmlformats.org/officeDocument/2006/relationships/image" Target="../media/image20.png"/><Relationship Id="rId3" Type="http://schemas.openxmlformats.org/officeDocument/2006/relationships/image" Target="../media/image1.jpg"/><Relationship Id="rId21" Type="http://schemas.openxmlformats.org/officeDocument/2006/relationships/image" Target="../media/image17.png"/><Relationship Id="rId7" Type="http://schemas.openxmlformats.org/officeDocument/2006/relationships/image" Target="../media/image12.png"/><Relationship Id="rId12" Type="http://schemas.openxmlformats.org/officeDocument/2006/relationships/slide" Target="slide4.xml"/><Relationship Id="rId17" Type="http://schemas.openxmlformats.org/officeDocument/2006/relationships/image" Target="../media/image15.png"/><Relationship Id="rId25" Type="http://schemas.openxmlformats.org/officeDocument/2006/relationships/image" Target="../media/image19.jpg"/><Relationship Id="rId2" Type="http://schemas.openxmlformats.org/officeDocument/2006/relationships/notesSlide" Target="../notesSlides/notesSlide3.xml"/><Relationship Id="rId16" Type="http://schemas.openxmlformats.org/officeDocument/2006/relationships/hyperlink" Target="https://www.youtube.com/watch?v=VgVQKCcfwnU" TargetMode="External"/><Relationship Id="rId20" Type="http://schemas.openxmlformats.org/officeDocument/2006/relationships/hyperlink" Target="https://spaceplace.nasa.gov/menu/play/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6.png"/><Relationship Id="rId24" Type="http://schemas.openxmlformats.org/officeDocument/2006/relationships/image" Target="../media/image18.jpg"/><Relationship Id="rId5" Type="http://schemas.openxmlformats.org/officeDocument/2006/relationships/image" Target="../media/image3.png"/><Relationship Id="rId15" Type="http://schemas.openxmlformats.org/officeDocument/2006/relationships/image" Target="../media/image7.png"/><Relationship Id="rId23" Type="http://schemas.openxmlformats.org/officeDocument/2006/relationships/hyperlink" Target="https://photos.app.goo.gl/GKxWfwPrWnb6xRnc8" TargetMode="External"/><Relationship Id="rId10" Type="http://schemas.openxmlformats.org/officeDocument/2006/relationships/image" Target="../media/image5.png"/><Relationship Id="rId19" Type="http://schemas.openxmlformats.org/officeDocument/2006/relationships/image" Target="../media/image16.jpg"/><Relationship Id="rId4" Type="http://schemas.openxmlformats.org/officeDocument/2006/relationships/image" Target="../media/image2.png"/><Relationship Id="rId9" Type="http://schemas.openxmlformats.org/officeDocument/2006/relationships/image" Target="../media/image14.png"/><Relationship Id="rId14" Type="http://schemas.openxmlformats.org/officeDocument/2006/relationships/hyperlink" Target="mailto:ebrowne@patersonschools.org" TargetMode="External"/><Relationship Id="rId22" Type="http://schemas.openxmlformats.org/officeDocument/2006/relationships/image" Target="../media/image8.png"/><Relationship Id="rId27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png"/><Relationship Id="rId18" Type="http://schemas.openxmlformats.org/officeDocument/2006/relationships/image" Target="../media/image35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12" Type="http://schemas.openxmlformats.org/officeDocument/2006/relationships/image" Target="../media/image31.png"/><Relationship Id="rId17" Type="http://schemas.openxmlformats.org/officeDocument/2006/relationships/hyperlink" Target="https://www.youtube.com/watch?v=84a6F5RNRZ4" TargetMode="External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3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5" Type="http://schemas.openxmlformats.org/officeDocument/2006/relationships/image" Target="../media/image33.png"/><Relationship Id="rId10" Type="http://schemas.openxmlformats.org/officeDocument/2006/relationships/image" Target="../media/image29.png"/><Relationship Id="rId19" Type="http://schemas.openxmlformats.org/officeDocument/2006/relationships/image" Target="../media/image20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Relationship Id="rId14" Type="http://schemas.openxmlformats.org/officeDocument/2006/relationships/slide" Target="slide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png"/><Relationship Id="rId18" Type="http://schemas.openxmlformats.org/officeDocument/2006/relationships/image" Target="../media/image35.png"/><Relationship Id="rId3" Type="http://schemas.openxmlformats.org/officeDocument/2006/relationships/image" Target="../media/image22.png"/><Relationship Id="rId21" Type="http://schemas.openxmlformats.org/officeDocument/2006/relationships/hyperlink" Target="mailto:ebrowne@patersonschools.org" TargetMode="External"/><Relationship Id="rId7" Type="http://schemas.openxmlformats.org/officeDocument/2006/relationships/image" Target="../media/image26.png"/><Relationship Id="rId12" Type="http://schemas.openxmlformats.org/officeDocument/2006/relationships/image" Target="../media/image31.png"/><Relationship Id="rId17" Type="http://schemas.openxmlformats.org/officeDocument/2006/relationships/hyperlink" Target="https://www.youtube.com/watch?v=84a6F5RNRZ4" TargetMode="External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34.jpg"/><Relationship Id="rId20" Type="http://schemas.openxmlformats.org/officeDocument/2006/relationships/hyperlink" Target="mailto:ebrowne@paterson.k12.nj.us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5" Type="http://schemas.openxmlformats.org/officeDocument/2006/relationships/image" Target="../media/image33.png"/><Relationship Id="rId10" Type="http://schemas.openxmlformats.org/officeDocument/2006/relationships/image" Target="../media/image29.png"/><Relationship Id="rId19" Type="http://schemas.openxmlformats.org/officeDocument/2006/relationships/image" Target="../media/image20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Relationship Id="rId14" Type="http://schemas.openxmlformats.org/officeDocument/2006/relationships/slide" Target="slide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png"/><Relationship Id="rId18" Type="http://schemas.openxmlformats.org/officeDocument/2006/relationships/image" Target="../media/image35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12" Type="http://schemas.openxmlformats.org/officeDocument/2006/relationships/image" Target="../media/image31.png"/><Relationship Id="rId17" Type="http://schemas.openxmlformats.org/officeDocument/2006/relationships/hyperlink" Target="https://www.youtube.com/watch?v=84a6F5RNRZ4" TargetMode="External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3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5" Type="http://schemas.openxmlformats.org/officeDocument/2006/relationships/image" Target="../media/image33.png"/><Relationship Id="rId10" Type="http://schemas.openxmlformats.org/officeDocument/2006/relationships/image" Target="../media/image29.png"/><Relationship Id="rId19" Type="http://schemas.openxmlformats.org/officeDocument/2006/relationships/image" Target="../media/image20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Relationship Id="rId14" Type="http://schemas.openxmlformats.org/officeDocument/2006/relationships/slide" Target="slide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6.jp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3.png"/><Relationship Id="rId4" Type="http://schemas.openxmlformats.org/officeDocument/2006/relationships/slide" Target="slide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6.jp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3.png"/><Relationship Id="rId4" Type="http://schemas.openxmlformats.org/officeDocument/2006/relationships/slide" Target="slide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6.jp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3.png"/><Relationship Id="rId4" Type="http://schemas.openxmlformats.org/officeDocument/2006/relationships/slide" Target="slid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 rotWithShape="1">
          <a:blip r:embed="rId4">
            <a:alphaModFix/>
          </a:blip>
          <a:srcRect t="35625" b="39998"/>
          <a:stretch/>
        </p:blipFill>
        <p:spPr>
          <a:xfrm>
            <a:off x="1892363" y="3556300"/>
            <a:ext cx="6645375" cy="158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834600" y="598290"/>
            <a:ext cx="1140600" cy="1463861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 rotWithShape="1">
          <a:blip r:embed="rId6">
            <a:alphaModFix/>
          </a:blip>
          <a:srcRect l="6891" t="3586" r="4862" b="20759"/>
          <a:stretch/>
        </p:blipFill>
        <p:spPr>
          <a:xfrm>
            <a:off x="4608800" y="412275"/>
            <a:ext cx="3928942" cy="2522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57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-123441" y="3615326"/>
            <a:ext cx="2189446" cy="1682432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58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30984" y="3343328"/>
            <a:ext cx="1032657" cy="942425"/>
          </a:xfrm>
          <a:prstGeom prst="rect">
            <a:avLst/>
          </a:prstGeom>
          <a:noFill/>
          <a:ln>
            <a:noFill/>
          </a:ln>
        </p:spPr>
      </p:pic>
      <p:sp>
        <p:nvSpPr>
          <p:cNvPr id="59" name="Google Shape;59;p13"/>
          <p:cNvSpPr/>
          <p:nvPr/>
        </p:nvSpPr>
        <p:spPr>
          <a:xfrm>
            <a:off x="4278100" y="1363300"/>
            <a:ext cx="2253600" cy="3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0" name="Google Shape;60;p13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711200" y="486837"/>
            <a:ext cx="2029850" cy="942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-5975" y="-26750"/>
            <a:ext cx="1640700" cy="427031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634725" y="-26750"/>
            <a:ext cx="1640700" cy="427031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3275425" y="-14750"/>
            <a:ext cx="1640700" cy="427031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4916125" y="-14750"/>
            <a:ext cx="1640700" cy="427031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65;p13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6556825" y="-14750"/>
            <a:ext cx="1640700" cy="427031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13"/>
          <p:cNvPicPr preferRelativeResize="0"/>
          <p:nvPr/>
        </p:nvPicPr>
        <p:blipFill rotWithShape="1">
          <a:blip r:embed="rId10">
            <a:alphaModFix/>
          </a:blip>
          <a:srcRect r="42313"/>
          <a:stretch/>
        </p:blipFill>
        <p:spPr>
          <a:xfrm>
            <a:off x="8197525" y="-14750"/>
            <a:ext cx="946475" cy="427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67;p13">
            <a:hlinkClick r:id="rId11"/>
          </p:cNvPr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468300" y="1172775"/>
            <a:ext cx="3630925" cy="2061849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68;p13"/>
          <p:cNvSpPr txBox="1"/>
          <p:nvPr/>
        </p:nvSpPr>
        <p:spPr>
          <a:xfrm>
            <a:off x="388825" y="622100"/>
            <a:ext cx="37104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highlight>
                  <a:srgbClr val="FFFF00"/>
                </a:highlight>
                <a:latin typeface="Bangers"/>
                <a:ea typeface="Bangers"/>
                <a:cs typeface="Bangers"/>
                <a:sym typeface="Bangers"/>
              </a:rPr>
              <a:t>Welcome to the Joseph A. Taub School!</a:t>
            </a:r>
            <a:endParaRPr sz="2000">
              <a:highlight>
                <a:srgbClr val="FFFF00"/>
              </a:highlight>
              <a:latin typeface="Bangers"/>
              <a:ea typeface="Bangers"/>
              <a:cs typeface="Bangers"/>
              <a:sym typeface="Bangers"/>
            </a:endParaRPr>
          </a:p>
        </p:txBody>
      </p:sp>
      <p:pic>
        <p:nvPicPr>
          <p:cNvPr id="69" name="Google Shape;69;p13">
            <a:hlinkClick r:id="rId13"/>
          </p:cNvPr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2521225" y="3442019"/>
            <a:ext cx="2394900" cy="1347131"/>
          </a:xfrm>
          <a:prstGeom prst="rect">
            <a:avLst/>
          </a:prstGeom>
          <a:noFill/>
          <a:ln>
            <a:noFill/>
          </a:ln>
        </p:spPr>
      </p:pic>
      <p:sp>
        <p:nvSpPr>
          <p:cNvPr id="70" name="Google Shape;70;p13"/>
          <p:cNvSpPr txBox="1"/>
          <p:nvPr/>
        </p:nvSpPr>
        <p:spPr>
          <a:xfrm>
            <a:off x="5659525" y="1733725"/>
            <a:ext cx="2315100" cy="58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FF00FF"/>
                </a:solidFill>
              </a:rPr>
              <a:t>Mrs Browne - 8th Grade Science class</a:t>
            </a:r>
            <a:endParaRPr b="1">
              <a:solidFill>
                <a:srgbClr val="FF00FF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22"/>
          <p:cNvSpPr/>
          <p:nvPr/>
        </p:nvSpPr>
        <p:spPr>
          <a:xfrm>
            <a:off x="0" y="0"/>
            <a:ext cx="9144000" cy="4211100"/>
          </a:xfrm>
          <a:prstGeom prst="rect">
            <a:avLst/>
          </a:prstGeom>
          <a:solidFill>
            <a:srgbClr val="674EA7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26" name="Google Shape;226;p22">
            <a:hlinkClick r:id="rId4" action="ppaction://hlinksldjump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938800" y="3977875"/>
            <a:ext cx="985850" cy="985850"/>
          </a:xfrm>
          <a:prstGeom prst="rect">
            <a:avLst/>
          </a:prstGeom>
          <a:noFill/>
          <a:ln>
            <a:noFill/>
          </a:ln>
        </p:spPr>
      </p:pic>
      <p:sp>
        <p:nvSpPr>
          <p:cNvPr id="227" name="Google Shape;227;p22"/>
          <p:cNvSpPr txBox="1"/>
          <p:nvPr/>
        </p:nvSpPr>
        <p:spPr>
          <a:xfrm>
            <a:off x="974900" y="0"/>
            <a:ext cx="6943800" cy="50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b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Classroom Routines</a:t>
            </a:r>
            <a:endParaRPr sz="3200" b="1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28" name="Google Shape;228;p22"/>
          <p:cNvSpPr txBox="1"/>
          <p:nvPr/>
        </p:nvSpPr>
        <p:spPr>
          <a:xfrm>
            <a:off x="1224050" y="877250"/>
            <a:ext cx="6445500" cy="266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29" name="Google Shape;229;p2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259825" y="342850"/>
            <a:ext cx="9609826" cy="4937501"/>
          </a:xfrm>
          <a:prstGeom prst="rect">
            <a:avLst/>
          </a:prstGeom>
          <a:noFill/>
          <a:ln>
            <a:noFill/>
          </a:ln>
        </p:spPr>
      </p:pic>
      <p:sp>
        <p:nvSpPr>
          <p:cNvPr id="230" name="Google Shape;230;p22"/>
          <p:cNvSpPr txBox="1">
            <a:spLocks noGrp="1"/>
          </p:cNvSpPr>
          <p:nvPr>
            <p:ph type="body" idx="4294967295"/>
          </p:nvPr>
        </p:nvSpPr>
        <p:spPr>
          <a:xfrm>
            <a:off x="545650" y="656600"/>
            <a:ext cx="3933600" cy="348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★"/>
            </a:pPr>
            <a:r>
              <a:rPr lang="en">
                <a:solidFill>
                  <a:schemeClr val="dk1"/>
                </a:solidFill>
              </a:rPr>
              <a:t>Lockers are available for use two times daily: morning &amp; evening.</a:t>
            </a:r>
            <a:endParaRPr>
              <a:solidFill>
                <a:schemeClr val="dk1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★"/>
            </a:pPr>
            <a:r>
              <a:rPr lang="en">
                <a:solidFill>
                  <a:schemeClr val="dk1"/>
                </a:solidFill>
              </a:rPr>
              <a:t>Immediately upon entering the building, place all coats, sweaters, hoodies, jackets, and backpacks in the locker.</a:t>
            </a:r>
            <a:endParaRPr>
              <a:solidFill>
                <a:schemeClr val="dk1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★"/>
            </a:pPr>
            <a:r>
              <a:rPr lang="en">
                <a:solidFill>
                  <a:schemeClr val="dk1"/>
                </a:solidFill>
              </a:rPr>
              <a:t>Remove all necessary materials.</a:t>
            </a:r>
            <a:endParaRPr>
              <a:solidFill>
                <a:schemeClr val="dk1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★"/>
            </a:pPr>
            <a:r>
              <a:rPr lang="en">
                <a:solidFill>
                  <a:schemeClr val="dk1"/>
                </a:solidFill>
              </a:rPr>
              <a:t>Immediately before the p.m.</a:t>
            </a:r>
            <a:r>
              <a:rPr lang="en"/>
              <a:t> 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231" name="Google Shape;231;p22"/>
          <p:cNvSpPr txBox="1">
            <a:spLocks noGrp="1"/>
          </p:cNvSpPr>
          <p:nvPr>
            <p:ph type="body" idx="4294967295"/>
          </p:nvPr>
        </p:nvSpPr>
        <p:spPr>
          <a:xfrm>
            <a:off x="4572000" y="656600"/>
            <a:ext cx="4151400" cy="348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Homeroom, remove all your belongings.</a:t>
            </a:r>
            <a:endParaRPr>
              <a:solidFill>
                <a:schemeClr val="dk1"/>
              </a:solidFill>
            </a:endParaRPr>
          </a:p>
          <a:p>
            <a:pPr marL="457200" lvl="0" indent="-34290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★"/>
            </a:pPr>
            <a:r>
              <a:rPr lang="en">
                <a:solidFill>
                  <a:schemeClr val="dk1"/>
                </a:solidFill>
              </a:rPr>
              <a:t>Take your assigned seat.</a:t>
            </a:r>
            <a:endParaRPr>
              <a:solidFill>
                <a:schemeClr val="dk1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★"/>
            </a:pPr>
            <a:r>
              <a:rPr lang="en">
                <a:solidFill>
                  <a:schemeClr val="dk1"/>
                </a:solidFill>
              </a:rPr>
              <a:t>Place all phones in the box provided.</a:t>
            </a:r>
            <a:endParaRPr>
              <a:solidFill>
                <a:schemeClr val="dk1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★"/>
            </a:pPr>
            <a:r>
              <a:rPr lang="en">
                <a:solidFill>
                  <a:schemeClr val="dk1"/>
                </a:solidFill>
              </a:rPr>
              <a:t>Complete the Do-Now.</a:t>
            </a:r>
            <a:endParaRPr>
              <a:solidFill>
                <a:schemeClr val="dk1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★"/>
            </a:pPr>
            <a:r>
              <a:rPr lang="en">
                <a:solidFill>
                  <a:schemeClr val="dk1"/>
                </a:solidFill>
              </a:rPr>
              <a:t>Sit quietly and wait for the lesson to begin.</a:t>
            </a:r>
            <a:endParaRPr>
              <a:solidFill>
                <a:schemeClr val="dk1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★"/>
            </a:pPr>
            <a:r>
              <a:rPr lang="en" b="1">
                <a:solidFill>
                  <a:srgbClr val="FF0000"/>
                </a:solidFill>
              </a:rPr>
              <a:t>DISMISSAL: </a:t>
            </a:r>
            <a:r>
              <a:rPr lang="en">
                <a:solidFill>
                  <a:schemeClr val="dk1"/>
                </a:solidFill>
              </a:rPr>
              <a:t>Remain seated until your bus is called.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23"/>
          <p:cNvSpPr/>
          <p:nvPr/>
        </p:nvSpPr>
        <p:spPr>
          <a:xfrm>
            <a:off x="0" y="0"/>
            <a:ext cx="9144000" cy="4211100"/>
          </a:xfrm>
          <a:prstGeom prst="rect">
            <a:avLst/>
          </a:prstGeom>
          <a:solidFill>
            <a:srgbClr val="674EA7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37" name="Google Shape;237;p23">
            <a:hlinkClick r:id="rId4" action="ppaction://hlinksldjump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938800" y="3977875"/>
            <a:ext cx="985850" cy="985850"/>
          </a:xfrm>
          <a:prstGeom prst="rect">
            <a:avLst/>
          </a:prstGeom>
          <a:noFill/>
          <a:ln>
            <a:noFill/>
          </a:ln>
        </p:spPr>
      </p:pic>
      <p:sp>
        <p:nvSpPr>
          <p:cNvPr id="238" name="Google Shape;238;p23"/>
          <p:cNvSpPr txBox="1"/>
          <p:nvPr/>
        </p:nvSpPr>
        <p:spPr>
          <a:xfrm>
            <a:off x="974900" y="0"/>
            <a:ext cx="6943800" cy="50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b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Classroom Norms for Discussion</a:t>
            </a:r>
            <a:endParaRPr sz="3200" b="1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39" name="Google Shape;239;p23"/>
          <p:cNvSpPr txBox="1"/>
          <p:nvPr/>
        </p:nvSpPr>
        <p:spPr>
          <a:xfrm>
            <a:off x="1224050" y="877250"/>
            <a:ext cx="6445500" cy="266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40" name="Google Shape;240;p2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259825" y="342850"/>
            <a:ext cx="9609826" cy="4937501"/>
          </a:xfrm>
          <a:prstGeom prst="rect">
            <a:avLst/>
          </a:prstGeom>
          <a:noFill/>
          <a:ln>
            <a:noFill/>
          </a:ln>
        </p:spPr>
      </p:pic>
      <p:sp>
        <p:nvSpPr>
          <p:cNvPr id="241" name="Google Shape;241;p23"/>
          <p:cNvSpPr txBox="1">
            <a:spLocks noGrp="1"/>
          </p:cNvSpPr>
          <p:nvPr>
            <p:ph type="body" idx="4294967295"/>
          </p:nvPr>
        </p:nvSpPr>
        <p:spPr>
          <a:xfrm>
            <a:off x="545650" y="656600"/>
            <a:ext cx="3933600" cy="348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Char char="★"/>
            </a:pPr>
            <a:r>
              <a:rPr lang="en" sz="2200" b="1">
                <a:solidFill>
                  <a:schemeClr val="dk1"/>
                </a:solidFill>
              </a:rPr>
              <a:t>You have the right to:</a:t>
            </a:r>
            <a:endParaRPr sz="2200" b="1">
              <a:solidFill>
                <a:schemeClr val="dk1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➢"/>
            </a:pPr>
            <a:r>
              <a:rPr lang="en">
                <a:solidFill>
                  <a:schemeClr val="dk1"/>
                </a:solidFill>
              </a:rPr>
              <a:t>Odd ideas</a:t>
            </a:r>
            <a:endParaRPr>
              <a:solidFill>
                <a:schemeClr val="dk1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➢"/>
            </a:pPr>
            <a:r>
              <a:rPr lang="en">
                <a:solidFill>
                  <a:schemeClr val="dk1"/>
                </a:solidFill>
              </a:rPr>
              <a:t>Ask questions help you understand</a:t>
            </a:r>
            <a:endParaRPr>
              <a:solidFill>
                <a:schemeClr val="dk1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➢"/>
            </a:pPr>
            <a:r>
              <a:rPr lang="en">
                <a:solidFill>
                  <a:schemeClr val="dk1"/>
                </a:solidFill>
              </a:rPr>
              <a:t>Agree or disagree with explanation</a:t>
            </a:r>
            <a:endParaRPr>
              <a:solidFill>
                <a:schemeClr val="dk1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➢"/>
            </a:pPr>
            <a:r>
              <a:rPr lang="en">
                <a:solidFill>
                  <a:schemeClr val="dk1"/>
                </a:solidFill>
              </a:rPr>
              <a:t>Have your ideas discussed</a:t>
            </a:r>
            <a:endParaRPr>
              <a:solidFill>
                <a:schemeClr val="dk1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➢"/>
            </a:pPr>
            <a:r>
              <a:rPr lang="en">
                <a:solidFill>
                  <a:schemeClr val="dk1"/>
                </a:solidFill>
              </a:rPr>
              <a:t>Be treated with respect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242" name="Google Shape;242;p23"/>
          <p:cNvSpPr txBox="1">
            <a:spLocks noGrp="1"/>
          </p:cNvSpPr>
          <p:nvPr>
            <p:ph type="body" idx="4294967295"/>
          </p:nvPr>
        </p:nvSpPr>
        <p:spPr>
          <a:xfrm>
            <a:off x="4641025" y="656600"/>
            <a:ext cx="4151400" cy="348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Char char="★"/>
            </a:pPr>
            <a:r>
              <a:rPr lang="en" sz="2200" b="1">
                <a:solidFill>
                  <a:schemeClr val="dk1"/>
                </a:solidFill>
              </a:rPr>
              <a:t>You are obligated to:</a:t>
            </a:r>
            <a:r>
              <a:rPr lang="en" sz="2200">
                <a:solidFill>
                  <a:schemeClr val="dk1"/>
                </a:solidFill>
              </a:rPr>
              <a:t> </a:t>
            </a:r>
            <a:endParaRPr>
              <a:solidFill>
                <a:schemeClr val="dk1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➢"/>
            </a:pPr>
            <a:r>
              <a:rPr lang="en">
                <a:solidFill>
                  <a:schemeClr val="dk1"/>
                </a:solidFill>
              </a:rPr>
              <a:t>Speak for everyone to hear</a:t>
            </a:r>
            <a:endParaRPr>
              <a:solidFill>
                <a:schemeClr val="dk1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➢"/>
            </a:pPr>
            <a:r>
              <a:rPr lang="en">
                <a:solidFill>
                  <a:schemeClr val="dk1"/>
                </a:solidFill>
              </a:rPr>
              <a:t>Take turn to speak</a:t>
            </a:r>
            <a:endParaRPr>
              <a:solidFill>
                <a:schemeClr val="dk1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➢"/>
            </a:pPr>
            <a:r>
              <a:rPr lang="en">
                <a:solidFill>
                  <a:schemeClr val="dk1"/>
                </a:solidFill>
              </a:rPr>
              <a:t>Listen for understanding</a:t>
            </a:r>
            <a:endParaRPr>
              <a:solidFill>
                <a:schemeClr val="dk1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➢"/>
            </a:pPr>
            <a:r>
              <a:rPr lang="en">
                <a:solidFill>
                  <a:schemeClr val="dk1"/>
                </a:solidFill>
              </a:rPr>
              <a:t>Agree or disagree with explanation</a:t>
            </a:r>
            <a:endParaRPr>
              <a:solidFill>
                <a:schemeClr val="dk1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➢"/>
            </a:pPr>
            <a:r>
              <a:rPr lang="en">
                <a:solidFill>
                  <a:schemeClr val="dk1"/>
                </a:solidFill>
              </a:rPr>
              <a:t>Assess ideas, not people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24"/>
          <p:cNvSpPr/>
          <p:nvPr/>
        </p:nvSpPr>
        <p:spPr>
          <a:xfrm>
            <a:off x="0" y="0"/>
            <a:ext cx="9144000" cy="4211100"/>
          </a:xfrm>
          <a:prstGeom prst="rect">
            <a:avLst/>
          </a:prstGeom>
          <a:solidFill>
            <a:srgbClr val="674EA7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48" name="Google Shape;248;p24">
            <a:hlinkClick r:id="rId4" action="ppaction://hlinksldjump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938800" y="3977875"/>
            <a:ext cx="985850" cy="985850"/>
          </a:xfrm>
          <a:prstGeom prst="rect">
            <a:avLst/>
          </a:prstGeom>
          <a:noFill/>
          <a:ln>
            <a:noFill/>
          </a:ln>
        </p:spPr>
      </p:pic>
      <p:sp>
        <p:nvSpPr>
          <p:cNvPr id="249" name="Google Shape;249;p24"/>
          <p:cNvSpPr txBox="1"/>
          <p:nvPr/>
        </p:nvSpPr>
        <p:spPr>
          <a:xfrm>
            <a:off x="995000" y="59375"/>
            <a:ext cx="6943800" cy="50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b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Syllabus </a:t>
            </a:r>
            <a:endParaRPr sz="3200" b="1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50" name="Google Shape;250;p24"/>
          <p:cNvSpPr txBox="1"/>
          <p:nvPr/>
        </p:nvSpPr>
        <p:spPr>
          <a:xfrm>
            <a:off x="1224050" y="877250"/>
            <a:ext cx="6445500" cy="266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51" name="Google Shape;251;p2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337900" y="367400"/>
            <a:ext cx="6884100" cy="4596324"/>
          </a:xfrm>
          <a:prstGeom prst="rect">
            <a:avLst/>
          </a:prstGeom>
          <a:noFill/>
          <a:ln>
            <a:noFill/>
          </a:ln>
        </p:spPr>
      </p:pic>
      <p:sp>
        <p:nvSpPr>
          <p:cNvPr id="252" name="Google Shape;252;p24"/>
          <p:cNvSpPr txBox="1"/>
          <p:nvPr/>
        </p:nvSpPr>
        <p:spPr>
          <a:xfrm>
            <a:off x="2104450" y="563075"/>
            <a:ext cx="5215800" cy="325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/>
              <a:t>Based on:</a:t>
            </a:r>
            <a:endParaRPr sz="18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/>
              <a:t>*Welcome Letter</a:t>
            </a:r>
            <a:endParaRPr sz="18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/>
              <a:t>*Classroom Goals &amp; Expectations</a:t>
            </a:r>
            <a:endParaRPr sz="18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/>
              <a:t>*Attendance</a:t>
            </a:r>
            <a:endParaRPr sz="18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/>
              <a:t>*Homework &amp; Make-up Work Policy</a:t>
            </a:r>
            <a:endParaRPr sz="18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/>
              <a:t>*Technology: Internet &amp; Phone Policy  </a:t>
            </a:r>
            <a:endParaRPr sz="1800" b="1"/>
          </a:p>
        </p:txBody>
      </p:sp>
      <p:pic>
        <p:nvPicPr>
          <p:cNvPr id="253" name="Google Shape;253;p2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342725" y="691975"/>
            <a:ext cx="1372250" cy="1352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4" name="Google Shape;254;p2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342725" y="2173425"/>
            <a:ext cx="1372250" cy="1209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5" name="Google Shape;255;p2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190075" y="633427"/>
            <a:ext cx="2152650" cy="1104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25"/>
          <p:cNvSpPr/>
          <p:nvPr/>
        </p:nvSpPr>
        <p:spPr>
          <a:xfrm>
            <a:off x="0" y="0"/>
            <a:ext cx="9144000" cy="4211100"/>
          </a:xfrm>
          <a:prstGeom prst="rect">
            <a:avLst/>
          </a:prstGeom>
          <a:solidFill>
            <a:srgbClr val="674EA7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61" name="Google Shape;261;p25">
            <a:hlinkClick r:id="rId4" action="ppaction://hlinksldjump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938800" y="3977875"/>
            <a:ext cx="985850" cy="985850"/>
          </a:xfrm>
          <a:prstGeom prst="rect">
            <a:avLst/>
          </a:prstGeom>
          <a:noFill/>
          <a:ln>
            <a:noFill/>
          </a:ln>
        </p:spPr>
      </p:pic>
      <p:sp>
        <p:nvSpPr>
          <p:cNvPr id="262" name="Google Shape;262;p25"/>
          <p:cNvSpPr txBox="1"/>
          <p:nvPr/>
        </p:nvSpPr>
        <p:spPr>
          <a:xfrm>
            <a:off x="995000" y="59375"/>
            <a:ext cx="6943800" cy="50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b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8th Grade Units</a:t>
            </a:r>
            <a:endParaRPr sz="3200" b="1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63" name="Google Shape;263;p25"/>
          <p:cNvSpPr txBox="1"/>
          <p:nvPr/>
        </p:nvSpPr>
        <p:spPr>
          <a:xfrm>
            <a:off x="1224050" y="877250"/>
            <a:ext cx="6445500" cy="266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64" name="Google Shape;264;p2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32000" y="342850"/>
            <a:ext cx="8479176" cy="4715200"/>
          </a:xfrm>
          <a:prstGeom prst="rect">
            <a:avLst/>
          </a:prstGeom>
          <a:noFill/>
          <a:ln>
            <a:noFill/>
          </a:ln>
        </p:spPr>
      </p:pic>
      <p:sp>
        <p:nvSpPr>
          <p:cNvPr id="265" name="Google Shape;265;p25"/>
          <p:cNvSpPr txBox="1"/>
          <p:nvPr/>
        </p:nvSpPr>
        <p:spPr>
          <a:xfrm>
            <a:off x="2169675" y="656550"/>
            <a:ext cx="5499900" cy="31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 b="1"/>
              <a:t>*Unit 1: Waves*</a:t>
            </a:r>
            <a:endParaRPr sz="2100" b="1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00" b="1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 b="1"/>
              <a:t>*Unit 2: Planetary Science</a:t>
            </a:r>
            <a:endParaRPr sz="2100" b="1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00" b="1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 b="1"/>
              <a:t>*Unit 3: Heredity &amp; Adaptations* </a:t>
            </a:r>
            <a:endParaRPr sz="2100" b="1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00" b="1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 b="1"/>
              <a:t>*Unit 4: Human Systems Interactions*</a:t>
            </a:r>
            <a:endParaRPr sz="2100" b="1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100" b="1"/>
          </a:p>
          <a:p>
            <a:pPr marL="457200" lvl="0" indent="-3619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100"/>
              <a:buChar char="★"/>
            </a:pPr>
            <a:r>
              <a:rPr lang="en" sz="2100" b="1">
                <a:solidFill>
                  <a:srgbClr val="FF0000"/>
                </a:solidFill>
              </a:rPr>
              <a:t>FOSS E-Textbooks and Vocab. Definition posted in Google Classroom</a:t>
            </a:r>
            <a:endParaRPr sz="2100" b="1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/>
          </a:p>
        </p:txBody>
      </p:sp>
      <p:pic>
        <p:nvPicPr>
          <p:cNvPr id="266" name="Google Shape;266;p2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48825" y="1559038"/>
            <a:ext cx="1320850" cy="660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" name="Google Shape;267;p2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848821" y="656550"/>
            <a:ext cx="1083274" cy="609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Google Shape;268;p25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848825" y="2306350"/>
            <a:ext cx="1320850" cy="1476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25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6527850" y="563075"/>
            <a:ext cx="1570275" cy="1514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26"/>
          <p:cNvSpPr/>
          <p:nvPr/>
        </p:nvSpPr>
        <p:spPr>
          <a:xfrm>
            <a:off x="0" y="0"/>
            <a:ext cx="9144000" cy="4211100"/>
          </a:xfrm>
          <a:prstGeom prst="rect">
            <a:avLst/>
          </a:prstGeom>
          <a:solidFill>
            <a:srgbClr val="674EA7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75" name="Google Shape;275;p26">
            <a:hlinkClick r:id="rId4" action="ppaction://hlinksldjump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938800" y="3977875"/>
            <a:ext cx="985850" cy="985850"/>
          </a:xfrm>
          <a:prstGeom prst="rect">
            <a:avLst/>
          </a:prstGeom>
          <a:noFill/>
          <a:ln>
            <a:noFill/>
          </a:ln>
        </p:spPr>
      </p:pic>
      <p:sp>
        <p:nvSpPr>
          <p:cNvPr id="276" name="Google Shape;276;p26"/>
          <p:cNvSpPr txBox="1"/>
          <p:nvPr/>
        </p:nvSpPr>
        <p:spPr>
          <a:xfrm>
            <a:off x="995000" y="59375"/>
            <a:ext cx="6943800" cy="50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b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Grading</a:t>
            </a:r>
            <a:endParaRPr sz="3200" b="1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77" name="Google Shape;277;p26"/>
          <p:cNvSpPr txBox="1"/>
          <p:nvPr/>
        </p:nvSpPr>
        <p:spPr>
          <a:xfrm>
            <a:off x="1224050" y="877250"/>
            <a:ext cx="6445500" cy="266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78" name="Google Shape;278;p2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337900" y="367400"/>
            <a:ext cx="6884100" cy="4596324"/>
          </a:xfrm>
          <a:prstGeom prst="rect">
            <a:avLst/>
          </a:prstGeom>
          <a:noFill/>
          <a:ln>
            <a:noFill/>
          </a:ln>
        </p:spPr>
      </p:pic>
      <p:sp>
        <p:nvSpPr>
          <p:cNvPr id="279" name="Google Shape;279;p26"/>
          <p:cNvSpPr txBox="1"/>
          <p:nvPr/>
        </p:nvSpPr>
        <p:spPr>
          <a:xfrm>
            <a:off x="2295225" y="563075"/>
            <a:ext cx="4913400" cy="309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/>
              <a:t>Based on:</a:t>
            </a:r>
            <a:endParaRPr sz="18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/>
              <a:t>*Summative Assessments  50%</a:t>
            </a:r>
            <a:endParaRPr sz="18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/>
              <a:t>*Classwork 20%</a:t>
            </a:r>
            <a:endParaRPr sz="18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/>
              <a:t>*Homework 10%</a:t>
            </a:r>
            <a:endParaRPr sz="18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/>
              <a:t>*Participation 10%</a:t>
            </a:r>
            <a:endParaRPr sz="18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/>
              <a:t>*I-Checks/Test Reviews 10% </a:t>
            </a:r>
            <a:endParaRPr sz="1800" b="1"/>
          </a:p>
        </p:txBody>
      </p:sp>
      <p:pic>
        <p:nvPicPr>
          <p:cNvPr id="280" name="Google Shape;280;p2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851200" y="634725"/>
            <a:ext cx="1911525" cy="1622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1" name="Google Shape;281;p2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619600" y="2256922"/>
            <a:ext cx="2143125" cy="1622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27"/>
          <p:cNvSpPr/>
          <p:nvPr/>
        </p:nvSpPr>
        <p:spPr>
          <a:xfrm>
            <a:off x="0" y="0"/>
            <a:ext cx="9144000" cy="4211100"/>
          </a:xfrm>
          <a:prstGeom prst="rect">
            <a:avLst/>
          </a:prstGeom>
          <a:solidFill>
            <a:srgbClr val="674EA7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87" name="Google Shape;287;p27">
            <a:hlinkClick r:id="rId4" action="ppaction://hlinksldjump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938800" y="3977875"/>
            <a:ext cx="985850" cy="985850"/>
          </a:xfrm>
          <a:prstGeom prst="rect">
            <a:avLst/>
          </a:prstGeom>
          <a:noFill/>
          <a:ln>
            <a:noFill/>
          </a:ln>
        </p:spPr>
      </p:pic>
      <p:sp>
        <p:nvSpPr>
          <p:cNvPr id="288" name="Google Shape;288;p27"/>
          <p:cNvSpPr txBox="1"/>
          <p:nvPr/>
        </p:nvSpPr>
        <p:spPr>
          <a:xfrm>
            <a:off x="995000" y="59375"/>
            <a:ext cx="6943800" cy="50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b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Late Work Policy</a:t>
            </a:r>
            <a:endParaRPr sz="3200" b="1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89" name="Google Shape;289;p27"/>
          <p:cNvSpPr txBox="1"/>
          <p:nvPr/>
        </p:nvSpPr>
        <p:spPr>
          <a:xfrm>
            <a:off x="1224050" y="877250"/>
            <a:ext cx="6445500" cy="266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90" name="Google Shape;290;p2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337900" y="367400"/>
            <a:ext cx="6884100" cy="4596324"/>
          </a:xfrm>
          <a:prstGeom prst="rect">
            <a:avLst/>
          </a:prstGeom>
          <a:noFill/>
          <a:ln>
            <a:noFill/>
          </a:ln>
        </p:spPr>
      </p:pic>
      <p:sp>
        <p:nvSpPr>
          <p:cNvPr id="291" name="Google Shape;291;p27"/>
          <p:cNvSpPr txBox="1"/>
          <p:nvPr/>
        </p:nvSpPr>
        <p:spPr>
          <a:xfrm>
            <a:off x="1764650" y="563075"/>
            <a:ext cx="4556400" cy="309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 b="1"/>
              <a:t>8th grade science units are build </a:t>
            </a:r>
            <a:endParaRPr sz="1800" b="1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/>
              <a:t>from previous concepts</a:t>
            </a:r>
            <a:endParaRPr sz="1800" b="1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 b="1"/>
              <a:t>So, it is very important that students complete all assignments on time </a:t>
            </a:r>
            <a:endParaRPr sz="1800" b="1"/>
          </a:p>
        </p:txBody>
      </p:sp>
      <p:pic>
        <p:nvPicPr>
          <p:cNvPr id="292" name="Google Shape;292;p2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135850" y="625325"/>
            <a:ext cx="1675800" cy="2920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3" name="Google Shape;293;p2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135850" y="563075"/>
            <a:ext cx="1861100" cy="298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28"/>
          <p:cNvSpPr/>
          <p:nvPr/>
        </p:nvSpPr>
        <p:spPr>
          <a:xfrm>
            <a:off x="0" y="0"/>
            <a:ext cx="9144000" cy="4211100"/>
          </a:xfrm>
          <a:prstGeom prst="rect">
            <a:avLst/>
          </a:prstGeom>
          <a:solidFill>
            <a:srgbClr val="674EA7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99" name="Google Shape;299;p28">
            <a:hlinkClick r:id="rId4" action="ppaction://hlinksldjump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938800" y="3977875"/>
            <a:ext cx="985850" cy="985850"/>
          </a:xfrm>
          <a:prstGeom prst="rect">
            <a:avLst/>
          </a:prstGeom>
          <a:noFill/>
          <a:ln>
            <a:noFill/>
          </a:ln>
        </p:spPr>
      </p:pic>
      <p:sp>
        <p:nvSpPr>
          <p:cNvPr id="300" name="Google Shape;300;p28"/>
          <p:cNvSpPr txBox="1"/>
          <p:nvPr/>
        </p:nvSpPr>
        <p:spPr>
          <a:xfrm>
            <a:off x="995000" y="59375"/>
            <a:ext cx="6943800" cy="50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b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Make-up Work</a:t>
            </a:r>
            <a:endParaRPr sz="3200" b="1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01" name="Google Shape;301;p28"/>
          <p:cNvSpPr txBox="1"/>
          <p:nvPr/>
        </p:nvSpPr>
        <p:spPr>
          <a:xfrm>
            <a:off x="1224050" y="877250"/>
            <a:ext cx="6445500" cy="266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02" name="Google Shape;302;p2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337900" y="367400"/>
            <a:ext cx="6884100" cy="4596324"/>
          </a:xfrm>
          <a:prstGeom prst="rect">
            <a:avLst/>
          </a:prstGeom>
          <a:noFill/>
          <a:ln>
            <a:noFill/>
          </a:ln>
        </p:spPr>
      </p:pic>
      <p:sp>
        <p:nvSpPr>
          <p:cNvPr id="303" name="Google Shape;303;p28"/>
          <p:cNvSpPr txBox="1"/>
          <p:nvPr/>
        </p:nvSpPr>
        <p:spPr>
          <a:xfrm>
            <a:off x="1965450" y="735350"/>
            <a:ext cx="4355700" cy="29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 b="1"/>
              <a:t>Students who are absent from school for any reason will complete all missing assignments, including homework.</a:t>
            </a:r>
            <a:endParaRPr sz="1800" b="1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 b="1"/>
              <a:t>If missing work is not completed this will affect your grade.</a:t>
            </a:r>
            <a:endParaRPr sz="1800" b="1"/>
          </a:p>
        </p:txBody>
      </p:sp>
      <p:pic>
        <p:nvPicPr>
          <p:cNvPr id="304" name="Google Shape;304;p2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135850" y="625325"/>
            <a:ext cx="1675800" cy="2920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29"/>
          <p:cNvSpPr/>
          <p:nvPr/>
        </p:nvSpPr>
        <p:spPr>
          <a:xfrm>
            <a:off x="0" y="0"/>
            <a:ext cx="9144000" cy="4211100"/>
          </a:xfrm>
          <a:prstGeom prst="rect">
            <a:avLst/>
          </a:prstGeom>
          <a:solidFill>
            <a:srgbClr val="674EA7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10" name="Google Shape;310;p29">
            <a:hlinkClick r:id="rId4" action="ppaction://hlinksldjump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938800" y="3977875"/>
            <a:ext cx="985850" cy="985850"/>
          </a:xfrm>
          <a:prstGeom prst="rect">
            <a:avLst/>
          </a:prstGeom>
          <a:noFill/>
          <a:ln>
            <a:noFill/>
          </a:ln>
        </p:spPr>
      </p:pic>
      <p:sp>
        <p:nvSpPr>
          <p:cNvPr id="311" name="Google Shape;311;p29"/>
          <p:cNvSpPr txBox="1"/>
          <p:nvPr/>
        </p:nvSpPr>
        <p:spPr>
          <a:xfrm>
            <a:off x="995000" y="59375"/>
            <a:ext cx="6943800" cy="50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b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Important Links</a:t>
            </a:r>
            <a:endParaRPr sz="3200" b="1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12" name="Google Shape;312;p29">
            <a:hlinkClick r:id="rId6"/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34050" y="392600"/>
            <a:ext cx="2695175" cy="952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3" name="Google Shape;313;p29">
            <a:hlinkClick r:id="rId8"/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277495" y="392600"/>
            <a:ext cx="1323975" cy="1249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4" name="Google Shape;314;p29">
            <a:hlinkClick r:id="rId10"/>
          </p:cNvPr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3319463" y="793900"/>
            <a:ext cx="1876425" cy="2438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5" name="Google Shape;315;p29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134049" y="1544639"/>
            <a:ext cx="1437003" cy="1952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6" name="Google Shape;316;p29">
            <a:hlinkClick r:id="rId13"/>
          </p:cNvPr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203032" y="3497111"/>
            <a:ext cx="1299040" cy="17372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17" name="Google Shape;317;p29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1571040" y="1608332"/>
            <a:ext cx="1685192" cy="952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8" name="Google Shape;318;p29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5433475" y="747825"/>
            <a:ext cx="1323975" cy="1323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9" name="Google Shape;319;p29"/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1802450" y="2730625"/>
            <a:ext cx="1329850" cy="1249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0" name="Google Shape;320;p29"/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1741075" y="4149875"/>
            <a:ext cx="3211250" cy="952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1" name="Google Shape;321;p29"/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>
            <a:off x="5448974" y="2333708"/>
            <a:ext cx="1588497" cy="1249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2" name="Google Shape;322;p29">
            <a:hlinkClick r:id="rId20"/>
          </p:cNvPr>
          <p:cNvPicPr preferRelativeResize="0"/>
          <p:nvPr/>
        </p:nvPicPr>
        <p:blipFill>
          <a:blip r:embed="rId21">
            <a:alphaModFix/>
          </a:blip>
          <a:stretch>
            <a:fillRect/>
          </a:stretch>
        </p:blipFill>
        <p:spPr>
          <a:xfrm>
            <a:off x="7240275" y="1754100"/>
            <a:ext cx="1876425" cy="1323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3" name="Google Shape;323;p29"/>
          <p:cNvPicPr preferRelativeResize="0"/>
          <p:nvPr/>
        </p:nvPicPr>
        <p:blipFill>
          <a:blip r:embed="rId22">
            <a:alphaModFix/>
          </a:blip>
          <a:stretch>
            <a:fillRect/>
          </a:stretch>
        </p:blipFill>
        <p:spPr>
          <a:xfrm>
            <a:off x="7240275" y="3232300"/>
            <a:ext cx="1876425" cy="162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4" name="Google Shape;324;p29"/>
          <p:cNvPicPr preferRelativeResize="0"/>
          <p:nvPr/>
        </p:nvPicPr>
        <p:blipFill>
          <a:blip r:embed="rId23">
            <a:alphaModFix/>
          </a:blip>
          <a:stretch>
            <a:fillRect/>
          </a:stretch>
        </p:blipFill>
        <p:spPr>
          <a:xfrm>
            <a:off x="4991288" y="3845050"/>
            <a:ext cx="2210025" cy="106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5" name="Google Shape;325;p29"/>
          <p:cNvPicPr preferRelativeResize="0"/>
          <p:nvPr/>
        </p:nvPicPr>
        <p:blipFill>
          <a:blip r:embed="rId24">
            <a:alphaModFix/>
          </a:blip>
          <a:stretch>
            <a:fillRect/>
          </a:stretch>
        </p:blipFill>
        <p:spPr>
          <a:xfrm>
            <a:off x="7296538" y="398200"/>
            <a:ext cx="1304925" cy="1238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6" name="Google Shape;326;p29"/>
          <p:cNvPicPr preferRelativeResize="0"/>
          <p:nvPr/>
        </p:nvPicPr>
        <p:blipFill>
          <a:blip r:embed="rId25">
            <a:alphaModFix/>
          </a:blip>
          <a:stretch>
            <a:fillRect/>
          </a:stretch>
        </p:blipFill>
        <p:spPr>
          <a:xfrm>
            <a:off x="3352238" y="2583825"/>
            <a:ext cx="1543050" cy="1543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7" name="Google Shape;327;p29">
            <a:hlinkClick r:id="rId20"/>
          </p:cNvPr>
          <p:cNvPicPr preferRelativeResize="0"/>
          <p:nvPr/>
        </p:nvPicPr>
        <p:blipFill>
          <a:blip r:embed="rId26">
            <a:alphaModFix/>
          </a:blip>
          <a:stretch>
            <a:fillRect/>
          </a:stretch>
        </p:blipFill>
        <p:spPr>
          <a:xfrm>
            <a:off x="7082238" y="1935075"/>
            <a:ext cx="1733550" cy="1171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30"/>
          <p:cNvSpPr/>
          <p:nvPr/>
        </p:nvSpPr>
        <p:spPr>
          <a:xfrm>
            <a:off x="0" y="0"/>
            <a:ext cx="9144000" cy="4211100"/>
          </a:xfrm>
          <a:prstGeom prst="rect">
            <a:avLst/>
          </a:prstGeom>
          <a:solidFill>
            <a:srgbClr val="674EA7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33" name="Google Shape;333;p30"/>
          <p:cNvPicPr preferRelativeResize="0"/>
          <p:nvPr/>
        </p:nvPicPr>
        <p:blipFill rotWithShape="1">
          <a:blip r:embed="rId4">
            <a:alphaModFix/>
          </a:blip>
          <a:srcRect t="35625" b="39998"/>
          <a:stretch/>
        </p:blipFill>
        <p:spPr>
          <a:xfrm>
            <a:off x="1099275" y="4139800"/>
            <a:ext cx="6645375" cy="917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4" name="Google Shape;334;p30">
            <a:hlinkClick r:id="rId5" action="ppaction://hlinksldjump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938800" y="3977875"/>
            <a:ext cx="985850" cy="985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5" name="Google Shape;335;p3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20400" y="840613"/>
            <a:ext cx="1600200" cy="1428750"/>
          </a:xfrm>
          <a:prstGeom prst="rect">
            <a:avLst/>
          </a:prstGeom>
          <a:noFill/>
          <a:ln w="762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36" name="Google Shape;336;p3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922475" y="945863"/>
            <a:ext cx="1571411" cy="1412375"/>
          </a:xfrm>
          <a:prstGeom prst="rect">
            <a:avLst/>
          </a:prstGeom>
          <a:noFill/>
          <a:ln w="762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37" name="Google Shape;337;p30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97501" y="2572774"/>
            <a:ext cx="1600201" cy="1456851"/>
          </a:xfrm>
          <a:prstGeom prst="rect">
            <a:avLst/>
          </a:prstGeom>
          <a:noFill/>
          <a:ln w="762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38" name="Google Shape;338;p30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5115325" y="774866"/>
            <a:ext cx="1504400" cy="1371560"/>
          </a:xfrm>
          <a:prstGeom prst="rect">
            <a:avLst/>
          </a:prstGeom>
          <a:noFill/>
          <a:ln w="762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339" name="Google Shape;339;p30"/>
          <p:cNvSpPr txBox="1"/>
          <p:nvPr/>
        </p:nvSpPr>
        <p:spPr>
          <a:xfrm>
            <a:off x="995000" y="59375"/>
            <a:ext cx="6943800" cy="50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b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Getting Our Best Work Done</a:t>
            </a:r>
            <a:endParaRPr sz="3200" b="1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40" name="Google Shape;340;p30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 flipH="1">
            <a:off x="171450" y="2743200"/>
            <a:ext cx="2267600" cy="2113375"/>
          </a:xfrm>
          <a:prstGeom prst="rect">
            <a:avLst/>
          </a:prstGeom>
          <a:noFill/>
          <a:ln>
            <a:noFill/>
          </a:ln>
        </p:spPr>
      </p:pic>
      <p:sp>
        <p:nvSpPr>
          <p:cNvPr id="341" name="Google Shape;341;p30"/>
          <p:cNvSpPr txBox="1"/>
          <p:nvPr/>
        </p:nvSpPr>
        <p:spPr>
          <a:xfrm>
            <a:off x="7767375" y="840625"/>
            <a:ext cx="1328700" cy="113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00"/>
              </a:solidFill>
            </a:endParaRPr>
          </a:p>
        </p:txBody>
      </p:sp>
      <p:pic>
        <p:nvPicPr>
          <p:cNvPr id="342" name="Google Shape;342;p30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5607146" y="2358225"/>
            <a:ext cx="1639825" cy="1885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3" name="Google Shape;343;p30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7425422" y="2458222"/>
            <a:ext cx="1571400" cy="1571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31"/>
          <p:cNvSpPr/>
          <p:nvPr/>
        </p:nvSpPr>
        <p:spPr>
          <a:xfrm>
            <a:off x="0" y="0"/>
            <a:ext cx="9144000" cy="4211100"/>
          </a:xfrm>
          <a:prstGeom prst="rect">
            <a:avLst/>
          </a:prstGeom>
          <a:solidFill>
            <a:srgbClr val="674EA7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49" name="Google Shape;349;p31"/>
          <p:cNvPicPr preferRelativeResize="0"/>
          <p:nvPr/>
        </p:nvPicPr>
        <p:blipFill rotWithShape="1">
          <a:blip r:embed="rId4">
            <a:alphaModFix/>
          </a:blip>
          <a:srcRect t="35625" b="39998"/>
          <a:stretch/>
        </p:blipFill>
        <p:spPr>
          <a:xfrm>
            <a:off x="1099275" y="4139800"/>
            <a:ext cx="6645375" cy="917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0" name="Google Shape;350;p31">
            <a:hlinkClick r:id="rId5" action="ppaction://hlinksldjump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938800" y="3977875"/>
            <a:ext cx="985850" cy="985850"/>
          </a:xfrm>
          <a:prstGeom prst="rect">
            <a:avLst/>
          </a:prstGeom>
          <a:noFill/>
          <a:ln>
            <a:noFill/>
          </a:ln>
        </p:spPr>
      </p:pic>
      <p:sp>
        <p:nvSpPr>
          <p:cNvPr id="351" name="Google Shape;351;p31"/>
          <p:cNvSpPr txBox="1"/>
          <p:nvPr/>
        </p:nvSpPr>
        <p:spPr>
          <a:xfrm>
            <a:off x="995000" y="59375"/>
            <a:ext cx="6943800" cy="50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b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Getting Our Best Work Done</a:t>
            </a:r>
            <a:endParaRPr sz="3200" b="1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52" name="Google Shape;352;p3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flipH="1">
            <a:off x="0" y="3030125"/>
            <a:ext cx="2267600" cy="2113375"/>
          </a:xfrm>
          <a:prstGeom prst="rect">
            <a:avLst/>
          </a:prstGeom>
          <a:noFill/>
          <a:ln>
            <a:noFill/>
          </a:ln>
        </p:spPr>
      </p:pic>
      <p:sp>
        <p:nvSpPr>
          <p:cNvPr id="353" name="Google Shape;353;p31"/>
          <p:cNvSpPr txBox="1"/>
          <p:nvPr/>
        </p:nvSpPr>
        <p:spPr>
          <a:xfrm>
            <a:off x="7767375" y="840625"/>
            <a:ext cx="1328700" cy="113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00"/>
              </a:solidFill>
            </a:endParaRPr>
          </a:p>
        </p:txBody>
      </p:sp>
      <p:pic>
        <p:nvPicPr>
          <p:cNvPr id="354" name="Google Shape;354;p3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667188" y="2248875"/>
            <a:ext cx="2428875" cy="1885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5" name="Google Shape;355;p31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-47925" y="0"/>
            <a:ext cx="92667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4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14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7" name="Google Shape;77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4650" y="75750"/>
            <a:ext cx="8875075" cy="49922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32"/>
          <p:cNvSpPr/>
          <p:nvPr/>
        </p:nvSpPr>
        <p:spPr>
          <a:xfrm>
            <a:off x="0" y="10725"/>
            <a:ext cx="9144000" cy="4232700"/>
          </a:xfrm>
          <a:prstGeom prst="rect">
            <a:avLst/>
          </a:prstGeom>
          <a:solidFill>
            <a:srgbClr val="3C78D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</p:txBody>
      </p:sp>
      <p:pic>
        <p:nvPicPr>
          <p:cNvPr id="361" name="Google Shape;361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898950" y="105024"/>
            <a:ext cx="4819750" cy="3609801"/>
          </a:xfrm>
          <a:prstGeom prst="rect">
            <a:avLst/>
          </a:prstGeom>
          <a:noFill/>
          <a:ln>
            <a:noFill/>
          </a:ln>
        </p:spPr>
      </p:pic>
      <p:sp>
        <p:nvSpPr>
          <p:cNvPr id="362" name="Google Shape;362;p32"/>
          <p:cNvSpPr txBox="1"/>
          <p:nvPr/>
        </p:nvSpPr>
        <p:spPr>
          <a:xfrm>
            <a:off x="2664200" y="321575"/>
            <a:ext cx="2850300" cy="9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rgbClr val="FF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Contact Me!</a:t>
            </a:r>
            <a:r>
              <a:rPr lang="en" sz="1800" b="1">
                <a:solidFill>
                  <a:srgbClr val="FF0000"/>
                </a:solidFill>
                <a:latin typeface="Comfortaa"/>
                <a:ea typeface="Comfortaa"/>
                <a:cs typeface="Comfortaa"/>
                <a:sym typeface="Comfortaa"/>
              </a:rPr>
              <a:t> </a:t>
            </a:r>
            <a:endParaRPr sz="1800" b="1">
              <a:solidFill>
                <a:srgbClr val="FF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rgbClr val="FF0000"/>
                </a:solidFill>
                <a:latin typeface="Comfortaa"/>
                <a:ea typeface="Comfortaa"/>
                <a:cs typeface="Comfortaa"/>
                <a:sym typeface="Comfortaa"/>
              </a:rPr>
              <a:t>I am here to help you.</a:t>
            </a:r>
            <a:endParaRPr sz="1800" b="1">
              <a:solidFill>
                <a:srgbClr val="FF0000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363" name="Google Shape;363;p32"/>
          <p:cNvSpPr txBox="1"/>
          <p:nvPr/>
        </p:nvSpPr>
        <p:spPr>
          <a:xfrm>
            <a:off x="2736150" y="1164575"/>
            <a:ext cx="3671700" cy="128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/>
              <a:t>           </a:t>
            </a:r>
            <a:endParaRPr sz="17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u="sng">
                <a:solidFill>
                  <a:schemeClr val="hlink"/>
                </a:solidFill>
                <a:hlinkClick r:id="rId5"/>
              </a:rPr>
              <a:t>ebrowne@patersonschools.org</a:t>
            </a:r>
            <a:r>
              <a:rPr lang="en" sz="1700"/>
              <a:t> </a:t>
            </a:r>
            <a:endParaRPr sz="17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u="sng">
                <a:solidFill>
                  <a:schemeClr val="hlink"/>
                </a:solidFill>
                <a:hlinkClick r:id="rId6"/>
              </a:rPr>
              <a:t>ebrowne@paterson.k12.nj.us</a:t>
            </a:r>
            <a:r>
              <a:rPr lang="en" sz="1700"/>
              <a:t> </a:t>
            </a:r>
            <a:endParaRPr sz="17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00"/>
          </a:p>
        </p:txBody>
      </p:sp>
      <p:pic>
        <p:nvPicPr>
          <p:cNvPr id="364" name="Google Shape;364;p32"/>
          <p:cNvPicPr preferRelativeResize="0"/>
          <p:nvPr/>
        </p:nvPicPr>
        <p:blipFill rotWithShape="1">
          <a:blip r:embed="rId7">
            <a:alphaModFix/>
          </a:blip>
          <a:srcRect b="48291"/>
          <a:stretch/>
        </p:blipFill>
        <p:spPr>
          <a:xfrm>
            <a:off x="6654400" y="538900"/>
            <a:ext cx="2159625" cy="917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5" name="Google Shape;365;p3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62100" y="557327"/>
            <a:ext cx="1382200" cy="1382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6" name="Google Shape;366;p32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028275" y="1796123"/>
            <a:ext cx="1501375" cy="2004425"/>
          </a:xfrm>
          <a:prstGeom prst="rect">
            <a:avLst/>
          </a:prstGeom>
          <a:noFill/>
          <a:ln w="762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367" name="Google Shape;367;p32"/>
          <p:cNvSpPr txBox="1"/>
          <p:nvPr/>
        </p:nvSpPr>
        <p:spPr>
          <a:xfrm rot="-615182">
            <a:off x="1761138" y="3015509"/>
            <a:ext cx="1275874" cy="6469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68" name="Google Shape;368;p32">
            <a:hlinkClick r:id="rId10" action="ppaction://hlinksldjump"/>
          </p:cNvPr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7885225" y="3986200"/>
            <a:ext cx="985850" cy="985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9" name="Google Shape;369;p32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174175" y="2059587"/>
            <a:ext cx="3000000" cy="2999977"/>
          </a:xfrm>
          <a:prstGeom prst="rect">
            <a:avLst/>
          </a:prstGeom>
          <a:noFill/>
          <a:ln>
            <a:noFill/>
          </a:ln>
        </p:spPr>
      </p:pic>
      <p:sp>
        <p:nvSpPr>
          <p:cNvPr id="370" name="Google Shape;370;p32"/>
          <p:cNvSpPr txBox="1"/>
          <p:nvPr/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71" name="Google Shape;371;p32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5396150" y="911012"/>
            <a:ext cx="1748225" cy="4232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72" name="Google Shape;372;p32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0" y="2059575"/>
            <a:ext cx="2756100" cy="300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Google Shape;82;p15"/>
          <p:cNvPicPr preferRelativeResize="0"/>
          <p:nvPr/>
        </p:nvPicPr>
        <p:blipFill rotWithShape="1">
          <a:blip r:embed="rId4">
            <a:alphaModFix/>
          </a:blip>
          <a:srcRect t="35625" b="39998"/>
          <a:stretch/>
        </p:blipFill>
        <p:spPr>
          <a:xfrm>
            <a:off x="1892363" y="3556300"/>
            <a:ext cx="6645375" cy="158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Google Shape;83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834600" y="598290"/>
            <a:ext cx="1140600" cy="1463861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84;p15"/>
          <p:cNvPicPr preferRelativeResize="0"/>
          <p:nvPr/>
        </p:nvPicPr>
        <p:blipFill rotWithShape="1">
          <a:blip r:embed="rId6">
            <a:alphaModFix/>
          </a:blip>
          <a:srcRect l="6891" t="3586" r="4862" b="20759"/>
          <a:stretch/>
        </p:blipFill>
        <p:spPr>
          <a:xfrm>
            <a:off x="3137175" y="383225"/>
            <a:ext cx="3928942" cy="2522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-206925" y="2510425"/>
            <a:ext cx="2839500" cy="1403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8">
            <a:alphaModFix/>
          </a:blip>
          <a:srcRect t="-4680" b="4680"/>
          <a:stretch/>
        </p:blipFill>
        <p:spPr>
          <a:xfrm>
            <a:off x="7925" y="1796904"/>
            <a:ext cx="846375" cy="741420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>
            <a:hlinkClick r:id="" action="ppaction://noaction"/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-5975" y="509825"/>
            <a:ext cx="874179" cy="896476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88" name="Google Shape;88;p15"/>
          <p:cNvSpPr txBox="1"/>
          <p:nvPr/>
        </p:nvSpPr>
        <p:spPr>
          <a:xfrm>
            <a:off x="2754050" y="4709825"/>
            <a:ext cx="1140600" cy="165000"/>
          </a:xfrm>
          <a:prstGeom prst="rect">
            <a:avLst/>
          </a:prstGeom>
          <a:solidFill>
            <a:srgbClr val="EFEFEF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latin typeface="Century Gothic"/>
                <a:ea typeface="Century Gothic"/>
                <a:cs typeface="Century Gothic"/>
                <a:sym typeface="Century Gothic"/>
              </a:rPr>
              <a:t>NASA Games</a:t>
            </a:r>
            <a:endParaRPr sz="1000" b="1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89" name="Google Shape;89;p15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-123441" y="3615326"/>
            <a:ext cx="2189446" cy="1682432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15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330984" y="3343328"/>
            <a:ext cx="1032657" cy="942425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Google Shape;91;p15"/>
          <p:cNvSpPr/>
          <p:nvPr/>
        </p:nvSpPr>
        <p:spPr>
          <a:xfrm>
            <a:off x="4278100" y="1363300"/>
            <a:ext cx="2253600" cy="3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15">
            <a:hlinkClick r:id="rId12" action="ppaction://hlinksldjump"/>
          </p:cNvPr>
          <p:cNvSpPr txBox="1"/>
          <p:nvPr/>
        </p:nvSpPr>
        <p:spPr>
          <a:xfrm>
            <a:off x="3527875" y="1595488"/>
            <a:ext cx="3241500" cy="25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u="sng">
                <a:solidFill>
                  <a:schemeClr val="hlink"/>
                </a:solidFill>
                <a:latin typeface="Century Gothic"/>
                <a:ea typeface="Century Gothic"/>
                <a:cs typeface="Century Gothic"/>
                <a:sym typeface="Century Gothic"/>
                <a:hlinkClick r:id="rId13"/>
              </a:rPr>
              <a:t>ebrowne@paterson.k12.nj.us</a:t>
            </a:r>
            <a:r>
              <a:rPr lang="en" b="1">
                <a:solidFill>
                  <a:srgbClr val="9900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 or </a:t>
            </a:r>
            <a:r>
              <a:rPr lang="en" b="1" u="sng">
                <a:solidFill>
                  <a:schemeClr val="hlink"/>
                </a:solidFill>
                <a:latin typeface="Century Gothic"/>
                <a:ea typeface="Century Gothic"/>
                <a:cs typeface="Century Gothic"/>
                <a:sym typeface="Century Gothic"/>
                <a:hlinkClick r:id="rId14"/>
              </a:rPr>
              <a:t>ebrowne@patersonschools.org</a:t>
            </a:r>
            <a:r>
              <a:rPr lang="en" b="1">
                <a:solidFill>
                  <a:srgbClr val="9900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endParaRPr b="1">
              <a:solidFill>
                <a:srgbClr val="9900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93" name="Google Shape;93;p15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4133700" y="486837"/>
            <a:ext cx="2029850" cy="942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15">
            <a:hlinkClick r:id="rId16"/>
          </p:cNvPr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7521924" y="589143"/>
            <a:ext cx="1342877" cy="1037678"/>
          </a:xfrm>
          <a:prstGeom prst="rect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5" name="Google Shape;95;p15">
            <a:hlinkClick r:id="rId18"/>
          </p:cNvPr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>
            <a:off x="611450" y="2928925"/>
            <a:ext cx="669900" cy="481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15">
            <a:hlinkClick r:id="rId20"/>
          </p:cNvPr>
          <p:cNvPicPr preferRelativeResize="0"/>
          <p:nvPr/>
        </p:nvPicPr>
        <p:blipFill>
          <a:blip r:embed="rId21">
            <a:alphaModFix/>
          </a:blip>
          <a:stretch>
            <a:fillRect/>
          </a:stretch>
        </p:blipFill>
        <p:spPr>
          <a:xfrm>
            <a:off x="2505750" y="3191675"/>
            <a:ext cx="1504950" cy="158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15"/>
          <p:cNvPicPr preferRelativeResize="0"/>
          <p:nvPr/>
        </p:nvPicPr>
        <p:blipFill>
          <a:blip r:embed="rId22">
            <a:alphaModFix/>
          </a:blip>
          <a:stretch>
            <a:fillRect/>
          </a:stretch>
        </p:blipFill>
        <p:spPr>
          <a:xfrm>
            <a:off x="-5975" y="-26750"/>
            <a:ext cx="1640700" cy="427031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15"/>
          <p:cNvPicPr preferRelativeResize="0"/>
          <p:nvPr/>
        </p:nvPicPr>
        <p:blipFill>
          <a:blip r:embed="rId22">
            <a:alphaModFix/>
          </a:blip>
          <a:stretch>
            <a:fillRect/>
          </a:stretch>
        </p:blipFill>
        <p:spPr>
          <a:xfrm>
            <a:off x="1634725" y="-26750"/>
            <a:ext cx="1640700" cy="427031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15"/>
          <p:cNvPicPr preferRelativeResize="0"/>
          <p:nvPr/>
        </p:nvPicPr>
        <p:blipFill>
          <a:blip r:embed="rId22">
            <a:alphaModFix/>
          </a:blip>
          <a:stretch>
            <a:fillRect/>
          </a:stretch>
        </p:blipFill>
        <p:spPr>
          <a:xfrm>
            <a:off x="3275425" y="-14750"/>
            <a:ext cx="1640700" cy="4270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15"/>
          <p:cNvPicPr preferRelativeResize="0"/>
          <p:nvPr/>
        </p:nvPicPr>
        <p:blipFill>
          <a:blip r:embed="rId22">
            <a:alphaModFix/>
          </a:blip>
          <a:stretch>
            <a:fillRect/>
          </a:stretch>
        </p:blipFill>
        <p:spPr>
          <a:xfrm>
            <a:off x="4916125" y="-14750"/>
            <a:ext cx="1640700" cy="4270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15"/>
          <p:cNvPicPr preferRelativeResize="0"/>
          <p:nvPr/>
        </p:nvPicPr>
        <p:blipFill>
          <a:blip r:embed="rId22">
            <a:alphaModFix/>
          </a:blip>
          <a:stretch>
            <a:fillRect/>
          </a:stretch>
        </p:blipFill>
        <p:spPr>
          <a:xfrm>
            <a:off x="6556825" y="-14750"/>
            <a:ext cx="1640700" cy="4270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22">
            <a:alphaModFix/>
          </a:blip>
          <a:srcRect r="42313"/>
          <a:stretch/>
        </p:blipFill>
        <p:spPr>
          <a:xfrm>
            <a:off x="8197525" y="-14750"/>
            <a:ext cx="946475" cy="427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15">
            <a:hlinkClick r:id="rId23"/>
          </p:cNvPr>
          <p:cNvPicPr preferRelativeResize="0"/>
          <p:nvPr/>
        </p:nvPicPr>
        <p:blipFill>
          <a:blip r:embed="rId24">
            <a:alphaModFix/>
          </a:blip>
          <a:stretch>
            <a:fillRect/>
          </a:stretch>
        </p:blipFill>
        <p:spPr>
          <a:xfrm>
            <a:off x="964762" y="1215650"/>
            <a:ext cx="1342875" cy="1312276"/>
          </a:xfrm>
          <a:prstGeom prst="rect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04" name="Google Shape;104;p15"/>
          <p:cNvPicPr preferRelativeResize="0"/>
          <p:nvPr/>
        </p:nvPicPr>
        <p:blipFill>
          <a:blip r:embed="rId25">
            <a:alphaModFix/>
          </a:blip>
          <a:stretch>
            <a:fillRect/>
          </a:stretch>
        </p:blipFill>
        <p:spPr>
          <a:xfrm>
            <a:off x="7132675" y="1946150"/>
            <a:ext cx="1951800" cy="1463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15"/>
          <p:cNvPicPr preferRelativeResize="0"/>
          <p:nvPr/>
        </p:nvPicPr>
        <p:blipFill rotWithShape="1">
          <a:blip r:embed="rId26">
            <a:alphaModFix/>
          </a:blip>
          <a:srcRect/>
          <a:stretch/>
        </p:blipFill>
        <p:spPr>
          <a:xfrm>
            <a:off x="6163550" y="642337"/>
            <a:ext cx="1748225" cy="4232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27">
            <a:alphaModFix/>
          </a:blip>
          <a:stretch>
            <a:fillRect/>
          </a:stretch>
        </p:blipFill>
        <p:spPr>
          <a:xfrm>
            <a:off x="4335348" y="3035800"/>
            <a:ext cx="2189400" cy="1743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4A7D6"/>
        </a:solidFill>
        <a:effectLst/>
      </p:bgPr>
    </p:bg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Google Shape;111;p16"/>
          <p:cNvPicPr preferRelativeResize="0"/>
          <p:nvPr/>
        </p:nvPicPr>
        <p:blipFill rotWithShape="1">
          <a:blip r:embed="rId3">
            <a:alphaModFix/>
          </a:blip>
          <a:srcRect b="14273"/>
          <a:stretch/>
        </p:blipFill>
        <p:spPr>
          <a:xfrm>
            <a:off x="6772213" y="1814741"/>
            <a:ext cx="1510900" cy="1322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5400000">
            <a:off x="3918363" y="-48224"/>
            <a:ext cx="1307299" cy="9076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194913" y="2175275"/>
            <a:ext cx="4513434" cy="2130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584825" y="1887525"/>
            <a:ext cx="2158825" cy="270552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5" name="Google Shape;115;p16"/>
          <p:cNvGrpSpPr/>
          <p:nvPr/>
        </p:nvGrpSpPr>
        <p:grpSpPr>
          <a:xfrm>
            <a:off x="908725" y="1371325"/>
            <a:ext cx="1510899" cy="3105150"/>
            <a:chOff x="814400" y="1393025"/>
            <a:chExt cx="1510899" cy="3105150"/>
          </a:xfrm>
        </p:grpSpPr>
        <p:pic>
          <p:nvPicPr>
            <p:cNvPr id="116" name="Google Shape;116;p16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814400" y="2186000"/>
              <a:ext cx="1510899" cy="23121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7" name="Google Shape;117;p16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898226" y="1393025"/>
              <a:ext cx="1343250" cy="1789499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18" name="Google Shape;118;p16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696500" y="182175"/>
            <a:ext cx="3506926" cy="20574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16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 rot="422540">
            <a:off x="5100625" y="2367713"/>
            <a:ext cx="985850" cy="11123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16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 rot="-258939" flipH="1">
            <a:off x="3101350" y="2367725"/>
            <a:ext cx="985849" cy="1112339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Google Shape;121;p16"/>
          <p:cNvSpPr txBox="1"/>
          <p:nvPr/>
        </p:nvSpPr>
        <p:spPr>
          <a:xfrm>
            <a:off x="2859813" y="57575"/>
            <a:ext cx="3180300" cy="499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>
                <a:solidFill>
                  <a:srgbClr val="FF9900"/>
                </a:solidFill>
              </a:rPr>
              <a:t>Google Classroom for - Periods: 1, 2, 5, 7, &amp; 9</a:t>
            </a:r>
            <a:endParaRPr sz="1300" b="1">
              <a:solidFill>
                <a:srgbClr val="FF9900"/>
              </a:solidFill>
            </a:endParaRPr>
          </a:p>
        </p:txBody>
      </p:sp>
      <p:pic>
        <p:nvPicPr>
          <p:cNvPr id="122" name="Google Shape;122;p1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60002">
            <a:off x="6649919" y="2190189"/>
            <a:ext cx="1729211" cy="231217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3" name="Google Shape;123;p16"/>
          <p:cNvGrpSpPr/>
          <p:nvPr/>
        </p:nvGrpSpPr>
        <p:grpSpPr>
          <a:xfrm>
            <a:off x="1721650" y="3536301"/>
            <a:ext cx="1248049" cy="983174"/>
            <a:chOff x="1083725" y="3836201"/>
            <a:chExt cx="1248049" cy="983174"/>
          </a:xfrm>
        </p:grpSpPr>
        <p:pic>
          <p:nvPicPr>
            <p:cNvPr id="124" name="Google Shape;124;p16"/>
            <p:cNvPicPr preferRelativeResize="0"/>
            <p:nvPr/>
          </p:nvPicPr>
          <p:blipFill rotWithShape="1">
            <a:blip r:embed="rId11">
              <a:alphaModFix/>
            </a:blip>
            <a:srcRect t="24190"/>
            <a:stretch/>
          </p:blipFill>
          <p:spPr>
            <a:xfrm rot="10800000" flipH="1">
              <a:off x="1083725" y="3836201"/>
              <a:ext cx="1248049" cy="7392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5" name="Google Shape;125;p16"/>
            <p:cNvPicPr preferRelativeResize="0"/>
            <p:nvPr/>
          </p:nvPicPr>
          <p:blipFill rotWithShape="1">
            <a:blip r:embed="rId12">
              <a:alphaModFix/>
            </a:blip>
            <a:srcRect t="45537" b="7588"/>
            <a:stretch/>
          </p:blipFill>
          <p:spPr>
            <a:xfrm>
              <a:off x="1194475" y="4305300"/>
              <a:ext cx="1026550" cy="51407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26" name="Google Shape;126;p16"/>
          <p:cNvPicPr preferRelativeResize="0"/>
          <p:nvPr/>
        </p:nvPicPr>
        <p:blipFill rotWithShape="1">
          <a:blip r:embed="rId13">
            <a:alphaModFix/>
          </a:blip>
          <a:srcRect l="-42877" t="-430740" r="26489" b="430740"/>
          <a:stretch/>
        </p:blipFill>
        <p:spPr>
          <a:xfrm>
            <a:off x="7318025" y="567925"/>
            <a:ext cx="985851" cy="784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16">
            <a:hlinkClick r:id="rId14" action="ppaction://hlinksldjump"/>
          </p:cNvPr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8217400" y="3249200"/>
            <a:ext cx="985850" cy="985850"/>
          </a:xfrm>
          <a:prstGeom prst="rect">
            <a:avLst/>
          </a:prstGeom>
          <a:noFill/>
          <a:ln>
            <a:noFill/>
          </a:ln>
        </p:spPr>
      </p:pic>
      <p:sp>
        <p:nvSpPr>
          <p:cNvPr id="128" name="Google Shape;128;p16"/>
          <p:cNvSpPr/>
          <p:nvPr/>
        </p:nvSpPr>
        <p:spPr>
          <a:xfrm>
            <a:off x="6994799" y="292062"/>
            <a:ext cx="1286100" cy="1183500"/>
          </a:xfrm>
          <a:prstGeom prst="rect">
            <a:avLst/>
          </a:prstGeom>
          <a:solidFill>
            <a:schemeClr val="lt2"/>
          </a:solidFill>
          <a:ln w="76200" cap="flat" cmpd="sng">
            <a:solidFill>
              <a:srgbClr val="783F0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29" name="Google Shape;129;p16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7080450" y="347475"/>
            <a:ext cx="1114802" cy="10528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16">
            <a:hlinkClick r:id="rId17"/>
          </p:cNvPr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6884625" y="1867275"/>
            <a:ext cx="1286100" cy="983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16"/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>
            <a:off x="5614562" y="158675"/>
            <a:ext cx="1748225" cy="4634950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Google Shape;132;p16"/>
          <p:cNvSpPr txBox="1"/>
          <p:nvPr/>
        </p:nvSpPr>
        <p:spPr>
          <a:xfrm>
            <a:off x="2855875" y="564975"/>
            <a:ext cx="3180300" cy="1674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 sz="1300" b="1"/>
              <a:t>Each class has their own google classroom</a:t>
            </a:r>
            <a:endParaRPr sz="1300" b="1"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 sz="1300" b="1"/>
              <a:t>All the assignments are posted in Google Classroom</a:t>
            </a:r>
            <a:endParaRPr sz="1300" b="1"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 sz="1300" b="1"/>
              <a:t>A parent emails should be added for each student</a:t>
            </a:r>
            <a:endParaRPr sz="1300" b="1"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 sz="1300" b="1"/>
              <a:t>Teacher communicates with the parent via email.</a:t>
            </a:r>
            <a:endParaRPr sz="13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 b="1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4A7D6"/>
        </a:solidFill>
        <a:effectLst/>
      </p:bgPr>
    </p:bg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Google Shape;137;p17"/>
          <p:cNvPicPr preferRelativeResize="0"/>
          <p:nvPr/>
        </p:nvPicPr>
        <p:blipFill rotWithShape="1">
          <a:blip r:embed="rId3">
            <a:alphaModFix/>
          </a:blip>
          <a:srcRect b="14273"/>
          <a:stretch/>
        </p:blipFill>
        <p:spPr>
          <a:xfrm>
            <a:off x="6772213" y="1814741"/>
            <a:ext cx="1510900" cy="1322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5400000">
            <a:off x="3918363" y="-48224"/>
            <a:ext cx="1307299" cy="9076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194913" y="2175275"/>
            <a:ext cx="4513434" cy="2130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1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584825" y="1887525"/>
            <a:ext cx="2158825" cy="270552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41" name="Google Shape;141;p17"/>
          <p:cNvGrpSpPr/>
          <p:nvPr/>
        </p:nvGrpSpPr>
        <p:grpSpPr>
          <a:xfrm>
            <a:off x="908725" y="1371325"/>
            <a:ext cx="1510899" cy="3105150"/>
            <a:chOff x="814400" y="1393025"/>
            <a:chExt cx="1510899" cy="3105150"/>
          </a:xfrm>
        </p:grpSpPr>
        <p:pic>
          <p:nvPicPr>
            <p:cNvPr id="142" name="Google Shape;142;p17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814400" y="2186000"/>
              <a:ext cx="1510899" cy="23121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3" name="Google Shape;143;p17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898226" y="1393025"/>
              <a:ext cx="1343250" cy="1789499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44" name="Google Shape;144;p17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696500" y="182175"/>
            <a:ext cx="3506926" cy="20574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17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 rot="422540">
            <a:off x="5100625" y="2367713"/>
            <a:ext cx="985850" cy="11123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17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 rot="-258939" flipH="1">
            <a:off x="3101350" y="2367725"/>
            <a:ext cx="985849" cy="1112339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Google Shape;147;p17"/>
          <p:cNvSpPr txBox="1"/>
          <p:nvPr/>
        </p:nvSpPr>
        <p:spPr>
          <a:xfrm>
            <a:off x="3091675" y="254275"/>
            <a:ext cx="2708700" cy="3633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>
                <a:solidFill>
                  <a:srgbClr val="FF9900"/>
                </a:solidFill>
              </a:rPr>
              <a:t>Infinite Campus</a:t>
            </a:r>
            <a:endParaRPr sz="1100" b="1">
              <a:solidFill>
                <a:srgbClr val="FF9900"/>
              </a:solidFill>
            </a:endParaRPr>
          </a:p>
        </p:txBody>
      </p:sp>
      <p:pic>
        <p:nvPicPr>
          <p:cNvPr id="148" name="Google Shape;148;p1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60002">
            <a:off x="6649919" y="2190189"/>
            <a:ext cx="1729211" cy="231217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49" name="Google Shape;149;p17"/>
          <p:cNvGrpSpPr/>
          <p:nvPr/>
        </p:nvGrpSpPr>
        <p:grpSpPr>
          <a:xfrm>
            <a:off x="1721650" y="3536301"/>
            <a:ext cx="1248049" cy="983174"/>
            <a:chOff x="1083725" y="3836201"/>
            <a:chExt cx="1248049" cy="983174"/>
          </a:xfrm>
        </p:grpSpPr>
        <p:pic>
          <p:nvPicPr>
            <p:cNvPr id="150" name="Google Shape;150;p17"/>
            <p:cNvPicPr preferRelativeResize="0"/>
            <p:nvPr/>
          </p:nvPicPr>
          <p:blipFill rotWithShape="1">
            <a:blip r:embed="rId11">
              <a:alphaModFix/>
            </a:blip>
            <a:srcRect t="24190"/>
            <a:stretch/>
          </p:blipFill>
          <p:spPr>
            <a:xfrm rot="10800000" flipH="1">
              <a:off x="1083725" y="3836201"/>
              <a:ext cx="1248049" cy="7392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1" name="Google Shape;151;p17"/>
            <p:cNvPicPr preferRelativeResize="0"/>
            <p:nvPr/>
          </p:nvPicPr>
          <p:blipFill rotWithShape="1">
            <a:blip r:embed="rId12">
              <a:alphaModFix/>
            </a:blip>
            <a:srcRect t="45537" b="7588"/>
            <a:stretch/>
          </p:blipFill>
          <p:spPr>
            <a:xfrm>
              <a:off x="1194475" y="4305300"/>
              <a:ext cx="1026550" cy="51407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52" name="Google Shape;152;p17"/>
          <p:cNvPicPr preferRelativeResize="0"/>
          <p:nvPr/>
        </p:nvPicPr>
        <p:blipFill rotWithShape="1">
          <a:blip r:embed="rId13">
            <a:alphaModFix/>
          </a:blip>
          <a:srcRect l="-42877" t="-430740" r="26489" b="430740"/>
          <a:stretch/>
        </p:blipFill>
        <p:spPr>
          <a:xfrm>
            <a:off x="7318025" y="567925"/>
            <a:ext cx="985851" cy="784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17">
            <a:hlinkClick r:id="rId14" action="ppaction://hlinksldjump"/>
          </p:cNvPr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8217400" y="3249200"/>
            <a:ext cx="985850" cy="985850"/>
          </a:xfrm>
          <a:prstGeom prst="rect">
            <a:avLst/>
          </a:prstGeom>
          <a:noFill/>
          <a:ln>
            <a:noFill/>
          </a:ln>
        </p:spPr>
      </p:pic>
      <p:sp>
        <p:nvSpPr>
          <p:cNvPr id="154" name="Google Shape;154;p17"/>
          <p:cNvSpPr/>
          <p:nvPr/>
        </p:nvSpPr>
        <p:spPr>
          <a:xfrm>
            <a:off x="6994799" y="292062"/>
            <a:ext cx="1286100" cy="1183500"/>
          </a:xfrm>
          <a:prstGeom prst="rect">
            <a:avLst/>
          </a:prstGeom>
          <a:solidFill>
            <a:schemeClr val="lt2"/>
          </a:solidFill>
          <a:ln w="76200" cap="flat" cmpd="sng">
            <a:solidFill>
              <a:srgbClr val="783F0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55" name="Google Shape;155;p17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7080450" y="347475"/>
            <a:ext cx="1114802" cy="10528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17">
            <a:hlinkClick r:id="rId17"/>
          </p:cNvPr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6884625" y="1867275"/>
            <a:ext cx="1286100" cy="983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17"/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>
            <a:off x="5298412" y="254275"/>
            <a:ext cx="1748225" cy="4634950"/>
          </a:xfrm>
          <a:prstGeom prst="rect">
            <a:avLst/>
          </a:prstGeom>
          <a:noFill/>
          <a:ln>
            <a:noFill/>
          </a:ln>
        </p:spPr>
      </p:pic>
      <p:sp>
        <p:nvSpPr>
          <p:cNvPr id="158" name="Google Shape;158;p17"/>
          <p:cNvSpPr txBox="1"/>
          <p:nvPr/>
        </p:nvSpPr>
        <p:spPr>
          <a:xfrm>
            <a:off x="2969700" y="646425"/>
            <a:ext cx="2950500" cy="1500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 sz="1100" b="1"/>
              <a:t>Check your child’s grade in infinite campus</a:t>
            </a:r>
            <a:endParaRPr sz="1100" b="1"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 sz="1100" b="1"/>
              <a:t>Email me if you have any questions</a:t>
            </a:r>
            <a:endParaRPr sz="11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u="sng">
                <a:solidFill>
                  <a:schemeClr val="accent5"/>
                </a:solidFill>
                <a:latin typeface="Century Gothic"/>
                <a:ea typeface="Century Gothic"/>
                <a:cs typeface="Century Gothic"/>
                <a:sym typeface="Century Gothic"/>
                <a:hlinkClick r:id="rId2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ebrowne@paterson.k12.nj.us</a:t>
            </a:r>
            <a:r>
              <a:rPr lang="en" b="1">
                <a:solidFill>
                  <a:srgbClr val="9900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 or </a:t>
            </a:r>
            <a:r>
              <a:rPr lang="en" b="1" u="sng">
                <a:solidFill>
                  <a:schemeClr val="accent5"/>
                </a:solidFill>
                <a:latin typeface="Century Gothic"/>
                <a:ea typeface="Century Gothic"/>
                <a:cs typeface="Century Gothic"/>
                <a:sym typeface="Century Gothic"/>
                <a:hlinkClick r:id="rId2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ebrowne@patersonschools.or</a:t>
            </a:r>
            <a:endParaRPr sz="1100" b="1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4A7D6"/>
        </a:solidFill>
        <a:effectLst/>
      </p:bgPr>
    </p:bg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Google Shape;163;p18"/>
          <p:cNvPicPr preferRelativeResize="0"/>
          <p:nvPr/>
        </p:nvPicPr>
        <p:blipFill rotWithShape="1">
          <a:blip r:embed="rId3">
            <a:alphaModFix/>
          </a:blip>
          <a:srcRect b="14273"/>
          <a:stretch/>
        </p:blipFill>
        <p:spPr>
          <a:xfrm>
            <a:off x="6772213" y="1814741"/>
            <a:ext cx="1510900" cy="1322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5400000">
            <a:off x="3918363" y="-48224"/>
            <a:ext cx="1307299" cy="9076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194913" y="2175275"/>
            <a:ext cx="4513434" cy="2130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p1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584825" y="1887525"/>
            <a:ext cx="2158825" cy="270552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67" name="Google Shape;167;p18"/>
          <p:cNvGrpSpPr/>
          <p:nvPr/>
        </p:nvGrpSpPr>
        <p:grpSpPr>
          <a:xfrm>
            <a:off x="908725" y="1371325"/>
            <a:ext cx="1510899" cy="3105150"/>
            <a:chOff x="814400" y="1393025"/>
            <a:chExt cx="1510899" cy="3105150"/>
          </a:xfrm>
        </p:grpSpPr>
        <p:pic>
          <p:nvPicPr>
            <p:cNvPr id="168" name="Google Shape;168;p18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814400" y="2186000"/>
              <a:ext cx="1510899" cy="23121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9" name="Google Shape;169;p18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898226" y="1393025"/>
              <a:ext cx="1343250" cy="1789499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70" name="Google Shape;170;p18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696500" y="182175"/>
            <a:ext cx="3506926" cy="20574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18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 rot="422540">
            <a:off x="5100625" y="2367713"/>
            <a:ext cx="985850" cy="11123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p18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 rot="-258939" flipH="1">
            <a:off x="3101350" y="2367725"/>
            <a:ext cx="985849" cy="1112339"/>
          </a:xfrm>
          <a:prstGeom prst="rect">
            <a:avLst/>
          </a:prstGeom>
          <a:noFill/>
          <a:ln>
            <a:noFill/>
          </a:ln>
        </p:spPr>
      </p:pic>
      <p:sp>
        <p:nvSpPr>
          <p:cNvPr id="173" name="Google Shape;173;p18"/>
          <p:cNvSpPr txBox="1"/>
          <p:nvPr/>
        </p:nvSpPr>
        <p:spPr>
          <a:xfrm>
            <a:off x="3091675" y="254275"/>
            <a:ext cx="2708700" cy="3633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>
                <a:solidFill>
                  <a:srgbClr val="FF9900"/>
                </a:solidFill>
              </a:rPr>
              <a:t>Attendance</a:t>
            </a:r>
            <a:endParaRPr sz="1100" b="1">
              <a:solidFill>
                <a:srgbClr val="FF9900"/>
              </a:solidFill>
            </a:endParaRPr>
          </a:p>
        </p:txBody>
      </p:sp>
      <p:pic>
        <p:nvPicPr>
          <p:cNvPr id="174" name="Google Shape;174;p1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60002">
            <a:off x="6649919" y="2190189"/>
            <a:ext cx="1729211" cy="231217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75" name="Google Shape;175;p18"/>
          <p:cNvGrpSpPr/>
          <p:nvPr/>
        </p:nvGrpSpPr>
        <p:grpSpPr>
          <a:xfrm>
            <a:off x="1721650" y="3536301"/>
            <a:ext cx="1248049" cy="983174"/>
            <a:chOff x="1083725" y="3836201"/>
            <a:chExt cx="1248049" cy="983174"/>
          </a:xfrm>
        </p:grpSpPr>
        <p:pic>
          <p:nvPicPr>
            <p:cNvPr id="176" name="Google Shape;176;p18"/>
            <p:cNvPicPr preferRelativeResize="0"/>
            <p:nvPr/>
          </p:nvPicPr>
          <p:blipFill rotWithShape="1">
            <a:blip r:embed="rId11">
              <a:alphaModFix/>
            </a:blip>
            <a:srcRect t="24190"/>
            <a:stretch/>
          </p:blipFill>
          <p:spPr>
            <a:xfrm rot="10800000" flipH="1">
              <a:off x="1083725" y="3836201"/>
              <a:ext cx="1248049" cy="7392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7" name="Google Shape;177;p18"/>
            <p:cNvPicPr preferRelativeResize="0"/>
            <p:nvPr/>
          </p:nvPicPr>
          <p:blipFill rotWithShape="1">
            <a:blip r:embed="rId12">
              <a:alphaModFix/>
            </a:blip>
            <a:srcRect t="45537" b="7588"/>
            <a:stretch/>
          </p:blipFill>
          <p:spPr>
            <a:xfrm>
              <a:off x="1194475" y="4305300"/>
              <a:ext cx="1026550" cy="51407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78" name="Google Shape;178;p18"/>
          <p:cNvPicPr preferRelativeResize="0"/>
          <p:nvPr/>
        </p:nvPicPr>
        <p:blipFill rotWithShape="1">
          <a:blip r:embed="rId13">
            <a:alphaModFix/>
          </a:blip>
          <a:srcRect l="-42877" t="-430740" r="26489" b="430740"/>
          <a:stretch/>
        </p:blipFill>
        <p:spPr>
          <a:xfrm>
            <a:off x="7318025" y="567925"/>
            <a:ext cx="985851" cy="784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p18">
            <a:hlinkClick r:id="rId14" action="ppaction://hlinksldjump"/>
          </p:cNvPr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8217400" y="3249200"/>
            <a:ext cx="985850" cy="985850"/>
          </a:xfrm>
          <a:prstGeom prst="rect">
            <a:avLst/>
          </a:prstGeom>
          <a:noFill/>
          <a:ln>
            <a:noFill/>
          </a:ln>
        </p:spPr>
      </p:pic>
      <p:sp>
        <p:nvSpPr>
          <p:cNvPr id="180" name="Google Shape;180;p18"/>
          <p:cNvSpPr/>
          <p:nvPr/>
        </p:nvSpPr>
        <p:spPr>
          <a:xfrm>
            <a:off x="6994799" y="292062"/>
            <a:ext cx="1286100" cy="1183500"/>
          </a:xfrm>
          <a:prstGeom prst="rect">
            <a:avLst/>
          </a:prstGeom>
          <a:solidFill>
            <a:schemeClr val="lt2"/>
          </a:solidFill>
          <a:ln w="76200" cap="flat" cmpd="sng">
            <a:solidFill>
              <a:srgbClr val="783F0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81" name="Google Shape;181;p18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7080450" y="347475"/>
            <a:ext cx="1114802" cy="10528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18">
            <a:hlinkClick r:id="rId17"/>
          </p:cNvPr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6884625" y="1867275"/>
            <a:ext cx="1286100" cy="983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18"/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>
            <a:off x="5298412" y="254275"/>
            <a:ext cx="1748225" cy="4634950"/>
          </a:xfrm>
          <a:prstGeom prst="rect">
            <a:avLst/>
          </a:prstGeom>
          <a:noFill/>
          <a:ln>
            <a:noFill/>
          </a:ln>
        </p:spPr>
      </p:pic>
      <p:sp>
        <p:nvSpPr>
          <p:cNvPr id="184" name="Google Shape;184;p18"/>
          <p:cNvSpPr txBox="1"/>
          <p:nvPr/>
        </p:nvSpPr>
        <p:spPr>
          <a:xfrm>
            <a:off x="2969700" y="646425"/>
            <a:ext cx="2950500" cy="1500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 sz="1100" b="1"/>
              <a:t>Students can not have more than 20 unexcused absences during the school year.</a:t>
            </a:r>
            <a:endParaRPr sz="1100" b="1"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 sz="1100" b="1"/>
              <a:t>Students who are chronically late or absent are referred to Interventional and Referral Services.</a:t>
            </a:r>
            <a:endParaRPr sz="1100" b="1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19"/>
          <p:cNvSpPr/>
          <p:nvPr/>
        </p:nvSpPr>
        <p:spPr>
          <a:xfrm>
            <a:off x="0" y="0"/>
            <a:ext cx="9144000" cy="4211100"/>
          </a:xfrm>
          <a:prstGeom prst="rect">
            <a:avLst/>
          </a:prstGeom>
          <a:solidFill>
            <a:srgbClr val="674EA7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90" name="Google Shape;190;p19">
            <a:hlinkClick r:id="rId4" action="ppaction://hlinksldjump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938800" y="3977875"/>
            <a:ext cx="985850" cy="985850"/>
          </a:xfrm>
          <a:prstGeom prst="rect">
            <a:avLst/>
          </a:prstGeom>
          <a:noFill/>
          <a:ln>
            <a:noFill/>
          </a:ln>
        </p:spPr>
      </p:pic>
      <p:sp>
        <p:nvSpPr>
          <p:cNvPr id="191" name="Google Shape;191;p19"/>
          <p:cNvSpPr txBox="1"/>
          <p:nvPr/>
        </p:nvSpPr>
        <p:spPr>
          <a:xfrm>
            <a:off x="974900" y="0"/>
            <a:ext cx="6943800" cy="50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b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Classroom Rules</a:t>
            </a:r>
            <a:endParaRPr sz="3200" b="1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92" name="Google Shape;192;p19"/>
          <p:cNvSpPr txBox="1"/>
          <p:nvPr/>
        </p:nvSpPr>
        <p:spPr>
          <a:xfrm>
            <a:off x="1224050" y="877250"/>
            <a:ext cx="6445500" cy="266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93" name="Google Shape;193;p1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43600" y="428300"/>
            <a:ext cx="8479176" cy="471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94" name="Google Shape;194;p19"/>
          <p:cNvSpPr txBox="1"/>
          <p:nvPr/>
        </p:nvSpPr>
        <p:spPr>
          <a:xfrm>
            <a:off x="729775" y="656600"/>
            <a:ext cx="7295400" cy="327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55600" algn="l" rtl="0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 b="1"/>
              <a:t>Listen and follow directions.</a:t>
            </a:r>
            <a:endParaRPr sz="2000" b="1"/>
          </a:p>
          <a:p>
            <a:pPr marL="457200" lvl="0" indent="0" algn="l" rtl="0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/>
          </a:p>
          <a:p>
            <a:pPr marL="457200" lvl="0" indent="-355600" algn="l" rtl="0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 b="1"/>
              <a:t>The use of cellphone is prohibited.</a:t>
            </a:r>
            <a:endParaRPr sz="2000" b="1"/>
          </a:p>
          <a:p>
            <a:pPr marL="457200" lvl="0" indent="0" algn="l" rtl="0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/>
          </a:p>
          <a:p>
            <a:pPr marL="457200" lvl="0" indent="-355600" algn="l" rtl="0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 b="1"/>
              <a:t>Be prepared to work when you enter the room.</a:t>
            </a:r>
            <a:endParaRPr sz="2000" b="1"/>
          </a:p>
          <a:p>
            <a:pPr marL="457200" lvl="0" indent="0" algn="l" rtl="0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/>
          </a:p>
          <a:p>
            <a:pPr marL="457200" lvl="0" indent="-355600" algn="l" rtl="0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 b="1"/>
              <a:t>Be respectful of all. </a:t>
            </a:r>
            <a:endParaRPr sz="2000" b="1"/>
          </a:p>
          <a:p>
            <a:pPr marL="457200" lvl="0" indent="0" algn="l" rtl="0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/>
          </a:p>
          <a:p>
            <a:pPr marL="457200" lvl="0" indent="-355600" algn="l" rtl="0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 b="1"/>
              <a:t>Keep your hands and feet to yourself.</a:t>
            </a:r>
            <a:endParaRPr sz="2000" b="1"/>
          </a:p>
          <a:p>
            <a:pPr marL="457200" lvl="0" indent="0" algn="l" rtl="0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/>
          </a:p>
          <a:p>
            <a:pPr marL="457200" lvl="0" indent="-355600" algn="l" rtl="0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 b="1"/>
              <a:t>Talk quietly when allowed.</a:t>
            </a:r>
            <a:endParaRPr sz="2000" b="1"/>
          </a:p>
          <a:p>
            <a:pPr marL="457200" lvl="0" indent="0" algn="l" rtl="0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b="1"/>
          </a:p>
          <a:p>
            <a:pPr marL="457200" lvl="0" indent="-355600" algn="l" rtl="0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 b="1"/>
              <a:t>Please do not throw any object across the </a:t>
            </a:r>
            <a:endParaRPr sz="2000" b="1"/>
          </a:p>
          <a:p>
            <a:pPr marL="457200" lvl="0" indent="0" algn="l" rtl="0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/>
              <a:t>classroom</a:t>
            </a:r>
            <a:endParaRPr sz="2000" b="1"/>
          </a:p>
          <a:p>
            <a:pPr marL="457200" lvl="0" indent="0" algn="l" rtl="0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800" b="1"/>
          </a:p>
          <a:p>
            <a:pPr marL="457200" lvl="0" indent="-355600" algn="l" rtl="0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 b="1"/>
              <a:t>NO HOODIES, NO EXCEPTIONS!!!!</a:t>
            </a:r>
            <a:endParaRPr sz="20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/>
          </a:p>
        </p:txBody>
      </p:sp>
      <p:pic>
        <p:nvPicPr>
          <p:cNvPr id="195" name="Google Shape;195;p1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855525" y="3161675"/>
            <a:ext cx="1169800" cy="660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Google Shape;196;p1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942059" y="656600"/>
            <a:ext cx="1083274" cy="6093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20"/>
          <p:cNvSpPr/>
          <p:nvPr/>
        </p:nvSpPr>
        <p:spPr>
          <a:xfrm>
            <a:off x="0" y="0"/>
            <a:ext cx="9144000" cy="4211100"/>
          </a:xfrm>
          <a:prstGeom prst="rect">
            <a:avLst/>
          </a:prstGeom>
          <a:solidFill>
            <a:srgbClr val="674EA7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02" name="Google Shape;202;p20">
            <a:hlinkClick r:id="rId4" action="ppaction://hlinksldjump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938800" y="3977875"/>
            <a:ext cx="985850" cy="985850"/>
          </a:xfrm>
          <a:prstGeom prst="rect">
            <a:avLst/>
          </a:prstGeom>
          <a:noFill/>
          <a:ln>
            <a:noFill/>
          </a:ln>
        </p:spPr>
      </p:pic>
      <p:sp>
        <p:nvSpPr>
          <p:cNvPr id="203" name="Google Shape;203;p20"/>
          <p:cNvSpPr txBox="1"/>
          <p:nvPr/>
        </p:nvSpPr>
        <p:spPr>
          <a:xfrm>
            <a:off x="974900" y="0"/>
            <a:ext cx="6943800" cy="50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b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Classroom Rules Cont.</a:t>
            </a:r>
            <a:endParaRPr sz="3200" b="1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04" name="Google Shape;204;p20"/>
          <p:cNvSpPr txBox="1"/>
          <p:nvPr/>
        </p:nvSpPr>
        <p:spPr>
          <a:xfrm>
            <a:off x="1224050" y="877250"/>
            <a:ext cx="6445500" cy="266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05" name="Google Shape;205;p2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43600" y="428300"/>
            <a:ext cx="8479176" cy="4715200"/>
          </a:xfrm>
          <a:prstGeom prst="rect">
            <a:avLst/>
          </a:prstGeom>
          <a:noFill/>
          <a:ln>
            <a:noFill/>
          </a:ln>
        </p:spPr>
      </p:pic>
      <p:sp>
        <p:nvSpPr>
          <p:cNvPr id="206" name="Google Shape;206;p20"/>
          <p:cNvSpPr txBox="1"/>
          <p:nvPr/>
        </p:nvSpPr>
        <p:spPr>
          <a:xfrm>
            <a:off x="888625" y="673600"/>
            <a:ext cx="6694800" cy="342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 b="1"/>
              <a:t>Enter quietly and begin working on your DO-NOW</a:t>
            </a:r>
            <a:endParaRPr sz="2000" b="1"/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 b="1"/>
              <a:t>Treat everyone the way you would like to be treated</a:t>
            </a:r>
            <a:endParaRPr sz="2000" b="1"/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 b="1"/>
              <a:t>Remain seated unless you are given permission to move.</a:t>
            </a:r>
            <a:endParaRPr sz="2000" b="1"/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 b="1"/>
              <a:t>Please raise your hand to speak.</a:t>
            </a:r>
            <a:endParaRPr sz="2000" b="1"/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 b="1"/>
              <a:t>Leave all food and gum outside the classroom</a:t>
            </a:r>
            <a:endParaRPr sz="2000" b="1"/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 b="1"/>
              <a:t>Please adhere to the dress codes</a:t>
            </a:r>
            <a:endParaRPr sz="2000" b="1"/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 b="1"/>
              <a:t>Follow directions, school policies, and rules.</a:t>
            </a:r>
            <a:endParaRPr sz="2000" b="1"/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rgbClr val="FF9900"/>
              </a:buClr>
              <a:buSzPts val="2000"/>
              <a:buChar char="●"/>
            </a:pPr>
            <a:r>
              <a:rPr lang="en" sz="2000" b="1">
                <a:solidFill>
                  <a:srgbClr val="FF9900"/>
                </a:solidFill>
              </a:rPr>
              <a:t>Do Your Best Work!!!</a:t>
            </a:r>
            <a:endParaRPr sz="2000" b="1">
              <a:solidFill>
                <a:srgbClr val="FF99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/>
          </a:p>
        </p:txBody>
      </p:sp>
      <p:pic>
        <p:nvPicPr>
          <p:cNvPr id="207" name="Google Shape;207;p2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855525" y="3161675"/>
            <a:ext cx="1169800" cy="660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2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898784" y="1058175"/>
            <a:ext cx="1083274" cy="6093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21"/>
          <p:cNvSpPr/>
          <p:nvPr/>
        </p:nvSpPr>
        <p:spPr>
          <a:xfrm>
            <a:off x="0" y="0"/>
            <a:ext cx="9144000" cy="4211100"/>
          </a:xfrm>
          <a:prstGeom prst="rect">
            <a:avLst/>
          </a:prstGeom>
          <a:solidFill>
            <a:srgbClr val="674EA7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14" name="Google Shape;214;p21">
            <a:hlinkClick r:id="rId4" action="ppaction://hlinksldjump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938800" y="3977875"/>
            <a:ext cx="985850" cy="985850"/>
          </a:xfrm>
          <a:prstGeom prst="rect">
            <a:avLst/>
          </a:prstGeom>
          <a:noFill/>
          <a:ln>
            <a:noFill/>
          </a:ln>
        </p:spPr>
      </p:pic>
      <p:sp>
        <p:nvSpPr>
          <p:cNvPr id="215" name="Google Shape;215;p21"/>
          <p:cNvSpPr txBox="1"/>
          <p:nvPr/>
        </p:nvSpPr>
        <p:spPr>
          <a:xfrm>
            <a:off x="974900" y="0"/>
            <a:ext cx="6943800" cy="50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b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Consequences for Breaking Rules</a:t>
            </a:r>
            <a:endParaRPr sz="3200" b="1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16" name="Google Shape;216;p21"/>
          <p:cNvSpPr txBox="1"/>
          <p:nvPr/>
        </p:nvSpPr>
        <p:spPr>
          <a:xfrm>
            <a:off x="1224050" y="877250"/>
            <a:ext cx="6445500" cy="266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17" name="Google Shape;217;p2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43600" y="428300"/>
            <a:ext cx="8479176" cy="4715200"/>
          </a:xfrm>
          <a:prstGeom prst="rect">
            <a:avLst/>
          </a:prstGeom>
          <a:noFill/>
          <a:ln>
            <a:noFill/>
          </a:ln>
        </p:spPr>
      </p:pic>
      <p:sp>
        <p:nvSpPr>
          <p:cNvPr id="218" name="Google Shape;218;p21"/>
          <p:cNvSpPr txBox="1"/>
          <p:nvPr/>
        </p:nvSpPr>
        <p:spPr>
          <a:xfrm>
            <a:off x="888625" y="673600"/>
            <a:ext cx="6694800" cy="342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55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9900"/>
              </a:buClr>
              <a:buSzPts val="2000"/>
              <a:buChar char="●"/>
            </a:pPr>
            <a:r>
              <a:rPr lang="en" sz="2000" b="1"/>
              <a:t>1st Verbal Warning</a:t>
            </a:r>
            <a:endParaRPr sz="2000" b="1"/>
          </a:p>
          <a:p>
            <a:pPr marL="457200" lvl="0" indent="-355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 b="1"/>
              <a:t>2nd. Student teacher Conference</a:t>
            </a:r>
            <a:endParaRPr sz="2000" b="1"/>
          </a:p>
          <a:p>
            <a:pPr marL="457200" lvl="0" indent="-355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 b="1"/>
              <a:t>3rd. Calling Home &amp; or Lunch Detention</a:t>
            </a:r>
            <a:endParaRPr sz="2000" b="1"/>
          </a:p>
          <a:p>
            <a:pPr marL="457200" lvl="0" indent="-355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 b="1"/>
              <a:t>4th Parent Teacher Conference and Guidance Counselor Referral</a:t>
            </a:r>
            <a:endParaRPr sz="2000" b="1"/>
          </a:p>
          <a:p>
            <a:pPr marL="457200" lvl="0" indent="-355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 b="1"/>
              <a:t>5th Administrative Intervention</a:t>
            </a:r>
            <a:endParaRPr sz="20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/>
          </a:p>
        </p:txBody>
      </p:sp>
      <p:pic>
        <p:nvPicPr>
          <p:cNvPr id="219" name="Google Shape;219;p2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855525" y="3161675"/>
            <a:ext cx="1169800" cy="660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" name="Google Shape;220;p2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898784" y="1058175"/>
            <a:ext cx="1083274" cy="6093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671</Words>
  <Application>Microsoft Office PowerPoint</Application>
  <PresentationFormat>On-screen Show (16:9)</PresentationFormat>
  <Paragraphs>133</Paragraphs>
  <Slides>20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Century Gothic</vt:lpstr>
      <vt:lpstr>Bangers</vt:lpstr>
      <vt:lpstr>Comfortaa</vt:lpstr>
      <vt:lpstr>Arial</vt:lpstr>
      <vt:lpstr>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Migliori, Christine</dc:creator>
  <cp:lastModifiedBy>Migliori, Christine</cp:lastModifiedBy>
  <cp:revision>1</cp:revision>
  <dcterms:modified xsi:type="dcterms:W3CDTF">2023-11-02T13:47:27Z</dcterms:modified>
</cp:coreProperties>
</file>