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9" d="100"/>
          <a:sy n="139" d="100"/>
        </p:scale>
        <p:origin x="80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f286ab5849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f286ab5849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81c933ebbb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281c933ebbb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81c933ebb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81c933ebb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81c933ebbb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81c933ebb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81c933ebbb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81c933ebb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81c933ebbb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81c933ebb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81c933ebbb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81c933ebb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81c933ebbb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281c933ebbb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88f44b0bd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288f44b0b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281c933ebbb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281c933ebbb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f286ab5849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f286ab5849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288f44b0bdc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288f44b0b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281c933ebbb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281c933ebbb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288f44b0bdc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288f44b0bd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f286ab5849_0_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f286ab5849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288f44b0bdc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288f44b0bdc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288f44b0bdc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288f44b0bd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88f44b0bdc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288f44b0bdc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f286ab5849_0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f286ab5849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f286ab5849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f286ab5849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f286ab5849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f286ab584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57c6b69fda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157c6b69fd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f286ab5849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f286ab5849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57c6b69fd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57c6b69fd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57c6b69fda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57c6b69fd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57c6b69fda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57c6b69fd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bigideasmath.com"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mailto:adervishi@paterson.k12.nj.u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mailto:adervishi@patersonschools.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adervishi@paterson.k12.nj.us"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mailto:adervishi@patersonschools.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744575"/>
            <a:ext cx="8520600" cy="2660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sz="2200"/>
              <a:t>.</a:t>
            </a:r>
            <a:endParaRPr sz="2200"/>
          </a:p>
        </p:txBody>
      </p:sp>
      <p:sp>
        <p:nvSpPr>
          <p:cNvPr id="55" name="Google Shape;55;p13"/>
          <p:cNvSpPr txBox="1">
            <a:spLocks noGrp="1"/>
          </p:cNvSpPr>
          <p:nvPr>
            <p:ph type="subTitle" idx="1"/>
          </p:nvPr>
        </p:nvSpPr>
        <p:spPr>
          <a:xfrm>
            <a:off x="311700" y="3161925"/>
            <a:ext cx="8520600" cy="10944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 </a:t>
            </a:r>
            <a:endParaRPr/>
          </a:p>
        </p:txBody>
      </p:sp>
      <p:pic>
        <p:nvPicPr>
          <p:cNvPr id="56" name="Google Shape;56;p13"/>
          <p:cNvPicPr preferRelativeResize="0"/>
          <p:nvPr/>
        </p:nvPicPr>
        <p:blipFill>
          <a:blip r:embed="rId3">
            <a:alphaModFix/>
          </a:blip>
          <a:stretch>
            <a:fillRect/>
          </a:stretch>
        </p:blipFill>
        <p:spPr>
          <a:xfrm>
            <a:off x="2940175" y="1301975"/>
            <a:ext cx="4048975" cy="2618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17780" lvl="0" indent="0" algn="l" rtl="0">
              <a:spcBef>
                <a:spcPts val="0"/>
              </a:spcBef>
              <a:spcAft>
                <a:spcPts val="0"/>
              </a:spcAft>
              <a:buClr>
                <a:schemeClr val="dk1"/>
              </a:buClr>
              <a:buSzPct val="39285"/>
              <a:buFont typeface="Arial"/>
              <a:buNone/>
            </a:pPr>
            <a:r>
              <a:rPr lang="en"/>
              <a:t>CLASSROOM RULES &amp; EXPECTATIONS</a:t>
            </a:r>
            <a:endParaRPr/>
          </a:p>
          <a:p>
            <a:pPr marL="0" lvl="0" indent="0" algn="l" rtl="0">
              <a:spcBef>
                <a:spcPts val="0"/>
              </a:spcBef>
              <a:spcAft>
                <a:spcPts val="0"/>
              </a:spcAft>
              <a:buNone/>
            </a:pPr>
            <a:endParaRPr/>
          </a:p>
        </p:txBody>
      </p:sp>
      <p:sp>
        <p:nvSpPr>
          <p:cNvPr id="111" name="Google Shape;111;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Clr>
                <a:schemeClr val="dk1"/>
              </a:buClr>
              <a:buSzPts val="1100"/>
              <a:buFont typeface="Arial"/>
              <a:buNone/>
            </a:pPr>
            <a:r>
              <a:rPr lang="en" sz="1400">
                <a:solidFill>
                  <a:schemeClr val="dk1"/>
                </a:solidFill>
              </a:rPr>
              <a:t>1- Enter quietly and begin work immediately.</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2- Come to class prepared and with all needed materials.</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3- Keep hands, feet, and objects to yourself.</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4- Always show respect for everyone in the class. </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Treat people the way you want to be treated.</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5-Remain seated unless you are given permission to move.</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6- Raise your hand to speak.</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7-When in doubt, always ask questions!</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8-All electronic devices are forbidden.</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9- Leave food or gum outside the classroom</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10- Please adhere to the dress code</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11- Follow directions and school policies and rules.</a:t>
            </a:r>
            <a:endParaRPr sz="1400">
              <a:solidFill>
                <a:schemeClr val="dk1"/>
              </a:solidFill>
            </a:endParaRPr>
          </a:p>
          <a:p>
            <a:pPr marL="0" lvl="0" indent="0" algn="l" rtl="0">
              <a:spcBef>
                <a:spcPts val="0"/>
              </a:spcBef>
              <a:spcAft>
                <a:spcPts val="0"/>
              </a:spcAft>
              <a:buClr>
                <a:schemeClr val="dk1"/>
              </a:buClr>
              <a:buSzPts val="1100"/>
              <a:buFont typeface="Arial"/>
              <a:buNone/>
            </a:pPr>
            <a:r>
              <a:rPr lang="en" sz="1400">
                <a:solidFill>
                  <a:schemeClr val="dk1"/>
                </a:solidFill>
              </a:rPr>
              <a:t>12- Do your best work!!!</a:t>
            </a:r>
            <a:endParaRPr sz="1400">
              <a:solidFill>
                <a:schemeClr val="dk1"/>
              </a:solidFill>
            </a:endParaRPr>
          </a:p>
          <a:p>
            <a:pPr marL="0" lvl="0" indent="0" algn="l" rtl="0">
              <a:spcBef>
                <a:spcPts val="0"/>
              </a:spcBef>
              <a:spcAft>
                <a:spcPts val="1200"/>
              </a:spcAft>
              <a:buNone/>
            </a:pPr>
            <a:endParaRPr sz="28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3000" b="1"/>
              <a:t>Consequences</a:t>
            </a:r>
            <a:endParaRPr sz="3000" b="1"/>
          </a:p>
          <a:p>
            <a:pPr marL="0" lvl="0" indent="0" algn="l" rtl="0">
              <a:spcBef>
                <a:spcPts val="0"/>
              </a:spcBef>
              <a:spcAft>
                <a:spcPts val="0"/>
              </a:spcAft>
              <a:buNone/>
            </a:pPr>
            <a:endParaRPr sz="3000"/>
          </a:p>
        </p:txBody>
      </p:sp>
      <p:sp>
        <p:nvSpPr>
          <p:cNvPr id="117" name="Google Shape;11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84194" lvl="0" indent="0" algn="l" rtl="0">
              <a:lnSpc>
                <a:spcPct val="100000"/>
              </a:lnSpc>
              <a:spcBef>
                <a:spcPts val="699"/>
              </a:spcBef>
              <a:spcAft>
                <a:spcPts val="0"/>
              </a:spcAft>
              <a:buClr>
                <a:schemeClr val="dk1"/>
              </a:buClr>
              <a:buSzPts val="1100"/>
              <a:buFont typeface="Arial"/>
              <a:buNone/>
            </a:pPr>
            <a:r>
              <a:rPr lang="en" sz="3600" b="1">
                <a:solidFill>
                  <a:schemeClr val="dk1"/>
                </a:solidFill>
              </a:rPr>
              <a:t> </a:t>
            </a:r>
            <a:r>
              <a:rPr lang="en" sz="2583">
                <a:solidFill>
                  <a:schemeClr val="dk1"/>
                </a:solidFill>
              </a:rPr>
              <a:t>#1 Verbal Warning </a:t>
            </a:r>
            <a:endParaRPr sz="2583">
              <a:solidFill>
                <a:schemeClr val="dk1"/>
              </a:solidFill>
            </a:endParaRPr>
          </a:p>
          <a:p>
            <a:pPr marL="84194" marR="2299717" lvl="0" indent="0" algn="l" rtl="0">
              <a:lnSpc>
                <a:spcPct val="116620"/>
              </a:lnSpc>
              <a:spcBef>
                <a:spcPts val="699"/>
              </a:spcBef>
              <a:spcAft>
                <a:spcPts val="0"/>
              </a:spcAft>
              <a:buNone/>
            </a:pPr>
            <a:r>
              <a:rPr lang="en" sz="2583">
                <a:solidFill>
                  <a:schemeClr val="dk1"/>
                </a:solidFill>
              </a:rPr>
              <a:t> #2 Student Teacher Conference</a:t>
            </a:r>
            <a:endParaRPr sz="2583">
              <a:solidFill>
                <a:schemeClr val="dk1"/>
              </a:solidFill>
            </a:endParaRPr>
          </a:p>
          <a:p>
            <a:pPr marL="84194" marR="2299717" lvl="0" indent="0" algn="l" rtl="0">
              <a:lnSpc>
                <a:spcPct val="116620"/>
              </a:lnSpc>
              <a:spcBef>
                <a:spcPts val="699"/>
              </a:spcBef>
              <a:spcAft>
                <a:spcPts val="0"/>
              </a:spcAft>
              <a:buClr>
                <a:schemeClr val="dk1"/>
              </a:buClr>
              <a:buSzPts val="1100"/>
              <a:buFont typeface="Arial"/>
              <a:buNone/>
            </a:pPr>
            <a:r>
              <a:rPr lang="en" sz="2583">
                <a:solidFill>
                  <a:schemeClr val="dk1"/>
                </a:solidFill>
              </a:rPr>
              <a:t> #3 Home Contact / Lunch Detention</a:t>
            </a:r>
            <a:endParaRPr sz="2583">
              <a:solidFill>
                <a:schemeClr val="dk1"/>
              </a:solidFill>
            </a:endParaRPr>
          </a:p>
          <a:p>
            <a:pPr marL="84194" marR="461561" lvl="0" indent="0" algn="l" rtl="0">
              <a:lnSpc>
                <a:spcPct val="116620"/>
              </a:lnSpc>
              <a:spcBef>
                <a:spcPts val="200"/>
              </a:spcBef>
              <a:spcAft>
                <a:spcPts val="0"/>
              </a:spcAft>
              <a:buClr>
                <a:schemeClr val="dk1"/>
              </a:buClr>
              <a:buSzPts val="1100"/>
              <a:buFont typeface="Arial"/>
              <a:buNone/>
            </a:pPr>
            <a:r>
              <a:rPr lang="en" sz="2583">
                <a:solidFill>
                  <a:schemeClr val="dk1"/>
                </a:solidFill>
              </a:rPr>
              <a:t> #4 Teacher Parent Conference</a:t>
            </a:r>
            <a:endParaRPr sz="2583">
              <a:solidFill>
                <a:schemeClr val="dk1"/>
              </a:solidFill>
            </a:endParaRPr>
          </a:p>
          <a:p>
            <a:pPr marL="84194" marR="461561" lvl="0" indent="0" algn="l" rtl="0">
              <a:lnSpc>
                <a:spcPct val="116620"/>
              </a:lnSpc>
              <a:spcBef>
                <a:spcPts val="200"/>
              </a:spcBef>
              <a:spcAft>
                <a:spcPts val="0"/>
              </a:spcAft>
              <a:buClr>
                <a:schemeClr val="dk1"/>
              </a:buClr>
              <a:buSzPts val="1100"/>
              <a:buFont typeface="Arial"/>
              <a:buNone/>
            </a:pPr>
            <a:r>
              <a:rPr lang="en" sz="2583">
                <a:solidFill>
                  <a:schemeClr val="dk1"/>
                </a:solidFill>
              </a:rPr>
              <a:t>(Guidance Counselor Referral)</a:t>
            </a:r>
            <a:endParaRPr sz="2583">
              <a:solidFill>
                <a:schemeClr val="dk1"/>
              </a:solidFill>
            </a:endParaRPr>
          </a:p>
          <a:p>
            <a:pPr marL="84194" marR="461561" lvl="0" indent="0" algn="l" rtl="0">
              <a:lnSpc>
                <a:spcPct val="116620"/>
              </a:lnSpc>
              <a:spcBef>
                <a:spcPts val="200"/>
              </a:spcBef>
              <a:spcAft>
                <a:spcPts val="0"/>
              </a:spcAft>
              <a:buClr>
                <a:schemeClr val="dk1"/>
              </a:buClr>
              <a:buSzPts val="1100"/>
              <a:buFont typeface="Arial"/>
              <a:buNone/>
            </a:pPr>
            <a:r>
              <a:rPr lang="en" sz="2583">
                <a:solidFill>
                  <a:schemeClr val="dk1"/>
                </a:solidFill>
              </a:rPr>
              <a:t>  # 5 Administrative Intervention</a:t>
            </a:r>
            <a:endParaRPr sz="2583">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Algebra I  Textbook  or E-Book</a:t>
            </a:r>
            <a:endParaRPr/>
          </a:p>
        </p:txBody>
      </p:sp>
      <p:sp>
        <p:nvSpPr>
          <p:cNvPr id="123" name="Google Shape;123;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62500" lnSpcReduction="20000"/>
          </a:bodyPr>
          <a:lstStyle/>
          <a:p>
            <a:pPr marL="0" lvl="0" indent="0" algn="l" rtl="0">
              <a:lnSpc>
                <a:spcPct val="100000"/>
              </a:lnSpc>
              <a:spcBef>
                <a:spcPts val="2343"/>
              </a:spcBef>
              <a:spcAft>
                <a:spcPts val="0"/>
              </a:spcAft>
              <a:buClr>
                <a:schemeClr val="dk1"/>
              </a:buClr>
              <a:buSzPct val="46385"/>
              <a:buFont typeface="Arial"/>
              <a:buNone/>
            </a:pPr>
            <a:r>
              <a:rPr lang="en" sz="2371"/>
              <a:t>Algebra Curriculum -</a:t>
            </a:r>
            <a:endParaRPr sz="2371"/>
          </a:p>
          <a:p>
            <a:pPr marL="0" lvl="0" indent="0" algn="l" rtl="0">
              <a:lnSpc>
                <a:spcPct val="100000"/>
              </a:lnSpc>
              <a:spcBef>
                <a:spcPts val="2343"/>
              </a:spcBef>
              <a:spcAft>
                <a:spcPts val="0"/>
              </a:spcAft>
              <a:buClr>
                <a:schemeClr val="dk1"/>
              </a:buClr>
              <a:buSzPct val="44483"/>
              <a:buFont typeface="Arial"/>
              <a:buNone/>
            </a:pPr>
            <a:endParaRPr sz="2472"/>
          </a:p>
          <a:p>
            <a:pPr marL="0" lvl="0" indent="0" algn="l" rtl="0">
              <a:spcBef>
                <a:spcPts val="0"/>
              </a:spcBef>
              <a:spcAft>
                <a:spcPts val="0"/>
              </a:spcAft>
              <a:buClr>
                <a:schemeClr val="dk1"/>
              </a:buClr>
              <a:buSzPct val="53068"/>
              <a:buFont typeface="Arial"/>
              <a:buNone/>
            </a:pPr>
            <a:r>
              <a:rPr lang="en" sz="2072" b="1">
                <a:solidFill>
                  <a:schemeClr val="dk1"/>
                </a:solidFill>
              </a:rPr>
              <a:t>Textbook</a:t>
            </a:r>
            <a:endParaRPr sz="2072" b="1">
              <a:solidFill>
                <a:schemeClr val="dk1"/>
              </a:solidFill>
            </a:endParaRPr>
          </a:p>
          <a:p>
            <a:pPr marL="0" lvl="0" indent="0" algn="l" rtl="0">
              <a:spcBef>
                <a:spcPts val="0"/>
              </a:spcBef>
              <a:spcAft>
                <a:spcPts val="0"/>
              </a:spcAft>
              <a:buClr>
                <a:schemeClr val="dk1"/>
              </a:buClr>
              <a:buSzPct val="53068"/>
              <a:buFont typeface="Arial"/>
              <a:buNone/>
            </a:pPr>
            <a:r>
              <a:rPr lang="en" sz="2072">
                <a:solidFill>
                  <a:schemeClr val="dk1"/>
                </a:solidFill>
              </a:rPr>
              <a:t>Hard Copy if permission signed by the parent(s).</a:t>
            </a:r>
            <a:endParaRPr sz="2072">
              <a:solidFill>
                <a:schemeClr val="dk1"/>
              </a:solidFill>
            </a:endParaRPr>
          </a:p>
          <a:p>
            <a:pPr marL="0" lvl="0" indent="0" algn="l" rtl="0">
              <a:spcBef>
                <a:spcPts val="0"/>
              </a:spcBef>
              <a:spcAft>
                <a:spcPts val="0"/>
              </a:spcAft>
              <a:buClr>
                <a:schemeClr val="dk1"/>
              </a:buClr>
              <a:buSzPct val="53068"/>
              <a:buFont typeface="Arial"/>
              <a:buNone/>
            </a:pPr>
            <a:r>
              <a:rPr lang="en" sz="2072">
                <a:solidFill>
                  <a:schemeClr val="dk1"/>
                </a:solidFill>
              </a:rPr>
              <a:t>E -Book at </a:t>
            </a:r>
            <a:r>
              <a:rPr lang="en" sz="2072" u="sng">
                <a:solidFill>
                  <a:srgbClr val="1155CC"/>
                </a:solidFill>
                <a:hlinkClick r:id="rId3">
                  <a:extLst>
                    <a:ext uri="{A12FA001-AC4F-418D-AE19-62706E023703}">
                      <ahyp:hlinkClr xmlns:ahyp="http://schemas.microsoft.com/office/drawing/2018/hyperlinkcolor" val="tx"/>
                    </a:ext>
                  </a:extLst>
                </a:hlinkClick>
              </a:rPr>
              <a:t>www.bigideasmath.com</a:t>
            </a:r>
            <a:endParaRPr sz="2072">
              <a:solidFill>
                <a:schemeClr val="dk1"/>
              </a:solidFill>
            </a:endParaRPr>
          </a:p>
          <a:p>
            <a:pPr marL="0" marR="3561773" lvl="0" indent="2743" algn="l" rtl="0">
              <a:lnSpc>
                <a:spcPct val="187425"/>
              </a:lnSpc>
              <a:spcBef>
                <a:spcPts val="1949"/>
              </a:spcBef>
              <a:spcAft>
                <a:spcPts val="0"/>
              </a:spcAft>
              <a:buClr>
                <a:schemeClr val="dk1"/>
              </a:buClr>
              <a:buSzPct val="61111"/>
              <a:buFont typeface="Arial"/>
              <a:buNone/>
            </a:pPr>
            <a:endParaRPr/>
          </a:p>
          <a:p>
            <a:pPr marL="0" marR="3561773" lvl="0" indent="2743" algn="l" rtl="0">
              <a:lnSpc>
                <a:spcPct val="187425"/>
              </a:lnSpc>
              <a:spcBef>
                <a:spcPts val="1949"/>
              </a:spcBef>
              <a:spcAft>
                <a:spcPts val="0"/>
              </a:spcAft>
              <a:buClr>
                <a:schemeClr val="dk1"/>
              </a:buClr>
              <a:buSzPct val="52309"/>
              <a:buFont typeface="Arial"/>
              <a:buNone/>
            </a:pPr>
            <a:r>
              <a:rPr lang="en"/>
              <a:t>T</a:t>
            </a:r>
            <a:r>
              <a:rPr lang="en" sz="2102"/>
              <a:t>extbook Website - www.bigideasmath.com</a:t>
            </a:r>
            <a:r>
              <a:rPr lang="en" sz="2102">
                <a:solidFill>
                  <a:schemeClr val="accent5"/>
                </a:solidFill>
              </a:rPr>
              <a:t> </a:t>
            </a:r>
            <a:endParaRPr sz="2102"/>
          </a:p>
          <a:p>
            <a:pPr marL="0" marR="3561773" lvl="0" indent="0" algn="l" rtl="0">
              <a:lnSpc>
                <a:spcPct val="187425"/>
              </a:lnSpc>
              <a:spcBef>
                <a:spcPts val="1949"/>
              </a:spcBef>
              <a:spcAft>
                <a:spcPts val="0"/>
              </a:spcAft>
              <a:buClr>
                <a:schemeClr val="dk1"/>
              </a:buClr>
              <a:buSzPct val="52309"/>
              <a:buFont typeface="Arial"/>
              <a:buNone/>
            </a:pPr>
            <a:r>
              <a:rPr lang="en" sz="2102"/>
              <a:t>Intervention Website - www.aleks.com</a:t>
            </a:r>
            <a:endParaRPr sz="2102"/>
          </a:p>
          <a:p>
            <a:pPr marL="0" lvl="0" indent="0" algn="l" rtl="0">
              <a:spcBef>
                <a:spcPts val="0"/>
              </a:spcBef>
              <a:spcAft>
                <a:spcPts val="12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Curriculum Overview</a:t>
            </a:r>
            <a:endParaRPr/>
          </a:p>
        </p:txBody>
      </p:sp>
      <p:sp>
        <p:nvSpPr>
          <p:cNvPr id="129" name="Google Shape;129;p25"/>
          <p:cNvSpPr txBox="1">
            <a:spLocks noGrp="1"/>
          </p:cNvSpPr>
          <p:nvPr>
            <p:ph type="body" idx="1"/>
          </p:nvPr>
        </p:nvSpPr>
        <p:spPr>
          <a:xfrm>
            <a:off x="311700" y="1017725"/>
            <a:ext cx="8520600" cy="37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Chapter 1. Solving Linear Equations</a:t>
            </a:r>
            <a:endParaRPr b="1"/>
          </a:p>
          <a:p>
            <a:pPr marL="0" lvl="0" indent="0" algn="l" rtl="0">
              <a:spcBef>
                <a:spcPts val="1200"/>
              </a:spcBef>
              <a:spcAft>
                <a:spcPts val="0"/>
              </a:spcAft>
              <a:buNone/>
            </a:pPr>
            <a:r>
              <a:rPr lang="en"/>
              <a:t>Linear Equations &amp; Related Word Problems</a:t>
            </a:r>
            <a:endParaRPr/>
          </a:p>
          <a:p>
            <a:pPr marL="0" lvl="0" indent="0" algn="l" rtl="0">
              <a:spcBef>
                <a:spcPts val="1200"/>
              </a:spcBef>
              <a:spcAft>
                <a:spcPts val="0"/>
              </a:spcAft>
              <a:buNone/>
            </a:pPr>
            <a:r>
              <a:rPr lang="en"/>
              <a:t>( Speed, Distance, Time, Account Balance, Discounts, Profit, Areas, Volume etc.</a:t>
            </a:r>
            <a:endParaRPr/>
          </a:p>
          <a:p>
            <a:pPr marL="0" lvl="0" indent="0" algn="l" rtl="0">
              <a:spcBef>
                <a:spcPts val="1200"/>
              </a:spcBef>
              <a:spcAft>
                <a:spcPts val="0"/>
              </a:spcAft>
              <a:buNone/>
            </a:pPr>
            <a:r>
              <a:rPr lang="en" b="1"/>
              <a:t>Chapter 2. Solving Linear Inequalities</a:t>
            </a:r>
            <a:endParaRPr b="1"/>
          </a:p>
          <a:p>
            <a:pPr marL="0" lvl="0" indent="0" algn="l" rtl="0">
              <a:spcBef>
                <a:spcPts val="1200"/>
              </a:spcBef>
              <a:spcAft>
                <a:spcPts val="0"/>
              </a:spcAft>
              <a:buNone/>
            </a:pPr>
            <a:r>
              <a:rPr lang="en"/>
              <a:t>Solve Linear Inequalities &amp; Related Word Problems</a:t>
            </a:r>
            <a:endParaRPr/>
          </a:p>
          <a:p>
            <a:pPr marL="0" lvl="0" indent="0" algn="l" rtl="0">
              <a:spcBef>
                <a:spcPts val="1200"/>
              </a:spcBef>
              <a:spcAft>
                <a:spcPts val="1200"/>
              </a:spcAft>
              <a:buNone/>
            </a:pPr>
            <a:r>
              <a:rPr lang="en"/>
              <a:t>(Restrictions Heights at an Amusement Park, Maximum Total Weight, Overloaded Circuit, Temperature Range of Electronic Devices( cell phones) etc.</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Continues</a:t>
            </a:r>
            <a:endParaRPr/>
          </a:p>
        </p:txBody>
      </p:sp>
      <p:sp>
        <p:nvSpPr>
          <p:cNvPr id="135" name="Google Shape;135;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b="1"/>
              <a:t>Chapter 3. Graphing Linear Functions</a:t>
            </a:r>
            <a:endParaRPr b="1"/>
          </a:p>
          <a:p>
            <a:pPr marL="0" lvl="0" indent="0" algn="l" rtl="0">
              <a:spcBef>
                <a:spcPts val="1200"/>
              </a:spcBef>
              <a:spcAft>
                <a:spcPts val="0"/>
              </a:spcAft>
              <a:buNone/>
            </a:pPr>
            <a:r>
              <a:rPr lang="en"/>
              <a:t>Graph Linear Functions (Different Methods) &amp; Real World Problems</a:t>
            </a:r>
            <a:endParaRPr/>
          </a:p>
          <a:p>
            <a:pPr marL="0" lvl="0" indent="0" algn="l" rtl="0">
              <a:spcBef>
                <a:spcPts val="1200"/>
              </a:spcBef>
              <a:spcAft>
                <a:spcPts val="0"/>
              </a:spcAft>
              <a:buNone/>
            </a:pPr>
            <a:r>
              <a:rPr lang="en"/>
              <a:t>Cost of Taxi Rides, Calories Burned, Buying/ Coupons, Light Travel, Renting,  Filling/ Emptying Pool etc.</a:t>
            </a:r>
            <a:endParaRPr/>
          </a:p>
          <a:p>
            <a:pPr marL="0" lvl="0" indent="0" algn="l" rtl="0">
              <a:spcBef>
                <a:spcPts val="1200"/>
              </a:spcBef>
              <a:spcAft>
                <a:spcPts val="0"/>
              </a:spcAft>
              <a:buNone/>
            </a:pPr>
            <a:r>
              <a:rPr lang="en" b="1"/>
              <a:t>Chapter 4. Writing Linear Functions</a:t>
            </a:r>
            <a:endParaRPr b="1"/>
          </a:p>
          <a:p>
            <a:pPr marL="0" lvl="0" indent="0" algn="l" rtl="0">
              <a:spcBef>
                <a:spcPts val="1200"/>
              </a:spcBef>
              <a:spcAft>
                <a:spcPts val="0"/>
              </a:spcAft>
              <a:buNone/>
            </a:pPr>
            <a:r>
              <a:rPr lang="en"/>
              <a:t>Writing Equation of a Line &amp; Related Word Problems</a:t>
            </a:r>
            <a:endParaRPr/>
          </a:p>
          <a:p>
            <a:pPr marL="0" lvl="0" indent="0" algn="l" rtl="0">
              <a:spcBef>
                <a:spcPts val="1200"/>
              </a:spcBef>
              <a:spcAft>
                <a:spcPts val="1200"/>
              </a:spcAft>
              <a:buNone/>
            </a:pPr>
            <a:r>
              <a:rPr lang="en"/>
              <a:t>College Tuition, Power Plants, Recording Charges, Hockey, Predicting in Business etc.</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Continues</a:t>
            </a:r>
            <a:endParaRPr/>
          </a:p>
        </p:txBody>
      </p:sp>
      <p:sp>
        <p:nvSpPr>
          <p:cNvPr id="141" name="Google Shape;141;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b="1"/>
              <a:t>Chapter 5.  Solving Systems of Linear Equations</a:t>
            </a:r>
            <a:endParaRPr b="1"/>
          </a:p>
          <a:p>
            <a:pPr marL="0" lvl="0" indent="0" algn="l" rtl="0">
              <a:spcBef>
                <a:spcPts val="1200"/>
              </a:spcBef>
              <a:spcAft>
                <a:spcPts val="0"/>
              </a:spcAft>
              <a:buNone/>
            </a:pPr>
            <a:r>
              <a:rPr lang="en"/>
              <a:t>Solve Systems by Graphing, Substitution, Elimination &amp; Related Word Problems</a:t>
            </a:r>
            <a:endParaRPr/>
          </a:p>
          <a:p>
            <a:pPr marL="0" lvl="0" indent="0" algn="l" rtl="0">
              <a:spcBef>
                <a:spcPts val="1200"/>
              </a:spcBef>
              <a:spcAft>
                <a:spcPts val="0"/>
              </a:spcAft>
              <a:buNone/>
            </a:pPr>
            <a:r>
              <a:rPr lang="en"/>
              <a:t>Drama Club, Farming, Music Websites, Renting Company A or B, Fitness etc.</a:t>
            </a:r>
            <a:endParaRPr/>
          </a:p>
          <a:p>
            <a:pPr marL="0" lvl="0" indent="0" algn="l" rtl="0">
              <a:spcBef>
                <a:spcPts val="1200"/>
              </a:spcBef>
              <a:spcAft>
                <a:spcPts val="0"/>
              </a:spcAft>
              <a:buNone/>
            </a:pPr>
            <a:r>
              <a:rPr lang="en" b="1"/>
              <a:t>Chapter 6. Exponential Functions and Sequences</a:t>
            </a:r>
            <a:endParaRPr b="1"/>
          </a:p>
          <a:p>
            <a:pPr marL="0" lvl="0" indent="0" algn="l" rtl="0">
              <a:spcBef>
                <a:spcPts val="1200"/>
              </a:spcBef>
              <a:spcAft>
                <a:spcPts val="0"/>
              </a:spcAft>
              <a:buNone/>
            </a:pPr>
            <a:r>
              <a:rPr lang="en"/>
              <a:t>Exponential Growth &amp; Decay &amp; Related Word Problems</a:t>
            </a:r>
            <a:endParaRPr/>
          </a:p>
          <a:p>
            <a:pPr marL="0" lvl="0" indent="0" algn="l" rtl="0">
              <a:spcBef>
                <a:spcPts val="1200"/>
              </a:spcBef>
              <a:spcAft>
                <a:spcPts val="0"/>
              </a:spcAft>
              <a:buNone/>
            </a:pPr>
            <a:r>
              <a:rPr lang="en"/>
              <a:t>Percent of Interest on Saving Accounts, CD-s, Value of a Car, Bacterial Population etc.</a:t>
            </a:r>
            <a:endParaRPr/>
          </a:p>
          <a:p>
            <a:pPr marL="0" lvl="0" indent="0" algn="l" rtl="0">
              <a:spcBef>
                <a:spcPts val="1200"/>
              </a:spcBef>
              <a:spcAft>
                <a:spcPts val="12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Continues </a:t>
            </a:r>
            <a:endParaRPr/>
          </a:p>
        </p:txBody>
      </p:sp>
      <p:sp>
        <p:nvSpPr>
          <p:cNvPr id="147" name="Google Shape;147;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Chapter 7. Polynomial Equations &amp; Factoring</a:t>
            </a:r>
            <a:endParaRPr b="1"/>
          </a:p>
          <a:p>
            <a:pPr marL="0" lvl="0" indent="0" algn="l" rtl="0">
              <a:spcBef>
                <a:spcPts val="1200"/>
              </a:spcBef>
              <a:spcAft>
                <a:spcPts val="0"/>
              </a:spcAft>
              <a:buNone/>
            </a:pPr>
            <a:r>
              <a:rPr lang="en"/>
              <a:t>Operations &amp; Factoring Polynomials &amp; Related Word Problems</a:t>
            </a:r>
            <a:endParaRPr/>
          </a:p>
          <a:p>
            <a:pPr marL="0" lvl="0" indent="0" algn="l" rtl="0">
              <a:spcBef>
                <a:spcPts val="1200"/>
              </a:spcBef>
              <a:spcAft>
                <a:spcPts val="0"/>
              </a:spcAft>
              <a:buNone/>
            </a:pPr>
            <a:r>
              <a:rPr lang="en"/>
              <a:t>Area of a shaded region, Max/ Min Volume of a Container/Box, Falling Objects.</a:t>
            </a:r>
            <a:endParaRPr/>
          </a:p>
          <a:p>
            <a:pPr marL="0" lvl="0" indent="0" algn="l" rtl="0">
              <a:spcBef>
                <a:spcPts val="1200"/>
              </a:spcBef>
              <a:spcAft>
                <a:spcPts val="0"/>
              </a:spcAft>
              <a:buNone/>
            </a:pPr>
            <a:r>
              <a:rPr lang="en" b="1"/>
              <a:t>Chapter 8.  Graphing Quadratic Functions</a:t>
            </a:r>
            <a:endParaRPr b="1"/>
          </a:p>
          <a:p>
            <a:pPr marL="0" lvl="0" indent="0" algn="l" rtl="0">
              <a:spcBef>
                <a:spcPts val="1200"/>
              </a:spcBef>
              <a:spcAft>
                <a:spcPts val="0"/>
              </a:spcAft>
              <a:buNone/>
            </a:pPr>
            <a:r>
              <a:rPr lang="en"/>
              <a:t>Graph Quadratic Functions &amp; Related Word Problems</a:t>
            </a:r>
            <a:endParaRPr/>
          </a:p>
          <a:p>
            <a:pPr marL="0" lvl="0" indent="0" algn="l" rtl="0">
              <a:spcBef>
                <a:spcPts val="1200"/>
              </a:spcBef>
              <a:spcAft>
                <a:spcPts val="0"/>
              </a:spcAft>
              <a:buNone/>
            </a:pPr>
            <a:r>
              <a:rPr lang="en"/>
              <a:t>Soccer Ball, Fireworks, Waterfalls,  Bridges, Roller Coasters etc</a:t>
            </a:r>
            <a:endParaRPr/>
          </a:p>
          <a:p>
            <a:pPr marL="0" lvl="0" indent="0" algn="l" rtl="0">
              <a:spcBef>
                <a:spcPts val="1200"/>
              </a:spcBef>
              <a:spcAft>
                <a:spcPts val="12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Continues</a:t>
            </a:r>
            <a:endParaRPr/>
          </a:p>
        </p:txBody>
      </p:sp>
      <p:sp>
        <p:nvSpPr>
          <p:cNvPr id="153" name="Google Shape;153;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a:bodyPr>
          <a:lstStyle/>
          <a:p>
            <a:pPr marL="0" lvl="0" indent="0" algn="l" rtl="0">
              <a:spcBef>
                <a:spcPts val="0"/>
              </a:spcBef>
              <a:spcAft>
                <a:spcPts val="0"/>
              </a:spcAft>
              <a:buNone/>
            </a:pPr>
            <a:r>
              <a:rPr lang="en" b="1"/>
              <a:t>Chapter 9 Solving Quadratic Equations</a:t>
            </a:r>
            <a:endParaRPr b="1"/>
          </a:p>
          <a:p>
            <a:pPr marL="0" lvl="0" indent="0" algn="l" rtl="0">
              <a:spcBef>
                <a:spcPts val="1200"/>
              </a:spcBef>
              <a:spcAft>
                <a:spcPts val="0"/>
              </a:spcAft>
              <a:buNone/>
            </a:pPr>
            <a:r>
              <a:rPr lang="en"/>
              <a:t>Solve quadratic equations using Square Roots, Completing the Square, Quadratic Formula</a:t>
            </a:r>
            <a:endParaRPr/>
          </a:p>
          <a:p>
            <a:pPr marL="0" lvl="0" indent="0" algn="l" rtl="0">
              <a:spcBef>
                <a:spcPts val="1200"/>
              </a:spcBef>
              <a:spcAft>
                <a:spcPts val="0"/>
              </a:spcAft>
              <a:buNone/>
            </a:pPr>
            <a:r>
              <a:rPr lang="en"/>
              <a:t>Area, Volume, Stocks, Arch of Bridges.</a:t>
            </a:r>
            <a:endParaRPr/>
          </a:p>
          <a:p>
            <a:pPr marL="0" lvl="0" indent="0" algn="l" rtl="0">
              <a:spcBef>
                <a:spcPts val="1200"/>
              </a:spcBef>
              <a:spcAft>
                <a:spcPts val="0"/>
              </a:spcAft>
              <a:buNone/>
            </a:pPr>
            <a:endParaRPr b="1"/>
          </a:p>
          <a:p>
            <a:pPr marL="0" lvl="0" indent="0" algn="l" rtl="0">
              <a:spcBef>
                <a:spcPts val="1200"/>
              </a:spcBef>
              <a:spcAft>
                <a:spcPts val="0"/>
              </a:spcAft>
              <a:buNone/>
            </a:pPr>
            <a:r>
              <a:rPr lang="en" b="1"/>
              <a:t>Chapter 10. Radical Functions &amp; Equations</a:t>
            </a:r>
            <a:endParaRPr b="1"/>
          </a:p>
          <a:p>
            <a:pPr marL="0" lvl="0" indent="0" algn="l" rtl="0">
              <a:spcBef>
                <a:spcPts val="1200"/>
              </a:spcBef>
              <a:spcAft>
                <a:spcPts val="0"/>
              </a:spcAft>
              <a:buNone/>
            </a:pPr>
            <a:r>
              <a:rPr lang="en"/>
              <a:t>Graph Square Root and Cube Root Functions, Solving Radical Equations, Inverse of a Function.</a:t>
            </a:r>
            <a:endParaRPr/>
          </a:p>
          <a:p>
            <a:pPr marL="0" lvl="0" indent="0" algn="l" rtl="0">
              <a:spcBef>
                <a:spcPts val="1200"/>
              </a:spcBef>
              <a:spcAft>
                <a:spcPts val="0"/>
              </a:spcAft>
              <a:buNone/>
            </a:pPr>
            <a:r>
              <a:rPr lang="en"/>
              <a:t>Velocity  of a Tsunami, Pendulums, Voltage, Speed of Sound, </a:t>
            </a:r>
            <a:endParaRPr/>
          </a:p>
          <a:p>
            <a:pPr marL="0" lvl="0" indent="0" algn="l" rtl="0">
              <a:spcBef>
                <a:spcPts val="1200"/>
              </a:spcBef>
              <a:spcAft>
                <a:spcPts val="1200"/>
              </a:spcAft>
              <a:buNone/>
            </a:pPr>
            <a:endParaRPr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Continues</a:t>
            </a:r>
            <a:endParaRPr/>
          </a:p>
        </p:txBody>
      </p:sp>
      <p:sp>
        <p:nvSpPr>
          <p:cNvPr id="159" name="Google Shape;159;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Chapter 11. Data Analysis &amp; Displays</a:t>
            </a:r>
            <a:endParaRPr b="1"/>
          </a:p>
          <a:p>
            <a:pPr marL="0" lvl="0" indent="0" algn="l" rtl="0">
              <a:spcBef>
                <a:spcPts val="1200"/>
              </a:spcBef>
              <a:spcAft>
                <a:spcPts val="0"/>
              </a:spcAft>
              <a:buNone/>
            </a:pPr>
            <a:r>
              <a:rPr lang="en"/>
              <a:t>Measures of Center and Variation, Box-and -Whisker Plots, Shapes of Distributions, Two-Way Tables.</a:t>
            </a:r>
            <a:endParaRPr/>
          </a:p>
          <a:p>
            <a:pPr marL="0" lvl="0" indent="0" algn="l" rtl="0">
              <a:spcBef>
                <a:spcPts val="1200"/>
              </a:spcBef>
              <a:spcAft>
                <a:spcPts val="0"/>
              </a:spcAft>
              <a:buClr>
                <a:schemeClr val="dk1"/>
              </a:buClr>
              <a:buSzPts val="1100"/>
              <a:buFont typeface="Arial"/>
              <a:buNone/>
            </a:pPr>
            <a:r>
              <a:rPr lang="en"/>
              <a:t> Golf, Bowling, Surveys etc, </a:t>
            </a:r>
            <a:endParaRPr/>
          </a:p>
          <a:p>
            <a:pPr marL="0" lvl="0" indent="0" algn="l" rtl="0">
              <a:spcBef>
                <a:spcPts val="1200"/>
              </a:spcBef>
              <a:spcAft>
                <a:spcPts val="120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Grading System</a:t>
            </a:r>
            <a:endParaRPr/>
          </a:p>
        </p:txBody>
      </p:sp>
      <p:sp>
        <p:nvSpPr>
          <p:cNvPr id="165" name="Google Shape;165;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a:t>Test / Projects 30%</a:t>
            </a:r>
            <a:endParaRPr/>
          </a:p>
          <a:p>
            <a:pPr marL="0" lvl="0" indent="0" algn="l" rtl="0">
              <a:spcBef>
                <a:spcPts val="1200"/>
              </a:spcBef>
              <a:spcAft>
                <a:spcPts val="0"/>
              </a:spcAft>
              <a:buClr>
                <a:schemeClr val="dk1"/>
              </a:buClr>
              <a:buSzPts val="1100"/>
              <a:buFont typeface="Arial"/>
              <a:buNone/>
            </a:pPr>
            <a:r>
              <a:rPr lang="en"/>
              <a:t>Quizzes        20%</a:t>
            </a:r>
            <a:endParaRPr/>
          </a:p>
          <a:p>
            <a:pPr marL="0" lvl="0" indent="0" algn="l" rtl="0">
              <a:spcBef>
                <a:spcPts val="1200"/>
              </a:spcBef>
              <a:spcAft>
                <a:spcPts val="0"/>
              </a:spcAft>
              <a:buClr>
                <a:schemeClr val="dk1"/>
              </a:buClr>
              <a:buSzPts val="1100"/>
              <a:buFont typeface="Arial"/>
              <a:buNone/>
            </a:pPr>
            <a:r>
              <a:rPr lang="en"/>
              <a:t>Classwork    25%</a:t>
            </a:r>
            <a:endParaRPr/>
          </a:p>
          <a:p>
            <a:pPr marL="0" lvl="0" indent="0" algn="l" rtl="0">
              <a:spcBef>
                <a:spcPts val="1200"/>
              </a:spcBef>
              <a:spcAft>
                <a:spcPts val="0"/>
              </a:spcAft>
              <a:buClr>
                <a:schemeClr val="dk1"/>
              </a:buClr>
              <a:buSzPts val="1100"/>
              <a:buFont typeface="Arial"/>
              <a:buNone/>
            </a:pPr>
            <a:r>
              <a:rPr lang="en"/>
              <a:t>Homework   15%</a:t>
            </a:r>
            <a:endParaRPr/>
          </a:p>
          <a:p>
            <a:pPr marL="0" lvl="0" indent="0" algn="l" rtl="0">
              <a:spcBef>
                <a:spcPts val="1200"/>
              </a:spcBef>
              <a:spcAft>
                <a:spcPts val="0"/>
              </a:spcAft>
              <a:buClr>
                <a:schemeClr val="dk1"/>
              </a:buClr>
              <a:buSzPts val="1100"/>
              <a:buFont typeface="Arial"/>
              <a:buNone/>
            </a:pPr>
            <a:r>
              <a:rPr lang="en"/>
              <a:t>Participation 10%</a:t>
            </a:r>
            <a:endParaRPr/>
          </a:p>
          <a:p>
            <a:pPr marL="0" lvl="0" indent="0" algn="l" rtl="0">
              <a:spcBef>
                <a:spcPts val="1200"/>
              </a:spcBef>
              <a:spcAft>
                <a:spcPts val="0"/>
              </a:spcAft>
              <a:buClr>
                <a:schemeClr val="dk1"/>
              </a:buClr>
              <a:buSzPts val="1100"/>
              <a:buFont typeface="Arial"/>
              <a:buNone/>
            </a:pPr>
            <a:endParaRPr/>
          </a:p>
          <a:p>
            <a:pPr marL="0" lvl="0" indent="0" algn="l" rtl="0">
              <a:spcBef>
                <a:spcPts val="1200"/>
              </a:spcBef>
              <a:spcAft>
                <a:spcPts val="12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sz="800"/>
          </a:p>
        </p:txBody>
      </p:sp>
      <p:sp>
        <p:nvSpPr>
          <p:cNvPr id="62" name="Google Shape;62;p14"/>
          <p:cNvSpPr txBox="1">
            <a:spLocks noGrp="1"/>
          </p:cNvSpPr>
          <p:nvPr>
            <p:ph type="subTitle" idx="1"/>
          </p:nvPr>
        </p:nvSpPr>
        <p:spPr>
          <a:xfrm>
            <a:off x="311700" y="3433775"/>
            <a:ext cx="8520600" cy="9624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 Welcome to Joseph A. Taub</a:t>
            </a:r>
            <a:endParaRPr/>
          </a:p>
        </p:txBody>
      </p:sp>
      <p:pic>
        <p:nvPicPr>
          <p:cNvPr id="63" name="Google Shape;63;p14"/>
          <p:cNvPicPr preferRelativeResize="0"/>
          <p:nvPr/>
        </p:nvPicPr>
        <p:blipFill>
          <a:blip r:embed="rId3">
            <a:alphaModFix/>
          </a:blip>
          <a:stretch>
            <a:fillRect/>
          </a:stretch>
        </p:blipFill>
        <p:spPr>
          <a:xfrm>
            <a:off x="3114675" y="1790700"/>
            <a:ext cx="2914650" cy="15621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Late Work Policy</a:t>
            </a:r>
            <a:endParaRPr/>
          </a:p>
        </p:txBody>
      </p:sp>
      <p:sp>
        <p:nvSpPr>
          <p:cNvPr id="171" name="Google Shape;171;p32"/>
          <p:cNvSpPr txBox="1">
            <a:spLocks noGrp="1"/>
          </p:cNvSpPr>
          <p:nvPr>
            <p:ph type="body" idx="1"/>
          </p:nvPr>
        </p:nvSpPr>
        <p:spPr>
          <a:xfrm>
            <a:off x="311700" y="1152475"/>
            <a:ext cx="63993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2500">
                <a:solidFill>
                  <a:schemeClr val="dk1"/>
                </a:solidFill>
              </a:rPr>
              <a:t>Since math/ algebra  lessons build from previous concepts, it is essential that students complete all their assignments  on time in order to be most successful in class.</a:t>
            </a:r>
            <a:endParaRPr sz="2500">
              <a:solidFill>
                <a:schemeClr val="dk1"/>
              </a:solidFill>
            </a:endParaRPr>
          </a:p>
          <a:p>
            <a:pPr marL="0" lvl="0" indent="0" algn="l" rtl="0">
              <a:spcBef>
                <a:spcPts val="0"/>
              </a:spcBef>
              <a:spcAft>
                <a:spcPts val="1200"/>
              </a:spcAft>
              <a:buNone/>
            </a:pPr>
            <a:endParaRPr sz="29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Make Up Work</a:t>
            </a:r>
            <a:endParaRPr b="1"/>
          </a:p>
        </p:txBody>
      </p:sp>
      <p:sp>
        <p:nvSpPr>
          <p:cNvPr id="177" name="Google Shape;177;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Clr>
                <a:schemeClr val="dk1"/>
              </a:buClr>
              <a:buSzPts val="1100"/>
              <a:buFont typeface="Arial"/>
              <a:buNone/>
            </a:pPr>
            <a:r>
              <a:rPr lang="en" sz="2900">
                <a:solidFill>
                  <a:schemeClr val="dk1"/>
                </a:solidFill>
              </a:rPr>
              <a:t> </a:t>
            </a:r>
            <a:r>
              <a:rPr lang="en" sz="3000" b="1">
                <a:solidFill>
                  <a:schemeClr val="dk1"/>
                </a:solidFill>
              </a:rPr>
              <a:t> </a:t>
            </a:r>
            <a:r>
              <a:rPr lang="en" sz="3000">
                <a:solidFill>
                  <a:schemeClr val="dk1"/>
                </a:solidFill>
              </a:rPr>
              <a:t>Students who are absent from class for any  reason will be expected to complete all missed  assignments, including homework. Failure to  complete missed assignments will affect your  grade. </a:t>
            </a:r>
            <a:endParaRPr sz="3000">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Make - Up Work Policy</a:t>
            </a:r>
            <a:endParaRPr/>
          </a:p>
        </p:txBody>
      </p:sp>
      <p:sp>
        <p:nvSpPr>
          <p:cNvPr id="183" name="Google Shape;183;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900">
                <a:solidFill>
                  <a:schemeClr val="dk1"/>
                </a:solidFill>
              </a:rPr>
              <a:t> When a student is absent from class, they will be given one day to make up their missing work for every day they were absent. Students are responsible for accessing  their assignments and any notes missed during their absences. The assignments/powerpoint presentations  are posted daily on Google Classroom.</a:t>
            </a:r>
            <a:endParaRPr sz="1900">
              <a:solidFill>
                <a:schemeClr val="dk1"/>
              </a:solidFill>
            </a:endParaRPr>
          </a:p>
          <a:p>
            <a:pPr marL="0" lvl="0" indent="0" algn="l" rtl="0">
              <a:spcBef>
                <a:spcPts val="0"/>
              </a:spcBef>
              <a:spcAft>
                <a:spcPts val="0"/>
              </a:spcAft>
              <a:buClr>
                <a:schemeClr val="dk1"/>
              </a:buClr>
              <a:buSzPts val="1100"/>
              <a:buFont typeface="Arial"/>
              <a:buNone/>
            </a:pPr>
            <a:r>
              <a:rPr lang="en" sz="1900">
                <a:solidFill>
                  <a:schemeClr val="dk1"/>
                </a:solidFill>
              </a:rPr>
              <a:t>If your child is absent from class due to being assigned to in-school suspension for the day, they are expected to complete the assigned work by  that day. </a:t>
            </a:r>
            <a:endParaRPr sz="1900">
              <a:solidFill>
                <a:schemeClr val="dk1"/>
              </a:solidFill>
            </a:endParaRPr>
          </a:p>
          <a:p>
            <a:pPr marL="0" lvl="0" indent="0" algn="l" rtl="0">
              <a:spcBef>
                <a:spcPts val="0"/>
              </a:spcBef>
              <a:spcAft>
                <a:spcPts val="0"/>
              </a:spcAft>
              <a:buClr>
                <a:schemeClr val="dk1"/>
              </a:buClr>
              <a:buSzPts val="1100"/>
              <a:buFont typeface="Arial"/>
              <a:buNone/>
            </a:pPr>
            <a:r>
              <a:rPr lang="en" sz="1900">
                <a:solidFill>
                  <a:schemeClr val="dk1"/>
                </a:solidFill>
              </a:rPr>
              <a:t>Any missing work that is not completed according to the guidelines above will result in a zero for that assignment.</a:t>
            </a:r>
            <a:endParaRPr sz="1900">
              <a:solidFill>
                <a:schemeClr val="dk1"/>
              </a:solidFill>
            </a:endParaRPr>
          </a:p>
          <a:p>
            <a:pPr marL="0" lvl="0" indent="0" algn="l" rtl="0">
              <a:spcBef>
                <a:spcPts val="0"/>
              </a:spcBef>
              <a:spcAft>
                <a:spcPts val="1200"/>
              </a:spcAft>
              <a:buNone/>
            </a:pPr>
            <a:endParaRPr sz="23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5"/>
          <p:cNvSpPr txBox="1">
            <a:spLocks noGrp="1"/>
          </p:cNvSpPr>
          <p:nvPr>
            <p:ph type="title"/>
          </p:nvPr>
        </p:nvSpPr>
        <p:spPr>
          <a:xfrm>
            <a:off x="248450" y="5082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 Extra Help:</a:t>
            </a:r>
            <a:endParaRPr/>
          </a:p>
        </p:txBody>
      </p:sp>
      <p:sp>
        <p:nvSpPr>
          <p:cNvPr id="189" name="Google Shape;189;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2800">
                <a:solidFill>
                  <a:schemeClr val="dk1"/>
                </a:solidFill>
              </a:rPr>
              <a:t>Email me any time for extra help.</a:t>
            </a:r>
            <a:endParaRPr sz="2800">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Computers</a:t>
            </a:r>
            <a:endParaRPr/>
          </a:p>
        </p:txBody>
      </p:sp>
      <p:sp>
        <p:nvSpPr>
          <p:cNvPr id="195" name="Google Shape;195;p3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400"/>
              <a:t>Student should have the computers charged daily.</a:t>
            </a:r>
            <a:endParaRPr sz="2400"/>
          </a:p>
          <a:p>
            <a:pPr marL="0" lvl="0" indent="0" algn="l" rtl="0">
              <a:spcBef>
                <a:spcPts val="1200"/>
              </a:spcBef>
              <a:spcAft>
                <a:spcPts val="1200"/>
              </a:spcAft>
              <a:buNone/>
            </a:pPr>
            <a:endParaRPr sz="2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Cell Phones &amp; Electronics</a:t>
            </a:r>
            <a:endParaRPr/>
          </a:p>
        </p:txBody>
      </p:sp>
      <p:sp>
        <p:nvSpPr>
          <p:cNvPr id="201" name="Google Shape;201;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1900">
                <a:solidFill>
                  <a:schemeClr val="dk1"/>
                </a:solidFill>
              </a:rPr>
              <a:t>You are expected to follow school rules about use of electronics. Each student has received a copy. Here is what you can expect - If I see any electronic devices (as defined by the school policy) during class, I will take it for the remainder of the class period. Keep your electronics out of sight, don’t charge your phone during class- if I see it, I take it. Students who repeatedly violate this rule will be referred to administration for disciplinary action. </a:t>
            </a:r>
            <a:endParaRPr sz="1900">
              <a:solidFill>
                <a:schemeClr val="dk1"/>
              </a:solidFill>
            </a:endParaRPr>
          </a:p>
          <a:p>
            <a:pPr marL="0" lvl="0" indent="0" algn="l" rtl="0">
              <a:spcBef>
                <a:spcPts val="0"/>
              </a:spcBef>
              <a:spcAft>
                <a:spcPts val="1200"/>
              </a:spcAft>
              <a:buNone/>
            </a:pPr>
            <a:endParaRPr sz="23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Cell Phones &amp; Electronic Consequences</a:t>
            </a:r>
            <a:endParaRPr/>
          </a:p>
        </p:txBody>
      </p:sp>
      <p:sp>
        <p:nvSpPr>
          <p:cNvPr id="207" name="Google Shape;207;p3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2200">
                <a:solidFill>
                  <a:schemeClr val="dk1"/>
                </a:solidFill>
              </a:rPr>
              <a:t>If the procedures on the previous slide  are not followed</a:t>
            </a:r>
            <a:endParaRPr sz="2200">
              <a:solidFill>
                <a:schemeClr val="dk1"/>
              </a:solidFill>
            </a:endParaRPr>
          </a:p>
          <a:p>
            <a:pPr marL="0" lvl="0" indent="0" algn="l" rtl="0">
              <a:spcBef>
                <a:spcPts val="0"/>
              </a:spcBef>
              <a:spcAft>
                <a:spcPts val="0"/>
              </a:spcAft>
              <a:buClr>
                <a:schemeClr val="dk1"/>
              </a:buClr>
              <a:buSzPts val="1100"/>
              <a:buFont typeface="Arial"/>
              <a:buNone/>
            </a:pPr>
            <a:r>
              <a:rPr lang="en" sz="2200">
                <a:solidFill>
                  <a:schemeClr val="dk1"/>
                </a:solidFill>
              </a:rPr>
              <a:t>1st offense- it will be taken and returned by the end of the day</a:t>
            </a:r>
            <a:endParaRPr sz="2200">
              <a:solidFill>
                <a:schemeClr val="dk1"/>
              </a:solidFill>
            </a:endParaRPr>
          </a:p>
          <a:p>
            <a:pPr marL="0" lvl="0" indent="0" algn="l" rtl="0">
              <a:spcBef>
                <a:spcPts val="0"/>
              </a:spcBef>
              <a:spcAft>
                <a:spcPts val="0"/>
              </a:spcAft>
              <a:buClr>
                <a:schemeClr val="dk1"/>
              </a:buClr>
              <a:buSzPts val="1100"/>
              <a:buFont typeface="Arial"/>
              <a:buNone/>
            </a:pPr>
            <a:r>
              <a:rPr lang="en" sz="2200">
                <a:solidFill>
                  <a:schemeClr val="dk1"/>
                </a:solidFill>
              </a:rPr>
              <a:t>2nd offense- it will be taken and a parent/ guardian must come to school to pick it up.</a:t>
            </a:r>
            <a:endParaRPr sz="2200">
              <a:solidFill>
                <a:schemeClr val="dk1"/>
              </a:solidFill>
            </a:endParaRPr>
          </a:p>
          <a:p>
            <a:pPr marL="0" lvl="0" indent="0" algn="l" rtl="0">
              <a:spcBef>
                <a:spcPts val="0"/>
              </a:spcBef>
              <a:spcAft>
                <a:spcPts val="0"/>
              </a:spcAft>
              <a:buClr>
                <a:schemeClr val="dk1"/>
              </a:buClr>
              <a:buSzPts val="1100"/>
              <a:buFont typeface="Arial"/>
              <a:buNone/>
            </a:pPr>
            <a:r>
              <a:rPr lang="en" sz="2200">
                <a:solidFill>
                  <a:schemeClr val="dk1"/>
                </a:solidFill>
              </a:rPr>
              <a:t>3rd offense- it will be taken and given to administration for return.</a:t>
            </a:r>
            <a:endParaRPr sz="2200">
              <a:solidFill>
                <a:schemeClr val="dk1"/>
              </a:solidFill>
            </a:endParaRPr>
          </a:p>
          <a:p>
            <a:pPr marL="0" lvl="0" indent="0" algn="l" rtl="0">
              <a:spcBef>
                <a:spcPts val="0"/>
              </a:spcBef>
              <a:spcAft>
                <a:spcPts val="0"/>
              </a:spcAft>
              <a:buClr>
                <a:schemeClr val="dk1"/>
              </a:buClr>
              <a:buSzPts val="1100"/>
              <a:buFont typeface="Arial"/>
              <a:buNone/>
            </a:pPr>
            <a:endParaRPr sz="2200">
              <a:solidFill>
                <a:schemeClr val="dk1"/>
              </a:solidFill>
            </a:endParaRPr>
          </a:p>
          <a:p>
            <a:pPr marL="0" lvl="0" indent="0" algn="l" rtl="0">
              <a:spcBef>
                <a:spcPts val="0"/>
              </a:spcBef>
              <a:spcAft>
                <a:spcPts val="1200"/>
              </a:spcAft>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t>
            </a:r>
            <a:endParaRPr/>
          </a:p>
        </p:txBody>
      </p:sp>
      <p:sp>
        <p:nvSpPr>
          <p:cNvPr id="213" name="Google Shape;213;p3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                            </a:t>
            </a:r>
            <a:endParaRPr/>
          </a:p>
          <a:p>
            <a:pPr marL="0" lvl="0" indent="0" algn="l" rtl="0">
              <a:spcBef>
                <a:spcPts val="1200"/>
              </a:spcBef>
              <a:spcAft>
                <a:spcPts val="0"/>
              </a:spcAft>
              <a:buNone/>
            </a:pPr>
            <a:endParaRPr/>
          </a:p>
          <a:p>
            <a:pPr marL="0" lvl="0" indent="0" algn="l" rtl="0">
              <a:spcBef>
                <a:spcPts val="1200"/>
              </a:spcBef>
              <a:spcAft>
                <a:spcPts val="1200"/>
              </a:spcAft>
              <a:buNone/>
            </a:pPr>
            <a:r>
              <a:rPr lang="en"/>
              <a:t>                                            </a:t>
            </a:r>
            <a:endParaRPr/>
          </a:p>
        </p:txBody>
      </p:sp>
      <p:pic>
        <p:nvPicPr>
          <p:cNvPr id="214" name="Google Shape;214;p39"/>
          <p:cNvPicPr preferRelativeResize="0"/>
          <p:nvPr/>
        </p:nvPicPr>
        <p:blipFill>
          <a:blip r:embed="rId3">
            <a:alphaModFix/>
          </a:blip>
          <a:stretch>
            <a:fillRect/>
          </a:stretch>
        </p:blipFill>
        <p:spPr>
          <a:xfrm>
            <a:off x="3009900" y="1828800"/>
            <a:ext cx="3124200" cy="14859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t>
            </a:r>
            <a:endParaRPr/>
          </a:p>
        </p:txBody>
      </p:sp>
      <p:sp>
        <p:nvSpPr>
          <p:cNvPr id="69" name="Google Shape;69;p15"/>
          <p:cNvSpPr txBox="1">
            <a:spLocks noGrp="1"/>
          </p:cNvSpPr>
          <p:nvPr>
            <p:ph type="body" idx="1"/>
          </p:nvPr>
        </p:nvSpPr>
        <p:spPr>
          <a:xfrm>
            <a:off x="311700" y="573375"/>
            <a:ext cx="8520600" cy="3995700"/>
          </a:xfrm>
          <a:prstGeom prst="rect">
            <a:avLst/>
          </a:prstGeom>
        </p:spPr>
        <p:txBody>
          <a:bodyPr spcFirstLastPara="1" wrap="square" lIns="91425" tIns="91425" rIns="91425" bIns="91425" anchor="t" anchorCtr="0">
            <a:normAutofit lnSpcReduction="20000"/>
          </a:bodyPr>
          <a:lstStyle/>
          <a:p>
            <a:pPr marL="0" marR="1749487" lvl="0" indent="0" algn="l" rtl="0">
              <a:lnSpc>
                <a:spcPct val="100000"/>
              </a:lnSpc>
              <a:spcBef>
                <a:spcPts val="4290"/>
              </a:spcBef>
              <a:spcAft>
                <a:spcPts val="0"/>
              </a:spcAft>
              <a:buNone/>
            </a:pPr>
            <a:r>
              <a:rPr lang="en" sz="2800"/>
              <a:t>                             </a:t>
            </a:r>
            <a:r>
              <a:rPr lang="en" sz="2800">
                <a:highlight>
                  <a:srgbClr val="FFFFFF"/>
                </a:highlight>
              </a:rPr>
              <a:t> Mrs. Dervishi  </a:t>
            </a:r>
            <a:endParaRPr sz="1000">
              <a:highlight>
                <a:srgbClr val="FFFFFF"/>
              </a:highlight>
            </a:endParaRPr>
          </a:p>
          <a:p>
            <a:pPr marL="0" marR="1749487" lvl="0" indent="0" algn="l" rtl="0">
              <a:lnSpc>
                <a:spcPct val="100000"/>
              </a:lnSpc>
              <a:spcBef>
                <a:spcPts val="4290"/>
              </a:spcBef>
              <a:spcAft>
                <a:spcPts val="0"/>
              </a:spcAft>
              <a:buClr>
                <a:schemeClr val="dk1"/>
              </a:buClr>
              <a:buSzPts val="1100"/>
              <a:buFont typeface="Arial"/>
              <a:buNone/>
            </a:pPr>
            <a:r>
              <a:rPr lang="en" sz="1000">
                <a:highlight>
                  <a:srgbClr val="FFFFFF"/>
                </a:highlight>
              </a:rPr>
              <a:t>                                      </a:t>
            </a:r>
            <a:r>
              <a:rPr lang="en" sz="1400">
                <a:highlight>
                  <a:srgbClr val="FFFFFF"/>
                </a:highlight>
              </a:rPr>
              <a:t>Parents:</a:t>
            </a:r>
            <a:r>
              <a:rPr lang="en" sz="1000">
                <a:highlight>
                  <a:srgbClr val="FFFFFF"/>
                </a:highlight>
              </a:rPr>
              <a:t>     </a:t>
            </a:r>
            <a:r>
              <a:rPr lang="en" u="sng">
                <a:solidFill>
                  <a:schemeClr val="hlink"/>
                </a:solidFill>
                <a:highlight>
                  <a:srgbClr val="FFFFFF"/>
                </a:highlight>
                <a:hlinkClick r:id="rId3"/>
              </a:rPr>
              <a:t>adervishi@paterson.k12.nj.us</a:t>
            </a:r>
            <a:r>
              <a:rPr lang="en">
                <a:highlight>
                  <a:srgbClr val="FFFFFF"/>
                </a:highlight>
              </a:rPr>
              <a:t>, </a:t>
            </a:r>
            <a:endParaRPr>
              <a:highlight>
                <a:srgbClr val="FFFFFF"/>
              </a:highlight>
            </a:endParaRPr>
          </a:p>
          <a:p>
            <a:pPr marL="0" marR="1749487" lvl="0" indent="0" algn="l" rtl="0">
              <a:lnSpc>
                <a:spcPct val="100000"/>
              </a:lnSpc>
              <a:spcBef>
                <a:spcPts val="4290"/>
              </a:spcBef>
              <a:spcAft>
                <a:spcPts val="0"/>
              </a:spcAft>
              <a:buClr>
                <a:schemeClr val="dk1"/>
              </a:buClr>
              <a:buSzPts val="1100"/>
              <a:buFont typeface="Arial"/>
              <a:buNone/>
            </a:pPr>
            <a:r>
              <a:rPr lang="en">
                <a:highlight>
                  <a:srgbClr val="FFFFFF"/>
                </a:highlight>
              </a:rPr>
              <a:t>                      </a:t>
            </a:r>
            <a:r>
              <a:rPr lang="en" sz="1400">
                <a:highlight>
                  <a:srgbClr val="FFFFFF"/>
                </a:highlight>
              </a:rPr>
              <a:t>Students:</a:t>
            </a:r>
            <a:r>
              <a:rPr lang="en">
                <a:highlight>
                  <a:srgbClr val="FFFFFF"/>
                </a:highlight>
              </a:rPr>
              <a:t>  </a:t>
            </a:r>
            <a:r>
              <a:rPr lang="en" u="sng">
                <a:solidFill>
                  <a:schemeClr val="hlink"/>
                </a:solidFill>
                <a:highlight>
                  <a:srgbClr val="FFFFFF"/>
                </a:highlight>
                <a:hlinkClick r:id="rId4"/>
              </a:rPr>
              <a:t>adervishi@patersonschools.org</a:t>
            </a:r>
            <a:r>
              <a:rPr lang="en">
                <a:highlight>
                  <a:srgbClr val="FFFFFF"/>
                </a:highlight>
              </a:rPr>
              <a:t> </a:t>
            </a:r>
            <a:endParaRPr>
              <a:highlight>
                <a:srgbClr val="FFFFFF"/>
              </a:highlight>
            </a:endParaRPr>
          </a:p>
          <a:p>
            <a:pPr marL="0" marR="409783" lvl="0" indent="0" algn="l" rtl="0">
              <a:lnSpc>
                <a:spcPct val="100000"/>
              </a:lnSpc>
              <a:spcBef>
                <a:spcPts val="107"/>
              </a:spcBef>
              <a:spcAft>
                <a:spcPts val="0"/>
              </a:spcAft>
              <a:buClr>
                <a:schemeClr val="dk1"/>
              </a:buClr>
              <a:buSzPts val="1100"/>
              <a:buFont typeface="Arial"/>
              <a:buNone/>
            </a:pPr>
            <a:r>
              <a:rPr lang="en" sz="2800" u="sng">
                <a:solidFill>
                  <a:srgbClr val="0097A7"/>
                </a:solidFill>
                <a:highlight>
                  <a:srgbClr val="FFFFFF"/>
                </a:highlight>
              </a:rPr>
              <a:t>   </a:t>
            </a:r>
            <a:endParaRPr sz="2800">
              <a:solidFill>
                <a:srgbClr val="0097A7"/>
              </a:solidFill>
              <a:highlight>
                <a:srgbClr val="FFFFFF"/>
              </a:highlight>
            </a:endParaRPr>
          </a:p>
          <a:p>
            <a:pPr marL="0" marR="1861105" lvl="0" indent="0" algn="ctr" rtl="0">
              <a:lnSpc>
                <a:spcPct val="100000"/>
              </a:lnSpc>
              <a:spcBef>
                <a:spcPts val="107"/>
              </a:spcBef>
              <a:spcAft>
                <a:spcPts val="0"/>
              </a:spcAft>
              <a:buClr>
                <a:schemeClr val="dk1"/>
              </a:buClr>
              <a:buSzPts val="1100"/>
              <a:buFont typeface="Arial"/>
              <a:buNone/>
            </a:pPr>
            <a:r>
              <a:rPr lang="en" sz="2800">
                <a:highlight>
                  <a:srgbClr val="FFFFFF"/>
                </a:highlight>
              </a:rPr>
              <a:t>        Room 422  </a:t>
            </a:r>
            <a:endParaRPr sz="2800">
              <a:highlight>
                <a:srgbClr val="FFFFFF"/>
              </a:highlight>
            </a:endParaRPr>
          </a:p>
          <a:p>
            <a:pPr marL="0" marR="1462293" lvl="0" indent="0" algn="l" rtl="0">
              <a:lnSpc>
                <a:spcPct val="100000"/>
              </a:lnSpc>
              <a:spcBef>
                <a:spcPts val="107"/>
              </a:spcBef>
              <a:spcAft>
                <a:spcPts val="0"/>
              </a:spcAft>
              <a:buClr>
                <a:schemeClr val="dk1"/>
              </a:buClr>
              <a:buSzPts val="1100"/>
              <a:buFont typeface="Arial"/>
              <a:buNone/>
            </a:pPr>
            <a:r>
              <a:rPr lang="en" sz="2800">
                <a:highlight>
                  <a:srgbClr val="FFFFFF"/>
                </a:highlight>
              </a:rPr>
              <a:t>                         Homeroom 422</a:t>
            </a:r>
            <a:endParaRPr sz="2800">
              <a:highlight>
                <a:srgbClr val="FFFFFF"/>
              </a:highlight>
            </a:endParaRPr>
          </a:p>
          <a:p>
            <a:pPr marL="0" marR="1462293" lvl="0" indent="0" algn="l" rtl="0">
              <a:lnSpc>
                <a:spcPct val="100000"/>
              </a:lnSpc>
              <a:spcBef>
                <a:spcPts val="107"/>
              </a:spcBef>
              <a:spcAft>
                <a:spcPts val="0"/>
              </a:spcAft>
              <a:buClr>
                <a:schemeClr val="dk1"/>
              </a:buClr>
              <a:buSzPts val="1100"/>
              <a:buFont typeface="Arial"/>
              <a:buNone/>
            </a:pPr>
            <a:r>
              <a:rPr lang="en" sz="2800">
                <a:highlight>
                  <a:srgbClr val="FFFFFF"/>
                </a:highlight>
              </a:rPr>
              <a:t>                   Algebra I, 8-1, 8-4, 8-7</a:t>
            </a:r>
            <a:endParaRPr sz="2800">
              <a:highlight>
                <a:srgbClr val="FFFFFF"/>
              </a:highlight>
            </a:endParaRPr>
          </a:p>
          <a:p>
            <a:pPr marL="0" lvl="0" indent="0" algn="l" rtl="0">
              <a:spcBef>
                <a:spcPts val="0"/>
              </a:spcBef>
              <a:spcAft>
                <a:spcPts val="12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solidFill>
                  <a:srgbClr val="000000"/>
                </a:solidFill>
              </a:rPr>
              <a:t>                Google Classroom</a:t>
            </a:r>
            <a:endParaRPr b="1">
              <a:solidFill>
                <a:srgbClr val="000000"/>
              </a:solidFill>
            </a:endParaRPr>
          </a:p>
        </p:txBody>
      </p:sp>
      <p:sp>
        <p:nvSpPr>
          <p:cNvPr id="75" name="Google Shape;75;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Each class has their own google classroom.</a:t>
            </a:r>
            <a:endParaRPr/>
          </a:p>
          <a:p>
            <a:pPr marL="0" lvl="0" indent="0" algn="l" rtl="0">
              <a:spcBef>
                <a:spcPts val="1200"/>
              </a:spcBef>
              <a:spcAft>
                <a:spcPts val="0"/>
              </a:spcAft>
              <a:buNone/>
            </a:pPr>
            <a:r>
              <a:rPr lang="en"/>
              <a:t>All the  assignments are posted at google classroom</a:t>
            </a:r>
            <a:endParaRPr/>
          </a:p>
          <a:p>
            <a:pPr marL="0" lvl="0" indent="0" algn="l" rtl="0">
              <a:spcBef>
                <a:spcPts val="1200"/>
              </a:spcBef>
              <a:spcAft>
                <a:spcPts val="0"/>
              </a:spcAft>
              <a:buNone/>
            </a:pPr>
            <a:r>
              <a:rPr lang="en"/>
              <a:t>A parent email should be added for each student.</a:t>
            </a:r>
            <a:endParaRPr/>
          </a:p>
          <a:p>
            <a:pPr marL="0" lvl="0" indent="0" algn="l" rtl="0">
              <a:spcBef>
                <a:spcPts val="1200"/>
              </a:spcBef>
              <a:spcAft>
                <a:spcPts val="1200"/>
              </a:spcAft>
              <a:buNone/>
            </a:pPr>
            <a:r>
              <a:rPr lang="en"/>
              <a:t>Teacher communicates with the parent via email.</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Infinite Campus</a:t>
            </a:r>
            <a:endParaRPr/>
          </a:p>
        </p:txBody>
      </p:sp>
      <p:sp>
        <p:nvSpPr>
          <p:cNvPr id="81" name="Google Shape;81;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500"/>
              <a:t>You can check your child’s grade at Infinite Campus.</a:t>
            </a:r>
            <a:endParaRPr sz="2500"/>
          </a:p>
          <a:p>
            <a:pPr marL="0" lvl="0" indent="0" algn="l" rtl="0">
              <a:spcBef>
                <a:spcPts val="1200"/>
              </a:spcBef>
              <a:spcAft>
                <a:spcPts val="0"/>
              </a:spcAft>
              <a:buNone/>
            </a:pPr>
            <a:r>
              <a:rPr lang="en" sz="2500"/>
              <a:t>Email me if you have any questions</a:t>
            </a:r>
            <a:endParaRPr sz="2500"/>
          </a:p>
          <a:p>
            <a:pPr marL="0" lvl="0" indent="0" algn="l" rtl="0">
              <a:spcBef>
                <a:spcPts val="1200"/>
              </a:spcBef>
              <a:spcAft>
                <a:spcPts val="0"/>
              </a:spcAft>
              <a:buNone/>
            </a:pPr>
            <a:r>
              <a:rPr lang="en" sz="2500"/>
              <a:t>Parents: </a:t>
            </a:r>
            <a:r>
              <a:rPr lang="en" sz="2500" u="sng">
                <a:solidFill>
                  <a:schemeClr val="hlink"/>
                </a:solidFill>
                <a:hlinkClick r:id="rId3"/>
              </a:rPr>
              <a:t>adervishi@paterson.k12.nj.us</a:t>
            </a:r>
            <a:endParaRPr sz="2500"/>
          </a:p>
          <a:p>
            <a:pPr marL="0" lvl="0" indent="0" algn="l" rtl="0">
              <a:spcBef>
                <a:spcPts val="1200"/>
              </a:spcBef>
              <a:spcAft>
                <a:spcPts val="0"/>
              </a:spcAft>
              <a:buNone/>
            </a:pPr>
            <a:r>
              <a:rPr lang="en" sz="2500"/>
              <a:t>Students: </a:t>
            </a:r>
            <a:r>
              <a:rPr lang="en" sz="2500" u="sng">
                <a:solidFill>
                  <a:schemeClr val="hlink"/>
                </a:solidFill>
                <a:hlinkClick r:id="rId4"/>
              </a:rPr>
              <a:t>adervishi@patersonschools.org</a:t>
            </a:r>
            <a:r>
              <a:rPr lang="en" sz="2500"/>
              <a:t> </a:t>
            </a:r>
            <a:endParaRPr sz="2500"/>
          </a:p>
          <a:p>
            <a:pPr marL="0" lvl="0" indent="0" algn="l" rtl="0">
              <a:spcBef>
                <a:spcPts val="1200"/>
              </a:spcBef>
              <a:spcAft>
                <a:spcPts val="1200"/>
              </a:spcAft>
              <a:buNone/>
            </a:pP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Attendance</a:t>
            </a:r>
            <a:endParaRPr/>
          </a:p>
        </p:txBody>
      </p:sp>
      <p:sp>
        <p:nvSpPr>
          <p:cNvPr id="87" name="Google Shape;87;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7500" lnSpcReduction="20000"/>
          </a:bodyPr>
          <a:lstStyle/>
          <a:p>
            <a:pPr marL="84194" lvl="0" indent="0" algn="l" rtl="0">
              <a:lnSpc>
                <a:spcPct val="100000"/>
              </a:lnSpc>
              <a:spcBef>
                <a:spcPts val="0"/>
              </a:spcBef>
              <a:spcAft>
                <a:spcPts val="0"/>
              </a:spcAft>
              <a:buClr>
                <a:schemeClr val="dk1"/>
              </a:buClr>
              <a:buSzPct val="30555"/>
              <a:buFont typeface="Arial"/>
              <a:buNone/>
            </a:pPr>
            <a:r>
              <a:rPr lang="en" sz="3600" b="1">
                <a:solidFill>
                  <a:schemeClr val="dk1"/>
                </a:solidFill>
              </a:rPr>
              <a:t>          Attendance </a:t>
            </a:r>
            <a:endParaRPr sz="3600" b="1">
              <a:solidFill>
                <a:schemeClr val="dk1"/>
              </a:solidFill>
            </a:endParaRPr>
          </a:p>
          <a:p>
            <a:pPr marL="97910" marR="539508" lvl="0" indent="-12572" algn="l" rtl="0">
              <a:lnSpc>
                <a:spcPct val="99960"/>
              </a:lnSpc>
              <a:spcBef>
                <a:spcPts val="4348"/>
              </a:spcBef>
              <a:spcAft>
                <a:spcPts val="0"/>
              </a:spcAft>
              <a:buClr>
                <a:schemeClr val="dk1"/>
              </a:buClr>
              <a:buSzPct val="36666"/>
              <a:buFont typeface="Arial"/>
              <a:buNone/>
            </a:pPr>
            <a:r>
              <a:rPr lang="en" sz="3000">
                <a:solidFill>
                  <a:schemeClr val="dk1"/>
                </a:solidFill>
              </a:rPr>
              <a:t>Students can not have more than 20 </a:t>
            </a:r>
            <a:r>
              <a:rPr lang="en" sz="3000" b="1">
                <a:solidFill>
                  <a:schemeClr val="dk1"/>
                </a:solidFill>
              </a:rPr>
              <a:t>unexcused  absences </a:t>
            </a:r>
            <a:r>
              <a:rPr lang="en" sz="3000">
                <a:solidFill>
                  <a:schemeClr val="dk1"/>
                </a:solidFill>
              </a:rPr>
              <a:t>during the school year.  </a:t>
            </a:r>
            <a:endParaRPr sz="3000">
              <a:solidFill>
                <a:schemeClr val="dk1"/>
              </a:solidFill>
            </a:endParaRPr>
          </a:p>
          <a:p>
            <a:pPr marL="109340" marR="741045" lvl="0" indent="-8001" algn="l" rtl="0">
              <a:lnSpc>
                <a:spcPct val="99960"/>
              </a:lnSpc>
              <a:spcBef>
                <a:spcPts val="700"/>
              </a:spcBef>
              <a:spcAft>
                <a:spcPts val="0"/>
              </a:spcAft>
              <a:buClr>
                <a:schemeClr val="dk1"/>
              </a:buClr>
              <a:buSzPct val="36666"/>
              <a:buFont typeface="Arial"/>
              <a:buNone/>
            </a:pPr>
            <a:r>
              <a:rPr lang="en" sz="3000">
                <a:solidFill>
                  <a:schemeClr val="dk1"/>
                </a:solidFill>
              </a:rPr>
              <a:t>Students who are chronically late or absent  must be referred to the Interventional and  Referral Services. </a:t>
            </a:r>
            <a:endParaRPr sz="3000">
              <a:solidFill>
                <a:schemeClr val="dk1"/>
              </a:solidFill>
            </a:endParaRPr>
          </a:p>
          <a:p>
            <a:pPr marL="109340" marR="741045" lvl="0" indent="-8001" algn="l" rtl="0">
              <a:lnSpc>
                <a:spcPct val="99960"/>
              </a:lnSpc>
              <a:spcBef>
                <a:spcPts val="700"/>
              </a:spcBef>
              <a:spcAft>
                <a:spcPts val="0"/>
              </a:spcAft>
              <a:buClr>
                <a:schemeClr val="dk1"/>
              </a:buClr>
              <a:buSzPct val="36666"/>
              <a:buFont typeface="Arial"/>
              <a:buNone/>
            </a:pPr>
            <a:endParaRPr sz="3000">
              <a:solidFill>
                <a:schemeClr val="dk1"/>
              </a:solidFill>
            </a:endParaRPr>
          </a:p>
          <a:p>
            <a:pPr marL="109340" marR="741045" lvl="0" indent="-8001" algn="l" rtl="0">
              <a:lnSpc>
                <a:spcPct val="99960"/>
              </a:lnSpc>
              <a:spcBef>
                <a:spcPts val="700"/>
              </a:spcBef>
              <a:spcAft>
                <a:spcPts val="0"/>
              </a:spcAft>
              <a:buClr>
                <a:schemeClr val="dk1"/>
              </a:buClr>
              <a:buSzPct val="36666"/>
              <a:buFont typeface="Arial"/>
              <a:buNone/>
            </a:pPr>
            <a:endParaRPr sz="3000">
              <a:solidFill>
                <a:schemeClr val="dk1"/>
              </a:solidFill>
            </a:endParaRPr>
          </a:p>
          <a:p>
            <a:pPr marL="0" lvl="0" indent="0" algn="l" rtl="0">
              <a:spcBef>
                <a:spcPts val="0"/>
              </a:spcBef>
              <a:spcAft>
                <a:spcPts val="1200"/>
              </a:spcAft>
              <a:buNone/>
            </a:pPr>
            <a:r>
              <a:rPr lang="en"/>
              <a: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Attendance - Continues</a:t>
            </a:r>
            <a:endParaRPr/>
          </a:p>
        </p:txBody>
      </p:sp>
      <p:sp>
        <p:nvSpPr>
          <p:cNvPr id="93" name="Google Shape;93;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91052" marR="2287" lvl="0" indent="16383" algn="l" rtl="0">
              <a:lnSpc>
                <a:spcPct val="79960"/>
              </a:lnSpc>
              <a:spcBef>
                <a:spcPts val="700"/>
              </a:spcBef>
              <a:spcAft>
                <a:spcPts val="0"/>
              </a:spcAft>
              <a:buClr>
                <a:schemeClr val="dk1"/>
              </a:buClr>
              <a:buSzPts val="1100"/>
              <a:buFont typeface="Arial"/>
              <a:buNone/>
            </a:pPr>
            <a:r>
              <a:rPr lang="en" sz="2600">
                <a:solidFill>
                  <a:schemeClr val="dk1"/>
                </a:solidFill>
              </a:rPr>
              <a:t>( 3 unexcused absences - 1st letter to parents )</a:t>
            </a:r>
            <a:endParaRPr sz="2600">
              <a:solidFill>
                <a:schemeClr val="dk1"/>
              </a:solidFill>
            </a:endParaRPr>
          </a:p>
          <a:p>
            <a:pPr marL="91052" marR="2287" lvl="0" indent="16383" algn="l" rtl="0">
              <a:lnSpc>
                <a:spcPct val="79960"/>
              </a:lnSpc>
              <a:spcBef>
                <a:spcPts val="700"/>
              </a:spcBef>
              <a:spcAft>
                <a:spcPts val="0"/>
              </a:spcAft>
              <a:buClr>
                <a:schemeClr val="dk1"/>
              </a:buClr>
              <a:buSzPts val="1100"/>
              <a:buFont typeface="Arial"/>
              <a:buNone/>
            </a:pPr>
            <a:r>
              <a:rPr lang="en" sz="2600">
                <a:solidFill>
                  <a:schemeClr val="dk1"/>
                </a:solidFill>
              </a:rPr>
              <a:t>( 5 —-  2nd letter to parents and mandatory conference between parents and school administrator) </a:t>
            </a:r>
            <a:endParaRPr sz="2600">
              <a:solidFill>
                <a:schemeClr val="dk1"/>
              </a:solidFill>
            </a:endParaRPr>
          </a:p>
          <a:p>
            <a:pPr marL="91052" marR="2287" lvl="0" indent="0" algn="l" rtl="0">
              <a:lnSpc>
                <a:spcPct val="79960"/>
              </a:lnSpc>
              <a:spcBef>
                <a:spcPts val="700"/>
              </a:spcBef>
              <a:spcAft>
                <a:spcPts val="0"/>
              </a:spcAft>
              <a:buClr>
                <a:schemeClr val="dk1"/>
              </a:buClr>
              <a:buSzPts val="1100"/>
              <a:buFont typeface="Arial"/>
              <a:buNone/>
            </a:pPr>
            <a:r>
              <a:rPr lang="en" sz="2600">
                <a:solidFill>
                  <a:schemeClr val="dk1"/>
                </a:solidFill>
              </a:rPr>
              <a:t>( 7—--- 3rd letter to parents and mandatory 2nd conference between parents and school administrator)</a:t>
            </a:r>
            <a:endParaRPr sz="2600">
              <a:solidFill>
                <a:schemeClr val="dk1"/>
              </a:solidFill>
            </a:endParaRPr>
          </a:p>
          <a:p>
            <a:pPr marL="0" lvl="0" indent="0" algn="l" rtl="0">
              <a:lnSpc>
                <a:spcPct val="95000"/>
              </a:lnSpc>
              <a:spcBef>
                <a:spcPts val="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Attendance - Continues</a:t>
            </a:r>
            <a:endParaRPr/>
          </a:p>
        </p:txBody>
      </p:sp>
      <p:sp>
        <p:nvSpPr>
          <p:cNvPr id="99" name="Google Shape;99;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91052" marR="2287" lvl="0" indent="0" algn="l" rtl="0">
              <a:lnSpc>
                <a:spcPct val="79960"/>
              </a:lnSpc>
              <a:spcBef>
                <a:spcPts val="700"/>
              </a:spcBef>
              <a:spcAft>
                <a:spcPts val="0"/>
              </a:spcAft>
              <a:buClr>
                <a:schemeClr val="dk1"/>
              </a:buClr>
              <a:buSzPts val="935"/>
              <a:buFont typeface="Arial"/>
              <a:buNone/>
            </a:pPr>
            <a:r>
              <a:rPr lang="en" sz="2250">
                <a:solidFill>
                  <a:schemeClr val="dk1"/>
                </a:solidFill>
              </a:rPr>
              <a:t>(10—--- 4th letter to parents and 3rd conference between parents and school administrator, and truancy court referral )</a:t>
            </a:r>
            <a:endParaRPr sz="2250">
              <a:solidFill>
                <a:schemeClr val="dk1"/>
              </a:solidFill>
            </a:endParaRPr>
          </a:p>
          <a:p>
            <a:pPr marL="0" marR="2287" lvl="0" indent="0" algn="l" rtl="0">
              <a:lnSpc>
                <a:spcPct val="79960"/>
              </a:lnSpc>
              <a:spcBef>
                <a:spcPts val="700"/>
              </a:spcBef>
              <a:spcAft>
                <a:spcPts val="0"/>
              </a:spcAft>
              <a:buClr>
                <a:schemeClr val="dk1"/>
              </a:buClr>
              <a:buSzPts val="935"/>
              <a:buFont typeface="Arial"/>
              <a:buNone/>
            </a:pPr>
            <a:r>
              <a:rPr lang="en" sz="2250">
                <a:solidFill>
                  <a:schemeClr val="dk1"/>
                </a:solidFill>
              </a:rPr>
              <a:t>  ( 20—- 5th letter to parents, 4th mandatory conference between parents and school administrator)</a:t>
            </a:r>
            <a:endParaRPr sz="2250">
              <a:solidFill>
                <a:schemeClr val="dk1"/>
              </a:solidFill>
            </a:endParaRPr>
          </a:p>
          <a:p>
            <a:pPr marL="0" marR="2287" lvl="0" indent="0" algn="l" rtl="0">
              <a:lnSpc>
                <a:spcPct val="79960"/>
              </a:lnSpc>
              <a:spcBef>
                <a:spcPts val="700"/>
              </a:spcBef>
              <a:spcAft>
                <a:spcPts val="0"/>
              </a:spcAft>
              <a:buClr>
                <a:schemeClr val="dk1"/>
              </a:buClr>
              <a:buSzPts val="935"/>
              <a:buFont typeface="Arial"/>
              <a:buNone/>
            </a:pPr>
            <a:r>
              <a:rPr lang="en" sz="2250">
                <a:solidFill>
                  <a:schemeClr val="dk1"/>
                </a:solidFill>
              </a:rPr>
              <a:t> ( 21 —-- An Attendance Review Panel hearing will be held and, unless extenuating circumstances are found to exist, the student will lose credit and be placed in an alternative educational setting).</a:t>
            </a:r>
            <a:endParaRPr sz="2250">
              <a:solidFill>
                <a:schemeClr val="dk1"/>
              </a:solidFill>
            </a:endParaRPr>
          </a:p>
          <a:p>
            <a:pPr marL="0" lvl="0" indent="0" algn="l" rtl="0">
              <a:lnSpc>
                <a:spcPct val="95000"/>
              </a:lnSpc>
              <a:spcBef>
                <a:spcPts val="0"/>
              </a:spcBef>
              <a:spcAft>
                <a:spcPts val="1200"/>
              </a:spcAft>
              <a:buSzPts val="935"/>
              <a:buNone/>
            </a:pPr>
            <a:endParaRPr sz="123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Attendance - Continues</a:t>
            </a:r>
            <a:endParaRPr/>
          </a:p>
        </p:txBody>
      </p:sp>
      <p:sp>
        <p:nvSpPr>
          <p:cNvPr id="105" name="Google Shape;105;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91052" lvl="0" indent="28575" algn="l" rtl="0">
              <a:lnSpc>
                <a:spcPct val="99960"/>
              </a:lnSpc>
              <a:spcBef>
                <a:spcPts val="3200"/>
              </a:spcBef>
              <a:spcAft>
                <a:spcPts val="0"/>
              </a:spcAft>
              <a:buClr>
                <a:schemeClr val="dk1"/>
              </a:buClr>
              <a:buSzPts val="1100"/>
              <a:buFont typeface="Arial"/>
              <a:buNone/>
            </a:pPr>
            <a:r>
              <a:rPr lang="en" sz="3000">
                <a:solidFill>
                  <a:schemeClr val="dk1"/>
                </a:solidFill>
              </a:rPr>
              <a:t>If a student has more than 20 unexcused  absences the student is going to lose credit  for  the year.</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1258</Words>
  <Application>Microsoft Office PowerPoint</Application>
  <PresentationFormat>On-screen Show (16:9)</PresentationFormat>
  <Paragraphs>137</Paragraphs>
  <Slides>27</Slides>
  <Notes>27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27</vt:i4>
      </vt:variant>
    </vt:vector>
  </HeadingPairs>
  <TitlesOfParts>
    <vt:vector size="29" baseType="lpstr">
      <vt:lpstr>Arial</vt:lpstr>
      <vt:lpstr>Simple Light</vt:lpstr>
      <vt:lpstr>.</vt:lpstr>
      <vt:lpstr>PowerPoint Presentation</vt:lpstr>
      <vt:lpstr>.</vt:lpstr>
      <vt:lpstr>                Google Classroom</vt:lpstr>
      <vt:lpstr>Infinite Campus</vt:lpstr>
      <vt:lpstr>Attendance</vt:lpstr>
      <vt:lpstr>Attendance - Continues</vt:lpstr>
      <vt:lpstr>Attendance - Continues</vt:lpstr>
      <vt:lpstr>Attendance - Continues</vt:lpstr>
      <vt:lpstr>CLASSROOM RULES &amp; EXPECTATIONS </vt:lpstr>
      <vt:lpstr>Consequences </vt:lpstr>
      <vt:lpstr>Algebra I  Textbook  or E-Book</vt:lpstr>
      <vt:lpstr>Curriculum Overview</vt:lpstr>
      <vt:lpstr>Continues</vt:lpstr>
      <vt:lpstr>Continues</vt:lpstr>
      <vt:lpstr>Continues </vt:lpstr>
      <vt:lpstr>Continues</vt:lpstr>
      <vt:lpstr>Continues</vt:lpstr>
      <vt:lpstr>Grading System</vt:lpstr>
      <vt:lpstr>Late Work Policy</vt:lpstr>
      <vt:lpstr>Make Up Work</vt:lpstr>
      <vt:lpstr>Make - Up Work Policy</vt:lpstr>
      <vt:lpstr> Extra Help:</vt:lpstr>
      <vt:lpstr>Computers</vt:lpstr>
      <vt:lpstr>Cell Phones &amp; Electronics</vt:lpstr>
      <vt:lpstr>Cell Phones &amp; Electronic Consequences</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Migliori, Christine</dc:creator>
  <cp:lastModifiedBy>Migliori, Christine</cp:lastModifiedBy>
  <cp:revision>1</cp:revision>
  <dcterms:modified xsi:type="dcterms:W3CDTF">2023-10-31T17:17:55Z</dcterms:modified>
</cp:coreProperties>
</file>