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Garamond"/>
      <p:regular r:id="rId26"/>
      <p:bold r:id="rId27"/>
      <p:italic r:id="rId28"/>
      <p:boldItalic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gTWHB522MMjfTL2ROVyUI7SVjO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aramond-regular.fntdata"/><Relationship Id="rId25" Type="http://schemas.openxmlformats.org/officeDocument/2006/relationships/slide" Target="slides/slide21.xml"/><Relationship Id="rId28" Type="http://schemas.openxmlformats.org/officeDocument/2006/relationships/font" Target="fonts/Garamond-italic.fntdata"/><Relationship Id="rId27" Type="http://schemas.openxmlformats.org/officeDocument/2006/relationships/font" Target="fonts/Garamond-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aramond-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7.xml"/><Relationship Id="rId33" Type="http://schemas.openxmlformats.org/officeDocument/2006/relationships/font" Target="fonts/CenturyGothic-boldItalic.fntdata"/><Relationship Id="rId10" Type="http://schemas.openxmlformats.org/officeDocument/2006/relationships/slide" Target="slides/slide6.xml"/><Relationship Id="rId32" Type="http://schemas.openxmlformats.org/officeDocument/2006/relationships/font" Target="fonts/CenturyGothic-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93e99991e9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93e99991e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22"/>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2"/>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1" name="Google Shape;41;p2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2"/>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4" name="Shape 104"/>
        <p:cNvGrpSpPr/>
        <p:nvPr/>
      </p:nvGrpSpPr>
      <p:grpSpPr>
        <a:xfrm>
          <a:off x="0" y="0"/>
          <a:ext cx="0" cy="0"/>
          <a:chOff x="0" y="0"/>
          <a:chExt cx="0" cy="0"/>
        </a:xfrm>
      </p:grpSpPr>
      <p:sp>
        <p:nvSpPr>
          <p:cNvPr id="105" name="Google Shape;105;p31"/>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1"/>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07" name="Google Shape;107;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1"/>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1" name="Shape 111"/>
        <p:cNvGrpSpPr/>
        <p:nvPr/>
      </p:nvGrpSpPr>
      <p:grpSpPr>
        <a:xfrm>
          <a:off x="0" y="0"/>
          <a:ext cx="0" cy="0"/>
          <a:chOff x="0" y="0"/>
          <a:chExt cx="0" cy="0"/>
        </a:xfrm>
      </p:grpSpPr>
      <p:sp>
        <p:nvSpPr>
          <p:cNvPr id="112" name="Google Shape;112;p3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2"/>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4" name="Google Shape;114;p32"/>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5" name="Google Shape;115;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2"/>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3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
        <p:nvSpPr>
          <p:cNvPr id="120" name="Google Shape;120;p3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1" name="Shape 121"/>
        <p:cNvGrpSpPr/>
        <p:nvPr/>
      </p:nvGrpSpPr>
      <p:grpSpPr>
        <a:xfrm>
          <a:off x="0" y="0"/>
          <a:ext cx="0" cy="0"/>
          <a:chOff x="0" y="0"/>
          <a:chExt cx="0" cy="0"/>
        </a:xfrm>
      </p:grpSpPr>
      <p:sp>
        <p:nvSpPr>
          <p:cNvPr id="122" name="Google Shape;122;p33"/>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3"/>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28" name="Shape 128"/>
        <p:cNvGrpSpPr/>
        <p:nvPr/>
      </p:nvGrpSpPr>
      <p:grpSpPr>
        <a:xfrm>
          <a:off x="0" y="0"/>
          <a:ext cx="0" cy="0"/>
          <a:chOff x="0" y="0"/>
          <a:chExt cx="0" cy="0"/>
        </a:xfrm>
      </p:grpSpPr>
      <p:sp>
        <p:nvSpPr>
          <p:cNvPr id="129" name="Google Shape;129;p3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4"/>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1" name="Google Shape;131;p34"/>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2" name="Google Shape;132;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4"/>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3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
        <p:nvSpPr>
          <p:cNvPr id="137" name="Google Shape;137;p3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38" name="Shape 138"/>
        <p:cNvGrpSpPr/>
        <p:nvPr/>
      </p:nvGrpSpPr>
      <p:grpSpPr>
        <a:xfrm>
          <a:off x="0" y="0"/>
          <a:ext cx="0" cy="0"/>
          <a:chOff x="0" y="0"/>
          <a:chExt cx="0" cy="0"/>
        </a:xfrm>
      </p:grpSpPr>
      <p:sp>
        <p:nvSpPr>
          <p:cNvPr id="139" name="Google Shape;139;p35"/>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3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2" name="Google Shape;142;p3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6" name="Shape 146"/>
        <p:cNvGrpSpPr/>
        <p:nvPr/>
      </p:nvGrpSpPr>
      <p:grpSpPr>
        <a:xfrm>
          <a:off x="0" y="0"/>
          <a:ext cx="0" cy="0"/>
          <a:chOff x="0" y="0"/>
          <a:chExt cx="0" cy="0"/>
        </a:xfrm>
      </p:grpSpPr>
      <p:sp>
        <p:nvSpPr>
          <p:cNvPr id="147" name="Google Shape;147;p3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6"/>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9" name="Google Shape;149;p3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37"/>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7"/>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6" name="Google Shape;156;p3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2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8" name="Google Shape;48;p2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24"/>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4"/>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5" name="Google Shape;55;p24"/>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56" name="Google Shape;56;p2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25"/>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5"/>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63" name="Google Shape;63;p2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5"/>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5"/>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2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6"/>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0" name="Google Shape;70;p26"/>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1" name="Google Shape;71;p2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5" name="Shape 75"/>
        <p:cNvGrpSpPr/>
        <p:nvPr/>
      </p:nvGrpSpPr>
      <p:grpSpPr>
        <a:xfrm>
          <a:off x="0" y="0"/>
          <a:ext cx="0" cy="0"/>
          <a:chOff x="0" y="0"/>
          <a:chExt cx="0" cy="0"/>
        </a:xfrm>
      </p:grpSpPr>
      <p:sp>
        <p:nvSpPr>
          <p:cNvPr id="76" name="Google Shape;76;p2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8" name="Google Shape;78;p27"/>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9" name="Google Shape;79;p27"/>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0" name="Google Shape;80;p27"/>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1" name="Google Shape;81;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2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 name="Shape 96"/>
        <p:cNvGrpSpPr/>
        <p:nvPr/>
      </p:nvGrpSpPr>
      <p:grpSpPr>
        <a:xfrm>
          <a:off x="0" y="0"/>
          <a:ext cx="0" cy="0"/>
          <a:chOff x="0" y="0"/>
          <a:chExt cx="0" cy="0"/>
        </a:xfrm>
      </p:grpSpPr>
      <p:sp>
        <p:nvSpPr>
          <p:cNvPr id="97" name="Google Shape;97;p30"/>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0"/>
          <p:cNvSpPr/>
          <p:nvPr>
            <p:ph idx="2" type="pic"/>
          </p:nvPr>
        </p:nvSpPr>
        <p:spPr>
          <a:xfrm>
            <a:off x="2589212" y="634965"/>
            <a:ext cx="8915400" cy="3854970"/>
          </a:xfrm>
          <a:prstGeom prst="rect">
            <a:avLst/>
          </a:prstGeom>
          <a:noFill/>
          <a:ln>
            <a:noFill/>
          </a:ln>
        </p:spPr>
      </p:sp>
      <p:sp>
        <p:nvSpPr>
          <p:cNvPr id="99" name="Google Shape;99;p30"/>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0" name="Google Shape;100;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ED9C1"/>
            </a:gs>
          </a:gsLst>
          <a:path path="circle">
            <a:fillToRect b="100%" r="100%"/>
          </a:path>
          <a:tileRect l="-100%" t="-100%"/>
        </a:gradFill>
      </p:bgPr>
    </p:bg>
    <p:spTree>
      <p:nvGrpSpPr>
        <p:cNvPr id="5" name="Shape 5"/>
        <p:cNvGrpSpPr/>
        <p:nvPr/>
      </p:nvGrpSpPr>
      <p:grpSpPr>
        <a:xfrm>
          <a:off x="0" y="0"/>
          <a:ext cx="0" cy="0"/>
          <a:chOff x="0" y="0"/>
          <a:chExt cx="0" cy="0"/>
        </a:xfrm>
      </p:grpSpPr>
      <p:grpSp>
        <p:nvGrpSpPr>
          <p:cNvPr id="6" name="Google Shape;6;p21"/>
          <p:cNvGrpSpPr/>
          <p:nvPr/>
        </p:nvGrpSpPr>
        <p:grpSpPr>
          <a:xfrm>
            <a:off x="1" y="228600"/>
            <a:ext cx="2851516" cy="6638628"/>
            <a:chOff x="2487613" y="285750"/>
            <a:chExt cx="2428875" cy="5654676"/>
          </a:xfrm>
        </p:grpSpPr>
        <p:sp>
          <p:nvSpPr>
            <p:cNvPr id="7" name="Google Shape;7;p2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2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2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21"/>
          <p:cNvGrpSpPr/>
          <p:nvPr/>
        </p:nvGrpSpPr>
        <p:grpSpPr>
          <a:xfrm>
            <a:off x="27221" y="-786"/>
            <a:ext cx="2356674" cy="6854039"/>
            <a:chOff x="6627813" y="194833"/>
            <a:chExt cx="1952625" cy="5678918"/>
          </a:xfrm>
        </p:grpSpPr>
        <p:sp>
          <p:nvSpPr>
            <p:cNvPr id="20" name="Google Shape;20;p21"/>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2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Google Shape;34;p21"/>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2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2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2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depaulcatholi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eb3.ncaa.org/"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covelloc@dpchs.org" TargetMode="External"/><Relationship Id="rId4" Type="http://schemas.openxmlformats.org/officeDocument/2006/relationships/hyperlink" Target="mailto:campanilen@dpchs.org" TargetMode="External"/><Relationship Id="rId5" Type="http://schemas.openxmlformats.org/officeDocument/2006/relationships/hyperlink" Target="mailto:hallk@dpchs.org" TargetMode="External"/><Relationship Id="rId6" Type="http://schemas.openxmlformats.org/officeDocument/2006/relationships/hyperlink" Target="mailto:galkaj@dpch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ph type="ctrTitle"/>
          </p:nvPr>
        </p:nvSpPr>
        <p:spPr>
          <a:xfrm>
            <a:off x="2383940" y="1870680"/>
            <a:ext cx="8915399" cy="155832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31521B"/>
              </a:buClr>
              <a:buSzPts val="4400"/>
              <a:buFont typeface="Garamond"/>
              <a:buNone/>
            </a:pPr>
            <a:r>
              <a:rPr b="1" lang="en-US" sz="4400">
                <a:solidFill>
                  <a:srgbClr val="31521B"/>
                </a:solidFill>
                <a:latin typeface="Garamond"/>
                <a:ea typeface="Garamond"/>
                <a:cs typeface="Garamond"/>
                <a:sym typeface="Garamond"/>
              </a:rPr>
              <a:t>DePaul Catholic High School College Prep Night</a:t>
            </a:r>
            <a:endParaRPr/>
          </a:p>
        </p:txBody>
      </p:sp>
      <p:sp>
        <p:nvSpPr>
          <p:cNvPr id="165" name="Google Shape;165;p1"/>
          <p:cNvSpPr txBox="1"/>
          <p:nvPr>
            <p:ph idx="1" type="subTitle"/>
          </p:nvPr>
        </p:nvSpPr>
        <p:spPr>
          <a:xfrm>
            <a:off x="3421945" y="3881639"/>
            <a:ext cx="6839387" cy="112628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200"/>
              <a:buNone/>
            </a:pPr>
            <a:r>
              <a:rPr b="1" i="1" lang="en-US" sz="3200">
                <a:solidFill>
                  <a:srgbClr val="31521B"/>
                </a:solidFill>
                <a:latin typeface="Garamond"/>
                <a:ea typeface="Garamond"/>
                <a:cs typeface="Garamond"/>
                <a:sym typeface="Garamond"/>
              </a:rPr>
              <a:t>Ninth and Tenth Grade Presentation</a:t>
            </a:r>
            <a:endParaRPr/>
          </a:p>
          <a:p>
            <a:pPr indent="0" lvl="0" marL="0" rtl="0" algn="ctr">
              <a:spcBef>
                <a:spcPts val="1000"/>
              </a:spcBef>
              <a:spcAft>
                <a:spcPts val="0"/>
              </a:spcAft>
              <a:buSzPts val="3200"/>
              <a:buNone/>
            </a:pPr>
            <a:r>
              <a:rPr b="1" i="1" lang="en-US" sz="3200">
                <a:solidFill>
                  <a:srgbClr val="31521B"/>
                </a:solidFill>
                <a:latin typeface="Garamond"/>
                <a:ea typeface="Garamond"/>
                <a:cs typeface="Garamond"/>
                <a:sym typeface="Garamond"/>
              </a:rPr>
              <a:t>Thursday, October 26,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txBox="1"/>
          <p:nvPr>
            <p:ph type="title"/>
          </p:nvPr>
        </p:nvSpPr>
        <p:spPr>
          <a:xfrm>
            <a:off x="2592926" y="624110"/>
            <a:ext cx="6933630" cy="7661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1521B"/>
              </a:buClr>
              <a:buSzPts val="3600"/>
              <a:buFont typeface="Century Gothic"/>
              <a:buNone/>
            </a:pPr>
            <a:r>
              <a:rPr lang="en-US">
                <a:solidFill>
                  <a:srgbClr val="31521B"/>
                </a:solidFill>
              </a:rPr>
              <a:t>	</a:t>
            </a:r>
            <a:r>
              <a:rPr b="1" lang="en-US">
                <a:solidFill>
                  <a:srgbClr val="31521B"/>
                </a:solidFill>
              </a:rPr>
              <a:t>Academic Honor Societies</a:t>
            </a:r>
            <a:endParaRPr/>
          </a:p>
        </p:txBody>
      </p:sp>
      <p:sp>
        <p:nvSpPr>
          <p:cNvPr id="222" name="Google Shape;222;p9"/>
          <p:cNvSpPr txBox="1"/>
          <p:nvPr>
            <p:ph idx="1" type="body"/>
          </p:nvPr>
        </p:nvSpPr>
        <p:spPr>
          <a:xfrm>
            <a:off x="2095587" y="2006879"/>
            <a:ext cx="8596668" cy="411096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Font typeface="Noto Sans Symbols"/>
              <a:buChar char="❑"/>
            </a:pPr>
            <a:r>
              <a:rPr lang="en-US">
                <a:solidFill>
                  <a:srgbClr val="31521B"/>
                </a:solidFill>
              </a:rPr>
              <a:t>     Mu Alpha Theta Mathematics Honor Society</a:t>
            </a:r>
            <a:endParaRPr/>
          </a:p>
          <a:p>
            <a:pPr indent="0" lvl="0" marL="0" rtl="0" algn="l">
              <a:spcBef>
                <a:spcPts val="1000"/>
              </a:spcBef>
              <a:spcAft>
                <a:spcPts val="0"/>
              </a:spcAft>
              <a:buSzPts val="1800"/>
              <a:buNone/>
            </a:pPr>
            <a:r>
              <a:rPr lang="en-US">
                <a:solidFill>
                  <a:srgbClr val="31521B"/>
                </a:solidFill>
              </a:rPr>
              <a:t>		Advisor- Mrs. Amols</a:t>
            </a:r>
            <a:endParaRPr>
              <a:solidFill>
                <a:srgbClr val="31521B"/>
              </a:solidFill>
            </a:endParaRPr>
          </a:p>
          <a:p>
            <a:pPr indent="-342900" lvl="0" marL="342900" rtl="0" algn="l">
              <a:spcBef>
                <a:spcPts val="1000"/>
              </a:spcBef>
              <a:spcAft>
                <a:spcPts val="0"/>
              </a:spcAft>
              <a:buSzPts val="1800"/>
              <a:buFont typeface="Noto Sans Symbols"/>
              <a:buChar char="❑"/>
            </a:pPr>
            <a:r>
              <a:rPr lang="en-US">
                <a:solidFill>
                  <a:srgbClr val="31521B"/>
                </a:solidFill>
              </a:rPr>
              <a:t>     Alexander Hamilton Historical Honor Society</a:t>
            </a:r>
            <a:endParaRPr/>
          </a:p>
          <a:p>
            <a:pPr indent="0" lvl="0" marL="0" rtl="0" algn="l">
              <a:spcBef>
                <a:spcPts val="1000"/>
              </a:spcBef>
              <a:spcAft>
                <a:spcPts val="0"/>
              </a:spcAft>
              <a:buSzPts val="1800"/>
              <a:buNone/>
            </a:pPr>
            <a:r>
              <a:rPr lang="en-US">
                <a:solidFill>
                  <a:srgbClr val="31521B"/>
                </a:solidFill>
              </a:rPr>
              <a:t>		Advisor- Mr.Trommelen</a:t>
            </a:r>
            <a:endParaRPr>
              <a:solidFill>
                <a:srgbClr val="31521B"/>
              </a:solidFill>
            </a:endParaRPr>
          </a:p>
          <a:p>
            <a:pPr indent="-342900" lvl="0" marL="342900" rtl="0" algn="l">
              <a:spcBef>
                <a:spcPts val="1000"/>
              </a:spcBef>
              <a:spcAft>
                <a:spcPts val="0"/>
              </a:spcAft>
              <a:buSzPts val="1800"/>
              <a:buFont typeface="Noto Sans Symbols"/>
              <a:buChar char="❑"/>
            </a:pPr>
            <a:r>
              <a:rPr lang="en-US">
                <a:solidFill>
                  <a:srgbClr val="31521B"/>
                </a:solidFill>
              </a:rPr>
              <a:t>     World Languages Honor Society</a:t>
            </a:r>
            <a:endParaRPr/>
          </a:p>
          <a:p>
            <a:pPr indent="0" lvl="0" marL="0" rtl="0" algn="l">
              <a:spcBef>
                <a:spcPts val="1000"/>
              </a:spcBef>
              <a:spcAft>
                <a:spcPts val="0"/>
              </a:spcAft>
              <a:buSzPts val="1800"/>
              <a:buNone/>
            </a:pPr>
            <a:r>
              <a:rPr lang="en-US">
                <a:solidFill>
                  <a:srgbClr val="31521B"/>
                </a:solidFill>
              </a:rPr>
              <a:t>		Advisor- Mrs. Meza</a:t>
            </a:r>
            <a:endParaRPr/>
          </a:p>
          <a:p>
            <a:pPr indent="-342900" lvl="0" marL="342900" rtl="0" algn="l">
              <a:spcBef>
                <a:spcPts val="1000"/>
              </a:spcBef>
              <a:spcAft>
                <a:spcPts val="0"/>
              </a:spcAft>
              <a:buSzPts val="1800"/>
              <a:buFont typeface="Noto Sans Symbols"/>
              <a:buChar char="❑"/>
            </a:pPr>
            <a:r>
              <a:rPr lang="en-US">
                <a:solidFill>
                  <a:srgbClr val="31521B"/>
                </a:solidFill>
              </a:rPr>
              <a:t>     National Science Honor Society</a:t>
            </a:r>
            <a:endParaRPr/>
          </a:p>
          <a:p>
            <a:pPr indent="0" lvl="0" marL="0" rtl="0" algn="l">
              <a:spcBef>
                <a:spcPts val="1000"/>
              </a:spcBef>
              <a:spcAft>
                <a:spcPts val="0"/>
              </a:spcAft>
              <a:buSzPts val="1800"/>
              <a:buNone/>
            </a:pPr>
            <a:r>
              <a:rPr lang="en-US">
                <a:solidFill>
                  <a:srgbClr val="31521B"/>
                </a:solidFill>
              </a:rPr>
              <a:t>		Advisor- Mrs. Burd and Ms. Carnevale</a:t>
            </a:r>
            <a:endParaRPr/>
          </a:p>
          <a:p>
            <a:pPr indent="0" lvl="0" marL="0" rtl="0" algn="l">
              <a:spcBef>
                <a:spcPts val="1000"/>
              </a:spcBef>
              <a:spcAft>
                <a:spcPts val="0"/>
              </a:spcAft>
              <a:buSzPts val="1800"/>
              <a:buNone/>
            </a:pPr>
            <a:r>
              <a:rPr lang="en-US">
                <a:solidFill>
                  <a:srgbClr val="31521B"/>
                </a:solidFill>
              </a:rPr>
              <a:t>Induction into Honors Societies are based on GPA in Honors courses, teacher recommendation and participation in subject clubs/activities.</a:t>
            </a:r>
            <a:endParaRPr/>
          </a:p>
        </p:txBody>
      </p:sp>
      <p:pic>
        <p:nvPicPr>
          <p:cNvPr id="223" name="Google Shape;223;p9"/>
          <p:cNvPicPr preferRelativeResize="0"/>
          <p:nvPr/>
        </p:nvPicPr>
        <p:blipFill rotWithShape="1">
          <a:blip r:embed="rId3">
            <a:alphaModFix/>
          </a:blip>
          <a:srcRect b="0" l="0" r="0" t="0"/>
          <a:stretch/>
        </p:blipFill>
        <p:spPr>
          <a:xfrm>
            <a:off x="8404032" y="1847169"/>
            <a:ext cx="2245047" cy="29210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0"/>
          <p:cNvSpPr txBox="1"/>
          <p:nvPr>
            <p:ph type="title"/>
          </p:nvPr>
        </p:nvSpPr>
        <p:spPr>
          <a:xfrm>
            <a:off x="2051750" y="642771"/>
            <a:ext cx="8911687" cy="128089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31521B"/>
              </a:buClr>
              <a:buSzPts val="3600"/>
              <a:buFont typeface="Century Gothic"/>
              <a:buNone/>
            </a:pPr>
            <a:r>
              <a:rPr b="1" lang="en-US">
                <a:solidFill>
                  <a:srgbClr val="31521B"/>
                </a:solidFill>
              </a:rPr>
              <a:t>What are Colleges and </a:t>
            </a:r>
            <a:br>
              <a:rPr b="1" lang="en-US">
                <a:solidFill>
                  <a:srgbClr val="31521B"/>
                </a:solidFill>
              </a:rPr>
            </a:br>
            <a:r>
              <a:rPr b="1" lang="en-US">
                <a:solidFill>
                  <a:srgbClr val="31521B"/>
                </a:solidFill>
              </a:rPr>
              <a:t>Universities Looking For?</a:t>
            </a:r>
            <a:endParaRPr/>
          </a:p>
        </p:txBody>
      </p:sp>
      <p:sp>
        <p:nvSpPr>
          <p:cNvPr id="229" name="Google Shape;229;p10"/>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190500" lvl="0" marL="342900" rtl="0" algn="ctr">
              <a:spcBef>
                <a:spcPts val="0"/>
              </a:spcBef>
              <a:spcAft>
                <a:spcPts val="0"/>
              </a:spcAft>
              <a:buSzPts val="2400"/>
              <a:buNone/>
            </a:pPr>
            <a:r>
              <a:t/>
            </a:r>
            <a:endParaRPr sz="2400"/>
          </a:p>
          <a:p>
            <a:pPr indent="-342900" lvl="0" marL="342900" rtl="0" algn="ctr">
              <a:spcBef>
                <a:spcPts val="1000"/>
              </a:spcBef>
              <a:spcAft>
                <a:spcPts val="0"/>
              </a:spcAft>
              <a:buSzPts val="2400"/>
              <a:buChar char="🠶"/>
            </a:pPr>
            <a:r>
              <a:rPr lang="en-US" sz="2400">
                <a:solidFill>
                  <a:srgbClr val="31521B"/>
                </a:solidFill>
              </a:rPr>
              <a:t>Transcripts – </a:t>
            </a:r>
            <a:r>
              <a:rPr b="1" lang="en-US" sz="2400">
                <a:solidFill>
                  <a:srgbClr val="31521B"/>
                </a:solidFill>
              </a:rPr>
              <a:t>Rigor!!!</a:t>
            </a:r>
            <a:endParaRPr/>
          </a:p>
          <a:p>
            <a:pPr indent="-342900" lvl="0" marL="342900" rtl="0" algn="ctr">
              <a:spcBef>
                <a:spcPts val="1000"/>
              </a:spcBef>
              <a:spcAft>
                <a:spcPts val="0"/>
              </a:spcAft>
              <a:buSzPts val="2400"/>
              <a:buChar char="🠶"/>
            </a:pPr>
            <a:r>
              <a:rPr lang="en-US" sz="2400">
                <a:solidFill>
                  <a:srgbClr val="31521B"/>
                </a:solidFill>
              </a:rPr>
              <a:t> Standardized Testing- SAT scores, AP scores</a:t>
            </a:r>
            <a:endParaRPr/>
          </a:p>
          <a:p>
            <a:pPr indent="-342900" lvl="0" marL="342900" rtl="0" algn="ctr">
              <a:spcBef>
                <a:spcPts val="1000"/>
              </a:spcBef>
              <a:spcAft>
                <a:spcPts val="0"/>
              </a:spcAft>
              <a:buSzPts val="2400"/>
              <a:buChar char="🠶"/>
            </a:pPr>
            <a:r>
              <a:rPr lang="en-US" sz="2400">
                <a:solidFill>
                  <a:srgbClr val="31521B"/>
                </a:solidFill>
              </a:rPr>
              <a:t> Recommendations</a:t>
            </a:r>
            <a:endParaRPr/>
          </a:p>
          <a:p>
            <a:pPr indent="-342900" lvl="0" marL="342900" rtl="0" algn="ctr">
              <a:spcBef>
                <a:spcPts val="1000"/>
              </a:spcBef>
              <a:spcAft>
                <a:spcPts val="0"/>
              </a:spcAft>
              <a:buSzPts val="2400"/>
              <a:buChar char="🠶"/>
            </a:pPr>
            <a:r>
              <a:rPr lang="en-US" sz="2400">
                <a:solidFill>
                  <a:srgbClr val="31521B"/>
                </a:solidFill>
              </a:rPr>
              <a:t> Extracurricular Activities</a:t>
            </a:r>
            <a:endParaRPr/>
          </a:p>
          <a:p>
            <a:pPr indent="-342900" lvl="0" marL="342900" rtl="0" algn="ctr">
              <a:spcBef>
                <a:spcPts val="1000"/>
              </a:spcBef>
              <a:spcAft>
                <a:spcPts val="0"/>
              </a:spcAft>
              <a:buSzPts val="2400"/>
              <a:buChar char="🠶"/>
            </a:pPr>
            <a:r>
              <a:rPr lang="en-US" sz="2400">
                <a:solidFill>
                  <a:srgbClr val="31521B"/>
                </a:solidFill>
              </a:rPr>
              <a:t> College Essay</a:t>
            </a:r>
            <a:endParaRPr/>
          </a:p>
          <a:p>
            <a:pPr indent="-342900" lvl="0" marL="342900" rtl="0" algn="ctr">
              <a:spcBef>
                <a:spcPts val="1000"/>
              </a:spcBef>
              <a:spcAft>
                <a:spcPts val="0"/>
              </a:spcAft>
              <a:buSzPts val="2400"/>
              <a:buChar char="🠶"/>
            </a:pPr>
            <a:r>
              <a:rPr lang="en-US" sz="2400">
                <a:solidFill>
                  <a:srgbClr val="31521B"/>
                </a:solidFill>
              </a:rPr>
              <a:t> Interview/Demonstrated Interest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1"/>
          <p:cNvSpPr txBox="1"/>
          <p:nvPr>
            <p:ph type="title"/>
          </p:nvPr>
        </p:nvSpPr>
        <p:spPr>
          <a:xfrm>
            <a:off x="2589212" y="446088"/>
            <a:ext cx="3505199" cy="97631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1521B"/>
              </a:buClr>
              <a:buSzPts val="3600"/>
              <a:buFont typeface="Century Gothic"/>
              <a:buNone/>
            </a:pPr>
            <a:r>
              <a:rPr b="1" lang="en-US" sz="3600">
                <a:solidFill>
                  <a:srgbClr val="31521B"/>
                </a:solidFill>
              </a:rPr>
              <a:t>SAMPLE</a:t>
            </a:r>
            <a:endParaRPr/>
          </a:p>
        </p:txBody>
      </p:sp>
      <p:sp>
        <p:nvSpPr>
          <p:cNvPr id="235" name="Google Shape;235;p11"/>
          <p:cNvSpPr txBox="1"/>
          <p:nvPr>
            <p:ph idx="2" type="body"/>
          </p:nvPr>
        </p:nvSpPr>
        <p:spPr>
          <a:xfrm>
            <a:off x="2589212" y="1598613"/>
            <a:ext cx="3505199" cy="42624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3600"/>
              <a:buNone/>
            </a:pPr>
            <a:r>
              <a:rPr lang="en-US" sz="3600">
                <a:solidFill>
                  <a:srgbClr val="31521B"/>
                </a:solidFill>
              </a:rPr>
              <a:t>Senior Transcript</a:t>
            </a:r>
            <a:endParaRPr/>
          </a:p>
          <a:p>
            <a:pPr indent="0" lvl="0" marL="0" rtl="0" algn="ctr">
              <a:spcBef>
                <a:spcPts val="1000"/>
              </a:spcBef>
              <a:spcAft>
                <a:spcPts val="0"/>
              </a:spcAft>
              <a:buSzPts val="3600"/>
              <a:buNone/>
            </a:pPr>
            <a:r>
              <a:rPr lang="en-US" sz="3600">
                <a:solidFill>
                  <a:srgbClr val="31521B"/>
                </a:solidFill>
              </a:rPr>
              <a:t>First Semester</a:t>
            </a:r>
            <a:endParaRPr/>
          </a:p>
        </p:txBody>
      </p:sp>
      <p:pic>
        <p:nvPicPr>
          <p:cNvPr id="236" name="Google Shape;236;p11"/>
          <p:cNvPicPr preferRelativeResize="0"/>
          <p:nvPr/>
        </p:nvPicPr>
        <p:blipFill>
          <a:blip r:embed="rId3">
            <a:alphaModFix/>
          </a:blip>
          <a:stretch>
            <a:fillRect/>
          </a:stretch>
        </p:blipFill>
        <p:spPr>
          <a:xfrm>
            <a:off x="6494475" y="152400"/>
            <a:ext cx="4932276" cy="65635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31521B"/>
              </a:buClr>
              <a:buSzPts val="3600"/>
              <a:buFont typeface="Century Gothic"/>
              <a:buNone/>
            </a:pPr>
            <a:r>
              <a:rPr b="1" lang="en-US">
                <a:solidFill>
                  <a:srgbClr val="31521B"/>
                </a:solidFill>
              </a:rPr>
              <a:t>DPCHS Course</a:t>
            </a:r>
            <a:br>
              <a:rPr b="1" lang="en-US">
                <a:solidFill>
                  <a:srgbClr val="31521B"/>
                </a:solidFill>
              </a:rPr>
            </a:br>
            <a:r>
              <a:rPr b="1" lang="en-US">
                <a:solidFill>
                  <a:srgbClr val="31521B"/>
                </a:solidFill>
              </a:rPr>
              <a:t>Advisement and Selection</a:t>
            </a:r>
            <a:endParaRPr/>
          </a:p>
        </p:txBody>
      </p:sp>
      <p:sp>
        <p:nvSpPr>
          <p:cNvPr id="242" name="Google Shape;242;p12"/>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SzPts val="2000"/>
              <a:buChar char="🠶"/>
            </a:pPr>
            <a:r>
              <a:rPr lang="en-US" sz="2000">
                <a:solidFill>
                  <a:srgbClr val="31521B"/>
                </a:solidFill>
              </a:rPr>
              <a:t>DePaul Catholic helps advise which courses are most appropriate for each student. We take into account the student’s G.P.A., course prerequisites, standardized test scores, and teacher recommendations.</a:t>
            </a:r>
            <a:endParaRPr/>
          </a:p>
          <a:p>
            <a:pPr indent="-342900" lvl="0" marL="342900" rtl="0" algn="l">
              <a:lnSpc>
                <a:spcPct val="150000"/>
              </a:lnSpc>
              <a:spcBef>
                <a:spcPts val="1000"/>
              </a:spcBef>
              <a:spcAft>
                <a:spcPts val="0"/>
              </a:spcAft>
              <a:buSzPts val="2000"/>
              <a:buChar char="🠶"/>
            </a:pPr>
            <a:r>
              <a:rPr lang="en-US" sz="2000">
                <a:solidFill>
                  <a:srgbClr val="31521B"/>
                </a:solidFill>
              </a:rPr>
              <a:t>Our goal is to challenge each student to reach above and beyond their potential…Strive for Excellence!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3"/>
          <p:cNvSpPr txBox="1"/>
          <p:nvPr>
            <p:ph type="title"/>
          </p:nvPr>
        </p:nvSpPr>
        <p:spPr>
          <a:xfrm>
            <a:off x="2592925" y="624110"/>
            <a:ext cx="8911687" cy="98075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1521B"/>
              </a:buClr>
              <a:buSzPts val="3600"/>
              <a:buFont typeface="Century Gothic"/>
              <a:buNone/>
            </a:pPr>
            <a:r>
              <a:rPr b="1" lang="en-US">
                <a:solidFill>
                  <a:srgbClr val="31521B"/>
                </a:solidFill>
              </a:rPr>
              <a:t>What Courses Should I be Taking?</a:t>
            </a:r>
            <a:endParaRPr/>
          </a:p>
        </p:txBody>
      </p:sp>
      <p:sp>
        <p:nvSpPr>
          <p:cNvPr id="248" name="Google Shape;248;p13"/>
          <p:cNvSpPr txBox="1"/>
          <p:nvPr>
            <p:ph idx="1" type="body"/>
          </p:nvPr>
        </p:nvSpPr>
        <p:spPr>
          <a:xfrm>
            <a:off x="2589212" y="2133600"/>
            <a:ext cx="8915400" cy="3777622"/>
          </a:xfrm>
          <a:prstGeom prst="rect">
            <a:avLst/>
          </a:prstGeom>
          <a:noFill/>
          <a:ln>
            <a:noFill/>
          </a:ln>
        </p:spPr>
        <p:txBody>
          <a:bodyPr anchorCtr="0" anchor="ctr" bIns="45700" lIns="91425" spcFirstLastPara="1" rIns="91425" wrap="square" tIns="45700">
            <a:normAutofit lnSpcReduction="10000"/>
          </a:bodyPr>
          <a:lstStyle/>
          <a:p>
            <a:pPr indent="-342900" lvl="0" marL="342900" rtl="0" algn="l">
              <a:lnSpc>
                <a:spcPct val="150000"/>
              </a:lnSpc>
              <a:spcBef>
                <a:spcPts val="0"/>
              </a:spcBef>
              <a:spcAft>
                <a:spcPts val="0"/>
              </a:spcAft>
              <a:buSzPts val="2000"/>
              <a:buChar char="🠶"/>
            </a:pPr>
            <a:r>
              <a:rPr lang="en-US" sz="2000">
                <a:solidFill>
                  <a:srgbClr val="31521B"/>
                </a:solidFill>
              </a:rPr>
              <a:t>Colleges are looking at the rigor of each student’s transcript, and </a:t>
            </a:r>
            <a:r>
              <a:rPr b="1" lang="en-US" sz="2000" u="sng">
                <a:solidFill>
                  <a:srgbClr val="31521B"/>
                </a:solidFill>
              </a:rPr>
              <a:t>yes</a:t>
            </a:r>
            <a:r>
              <a:rPr lang="en-US" sz="2000">
                <a:solidFill>
                  <a:srgbClr val="31521B"/>
                </a:solidFill>
              </a:rPr>
              <a:t>, all courses play a part in your admissions criteria.</a:t>
            </a:r>
            <a:endParaRPr/>
          </a:p>
          <a:p>
            <a:pPr indent="-342900" lvl="0" marL="342900" rtl="0" algn="l">
              <a:lnSpc>
                <a:spcPct val="150000"/>
              </a:lnSpc>
              <a:spcBef>
                <a:spcPts val="1000"/>
              </a:spcBef>
              <a:spcAft>
                <a:spcPts val="0"/>
              </a:spcAft>
              <a:buSzPts val="2000"/>
              <a:buChar char="🠶"/>
            </a:pPr>
            <a:r>
              <a:rPr lang="en-US" sz="2000">
                <a:solidFill>
                  <a:srgbClr val="31521B"/>
                </a:solidFill>
              </a:rPr>
              <a:t>What type or course load is appropriate for me?</a:t>
            </a:r>
            <a:endParaRPr/>
          </a:p>
          <a:p>
            <a:pPr indent="-342900" lvl="0" marL="342900" rtl="0" algn="l">
              <a:spcBef>
                <a:spcPts val="1000"/>
              </a:spcBef>
              <a:spcAft>
                <a:spcPts val="0"/>
              </a:spcAft>
              <a:buSzPts val="2000"/>
              <a:buChar char="🠶"/>
            </a:pPr>
            <a:r>
              <a:rPr b="1" i="1" lang="en-US" sz="2000">
                <a:solidFill>
                  <a:srgbClr val="31521B"/>
                </a:solidFill>
              </a:rPr>
              <a:t>Advanced Placement (AP)</a:t>
            </a:r>
            <a:endParaRPr/>
          </a:p>
          <a:p>
            <a:pPr indent="-342900" lvl="0" marL="342900" rtl="0" algn="l">
              <a:spcBef>
                <a:spcPts val="1000"/>
              </a:spcBef>
              <a:spcAft>
                <a:spcPts val="0"/>
              </a:spcAft>
              <a:buSzPts val="2000"/>
              <a:buChar char="🠶"/>
            </a:pPr>
            <a:r>
              <a:rPr b="1" i="1" lang="en-US" sz="2000">
                <a:solidFill>
                  <a:srgbClr val="31521B"/>
                </a:solidFill>
              </a:rPr>
              <a:t>Honors (H)</a:t>
            </a:r>
            <a:endParaRPr/>
          </a:p>
          <a:p>
            <a:pPr indent="-342900" lvl="0" marL="342900" rtl="0" algn="l">
              <a:spcBef>
                <a:spcPts val="1000"/>
              </a:spcBef>
              <a:spcAft>
                <a:spcPts val="0"/>
              </a:spcAft>
              <a:buSzPts val="2000"/>
              <a:buChar char="🠶"/>
            </a:pPr>
            <a:r>
              <a:rPr b="1" i="1" lang="en-US" sz="2000">
                <a:solidFill>
                  <a:srgbClr val="31521B"/>
                </a:solidFill>
              </a:rPr>
              <a:t>College Prep (CP)</a:t>
            </a:r>
            <a:endParaRPr/>
          </a:p>
          <a:p>
            <a:pPr indent="-342900" lvl="0" marL="342900" rtl="0" algn="l">
              <a:lnSpc>
                <a:spcPct val="150000"/>
              </a:lnSpc>
              <a:spcBef>
                <a:spcPts val="1000"/>
              </a:spcBef>
              <a:spcAft>
                <a:spcPts val="0"/>
              </a:spcAft>
              <a:buSzPts val="2000"/>
              <a:buChar char="🠶"/>
            </a:pPr>
            <a:r>
              <a:rPr lang="en-US" sz="2000">
                <a:solidFill>
                  <a:srgbClr val="31521B"/>
                </a:solidFill>
              </a:rPr>
              <a:t>Are there benefits in taking additional courses in Foreign Language, Science, other </a:t>
            </a:r>
            <a:r>
              <a:rPr b="1" i="1" lang="en-US" sz="2000" u="sng">
                <a:solidFill>
                  <a:srgbClr val="31521B"/>
                </a:solidFill>
              </a:rPr>
              <a:t>core </a:t>
            </a:r>
            <a:r>
              <a:rPr lang="en-US" sz="2000">
                <a:solidFill>
                  <a:srgbClr val="31521B"/>
                </a:solidFill>
              </a:rPr>
              <a:t>disciplines?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4"/>
          <p:cNvSpPr txBox="1"/>
          <p:nvPr>
            <p:ph type="title"/>
          </p:nvPr>
        </p:nvSpPr>
        <p:spPr>
          <a:xfrm>
            <a:off x="2310191" y="637591"/>
            <a:ext cx="8596668" cy="9112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1521B"/>
              </a:buClr>
              <a:buSzPts val="3600"/>
              <a:buFont typeface="Century Gothic"/>
              <a:buNone/>
            </a:pPr>
            <a:r>
              <a:rPr b="1" lang="en-US">
                <a:solidFill>
                  <a:srgbClr val="31521B"/>
                </a:solidFill>
              </a:rPr>
              <a:t>AP Requirement and College Credits</a:t>
            </a:r>
            <a:endParaRPr/>
          </a:p>
        </p:txBody>
      </p:sp>
      <p:sp>
        <p:nvSpPr>
          <p:cNvPr id="254" name="Google Shape;254;p14"/>
          <p:cNvSpPr txBox="1"/>
          <p:nvPr>
            <p:ph idx="1" type="body"/>
          </p:nvPr>
        </p:nvSpPr>
        <p:spPr>
          <a:xfrm>
            <a:off x="2394166" y="1838131"/>
            <a:ext cx="8596668" cy="430586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2000"/>
              <a:buNone/>
            </a:pPr>
            <a:r>
              <a:rPr lang="en-US" sz="2000">
                <a:solidFill>
                  <a:srgbClr val="31521B"/>
                </a:solidFill>
              </a:rPr>
              <a:t>In order to be enrolled in an Advanced Placement course, the following criteria will be considered:</a:t>
            </a:r>
            <a:endParaRPr/>
          </a:p>
          <a:p>
            <a:pPr indent="-342900" lvl="0" marL="342900" rtl="0" algn="l">
              <a:lnSpc>
                <a:spcPct val="150000"/>
              </a:lnSpc>
              <a:spcBef>
                <a:spcPts val="1000"/>
              </a:spcBef>
              <a:spcAft>
                <a:spcPts val="0"/>
              </a:spcAft>
              <a:buSzPts val="2000"/>
              <a:buFont typeface="Noto Sans Symbols"/>
              <a:buChar char="▪"/>
            </a:pPr>
            <a:r>
              <a:rPr lang="en-US" sz="2000">
                <a:solidFill>
                  <a:srgbClr val="31521B"/>
                </a:solidFill>
              </a:rPr>
              <a:t>	Grades</a:t>
            </a:r>
            <a:endParaRPr/>
          </a:p>
          <a:p>
            <a:pPr indent="-342900" lvl="0" marL="342900" rtl="0" algn="l">
              <a:lnSpc>
                <a:spcPct val="150000"/>
              </a:lnSpc>
              <a:spcBef>
                <a:spcPts val="1000"/>
              </a:spcBef>
              <a:spcAft>
                <a:spcPts val="0"/>
              </a:spcAft>
              <a:buSzPts val="2000"/>
              <a:buFont typeface="Noto Sans Symbols"/>
              <a:buChar char="▪"/>
            </a:pPr>
            <a:r>
              <a:rPr lang="en-US" sz="2000">
                <a:solidFill>
                  <a:srgbClr val="31521B"/>
                </a:solidFill>
              </a:rPr>
              <a:t>	Standardized Test Scores</a:t>
            </a:r>
            <a:endParaRPr/>
          </a:p>
          <a:p>
            <a:pPr indent="-342900" lvl="0" marL="342900" rtl="0" algn="l">
              <a:lnSpc>
                <a:spcPct val="150000"/>
              </a:lnSpc>
              <a:spcBef>
                <a:spcPts val="1000"/>
              </a:spcBef>
              <a:spcAft>
                <a:spcPts val="0"/>
              </a:spcAft>
              <a:buSzPts val="2000"/>
              <a:buFont typeface="Noto Sans Symbols"/>
              <a:buChar char="▪"/>
            </a:pPr>
            <a:r>
              <a:rPr lang="en-US" sz="2000">
                <a:solidFill>
                  <a:srgbClr val="31521B"/>
                </a:solidFill>
              </a:rPr>
              <a:t>	Teacher Recommendation</a:t>
            </a:r>
            <a:endParaRPr/>
          </a:p>
          <a:p>
            <a:pPr indent="-342900" lvl="0" marL="342900" rtl="0" algn="l">
              <a:lnSpc>
                <a:spcPct val="150000"/>
              </a:lnSpc>
              <a:spcBef>
                <a:spcPts val="1000"/>
              </a:spcBef>
              <a:spcAft>
                <a:spcPts val="0"/>
              </a:spcAft>
              <a:buSzPts val="2000"/>
              <a:buFont typeface="Noto Sans Symbols"/>
              <a:buChar char="▪"/>
            </a:pPr>
            <a:r>
              <a:rPr lang="en-US" sz="2000">
                <a:solidFill>
                  <a:srgbClr val="31521B"/>
                </a:solidFill>
              </a:rPr>
              <a:t>	Possible Essay as determined and prompted by the specific 	department chairperson.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type="title"/>
          </p:nvPr>
        </p:nvSpPr>
        <p:spPr>
          <a:xfrm>
            <a:off x="2591000" y="922728"/>
            <a:ext cx="8911800" cy="848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1521B"/>
              </a:buClr>
              <a:buSzPts val="3600"/>
              <a:buFont typeface="Century Gothic"/>
              <a:buNone/>
            </a:pPr>
            <a:r>
              <a:rPr b="1" lang="en-US">
                <a:solidFill>
                  <a:srgbClr val="31521B"/>
                </a:solidFill>
              </a:rPr>
              <a:t>Dual Enrollment/Project Acceleration</a:t>
            </a:r>
            <a:endParaRPr/>
          </a:p>
        </p:txBody>
      </p:sp>
      <p:sp>
        <p:nvSpPr>
          <p:cNvPr id="260" name="Google Shape;260;p15"/>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50000"/>
              </a:lnSpc>
              <a:spcBef>
                <a:spcPts val="0"/>
              </a:spcBef>
              <a:spcAft>
                <a:spcPts val="0"/>
              </a:spcAft>
              <a:buSzPts val="2000"/>
              <a:buChar char="🠶"/>
            </a:pPr>
            <a:r>
              <a:rPr lang="en-US" sz="2000">
                <a:solidFill>
                  <a:srgbClr val="31521B"/>
                </a:solidFill>
              </a:rPr>
              <a:t>DePaul is partnered with Seton Hall University -Project Acceleration. Students who take approved SHU courses while at DP can register at SHU and receive (up to 22) college credits. They must obtain a grade of B or better. These credits can be transferred to any college that they attend.</a:t>
            </a:r>
            <a:endParaRPr/>
          </a:p>
          <a:p>
            <a:pPr indent="-342900" lvl="0" marL="342900" rtl="0" algn="l">
              <a:lnSpc>
                <a:spcPct val="150000"/>
              </a:lnSpc>
              <a:spcBef>
                <a:spcPts val="1000"/>
              </a:spcBef>
              <a:spcAft>
                <a:spcPts val="0"/>
              </a:spcAft>
              <a:buSzPts val="2000"/>
              <a:buChar char="🠶"/>
            </a:pPr>
            <a:r>
              <a:rPr lang="en-US" sz="2000">
                <a:solidFill>
                  <a:srgbClr val="31521B"/>
                </a:solidFill>
              </a:rPr>
              <a:t>The cost for SHU is $110.00 per credit so, a 3 credit course will cost $330.00. More information will be distributed to juniors and seniors (sophomores must be approved) if you choose to enroll.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type="title"/>
          </p:nvPr>
        </p:nvSpPr>
        <p:spPr>
          <a:xfrm>
            <a:off x="2592925" y="624110"/>
            <a:ext cx="8911687" cy="150949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31521B"/>
              </a:buClr>
              <a:buSzPts val="2800"/>
              <a:buFont typeface="Century Gothic"/>
              <a:buNone/>
            </a:pPr>
            <a:r>
              <a:rPr b="1" lang="en-US" sz="2800">
                <a:solidFill>
                  <a:srgbClr val="31521B"/>
                </a:solidFill>
              </a:rPr>
              <a:t>2023-2024</a:t>
            </a:r>
            <a:br>
              <a:rPr b="1" lang="en-US" sz="2800">
                <a:solidFill>
                  <a:srgbClr val="31521B"/>
                </a:solidFill>
              </a:rPr>
            </a:br>
            <a:r>
              <a:rPr b="1" lang="en-US" sz="2800">
                <a:solidFill>
                  <a:srgbClr val="31521B"/>
                </a:solidFill>
              </a:rPr>
              <a:t>Seton Hall University-Project Acceleration</a:t>
            </a:r>
            <a:br>
              <a:rPr b="1" lang="en-US" sz="2800">
                <a:solidFill>
                  <a:srgbClr val="31521B"/>
                </a:solidFill>
              </a:rPr>
            </a:br>
            <a:r>
              <a:rPr b="1" lang="en-US" sz="2800">
                <a:solidFill>
                  <a:srgbClr val="31521B"/>
                </a:solidFill>
              </a:rPr>
              <a:t>Accepted Courses</a:t>
            </a:r>
            <a:endParaRPr/>
          </a:p>
        </p:txBody>
      </p:sp>
      <p:sp>
        <p:nvSpPr>
          <p:cNvPr id="266" name="Google Shape;266;p16"/>
          <p:cNvSpPr txBox="1"/>
          <p:nvPr>
            <p:ph idx="1" type="body"/>
          </p:nvPr>
        </p:nvSpPr>
        <p:spPr>
          <a:xfrm>
            <a:off x="1552375" y="2318750"/>
            <a:ext cx="10477200" cy="3969300"/>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lnSpc>
                <a:spcPct val="115000"/>
              </a:lnSpc>
              <a:spcBef>
                <a:spcPts val="0"/>
              </a:spcBef>
              <a:spcAft>
                <a:spcPts val="0"/>
              </a:spcAft>
              <a:buSzPct val="100000"/>
              <a:buNone/>
            </a:pPr>
            <a:r>
              <a:rPr b="1" lang="en-US" sz="2000">
                <a:solidFill>
                  <a:srgbClr val="31521B"/>
                </a:solidFill>
              </a:rPr>
              <a:t>AP English Literature </a:t>
            </a:r>
            <a:r>
              <a:rPr b="1" lang="en-US" sz="1517">
                <a:solidFill>
                  <a:srgbClr val="31521B"/>
                </a:solidFill>
              </a:rPr>
              <a:t>(Ms. Sullivan)</a:t>
            </a:r>
            <a:r>
              <a:rPr b="1" lang="en-US" sz="1400">
                <a:solidFill>
                  <a:srgbClr val="31521B"/>
                </a:solidFill>
              </a:rPr>
              <a:t>					</a:t>
            </a:r>
            <a:r>
              <a:rPr b="1" lang="en-US" sz="2000">
                <a:solidFill>
                  <a:srgbClr val="31521B"/>
                </a:solidFill>
              </a:rPr>
              <a:t>Spanish III Honors</a:t>
            </a:r>
            <a:r>
              <a:rPr b="1" lang="en-US" sz="1400">
                <a:solidFill>
                  <a:srgbClr val="31521B"/>
                </a:solidFill>
              </a:rPr>
              <a:t> </a:t>
            </a:r>
            <a:r>
              <a:rPr b="1" lang="en-US" sz="1517">
                <a:solidFill>
                  <a:srgbClr val="31521B"/>
                </a:solidFill>
              </a:rPr>
              <a:t>(Ms. Meza)</a:t>
            </a:r>
            <a:r>
              <a:rPr b="1" lang="en-US" sz="1400">
                <a:solidFill>
                  <a:srgbClr val="31521B"/>
                </a:solidFill>
              </a:rPr>
              <a:t>				</a:t>
            </a:r>
            <a:endParaRPr b="1" sz="1400">
              <a:solidFill>
                <a:srgbClr val="31521B"/>
              </a:solidFill>
            </a:endParaRPr>
          </a:p>
          <a:p>
            <a:pPr indent="0" lvl="0" marL="0" rtl="0" algn="l">
              <a:lnSpc>
                <a:spcPct val="115000"/>
              </a:lnSpc>
              <a:spcBef>
                <a:spcPts val="0"/>
              </a:spcBef>
              <a:spcAft>
                <a:spcPts val="0"/>
              </a:spcAft>
              <a:buSzPct val="100000"/>
              <a:buNone/>
            </a:pPr>
            <a:r>
              <a:rPr b="1" lang="en-US" sz="2000">
                <a:solidFill>
                  <a:srgbClr val="31521B"/>
                </a:solidFill>
              </a:rPr>
              <a:t>AP Environmental Science </a:t>
            </a:r>
            <a:r>
              <a:rPr b="1" lang="en-US" sz="1517">
                <a:solidFill>
                  <a:srgbClr val="31521B"/>
                </a:solidFill>
              </a:rPr>
              <a:t>(Dr. Rajakaruna)	</a:t>
            </a:r>
            <a:r>
              <a:rPr b="1" lang="en-US" sz="1400">
                <a:solidFill>
                  <a:srgbClr val="31521B"/>
                </a:solidFill>
              </a:rPr>
              <a:t>		</a:t>
            </a:r>
            <a:r>
              <a:rPr b="1" lang="en-US" sz="2000">
                <a:solidFill>
                  <a:srgbClr val="31521B"/>
                </a:solidFill>
              </a:rPr>
              <a:t>Spanish IV Honors </a:t>
            </a:r>
            <a:r>
              <a:rPr b="1" lang="en-US" sz="1517">
                <a:solidFill>
                  <a:srgbClr val="31521B"/>
                </a:solidFill>
              </a:rPr>
              <a:t>(Meza)</a:t>
            </a:r>
            <a:r>
              <a:rPr b="1" lang="en-US" sz="2000">
                <a:solidFill>
                  <a:srgbClr val="31521B"/>
                </a:solidFill>
              </a:rPr>
              <a:t>			</a:t>
            </a:r>
            <a:endParaRPr b="1" sz="2000">
              <a:solidFill>
                <a:srgbClr val="31521B"/>
              </a:solidFill>
            </a:endParaRPr>
          </a:p>
          <a:p>
            <a:pPr indent="0" lvl="0" marL="0" rtl="0" algn="l">
              <a:lnSpc>
                <a:spcPct val="115000"/>
              </a:lnSpc>
              <a:spcBef>
                <a:spcPts val="0"/>
              </a:spcBef>
              <a:spcAft>
                <a:spcPts val="0"/>
              </a:spcAft>
              <a:buSzPct val="100000"/>
              <a:buNone/>
            </a:pPr>
            <a:r>
              <a:rPr b="1" lang="en-US" sz="2000">
                <a:solidFill>
                  <a:srgbClr val="31521B"/>
                </a:solidFill>
              </a:rPr>
              <a:t>AP European History </a:t>
            </a:r>
            <a:r>
              <a:rPr b="1" lang="en-US" sz="1517">
                <a:solidFill>
                  <a:srgbClr val="31521B"/>
                </a:solidFill>
              </a:rPr>
              <a:t>(Mr. Sokolewicz)</a:t>
            </a:r>
            <a:r>
              <a:rPr b="1" lang="en-US" sz="1400">
                <a:solidFill>
                  <a:srgbClr val="31521B"/>
                </a:solidFill>
              </a:rPr>
              <a:t>				</a:t>
            </a:r>
            <a:r>
              <a:rPr b="1" lang="en-US" sz="2000">
                <a:solidFill>
                  <a:srgbClr val="31521B"/>
                </a:solidFill>
              </a:rPr>
              <a:t>Theology 10 Honors </a:t>
            </a:r>
            <a:r>
              <a:rPr b="1" lang="en-US" sz="1517">
                <a:solidFill>
                  <a:srgbClr val="31521B"/>
                </a:solidFill>
              </a:rPr>
              <a:t>(Ms. Zaccardi Or Fr. Ditullio)</a:t>
            </a:r>
            <a:endParaRPr b="1" sz="1517">
              <a:solidFill>
                <a:srgbClr val="31521B"/>
              </a:solidFill>
            </a:endParaRPr>
          </a:p>
          <a:p>
            <a:pPr indent="0" lvl="0" marL="0" rtl="0" algn="l">
              <a:lnSpc>
                <a:spcPct val="115000"/>
              </a:lnSpc>
              <a:spcBef>
                <a:spcPts val="0"/>
              </a:spcBef>
              <a:spcAft>
                <a:spcPts val="0"/>
              </a:spcAft>
              <a:buSzPct val="100000"/>
              <a:buNone/>
            </a:pPr>
            <a:r>
              <a:rPr b="1" lang="en-US" sz="2000">
                <a:solidFill>
                  <a:srgbClr val="31521B"/>
                </a:solidFill>
              </a:rPr>
              <a:t>AP Psychology </a:t>
            </a:r>
            <a:r>
              <a:rPr b="1" lang="en-US" sz="1517">
                <a:solidFill>
                  <a:srgbClr val="31521B"/>
                </a:solidFill>
              </a:rPr>
              <a:t>(Mr. Sokolewicz)</a:t>
            </a:r>
            <a:r>
              <a:rPr b="1" lang="en-US" sz="1400">
                <a:solidFill>
                  <a:srgbClr val="31521B"/>
                </a:solidFill>
              </a:rPr>
              <a:t>	                                            </a:t>
            </a:r>
            <a:r>
              <a:rPr b="1" lang="en-US" sz="2000">
                <a:solidFill>
                  <a:srgbClr val="31521B"/>
                </a:solidFill>
              </a:rPr>
              <a:t>Theology 11 Honors </a:t>
            </a:r>
            <a:r>
              <a:rPr b="1" lang="en-US" sz="1517">
                <a:solidFill>
                  <a:srgbClr val="31521B"/>
                </a:solidFill>
              </a:rPr>
              <a:t>(Fr. Ditullio)</a:t>
            </a:r>
            <a:endParaRPr b="1" sz="1517">
              <a:solidFill>
                <a:srgbClr val="31521B"/>
              </a:solidFill>
            </a:endParaRPr>
          </a:p>
          <a:p>
            <a:pPr indent="0" lvl="0" marL="0" rtl="0" algn="l">
              <a:lnSpc>
                <a:spcPct val="115000"/>
              </a:lnSpc>
              <a:spcBef>
                <a:spcPts val="0"/>
              </a:spcBef>
              <a:spcAft>
                <a:spcPts val="0"/>
              </a:spcAft>
              <a:buSzPct val="100000"/>
              <a:buNone/>
            </a:pPr>
            <a:r>
              <a:rPr b="1" lang="en-US" sz="2000">
                <a:solidFill>
                  <a:srgbClr val="31521B"/>
                </a:solidFill>
              </a:rPr>
              <a:t>AP United States History </a:t>
            </a:r>
            <a:r>
              <a:rPr b="1" lang="en-US" sz="1517">
                <a:solidFill>
                  <a:srgbClr val="31521B"/>
                </a:solidFill>
              </a:rPr>
              <a:t>(Mr. Trommelen)</a:t>
            </a:r>
            <a:r>
              <a:rPr b="1" lang="en-US" sz="1400">
                <a:solidFill>
                  <a:srgbClr val="31521B"/>
                </a:solidFill>
              </a:rPr>
              <a:t>                         	</a:t>
            </a:r>
            <a:r>
              <a:rPr b="1" lang="en-US" sz="2000">
                <a:solidFill>
                  <a:srgbClr val="31521B"/>
                </a:solidFill>
              </a:rPr>
              <a:t>US History I Honors </a:t>
            </a:r>
            <a:r>
              <a:rPr b="1" lang="en-US" sz="1517">
                <a:solidFill>
                  <a:srgbClr val="31521B"/>
                </a:solidFill>
              </a:rPr>
              <a:t>(Mr. Trommelen)</a:t>
            </a:r>
            <a:r>
              <a:rPr b="1" lang="en-US" sz="2000">
                <a:solidFill>
                  <a:srgbClr val="31521B"/>
                </a:solidFill>
              </a:rPr>
              <a:t>		</a:t>
            </a:r>
            <a:endParaRPr b="1" sz="1400">
              <a:solidFill>
                <a:srgbClr val="31521B"/>
              </a:solidFill>
            </a:endParaRPr>
          </a:p>
          <a:p>
            <a:pPr indent="0" lvl="0" marL="0" rtl="0" algn="l">
              <a:lnSpc>
                <a:spcPct val="115000"/>
              </a:lnSpc>
              <a:spcBef>
                <a:spcPts val="0"/>
              </a:spcBef>
              <a:spcAft>
                <a:spcPts val="0"/>
              </a:spcAft>
              <a:buSzPct val="100000"/>
              <a:buNone/>
            </a:pPr>
            <a:r>
              <a:rPr b="1" lang="en-US" sz="2000">
                <a:solidFill>
                  <a:srgbClr val="31521B"/>
                </a:solidFill>
              </a:rPr>
              <a:t>English 11 Honors</a:t>
            </a:r>
            <a:r>
              <a:rPr b="1" lang="en-US" sz="2000">
                <a:solidFill>
                  <a:srgbClr val="31521B"/>
                </a:solidFill>
              </a:rPr>
              <a:t> </a:t>
            </a:r>
            <a:r>
              <a:rPr b="1" lang="en-US" sz="1517">
                <a:solidFill>
                  <a:srgbClr val="31521B"/>
                </a:solidFill>
              </a:rPr>
              <a:t>(Ms. Sullivan) </a:t>
            </a:r>
            <a:r>
              <a:rPr b="1" lang="en-US" sz="1400">
                <a:solidFill>
                  <a:srgbClr val="31521B"/>
                </a:solidFill>
              </a:rPr>
              <a:t>                           			</a:t>
            </a:r>
            <a:r>
              <a:rPr b="1" lang="en-US" sz="2000">
                <a:solidFill>
                  <a:srgbClr val="31521B"/>
                </a:solidFill>
              </a:rPr>
              <a:t>US History II Honors </a:t>
            </a:r>
            <a:r>
              <a:rPr b="1" lang="en-US" sz="1517">
                <a:solidFill>
                  <a:srgbClr val="31521B"/>
                </a:solidFill>
              </a:rPr>
              <a:t>(Mr.Trommelen &amp; Mr.Sokolewicz) </a:t>
            </a:r>
            <a:endParaRPr b="1" sz="1517">
              <a:solidFill>
                <a:srgbClr val="31521B"/>
              </a:solidFill>
            </a:endParaRPr>
          </a:p>
          <a:p>
            <a:pPr indent="0" lvl="0" marL="0" rtl="0" algn="l">
              <a:lnSpc>
                <a:spcPct val="115000"/>
              </a:lnSpc>
              <a:spcBef>
                <a:spcPts val="0"/>
              </a:spcBef>
              <a:spcAft>
                <a:spcPts val="0"/>
              </a:spcAft>
              <a:buSzPct val="100000"/>
              <a:buNone/>
            </a:pPr>
            <a:r>
              <a:rPr b="1" lang="en-US" sz="2000">
                <a:solidFill>
                  <a:srgbClr val="31521B"/>
                </a:solidFill>
              </a:rPr>
              <a:t>English 12 Honors </a:t>
            </a:r>
            <a:r>
              <a:rPr b="1" lang="en-US" sz="1417">
                <a:solidFill>
                  <a:srgbClr val="31521B"/>
                </a:solidFill>
              </a:rPr>
              <a:t>(Ms. Sullivan)</a:t>
            </a:r>
            <a:r>
              <a:rPr b="1" lang="en-US" sz="1917"/>
              <a:t>	</a:t>
            </a:r>
            <a:r>
              <a:rPr b="1" lang="en-US"/>
              <a:t>				</a:t>
            </a:r>
            <a:r>
              <a:rPr b="1" lang="en-US" sz="2000">
                <a:solidFill>
                  <a:srgbClr val="31521B"/>
                </a:solidFill>
              </a:rPr>
              <a:t>	</a:t>
            </a:r>
            <a:endParaRPr b="1"/>
          </a:p>
          <a:p>
            <a:pPr indent="0" lvl="0" marL="0" rtl="0" algn="l">
              <a:lnSpc>
                <a:spcPct val="115000"/>
              </a:lnSpc>
              <a:spcBef>
                <a:spcPts val="0"/>
              </a:spcBef>
              <a:spcAft>
                <a:spcPts val="0"/>
              </a:spcAft>
              <a:buSzPct val="100000"/>
              <a:buNone/>
            </a:pPr>
            <a:r>
              <a:rPr b="1" lang="en-US" sz="2000">
                <a:solidFill>
                  <a:srgbClr val="31521B"/>
                </a:solidFill>
              </a:rPr>
              <a:t>Italian III Honors </a:t>
            </a:r>
            <a:r>
              <a:rPr b="1" lang="en-US" sz="1517">
                <a:solidFill>
                  <a:srgbClr val="31521B"/>
                </a:solidFill>
              </a:rPr>
              <a:t>(Ms. Espinoza)</a:t>
            </a:r>
            <a:r>
              <a:rPr b="1" lang="en-US" sz="1400">
                <a:solidFill>
                  <a:srgbClr val="31521B"/>
                </a:solidFill>
              </a:rPr>
              <a:t>					</a:t>
            </a:r>
            <a:endParaRPr b="1" sz="1400">
              <a:solidFill>
                <a:srgbClr val="31521B"/>
              </a:solidFill>
            </a:endParaRPr>
          </a:p>
          <a:p>
            <a:pPr indent="0" lvl="0" marL="0" rtl="0" algn="l">
              <a:lnSpc>
                <a:spcPct val="115000"/>
              </a:lnSpc>
              <a:spcBef>
                <a:spcPts val="0"/>
              </a:spcBef>
              <a:spcAft>
                <a:spcPts val="0"/>
              </a:spcAft>
              <a:buSzPct val="100000"/>
              <a:buNone/>
            </a:pPr>
            <a:r>
              <a:rPr b="1" lang="en-US" sz="2000">
                <a:solidFill>
                  <a:srgbClr val="31521B"/>
                </a:solidFill>
              </a:rPr>
              <a:t>Italian IV Honors </a:t>
            </a:r>
            <a:r>
              <a:rPr b="1" lang="en-US" sz="1517">
                <a:solidFill>
                  <a:srgbClr val="31521B"/>
                </a:solidFill>
              </a:rPr>
              <a:t>(Ms. Espinoza)</a:t>
            </a:r>
            <a:r>
              <a:rPr b="1" lang="en-US" sz="2000">
                <a:solidFill>
                  <a:srgbClr val="31521B"/>
                </a:solidFill>
              </a:rPr>
              <a:t>											</a:t>
            </a:r>
            <a:endParaRPr b="1" sz="2000">
              <a:solidFill>
                <a:srgbClr val="31521B"/>
              </a:solidFill>
            </a:endParaRPr>
          </a:p>
          <a:p>
            <a:pPr indent="0" lvl="0" marL="0" rtl="0" algn="l">
              <a:lnSpc>
                <a:spcPct val="115000"/>
              </a:lnSpc>
              <a:spcBef>
                <a:spcPts val="0"/>
              </a:spcBef>
              <a:spcAft>
                <a:spcPts val="0"/>
              </a:spcAft>
              <a:buSzPct val="100000"/>
              <a:buNone/>
            </a:pPr>
            <a:r>
              <a:rPr b="1" lang="en-US" sz="2000">
                <a:solidFill>
                  <a:srgbClr val="31521B"/>
                </a:solidFill>
              </a:rPr>
              <a:t>Human Anatomy and Physiology Honors </a:t>
            </a:r>
            <a:r>
              <a:rPr b="1" lang="en-US" sz="1517">
                <a:solidFill>
                  <a:srgbClr val="31521B"/>
                </a:solidFill>
              </a:rPr>
              <a:t>(Ms. Ferrito)</a:t>
            </a:r>
            <a:r>
              <a:rPr b="1" lang="en-US" sz="1400"/>
              <a:t>	</a:t>
            </a:r>
            <a:endParaRPr b="1" sz="1400"/>
          </a:p>
          <a:p>
            <a:pPr indent="0" lvl="0" marL="0" rtl="0" algn="l">
              <a:lnSpc>
                <a:spcPct val="115000"/>
              </a:lnSpc>
              <a:spcBef>
                <a:spcPts val="0"/>
              </a:spcBef>
              <a:spcAft>
                <a:spcPts val="0"/>
              </a:spcAft>
              <a:buSzPct val="100000"/>
              <a:buNone/>
            </a:pPr>
            <a:r>
              <a:rPr b="1" lang="en-US" sz="2000">
                <a:solidFill>
                  <a:srgbClr val="31521B"/>
                </a:solidFill>
              </a:rPr>
              <a:t>Human Anatomy and Physiology Honors Lab </a:t>
            </a:r>
            <a:r>
              <a:rPr b="1" lang="en-US" sz="1517">
                <a:solidFill>
                  <a:srgbClr val="31521B"/>
                </a:solidFill>
              </a:rPr>
              <a:t>(Ms. Ferrito)</a:t>
            </a:r>
            <a:r>
              <a:rPr b="1" lang="en-US" sz="1400"/>
              <a:t>	</a:t>
            </a:r>
            <a:r>
              <a:rPr b="1" lang="en-US"/>
              <a:t>	</a:t>
            </a:r>
            <a:r>
              <a:rPr lang="en-US"/>
              <a:t>	</a:t>
            </a:r>
            <a:r>
              <a:rPr lang="en-US" sz="2000">
                <a:solidFill>
                  <a:srgbClr val="31521B"/>
                </a:solidFill>
              </a:rPr>
              <a:t>					</a:t>
            </a:r>
            <a:endParaRPr sz="2000">
              <a:solidFill>
                <a:srgbClr val="31521B"/>
              </a:solidFill>
            </a:endParaRPr>
          </a:p>
          <a:p>
            <a:pPr indent="0" lvl="0" marL="0" rtl="0" algn="l">
              <a:spcBef>
                <a:spcPts val="1000"/>
              </a:spcBef>
              <a:spcAft>
                <a:spcPts val="0"/>
              </a:spcAft>
              <a:buSzPct val="142857"/>
              <a:buNone/>
            </a:pPr>
            <a:r>
              <a:t/>
            </a:r>
            <a:endParaRPr sz="1400">
              <a:solidFill>
                <a:srgbClr val="31521B"/>
              </a:solidFill>
            </a:endParaRPr>
          </a:p>
          <a:p>
            <a:pPr indent="0" lvl="0" marL="0" rtl="0" algn="l">
              <a:spcBef>
                <a:spcPts val="1000"/>
              </a:spcBef>
              <a:spcAft>
                <a:spcPts val="0"/>
              </a:spcAft>
              <a:buSzPct val="100000"/>
              <a:buNone/>
            </a:pPr>
            <a:r>
              <a:rPr lang="en-US" sz="2000">
                <a:solidFill>
                  <a:srgbClr val="31521B"/>
                </a:solidFill>
              </a:rPr>
              <a:t>	</a:t>
            </a:r>
            <a:endParaRPr sz="800">
              <a:solidFill>
                <a:srgbClr val="31521B"/>
              </a:solidFill>
            </a:endParaRPr>
          </a:p>
          <a:p>
            <a:pPr indent="0" lvl="0" marL="0" rtl="0" algn="l">
              <a:spcBef>
                <a:spcPts val="1000"/>
              </a:spcBef>
              <a:spcAft>
                <a:spcPts val="0"/>
              </a:spcAft>
              <a:buSzPct val="100000"/>
              <a:buNone/>
            </a:pPr>
            <a:r>
              <a:rPr lang="en-US" sz="2000">
                <a:solidFill>
                  <a:srgbClr val="31521B"/>
                </a:solidFill>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txBox="1"/>
          <p:nvPr>
            <p:ph type="title"/>
          </p:nvPr>
        </p:nvSpPr>
        <p:spPr>
          <a:xfrm>
            <a:off x="2592925" y="624110"/>
            <a:ext cx="8911687" cy="7661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1521B"/>
              </a:buClr>
              <a:buSzPts val="3600"/>
              <a:buFont typeface="Century Gothic"/>
              <a:buNone/>
            </a:pPr>
            <a:r>
              <a:rPr b="1" lang="en-US">
                <a:solidFill>
                  <a:srgbClr val="31521B"/>
                </a:solidFill>
              </a:rPr>
              <a:t>What is Naviance Student ?</a:t>
            </a:r>
            <a:endParaRPr/>
          </a:p>
        </p:txBody>
      </p:sp>
      <p:sp>
        <p:nvSpPr>
          <p:cNvPr id="272" name="Google Shape;272;p17"/>
          <p:cNvSpPr txBox="1"/>
          <p:nvPr>
            <p:ph idx="1" type="body"/>
          </p:nvPr>
        </p:nvSpPr>
        <p:spPr>
          <a:xfrm>
            <a:off x="2506134" y="1905000"/>
            <a:ext cx="8596668" cy="4087811"/>
          </a:xfrm>
          <a:prstGeom prst="rect">
            <a:avLst/>
          </a:prstGeom>
          <a:noFill/>
          <a:ln>
            <a:noFill/>
          </a:ln>
        </p:spPr>
        <p:txBody>
          <a:bodyPr anchorCtr="0" anchor="t" bIns="45700" lIns="91425" spcFirstLastPara="1" rIns="91425" wrap="square" tIns="45700">
            <a:normAutofit fontScale="92500"/>
          </a:bodyPr>
          <a:lstStyle/>
          <a:p>
            <a:pPr indent="-342900" lvl="0" marL="342900" rtl="0" algn="l">
              <a:lnSpc>
                <a:spcPct val="150000"/>
              </a:lnSpc>
              <a:spcBef>
                <a:spcPts val="0"/>
              </a:spcBef>
              <a:spcAft>
                <a:spcPts val="0"/>
              </a:spcAft>
              <a:buSzPct val="100000"/>
              <a:buChar char="🠶"/>
            </a:pPr>
            <a:r>
              <a:rPr b="1" i="1" lang="en-US" sz="2000">
                <a:solidFill>
                  <a:srgbClr val="31521B"/>
                </a:solidFill>
              </a:rPr>
              <a:t>Naviance</a:t>
            </a:r>
            <a:r>
              <a:rPr lang="en-US" sz="2000">
                <a:solidFill>
                  <a:srgbClr val="31521B"/>
                </a:solidFill>
              </a:rPr>
              <a:t> </a:t>
            </a:r>
            <a:r>
              <a:rPr b="1" i="1" lang="en-US" sz="2000">
                <a:solidFill>
                  <a:srgbClr val="31521B"/>
                </a:solidFill>
              </a:rPr>
              <a:t>Student</a:t>
            </a:r>
            <a:r>
              <a:rPr lang="en-US" sz="2000">
                <a:solidFill>
                  <a:srgbClr val="31521B"/>
                </a:solidFill>
              </a:rPr>
              <a:t> is a Web-based program designed for students and parents.</a:t>
            </a:r>
            <a:endParaRPr/>
          </a:p>
          <a:p>
            <a:pPr indent="-342900" lvl="0" marL="342900" rtl="0" algn="l">
              <a:lnSpc>
                <a:spcPct val="150000"/>
              </a:lnSpc>
              <a:spcBef>
                <a:spcPts val="1000"/>
              </a:spcBef>
              <a:spcAft>
                <a:spcPts val="0"/>
              </a:spcAft>
              <a:buSzPct val="100000"/>
              <a:buChar char="🠶"/>
            </a:pPr>
            <a:r>
              <a:rPr lang="en-US" sz="2000">
                <a:solidFill>
                  <a:srgbClr val="31521B"/>
                </a:solidFill>
              </a:rPr>
              <a:t>It assists students and parents in helping to make decisions about colleges and careers as well as assist in finding scholarship monies.</a:t>
            </a:r>
            <a:endParaRPr/>
          </a:p>
          <a:p>
            <a:pPr indent="-342900" lvl="0" marL="342900" rtl="0" algn="l">
              <a:lnSpc>
                <a:spcPct val="150000"/>
              </a:lnSpc>
              <a:spcBef>
                <a:spcPts val="1000"/>
              </a:spcBef>
              <a:spcAft>
                <a:spcPts val="0"/>
              </a:spcAft>
              <a:buSzPct val="100000"/>
              <a:buChar char="🠶"/>
            </a:pPr>
            <a:r>
              <a:rPr lang="en-US" sz="2000">
                <a:solidFill>
                  <a:srgbClr val="31521B"/>
                </a:solidFill>
              </a:rPr>
              <a:t>Information is specific to DePaul Catholic High School.</a:t>
            </a:r>
            <a:endParaRPr/>
          </a:p>
          <a:p>
            <a:pPr indent="-342900" lvl="0" marL="342900" rtl="0" algn="l">
              <a:lnSpc>
                <a:spcPct val="150000"/>
              </a:lnSpc>
              <a:spcBef>
                <a:spcPts val="1000"/>
              </a:spcBef>
              <a:spcAft>
                <a:spcPts val="0"/>
              </a:spcAft>
              <a:buSzPct val="100000"/>
              <a:buChar char="🠶"/>
            </a:pPr>
            <a:r>
              <a:rPr lang="en-US" sz="2000">
                <a:solidFill>
                  <a:srgbClr val="31521B"/>
                </a:solidFill>
              </a:rPr>
              <a:t>Counselors can update students and parents about upcoming meetings, news, events, and other Web resources for college and career information.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ph type="title"/>
          </p:nvPr>
        </p:nvSpPr>
        <p:spPr>
          <a:xfrm>
            <a:off x="2592925" y="624110"/>
            <a:ext cx="8911687" cy="128089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31521B"/>
              </a:buClr>
              <a:buSzPts val="3600"/>
              <a:buFont typeface="Century Gothic"/>
              <a:buNone/>
            </a:pPr>
            <a:r>
              <a:rPr b="1" lang="en-US">
                <a:solidFill>
                  <a:srgbClr val="31521B"/>
                </a:solidFill>
              </a:rPr>
              <a:t>Accessing Naviance</a:t>
            </a:r>
            <a:endParaRPr/>
          </a:p>
        </p:txBody>
      </p:sp>
      <p:sp>
        <p:nvSpPr>
          <p:cNvPr id="278" name="Google Shape;278;p18"/>
          <p:cNvSpPr txBox="1"/>
          <p:nvPr>
            <p:ph idx="1" type="body"/>
          </p:nvPr>
        </p:nvSpPr>
        <p:spPr>
          <a:xfrm>
            <a:off x="2589212" y="2133600"/>
            <a:ext cx="8915400" cy="3777622"/>
          </a:xfrm>
          <a:prstGeom prst="rect">
            <a:avLst/>
          </a:prstGeom>
          <a:noFill/>
          <a:ln>
            <a:noFill/>
          </a:ln>
        </p:spPr>
        <p:txBody>
          <a:bodyPr anchorCtr="0" anchor="ctr" bIns="45700" lIns="91425" spcFirstLastPara="1" rIns="91425" wrap="square" tIns="45700">
            <a:normAutofit lnSpcReduction="10000"/>
          </a:bodyPr>
          <a:lstStyle/>
          <a:p>
            <a:pPr indent="-342900" lvl="0" marL="342900" rtl="0" algn="l">
              <a:lnSpc>
                <a:spcPct val="150000"/>
              </a:lnSpc>
              <a:spcBef>
                <a:spcPts val="0"/>
              </a:spcBef>
              <a:spcAft>
                <a:spcPts val="0"/>
              </a:spcAft>
              <a:buSzPts val="1800"/>
              <a:buFont typeface="Noto Sans Symbols"/>
              <a:buChar char="❑"/>
            </a:pPr>
            <a:r>
              <a:rPr lang="en-US">
                <a:solidFill>
                  <a:srgbClr val="31521B"/>
                </a:solidFill>
              </a:rPr>
              <a:t>To use Naviance, go to the DePaul Catholic High School website: </a:t>
            </a:r>
            <a:r>
              <a:rPr lang="en-US" u="sng">
                <a:solidFill>
                  <a:srgbClr val="0070C0"/>
                </a:solidFill>
                <a:hlinkClick r:id="rId3">
                  <a:extLst>
                    <a:ext uri="{A12FA001-AC4F-418D-AE19-62706E023703}">
                      <ahyp:hlinkClr val="tx"/>
                    </a:ext>
                  </a:extLst>
                </a:hlinkClick>
              </a:rPr>
              <a:t>www.depaulcatholic.org</a:t>
            </a:r>
            <a:r>
              <a:rPr lang="en-US">
                <a:solidFill>
                  <a:srgbClr val="0070C0"/>
                </a:solidFill>
              </a:rPr>
              <a:t> </a:t>
            </a:r>
            <a:r>
              <a:rPr lang="en-US">
                <a:solidFill>
                  <a:srgbClr val="31521B"/>
                </a:solidFill>
              </a:rPr>
              <a:t>, click School Counseling in the top right-hand side. Then click on Naviance and the link will be provided.</a:t>
            </a:r>
            <a:endParaRPr/>
          </a:p>
          <a:p>
            <a:pPr indent="0" lvl="0" marL="0" rtl="0" algn="l">
              <a:spcBef>
                <a:spcPts val="1000"/>
              </a:spcBef>
              <a:spcAft>
                <a:spcPts val="0"/>
              </a:spcAft>
              <a:buSzPts val="1800"/>
              <a:buNone/>
            </a:pPr>
            <a:r>
              <a:rPr lang="en-US">
                <a:solidFill>
                  <a:srgbClr val="31521B"/>
                </a:solidFill>
              </a:rPr>
              <a:t>								OR</a:t>
            </a:r>
            <a:endParaRPr/>
          </a:p>
          <a:p>
            <a:pPr indent="-342900" lvl="0" marL="342900" rtl="0" algn="l">
              <a:spcBef>
                <a:spcPts val="1000"/>
              </a:spcBef>
              <a:spcAft>
                <a:spcPts val="0"/>
              </a:spcAft>
              <a:buSzPts val="1800"/>
              <a:buFont typeface="Noto Sans Symbols"/>
              <a:buChar char="❑"/>
            </a:pPr>
            <a:r>
              <a:rPr lang="en-US">
                <a:solidFill>
                  <a:srgbClr val="31521B"/>
                </a:solidFill>
              </a:rPr>
              <a:t>	Use the web address: </a:t>
            </a:r>
            <a:r>
              <a:rPr lang="en-US" u="sng">
                <a:solidFill>
                  <a:srgbClr val="0070C0"/>
                </a:solidFill>
              </a:rPr>
              <a:t>www.naviance.com </a:t>
            </a:r>
            <a:endParaRPr/>
          </a:p>
          <a:p>
            <a:pPr indent="-342900" lvl="0" marL="342900" rtl="0" algn="l">
              <a:spcBef>
                <a:spcPts val="1000"/>
              </a:spcBef>
              <a:spcAft>
                <a:spcPts val="0"/>
              </a:spcAft>
              <a:buSzPts val="1800"/>
              <a:buFont typeface="Noto Sans Symbols"/>
              <a:buChar char="❑"/>
            </a:pPr>
            <a:r>
              <a:rPr lang="en-US">
                <a:solidFill>
                  <a:srgbClr val="31521B"/>
                </a:solidFill>
              </a:rPr>
              <a:t>	All students have been logged into Naviance.</a:t>
            </a:r>
            <a:endParaRPr/>
          </a:p>
          <a:p>
            <a:pPr indent="-342900" lvl="0" marL="342900" rtl="0" algn="l">
              <a:lnSpc>
                <a:spcPct val="150000"/>
              </a:lnSpc>
              <a:spcBef>
                <a:spcPts val="1000"/>
              </a:spcBef>
              <a:spcAft>
                <a:spcPts val="0"/>
              </a:spcAft>
              <a:buSzPts val="1800"/>
              <a:buFont typeface="Noto Sans Symbols"/>
              <a:buChar char="❑"/>
            </a:pPr>
            <a:r>
              <a:rPr lang="en-US">
                <a:solidFill>
                  <a:srgbClr val="31521B"/>
                </a:solidFill>
              </a:rPr>
              <a:t>	Parents use activation code to your email to create parent login and 	password.</a:t>
            </a:r>
            <a:endParaRPr/>
          </a:p>
          <a:p>
            <a:pPr indent="0" lvl="0" marL="0" rtl="0" algn="l">
              <a:spcBef>
                <a:spcPts val="1000"/>
              </a:spcBef>
              <a:spcAft>
                <a:spcPts val="0"/>
              </a:spcAft>
              <a:buSzPts val="1800"/>
              <a:buNone/>
            </a:pPr>
            <a:r>
              <a:rPr lang="en-US" u="sng">
                <a:solidFill>
                  <a:srgbClr val="0070C0"/>
                </a:solidFil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
          <p:cNvSpPr txBox="1"/>
          <p:nvPr>
            <p:ph type="title"/>
          </p:nvPr>
        </p:nvSpPr>
        <p:spPr>
          <a:xfrm>
            <a:off x="1920554" y="436503"/>
            <a:ext cx="5413308" cy="599196"/>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4A7B29"/>
              </a:buClr>
              <a:buSzPct val="100000"/>
              <a:buFont typeface="Century Gothic"/>
              <a:buNone/>
            </a:pPr>
            <a:r>
              <a:rPr lang="en-US">
                <a:solidFill>
                  <a:srgbClr val="4A7B29"/>
                </a:solidFill>
              </a:rPr>
              <a:t>    </a:t>
            </a:r>
            <a:r>
              <a:rPr b="1" lang="en-US">
                <a:solidFill>
                  <a:srgbClr val="31521B"/>
                </a:solidFill>
              </a:rPr>
              <a:t>To-Do… for 9</a:t>
            </a:r>
            <a:r>
              <a:rPr b="1" baseline="30000" lang="en-US">
                <a:solidFill>
                  <a:srgbClr val="31521B"/>
                </a:solidFill>
              </a:rPr>
              <a:t>th</a:t>
            </a:r>
            <a:r>
              <a:rPr b="1" lang="en-US">
                <a:solidFill>
                  <a:srgbClr val="31521B"/>
                </a:solidFill>
              </a:rPr>
              <a:t> Graders</a:t>
            </a:r>
            <a:endParaRPr/>
          </a:p>
        </p:txBody>
      </p:sp>
      <p:sp>
        <p:nvSpPr>
          <p:cNvPr id="171" name="Google Shape;171;p2"/>
          <p:cNvSpPr txBox="1"/>
          <p:nvPr>
            <p:ph idx="1" type="body"/>
          </p:nvPr>
        </p:nvSpPr>
        <p:spPr>
          <a:xfrm>
            <a:off x="2621902" y="1215017"/>
            <a:ext cx="8733453" cy="5465701"/>
          </a:xfrm>
          <a:prstGeom prst="rect">
            <a:avLst/>
          </a:prstGeom>
          <a:noFill/>
          <a:ln>
            <a:noFill/>
          </a:ln>
        </p:spPr>
        <p:txBody>
          <a:bodyPr anchorCtr="0" anchor="t" bIns="45700" lIns="91425" spcFirstLastPara="1" rIns="91425" wrap="square" tIns="45700">
            <a:normAutofit fontScale="77500" lnSpcReduction="10000"/>
          </a:bodyPr>
          <a:lstStyle/>
          <a:p>
            <a:pPr indent="-332898" lvl="0" marL="342900" rtl="0" algn="l">
              <a:lnSpc>
                <a:spcPct val="160000"/>
              </a:lnSpc>
              <a:spcBef>
                <a:spcPts val="0"/>
              </a:spcBef>
              <a:spcAft>
                <a:spcPts val="0"/>
              </a:spcAft>
              <a:buSzPct val="100000"/>
              <a:buChar char="🠶"/>
            </a:pPr>
            <a:r>
              <a:rPr b="1" lang="en-US" sz="2100">
                <a:solidFill>
                  <a:srgbClr val="31521B"/>
                </a:solidFill>
              </a:rPr>
              <a:t>Study, Study, Study! </a:t>
            </a:r>
            <a:r>
              <a:rPr lang="en-US" sz="2100">
                <a:solidFill>
                  <a:srgbClr val="31521B"/>
                </a:solidFill>
              </a:rPr>
              <a:t>Your Freshman Grades </a:t>
            </a:r>
            <a:r>
              <a:rPr b="1" lang="en-US" sz="2100">
                <a:solidFill>
                  <a:srgbClr val="31521B"/>
                </a:solidFill>
              </a:rPr>
              <a:t>DO</a:t>
            </a:r>
            <a:r>
              <a:rPr lang="en-US" sz="2100">
                <a:solidFill>
                  <a:srgbClr val="31521B"/>
                </a:solidFill>
              </a:rPr>
              <a:t> matter!</a:t>
            </a:r>
            <a:endParaRPr/>
          </a:p>
          <a:p>
            <a:pPr indent="-332898" lvl="0" marL="342900" rtl="0" algn="l">
              <a:lnSpc>
                <a:spcPct val="160000"/>
              </a:lnSpc>
              <a:spcBef>
                <a:spcPts val="1000"/>
              </a:spcBef>
              <a:spcAft>
                <a:spcPts val="0"/>
              </a:spcAft>
              <a:buSzPct val="100000"/>
              <a:buChar char="🠶"/>
            </a:pPr>
            <a:r>
              <a:rPr lang="en-US" sz="2100">
                <a:solidFill>
                  <a:srgbClr val="31521B"/>
                </a:solidFill>
              </a:rPr>
              <a:t>Everything counts! Your permanent record/transcript starts </a:t>
            </a:r>
            <a:r>
              <a:rPr b="1" lang="en-US" sz="2100">
                <a:solidFill>
                  <a:srgbClr val="31521B"/>
                </a:solidFill>
              </a:rPr>
              <a:t>NOW! AIM HIGH!</a:t>
            </a:r>
            <a:endParaRPr/>
          </a:p>
          <a:p>
            <a:pPr indent="-332898" lvl="0" marL="342900" rtl="0" algn="l">
              <a:lnSpc>
                <a:spcPct val="160000"/>
              </a:lnSpc>
              <a:spcBef>
                <a:spcPts val="1000"/>
              </a:spcBef>
              <a:spcAft>
                <a:spcPts val="0"/>
              </a:spcAft>
              <a:buSzPct val="100000"/>
              <a:buChar char="🠶"/>
            </a:pPr>
            <a:r>
              <a:rPr lang="en-US" sz="2100">
                <a:solidFill>
                  <a:srgbClr val="31521B"/>
                </a:solidFill>
              </a:rPr>
              <a:t>There will be more challenging classes with more homework and more requirements.</a:t>
            </a:r>
            <a:endParaRPr/>
          </a:p>
          <a:p>
            <a:pPr indent="-332898" lvl="0" marL="342900" rtl="0" algn="l">
              <a:lnSpc>
                <a:spcPct val="160000"/>
              </a:lnSpc>
              <a:spcBef>
                <a:spcPts val="1000"/>
              </a:spcBef>
              <a:spcAft>
                <a:spcPts val="0"/>
              </a:spcAft>
              <a:buSzPct val="100000"/>
              <a:buChar char="🠶"/>
            </a:pPr>
            <a:r>
              <a:rPr lang="en-US" sz="2100">
                <a:solidFill>
                  <a:srgbClr val="31521B"/>
                </a:solidFill>
              </a:rPr>
              <a:t>There will be more work so, </a:t>
            </a:r>
            <a:r>
              <a:rPr b="1" lang="en-US" sz="2100">
                <a:solidFill>
                  <a:srgbClr val="31521B"/>
                </a:solidFill>
              </a:rPr>
              <a:t>WORK HARD </a:t>
            </a:r>
            <a:r>
              <a:rPr lang="en-US" sz="2100">
                <a:solidFill>
                  <a:srgbClr val="31521B"/>
                </a:solidFill>
              </a:rPr>
              <a:t>from the start!</a:t>
            </a:r>
            <a:endParaRPr/>
          </a:p>
          <a:p>
            <a:pPr indent="-332898" lvl="0" marL="342900" rtl="0" algn="l">
              <a:lnSpc>
                <a:spcPct val="160000"/>
              </a:lnSpc>
              <a:spcBef>
                <a:spcPts val="1000"/>
              </a:spcBef>
              <a:spcAft>
                <a:spcPts val="0"/>
              </a:spcAft>
              <a:buSzPct val="100000"/>
              <a:buChar char="🠶"/>
            </a:pPr>
            <a:r>
              <a:rPr lang="en-US" sz="2100">
                <a:solidFill>
                  <a:srgbClr val="31521B"/>
                </a:solidFill>
              </a:rPr>
              <a:t>Get involved, both in school and in your community. Remember, you are building a resume for colleges. Give colleges a reason to want you.</a:t>
            </a:r>
            <a:endParaRPr/>
          </a:p>
          <a:p>
            <a:pPr indent="-332898" lvl="0" marL="342900" rtl="0" algn="l">
              <a:lnSpc>
                <a:spcPct val="160000"/>
              </a:lnSpc>
              <a:spcBef>
                <a:spcPts val="1000"/>
              </a:spcBef>
              <a:spcAft>
                <a:spcPts val="0"/>
              </a:spcAft>
              <a:buSzPct val="100000"/>
              <a:buChar char="🠶"/>
            </a:pPr>
            <a:r>
              <a:rPr lang="en-US" sz="2100">
                <a:solidFill>
                  <a:srgbClr val="31521B"/>
                </a:solidFill>
              </a:rPr>
              <a:t>Utilize Naviance Resume to assist with this. The resume should be updated regularly (end of each quarter).</a:t>
            </a:r>
            <a:endParaRPr/>
          </a:p>
          <a:p>
            <a:pPr indent="-332898" lvl="0" marL="342900" rtl="0" algn="l">
              <a:lnSpc>
                <a:spcPct val="160000"/>
              </a:lnSpc>
              <a:spcBef>
                <a:spcPts val="1000"/>
              </a:spcBef>
              <a:spcAft>
                <a:spcPts val="0"/>
              </a:spcAft>
              <a:buSzPct val="100000"/>
              <a:buChar char="🠶"/>
            </a:pPr>
            <a:r>
              <a:rPr lang="en-US" sz="2100">
                <a:solidFill>
                  <a:srgbClr val="31521B"/>
                </a:solidFill>
              </a:rPr>
              <a:t>Understand your strengths and weaknesses.</a:t>
            </a:r>
            <a:endParaRPr/>
          </a:p>
          <a:p>
            <a:pPr indent="0" lvl="0" marL="0" rtl="0" algn="l">
              <a:spcBef>
                <a:spcPts val="1000"/>
              </a:spcBef>
              <a:spcAft>
                <a:spcPts val="0"/>
              </a:spcAft>
              <a:buSzPct val="100000"/>
              <a:buNone/>
            </a:pPr>
            <a:r>
              <a:t/>
            </a:r>
            <a:endParaRPr/>
          </a:p>
          <a:p>
            <a:pPr indent="0" lvl="0" marL="0" rtl="0" algn="l">
              <a:spcBef>
                <a:spcPts val="1000"/>
              </a:spcBef>
              <a:spcAft>
                <a:spcPts val="0"/>
              </a:spcAft>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1521B"/>
              </a:buClr>
              <a:buSzPts val="3600"/>
              <a:buFont typeface="Century Gothic"/>
              <a:buNone/>
            </a:pPr>
            <a:r>
              <a:rPr b="1" lang="en-US">
                <a:solidFill>
                  <a:srgbClr val="31521B"/>
                </a:solidFill>
              </a:rPr>
              <a:t>NCAA Eligibility</a:t>
            </a:r>
            <a:endParaRPr/>
          </a:p>
        </p:txBody>
      </p:sp>
      <p:sp>
        <p:nvSpPr>
          <p:cNvPr id="284" name="Google Shape;284;p19"/>
          <p:cNvSpPr txBox="1"/>
          <p:nvPr>
            <p:ph idx="1" type="body"/>
          </p:nvPr>
        </p:nvSpPr>
        <p:spPr>
          <a:xfrm>
            <a:off x="2478142" y="2048621"/>
            <a:ext cx="8326707" cy="3633721"/>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SzPts val="2000"/>
              <a:buChar char="🠶"/>
            </a:pPr>
            <a:r>
              <a:rPr lang="en-US" sz="2000">
                <a:solidFill>
                  <a:srgbClr val="31521B"/>
                </a:solidFill>
              </a:rPr>
              <a:t>Standards are different for Division 1,2,3</a:t>
            </a:r>
            <a:endParaRPr/>
          </a:p>
          <a:p>
            <a:pPr indent="-342900" lvl="0" marL="342900" rtl="0" algn="l">
              <a:lnSpc>
                <a:spcPct val="150000"/>
              </a:lnSpc>
              <a:spcBef>
                <a:spcPts val="1000"/>
              </a:spcBef>
              <a:spcAft>
                <a:spcPts val="0"/>
              </a:spcAft>
              <a:buSzPts val="2000"/>
              <a:buChar char="🠶"/>
            </a:pPr>
            <a:r>
              <a:rPr lang="en-US" sz="2000">
                <a:solidFill>
                  <a:srgbClr val="31521B"/>
                </a:solidFill>
              </a:rPr>
              <a:t>NCAA  Accredited Courses</a:t>
            </a:r>
            <a:endParaRPr/>
          </a:p>
          <a:p>
            <a:pPr indent="-342900" lvl="0" marL="342900" rtl="0" algn="l">
              <a:lnSpc>
                <a:spcPct val="150000"/>
              </a:lnSpc>
              <a:spcBef>
                <a:spcPts val="1000"/>
              </a:spcBef>
              <a:spcAft>
                <a:spcPts val="0"/>
              </a:spcAft>
              <a:buSzPts val="2000"/>
              <a:buChar char="🠶"/>
            </a:pPr>
            <a:r>
              <a:rPr lang="en-US" sz="2000">
                <a:solidFill>
                  <a:srgbClr val="31521B"/>
                </a:solidFill>
              </a:rPr>
              <a:t>Sliding Scale</a:t>
            </a:r>
            <a:endParaRPr/>
          </a:p>
          <a:p>
            <a:pPr indent="-342900" lvl="0" marL="342900" rtl="0" algn="l">
              <a:lnSpc>
                <a:spcPct val="150000"/>
              </a:lnSpc>
              <a:spcBef>
                <a:spcPts val="1000"/>
              </a:spcBef>
              <a:spcAft>
                <a:spcPts val="0"/>
              </a:spcAft>
              <a:buSzPts val="2000"/>
              <a:buChar char="🠶"/>
            </a:pPr>
            <a:r>
              <a:rPr lang="en-US" sz="2000">
                <a:solidFill>
                  <a:srgbClr val="31521B"/>
                </a:solidFill>
              </a:rPr>
              <a:t>Transcript – end of Junior Year</a:t>
            </a:r>
            <a:endParaRPr/>
          </a:p>
          <a:p>
            <a:pPr indent="-342900" lvl="0" marL="342900" rtl="0" algn="l">
              <a:lnSpc>
                <a:spcPct val="150000"/>
              </a:lnSpc>
              <a:spcBef>
                <a:spcPts val="1000"/>
              </a:spcBef>
              <a:spcAft>
                <a:spcPts val="0"/>
              </a:spcAft>
              <a:buSzPts val="2000"/>
              <a:buChar char="🠶"/>
            </a:pPr>
            <a:r>
              <a:rPr lang="en-US" sz="2000">
                <a:solidFill>
                  <a:srgbClr val="31521B"/>
                </a:solidFill>
              </a:rPr>
              <a:t>Website </a:t>
            </a:r>
            <a:r>
              <a:rPr lang="en-US" sz="2000">
                <a:solidFill>
                  <a:srgbClr val="0070C0"/>
                </a:solidFill>
              </a:rPr>
              <a:t>- </a:t>
            </a:r>
            <a:r>
              <a:rPr lang="en-US" sz="2000" u="sng">
                <a:solidFill>
                  <a:srgbClr val="0070C0"/>
                </a:solidFill>
                <a:hlinkClick r:id="rId3">
                  <a:extLst>
                    <a:ext uri="{A12FA001-AC4F-418D-AE19-62706E023703}">
                      <ahyp:hlinkClr val="tx"/>
                    </a:ext>
                  </a:extLst>
                </a:hlinkClick>
              </a:rPr>
              <a:t>https://web3.ncaa.org/</a:t>
            </a:r>
            <a:endParaRPr sz="2000">
              <a:solidFill>
                <a:srgbClr val="0070C0"/>
              </a:solidFill>
            </a:endParaRPr>
          </a:p>
        </p:txBody>
      </p:sp>
      <p:pic>
        <p:nvPicPr>
          <p:cNvPr id="285" name="Google Shape;285;p19"/>
          <p:cNvPicPr preferRelativeResize="0"/>
          <p:nvPr/>
        </p:nvPicPr>
        <p:blipFill rotWithShape="1">
          <a:blip r:embed="rId4">
            <a:alphaModFix/>
          </a:blip>
          <a:srcRect b="0" l="0" r="0" t="0"/>
          <a:stretch/>
        </p:blipFill>
        <p:spPr>
          <a:xfrm>
            <a:off x="7644881" y="2351315"/>
            <a:ext cx="2596738" cy="25967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txBox="1"/>
          <p:nvPr>
            <p:ph type="title"/>
          </p:nvPr>
        </p:nvSpPr>
        <p:spPr>
          <a:xfrm>
            <a:off x="2524795" y="503855"/>
            <a:ext cx="8596668" cy="5660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1521B"/>
              </a:buClr>
              <a:buSzPts val="3600"/>
              <a:buFont typeface="Century Gothic"/>
              <a:buNone/>
            </a:pPr>
            <a:r>
              <a:rPr b="1" lang="en-US">
                <a:solidFill>
                  <a:srgbClr val="31521B"/>
                </a:solidFill>
              </a:rPr>
              <a:t>Team Work</a:t>
            </a:r>
            <a:endParaRPr/>
          </a:p>
        </p:txBody>
      </p:sp>
      <p:sp>
        <p:nvSpPr>
          <p:cNvPr id="291" name="Google Shape;291;p20"/>
          <p:cNvSpPr txBox="1"/>
          <p:nvPr>
            <p:ph idx="1" type="body"/>
          </p:nvPr>
        </p:nvSpPr>
        <p:spPr>
          <a:xfrm>
            <a:off x="2608770" y="1595534"/>
            <a:ext cx="8596668" cy="4758611"/>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SzPts val="1800"/>
              <a:buNone/>
            </a:pPr>
            <a:r>
              <a:rPr b="1" i="1" lang="en-US">
                <a:solidFill>
                  <a:srgbClr val="31521B"/>
                </a:solidFill>
              </a:rPr>
              <a:t>Remember</a:t>
            </a:r>
            <a:r>
              <a:rPr lang="en-US">
                <a:solidFill>
                  <a:srgbClr val="31521B"/>
                </a:solidFill>
              </a:rPr>
              <a:t>, we are all in this together. The School Counselors are always available to speak with students and or parents/guardians. Every year we meet individually with students to:</a:t>
            </a:r>
            <a:endParaRPr/>
          </a:p>
          <a:p>
            <a:pPr indent="-342900" lvl="0" marL="342900" rtl="0" algn="l">
              <a:spcBef>
                <a:spcPts val="1000"/>
              </a:spcBef>
              <a:spcAft>
                <a:spcPts val="0"/>
              </a:spcAft>
              <a:buSzPts val="1800"/>
              <a:buFont typeface="Noto Sans Symbols"/>
              <a:buChar char="▪"/>
            </a:pPr>
            <a:r>
              <a:rPr lang="en-US">
                <a:solidFill>
                  <a:srgbClr val="31521B"/>
                </a:solidFill>
              </a:rPr>
              <a:t>Check on their progress </a:t>
            </a:r>
            <a:endParaRPr/>
          </a:p>
          <a:p>
            <a:pPr indent="-342900" lvl="0" marL="342900" rtl="0" algn="l">
              <a:spcBef>
                <a:spcPts val="1000"/>
              </a:spcBef>
              <a:spcAft>
                <a:spcPts val="0"/>
              </a:spcAft>
              <a:buSzPts val="1800"/>
              <a:buFont typeface="Noto Sans Symbols"/>
              <a:buChar char="▪"/>
            </a:pPr>
            <a:r>
              <a:rPr lang="en-US">
                <a:solidFill>
                  <a:srgbClr val="31521B"/>
                </a:solidFill>
              </a:rPr>
              <a:t>Address any individual needs, </a:t>
            </a:r>
            <a:endParaRPr/>
          </a:p>
          <a:p>
            <a:pPr indent="-342900" lvl="0" marL="342900" rtl="0" algn="l">
              <a:spcBef>
                <a:spcPts val="1000"/>
              </a:spcBef>
              <a:spcAft>
                <a:spcPts val="0"/>
              </a:spcAft>
              <a:buSzPts val="1800"/>
              <a:buFont typeface="Noto Sans Symbols"/>
              <a:buChar char="▪"/>
            </a:pPr>
            <a:r>
              <a:rPr lang="en-US">
                <a:solidFill>
                  <a:srgbClr val="31521B"/>
                </a:solidFill>
              </a:rPr>
              <a:t>Help advise with class scheduling  </a:t>
            </a:r>
            <a:endParaRPr/>
          </a:p>
          <a:p>
            <a:pPr indent="-342900" lvl="0" marL="342900" rtl="0" algn="l">
              <a:spcBef>
                <a:spcPts val="1000"/>
              </a:spcBef>
              <a:spcAft>
                <a:spcPts val="0"/>
              </a:spcAft>
              <a:buSzPts val="1800"/>
              <a:buFont typeface="Noto Sans Symbols"/>
              <a:buChar char="▪"/>
            </a:pPr>
            <a:r>
              <a:rPr lang="en-US">
                <a:solidFill>
                  <a:srgbClr val="31521B"/>
                </a:solidFill>
              </a:rPr>
              <a:t>Help students choose courses that will benefit their anticipated college major</a:t>
            </a:r>
            <a:endParaRPr/>
          </a:p>
          <a:p>
            <a:pPr indent="0" lvl="0" marL="0" rtl="0" algn="l">
              <a:spcBef>
                <a:spcPts val="1000"/>
              </a:spcBef>
              <a:spcAft>
                <a:spcPts val="0"/>
              </a:spcAft>
              <a:buSzPts val="1800"/>
              <a:buNone/>
            </a:pPr>
            <a:r>
              <a:rPr b="1" i="1" lang="en-US" u="sng">
                <a:solidFill>
                  <a:srgbClr val="31521B"/>
                </a:solidFill>
              </a:rPr>
              <a:t>Counselor Assignments:</a:t>
            </a:r>
            <a:endParaRPr/>
          </a:p>
          <a:p>
            <a:pPr indent="-342900" lvl="0" marL="342900" rtl="0" algn="l">
              <a:spcBef>
                <a:spcPts val="1000"/>
              </a:spcBef>
              <a:spcAft>
                <a:spcPts val="0"/>
              </a:spcAft>
              <a:buSzPts val="1800"/>
              <a:buFont typeface="Noto Sans Symbols"/>
              <a:buChar char="❑"/>
            </a:pPr>
            <a:r>
              <a:rPr lang="en-US">
                <a:solidFill>
                  <a:srgbClr val="31521B"/>
                </a:solidFill>
              </a:rPr>
              <a:t>Cyndi Covello: 8</a:t>
            </a:r>
            <a:r>
              <a:rPr baseline="30000" lang="en-US">
                <a:solidFill>
                  <a:srgbClr val="31521B"/>
                </a:solidFill>
              </a:rPr>
              <a:t>th</a:t>
            </a:r>
            <a:r>
              <a:rPr lang="en-US">
                <a:solidFill>
                  <a:srgbClr val="31521B"/>
                </a:solidFill>
              </a:rPr>
              <a:t> and 9</a:t>
            </a:r>
            <a:r>
              <a:rPr baseline="30000" lang="en-US">
                <a:solidFill>
                  <a:srgbClr val="31521B"/>
                </a:solidFill>
              </a:rPr>
              <a:t>th</a:t>
            </a:r>
            <a:r>
              <a:rPr lang="en-US">
                <a:solidFill>
                  <a:srgbClr val="31521B"/>
                </a:solidFill>
              </a:rPr>
              <a:t> grades </a:t>
            </a:r>
            <a:r>
              <a:rPr lang="en-US" u="sng">
                <a:solidFill>
                  <a:srgbClr val="0070C0"/>
                </a:solidFill>
                <a:hlinkClick r:id="rId3">
                  <a:extLst>
                    <a:ext uri="{A12FA001-AC4F-418D-AE19-62706E023703}">
                      <ahyp:hlinkClr val="tx"/>
                    </a:ext>
                  </a:extLst>
                </a:hlinkClick>
              </a:rPr>
              <a:t>covelloc@dpchs.org</a:t>
            </a:r>
            <a:r>
              <a:rPr lang="en-US">
                <a:solidFill>
                  <a:srgbClr val="0070C0"/>
                </a:solidFill>
              </a:rPr>
              <a:t> </a:t>
            </a:r>
            <a:r>
              <a:rPr lang="en-US">
                <a:solidFill>
                  <a:srgbClr val="31521B"/>
                </a:solidFill>
              </a:rPr>
              <a:t>Extension 312</a:t>
            </a:r>
            <a:endParaRPr/>
          </a:p>
          <a:p>
            <a:pPr indent="-342900" lvl="0" marL="342900" rtl="0" algn="l">
              <a:spcBef>
                <a:spcPts val="1000"/>
              </a:spcBef>
              <a:spcAft>
                <a:spcPts val="0"/>
              </a:spcAft>
              <a:buSzPts val="1800"/>
              <a:buFont typeface="Noto Sans Symbols"/>
              <a:buChar char="❑"/>
            </a:pPr>
            <a:r>
              <a:rPr lang="en-US">
                <a:solidFill>
                  <a:srgbClr val="31521B"/>
                </a:solidFill>
              </a:rPr>
              <a:t>Nick Campanile: 10</a:t>
            </a:r>
            <a:r>
              <a:rPr baseline="30000" lang="en-US">
                <a:solidFill>
                  <a:srgbClr val="31521B"/>
                </a:solidFill>
              </a:rPr>
              <a:t>th</a:t>
            </a:r>
            <a:r>
              <a:rPr lang="en-US">
                <a:solidFill>
                  <a:srgbClr val="31521B"/>
                </a:solidFill>
              </a:rPr>
              <a:t> grade Advisor </a:t>
            </a:r>
            <a:r>
              <a:rPr lang="en-US" u="sng">
                <a:solidFill>
                  <a:srgbClr val="0070C0"/>
                </a:solidFill>
                <a:hlinkClick r:id="rId4">
                  <a:extLst>
                    <a:ext uri="{A12FA001-AC4F-418D-AE19-62706E023703}">
                      <ahyp:hlinkClr val="tx"/>
                    </a:ext>
                  </a:extLst>
                </a:hlinkClick>
              </a:rPr>
              <a:t>campanilen@dpchs.org</a:t>
            </a:r>
            <a:r>
              <a:rPr lang="en-US">
                <a:solidFill>
                  <a:srgbClr val="0070C0"/>
                </a:solidFill>
              </a:rPr>
              <a:t> </a:t>
            </a:r>
            <a:r>
              <a:rPr lang="en-US">
                <a:solidFill>
                  <a:srgbClr val="31521B"/>
                </a:solidFill>
              </a:rPr>
              <a:t>Extension 314</a:t>
            </a:r>
            <a:endParaRPr/>
          </a:p>
          <a:p>
            <a:pPr indent="-342900" lvl="0" marL="342900" rtl="0" algn="l">
              <a:spcBef>
                <a:spcPts val="1000"/>
              </a:spcBef>
              <a:spcAft>
                <a:spcPts val="0"/>
              </a:spcAft>
              <a:buSzPts val="1800"/>
              <a:buFont typeface="Noto Sans Symbols"/>
              <a:buChar char="❑"/>
            </a:pPr>
            <a:r>
              <a:rPr lang="en-US">
                <a:solidFill>
                  <a:srgbClr val="31521B"/>
                </a:solidFill>
              </a:rPr>
              <a:t>Kelsey Hall: 11</a:t>
            </a:r>
            <a:r>
              <a:rPr baseline="30000" lang="en-US">
                <a:solidFill>
                  <a:srgbClr val="31521B"/>
                </a:solidFill>
              </a:rPr>
              <a:t>th </a:t>
            </a:r>
            <a:r>
              <a:rPr lang="en-US">
                <a:solidFill>
                  <a:srgbClr val="31521B"/>
                </a:solidFill>
              </a:rPr>
              <a:t>- 12</a:t>
            </a:r>
            <a:r>
              <a:rPr baseline="30000" lang="en-US">
                <a:solidFill>
                  <a:srgbClr val="31521B"/>
                </a:solidFill>
              </a:rPr>
              <a:t>th</a:t>
            </a:r>
            <a:r>
              <a:rPr lang="en-US">
                <a:solidFill>
                  <a:srgbClr val="31521B"/>
                </a:solidFill>
              </a:rPr>
              <a:t> grade A-M </a:t>
            </a:r>
            <a:r>
              <a:rPr lang="en-US" u="sng">
                <a:solidFill>
                  <a:srgbClr val="0070C0"/>
                </a:solidFill>
                <a:hlinkClick r:id="rId5">
                  <a:extLst>
                    <a:ext uri="{A12FA001-AC4F-418D-AE19-62706E023703}">
                      <ahyp:hlinkClr val="tx"/>
                    </a:ext>
                  </a:extLst>
                </a:hlinkClick>
              </a:rPr>
              <a:t>hallk@dpchs.org</a:t>
            </a:r>
            <a:r>
              <a:rPr lang="en-US">
                <a:solidFill>
                  <a:srgbClr val="31521B"/>
                </a:solidFill>
              </a:rPr>
              <a:t> Extension 313</a:t>
            </a:r>
            <a:endParaRPr/>
          </a:p>
          <a:p>
            <a:pPr indent="-342900" lvl="0" marL="342900" rtl="0" algn="l">
              <a:spcBef>
                <a:spcPts val="1000"/>
              </a:spcBef>
              <a:spcAft>
                <a:spcPts val="0"/>
              </a:spcAft>
              <a:buSzPts val="1800"/>
              <a:buFont typeface="Noto Sans Symbols"/>
              <a:buChar char="❑"/>
            </a:pPr>
            <a:r>
              <a:rPr lang="en-US">
                <a:solidFill>
                  <a:srgbClr val="31521B"/>
                </a:solidFill>
              </a:rPr>
              <a:t>John Galka: 11</a:t>
            </a:r>
            <a:r>
              <a:rPr baseline="30000" lang="en-US">
                <a:solidFill>
                  <a:srgbClr val="31521B"/>
                </a:solidFill>
              </a:rPr>
              <a:t>th</a:t>
            </a:r>
            <a:r>
              <a:rPr lang="en-US">
                <a:solidFill>
                  <a:srgbClr val="31521B"/>
                </a:solidFill>
              </a:rPr>
              <a:t>- 12</a:t>
            </a:r>
            <a:r>
              <a:rPr baseline="30000" lang="en-US">
                <a:solidFill>
                  <a:srgbClr val="31521B"/>
                </a:solidFill>
              </a:rPr>
              <a:t>th</a:t>
            </a:r>
            <a:r>
              <a:rPr lang="en-US">
                <a:solidFill>
                  <a:srgbClr val="31521B"/>
                </a:solidFill>
              </a:rPr>
              <a:t> grade N-Z </a:t>
            </a:r>
            <a:r>
              <a:rPr lang="en-US" u="sng">
                <a:solidFill>
                  <a:srgbClr val="0070C0"/>
                </a:solidFill>
                <a:hlinkClick r:id="rId6">
                  <a:extLst>
                    <a:ext uri="{A12FA001-AC4F-418D-AE19-62706E023703}">
                      <ahyp:hlinkClr val="tx"/>
                    </a:ext>
                  </a:extLst>
                </a:hlinkClick>
              </a:rPr>
              <a:t>galkaj@dpchs.org</a:t>
            </a:r>
            <a:r>
              <a:rPr lang="en-US">
                <a:solidFill>
                  <a:srgbClr val="0070C0"/>
                </a:solidFill>
              </a:rPr>
              <a:t> </a:t>
            </a:r>
            <a:r>
              <a:rPr lang="en-US">
                <a:solidFill>
                  <a:srgbClr val="31521B"/>
                </a:solidFill>
              </a:rPr>
              <a:t>Extension 310</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
          <p:cNvSpPr txBox="1"/>
          <p:nvPr>
            <p:ph type="title"/>
          </p:nvPr>
        </p:nvSpPr>
        <p:spPr>
          <a:xfrm>
            <a:off x="2265785" y="382555"/>
            <a:ext cx="4293635" cy="54605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4A7B29"/>
              </a:buClr>
              <a:buSzPct val="100000"/>
              <a:buFont typeface="Century Gothic"/>
              <a:buNone/>
            </a:pPr>
            <a:r>
              <a:rPr lang="en-US">
                <a:solidFill>
                  <a:srgbClr val="4A7B29"/>
                </a:solidFill>
              </a:rPr>
              <a:t>	</a:t>
            </a:r>
            <a:r>
              <a:rPr b="1" lang="en-US">
                <a:solidFill>
                  <a:srgbClr val="31521B"/>
                </a:solidFill>
              </a:rPr>
              <a:t>Freshman Year</a:t>
            </a:r>
            <a:endParaRPr/>
          </a:p>
        </p:txBody>
      </p:sp>
      <p:sp>
        <p:nvSpPr>
          <p:cNvPr id="177" name="Google Shape;177;p3"/>
          <p:cNvSpPr txBox="1"/>
          <p:nvPr>
            <p:ph idx="1" type="body"/>
          </p:nvPr>
        </p:nvSpPr>
        <p:spPr>
          <a:xfrm>
            <a:off x="2076925" y="1101013"/>
            <a:ext cx="8596668" cy="4828382"/>
          </a:xfrm>
          <a:prstGeom prst="rect">
            <a:avLst/>
          </a:prstGeom>
          <a:noFill/>
          <a:ln>
            <a:noFill/>
          </a:ln>
        </p:spPr>
        <p:txBody>
          <a:bodyPr anchorCtr="0" anchor="t" bIns="45700" lIns="91425" spcFirstLastPara="1" rIns="91425" wrap="square" tIns="45700">
            <a:noAutofit/>
          </a:bodyPr>
          <a:lstStyle/>
          <a:p>
            <a:pPr indent="-342900" lvl="0" marL="342900" rtl="0" algn="l">
              <a:lnSpc>
                <a:spcPct val="110000"/>
              </a:lnSpc>
              <a:spcBef>
                <a:spcPts val="0"/>
              </a:spcBef>
              <a:spcAft>
                <a:spcPts val="0"/>
              </a:spcAft>
              <a:buSzPts val="2000"/>
              <a:buChar char="🠶"/>
            </a:pPr>
            <a:r>
              <a:rPr lang="en-US" sz="2000">
                <a:solidFill>
                  <a:srgbClr val="31521B"/>
                </a:solidFill>
              </a:rPr>
              <a:t>Establish strong study habits, organization and time management techniques.</a:t>
            </a:r>
            <a:endParaRPr/>
          </a:p>
          <a:p>
            <a:pPr indent="-342900" lvl="0" marL="342900" rtl="0" algn="l">
              <a:lnSpc>
                <a:spcPct val="110000"/>
              </a:lnSpc>
              <a:spcBef>
                <a:spcPts val="1000"/>
              </a:spcBef>
              <a:spcAft>
                <a:spcPts val="0"/>
              </a:spcAft>
              <a:buSzPts val="2000"/>
              <a:buChar char="🠶"/>
            </a:pPr>
            <a:r>
              <a:rPr lang="en-US" sz="2000">
                <a:solidFill>
                  <a:srgbClr val="31521B"/>
                </a:solidFill>
              </a:rPr>
              <a:t>Make the most of the time you spend in class. Participate.</a:t>
            </a:r>
            <a:endParaRPr/>
          </a:p>
          <a:p>
            <a:pPr indent="-342900" lvl="0" marL="342900" rtl="0" algn="l">
              <a:lnSpc>
                <a:spcPct val="110000"/>
              </a:lnSpc>
              <a:spcBef>
                <a:spcPts val="1000"/>
              </a:spcBef>
              <a:spcAft>
                <a:spcPts val="0"/>
              </a:spcAft>
              <a:buSzPts val="2000"/>
              <a:buChar char="🠶"/>
            </a:pPr>
            <a:r>
              <a:rPr lang="en-US" sz="2000">
                <a:solidFill>
                  <a:srgbClr val="31521B"/>
                </a:solidFill>
              </a:rPr>
              <a:t>Complete all homework assignments thoroughly and keep a clean and organized backpack and locker.</a:t>
            </a:r>
            <a:endParaRPr/>
          </a:p>
          <a:p>
            <a:pPr indent="-342900" lvl="0" marL="342900" rtl="0" algn="l">
              <a:lnSpc>
                <a:spcPct val="110000"/>
              </a:lnSpc>
              <a:spcBef>
                <a:spcPts val="1000"/>
              </a:spcBef>
              <a:spcAft>
                <a:spcPts val="0"/>
              </a:spcAft>
              <a:buSzPts val="2000"/>
              <a:buChar char="🠶"/>
            </a:pPr>
            <a:r>
              <a:rPr b="1" lang="en-US" sz="2000">
                <a:solidFill>
                  <a:srgbClr val="31521B"/>
                </a:solidFill>
              </a:rPr>
              <a:t>READ</a:t>
            </a:r>
            <a:r>
              <a:rPr lang="en-US" sz="2000">
                <a:solidFill>
                  <a:srgbClr val="31521B"/>
                </a:solidFill>
              </a:rPr>
              <a:t>… and work on enhancing your writing abilities and  vocabulary. Earn strong grades. Freshman year final grades establish your </a:t>
            </a:r>
            <a:r>
              <a:rPr b="1" lang="en-US" sz="2000">
                <a:solidFill>
                  <a:srgbClr val="31521B"/>
                </a:solidFill>
              </a:rPr>
              <a:t>GPA</a:t>
            </a:r>
            <a:r>
              <a:rPr lang="en-US" sz="2000">
                <a:solidFill>
                  <a:srgbClr val="31521B"/>
                </a:solidFill>
              </a:rPr>
              <a:t>.</a:t>
            </a:r>
            <a:endParaRPr/>
          </a:p>
          <a:p>
            <a:pPr indent="-342900" lvl="0" marL="342900" rtl="0" algn="l">
              <a:lnSpc>
                <a:spcPct val="110000"/>
              </a:lnSpc>
              <a:spcBef>
                <a:spcPts val="1000"/>
              </a:spcBef>
              <a:spcAft>
                <a:spcPts val="0"/>
              </a:spcAft>
              <a:buSzPts val="2000"/>
              <a:buChar char="🠶"/>
            </a:pPr>
            <a:r>
              <a:rPr lang="en-US" sz="2000">
                <a:solidFill>
                  <a:srgbClr val="31521B"/>
                </a:solidFill>
              </a:rPr>
              <a:t>Take the PSAT as practice for Junior year admissions tests.</a:t>
            </a:r>
            <a:endParaRPr/>
          </a:p>
          <a:p>
            <a:pPr indent="-342900" lvl="0" marL="342900" rtl="0" algn="l">
              <a:lnSpc>
                <a:spcPct val="110000"/>
              </a:lnSpc>
              <a:spcBef>
                <a:spcPts val="1000"/>
              </a:spcBef>
              <a:spcAft>
                <a:spcPts val="0"/>
              </a:spcAft>
              <a:buSzPts val="2000"/>
              <a:buChar char="🠶"/>
            </a:pPr>
            <a:r>
              <a:rPr lang="en-US" sz="2000">
                <a:solidFill>
                  <a:srgbClr val="31521B"/>
                </a:solidFill>
              </a:rPr>
              <a:t>Become involved with 1-3 extracurricular activities/sports.</a:t>
            </a:r>
            <a:endParaRPr/>
          </a:p>
          <a:p>
            <a:pPr indent="-342900" lvl="0" marL="342900" rtl="0" algn="l">
              <a:lnSpc>
                <a:spcPct val="110000"/>
              </a:lnSpc>
              <a:spcBef>
                <a:spcPts val="1000"/>
              </a:spcBef>
              <a:spcAft>
                <a:spcPts val="0"/>
              </a:spcAft>
              <a:buSzPts val="2000"/>
              <a:buChar char="🠶"/>
            </a:pPr>
            <a:r>
              <a:rPr lang="en-US" sz="2000">
                <a:solidFill>
                  <a:srgbClr val="31521B"/>
                </a:solidFill>
              </a:rPr>
              <a:t>Use Naviance to help figure out your interests and how they might translate into career opportunities.</a:t>
            </a:r>
            <a:endParaRPr/>
          </a:p>
          <a:p>
            <a:pPr indent="-342900" lvl="0" marL="342900" rtl="0" algn="l">
              <a:lnSpc>
                <a:spcPct val="110000"/>
              </a:lnSpc>
              <a:spcBef>
                <a:spcPts val="1000"/>
              </a:spcBef>
              <a:spcAft>
                <a:spcPts val="0"/>
              </a:spcAft>
              <a:buSzPts val="2000"/>
              <a:buChar char="🠶"/>
            </a:pPr>
            <a:r>
              <a:rPr lang="en-US" sz="2000">
                <a:solidFill>
                  <a:srgbClr val="31521B"/>
                </a:solidFill>
              </a:rPr>
              <a:t>Consider meaningful summer experience/employment, volunteer opportunities, travel, etc.</a:t>
            </a:r>
            <a:endParaRPr/>
          </a:p>
          <a:p>
            <a:pPr indent="-215900" lvl="0" marL="342900" rtl="0" algn="l">
              <a:spcBef>
                <a:spcPts val="1000"/>
              </a:spcBef>
              <a:spcAft>
                <a:spcPts val="0"/>
              </a:spcAft>
              <a:buSzPts val="2000"/>
              <a:buNone/>
            </a:pPr>
            <a: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93e99991e9_1_0"/>
          <p:cNvSpPr txBox="1"/>
          <p:nvPr>
            <p:ph type="title"/>
          </p:nvPr>
        </p:nvSpPr>
        <p:spPr>
          <a:xfrm>
            <a:off x="2592925" y="624110"/>
            <a:ext cx="8911800" cy="12810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83" name="Google Shape;183;g293e99991e9_1_0"/>
          <p:cNvSpPr txBox="1"/>
          <p:nvPr>
            <p:ph idx="1" type="body"/>
          </p:nvPr>
        </p:nvSpPr>
        <p:spPr>
          <a:xfrm>
            <a:off x="2589212" y="2133600"/>
            <a:ext cx="8915400" cy="3777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
          <p:cNvSpPr txBox="1"/>
          <p:nvPr>
            <p:ph type="title"/>
          </p:nvPr>
        </p:nvSpPr>
        <p:spPr>
          <a:xfrm>
            <a:off x="3345890" y="572278"/>
            <a:ext cx="5107646" cy="78999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4A7B29"/>
              </a:buClr>
              <a:buSzPts val="3600"/>
              <a:buFont typeface="Century Gothic"/>
              <a:buNone/>
            </a:pPr>
            <a:r>
              <a:rPr lang="en-US">
                <a:solidFill>
                  <a:srgbClr val="4A7B29"/>
                </a:solidFill>
              </a:rPr>
              <a:t>	</a:t>
            </a:r>
            <a:r>
              <a:rPr b="1" lang="en-US">
                <a:solidFill>
                  <a:srgbClr val="31521B"/>
                </a:solidFill>
              </a:rPr>
              <a:t>Sophomore Year</a:t>
            </a:r>
            <a:endParaRPr/>
          </a:p>
        </p:txBody>
      </p:sp>
      <p:sp>
        <p:nvSpPr>
          <p:cNvPr id="189" name="Google Shape;189;p4"/>
          <p:cNvSpPr txBox="1"/>
          <p:nvPr>
            <p:ph idx="1" type="body"/>
          </p:nvPr>
        </p:nvSpPr>
        <p:spPr>
          <a:xfrm>
            <a:off x="2674085" y="1688842"/>
            <a:ext cx="8596668" cy="4399174"/>
          </a:xfrm>
          <a:prstGeom prst="rect">
            <a:avLst/>
          </a:prstGeom>
          <a:noFill/>
          <a:ln>
            <a:noFill/>
          </a:ln>
        </p:spPr>
        <p:txBody>
          <a:bodyPr anchorCtr="0" anchor="ctr" bIns="45700" lIns="91425" spcFirstLastPara="1" rIns="91425" wrap="square" tIns="45700">
            <a:normAutofit/>
          </a:bodyPr>
          <a:lstStyle/>
          <a:p>
            <a:pPr indent="-342900" lvl="0" marL="342900" rtl="0" algn="l">
              <a:lnSpc>
                <a:spcPct val="150000"/>
              </a:lnSpc>
              <a:spcBef>
                <a:spcPts val="0"/>
              </a:spcBef>
              <a:spcAft>
                <a:spcPts val="0"/>
              </a:spcAft>
              <a:buSzPts val="2000"/>
              <a:buChar char="🠶"/>
            </a:pPr>
            <a:r>
              <a:rPr lang="en-US" sz="2000">
                <a:solidFill>
                  <a:srgbClr val="31521B"/>
                </a:solidFill>
              </a:rPr>
              <a:t>EVERYTHING COUNTS!! Make sure your high school transcripts is one that you can be proud of.</a:t>
            </a:r>
            <a:endParaRPr/>
          </a:p>
          <a:p>
            <a:pPr indent="-342900" lvl="0" marL="342900" rtl="0" algn="l">
              <a:lnSpc>
                <a:spcPct val="150000"/>
              </a:lnSpc>
              <a:spcBef>
                <a:spcPts val="1000"/>
              </a:spcBef>
              <a:spcAft>
                <a:spcPts val="0"/>
              </a:spcAft>
              <a:buSzPts val="2000"/>
              <a:buChar char="🠶"/>
            </a:pPr>
            <a:r>
              <a:rPr lang="en-US" sz="2000">
                <a:solidFill>
                  <a:srgbClr val="31521B"/>
                </a:solidFill>
              </a:rPr>
              <a:t>Maintain your grades or strive to improve if you are not satisfied with where you stand.</a:t>
            </a:r>
            <a:endParaRPr/>
          </a:p>
          <a:p>
            <a:pPr indent="-342900" lvl="0" marL="342900" rtl="0" algn="l">
              <a:lnSpc>
                <a:spcPct val="150000"/>
              </a:lnSpc>
              <a:spcBef>
                <a:spcPts val="1000"/>
              </a:spcBef>
              <a:spcAft>
                <a:spcPts val="0"/>
              </a:spcAft>
              <a:buSzPts val="2000"/>
              <a:buChar char="🠶"/>
            </a:pPr>
            <a:r>
              <a:rPr lang="en-US" sz="2000">
                <a:solidFill>
                  <a:srgbClr val="31521B"/>
                </a:solidFill>
              </a:rPr>
              <a:t>Do your best on the PSAT. It is used for course placement, is a predictor of college success and college admissions.</a:t>
            </a:r>
            <a:endParaRPr/>
          </a:p>
          <a:p>
            <a:pPr indent="-342900" lvl="0" marL="342900" rtl="0" algn="l">
              <a:lnSpc>
                <a:spcPct val="150000"/>
              </a:lnSpc>
              <a:spcBef>
                <a:spcPts val="1000"/>
              </a:spcBef>
              <a:spcAft>
                <a:spcPts val="0"/>
              </a:spcAft>
              <a:buSzPts val="2000"/>
              <a:buChar char="🠶"/>
            </a:pPr>
            <a:r>
              <a:rPr lang="en-US" sz="2000">
                <a:solidFill>
                  <a:srgbClr val="31521B"/>
                </a:solidFill>
              </a:rPr>
              <a:t>Mold and shape your resume… Look for leadership opportunities!</a:t>
            </a:r>
            <a:endParaRPr/>
          </a:p>
          <a:p>
            <a:pPr indent="-342900" lvl="0" marL="342900" rtl="0" algn="l">
              <a:lnSpc>
                <a:spcPct val="150000"/>
              </a:lnSpc>
              <a:spcBef>
                <a:spcPts val="1000"/>
              </a:spcBef>
              <a:spcAft>
                <a:spcPts val="0"/>
              </a:spcAft>
              <a:buSzPts val="2000"/>
              <a:buChar char="🠶"/>
            </a:pPr>
            <a:r>
              <a:rPr lang="en-US" sz="2000">
                <a:solidFill>
                  <a:srgbClr val="31521B"/>
                </a:solidFill>
              </a:rPr>
              <a:t>Begin your research into Colleges and Universities.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5"/>
          <p:cNvSpPr txBox="1"/>
          <p:nvPr>
            <p:ph type="title"/>
          </p:nvPr>
        </p:nvSpPr>
        <p:spPr>
          <a:xfrm>
            <a:off x="1797666" y="422988"/>
            <a:ext cx="8596668" cy="92995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4A7B29"/>
              </a:buClr>
              <a:buSzPts val="3600"/>
              <a:buFont typeface="Century Gothic"/>
              <a:buNone/>
            </a:pPr>
            <a:r>
              <a:rPr b="1" lang="en-US">
                <a:solidFill>
                  <a:srgbClr val="4A7B29"/>
                </a:solidFill>
              </a:rPr>
              <a:t>	</a:t>
            </a:r>
            <a:r>
              <a:rPr b="1" lang="en-US">
                <a:solidFill>
                  <a:srgbClr val="31521B"/>
                </a:solidFill>
              </a:rPr>
              <a:t>To-Do… for 10</a:t>
            </a:r>
            <a:r>
              <a:rPr b="1" baseline="30000" lang="en-US">
                <a:solidFill>
                  <a:srgbClr val="31521B"/>
                </a:solidFill>
              </a:rPr>
              <a:t>th</a:t>
            </a:r>
            <a:r>
              <a:rPr b="1" lang="en-US">
                <a:solidFill>
                  <a:srgbClr val="31521B"/>
                </a:solidFill>
              </a:rPr>
              <a:t> Graders</a:t>
            </a:r>
            <a:endParaRPr/>
          </a:p>
        </p:txBody>
      </p:sp>
      <p:sp>
        <p:nvSpPr>
          <p:cNvPr id="195" name="Google Shape;195;p5"/>
          <p:cNvSpPr txBox="1"/>
          <p:nvPr>
            <p:ph idx="1" type="body"/>
          </p:nvPr>
        </p:nvSpPr>
        <p:spPr>
          <a:xfrm>
            <a:off x="2571449" y="1707502"/>
            <a:ext cx="8596668" cy="480526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lang="en-US" sz="2000">
                <a:solidFill>
                  <a:srgbClr val="31521B"/>
                </a:solidFill>
              </a:rPr>
              <a:t>Continue to read a variety of books, magazines and newspapers to increase your writing ability and vocabulary.</a:t>
            </a:r>
            <a:endParaRPr/>
          </a:p>
          <a:p>
            <a:pPr indent="-342900" lvl="0" marL="342900" rtl="0" algn="l">
              <a:spcBef>
                <a:spcPts val="1000"/>
              </a:spcBef>
              <a:spcAft>
                <a:spcPts val="0"/>
              </a:spcAft>
              <a:buSzPts val="2000"/>
              <a:buChar char="🠶"/>
            </a:pPr>
            <a:r>
              <a:rPr lang="en-US" sz="2000">
                <a:solidFill>
                  <a:srgbClr val="31521B"/>
                </a:solidFill>
              </a:rPr>
              <a:t>Meet with your counselor to review Naviance career exploration activities.</a:t>
            </a:r>
            <a:endParaRPr/>
          </a:p>
          <a:p>
            <a:pPr indent="-342900" lvl="0" marL="342900" rtl="0" algn="l">
              <a:spcBef>
                <a:spcPts val="1000"/>
              </a:spcBef>
              <a:spcAft>
                <a:spcPts val="0"/>
              </a:spcAft>
              <a:buSzPts val="2000"/>
              <a:buChar char="🠶"/>
            </a:pPr>
            <a:r>
              <a:rPr lang="en-US" sz="2000">
                <a:solidFill>
                  <a:srgbClr val="31521B"/>
                </a:solidFill>
              </a:rPr>
              <a:t>Consider</a:t>
            </a:r>
            <a:r>
              <a:rPr lang="en-US" sz="2000">
                <a:solidFill>
                  <a:srgbClr val="31521B"/>
                </a:solidFill>
              </a:rPr>
              <a:t> junior year classes and “moving up” to Honors and Advanced Placement Courses if abilities permit and you meet the criteria.</a:t>
            </a:r>
            <a:endParaRPr/>
          </a:p>
          <a:p>
            <a:pPr indent="-342900" lvl="0" marL="342900" rtl="0" algn="l">
              <a:spcBef>
                <a:spcPts val="1000"/>
              </a:spcBef>
              <a:spcAft>
                <a:spcPts val="0"/>
              </a:spcAft>
              <a:buSzPts val="2000"/>
              <a:buChar char="🠶"/>
            </a:pPr>
            <a:r>
              <a:rPr lang="en-US" sz="2000">
                <a:solidFill>
                  <a:srgbClr val="31521B"/>
                </a:solidFill>
              </a:rPr>
              <a:t>Attend College Fairs and speak with college representatives. Become familiar with general college entrance requirements.</a:t>
            </a:r>
            <a:endParaRPr/>
          </a:p>
          <a:p>
            <a:pPr indent="-342900" lvl="0" marL="342900" rtl="0" algn="l">
              <a:spcBef>
                <a:spcPts val="1000"/>
              </a:spcBef>
              <a:spcAft>
                <a:spcPts val="0"/>
              </a:spcAft>
              <a:buSzPts val="2000"/>
              <a:buChar char="🠶"/>
            </a:pPr>
            <a:r>
              <a:rPr lang="en-US" sz="2000">
                <a:solidFill>
                  <a:srgbClr val="31521B"/>
                </a:solidFill>
              </a:rPr>
              <a:t>Start to consider what qualities your are looking for in a college (Naviance-Game Plan)</a:t>
            </a:r>
            <a:endParaRPr/>
          </a:p>
          <a:p>
            <a:pPr indent="-342900" lvl="0" marL="342900" rtl="0" algn="l">
              <a:spcBef>
                <a:spcPts val="1000"/>
              </a:spcBef>
              <a:spcAft>
                <a:spcPts val="0"/>
              </a:spcAft>
              <a:buSzPts val="2000"/>
              <a:buChar char="🠶"/>
            </a:pPr>
            <a:r>
              <a:rPr lang="en-US" sz="2000">
                <a:solidFill>
                  <a:srgbClr val="31521B"/>
                </a:solidFill>
              </a:rPr>
              <a:t>Consider a meaningful summer experience – employment, volunteer opportunities, travel or enrichment classes.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type="title"/>
          </p:nvPr>
        </p:nvSpPr>
        <p:spPr>
          <a:xfrm>
            <a:off x="2592925" y="624110"/>
            <a:ext cx="8911687" cy="128089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3600"/>
              <a:buFont typeface="Century Gothic"/>
              <a:buNone/>
            </a:pPr>
            <a:r>
              <a:rPr lang="en-US"/>
              <a:t> </a:t>
            </a:r>
            <a:r>
              <a:rPr b="1" lang="en-US">
                <a:solidFill>
                  <a:srgbClr val="31521B"/>
                </a:solidFill>
              </a:rPr>
              <a:t>Standardized Testing</a:t>
            </a:r>
            <a:endParaRPr/>
          </a:p>
        </p:txBody>
      </p:sp>
      <p:sp>
        <p:nvSpPr>
          <p:cNvPr id="201" name="Google Shape;201;p6"/>
          <p:cNvSpPr txBox="1"/>
          <p:nvPr>
            <p:ph idx="1" type="body"/>
          </p:nvPr>
        </p:nvSpPr>
        <p:spPr>
          <a:xfrm>
            <a:off x="2589200" y="1788200"/>
            <a:ext cx="8915400" cy="41229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en-US" sz="2400">
                <a:solidFill>
                  <a:srgbClr val="31521B"/>
                </a:solidFill>
              </a:rPr>
              <a:t>All 8</a:t>
            </a:r>
            <a:r>
              <a:rPr baseline="30000" lang="en-US" sz="2400">
                <a:solidFill>
                  <a:srgbClr val="31521B"/>
                </a:solidFill>
              </a:rPr>
              <a:t>th</a:t>
            </a:r>
            <a:r>
              <a:rPr lang="en-US" sz="2400">
                <a:solidFill>
                  <a:srgbClr val="31521B"/>
                </a:solidFill>
              </a:rPr>
              <a:t>, 9</a:t>
            </a:r>
            <a:r>
              <a:rPr baseline="30000" lang="en-US" sz="2400">
                <a:solidFill>
                  <a:srgbClr val="31521B"/>
                </a:solidFill>
              </a:rPr>
              <a:t>th</a:t>
            </a:r>
            <a:r>
              <a:rPr lang="en-US" sz="2400">
                <a:solidFill>
                  <a:srgbClr val="31521B"/>
                </a:solidFill>
              </a:rPr>
              <a:t> and 10</a:t>
            </a:r>
            <a:r>
              <a:rPr baseline="30000" lang="en-US" sz="2400">
                <a:solidFill>
                  <a:srgbClr val="31521B"/>
                </a:solidFill>
              </a:rPr>
              <a:t>th</a:t>
            </a:r>
            <a:r>
              <a:rPr lang="en-US" sz="2400">
                <a:solidFill>
                  <a:srgbClr val="31521B"/>
                </a:solidFill>
              </a:rPr>
              <a:t> take the PSAT in October.</a:t>
            </a:r>
            <a:endParaRPr/>
          </a:p>
          <a:p>
            <a:pPr indent="-342900" lvl="0" marL="342900" rtl="0" algn="l">
              <a:lnSpc>
                <a:spcPct val="150000"/>
              </a:lnSpc>
              <a:spcBef>
                <a:spcPts val="1000"/>
              </a:spcBef>
              <a:spcAft>
                <a:spcPts val="0"/>
              </a:spcAft>
              <a:buSzPts val="2400"/>
              <a:buChar char="🠶"/>
            </a:pPr>
            <a:r>
              <a:rPr lang="en-US" sz="2400">
                <a:solidFill>
                  <a:srgbClr val="31521B"/>
                </a:solidFill>
              </a:rPr>
              <a:t>Juniors also take the PSAT in October. Counselors will then advise each student to take either the SAT or ACT beginning in December of their Junior year.</a:t>
            </a:r>
            <a:endParaRPr/>
          </a:p>
        </p:txBody>
      </p:sp>
      <p:pic>
        <p:nvPicPr>
          <p:cNvPr id="202" name="Google Shape;202;p6"/>
          <p:cNvPicPr preferRelativeResize="0"/>
          <p:nvPr/>
        </p:nvPicPr>
        <p:blipFill rotWithShape="1">
          <a:blip r:embed="rId3">
            <a:alphaModFix/>
          </a:blip>
          <a:srcRect b="0" l="0" r="0" t="0"/>
          <a:stretch/>
        </p:blipFill>
        <p:spPr>
          <a:xfrm>
            <a:off x="3553307" y="4438815"/>
            <a:ext cx="4191000" cy="1028700"/>
          </a:xfrm>
          <a:prstGeom prst="rect">
            <a:avLst/>
          </a:prstGeom>
          <a:noFill/>
          <a:ln>
            <a:noFill/>
          </a:ln>
        </p:spPr>
      </p:pic>
      <p:pic>
        <p:nvPicPr>
          <p:cNvPr id="203" name="Google Shape;203;p6"/>
          <p:cNvPicPr preferRelativeResize="0"/>
          <p:nvPr/>
        </p:nvPicPr>
        <p:blipFill rotWithShape="1">
          <a:blip r:embed="rId4">
            <a:alphaModFix/>
          </a:blip>
          <a:srcRect b="0" l="0" r="0" t="0"/>
          <a:stretch/>
        </p:blipFill>
        <p:spPr>
          <a:xfrm>
            <a:off x="8659277" y="4240357"/>
            <a:ext cx="1670872" cy="16708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7"/>
          <p:cNvSpPr txBox="1"/>
          <p:nvPr>
            <p:ph type="title"/>
          </p:nvPr>
        </p:nvSpPr>
        <p:spPr>
          <a:xfrm>
            <a:off x="2098403" y="587828"/>
            <a:ext cx="8911687" cy="129851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1521B"/>
              </a:buClr>
              <a:buSzPts val="3600"/>
              <a:buFont typeface="Century Gothic"/>
              <a:buNone/>
            </a:pPr>
            <a:r>
              <a:rPr b="1" lang="en-US">
                <a:solidFill>
                  <a:srgbClr val="31521B"/>
                </a:solidFill>
              </a:rPr>
              <a:t>Graduation Requirements</a:t>
            </a:r>
            <a:endParaRPr/>
          </a:p>
        </p:txBody>
      </p:sp>
      <p:sp>
        <p:nvSpPr>
          <p:cNvPr id="209" name="Google Shape;209;p7"/>
          <p:cNvSpPr txBox="1"/>
          <p:nvPr>
            <p:ph idx="1" type="body"/>
          </p:nvPr>
        </p:nvSpPr>
        <p:spPr>
          <a:xfrm>
            <a:off x="2589212" y="2133600"/>
            <a:ext cx="8915400" cy="377762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800"/>
              <a:buNone/>
            </a:pPr>
            <a:r>
              <a:rPr lang="en-US"/>
              <a:t>    </a:t>
            </a:r>
            <a:r>
              <a:rPr lang="en-US">
                <a:solidFill>
                  <a:srgbClr val="31521B"/>
                </a:solidFill>
              </a:rPr>
              <a:t>4 </a:t>
            </a:r>
            <a:r>
              <a:rPr lang="en-US" sz="2000">
                <a:solidFill>
                  <a:srgbClr val="31521B"/>
                </a:solidFill>
              </a:rPr>
              <a:t>years</a:t>
            </a:r>
            <a:r>
              <a:rPr lang="en-US">
                <a:solidFill>
                  <a:srgbClr val="31521B"/>
                </a:solidFill>
              </a:rPr>
              <a:t> (20 credits) Theology			3 years (15 credits) Social Studies</a:t>
            </a:r>
            <a:endParaRPr/>
          </a:p>
          <a:p>
            <a:pPr indent="0" lvl="0" marL="0" rtl="0" algn="l">
              <a:spcBef>
                <a:spcPts val="1000"/>
              </a:spcBef>
              <a:spcAft>
                <a:spcPts val="0"/>
              </a:spcAft>
              <a:buSzPts val="1800"/>
              <a:buNone/>
            </a:pPr>
            <a:r>
              <a:rPr lang="en-US">
                <a:solidFill>
                  <a:srgbClr val="31521B"/>
                </a:solidFill>
              </a:rPr>
              <a:t>    4 years (20 credits) English				3 years (15 credits) Science</a:t>
            </a:r>
            <a:endParaRPr/>
          </a:p>
          <a:p>
            <a:pPr indent="0" lvl="0" marL="0" rtl="0" algn="l">
              <a:spcBef>
                <a:spcPts val="1000"/>
              </a:spcBef>
              <a:spcAft>
                <a:spcPts val="0"/>
              </a:spcAft>
              <a:buSzPts val="1800"/>
              <a:buNone/>
            </a:pPr>
            <a:r>
              <a:rPr lang="en-US">
                <a:solidFill>
                  <a:srgbClr val="31521B"/>
                </a:solidFill>
              </a:rPr>
              <a:t>    4 years (20 Credits) Mathematics		2 years (10 credits) World Language</a:t>
            </a:r>
            <a:endParaRPr/>
          </a:p>
          <a:p>
            <a:pPr indent="0" lvl="0" marL="0" rtl="0" algn="l">
              <a:spcBef>
                <a:spcPts val="1000"/>
              </a:spcBef>
              <a:spcAft>
                <a:spcPts val="0"/>
              </a:spcAft>
              <a:buSzPts val="1800"/>
              <a:buNone/>
            </a:pPr>
            <a:r>
              <a:rPr lang="en-US">
                <a:solidFill>
                  <a:srgbClr val="31521B"/>
                </a:solidFill>
              </a:rPr>
              <a:t>    Electives= 40 + credits</a:t>
            </a:r>
            <a:endParaRPr/>
          </a:p>
          <a:p>
            <a:pPr indent="0" lvl="0" marL="0" rtl="0" algn="l">
              <a:spcBef>
                <a:spcPts val="1000"/>
              </a:spcBef>
              <a:spcAft>
                <a:spcPts val="0"/>
              </a:spcAft>
              <a:buSzPts val="1800"/>
              <a:buNone/>
            </a:pPr>
            <a:r>
              <a:rPr lang="en-US">
                <a:solidFill>
                  <a:srgbClr val="31521B"/>
                </a:solidFill>
              </a:rPr>
              <a:t>  </a:t>
            </a:r>
            <a:endParaRPr/>
          </a:p>
          <a:p>
            <a:pPr indent="0" lvl="0" marL="0" rtl="0" algn="l">
              <a:lnSpc>
                <a:spcPct val="150000"/>
              </a:lnSpc>
              <a:spcBef>
                <a:spcPts val="1000"/>
              </a:spcBef>
              <a:spcAft>
                <a:spcPts val="0"/>
              </a:spcAft>
              <a:buSzPts val="1800"/>
              <a:buNone/>
            </a:pPr>
            <a:r>
              <a:rPr lang="en-US">
                <a:solidFill>
                  <a:srgbClr val="31521B"/>
                </a:solidFill>
              </a:rPr>
              <a:t>Also: Physical Education, Health, Fine Performing and Practical Arts, Technology, and Career Education must be taken to meet the New Jersey State requirements for graduation. Some requirements are infused in course curriculum.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1521B"/>
              </a:buClr>
              <a:buSzPts val="3600"/>
              <a:buFont typeface="Century Gothic"/>
              <a:buNone/>
            </a:pPr>
            <a:r>
              <a:rPr b="1" lang="en-US">
                <a:solidFill>
                  <a:srgbClr val="31521B"/>
                </a:solidFill>
              </a:rPr>
              <a:t>	National Honor Societies</a:t>
            </a:r>
            <a:endParaRPr/>
          </a:p>
        </p:txBody>
      </p:sp>
      <p:sp>
        <p:nvSpPr>
          <p:cNvPr id="215" name="Google Shape;215;p8"/>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800"/>
              <a:buChar char="🠶"/>
            </a:pPr>
            <a:r>
              <a:rPr lang="en-US">
                <a:solidFill>
                  <a:srgbClr val="31521B"/>
                </a:solidFill>
              </a:rPr>
              <a:t>National Honor Society: 3.7 GPA</a:t>
            </a:r>
            <a:endParaRPr/>
          </a:p>
          <a:p>
            <a:pPr indent="-228600" lvl="0" marL="342900" rtl="0" algn="l">
              <a:spcBef>
                <a:spcPts val="1000"/>
              </a:spcBef>
              <a:spcAft>
                <a:spcPts val="0"/>
              </a:spcAft>
              <a:buSzPts val="1800"/>
              <a:buNone/>
            </a:pPr>
            <a:r>
              <a:t/>
            </a:r>
            <a:endParaRPr>
              <a:solidFill>
                <a:srgbClr val="31521B"/>
              </a:solidFill>
            </a:endParaRPr>
          </a:p>
          <a:p>
            <a:pPr indent="-342900" lvl="0" marL="342900" rtl="0" algn="l">
              <a:spcBef>
                <a:spcPts val="1000"/>
              </a:spcBef>
              <a:spcAft>
                <a:spcPts val="0"/>
              </a:spcAft>
              <a:buSzPts val="1800"/>
              <a:buChar char="🠶"/>
            </a:pPr>
            <a:r>
              <a:rPr lang="en-US">
                <a:solidFill>
                  <a:srgbClr val="31521B"/>
                </a:solidFill>
              </a:rPr>
              <a:t>Holy Spirit Chapter of the National Honor Society</a:t>
            </a:r>
            <a:endParaRPr/>
          </a:p>
          <a:p>
            <a:pPr indent="0" lvl="0" marL="0" rtl="0" algn="l">
              <a:spcBef>
                <a:spcPts val="1000"/>
              </a:spcBef>
              <a:spcAft>
                <a:spcPts val="0"/>
              </a:spcAft>
              <a:buSzPts val="1800"/>
              <a:buNone/>
            </a:pPr>
            <a:r>
              <a:rPr lang="en-US">
                <a:solidFill>
                  <a:srgbClr val="31521B"/>
                </a:solidFill>
              </a:rPr>
              <a:t>       Scholarship</a:t>
            </a:r>
            <a:endParaRPr/>
          </a:p>
          <a:p>
            <a:pPr indent="0" lvl="0" marL="0" rtl="0" algn="l">
              <a:spcBef>
                <a:spcPts val="1000"/>
              </a:spcBef>
              <a:spcAft>
                <a:spcPts val="0"/>
              </a:spcAft>
              <a:buSzPts val="1800"/>
              <a:buNone/>
            </a:pPr>
            <a:r>
              <a:rPr lang="en-US">
                <a:solidFill>
                  <a:srgbClr val="31521B"/>
                </a:solidFill>
              </a:rPr>
              <a:t>	Service</a:t>
            </a:r>
            <a:endParaRPr/>
          </a:p>
          <a:p>
            <a:pPr indent="0" lvl="0" marL="0" rtl="0" algn="l">
              <a:spcBef>
                <a:spcPts val="1000"/>
              </a:spcBef>
              <a:spcAft>
                <a:spcPts val="0"/>
              </a:spcAft>
              <a:buSzPts val="1800"/>
              <a:buNone/>
            </a:pPr>
            <a:r>
              <a:rPr lang="en-US">
                <a:solidFill>
                  <a:srgbClr val="31521B"/>
                </a:solidFill>
              </a:rPr>
              <a:t>	Leadership</a:t>
            </a:r>
            <a:endParaRPr/>
          </a:p>
          <a:p>
            <a:pPr indent="0" lvl="0" marL="0" rtl="0" algn="l">
              <a:spcBef>
                <a:spcPts val="1000"/>
              </a:spcBef>
              <a:spcAft>
                <a:spcPts val="0"/>
              </a:spcAft>
              <a:buSzPts val="1800"/>
              <a:buNone/>
            </a:pPr>
            <a:r>
              <a:rPr lang="en-US">
                <a:solidFill>
                  <a:srgbClr val="31521B"/>
                </a:solidFill>
              </a:rPr>
              <a:t>	Character</a:t>
            </a:r>
            <a:endParaRPr/>
          </a:p>
          <a:p>
            <a:pPr indent="-342900" lvl="0" marL="342900" rtl="0" algn="l">
              <a:spcBef>
                <a:spcPts val="1000"/>
              </a:spcBef>
              <a:spcAft>
                <a:spcPts val="0"/>
              </a:spcAft>
              <a:buSzPts val="1800"/>
              <a:buFont typeface="Noto Sans Symbols"/>
              <a:buChar char="▪"/>
            </a:pPr>
            <a:r>
              <a:rPr lang="en-US">
                <a:solidFill>
                  <a:srgbClr val="31521B"/>
                </a:solidFill>
              </a:rPr>
              <a:t>Application Process</a:t>
            </a:r>
            <a:endParaRPr/>
          </a:p>
          <a:p>
            <a:pPr indent="-342900" lvl="0" marL="342900" rtl="0" algn="l">
              <a:spcBef>
                <a:spcPts val="1000"/>
              </a:spcBef>
              <a:spcAft>
                <a:spcPts val="0"/>
              </a:spcAft>
              <a:buSzPts val="1800"/>
              <a:buFont typeface="Noto Sans Symbols"/>
              <a:buChar char="▪"/>
            </a:pPr>
            <a:r>
              <a:rPr lang="en-US">
                <a:solidFill>
                  <a:srgbClr val="31521B"/>
                </a:solidFill>
              </a:rPr>
              <a:t>Advisor- Ms. Wiltshire</a:t>
            </a:r>
            <a:endParaRPr/>
          </a:p>
          <a:p>
            <a:pPr indent="0" lvl="0" marL="0" rtl="0" algn="l">
              <a:spcBef>
                <a:spcPts val="1000"/>
              </a:spcBef>
              <a:spcAft>
                <a:spcPts val="0"/>
              </a:spcAft>
              <a:buSzPts val="1800"/>
              <a:buNone/>
            </a:pPr>
            <a:r>
              <a:rPr lang="en-US"/>
              <a:t>	</a:t>
            </a:r>
            <a:endParaRPr/>
          </a:p>
        </p:txBody>
      </p:sp>
      <p:pic>
        <p:nvPicPr>
          <p:cNvPr id="216" name="Google Shape;216;p8"/>
          <p:cNvPicPr preferRelativeResize="0"/>
          <p:nvPr/>
        </p:nvPicPr>
        <p:blipFill rotWithShape="1">
          <a:blip r:embed="rId3">
            <a:alphaModFix/>
          </a:blip>
          <a:srcRect b="0" l="0" r="0" t="0"/>
          <a:stretch/>
        </p:blipFill>
        <p:spPr>
          <a:xfrm>
            <a:off x="8517821" y="2449286"/>
            <a:ext cx="2912146" cy="292514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isp">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2023-10-18T14:16:24Z</dcterms:created>
  <dc:creator>Kelsey Hall</dc:creator>
</cp:coreProperties>
</file>