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79" r:id="rId6"/>
    <p:sldId id="261" r:id="rId7"/>
    <p:sldId id="262" r:id="rId8"/>
    <p:sldId id="277" r:id="rId9"/>
    <p:sldId id="263" r:id="rId10"/>
    <p:sldId id="264" r:id="rId11"/>
    <p:sldId id="265" r:id="rId12"/>
    <p:sldId id="267" r:id="rId13"/>
    <p:sldId id="273" r:id="rId14"/>
    <p:sldId id="278" r:id="rId15"/>
    <p:sldId id="268" r:id="rId16"/>
    <p:sldId id="274" r:id="rId17"/>
    <p:sldId id="269" r:id="rId18"/>
    <p:sldId id="272" r:id="rId19"/>
    <p:sldId id="275"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4B79D3-8748-4191-BEBF-43E66E992B3F}">
          <p14:sldIdLst/>
        </p14:section>
        <p14:section name="Untitled Section" id="{ABB0C1EC-913B-4EA2-B2FB-218DDCEB46FD}">
          <p14:sldIdLst>
            <p14:sldId id="257"/>
            <p14:sldId id="258"/>
            <p14:sldId id="259"/>
            <p14:sldId id="260"/>
            <p14:sldId id="279"/>
            <p14:sldId id="261"/>
            <p14:sldId id="262"/>
            <p14:sldId id="277"/>
            <p14:sldId id="263"/>
            <p14:sldId id="264"/>
            <p14:sldId id="265"/>
            <p14:sldId id="267"/>
            <p14:sldId id="273"/>
            <p14:sldId id="278"/>
            <p14:sldId id="268"/>
            <p14:sldId id="274"/>
            <p14:sldId id="269"/>
            <p14:sldId id="272"/>
            <p14:sldId id="275"/>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181647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3EBD05-68AF-4C15-B6E0-4CA2CB778B21}"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271970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605665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4742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383177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381816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696174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267728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168144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331641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49709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3EBD05-68AF-4C15-B6E0-4CA2CB778B21}"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111232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3EBD05-68AF-4C15-B6E0-4CA2CB778B21}"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204386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315689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35756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23EBD05-68AF-4C15-B6E0-4CA2CB778B21}" type="datetimeFigureOut">
              <a:rPr lang="en-US" smtClean="0"/>
              <a:t>10/27/2023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187678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3EBD05-68AF-4C15-B6E0-4CA2CB778B21}"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5FFF0-FE11-4616-BCC3-2111B9D28DD7}" type="slidenum">
              <a:rPr lang="en-US" smtClean="0"/>
              <a:t>‹#›</a:t>
            </a:fld>
            <a:endParaRPr lang="en-US"/>
          </a:p>
        </p:txBody>
      </p:sp>
    </p:spTree>
    <p:extLst>
      <p:ext uri="{BB962C8B-B14F-4D97-AF65-F5344CB8AC3E}">
        <p14:creationId xmlns:p14="http://schemas.microsoft.com/office/powerpoint/2010/main" val="301157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00">
              <a:schemeClr val="accent3"/>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23EBD05-68AF-4C15-B6E0-4CA2CB778B21}" type="datetimeFigureOut">
              <a:rPr lang="en-US" smtClean="0"/>
              <a:t>10/27/2023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745FFF0-FE11-4616-BCC3-2111B9D28DD7}" type="slidenum">
              <a:rPr lang="en-US" smtClean="0"/>
              <a:t>‹#›</a:t>
            </a:fld>
            <a:endParaRPr lang="en-US"/>
          </a:p>
        </p:txBody>
      </p:sp>
    </p:spTree>
    <p:extLst>
      <p:ext uri="{BB962C8B-B14F-4D97-AF65-F5344CB8AC3E}">
        <p14:creationId xmlns:p14="http://schemas.microsoft.com/office/powerpoint/2010/main" val="153996431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All%20School%20Physical/23-24%20Parent%20Concussion%20Notice%20Form.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719958" cy="6065648"/>
          </a:xfrm>
        </p:spPr>
        <p:txBody>
          <a:bodyPr/>
          <a:lstStyle/>
          <a:p>
            <a:pPr algn="ctr"/>
            <a:r>
              <a:rPr lang="en-US" sz="6000" b="1" dirty="0">
                <a:solidFill>
                  <a:schemeClr val="bg1"/>
                </a:solidFill>
                <a:latin typeface="Bookman Old Style" panose="02050604050505020204" pitchFamily="18" charset="0"/>
              </a:rPr>
              <a:t>WELCOME</a:t>
            </a:r>
            <a:br>
              <a:rPr lang="en-US" sz="6000" b="1" dirty="0">
                <a:solidFill>
                  <a:schemeClr val="bg1"/>
                </a:solidFill>
                <a:latin typeface="Bookman Old Style" panose="02050604050505020204" pitchFamily="18" charset="0"/>
              </a:rPr>
            </a:br>
            <a:r>
              <a:rPr lang="en-US" sz="6000" b="1" dirty="0">
                <a:solidFill>
                  <a:schemeClr val="bg1"/>
                </a:solidFill>
                <a:latin typeface="Bookman Old Style" panose="02050604050505020204" pitchFamily="18" charset="0"/>
              </a:rPr>
              <a:t>Marian Catholic</a:t>
            </a:r>
            <a:br>
              <a:rPr lang="en-US" sz="6000" b="1" dirty="0">
                <a:solidFill>
                  <a:schemeClr val="bg1"/>
                </a:solidFill>
                <a:latin typeface="Bookman Old Style" panose="02050604050505020204" pitchFamily="18" charset="0"/>
              </a:rPr>
            </a:br>
            <a:r>
              <a:rPr lang="en-US" sz="6000" b="1" dirty="0">
                <a:solidFill>
                  <a:schemeClr val="bg1"/>
                </a:solidFill>
                <a:latin typeface="Bookman Old Style" panose="02050604050505020204" pitchFamily="18" charset="0"/>
              </a:rPr>
              <a:t>Spartan Athletics</a:t>
            </a:r>
            <a:br>
              <a:rPr lang="en-US" sz="6000" b="1" dirty="0">
                <a:solidFill>
                  <a:schemeClr val="bg1"/>
                </a:solidFill>
                <a:latin typeface="Bookman Old Style" panose="02050604050505020204" pitchFamily="18" charset="0"/>
              </a:rPr>
            </a:br>
            <a:r>
              <a:rPr lang="en-US" sz="6000" b="1" dirty="0">
                <a:solidFill>
                  <a:schemeClr val="bg1"/>
                </a:solidFill>
                <a:latin typeface="Bookman Old Style" panose="02050604050505020204" pitchFamily="18" charset="0"/>
              </a:rPr>
              <a:t>Parent Awareness</a:t>
            </a:r>
            <a:br>
              <a:rPr lang="en-US" sz="6000" b="1" dirty="0">
                <a:solidFill>
                  <a:schemeClr val="bg1"/>
                </a:solidFill>
                <a:latin typeface="Bookman Old Style" panose="02050604050505020204" pitchFamily="18" charset="0"/>
              </a:rPr>
            </a:br>
            <a:r>
              <a:rPr lang="en-US" sz="6000" b="1" dirty="0">
                <a:solidFill>
                  <a:schemeClr val="bg1"/>
                </a:solidFill>
                <a:latin typeface="Bookman Old Style" panose="02050604050505020204" pitchFamily="18" charset="0"/>
              </a:rPr>
              <a:t>Presentation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6069" y="552995"/>
            <a:ext cx="2301240" cy="2407920"/>
          </a:xfrm>
          <a:prstGeom prst="rect">
            <a:avLst/>
          </a:prstGeom>
        </p:spPr>
      </p:pic>
      <p:sp>
        <p:nvSpPr>
          <p:cNvPr id="4" name="TextBox 3"/>
          <p:cNvSpPr txBox="1"/>
          <p:nvPr/>
        </p:nvSpPr>
        <p:spPr>
          <a:xfrm>
            <a:off x="1121230" y="5277394"/>
            <a:ext cx="9851570" cy="1107996"/>
          </a:xfrm>
          <a:prstGeom prst="rect">
            <a:avLst/>
          </a:prstGeom>
          <a:noFill/>
        </p:spPr>
        <p:txBody>
          <a:bodyPr wrap="square" rtlCol="0">
            <a:spAutoFit/>
          </a:bodyPr>
          <a:lstStyle/>
          <a:p>
            <a:pPr algn="ctr"/>
            <a:r>
              <a:rPr lang="en-US" sz="6600" b="1" dirty="0"/>
              <a:t>Winter Season 2023-24</a:t>
            </a:r>
          </a:p>
        </p:txBody>
      </p:sp>
    </p:spTree>
    <p:extLst>
      <p:ext uri="{BB962C8B-B14F-4D97-AF65-F5344CB8AC3E}">
        <p14:creationId xmlns:p14="http://schemas.microsoft.com/office/powerpoint/2010/main" val="156767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2920049" cy="1400530"/>
          </a:xfrm>
        </p:spPr>
        <p:txBody>
          <a:bodyPr/>
          <a:lstStyle/>
          <a:p>
            <a:r>
              <a:rPr lang="en-US" b="1" dirty="0">
                <a:solidFill>
                  <a:schemeClr val="bg1"/>
                </a:solidFill>
              </a:rPr>
              <a:t>CAMPUS</a:t>
            </a:r>
            <a:br>
              <a:rPr lang="en-US" b="1" dirty="0">
                <a:solidFill>
                  <a:schemeClr val="bg1"/>
                </a:solidFill>
              </a:rPr>
            </a:br>
            <a:r>
              <a:rPr lang="en-US" b="1" dirty="0">
                <a:solidFill>
                  <a:schemeClr val="bg1"/>
                </a:solidFill>
              </a:rPr>
              <a:t>SECURITY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7920" y="452718"/>
            <a:ext cx="1767840" cy="2651760"/>
          </a:xfrm>
          <a:prstGeom prst="rect">
            <a:avLst/>
          </a:prstGeom>
        </p:spPr>
      </p:pic>
      <p:pic>
        <p:nvPicPr>
          <p:cNvPr id="4" name="Picture 3"/>
          <p:cNvPicPr>
            <a:picLocks noChangeAspect="1"/>
          </p:cNvPicPr>
          <p:nvPr/>
        </p:nvPicPr>
        <p:blipFill>
          <a:blip r:embed="rId3"/>
          <a:stretch>
            <a:fillRect/>
          </a:stretch>
        </p:blipFill>
        <p:spPr>
          <a:xfrm>
            <a:off x="9491272" y="3748935"/>
            <a:ext cx="2304488" cy="2408129"/>
          </a:xfrm>
          <a:prstGeom prst="rect">
            <a:avLst/>
          </a:prstGeom>
        </p:spPr>
      </p:pic>
      <p:sp>
        <p:nvSpPr>
          <p:cNvPr id="5" name="TextBox 4"/>
          <p:cNvSpPr txBox="1"/>
          <p:nvPr/>
        </p:nvSpPr>
        <p:spPr>
          <a:xfrm>
            <a:off x="3566160" y="579120"/>
            <a:ext cx="6233160" cy="1015663"/>
          </a:xfrm>
          <a:prstGeom prst="rect">
            <a:avLst/>
          </a:prstGeom>
          <a:solidFill>
            <a:schemeClr val="bg1"/>
          </a:solidFill>
        </p:spPr>
        <p:txBody>
          <a:bodyPr wrap="square" rtlCol="0">
            <a:spAutoFit/>
          </a:bodyPr>
          <a:lstStyle/>
          <a:p>
            <a:r>
              <a:rPr lang="en-US" sz="2000" dirty="0"/>
              <a:t>Mr. Joe Fiaoni (pictured) coordinates Security at Marian. Safety and security are a priority, so it’s vital to adhere to the following guidelines.</a:t>
            </a:r>
          </a:p>
        </p:txBody>
      </p:sp>
      <p:sp>
        <p:nvSpPr>
          <p:cNvPr id="6" name="TextBox 5"/>
          <p:cNvSpPr txBox="1"/>
          <p:nvPr/>
        </p:nvSpPr>
        <p:spPr>
          <a:xfrm>
            <a:off x="274320" y="1996440"/>
            <a:ext cx="9037320" cy="4401205"/>
          </a:xfrm>
          <a:prstGeom prst="rect">
            <a:avLst/>
          </a:prstGeom>
          <a:noFill/>
        </p:spPr>
        <p:txBody>
          <a:bodyPr wrap="square" rtlCol="0">
            <a:spAutoFit/>
          </a:bodyPr>
          <a:lstStyle/>
          <a:p>
            <a:pPr marL="342900" indent="-342900">
              <a:buAutoNum type="arabicPeriod"/>
            </a:pPr>
            <a:r>
              <a:rPr lang="en-US" sz="2000" dirty="0">
                <a:solidFill>
                  <a:schemeClr val="bg1"/>
                </a:solidFill>
              </a:rPr>
              <a:t>Never open an outside door for a non-Marian student or coach.</a:t>
            </a:r>
            <a:br>
              <a:rPr lang="en-US" sz="2000" dirty="0">
                <a:solidFill>
                  <a:schemeClr val="bg1"/>
                </a:solidFill>
              </a:rPr>
            </a:br>
            <a:r>
              <a:rPr lang="en-US" sz="2000" dirty="0">
                <a:solidFill>
                  <a:schemeClr val="bg1"/>
                </a:solidFill>
              </a:rPr>
              <a:t>    (all visitors should be directed to Main Office entrance or a coach)</a:t>
            </a:r>
          </a:p>
          <a:p>
            <a:pPr marL="342900" indent="-342900">
              <a:buAutoNum type="arabicPeriod"/>
            </a:pPr>
            <a:r>
              <a:rPr lang="en-US" sz="2000" dirty="0">
                <a:solidFill>
                  <a:schemeClr val="bg1"/>
                </a:solidFill>
              </a:rPr>
              <a:t>Never prop an outside door open with an object.</a:t>
            </a:r>
          </a:p>
          <a:p>
            <a:pPr marL="342900" indent="-342900">
              <a:buAutoNum type="arabicPeriod"/>
            </a:pPr>
            <a:r>
              <a:rPr lang="en-US" sz="2000" dirty="0">
                <a:solidFill>
                  <a:schemeClr val="bg1"/>
                </a:solidFill>
              </a:rPr>
              <a:t>Do not leave school (classroom area) access open after 2:45 p.m.</a:t>
            </a:r>
          </a:p>
          <a:p>
            <a:pPr marL="342900" indent="-342900">
              <a:buAutoNum type="arabicPeriod"/>
            </a:pPr>
            <a:r>
              <a:rPr lang="en-US" sz="2000" dirty="0">
                <a:solidFill>
                  <a:schemeClr val="bg1"/>
                </a:solidFill>
              </a:rPr>
              <a:t>Secure personal items in supervised classrooms or LOCKED lockers.</a:t>
            </a:r>
          </a:p>
          <a:p>
            <a:pPr marL="342900" indent="-342900">
              <a:buAutoNum type="arabicPeriod"/>
            </a:pPr>
            <a:r>
              <a:rPr lang="en-US" sz="2000" dirty="0">
                <a:solidFill>
                  <a:schemeClr val="bg1"/>
                </a:solidFill>
              </a:rPr>
              <a:t>Drive slowly and safely when operating a vehicle on campus.</a:t>
            </a:r>
          </a:p>
          <a:p>
            <a:pPr marL="342900" indent="-342900">
              <a:buAutoNum type="arabicPeriod"/>
            </a:pPr>
            <a:r>
              <a:rPr lang="en-US" sz="2000" dirty="0">
                <a:solidFill>
                  <a:schemeClr val="bg1"/>
                </a:solidFill>
              </a:rPr>
              <a:t>Doors/gates locked and lights turned off at conclusion of activities.</a:t>
            </a:r>
          </a:p>
          <a:p>
            <a:pPr marL="342900" indent="-342900">
              <a:buAutoNum type="arabicPeriod"/>
            </a:pPr>
            <a:r>
              <a:rPr lang="en-US" sz="2000" dirty="0">
                <a:solidFill>
                  <a:schemeClr val="bg1"/>
                </a:solidFill>
              </a:rPr>
              <a:t>Do not begin any activity without adult supervision.</a:t>
            </a:r>
          </a:p>
          <a:p>
            <a:pPr marL="342900" indent="-342900">
              <a:buAutoNum type="arabicPeriod"/>
            </a:pPr>
            <a:r>
              <a:rPr lang="en-US" sz="2000" dirty="0">
                <a:solidFill>
                  <a:schemeClr val="bg1"/>
                </a:solidFill>
              </a:rPr>
              <a:t>Avoid damage, danger for others when working out in hallways.</a:t>
            </a:r>
          </a:p>
          <a:p>
            <a:pPr marL="342900" indent="-342900">
              <a:buAutoNum type="arabicPeriod"/>
            </a:pPr>
            <a:r>
              <a:rPr lang="en-US" sz="2000" dirty="0">
                <a:solidFill>
                  <a:schemeClr val="bg1"/>
                </a:solidFill>
              </a:rPr>
              <a:t>Report any unfamiliar visitors, unusual activity to an adult.</a:t>
            </a:r>
          </a:p>
          <a:p>
            <a:pPr marL="342900" indent="-342900">
              <a:buAutoNum type="arabicPeriod"/>
            </a:pPr>
            <a:endParaRPr lang="en-US" sz="2000" dirty="0">
              <a:solidFill>
                <a:schemeClr val="bg1"/>
              </a:solidFill>
            </a:endParaRPr>
          </a:p>
          <a:p>
            <a:pPr marL="342900" indent="-342900">
              <a:buAutoNum type="arabicPeriod"/>
            </a:pPr>
            <a:r>
              <a:rPr lang="en-US" sz="2000" dirty="0">
                <a:solidFill>
                  <a:schemeClr val="bg1"/>
                </a:solidFill>
              </a:rPr>
              <a:t> NOTE that trainers, after-school officers, maintenance and many adults will always be equipped with radios during after-school activities.</a:t>
            </a:r>
          </a:p>
        </p:txBody>
      </p:sp>
    </p:spTree>
    <p:extLst>
      <p:ext uri="{BB962C8B-B14F-4D97-AF65-F5344CB8AC3E}">
        <p14:creationId xmlns:p14="http://schemas.microsoft.com/office/powerpoint/2010/main" val="69600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1" y="361278"/>
            <a:ext cx="4032569" cy="1400530"/>
          </a:xfrm>
        </p:spPr>
        <p:txBody>
          <a:bodyPr/>
          <a:lstStyle/>
          <a:p>
            <a:r>
              <a:rPr lang="en-US" b="1" dirty="0">
                <a:solidFill>
                  <a:schemeClr val="bg1"/>
                </a:solidFill>
              </a:rPr>
              <a:t>RESPONSIBILITY</a:t>
            </a:r>
            <a:br>
              <a:rPr lang="en-US" b="1" dirty="0">
                <a:solidFill>
                  <a:schemeClr val="bg1"/>
                </a:solidFill>
              </a:rPr>
            </a:br>
            <a:r>
              <a:rPr lang="en-US" b="1" dirty="0">
                <a:solidFill>
                  <a:schemeClr val="bg1"/>
                </a:solidFill>
              </a:rPr>
              <a:t>OF ATHLETES</a:t>
            </a:r>
          </a:p>
        </p:txBody>
      </p:sp>
      <p:pic>
        <p:nvPicPr>
          <p:cNvPr id="3" name="Picture 2"/>
          <p:cNvPicPr>
            <a:picLocks noChangeAspect="1"/>
          </p:cNvPicPr>
          <p:nvPr/>
        </p:nvPicPr>
        <p:blipFill>
          <a:blip r:embed="rId2"/>
          <a:stretch>
            <a:fillRect/>
          </a:stretch>
        </p:blipFill>
        <p:spPr>
          <a:xfrm>
            <a:off x="9550998" y="361278"/>
            <a:ext cx="2305722" cy="2305722"/>
          </a:xfrm>
          <a:prstGeom prst="rect">
            <a:avLst/>
          </a:prstGeom>
        </p:spPr>
      </p:pic>
      <p:pic>
        <p:nvPicPr>
          <p:cNvPr id="4" name="Picture 3"/>
          <p:cNvPicPr>
            <a:picLocks noChangeAspect="1"/>
          </p:cNvPicPr>
          <p:nvPr/>
        </p:nvPicPr>
        <p:blipFill>
          <a:blip r:embed="rId3"/>
          <a:stretch>
            <a:fillRect/>
          </a:stretch>
        </p:blipFill>
        <p:spPr>
          <a:xfrm>
            <a:off x="9550998" y="3291735"/>
            <a:ext cx="2304488" cy="2408129"/>
          </a:xfrm>
          <a:prstGeom prst="rect">
            <a:avLst/>
          </a:prstGeom>
        </p:spPr>
      </p:pic>
      <p:sp>
        <p:nvSpPr>
          <p:cNvPr id="5" name="TextBox 4"/>
          <p:cNvSpPr txBox="1"/>
          <p:nvPr/>
        </p:nvSpPr>
        <p:spPr>
          <a:xfrm>
            <a:off x="4343400" y="586327"/>
            <a:ext cx="5029200" cy="923330"/>
          </a:xfrm>
          <a:prstGeom prst="rect">
            <a:avLst/>
          </a:prstGeom>
          <a:solidFill>
            <a:schemeClr val="bg1"/>
          </a:solidFill>
        </p:spPr>
        <p:txBody>
          <a:bodyPr wrap="square" rtlCol="0">
            <a:spAutoFit/>
          </a:bodyPr>
          <a:lstStyle/>
          <a:p>
            <a:r>
              <a:rPr lang="en-US" dirty="0"/>
              <a:t>Being an athlete means higher visibility in the school environment, and consequently, a great sense of responsibility.</a:t>
            </a:r>
          </a:p>
        </p:txBody>
      </p:sp>
      <p:sp>
        <p:nvSpPr>
          <p:cNvPr id="6" name="TextBox 5"/>
          <p:cNvSpPr txBox="1"/>
          <p:nvPr/>
        </p:nvSpPr>
        <p:spPr>
          <a:xfrm>
            <a:off x="259080" y="2042160"/>
            <a:ext cx="9113520" cy="4501232"/>
          </a:xfrm>
          <a:prstGeom prst="rect">
            <a:avLst/>
          </a:prstGeom>
          <a:noFill/>
        </p:spPr>
        <p:txBody>
          <a:bodyPr wrap="square" rtlCol="0">
            <a:spAutoFit/>
          </a:bodyPr>
          <a:lstStyle/>
          <a:p>
            <a:r>
              <a:rPr lang="en-US" sz="2000" b="1" dirty="0">
                <a:solidFill>
                  <a:schemeClr val="bg1"/>
                </a:solidFill>
              </a:rPr>
              <a:t>GRADES: </a:t>
            </a:r>
            <a:r>
              <a:rPr lang="en-US" sz="2000" dirty="0">
                <a:solidFill>
                  <a:schemeClr val="bg1"/>
                </a:solidFill>
              </a:rPr>
              <a:t>Students must maintain academic eligibility in order to participate in athletics. Weekly grades checks are conducted and results distributed to coaches. Parents have the same ability to stay current with grades through PowerSchool.</a:t>
            </a:r>
          </a:p>
          <a:p>
            <a:endParaRPr lang="en-US" sz="1050" b="1" dirty="0">
              <a:solidFill>
                <a:schemeClr val="bg1"/>
              </a:solidFill>
            </a:endParaRPr>
          </a:p>
          <a:p>
            <a:r>
              <a:rPr lang="en-US" sz="2000" dirty="0">
                <a:solidFill>
                  <a:schemeClr val="bg1"/>
                </a:solidFill>
              </a:rPr>
              <a:t>Students not maintaining eligibility standards (discussed in Student Handbook) will be subject to ineligible status for a one-week period (Monday through Sunday). Athletes are required to attend an after-school study session during this period. Athletes may attend practices while ineligible, provided they do not conflict with the after-school study session (Athlete must have signed confirmation of study session attendance).</a:t>
            </a:r>
          </a:p>
          <a:p>
            <a:endParaRPr lang="en-US" sz="1100" dirty="0">
              <a:solidFill>
                <a:schemeClr val="bg1"/>
              </a:solidFill>
            </a:endParaRPr>
          </a:p>
          <a:p>
            <a:r>
              <a:rPr lang="en-US" sz="2000" dirty="0">
                <a:solidFill>
                  <a:schemeClr val="bg1"/>
                </a:solidFill>
              </a:rPr>
              <a:t>The best policy is to stay on top of academics at the start of each semester.</a:t>
            </a:r>
          </a:p>
        </p:txBody>
      </p:sp>
    </p:spTree>
    <p:extLst>
      <p:ext uri="{BB962C8B-B14F-4D97-AF65-F5344CB8AC3E}">
        <p14:creationId xmlns:p14="http://schemas.microsoft.com/office/powerpoint/2010/main" val="168275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1" y="361278"/>
            <a:ext cx="4032569" cy="1400530"/>
          </a:xfrm>
        </p:spPr>
        <p:txBody>
          <a:bodyPr/>
          <a:lstStyle/>
          <a:p>
            <a:r>
              <a:rPr lang="en-US" b="1" dirty="0">
                <a:solidFill>
                  <a:schemeClr val="bg1"/>
                </a:solidFill>
              </a:rPr>
              <a:t>RESPONSIBILITY</a:t>
            </a:r>
            <a:br>
              <a:rPr lang="en-US" b="1" dirty="0">
                <a:solidFill>
                  <a:schemeClr val="bg1"/>
                </a:solidFill>
              </a:rPr>
            </a:br>
            <a:r>
              <a:rPr lang="en-US" b="1" dirty="0">
                <a:solidFill>
                  <a:schemeClr val="bg1"/>
                </a:solidFill>
              </a:rPr>
              <a:t>OF ATHLETES</a:t>
            </a:r>
          </a:p>
        </p:txBody>
      </p:sp>
      <p:pic>
        <p:nvPicPr>
          <p:cNvPr id="3" name="Picture 2"/>
          <p:cNvPicPr>
            <a:picLocks noChangeAspect="1"/>
          </p:cNvPicPr>
          <p:nvPr/>
        </p:nvPicPr>
        <p:blipFill>
          <a:blip r:embed="rId2"/>
          <a:stretch>
            <a:fillRect/>
          </a:stretch>
        </p:blipFill>
        <p:spPr>
          <a:xfrm>
            <a:off x="9550998" y="361278"/>
            <a:ext cx="2305722" cy="2305722"/>
          </a:xfrm>
          <a:prstGeom prst="rect">
            <a:avLst/>
          </a:prstGeom>
        </p:spPr>
      </p:pic>
      <p:pic>
        <p:nvPicPr>
          <p:cNvPr id="4" name="Picture 3"/>
          <p:cNvPicPr>
            <a:picLocks noChangeAspect="1"/>
          </p:cNvPicPr>
          <p:nvPr/>
        </p:nvPicPr>
        <p:blipFill>
          <a:blip r:embed="rId3"/>
          <a:stretch>
            <a:fillRect/>
          </a:stretch>
        </p:blipFill>
        <p:spPr>
          <a:xfrm>
            <a:off x="9550998" y="3291735"/>
            <a:ext cx="2304488" cy="2408129"/>
          </a:xfrm>
          <a:prstGeom prst="rect">
            <a:avLst/>
          </a:prstGeom>
        </p:spPr>
      </p:pic>
      <p:sp>
        <p:nvSpPr>
          <p:cNvPr id="5" name="TextBox 4"/>
          <p:cNvSpPr txBox="1"/>
          <p:nvPr/>
        </p:nvSpPr>
        <p:spPr>
          <a:xfrm>
            <a:off x="4343400" y="586327"/>
            <a:ext cx="5029200" cy="923330"/>
          </a:xfrm>
          <a:prstGeom prst="rect">
            <a:avLst/>
          </a:prstGeom>
          <a:solidFill>
            <a:schemeClr val="bg1"/>
          </a:solidFill>
        </p:spPr>
        <p:txBody>
          <a:bodyPr wrap="square" rtlCol="0">
            <a:spAutoFit/>
          </a:bodyPr>
          <a:lstStyle/>
          <a:p>
            <a:r>
              <a:rPr lang="en-US" dirty="0"/>
              <a:t>Being an athlete means higher visibility in the school environment, and consequently, a great sense of responsibility.</a:t>
            </a:r>
          </a:p>
        </p:txBody>
      </p:sp>
      <p:sp>
        <p:nvSpPr>
          <p:cNvPr id="6" name="TextBox 5"/>
          <p:cNvSpPr txBox="1"/>
          <p:nvPr/>
        </p:nvSpPr>
        <p:spPr>
          <a:xfrm>
            <a:off x="259080" y="2042160"/>
            <a:ext cx="9113520" cy="4154984"/>
          </a:xfrm>
          <a:prstGeom prst="rect">
            <a:avLst/>
          </a:prstGeom>
          <a:noFill/>
        </p:spPr>
        <p:txBody>
          <a:bodyPr wrap="square" rtlCol="0">
            <a:spAutoFit/>
          </a:bodyPr>
          <a:lstStyle/>
          <a:p>
            <a:r>
              <a:rPr lang="en-US" sz="2200" b="1" dirty="0">
                <a:solidFill>
                  <a:schemeClr val="bg1"/>
                </a:solidFill>
              </a:rPr>
              <a:t>STUDENT OATH: </a:t>
            </a:r>
            <a:r>
              <a:rPr lang="en-US" sz="2200" dirty="0">
                <a:solidFill>
                  <a:schemeClr val="bg1"/>
                </a:solidFill>
              </a:rPr>
              <a:t>Detailed in the Student Handbook, each Marian Catholic student is required to sign off on a Student Oath to begin each year. This includes a commitment to being drug- and alcohol-free.</a:t>
            </a:r>
          </a:p>
          <a:p>
            <a:endParaRPr lang="en-US" sz="2200" dirty="0">
              <a:solidFill>
                <a:schemeClr val="bg1"/>
              </a:solidFill>
            </a:endParaRPr>
          </a:p>
          <a:p>
            <a:r>
              <a:rPr lang="en-US" sz="2200" dirty="0">
                <a:solidFill>
                  <a:schemeClr val="bg1"/>
                </a:solidFill>
              </a:rPr>
              <a:t>Marian parents have encouraged a program that includes random drug testing for all students, to occur at least once a year.</a:t>
            </a:r>
          </a:p>
          <a:p>
            <a:endParaRPr lang="en-US" sz="2200" dirty="0">
              <a:solidFill>
                <a:schemeClr val="bg1"/>
              </a:solidFill>
            </a:endParaRPr>
          </a:p>
          <a:p>
            <a:r>
              <a:rPr lang="en-US" sz="2200" dirty="0">
                <a:solidFill>
                  <a:schemeClr val="bg1"/>
                </a:solidFill>
              </a:rPr>
              <a:t>In addition to a commitment to keeping bodies and minds at peak performance, student athletes are expected to adhere to these policies to avoid penalties and loss of time on a team.</a:t>
            </a:r>
          </a:p>
        </p:txBody>
      </p:sp>
    </p:spTree>
    <p:extLst>
      <p:ext uri="{BB962C8B-B14F-4D97-AF65-F5344CB8AC3E}">
        <p14:creationId xmlns:p14="http://schemas.microsoft.com/office/powerpoint/2010/main" val="218520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1" y="361278"/>
            <a:ext cx="4032569" cy="1400530"/>
          </a:xfrm>
        </p:spPr>
        <p:txBody>
          <a:bodyPr/>
          <a:lstStyle/>
          <a:p>
            <a:r>
              <a:rPr lang="en-US" b="1" dirty="0">
                <a:solidFill>
                  <a:schemeClr val="bg1"/>
                </a:solidFill>
              </a:rPr>
              <a:t>RESPONSIBILITY</a:t>
            </a:r>
            <a:br>
              <a:rPr lang="en-US" b="1" dirty="0">
                <a:solidFill>
                  <a:schemeClr val="bg1"/>
                </a:solidFill>
              </a:rPr>
            </a:br>
            <a:r>
              <a:rPr lang="en-US" b="1" dirty="0">
                <a:solidFill>
                  <a:schemeClr val="bg1"/>
                </a:solidFill>
              </a:rPr>
              <a:t>OF ATHLETES</a:t>
            </a:r>
          </a:p>
        </p:txBody>
      </p:sp>
      <p:pic>
        <p:nvPicPr>
          <p:cNvPr id="3" name="Picture 2"/>
          <p:cNvPicPr>
            <a:picLocks noChangeAspect="1"/>
          </p:cNvPicPr>
          <p:nvPr/>
        </p:nvPicPr>
        <p:blipFill>
          <a:blip r:embed="rId2"/>
          <a:stretch>
            <a:fillRect/>
          </a:stretch>
        </p:blipFill>
        <p:spPr>
          <a:xfrm>
            <a:off x="9550998" y="361278"/>
            <a:ext cx="2305722" cy="2305722"/>
          </a:xfrm>
          <a:prstGeom prst="rect">
            <a:avLst/>
          </a:prstGeom>
        </p:spPr>
      </p:pic>
      <p:pic>
        <p:nvPicPr>
          <p:cNvPr id="4" name="Picture 3"/>
          <p:cNvPicPr>
            <a:picLocks noChangeAspect="1"/>
          </p:cNvPicPr>
          <p:nvPr/>
        </p:nvPicPr>
        <p:blipFill>
          <a:blip r:embed="rId3"/>
          <a:stretch>
            <a:fillRect/>
          </a:stretch>
        </p:blipFill>
        <p:spPr>
          <a:xfrm>
            <a:off x="9550998" y="3291735"/>
            <a:ext cx="2304488" cy="2408129"/>
          </a:xfrm>
          <a:prstGeom prst="rect">
            <a:avLst/>
          </a:prstGeom>
        </p:spPr>
      </p:pic>
      <p:sp>
        <p:nvSpPr>
          <p:cNvPr id="5" name="TextBox 4"/>
          <p:cNvSpPr txBox="1"/>
          <p:nvPr/>
        </p:nvSpPr>
        <p:spPr>
          <a:xfrm>
            <a:off x="4343400" y="586327"/>
            <a:ext cx="5029200" cy="923330"/>
          </a:xfrm>
          <a:prstGeom prst="rect">
            <a:avLst/>
          </a:prstGeom>
          <a:solidFill>
            <a:schemeClr val="bg1"/>
          </a:solidFill>
        </p:spPr>
        <p:txBody>
          <a:bodyPr wrap="square" rtlCol="0">
            <a:spAutoFit/>
          </a:bodyPr>
          <a:lstStyle/>
          <a:p>
            <a:r>
              <a:rPr lang="en-US" dirty="0"/>
              <a:t>Being an athlete means higher visibility in the school environment, and consequently, a great sense of responsibility.</a:t>
            </a:r>
          </a:p>
        </p:txBody>
      </p:sp>
      <p:sp>
        <p:nvSpPr>
          <p:cNvPr id="6" name="TextBox 5"/>
          <p:cNvSpPr txBox="1"/>
          <p:nvPr/>
        </p:nvSpPr>
        <p:spPr>
          <a:xfrm>
            <a:off x="259080" y="2042160"/>
            <a:ext cx="9113520" cy="4616648"/>
          </a:xfrm>
          <a:prstGeom prst="rect">
            <a:avLst/>
          </a:prstGeom>
          <a:noFill/>
        </p:spPr>
        <p:txBody>
          <a:bodyPr wrap="square" rtlCol="0">
            <a:spAutoFit/>
          </a:bodyPr>
          <a:lstStyle/>
          <a:p>
            <a:r>
              <a:rPr lang="en-US" sz="2800" b="1" dirty="0">
                <a:solidFill>
                  <a:schemeClr val="bg1"/>
                </a:solidFill>
              </a:rPr>
              <a:t>DRESS EXPECTATIONS: </a:t>
            </a:r>
            <a:r>
              <a:rPr lang="en-US" sz="2800" dirty="0">
                <a:solidFill>
                  <a:schemeClr val="bg1"/>
                </a:solidFill>
              </a:rPr>
              <a:t>While each sport will have specific expectations for practice gear and dress code, the rule of thumb is that student-athletes will practice in school-issued apparel or school colors in most cases.</a:t>
            </a:r>
          </a:p>
          <a:p>
            <a:endParaRPr lang="en-US" sz="1100" dirty="0">
              <a:solidFill>
                <a:schemeClr val="bg1"/>
              </a:solidFill>
            </a:endParaRPr>
          </a:p>
          <a:p>
            <a:r>
              <a:rPr lang="en-US" sz="2800" dirty="0">
                <a:solidFill>
                  <a:schemeClr val="bg1"/>
                </a:solidFill>
              </a:rPr>
              <a:t>Rules regarding items like earrings, head gear, etc. should be the same as during the school day anytime a student-athlete is on campus or representing the school (on busses, during competition or at schools of opponents).</a:t>
            </a:r>
          </a:p>
        </p:txBody>
      </p:sp>
    </p:spTree>
    <p:extLst>
      <p:ext uri="{BB962C8B-B14F-4D97-AF65-F5344CB8AC3E}">
        <p14:creationId xmlns:p14="http://schemas.microsoft.com/office/powerpoint/2010/main" val="22377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1" y="361278"/>
            <a:ext cx="4032569" cy="1400530"/>
          </a:xfrm>
        </p:spPr>
        <p:txBody>
          <a:bodyPr/>
          <a:lstStyle/>
          <a:p>
            <a:r>
              <a:rPr lang="en-US" b="1" dirty="0">
                <a:solidFill>
                  <a:schemeClr val="bg1"/>
                </a:solidFill>
              </a:rPr>
              <a:t>RESPONSIBILITY</a:t>
            </a:r>
            <a:br>
              <a:rPr lang="en-US" b="1" dirty="0">
                <a:solidFill>
                  <a:schemeClr val="bg1"/>
                </a:solidFill>
              </a:rPr>
            </a:br>
            <a:r>
              <a:rPr lang="en-US" b="1" dirty="0">
                <a:solidFill>
                  <a:schemeClr val="bg1"/>
                </a:solidFill>
              </a:rPr>
              <a:t>OF FAMILIES</a:t>
            </a:r>
          </a:p>
        </p:txBody>
      </p:sp>
      <p:pic>
        <p:nvPicPr>
          <p:cNvPr id="4" name="Picture 3"/>
          <p:cNvPicPr>
            <a:picLocks noChangeAspect="1"/>
          </p:cNvPicPr>
          <p:nvPr/>
        </p:nvPicPr>
        <p:blipFill>
          <a:blip r:embed="rId2"/>
          <a:stretch>
            <a:fillRect/>
          </a:stretch>
        </p:blipFill>
        <p:spPr>
          <a:xfrm>
            <a:off x="9550998" y="3291735"/>
            <a:ext cx="2304488" cy="2408129"/>
          </a:xfrm>
          <a:prstGeom prst="rect">
            <a:avLst/>
          </a:prstGeom>
        </p:spPr>
      </p:pic>
      <p:sp>
        <p:nvSpPr>
          <p:cNvPr id="5" name="TextBox 4"/>
          <p:cNvSpPr txBox="1"/>
          <p:nvPr/>
        </p:nvSpPr>
        <p:spPr>
          <a:xfrm>
            <a:off x="4343400" y="586327"/>
            <a:ext cx="5029200" cy="923330"/>
          </a:xfrm>
          <a:prstGeom prst="rect">
            <a:avLst/>
          </a:prstGeom>
          <a:solidFill>
            <a:schemeClr val="bg1"/>
          </a:solidFill>
        </p:spPr>
        <p:txBody>
          <a:bodyPr wrap="square" rtlCol="0">
            <a:spAutoFit/>
          </a:bodyPr>
          <a:lstStyle/>
          <a:p>
            <a:r>
              <a:rPr lang="en-US" dirty="0"/>
              <a:t>Team chemistry and path to a level of success are dependent on the consistent commitment of all </a:t>
            </a:r>
            <a:r>
              <a:rPr lang="en-US"/>
              <a:t>team participants</a:t>
            </a:r>
            <a:r>
              <a:rPr lang="en-US" dirty="0"/>
              <a:t>.</a:t>
            </a:r>
          </a:p>
        </p:txBody>
      </p:sp>
      <p:sp>
        <p:nvSpPr>
          <p:cNvPr id="6" name="TextBox 5"/>
          <p:cNvSpPr txBox="1"/>
          <p:nvPr/>
        </p:nvSpPr>
        <p:spPr>
          <a:xfrm>
            <a:off x="259080" y="2042160"/>
            <a:ext cx="9113520" cy="4524315"/>
          </a:xfrm>
          <a:prstGeom prst="rect">
            <a:avLst/>
          </a:prstGeom>
          <a:noFill/>
        </p:spPr>
        <p:txBody>
          <a:bodyPr wrap="square" rtlCol="0">
            <a:spAutoFit/>
          </a:bodyPr>
          <a:lstStyle/>
          <a:p>
            <a:r>
              <a:rPr lang="en-US" sz="2800" b="1" dirty="0">
                <a:solidFill>
                  <a:schemeClr val="bg1"/>
                </a:solidFill>
              </a:rPr>
              <a:t>COMMITMENT: </a:t>
            </a:r>
            <a:r>
              <a:rPr lang="en-US" sz="2600" dirty="0">
                <a:solidFill>
                  <a:schemeClr val="bg1"/>
                </a:solidFill>
              </a:rPr>
              <a:t>All Marian athletic teams and many clubs/activities require participation during weekends and scheduled school breaks and holidays. Except in cases of family emergencies or illness, participants are expected to be present at all tryout sessions, practices and games/matches or scheduled activities. </a:t>
            </a:r>
          </a:p>
          <a:p>
            <a:r>
              <a:rPr lang="en-US" sz="2600" dirty="0">
                <a:solidFill>
                  <a:schemeClr val="bg1"/>
                </a:solidFill>
              </a:rPr>
              <a:t>    In cases where a student must be absent, a decreased level of participation should be expected upon return. In all cases, parents and student-athletes should be diligent in expressing schedule conflicts well in advance.</a:t>
            </a:r>
          </a:p>
        </p:txBody>
      </p:sp>
      <p:pic>
        <p:nvPicPr>
          <p:cNvPr id="7" name="Picture 6"/>
          <p:cNvPicPr>
            <a:picLocks noChangeAspect="1"/>
          </p:cNvPicPr>
          <p:nvPr/>
        </p:nvPicPr>
        <p:blipFill>
          <a:blip r:embed="rId3"/>
          <a:stretch>
            <a:fillRect/>
          </a:stretch>
        </p:blipFill>
        <p:spPr>
          <a:xfrm>
            <a:off x="9975059" y="586326"/>
            <a:ext cx="1672657" cy="2437083"/>
          </a:xfrm>
          <a:prstGeom prst="rect">
            <a:avLst/>
          </a:prstGeom>
        </p:spPr>
      </p:pic>
    </p:spTree>
    <p:extLst>
      <p:ext uri="{BB962C8B-B14F-4D97-AF65-F5344CB8AC3E}">
        <p14:creationId xmlns:p14="http://schemas.microsoft.com/office/powerpoint/2010/main" val="50135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1" y="361278"/>
            <a:ext cx="4032569" cy="1400530"/>
          </a:xfrm>
        </p:spPr>
        <p:txBody>
          <a:bodyPr/>
          <a:lstStyle/>
          <a:p>
            <a:r>
              <a:rPr lang="en-US" b="1" dirty="0">
                <a:solidFill>
                  <a:schemeClr val="bg1"/>
                </a:solidFill>
              </a:rPr>
              <a:t>RESPONSIBILITY</a:t>
            </a:r>
            <a:br>
              <a:rPr lang="en-US" b="1" dirty="0">
                <a:solidFill>
                  <a:schemeClr val="bg1"/>
                </a:solidFill>
              </a:rPr>
            </a:br>
            <a:r>
              <a:rPr lang="en-US" b="1" dirty="0">
                <a:solidFill>
                  <a:schemeClr val="bg1"/>
                </a:solidFill>
              </a:rPr>
              <a:t>OF PARENTS</a:t>
            </a:r>
          </a:p>
        </p:txBody>
      </p:sp>
      <p:pic>
        <p:nvPicPr>
          <p:cNvPr id="4" name="Picture 3"/>
          <p:cNvPicPr>
            <a:picLocks noChangeAspect="1"/>
          </p:cNvPicPr>
          <p:nvPr/>
        </p:nvPicPr>
        <p:blipFill>
          <a:blip r:embed="rId2"/>
          <a:stretch>
            <a:fillRect/>
          </a:stretch>
        </p:blipFill>
        <p:spPr>
          <a:xfrm>
            <a:off x="9550998" y="3789015"/>
            <a:ext cx="2304488" cy="2408129"/>
          </a:xfrm>
          <a:prstGeom prst="rect">
            <a:avLst/>
          </a:prstGeom>
        </p:spPr>
      </p:pic>
      <p:sp>
        <p:nvSpPr>
          <p:cNvPr id="5" name="TextBox 4"/>
          <p:cNvSpPr txBox="1"/>
          <p:nvPr/>
        </p:nvSpPr>
        <p:spPr>
          <a:xfrm>
            <a:off x="4343400" y="586327"/>
            <a:ext cx="5029200" cy="923330"/>
          </a:xfrm>
          <a:prstGeom prst="rect">
            <a:avLst/>
          </a:prstGeom>
          <a:solidFill>
            <a:schemeClr val="bg1"/>
          </a:solidFill>
        </p:spPr>
        <p:txBody>
          <a:bodyPr wrap="square" rtlCol="0">
            <a:spAutoFit/>
          </a:bodyPr>
          <a:lstStyle/>
          <a:p>
            <a:r>
              <a:rPr lang="en-US" dirty="0"/>
              <a:t>Marian Catholic seeks an ownership with parents of athletes, including communication and sharing of goals.</a:t>
            </a:r>
          </a:p>
        </p:txBody>
      </p:sp>
      <p:sp>
        <p:nvSpPr>
          <p:cNvPr id="6" name="TextBox 5"/>
          <p:cNvSpPr txBox="1"/>
          <p:nvPr/>
        </p:nvSpPr>
        <p:spPr>
          <a:xfrm>
            <a:off x="262870" y="1981628"/>
            <a:ext cx="9113520" cy="4493538"/>
          </a:xfrm>
          <a:prstGeom prst="rect">
            <a:avLst/>
          </a:prstGeom>
          <a:noFill/>
        </p:spPr>
        <p:txBody>
          <a:bodyPr wrap="square" rtlCol="0">
            <a:spAutoFit/>
          </a:bodyPr>
          <a:lstStyle/>
          <a:p>
            <a:r>
              <a:rPr lang="en-US" sz="2200" b="1" dirty="0">
                <a:solidFill>
                  <a:schemeClr val="bg1"/>
                </a:solidFill>
              </a:rPr>
              <a:t>COMMON GOALS: </a:t>
            </a:r>
            <a:r>
              <a:rPr lang="en-US" sz="2200" dirty="0">
                <a:solidFill>
                  <a:schemeClr val="bg1"/>
                </a:solidFill>
              </a:rPr>
              <a:t>Marian Catholic has the same goals as parents in terms of development, Christian values, sportsmanship and success. Please discuss this presentation with your sons/daughters.</a:t>
            </a:r>
          </a:p>
          <a:p>
            <a:endParaRPr lang="en-US" sz="2200" dirty="0">
              <a:solidFill>
                <a:schemeClr val="bg1"/>
              </a:solidFill>
            </a:endParaRPr>
          </a:p>
          <a:p>
            <a:r>
              <a:rPr lang="en-US" sz="2200" b="1" dirty="0">
                <a:solidFill>
                  <a:schemeClr val="bg1"/>
                </a:solidFill>
              </a:rPr>
              <a:t>COMMUNICATION: </a:t>
            </a:r>
            <a:r>
              <a:rPr lang="en-US" sz="2200" dirty="0">
                <a:solidFill>
                  <a:schemeClr val="bg1"/>
                </a:solidFill>
              </a:rPr>
              <a:t>Please consult the Marian website, coach</a:t>
            </a:r>
          </a:p>
          <a:p>
            <a:r>
              <a:rPr lang="en-US" sz="2200" dirty="0">
                <a:solidFill>
                  <a:schemeClr val="bg1"/>
                </a:solidFill>
              </a:rPr>
              <a:t>e-mails and send-home materials to stay up to date with teams.</a:t>
            </a:r>
          </a:p>
          <a:p>
            <a:endParaRPr lang="en-US" sz="2200" dirty="0">
              <a:solidFill>
                <a:schemeClr val="bg1"/>
              </a:solidFill>
            </a:endParaRPr>
          </a:p>
          <a:p>
            <a:r>
              <a:rPr lang="en-US" sz="2200" b="1" dirty="0">
                <a:solidFill>
                  <a:schemeClr val="bg1"/>
                </a:solidFill>
              </a:rPr>
              <a:t>ISSUES: </a:t>
            </a:r>
            <a:r>
              <a:rPr lang="en-US" sz="2200" dirty="0">
                <a:solidFill>
                  <a:schemeClr val="bg1"/>
                </a:solidFill>
              </a:rPr>
              <a:t>We know issues arise. Please never put your sons/daughters, family or Marian Catholic in an embarrassing situation. Issues should be addressed in the following order: Athlete to coach, parent to coach, parent/athlete to administrator (only if no resolution through first two methods). This order priority helps develop students with leadership responsibility.</a:t>
            </a:r>
            <a:endParaRPr lang="en-US" sz="2200" b="1" dirty="0">
              <a:solidFill>
                <a:schemeClr val="bg1"/>
              </a:solidFill>
            </a:endParaRPr>
          </a:p>
        </p:txBody>
      </p:sp>
      <p:pic>
        <p:nvPicPr>
          <p:cNvPr id="8" name="Picture 7"/>
          <p:cNvPicPr>
            <a:picLocks noChangeAspect="1"/>
          </p:cNvPicPr>
          <p:nvPr/>
        </p:nvPicPr>
        <p:blipFill>
          <a:blip r:embed="rId3"/>
          <a:stretch>
            <a:fillRect/>
          </a:stretch>
        </p:blipFill>
        <p:spPr>
          <a:xfrm>
            <a:off x="9550998" y="361278"/>
            <a:ext cx="2304488" cy="3088014"/>
          </a:xfrm>
          <a:prstGeom prst="rect">
            <a:avLst/>
          </a:prstGeom>
        </p:spPr>
      </p:pic>
    </p:spTree>
    <p:extLst>
      <p:ext uri="{BB962C8B-B14F-4D97-AF65-F5344CB8AC3E}">
        <p14:creationId xmlns:p14="http://schemas.microsoft.com/office/powerpoint/2010/main" val="352273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1" y="361278"/>
            <a:ext cx="4032569" cy="1400530"/>
          </a:xfrm>
        </p:spPr>
        <p:txBody>
          <a:bodyPr/>
          <a:lstStyle/>
          <a:p>
            <a:r>
              <a:rPr lang="en-US" b="1" dirty="0">
                <a:solidFill>
                  <a:schemeClr val="bg1"/>
                </a:solidFill>
              </a:rPr>
              <a:t>RESPONSIBILITY</a:t>
            </a:r>
            <a:br>
              <a:rPr lang="en-US" b="1" dirty="0">
                <a:solidFill>
                  <a:schemeClr val="bg1"/>
                </a:solidFill>
              </a:rPr>
            </a:br>
            <a:r>
              <a:rPr lang="en-US" b="1" dirty="0">
                <a:solidFill>
                  <a:schemeClr val="bg1"/>
                </a:solidFill>
              </a:rPr>
              <a:t>OF PARENTS</a:t>
            </a:r>
          </a:p>
        </p:txBody>
      </p:sp>
      <p:pic>
        <p:nvPicPr>
          <p:cNvPr id="4" name="Picture 3"/>
          <p:cNvPicPr>
            <a:picLocks noChangeAspect="1"/>
          </p:cNvPicPr>
          <p:nvPr/>
        </p:nvPicPr>
        <p:blipFill>
          <a:blip r:embed="rId2"/>
          <a:stretch>
            <a:fillRect/>
          </a:stretch>
        </p:blipFill>
        <p:spPr>
          <a:xfrm>
            <a:off x="9550998" y="3789015"/>
            <a:ext cx="2304488" cy="2408129"/>
          </a:xfrm>
          <a:prstGeom prst="rect">
            <a:avLst/>
          </a:prstGeom>
        </p:spPr>
      </p:pic>
      <p:sp>
        <p:nvSpPr>
          <p:cNvPr id="5" name="TextBox 4"/>
          <p:cNvSpPr txBox="1"/>
          <p:nvPr/>
        </p:nvSpPr>
        <p:spPr>
          <a:xfrm>
            <a:off x="4343400" y="586327"/>
            <a:ext cx="5029200" cy="923330"/>
          </a:xfrm>
          <a:prstGeom prst="rect">
            <a:avLst/>
          </a:prstGeom>
          <a:solidFill>
            <a:schemeClr val="bg1"/>
          </a:solidFill>
        </p:spPr>
        <p:txBody>
          <a:bodyPr wrap="square" rtlCol="0">
            <a:spAutoFit/>
          </a:bodyPr>
          <a:lstStyle/>
          <a:p>
            <a:r>
              <a:rPr lang="en-US" dirty="0"/>
              <a:t>Marian Catholic seeks an ownership with parents of athletes, including communication and sharing of goals.</a:t>
            </a:r>
          </a:p>
        </p:txBody>
      </p:sp>
      <p:sp>
        <p:nvSpPr>
          <p:cNvPr id="6" name="TextBox 5"/>
          <p:cNvSpPr txBox="1"/>
          <p:nvPr/>
        </p:nvSpPr>
        <p:spPr>
          <a:xfrm>
            <a:off x="262870" y="1981628"/>
            <a:ext cx="9113520" cy="4524315"/>
          </a:xfrm>
          <a:prstGeom prst="rect">
            <a:avLst/>
          </a:prstGeom>
          <a:noFill/>
        </p:spPr>
        <p:txBody>
          <a:bodyPr wrap="square" rtlCol="0">
            <a:spAutoFit/>
          </a:bodyPr>
          <a:lstStyle/>
          <a:p>
            <a:r>
              <a:rPr lang="en-US" sz="2400" b="1" dirty="0">
                <a:solidFill>
                  <a:schemeClr val="bg1"/>
                </a:solidFill>
              </a:rPr>
              <a:t>PRACTICES: </a:t>
            </a:r>
            <a:r>
              <a:rPr lang="en-US" sz="2400" dirty="0">
                <a:solidFill>
                  <a:schemeClr val="bg1"/>
                </a:solidFill>
              </a:rPr>
              <a:t>In the majority of cases, Marian Catholic practices are not open to parents and fans. Please respect this policy and support student-athletes from a distance.</a:t>
            </a:r>
          </a:p>
          <a:p>
            <a:endParaRPr lang="en-US" sz="2400" b="1" dirty="0">
              <a:solidFill>
                <a:schemeClr val="bg1"/>
              </a:solidFill>
            </a:endParaRPr>
          </a:p>
          <a:p>
            <a:r>
              <a:rPr lang="en-US" sz="2400" b="1" dirty="0">
                <a:solidFill>
                  <a:schemeClr val="bg1"/>
                </a:solidFill>
              </a:rPr>
              <a:t>COURTESY: </a:t>
            </a:r>
            <a:r>
              <a:rPr lang="en-US" sz="2400" dirty="0">
                <a:solidFill>
                  <a:schemeClr val="bg1"/>
                </a:solidFill>
              </a:rPr>
              <a:t>Please note that many parking spaces near the West Gym entrance are RESERVED spaces. Students and parents should not park in these marked spots at any time. Also, please be aware that faculty needs access to these spaces throughout the day and night and drivers SHOULD NOT block entry or access to spaces at any time. Vehicles should NEVER travel or be parked on the Stadium ambulance area or non-paved areas of Marian Catholic.</a:t>
            </a:r>
            <a:endParaRPr lang="en-US" sz="2400" b="1" dirty="0">
              <a:solidFill>
                <a:schemeClr val="bg1"/>
              </a:solidFill>
            </a:endParaRPr>
          </a:p>
        </p:txBody>
      </p:sp>
      <p:pic>
        <p:nvPicPr>
          <p:cNvPr id="8" name="Picture 7"/>
          <p:cNvPicPr>
            <a:picLocks noChangeAspect="1"/>
          </p:cNvPicPr>
          <p:nvPr/>
        </p:nvPicPr>
        <p:blipFill>
          <a:blip r:embed="rId3"/>
          <a:stretch>
            <a:fillRect/>
          </a:stretch>
        </p:blipFill>
        <p:spPr>
          <a:xfrm>
            <a:off x="9550998" y="361278"/>
            <a:ext cx="2304488" cy="3088014"/>
          </a:xfrm>
          <a:prstGeom prst="rect">
            <a:avLst/>
          </a:prstGeom>
        </p:spPr>
      </p:pic>
    </p:spTree>
    <p:extLst>
      <p:ext uri="{BB962C8B-B14F-4D97-AF65-F5344CB8AC3E}">
        <p14:creationId xmlns:p14="http://schemas.microsoft.com/office/powerpoint/2010/main" val="1201741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31" y="361278"/>
            <a:ext cx="4696598" cy="1400530"/>
          </a:xfrm>
        </p:spPr>
        <p:txBody>
          <a:bodyPr/>
          <a:lstStyle/>
          <a:p>
            <a:r>
              <a:rPr lang="en-US" b="1" dirty="0">
                <a:solidFill>
                  <a:schemeClr val="bg1"/>
                </a:solidFill>
              </a:rPr>
              <a:t>COMMON GOAL:</a:t>
            </a:r>
            <a:br>
              <a:rPr lang="en-US" b="1" dirty="0">
                <a:solidFill>
                  <a:schemeClr val="bg1"/>
                </a:solidFill>
              </a:rPr>
            </a:br>
            <a:r>
              <a:rPr lang="en-US" b="1" dirty="0">
                <a:solidFill>
                  <a:schemeClr val="bg1"/>
                </a:solidFill>
              </a:rPr>
              <a:t>SPORTSMANSHIP</a:t>
            </a:r>
          </a:p>
        </p:txBody>
      </p:sp>
      <p:pic>
        <p:nvPicPr>
          <p:cNvPr id="4" name="Picture 3"/>
          <p:cNvPicPr>
            <a:picLocks noChangeAspect="1"/>
          </p:cNvPicPr>
          <p:nvPr/>
        </p:nvPicPr>
        <p:blipFill>
          <a:blip r:embed="rId2"/>
          <a:stretch>
            <a:fillRect/>
          </a:stretch>
        </p:blipFill>
        <p:spPr>
          <a:xfrm>
            <a:off x="9550998" y="3789015"/>
            <a:ext cx="2304488" cy="2408129"/>
          </a:xfrm>
          <a:prstGeom prst="rect">
            <a:avLst/>
          </a:prstGeom>
        </p:spPr>
      </p:pic>
      <p:sp>
        <p:nvSpPr>
          <p:cNvPr id="5" name="TextBox 4"/>
          <p:cNvSpPr txBox="1"/>
          <p:nvPr/>
        </p:nvSpPr>
        <p:spPr>
          <a:xfrm>
            <a:off x="5182037" y="519479"/>
            <a:ext cx="3777343" cy="1200329"/>
          </a:xfrm>
          <a:prstGeom prst="rect">
            <a:avLst/>
          </a:prstGeom>
          <a:solidFill>
            <a:schemeClr val="bg1"/>
          </a:solidFill>
        </p:spPr>
        <p:txBody>
          <a:bodyPr wrap="square" rtlCol="0">
            <a:spAutoFit/>
          </a:bodyPr>
          <a:lstStyle/>
          <a:p>
            <a:r>
              <a:rPr lang="en-US" dirty="0"/>
              <a:t>Pride comes from knowing all of our words and actions represent family, community and Marian Catholic High School.</a:t>
            </a:r>
          </a:p>
        </p:txBody>
      </p:sp>
      <p:sp>
        <p:nvSpPr>
          <p:cNvPr id="6" name="TextBox 5"/>
          <p:cNvSpPr txBox="1"/>
          <p:nvPr/>
        </p:nvSpPr>
        <p:spPr>
          <a:xfrm>
            <a:off x="262870" y="1981628"/>
            <a:ext cx="9113520" cy="4493538"/>
          </a:xfrm>
          <a:prstGeom prst="rect">
            <a:avLst/>
          </a:prstGeom>
          <a:noFill/>
        </p:spPr>
        <p:txBody>
          <a:bodyPr wrap="square" rtlCol="0">
            <a:spAutoFit/>
          </a:bodyPr>
          <a:lstStyle/>
          <a:p>
            <a:r>
              <a:rPr lang="en-US" sz="2200" dirty="0">
                <a:solidFill>
                  <a:schemeClr val="bg1"/>
                </a:solidFill>
              </a:rPr>
              <a:t>In conjunction with the Illinois High School Association and East Suburban Catholic Conference, sportsmanship is a priority at Marian Catholic.</a:t>
            </a:r>
          </a:p>
          <a:p>
            <a:endParaRPr lang="en-US" sz="2200" dirty="0">
              <a:solidFill>
                <a:schemeClr val="bg1"/>
              </a:solidFill>
            </a:endParaRPr>
          </a:p>
          <a:p>
            <a:r>
              <a:rPr lang="en-US" sz="2200" dirty="0">
                <a:solidFill>
                  <a:schemeClr val="bg1"/>
                </a:solidFill>
              </a:rPr>
              <a:t>The bar is set high for student-athletes and coaches as we wear the Black and Gold in interscholastic competition and in dealing with opponents, tournaments and registered officials.</a:t>
            </a:r>
          </a:p>
          <a:p>
            <a:endParaRPr lang="en-US" sz="2200" dirty="0">
              <a:solidFill>
                <a:schemeClr val="bg1"/>
              </a:solidFill>
            </a:endParaRPr>
          </a:p>
          <a:p>
            <a:r>
              <a:rPr lang="en-US" sz="2200" dirty="0">
                <a:solidFill>
                  <a:schemeClr val="bg1"/>
                </a:solidFill>
              </a:rPr>
              <a:t>There is also an expectation that fans and parents represent us to the best of their abilities. We look forward to enthusiastic, positive support for all student athletes, while encouraging all to heed the IHSA’s advise and SPORT A WINNING ATTITUDE! Thanks in advance for your cooperation and emphasis on Sportsmanship values.</a:t>
            </a:r>
          </a:p>
        </p:txBody>
      </p:sp>
      <p:pic>
        <p:nvPicPr>
          <p:cNvPr id="7" name="Picture 6"/>
          <p:cNvPicPr>
            <a:picLocks noChangeAspect="1"/>
          </p:cNvPicPr>
          <p:nvPr/>
        </p:nvPicPr>
        <p:blipFill>
          <a:blip r:embed="rId3"/>
          <a:stretch>
            <a:fillRect/>
          </a:stretch>
        </p:blipFill>
        <p:spPr>
          <a:xfrm>
            <a:off x="9550998" y="485458"/>
            <a:ext cx="2304488" cy="3088014"/>
          </a:xfrm>
          <a:prstGeom prst="rect">
            <a:avLst/>
          </a:prstGeom>
        </p:spPr>
      </p:pic>
    </p:spTree>
    <p:extLst>
      <p:ext uri="{BB962C8B-B14F-4D97-AF65-F5344CB8AC3E}">
        <p14:creationId xmlns:p14="http://schemas.microsoft.com/office/powerpoint/2010/main" val="8686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3076803" cy="1400530"/>
          </a:xfrm>
        </p:spPr>
        <p:txBody>
          <a:bodyPr/>
          <a:lstStyle/>
          <a:p>
            <a:r>
              <a:rPr lang="en-US" b="1" dirty="0">
                <a:solidFill>
                  <a:schemeClr val="bg1"/>
                </a:solidFill>
              </a:rPr>
              <a:t>SPORTS</a:t>
            </a:r>
            <a:br>
              <a:rPr lang="en-US" b="1" dirty="0">
                <a:solidFill>
                  <a:schemeClr val="bg1"/>
                </a:solidFill>
              </a:rPr>
            </a:br>
            <a:r>
              <a:rPr lang="en-US" b="1" dirty="0">
                <a:solidFill>
                  <a:schemeClr val="bg1"/>
                </a:solidFill>
              </a:rPr>
              <a:t>PHYSICALS</a:t>
            </a:r>
          </a:p>
        </p:txBody>
      </p:sp>
      <p:pic>
        <p:nvPicPr>
          <p:cNvPr id="3" name="Picture 2"/>
          <p:cNvPicPr>
            <a:picLocks noChangeAspect="1"/>
          </p:cNvPicPr>
          <p:nvPr/>
        </p:nvPicPr>
        <p:blipFill>
          <a:blip r:embed="rId2"/>
          <a:stretch>
            <a:fillRect/>
          </a:stretch>
        </p:blipFill>
        <p:spPr>
          <a:xfrm>
            <a:off x="8617352" y="452718"/>
            <a:ext cx="3140579" cy="3358243"/>
          </a:xfrm>
          <a:prstGeom prst="rect">
            <a:avLst/>
          </a:prstGeom>
        </p:spPr>
      </p:pic>
      <p:sp>
        <p:nvSpPr>
          <p:cNvPr id="4" name="TextBox 3"/>
          <p:cNvSpPr txBox="1"/>
          <p:nvPr/>
        </p:nvSpPr>
        <p:spPr>
          <a:xfrm>
            <a:off x="522514" y="2131839"/>
            <a:ext cx="7935686" cy="3816429"/>
          </a:xfrm>
          <a:prstGeom prst="rect">
            <a:avLst/>
          </a:prstGeom>
          <a:noFill/>
        </p:spPr>
        <p:txBody>
          <a:bodyPr wrap="square" rtlCol="0">
            <a:spAutoFit/>
          </a:bodyPr>
          <a:lstStyle/>
          <a:p>
            <a:r>
              <a:rPr lang="en-US" sz="2200" dirty="0">
                <a:solidFill>
                  <a:schemeClr val="bg1"/>
                </a:solidFill>
              </a:rPr>
              <a:t>It is MANDATORY that each student-athlete have a current PHYSICAL on file before trying out for any Spartan Athletic team. IHSA/IESA Physical forms are available for download on the Athletics home page on the Marian Web Site. A doctor-generated physical form is acceptable as well.</a:t>
            </a:r>
          </a:p>
          <a:p>
            <a:endParaRPr lang="en-US" sz="2200" dirty="0">
              <a:solidFill>
                <a:schemeClr val="bg1"/>
              </a:solidFill>
            </a:endParaRPr>
          </a:p>
          <a:p>
            <a:r>
              <a:rPr lang="en-US" sz="2200" dirty="0">
                <a:solidFill>
                  <a:schemeClr val="bg1"/>
                </a:solidFill>
              </a:rPr>
              <a:t>It would be wise for any prospective student-athlete to take advantage of $20 physicals offered in school during spring Finals Week of each year. These physicals will be good for the entire following school year.</a:t>
            </a:r>
          </a:p>
        </p:txBody>
      </p:sp>
      <p:sp>
        <p:nvSpPr>
          <p:cNvPr id="5" name="TextBox 4"/>
          <p:cNvSpPr txBox="1"/>
          <p:nvPr/>
        </p:nvSpPr>
        <p:spPr>
          <a:xfrm>
            <a:off x="8617352" y="3942079"/>
            <a:ext cx="3140579" cy="2523768"/>
          </a:xfrm>
          <a:prstGeom prst="rect">
            <a:avLst/>
          </a:prstGeom>
          <a:solidFill>
            <a:schemeClr val="bg1"/>
          </a:solidFill>
        </p:spPr>
        <p:txBody>
          <a:bodyPr wrap="square" rtlCol="0">
            <a:spAutoFit/>
          </a:bodyPr>
          <a:lstStyle/>
          <a:p>
            <a:pPr algn="ctr"/>
            <a:r>
              <a:rPr lang="en-US" sz="2400" b="1" dirty="0">
                <a:solidFill>
                  <a:srgbClr val="FFC000"/>
                </a:solidFill>
              </a:rPr>
              <a:t>ALL-SCHOOL PHYSICAL</a:t>
            </a:r>
            <a:br>
              <a:rPr lang="en-US" sz="2400" b="1" dirty="0">
                <a:solidFill>
                  <a:srgbClr val="FFC000"/>
                </a:solidFill>
              </a:rPr>
            </a:br>
            <a:endParaRPr lang="en-US" b="1" dirty="0">
              <a:solidFill>
                <a:srgbClr val="FFC000"/>
              </a:solidFill>
            </a:endParaRPr>
          </a:p>
          <a:p>
            <a:pPr algn="ctr"/>
            <a:r>
              <a:rPr lang="en-US" sz="2400" b="1" dirty="0">
                <a:solidFill>
                  <a:srgbClr val="FFC000"/>
                </a:solidFill>
              </a:rPr>
              <a:t>Thursday,</a:t>
            </a:r>
          </a:p>
          <a:p>
            <a:pPr algn="ctr"/>
            <a:r>
              <a:rPr lang="en-US" sz="2400" b="1" dirty="0">
                <a:solidFill>
                  <a:srgbClr val="FFC000"/>
                </a:solidFill>
              </a:rPr>
              <a:t>May 23, 2024</a:t>
            </a:r>
          </a:p>
          <a:p>
            <a:pPr algn="ctr"/>
            <a:endParaRPr lang="en-US" b="1" dirty="0">
              <a:solidFill>
                <a:srgbClr val="FFC000"/>
              </a:solidFill>
            </a:endParaRPr>
          </a:p>
          <a:p>
            <a:pPr algn="ctr"/>
            <a:r>
              <a:rPr lang="en-US" sz="2400" b="1" dirty="0">
                <a:solidFill>
                  <a:srgbClr val="FFC000"/>
                </a:solidFill>
              </a:rPr>
              <a:t>7 a.m.</a:t>
            </a:r>
          </a:p>
        </p:txBody>
      </p:sp>
    </p:spTree>
    <p:extLst>
      <p:ext uri="{BB962C8B-B14F-4D97-AF65-F5344CB8AC3E}">
        <p14:creationId xmlns:p14="http://schemas.microsoft.com/office/powerpoint/2010/main" val="1345104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7812089" cy="810025"/>
          </a:xfrm>
        </p:spPr>
        <p:txBody>
          <a:bodyPr/>
          <a:lstStyle/>
          <a:p>
            <a:r>
              <a:rPr lang="en-US" b="1" dirty="0">
                <a:solidFill>
                  <a:schemeClr val="bg1"/>
                </a:solidFill>
              </a:rPr>
              <a:t>COMMUNICATION!</a:t>
            </a:r>
          </a:p>
        </p:txBody>
      </p:sp>
      <p:sp>
        <p:nvSpPr>
          <p:cNvPr id="4" name="TextBox 3"/>
          <p:cNvSpPr txBox="1"/>
          <p:nvPr/>
        </p:nvSpPr>
        <p:spPr>
          <a:xfrm>
            <a:off x="646111" y="1262743"/>
            <a:ext cx="7141029" cy="5170646"/>
          </a:xfrm>
          <a:prstGeom prst="rect">
            <a:avLst/>
          </a:prstGeom>
          <a:noFill/>
        </p:spPr>
        <p:txBody>
          <a:bodyPr wrap="square" rtlCol="0">
            <a:spAutoFit/>
          </a:bodyPr>
          <a:lstStyle/>
          <a:p>
            <a:r>
              <a:rPr lang="en-US" sz="2200" dirty="0">
                <a:solidFill>
                  <a:schemeClr val="bg1"/>
                </a:solidFill>
              </a:rPr>
              <a:t>The road to any successful season will be accomplished by good communication among staff, coaches, parents and athletes.</a:t>
            </a:r>
          </a:p>
          <a:p>
            <a:endParaRPr lang="en-US" sz="2200" dirty="0">
              <a:solidFill>
                <a:schemeClr val="bg1"/>
              </a:solidFill>
            </a:endParaRPr>
          </a:p>
          <a:p>
            <a:r>
              <a:rPr lang="en-US" sz="2200" dirty="0">
                <a:solidFill>
                  <a:schemeClr val="bg1"/>
                </a:solidFill>
              </a:rPr>
              <a:t>The Marian Catholic main office is open until 3:30 p.m. on school days and all coaches should have voicemails. Many coaches will develop their own phone trees and electronic communication systems.</a:t>
            </a:r>
          </a:p>
          <a:p>
            <a:endParaRPr lang="en-US" sz="2200" dirty="0">
              <a:solidFill>
                <a:schemeClr val="bg1"/>
              </a:solidFill>
            </a:endParaRPr>
          </a:p>
          <a:p>
            <a:r>
              <a:rPr lang="en-US" sz="2200" dirty="0">
                <a:solidFill>
                  <a:schemeClr val="bg1"/>
                </a:solidFill>
              </a:rPr>
              <a:t>Often the most efficient means of reaching a coach during the day will be through e-mail. Direct communication through athletes and coaches teaches responsibility and is often most effective.</a:t>
            </a:r>
          </a:p>
          <a:p>
            <a:endParaRPr lang="en-US" sz="2200" dirty="0">
              <a:solidFill>
                <a:schemeClr val="bg1"/>
              </a:solidFill>
            </a:endParaRPr>
          </a:p>
        </p:txBody>
      </p:sp>
      <p:pic>
        <p:nvPicPr>
          <p:cNvPr id="6" name="Picture 5"/>
          <p:cNvPicPr>
            <a:picLocks noChangeAspect="1"/>
          </p:cNvPicPr>
          <p:nvPr/>
        </p:nvPicPr>
        <p:blipFill>
          <a:blip r:embed="rId2"/>
          <a:stretch>
            <a:fillRect/>
          </a:stretch>
        </p:blipFill>
        <p:spPr>
          <a:xfrm>
            <a:off x="8599714" y="452718"/>
            <a:ext cx="2950028" cy="2950028"/>
          </a:xfrm>
          <a:prstGeom prst="rect">
            <a:avLst/>
          </a:prstGeom>
        </p:spPr>
      </p:pic>
      <p:pic>
        <p:nvPicPr>
          <p:cNvPr id="7" name="Picture 6"/>
          <p:cNvPicPr>
            <a:picLocks noChangeAspect="1"/>
          </p:cNvPicPr>
          <p:nvPr/>
        </p:nvPicPr>
        <p:blipFill>
          <a:blip r:embed="rId3"/>
          <a:stretch>
            <a:fillRect/>
          </a:stretch>
        </p:blipFill>
        <p:spPr>
          <a:xfrm>
            <a:off x="8692242" y="3696078"/>
            <a:ext cx="2857500" cy="2581275"/>
          </a:xfrm>
          <a:prstGeom prst="rect">
            <a:avLst/>
          </a:prstGeom>
        </p:spPr>
      </p:pic>
    </p:spTree>
    <p:extLst>
      <p:ext uri="{BB962C8B-B14F-4D97-AF65-F5344CB8AC3E}">
        <p14:creationId xmlns:p14="http://schemas.microsoft.com/office/powerpoint/2010/main" val="392696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9635" y="452717"/>
            <a:ext cx="11299372" cy="5817453"/>
          </a:xfrm>
          <a:ln w="57150">
            <a:solidFill>
              <a:srgbClr val="FF0000"/>
            </a:solidFill>
            <a:prstDash val="dash"/>
          </a:ln>
        </p:spPr>
        <p:txBody>
          <a:bodyPr/>
          <a:lstStyle/>
          <a:p>
            <a:r>
              <a:rPr lang="en-US" b="1" i="1" dirty="0">
                <a:solidFill>
                  <a:schemeClr val="bg1"/>
                </a:solidFill>
                <a:latin typeface="Arial" panose="020B0604020202020204" pitchFamily="34" charset="0"/>
                <a:cs typeface="Arial" panose="020B0604020202020204" pitchFamily="34" charset="0"/>
              </a:rPr>
              <a:t>PLEASE NOTE </a:t>
            </a:r>
            <a:r>
              <a:rPr lang="en-US" i="1" dirty="0">
                <a:solidFill>
                  <a:schemeClr val="bg1"/>
                </a:solidFill>
                <a:latin typeface="Arial" panose="020B0604020202020204" pitchFamily="34" charset="0"/>
                <a:cs typeface="Arial" panose="020B0604020202020204" pitchFamily="34" charset="0"/>
              </a:rPr>
              <a:t>that this presentation replaces the traditional sports Parent Awareness Meetings to begin each season. The presentation will familiarize you with Marian policy and reminders, as well as address any questions. It’s very important that the contents of this presentation be discussed with and understood by your student athletes.</a:t>
            </a:r>
          </a:p>
        </p:txBody>
      </p:sp>
    </p:spTree>
    <p:extLst>
      <p:ext uri="{BB962C8B-B14F-4D97-AF65-F5344CB8AC3E}">
        <p14:creationId xmlns:p14="http://schemas.microsoft.com/office/powerpoint/2010/main" val="423577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76516"/>
            <a:ext cx="9404723" cy="831796"/>
          </a:xfrm>
        </p:spPr>
        <p:txBody>
          <a:bodyPr/>
          <a:lstStyle/>
          <a:p>
            <a:r>
              <a:rPr lang="en-US" sz="8000" b="1" baseline="3000" dirty="0">
                <a:solidFill>
                  <a:schemeClr val="bg1"/>
                </a:solidFill>
                <a:effectLst>
                  <a:outerShdw blurRad="38100" dist="38100" dir="2700000" algn="tl">
                    <a:srgbClr val="000000">
                      <a:alpha val="43137"/>
                    </a:srgbClr>
                  </a:outerShdw>
                </a:effectLst>
                <a:latin typeface="Bookman Old Style" panose="02050604050505020204" pitchFamily="18" charset="0"/>
              </a:rPr>
              <a:t>SPARTAN PARTNERS</a:t>
            </a:r>
          </a:p>
        </p:txBody>
      </p:sp>
      <p:pic>
        <p:nvPicPr>
          <p:cNvPr id="3" name="Picture 2"/>
          <p:cNvPicPr>
            <a:picLocks noChangeAspect="1"/>
          </p:cNvPicPr>
          <p:nvPr/>
        </p:nvPicPr>
        <p:blipFill>
          <a:blip r:embed="rId2"/>
          <a:stretch>
            <a:fillRect/>
          </a:stretch>
        </p:blipFill>
        <p:spPr>
          <a:xfrm>
            <a:off x="9504870" y="452718"/>
            <a:ext cx="2304488" cy="2408129"/>
          </a:xfrm>
          <a:prstGeom prst="rect">
            <a:avLst/>
          </a:prstGeom>
        </p:spPr>
      </p:pic>
      <p:pic>
        <p:nvPicPr>
          <p:cNvPr id="4" name="Picture 3"/>
          <p:cNvPicPr>
            <a:picLocks noChangeAspect="1"/>
          </p:cNvPicPr>
          <p:nvPr/>
        </p:nvPicPr>
        <p:blipFill>
          <a:blip r:embed="rId3"/>
          <a:stretch>
            <a:fillRect/>
          </a:stretch>
        </p:blipFill>
        <p:spPr>
          <a:xfrm>
            <a:off x="616267" y="1317172"/>
            <a:ext cx="2370773" cy="1576333"/>
          </a:xfrm>
          <a:prstGeom prst="rect">
            <a:avLst/>
          </a:prstGeom>
        </p:spPr>
      </p:pic>
      <p:sp>
        <p:nvSpPr>
          <p:cNvPr id="5" name="TextBox 4"/>
          <p:cNvSpPr txBox="1"/>
          <p:nvPr/>
        </p:nvSpPr>
        <p:spPr>
          <a:xfrm>
            <a:off x="3254828" y="1491348"/>
            <a:ext cx="5508172" cy="1118255"/>
          </a:xfrm>
          <a:prstGeom prst="rect">
            <a:avLst/>
          </a:prstGeom>
          <a:noFill/>
          <a:ln>
            <a:solidFill>
              <a:schemeClr val="bg1"/>
            </a:solidFill>
          </a:ln>
        </p:spPr>
        <p:txBody>
          <a:bodyPr wrap="square" rtlCol="0">
            <a:spAutoFit/>
          </a:bodyPr>
          <a:lstStyle/>
          <a:p>
            <a:pPr algn="ctr"/>
            <a:r>
              <a:rPr lang="en-US" sz="4000" b="1" baseline="3000" dirty="0">
                <a:solidFill>
                  <a:schemeClr val="bg1"/>
                </a:solidFill>
              </a:rPr>
              <a:t>Illinois High School Association</a:t>
            </a:r>
          </a:p>
          <a:p>
            <a:pPr algn="ctr"/>
            <a:endParaRPr lang="en-US" sz="2000" b="1" baseline="3000" dirty="0">
              <a:solidFill>
                <a:schemeClr val="bg1"/>
              </a:solidFill>
            </a:endParaRPr>
          </a:p>
          <a:p>
            <a:pPr algn="ctr"/>
            <a:r>
              <a:rPr lang="en-US" sz="4000" b="1" baseline="3000" dirty="0">
                <a:solidFill>
                  <a:schemeClr val="bg1"/>
                </a:solidFill>
              </a:rPr>
              <a:t>www.ihsa.org	</a:t>
            </a:r>
          </a:p>
        </p:txBody>
      </p:sp>
      <p:pic>
        <p:nvPicPr>
          <p:cNvPr id="6" name="Picture 5"/>
          <p:cNvPicPr>
            <a:picLocks noChangeAspect="1"/>
          </p:cNvPicPr>
          <p:nvPr/>
        </p:nvPicPr>
        <p:blipFill>
          <a:blip r:embed="rId4"/>
          <a:stretch>
            <a:fillRect/>
          </a:stretch>
        </p:blipFill>
        <p:spPr>
          <a:xfrm>
            <a:off x="646110" y="3098346"/>
            <a:ext cx="2340929" cy="1254069"/>
          </a:xfrm>
          <a:prstGeom prst="rect">
            <a:avLst/>
          </a:prstGeom>
        </p:spPr>
      </p:pic>
      <p:sp>
        <p:nvSpPr>
          <p:cNvPr id="8" name="TextBox 7"/>
          <p:cNvSpPr txBox="1"/>
          <p:nvPr/>
        </p:nvSpPr>
        <p:spPr>
          <a:xfrm>
            <a:off x="3254828" y="3141890"/>
            <a:ext cx="5508172" cy="1077218"/>
          </a:xfrm>
          <a:prstGeom prst="rect">
            <a:avLst/>
          </a:prstGeom>
          <a:noFill/>
          <a:ln>
            <a:solidFill>
              <a:schemeClr val="bg1"/>
            </a:solidFill>
          </a:ln>
        </p:spPr>
        <p:txBody>
          <a:bodyPr wrap="square" rtlCol="0">
            <a:spAutoFit/>
          </a:bodyPr>
          <a:lstStyle/>
          <a:p>
            <a:pPr algn="ctr"/>
            <a:r>
              <a:rPr lang="en-US" sz="2400" b="1" dirty="0">
                <a:solidFill>
                  <a:schemeClr val="bg1"/>
                </a:solidFill>
              </a:rPr>
              <a:t>East Suburban Catholic Conference</a:t>
            </a:r>
          </a:p>
          <a:p>
            <a:pPr algn="ctr"/>
            <a:endParaRPr lang="en-US" sz="1600" b="1" dirty="0">
              <a:solidFill>
                <a:schemeClr val="bg1"/>
              </a:solidFill>
            </a:endParaRPr>
          </a:p>
          <a:p>
            <a:pPr algn="ctr"/>
            <a:r>
              <a:rPr lang="en-US" sz="2400" b="1" dirty="0">
                <a:solidFill>
                  <a:schemeClr val="bg1"/>
                </a:solidFill>
              </a:rPr>
              <a:t>www.eastsuburbancc.com</a:t>
            </a:r>
          </a:p>
        </p:txBody>
      </p:sp>
      <p:pic>
        <p:nvPicPr>
          <p:cNvPr id="9" name="Picture 8"/>
          <p:cNvPicPr>
            <a:picLocks noChangeAspect="1"/>
          </p:cNvPicPr>
          <p:nvPr/>
        </p:nvPicPr>
        <p:blipFill>
          <a:blip r:embed="rId5"/>
          <a:stretch>
            <a:fillRect/>
          </a:stretch>
        </p:blipFill>
        <p:spPr>
          <a:xfrm>
            <a:off x="616267" y="4638774"/>
            <a:ext cx="2919541" cy="1856828"/>
          </a:xfrm>
          <a:prstGeom prst="rect">
            <a:avLst/>
          </a:prstGeom>
          <a:ln>
            <a:solidFill>
              <a:schemeClr val="bg1"/>
            </a:solidFill>
          </a:ln>
        </p:spPr>
      </p:pic>
      <p:sp>
        <p:nvSpPr>
          <p:cNvPr id="10" name="TextBox 9"/>
          <p:cNvSpPr txBox="1"/>
          <p:nvPr/>
        </p:nvSpPr>
        <p:spPr>
          <a:xfrm>
            <a:off x="3777343" y="4867380"/>
            <a:ext cx="8001000" cy="1138773"/>
          </a:xfrm>
          <a:prstGeom prst="rect">
            <a:avLst/>
          </a:prstGeom>
          <a:noFill/>
          <a:ln>
            <a:solidFill>
              <a:schemeClr val="bg1"/>
            </a:solidFill>
          </a:ln>
        </p:spPr>
        <p:txBody>
          <a:bodyPr wrap="square" rtlCol="0">
            <a:spAutoFit/>
          </a:bodyPr>
          <a:lstStyle/>
          <a:p>
            <a:pPr algn="ctr"/>
            <a:r>
              <a:rPr lang="en-US" sz="2400" b="1" dirty="0">
                <a:solidFill>
                  <a:schemeClr val="bg1"/>
                </a:solidFill>
              </a:rPr>
              <a:t>Marian Catholic Spartan Shop</a:t>
            </a:r>
          </a:p>
          <a:p>
            <a:pPr algn="ctr"/>
            <a:endParaRPr lang="en-US" b="1" dirty="0">
              <a:solidFill>
                <a:schemeClr val="bg1"/>
              </a:solidFill>
            </a:endParaRPr>
          </a:p>
          <a:p>
            <a:pPr algn="ctr"/>
            <a:r>
              <a:rPr lang="en-US" sz="2400" b="1" dirty="0">
                <a:solidFill>
                  <a:schemeClr val="bg1"/>
                </a:solidFill>
              </a:rPr>
              <a:t>www.marianchs.com/Spartan-shop.php</a:t>
            </a:r>
          </a:p>
        </p:txBody>
      </p:sp>
    </p:spTree>
    <p:extLst>
      <p:ext uri="{BB962C8B-B14F-4D97-AF65-F5344CB8AC3E}">
        <p14:creationId xmlns:p14="http://schemas.microsoft.com/office/powerpoint/2010/main" val="229722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363510"/>
            <a:ext cx="11168742" cy="897111"/>
          </a:xfrm>
          <a:solidFill>
            <a:schemeClr val="bg1"/>
          </a:solidFill>
        </p:spPr>
        <p:txBody>
          <a:bodyPr/>
          <a:lstStyle/>
          <a:p>
            <a:pPr algn="ctr"/>
            <a:r>
              <a:rPr lang="en-US" sz="4800" b="1" i="1" dirty="0">
                <a:effectLst>
                  <a:outerShdw blurRad="38100" dist="38100" dir="2700000" algn="tl">
                    <a:srgbClr val="000000">
                      <a:alpha val="43137"/>
                    </a:srgbClr>
                  </a:outerShdw>
                </a:effectLst>
                <a:latin typeface="Bookman Old Style" panose="02050604050505020204" pitchFamily="18" charset="0"/>
              </a:rPr>
              <a:t>Thanks and enjoy the journey!</a:t>
            </a:r>
          </a:p>
        </p:txBody>
      </p:sp>
      <p:pic>
        <p:nvPicPr>
          <p:cNvPr id="7" name="Picture 6"/>
          <p:cNvPicPr>
            <a:picLocks noChangeAspect="1"/>
          </p:cNvPicPr>
          <p:nvPr/>
        </p:nvPicPr>
        <p:blipFill>
          <a:blip r:embed="rId2"/>
          <a:stretch>
            <a:fillRect/>
          </a:stretch>
        </p:blipFill>
        <p:spPr>
          <a:xfrm>
            <a:off x="6150118" y="1437132"/>
            <a:ext cx="2286000" cy="2962275"/>
          </a:xfrm>
          <a:prstGeom prst="rect">
            <a:avLst/>
          </a:prstGeom>
          <a:ln>
            <a:solidFill>
              <a:schemeClr val="bg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43" y="1437132"/>
            <a:ext cx="2352675" cy="4238625"/>
          </a:xfrm>
          <a:prstGeom prst="rect">
            <a:avLst/>
          </a:prstGeom>
          <a:ln>
            <a:solidFill>
              <a:schemeClr val="bg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298" y="1437132"/>
            <a:ext cx="2764482" cy="4383807"/>
          </a:xfrm>
          <a:prstGeom prst="rect">
            <a:avLst/>
          </a:prstGeom>
          <a:ln>
            <a:solidFill>
              <a:schemeClr val="bg1"/>
            </a:solidFill>
          </a:ln>
        </p:spPr>
      </p:pic>
      <p:sp>
        <p:nvSpPr>
          <p:cNvPr id="10" name="TextBox 9"/>
          <p:cNvSpPr txBox="1"/>
          <p:nvPr/>
        </p:nvSpPr>
        <p:spPr>
          <a:xfrm>
            <a:off x="345688" y="5954751"/>
            <a:ext cx="11508058" cy="646331"/>
          </a:xfrm>
          <a:prstGeom prst="rect">
            <a:avLst/>
          </a:prstGeom>
          <a:solidFill>
            <a:schemeClr val="bg1"/>
          </a:solidFill>
        </p:spPr>
        <p:txBody>
          <a:bodyPr wrap="square" rtlCol="0">
            <a:spAutoFit/>
          </a:bodyPr>
          <a:lstStyle/>
          <a:p>
            <a:pPr algn="ctr"/>
            <a:r>
              <a:rPr lang="en-US" sz="3600" dirty="0">
                <a:solidFill>
                  <a:srgbClr val="FFC000"/>
                </a:solidFill>
              </a:rPr>
              <a:t>We are… MARIAN CATHOLIC!</a:t>
            </a:r>
            <a:endParaRPr lang="en-US" dirty="0">
              <a:solidFill>
                <a:srgbClr val="FFC000"/>
              </a:solidFill>
            </a:endParaRPr>
          </a:p>
        </p:txBody>
      </p:sp>
      <p:sp>
        <p:nvSpPr>
          <p:cNvPr id="11" name="TextBox 10"/>
          <p:cNvSpPr txBox="1"/>
          <p:nvPr/>
        </p:nvSpPr>
        <p:spPr>
          <a:xfrm>
            <a:off x="5887844" y="4538546"/>
            <a:ext cx="2665141" cy="1354217"/>
          </a:xfrm>
          <a:prstGeom prst="rect">
            <a:avLst/>
          </a:prstGeom>
          <a:noFill/>
        </p:spPr>
        <p:txBody>
          <a:bodyPr wrap="square" rtlCol="0">
            <a:spAutoFit/>
          </a:bodyPr>
          <a:lstStyle/>
          <a:p>
            <a:r>
              <a:rPr lang="en-US" sz="1600" b="1" dirty="0">
                <a:solidFill>
                  <a:schemeClr val="bg1"/>
                </a:solidFill>
              </a:rPr>
              <a:t>FROM LEFT:</a:t>
            </a:r>
          </a:p>
          <a:p>
            <a:r>
              <a:rPr lang="en-US" sz="1600" dirty="0">
                <a:solidFill>
                  <a:schemeClr val="bg1"/>
                </a:solidFill>
              </a:rPr>
              <a:t>Joey Cifelli ‘15</a:t>
            </a:r>
            <a:br>
              <a:rPr lang="en-US" sz="1600" dirty="0">
                <a:solidFill>
                  <a:schemeClr val="bg1"/>
                </a:solidFill>
              </a:rPr>
            </a:br>
            <a:r>
              <a:rPr lang="en-US" sz="1600" dirty="0">
                <a:solidFill>
                  <a:schemeClr val="bg1"/>
                </a:solidFill>
              </a:rPr>
              <a:t>Tyler Ulis ‘14</a:t>
            </a:r>
            <a:br>
              <a:rPr lang="en-US" sz="1600" dirty="0">
                <a:solidFill>
                  <a:schemeClr val="bg1"/>
                </a:solidFill>
              </a:rPr>
            </a:br>
            <a:r>
              <a:rPr lang="en-US" sz="1600" dirty="0">
                <a:solidFill>
                  <a:schemeClr val="bg1"/>
                </a:solidFill>
              </a:rPr>
              <a:t>Melissa </a:t>
            </a:r>
            <a:r>
              <a:rPr lang="en-US" sz="1600" dirty="0" err="1">
                <a:solidFill>
                  <a:schemeClr val="bg1"/>
                </a:solidFill>
              </a:rPr>
              <a:t>Gergel</a:t>
            </a:r>
            <a:r>
              <a:rPr lang="en-US" sz="1600" dirty="0">
                <a:solidFill>
                  <a:schemeClr val="bg1"/>
                </a:solidFill>
              </a:rPr>
              <a:t> ’07</a:t>
            </a:r>
          </a:p>
          <a:p>
            <a:r>
              <a:rPr lang="en-US" sz="1600" dirty="0">
                <a:solidFill>
                  <a:schemeClr val="bg1"/>
                </a:solidFill>
              </a:rPr>
              <a:t>Dennis Kelly ‘08</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1101" y="1420809"/>
            <a:ext cx="2716743" cy="407511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738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6" y="452717"/>
            <a:ext cx="11691257" cy="5987271"/>
          </a:xfrm>
        </p:spPr>
        <p:txBody>
          <a:bodyPr/>
          <a:lstStyle/>
          <a:p>
            <a:r>
              <a:rPr lang="en-US" sz="6600" b="1" baseline="6000" dirty="0">
                <a:solidFill>
                  <a:schemeClr val="bg1"/>
                </a:solidFill>
              </a:rPr>
              <a:t>ADMINISTRATION welcomes you…</a:t>
            </a:r>
            <a:br>
              <a:rPr lang="en-US" dirty="0">
                <a:solidFill>
                  <a:schemeClr val="bg1"/>
                </a:solidFill>
              </a:rPr>
            </a:br>
            <a:r>
              <a:rPr lang="en-US" dirty="0">
                <a:solidFill>
                  <a:schemeClr val="bg1"/>
                </a:solidFill>
              </a:rPr>
              <a:t>  </a:t>
            </a:r>
            <a:br>
              <a:rPr lang="en-US" dirty="0">
                <a:solidFill>
                  <a:schemeClr val="bg1"/>
                </a:solidFill>
              </a:rPr>
            </a:br>
            <a:r>
              <a:rPr lang="en-US" dirty="0">
                <a:solidFill>
                  <a:schemeClr val="bg1"/>
                </a:solidFill>
              </a:rPr>
              <a:t>  </a:t>
            </a:r>
            <a:r>
              <a:rPr lang="en-US" sz="4000" dirty="0">
                <a:solidFill>
                  <a:schemeClr val="bg1"/>
                </a:solidFill>
              </a:rPr>
              <a:t>Vince Krydynski, President (708) 755-7565</a:t>
            </a:r>
            <a:br>
              <a:rPr lang="en-US" sz="4000" dirty="0">
                <a:solidFill>
                  <a:schemeClr val="bg1"/>
                </a:solidFill>
              </a:rPr>
            </a:br>
            <a:r>
              <a:rPr lang="en-US" sz="4000" dirty="0">
                <a:solidFill>
                  <a:schemeClr val="bg1"/>
                </a:solidFill>
              </a:rPr>
              <a:t>  Mary Ann West, Principal (708) 755-7565</a:t>
            </a:r>
            <a:br>
              <a:rPr lang="en-US" sz="4000" dirty="0">
                <a:solidFill>
                  <a:schemeClr val="bg1"/>
                </a:solidFill>
              </a:rPr>
            </a:br>
            <a:br>
              <a:rPr lang="en-US" sz="4000" dirty="0">
                <a:solidFill>
                  <a:schemeClr val="bg1"/>
                </a:solidFill>
              </a:rPr>
            </a:br>
            <a:r>
              <a:rPr lang="en-US" sz="4000" dirty="0">
                <a:solidFill>
                  <a:schemeClr val="bg1"/>
                </a:solidFill>
              </a:rPr>
              <a:t>  </a:t>
            </a:r>
            <a:br>
              <a:rPr lang="en-US" sz="4000" dirty="0">
                <a:solidFill>
                  <a:schemeClr val="bg1"/>
                </a:solidFill>
              </a:rPr>
            </a:br>
            <a:r>
              <a:rPr lang="en-US" sz="4000" dirty="0">
                <a:solidFill>
                  <a:schemeClr val="bg1"/>
                </a:solidFill>
              </a:rPr>
              <a:t>  Kevin Kelly, Athletic Director (708) 996-4640</a:t>
            </a:r>
            <a:br>
              <a:rPr lang="en-US" sz="4000" dirty="0">
                <a:solidFill>
                  <a:schemeClr val="bg1"/>
                </a:solidFill>
              </a:rPr>
            </a:br>
            <a:r>
              <a:rPr lang="en-US" sz="4000" dirty="0">
                <a:solidFill>
                  <a:schemeClr val="bg1"/>
                </a:solidFill>
              </a:rPr>
              <a:t>  Mike Taylor, Associate AD (708) 996-4647</a:t>
            </a:r>
          </a:p>
        </p:txBody>
      </p:sp>
    </p:spTree>
    <p:extLst>
      <p:ext uri="{BB962C8B-B14F-4D97-AF65-F5344CB8AC3E}">
        <p14:creationId xmlns:p14="http://schemas.microsoft.com/office/powerpoint/2010/main" val="276868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64" y="1750423"/>
            <a:ext cx="11111265" cy="4846319"/>
          </a:xfrm>
        </p:spPr>
        <p:txBody>
          <a:bodyPr/>
          <a:lstStyle/>
          <a:p>
            <a:r>
              <a:rPr lang="en-US" dirty="0">
                <a:solidFill>
                  <a:schemeClr val="bg1"/>
                </a:solidFill>
              </a:rPr>
              <a:t>QUESTIONS beyond this PP will often be covered by visiting the Marian Catholic web site at </a:t>
            </a:r>
            <a:r>
              <a:rPr lang="en-US" b="1" dirty="0">
                <a:solidFill>
                  <a:schemeClr val="bg1"/>
                </a:solidFill>
              </a:rPr>
              <a:t>www.marianchs.com</a:t>
            </a:r>
            <a:r>
              <a:rPr lang="en-US" dirty="0">
                <a:solidFill>
                  <a:schemeClr val="bg1"/>
                </a:solidFill>
              </a:rPr>
              <a:t>.  This includes important upcoming dates, sports schedules and e-mails/contacts for head coaches of programs. Marian also has its own Twitter and Facebook pages.</a:t>
            </a:r>
          </a:p>
        </p:txBody>
      </p:sp>
      <p:pic>
        <p:nvPicPr>
          <p:cNvPr id="3" name="Picture 2"/>
          <p:cNvPicPr>
            <a:picLocks noChangeAspect="1"/>
          </p:cNvPicPr>
          <p:nvPr/>
        </p:nvPicPr>
        <p:blipFill>
          <a:blip r:embed="rId2"/>
          <a:stretch>
            <a:fillRect/>
          </a:stretch>
        </p:blipFill>
        <p:spPr>
          <a:xfrm>
            <a:off x="486864" y="317454"/>
            <a:ext cx="11111266" cy="1263152"/>
          </a:xfrm>
          <a:prstGeom prst="rect">
            <a:avLst/>
          </a:prstGeom>
        </p:spPr>
      </p:pic>
    </p:spTree>
    <p:extLst>
      <p:ext uri="{BB962C8B-B14F-4D97-AF65-F5344CB8AC3E}">
        <p14:creationId xmlns:p14="http://schemas.microsoft.com/office/powerpoint/2010/main" val="166867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64" y="1750423"/>
            <a:ext cx="11111265" cy="4846319"/>
          </a:xfrm>
        </p:spPr>
        <p:txBody>
          <a:bodyPr/>
          <a:lstStyle/>
          <a:p>
            <a:r>
              <a:rPr lang="en-US" sz="2800" u="sng" dirty="0">
                <a:solidFill>
                  <a:schemeClr val="bg1"/>
                </a:solidFill>
              </a:rPr>
              <a:t>Through enrollment at Marian Catholic</a:t>
            </a:r>
            <a:r>
              <a:rPr lang="en-US" sz="2800" dirty="0">
                <a:solidFill>
                  <a:schemeClr val="bg1"/>
                </a:solidFill>
              </a:rPr>
              <a:t>, you have acknowledged that you have read and understand the forms on the Marian web site ATHLETICS page that refer to  concussion information/protocol and Impact Program, IHSA Performance Enhancing Testing Policy, Return to Learn / Return to Play policies and Athletic Insurance/Medical Consent policies.</a:t>
            </a:r>
            <a:br>
              <a:rPr lang="en-US" sz="2800" dirty="0">
                <a:solidFill>
                  <a:schemeClr val="bg1"/>
                </a:solidFill>
              </a:rPr>
            </a:br>
            <a:r>
              <a:rPr lang="en-US" sz="2800" dirty="0">
                <a:solidFill>
                  <a:schemeClr val="bg1"/>
                </a:solidFill>
              </a:rPr>
              <a:t>The documents may be found HERE: </a:t>
            </a:r>
            <a:r>
              <a:rPr lang="en-US" sz="2800" dirty="0">
                <a:solidFill>
                  <a:schemeClr val="bg1"/>
                </a:solidFill>
                <a:hlinkClick r:id="rId2" action="ppaction://hlinkfile"/>
              </a:rPr>
              <a:t>23-24 Parent Concussion Notice Form.pdf</a:t>
            </a:r>
            <a:r>
              <a:rPr lang="en-US" sz="2800" dirty="0">
                <a:solidFill>
                  <a:schemeClr val="bg1"/>
                </a:solidFill>
              </a:rPr>
              <a:t> and it’s recommended that you PRINT and RETAIN a copy of the information.</a:t>
            </a:r>
          </a:p>
        </p:txBody>
      </p:sp>
      <p:pic>
        <p:nvPicPr>
          <p:cNvPr id="3" name="Picture 2"/>
          <p:cNvPicPr>
            <a:picLocks noChangeAspect="1"/>
          </p:cNvPicPr>
          <p:nvPr/>
        </p:nvPicPr>
        <p:blipFill>
          <a:blip r:embed="rId3"/>
          <a:stretch>
            <a:fillRect/>
          </a:stretch>
        </p:blipFill>
        <p:spPr>
          <a:xfrm>
            <a:off x="486864" y="317454"/>
            <a:ext cx="11111266" cy="1263152"/>
          </a:xfrm>
          <a:prstGeom prst="rect">
            <a:avLst/>
          </a:prstGeom>
        </p:spPr>
      </p:pic>
    </p:spTree>
    <p:extLst>
      <p:ext uri="{BB962C8B-B14F-4D97-AF65-F5344CB8AC3E}">
        <p14:creationId xmlns:p14="http://schemas.microsoft.com/office/powerpoint/2010/main" val="275918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61277"/>
            <a:ext cx="5415055" cy="1036448"/>
          </a:xfrm>
        </p:spPr>
        <p:txBody>
          <a:bodyPr/>
          <a:lstStyle/>
          <a:p>
            <a:pPr algn="ctr"/>
            <a:r>
              <a:rPr lang="en-US" sz="5400" b="1" dirty="0">
                <a:solidFill>
                  <a:schemeClr val="bg1"/>
                </a:solidFill>
              </a:rPr>
              <a:t>ATHLETIC</a:t>
            </a:r>
            <a:br>
              <a:rPr lang="en-US" sz="5400" b="1" dirty="0">
                <a:solidFill>
                  <a:schemeClr val="bg1"/>
                </a:solidFill>
              </a:rPr>
            </a:br>
            <a:r>
              <a:rPr lang="en-US" sz="5400" b="1" dirty="0">
                <a:solidFill>
                  <a:schemeClr val="bg1"/>
                </a:solidFill>
              </a:rPr>
              <a:t>TRAINING</a:t>
            </a:r>
          </a:p>
        </p:txBody>
      </p:sp>
      <p:sp>
        <p:nvSpPr>
          <p:cNvPr id="4" name="TextBox 3"/>
          <p:cNvSpPr txBox="1"/>
          <p:nvPr/>
        </p:nvSpPr>
        <p:spPr>
          <a:xfrm>
            <a:off x="352697" y="2325186"/>
            <a:ext cx="11482252" cy="2677656"/>
          </a:xfrm>
          <a:prstGeom prst="rect">
            <a:avLst/>
          </a:prstGeom>
          <a:noFill/>
        </p:spPr>
        <p:txBody>
          <a:bodyPr wrap="square" rtlCol="0">
            <a:spAutoFit/>
          </a:bodyPr>
          <a:lstStyle/>
          <a:p>
            <a:r>
              <a:rPr lang="en-US" sz="2400" dirty="0">
                <a:solidFill>
                  <a:schemeClr val="bg1"/>
                </a:solidFill>
              </a:rPr>
              <a:t>Marian Catholic has a relationship with Kaitlyn Miller as its resource for Athletic Training. Trainers are typically on campus during most sports events and practices. It’s important to be in contact with trainers for injury management, avoiding injuries and rehabilitation. Our trainers can also facilitate an appointment with doctors in a more efficient manner than many general practitioners. Please consult Marian’s ATHLETICS web page for more information and resources.</a:t>
            </a:r>
          </a:p>
        </p:txBody>
      </p:sp>
      <p:sp>
        <p:nvSpPr>
          <p:cNvPr id="5" name="TextBox 4"/>
          <p:cNvSpPr txBox="1"/>
          <p:nvPr/>
        </p:nvSpPr>
        <p:spPr>
          <a:xfrm>
            <a:off x="352697" y="5081452"/>
            <a:ext cx="11482252" cy="1200329"/>
          </a:xfrm>
          <a:prstGeom prst="rect">
            <a:avLst/>
          </a:prstGeom>
          <a:noFill/>
        </p:spPr>
        <p:txBody>
          <a:bodyPr wrap="square" rtlCol="0">
            <a:spAutoFit/>
          </a:bodyPr>
          <a:lstStyle/>
          <a:p>
            <a:r>
              <a:rPr lang="en-US" sz="3600" b="1" dirty="0">
                <a:solidFill>
                  <a:schemeClr val="bg1"/>
                </a:solidFill>
              </a:rPr>
              <a:t>Kaitlyn Miller: trainerkaitlyn@marianchs.com</a:t>
            </a:r>
          </a:p>
          <a:p>
            <a:r>
              <a:rPr lang="en-US" sz="3600" b="1" dirty="0">
                <a:solidFill>
                  <a:schemeClr val="bg1"/>
                </a:solidFill>
              </a:rPr>
              <a:t>Keith Miller: trainerkeith@marianchs.com</a:t>
            </a:r>
            <a:endParaRPr lang="en-US" sz="4400" b="1" dirty="0">
              <a:solidFill>
                <a:schemeClr val="bg1"/>
              </a:solidFill>
            </a:endParaRPr>
          </a:p>
        </p:txBody>
      </p:sp>
      <p:pic>
        <p:nvPicPr>
          <p:cNvPr id="6" name="Picture 5">
            <a:extLst>
              <a:ext uri="{FF2B5EF4-FFF2-40B4-BE49-F238E27FC236}">
                <a16:creationId xmlns:a16="http://schemas.microsoft.com/office/drawing/2014/main" id="{4A0565B5-43A9-438A-9992-0FB9411D883A}"/>
              </a:ext>
            </a:extLst>
          </p:cNvPr>
          <p:cNvPicPr>
            <a:picLocks noChangeAspect="1"/>
          </p:cNvPicPr>
          <p:nvPr/>
        </p:nvPicPr>
        <p:blipFill>
          <a:blip r:embed="rId2"/>
          <a:stretch>
            <a:fillRect/>
          </a:stretch>
        </p:blipFill>
        <p:spPr>
          <a:xfrm>
            <a:off x="7856738" y="324931"/>
            <a:ext cx="1699531" cy="1817320"/>
          </a:xfrm>
          <a:prstGeom prst="rect">
            <a:avLst/>
          </a:prstGeom>
        </p:spPr>
      </p:pic>
    </p:spTree>
    <p:extLst>
      <p:ext uri="{BB962C8B-B14F-4D97-AF65-F5344CB8AC3E}">
        <p14:creationId xmlns:p14="http://schemas.microsoft.com/office/powerpoint/2010/main" val="176441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1" y="2087880"/>
            <a:ext cx="9235439" cy="4431983"/>
          </a:xfrm>
          <a:prstGeom prst="rect">
            <a:avLst/>
          </a:prstGeom>
          <a:noFill/>
        </p:spPr>
        <p:txBody>
          <a:bodyPr wrap="square" rtlCol="0">
            <a:spAutoFit/>
          </a:bodyPr>
          <a:lstStyle/>
          <a:p>
            <a:r>
              <a:rPr lang="en-US" sz="2400" dirty="0">
                <a:solidFill>
                  <a:schemeClr val="bg1"/>
                </a:solidFill>
              </a:rPr>
              <a:t>Marian Catholic is fortunate to have </a:t>
            </a:r>
            <a:r>
              <a:rPr lang="en-US" sz="2400" b="1" dirty="0">
                <a:solidFill>
                  <a:schemeClr val="bg1"/>
                </a:solidFill>
              </a:rPr>
              <a:t>Bonnie Pressler</a:t>
            </a:r>
            <a:r>
              <a:rPr lang="en-US" sz="2400" dirty="0">
                <a:solidFill>
                  <a:schemeClr val="bg1"/>
                </a:solidFill>
              </a:rPr>
              <a:t> serve as coordinator for Marian’s Valerie Middleton memorial concession stands and Sports Awards recognition nights. She will try to make a concession stand available for many sporting events. </a:t>
            </a:r>
          </a:p>
          <a:p>
            <a:endParaRPr lang="en-US" dirty="0">
              <a:solidFill>
                <a:schemeClr val="bg1"/>
              </a:solidFill>
            </a:endParaRPr>
          </a:p>
          <a:p>
            <a:r>
              <a:rPr lang="en-US" sz="2400" dirty="0">
                <a:solidFill>
                  <a:schemeClr val="bg1"/>
                </a:solidFill>
              </a:rPr>
              <a:t>In some cases, we will seek parental help for concessions or admission gates (football, cheerleading, women’s volleyball, men’s/women’s basketball). Please look for a separate correspondence with worker schedules. If you are unable to fulfill a responsibility, please be sure that you trade or seek help from another parent in order to help staff all events.</a:t>
            </a:r>
            <a:r>
              <a:rPr lang="en-US" sz="1600" dirty="0">
                <a:solidFill>
                  <a:schemeClr val="bg1"/>
                </a:solidFill>
              </a:rPr>
              <a:t> </a:t>
            </a:r>
          </a:p>
        </p:txBody>
      </p:sp>
      <p:sp>
        <p:nvSpPr>
          <p:cNvPr id="2" name="Title 1"/>
          <p:cNvSpPr>
            <a:spLocks noGrp="1"/>
          </p:cNvSpPr>
          <p:nvPr>
            <p:ph type="title"/>
          </p:nvPr>
        </p:nvSpPr>
        <p:spPr>
          <a:xfrm>
            <a:off x="365761" y="452718"/>
            <a:ext cx="6296296" cy="788253"/>
          </a:xfrm>
        </p:spPr>
        <p:txBody>
          <a:bodyPr/>
          <a:lstStyle/>
          <a:p>
            <a:r>
              <a:rPr lang="en-US" sz="4400" b="1" dirty="0">
                <a:solidFill>
                  <a:schemeClr val="bg1"/>
                </a:solidFill>
              </a:rPr>
              <a:t>CONCESSIONS, </a:t>
            </a:r>
            <a:br>
              <a:rPr lang="en-US" sz="4400" b="1" dirty="0">
                <a:solidFill>
                  <a:schemeClr val="bg1"/>
                </a:solidFill>
              </a:rPr>
            </a:br>
            <a:r>
              <a:rPr lang="en-US" sz="4400" b="1" dirty="0">
                <a:solidFill>
                  <a:schemeClr val="bg1"/>
                </a:solidFill>
              </a:rPr>
              <a:t>SPORTS RECOGNITION</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200" y="1393371"/>
            <a:ext cx="2209800" cy="4410778"/>
          </a:xfrm>
          <a:prstGeom prst="rect">
            <a:avLst/>
          </a:prstGeom>
        </p:spPr>
      </p:pic>
    </p:spTree>
    <p:extLst>
      <p:ext uri="{BB962C8B-B14F-4D97-AF65-F5344CB8AC3E}">
        <p14:creationId xmlns:p14="http://schemas.microsoft.com/office/powerpoint/2010/main" val="57663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2600"/>
            <a:ext cx="11782196" cy="820911"/>
          </a:xfrm>
          <a:solidFill>
            <a:schemeClr val="bg1"/>
          </a:solidFill>
        </p:spPr>
        <p:txBody>
          <a:bodyPr/>
          <a:lstStyle/>
          <a:p>
            <a:pPr algn="ctr"/>
            <a:r>
              <a:rPr lang="en-US" b="1" dirty="0">
                <a:solidFill>
                  <a:schemeClr val="tx1"/>
                </a:solidFill>
              </a:rPr>
              <a:t>Sports souvenir posters of Athletes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012371"/>
            <a:ext cx="3839029" cy="5758543"/>
          </a:xfrm>
          <a:prstGeom prst="rect">
            <a:avLst/>
          </a:prstGeom>
          <a:ln>
            <a:solidFill>
              <a:schemeClr val="bg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1767" y="1012371"/>
            <a:ext cx="3839029" cy="5758544"/>
          </a:xfrm>
          <a:prstGeom prst="rect">
            <a:avLst/>
          </a:prstGeom>
          <a:ln>
            <a:solidFill>
              <a:schemeClr val="bg1"/>
            </a:solidFill>
          </a:ln>
        </p:spPr>
      </p:pic>
      <p:sp>
        <p:nvSpPr>
          <p:cNvPr id="5" name="TextBox 4"/>
          <p:cNvSpPr txBox="1"/>
          <p:nvPr/>
        </p:nvSpPr>
        <p:spPr>
          <a:xfrm>
            <a:off x="4191000" y="1099459"/>
            <a:ext cx="3864429" cy="5539978"/>
          </a:xfrm>
          <a:prstGeom prst="rect">
            <a:avLst/>
          </a:prstGeom>
          <a:solidFill>
            <a:schemeClr val="bg2">
              <a:lumMod val="40000"/>
              <a:lumOff val="60000"/>
            </a:schemeClr>
          </a:solidFill>
        </p:spPr>
        <p:txBody>
          <a:bodyPr wrap="square" rtlCol="0">
            <a:spAutoFit/>
          </a:bodyPr>
          <a:lstStyle/>
          <a:p>
            <a:pPr algn="ctr"/>
            <a:r>
              <a:rPr lang="en-US" sz="2400" dirty="0">
                <a:solidFill>
                  <a:schemeClr val="bg1"/>
                </a:solidFill>
                <a:latin typeface="Comic Sans MS" panose="030F0702030302020204" pitchFamily="66" charset="0"/>
              </a:rPr>
              <a:t>Photographer Bob Skelly will offer Individual Sports posters to Marian Athletes. Posters are 16 x 20 framed, matted and ready to hang for $150 each (payment to Marian Catholic High School).</a:t>
            </a:r>
          </a:p>
          <a:p>
            <a:endParaRPr lang="en-US" sz="2400" dirty="0">
              <a:solidFill>
                <a:schemeClr val="bg1"/>
              </a:solidFill>
              <a:latin typeface="Comic Sans MS" panose="030F0702030302020204" pitchFamily="66" charset="0"/>
            </a:endParaRPr>
          </a:p>
          <a:p>
            <a:endParaRPr lang="en-US" sz="2400" dirty="0">
              <a:solidFill>
                <a:schemeClr val="bg1"/>
              </a:solidFill>
              <a:latin typeface="Comic Sans MS" panose="030F0702030302020204" pitchFamily="66" charset="0"/>
            </a:endParaRPr>
          </a:p>
          <a:p>
            <a:pPr algn="ctr"/>
            <a:r>
              <a:rPr lang="en-US" sz="2400" dirty="0">
                <a:solidFill>
                  <a:schemeClr val="bg1"/>
                </a:solidFill>
                <a:latin typeface="Comic Sans MS" panose="030F0702030302020204" pitchFamily="66" charset="0"/>
              </a:rPr>
              <a:t>For more information, please contact Bob Skelly at bobskellyphoto@aol.com</a:t>
            </a:r>
            <a:endParaRPr lang="en-US" dirty="0">
              <a:solidFill>
                <a:schemeClr val="bg1"/>
              </a:solidFill>
            </a:endParaRPr>
          </a:p>
          <a:p>
            <a:endParaRPr lang="en-US" dirty="0"/>
          </a:p>
        </p:txBody>
      </p:sp>
    </p:spTree>
    <p:extLst>
      <p:ext uri="{BB962C8B-B14F-4D97-AF65-F5344CB8AC3E}">
        <p14:creationId xmlns:p14="http://schemas.microsoft.com/office/powerpoint/2010/main" val="24452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4047809" cy="766482"/>
          </a:xfrm>
        </p:spPr>
        <p:txBody>
          <a:bodyPr/>
          <a:lstStyle/>
          <a:p>
            <a:r>
              <a:rPr lang="en-US" b="1" dirty="0">
                <a:solidFill>
                  <a:schemeClr val="bg1"/>
                </a:solidFill>
                <a:latin typeface="Arial" panose="020B0604020202020204" pitchFamily="34" charset="0"/>
                <a:cs typeface="Arial" panose="020B0604020202020204" pitchFamily="34" charset="0"/>
              </a:rPr>
              <a:t>SUPERVISION</a:t>
            </a:r>
          </a:p>
        </p:txBody>
      </p:sp>
      <p:pic>
        <p:nvPicPr>
          <p:cNvPr id="3" name="Picture 2"/>
          <p:cNvPicPr>
            <a:picLocks noChangeAspect="1"/>
          </p:cNvPicPr>
          <p:nvPr/>
        </p:nvPicPr>
        <p:blipFill>
          <a:blip r:embed="rId2"/>
          <a:stretch>
            <a:fillRect/>
          </a:stretch>
        </p:blipFill>
        <p:spPr>
          <a:xfrm flipH="1">
            <a:off x="10333672" y="452718"/>
            <a:ext cx="1347426" cy="1962150"/>
          </a:xfrm>
          <a:prstGeom prst="rect">
            <a:avLst/>
          </a:prstGeom>
        </p:spPr>
      </p:pic>
      <p:sp>
        <p:nvSpPr>
          <p:cNvPr id="4" name="TextBox 3"/>
          <p:cNvSpPr txBox="1"/>
          <p:nvPr/>
        </p:nvSpPr>
        <p:spPr>
          <a:xfrm>
            <a:off x="426720" y="1433793"/>
            <a:ext cx="9906952" cy="4893647"/>
          </a:xfrm>
          <a:prstGeom prst="rect">
            <a:avLst/>
          </a:prstGeom>
          <a:noFill/>
        </p:spPr>
        <p:txBody>
          <a:bodyPr wrap="square" rtlCol="0">
            <a:spAutoFit/>
          </a:bodyPr>
          <a:lstStyle/>
          <a:p>
            <a:r>
              <a:rPr lang="en-US" sz="2400" dirty="0">
                <a:solidFill>
                  <a:schemeClr val="bg1"/>
                </a:solidFill>
              </a:rPr>
              <a:t>Marian Catholic wants to ensure that student-athletes are under the care of adult supervision at all times. If athletes have a later practice on a school day, they will be required to leave the building or move to the Leadership Center by </a:t>
            </a:r>
            <a:r>
              <a:rPr lang="en-US" sz="2400" b="1" dirty="0">
                <a:solidFill>
                  <a:schemeClr val="bg1"/>
                </a:solidFill>
              </a:rPr>
              <a:t>2:45 p.m. </a:t>
            </a:r>
            <a:r>
              <a:rPr lang="en-US" sz="2400" dirty="0">
                <a:solidFill>
                  <a:schemeClr val="bg1"/>
                </a:solidFill>
              </a:rPr>
              <a:t>Waiting for practices in hallways or common areas is not permitted.</a:t>
            </a:r>
          </a:p>
          <a:p>
            <a:endParaRPr lang="en-US" sz="2400" dirty="0">
              <a:solidFill>
                <a:schemeClr val="bg1"/>
              </a:solidFill>
            </a:endParaRPr>
          </a:p>
          <a:p>
            <a:r>
              <a:rPr lang="en-US" sz="2400" dirty="0">
                <a:solidFill>
                  <a:schemeClr val="bg1"/>
                </a:solidFill>
              </a:rPr>
              <a:t>At the conclusion of practices or games, coaches will always be sure students have adult supervision until rides arrive. Parents should be aware of practice schedules so that student-athletes are picked up in a timely fashion.</a:t>
            </a:r>
          </a:p>
          <a:p>
            <a:endParaRPr lang="en-US" sz="2400" dirty="0">
              <a:solidFill>
                <a:schemeClr val="bg1"/>
              </a:solidFill>
            </a:endParaRPr>
          </a:p>
          <a:p>
            <a:r>
              <a:rPr lang="en-US" sz="2400" dirty="0">
                <a:solidFill>
                  <a:schemeClr val="bg1"/>
                </a:solidFill>
              </a:rPr>
              <a:t>At </a:t>
            </a:r>
            <a:r>
              <a:rPr lang="en-US" sz="2400" b="1" dirty="0">
                <a:solidFill>
                  <a:schemeClr val="bg1"/>
                </a:solidFill>
              </a:rPr>
              <a:t>NO TIME, </a:t>
            </a:r>
            <a:r>
              <a:rPr lang="en-US" sz="2400" dirty="0">
                <a:solidFill>
                  <a:schemeClr val="bg1"/>
                </a:solidFill>
              </a:rPr>
              <a:t>should a student be in the weight room or an athletic facility without staff approval and supervision.</a:t>
            </a:r>
          </a:p>
        </p:txBody>
      </p:sp>
    </p:spTree>
    <p:extLst>
      <p:ext uri="{BB962C8B-B14F-4D97-AF65-F5344CB8AC3E}">
        <p14:creationId xmlns:p14="http://schemas.microsoft.com/office/powerpoint/2010/main" val="3371272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309</TotalTime>
  <Words>1960</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Bookman Old Style</vt:lpstr>
      <vt:lpstr>Century Gothic</vt:lpstr>
      <vt:lpstr>Comic Sans MS</vt:lpstr>
      <vt:lpstr>Wingdings 3</vt:lpstr>
      <vt:lpstr>Ion</vt:lpstr>
      <vt:lpstr>WELCOME Marian Catholic Spartan Athletics Parent Awareness Presentation</vt:lpstr>
      <vt:lpstr>PLEASE NOTE that this presentation replaces the traditional sports Parent Awareness Meetings to begin each season. The presentation will familiarize you with Marian policy and reminders, as well as address any questions. It’s very important that the contents of this presentation be discussed with and understood by your student athletes.</vt:lpstr>
      <vt:lpstr>ADMINISTRATION welcomes you…      Vince Krydynski, President (708) 755-7565   Mary Ann West, Principal (708) 755-7565       Kevin Kelly, Athletic Director (708) 996-4640   Mike Taylor, Associate AD (708) 996-4647</vt:lpstr>
      <vt:lpstr>QUESTIONS beyond this PP will often be covered by visiting the Marian Catholic web site at www.marianchs.com.  This includes important upcoming dates, sports schedules and e-mails/contacts for head coaches of programs. Marian also has its own Twitter and Facebook pages.</vt:lpstr>
      <vt:lpstr>Through enrollment at Marian Catholic, you have acknowledged that you have read and understand the forms on the Marian web site ATHLETICS page that refer to  concussion information/protocol and Impact Program, IHSA Performance Enhancing Testing Policy, Return to Learn / Return to Play policies and Athletic Insurance/Medical Consent policies. The documents may be found HERE: 23-24 Parent Concussion Notice Form.pdf and it’s recommended that you PRINT and RETAIN a copy of the information.</vt:lpstr>
      <vt:lpstr>ATHLETIC TRAINING</vt:lpstr>
      <vt:lpstr>CONCESSIONS,  SPORTS RECOGNITION</vt:lpstr>
      <vt:lpstr>Sports souvenir posters of Athletes</vt:lpstr>
      <vt:lpstr>SUPERVISION</vt:lpstr>
      <vt:lpstr>CAMPUS SECURITY</vt:lpstr>
      <vt:lpstr>RESPONSIBILITY OF ATHLETES</vt:lpstr>
      <vt:lpstr>RESPONSIBILITY OF ATHLETES</vt:lpstr>
      <vt:lpstr>RESPONSIBILITY OF ATHLETES</vt:lpstr>
      <vt:lpstr>RESPONSIBILITY OF FAMILIES</vt:lpstr>
      <vt:lpstr>RESPONSIBILITY OF PARENTS</vt:lpstr>
      <vt:lpstr>RESPONSIBILITY OF PARENTS</vt:lpstr>
      <vt:lpstr>COMMON GOAL: SPORTSMANSHIP</vt:lpstr>
      <vt:lpstr>SPORTS PHYSICALS</vt:lpstr>
      <vt:lpstr>COMMUNICATION!</vt:lpstr>
      <vt:lpstr>SPARTAN PARTNERS</vt:lpstr>
      <vt:lpstr>Thanks and enjoy the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Marian Catholic Spartan Athletics Parent Awareness Presentation</dc:title>
  <dc:creator>Kevin Kelly</dc:creator>
  <cp:lastModifiedBy>Kevin Kelly</cp:lastModifiedBy>
  <cp:revision>45</cp:revision>
  <dcterms:created xsi:type="dcterms:W3CDTF">2015-06-12T19:14:44Z</dcterms:created>
  <dcterms:modified xsi:type="dcterms:W3CDTF">2023-10-27T20:25:08Z</dcterms:modified>
</cp:coreProperties>
</file>