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 Medium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ld Standard TT" panose="020B0604020202020204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77D7A2-2423-4F0F-877E-BE69671C0B16}">
  <a:tblStyle styleId="{8F77D7A2-2423-4F0F-877E-BE69671C0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e071e0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e071e0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e88a39592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e88a39592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0bad76a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0bad76a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Statewide trend was a decrease in LA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a matched cohort-- students have moved in and 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 growth across years-- Grade 3 to grade 6 there is consistent growth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DRG growth across grades not as high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bad76a5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0bad76a5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Asked state to verify results of grade 5 students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State cohort trend: Grade 3 in 2014-2015:  47.7%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Grade 4 in 2015-2016: 47.9%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                    Grade 5 in 2016-2017: 42.9%  (Overall downward trend)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b816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b816e5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0faa389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0faa389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559c9ac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559c9ac2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e88a395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e88a395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e88a3959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e88a3959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0faa389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0faa389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0faa389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0faa389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928e89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928e89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e88a39592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e88a39592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0faa389e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0faa389e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e88a39592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e88a39592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63100" y="378625"/>
            <a:ext cx="8128500" cy="57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32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Spring 2023 Standardized Assessment Results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Presentation to the Woodbridge Board of Education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Jimmy Sapia - Assistant Principal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Cheryl Tafel - Assistant Principal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October 16, 2023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1119525" y="305950"/>
            <a:ext cx="7137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             NGSS Science - A Deeper Look</a:t>
            </a:r>
            <a:endParaRPr sz="2500">
              <a:solidFill>
                <a:srgbClr val="0000FF"/>
              </a:solidFill>
            </a:endParaRPr>
          </a:p>
        </p:txBody>
      </p:sp>
      <p:graphicFrame>
        <p:nvGraphicFramePr>
          <p:cNvPr id="118" name="Google Shape;118;p22"/>
          <p:cNvGraphicFramePr/>
          <p:nvPr/>
        </p:nvGraphicFramePr>
        <p:xfrm>
          <a:off x="843088" y="150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11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/>
                        <a:t>Levels 3 + 4 (Met or Exceeded Grade-Level Standard)</a:t>
                      </a:r>
                      <a:endParaRPr sz="2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</a:rPr>
                        <a:t>Level 3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</a:rPr>
                        <a:t>(Met Grade-Level Standard)</a:t>
                      </a:r>
                      <a:endParaRPr sz="2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</a:rPr>
                        <a:t>Level 4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1"/>
                          </a:solidFill>
                        </a:rPr>
                        <a:t>(Exceeded Grade-Level Standard)</a:t>
                      </a:r>
                      <a:endParaRPr sz="21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/>
                        <a:t>Grade 5</a:t>
                      </a:r>
                      <a:endParaRPr sz="1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86%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38%</a:t>
                      </a:r>
                      <a:endParaRPr sz="19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48%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Results: ELA- All Students</a:t>
            </a:r>
            <a:endParaRPr/>
          </a:p>
        </p:txBody>
      </p:sp>
      <p:graphicFrame>
        <p:nvGraphicFramePr>
          <p:cNvPr id="124" name="Google Shape;124;p23"/>
          <p:cNvGraphicFramePr/>
          <p:nvPr/>
        </p:nvGraphicFramePr>
        <p:xfrm>
          <a:off x="4770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11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Percent Scoring Level 3 and Above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Average Vertical Scale Score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2021-2022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2022-2023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2023-2024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2021-2022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2022-2023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2023-2024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73.4%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75.5%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2489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2487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79.1%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84.6%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2547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2555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83.5%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84.4%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2588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2593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85.4%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81.4%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2609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2609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All Grades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80.35%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81.7%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N/A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N/A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Results: Math- All Students</a:t>
            </a:r>
            <a:endParaRPr/>
          </a:p>
        </p:txBody>
      </p:sp>
      <p:graphicFrame>
        <p:nvGraphicFramePr>
          <p:cNvPr id="130" name="Google Shape;130;p24"/>
          <p:cNvGraphicFramePr/>
          <p:nvPr/>
        </p:nvGraphicFramePr>
        <p:xfrm>
          <a:off x="4770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11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Percent Scoring Level 3 and Above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Average Vertical Scale Score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2021-2022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2022-2023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2023-2024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2021-2022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2022-2023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2023-2024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79.8%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75.7%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2497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2488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80.6%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87.2%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2545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2552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66.1%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82.8%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2557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2586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79.7%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76.5%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2614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2609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All Grades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76.55%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80.7%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N/A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N/A</a:t>
                      </a:r>
                      <a:endParaRPr sz="1800"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1894200" y="345975"/>
            <a:ext cx="5814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25" y="667012"/>
            <a:ext cx="3956199" cy="38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66999"/>
            <a:ext cx="3956200" cy="38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819525" y="2840000"/>
            <a:ext cx="3300" cy="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1003050" y="291250"/>
            <a:ext cx="7137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                    Follow Up and Next Steps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709625" y="860650"/>
            <a:ext cx="79911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Grade level analysis by homeroom and former students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Continued professional learning and curriculum development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Give students appropriate exposure and practice to the tools necessary to demonstrate knowledge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Continuation of Coaching in Math/ELA 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Progress monitoring using STAR and Dibels (specifically with intervention students)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School-wide data team- regular monthly meetings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Feedback and coaching within the classroom and PLC meetings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Interim Assessment Blocks administered at all grade levels and utilizing data to support students.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1003050" y="291250"/>
            <a:ext cx="7137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FF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709625" y="860650"/>
            <a:ext cx="799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072" y="988925"/>
            <a:ext cx="4829874" cy="31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959625" y="378625"/>
            <a:ext cx="7632000" cy="4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Foundational Points</a:t>
            </a:r>
            <a:endParaRPr sz="24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Smarter Balanced Assessment assesses grades 3-8 students in literacy &amp;  mathematics</a:t>
            </a:r>
            <a:b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Next-Generation Science Standards (NGSS) Assessment assesses grade 5 students in science</a:t>
            </a:r>
            <a:b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Accurately describes student achievement and growth</a:t>
            </a:r>
            <a:b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Measures students’ progress/attainment of knowledge and skills</a:t>
            </a:r>
            <a:b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Provides an annual snapshot of student achievement</a:t>
            </a:r>
            <a:b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Aligned to Common Core State Standards</a:t>
            </a:r>
            <a:b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Utilizes computer adaptive testing</a:t>
            </a:r>
            <a:b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Includes one math performance task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959625" y="378625"/>
            <a:ext cx="76320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Achievement Levels</a:t>
            </a:r>
            <a:endParaRPr sz="24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Achievement Levels: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=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meet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achievement standard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=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achievement standard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 =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achievement standard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4 =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Exceeds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achievement standard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 levels: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the knowledge and skills at a certain level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less precise than scale scores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characterizing a student’s achievement solely in terms of a level is an oversimplification</a:t>
            </a:r>
            <a:endParaRPr sz="15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1119525" y="305950"/>
            <a:ext cx="6861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FF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505000" y="305950"/>
            <a:ext cx="413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Average Vertical Scaled Score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38" y="1179825"/>
            <a:ext cx="8122775" cy="30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067100" y="202550"/>
            <a:ext cx="7009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Background Information: English Language Arts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29800" y="771950"/>
            <a:ext cx="8079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3" name="Google Shape;83;p17"/>
          <p:cNvGraphicFramePr/>
          <p:nvPr/>
        </p:nvGraphicFramePr>
        <p:xfrm>
          <a:off x="952500" y="771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of Knowledge and Skills Measured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4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 About Student Learning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Which the Assessment was Built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4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read closely and analytically to comprehend a range of increasingly complex literary and informational texts.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produce effective and well-grounded writing for a range of purposes and audiences.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Listening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employ effective speaking and listening skills for a range of purposes and audiences.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Research/Inquiry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engage in research/inquiry to investigate topics, and to analyze, integrate, and present information.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425800" y="1572375"/>
            <a:ext cx="767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563" y="135975"/>
            <a:ext cx="5170874" cy="48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5" name="Google Shape;95;p19"/>
          <p:cNvGraphicFramePr/>
          <p:nvPr/>
        </p:nvGraphicFramePr>
        <p:xfrm>
          <a:off x="417525" y="119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79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2022-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Levels 3 + 4 (Met or Exceeded Grade-Level Standard)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Level 3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(Met Grade-Level Standard)</a:t>
                      </a:r>
                      <a:endParaRPr sz="17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Level 4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(Exceeded Grade-Level Standard)</a:t>
                      </a:r>
                      <a:endParaRPr sz="17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75.5%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27.4%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48.1%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4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84.6%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19.7%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84.4%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19.5%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64.8%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6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81.4%</a:t>
                      </a:r>
                      <a:endParaRPr sz="1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33.9%</a:t>
                      </a:r>
                      <a:endParaRPr sz="24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47.5%</a:t>
                      </a:r>
                      <a:endParaRPr sz="24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Google Shape;96;p19"/>
          <p:cNvSpPr txBox="1"/>
          <p:nvPr/>
        </p:nvSpPr>
        <p:spPr>
          <a:xfrm>
            <a:off x="1659000" y="436800"/>
            <a:ext cx="582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</a:rPr>
              <a:t>      Smarter Balanced Literacy </a:t>
            </a:r>
            <a:endParaRPr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067100" y="202550"/>
            <a:ext cx="7009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Background Information: Mathematics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629800" y="771950"/>
            <a:ext cx="8079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4" name="Google Shape;104;p20"/>
          <p:cNvGraphicFramePr/>
          <p:nvPr/>
        </p:nvGraphicFramePr>
        <p:xfrm>
          <a:off x="952500" y="771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of Knowledge and Skills Measured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4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 About Student Learning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Which the Assessment was Built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4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Concepts and Procedures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explain and apply mathematical concepts and interpret and carry out mathematical procedures with precision and fluency.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 Solving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solve a range of complex well-posed problems in pure and applied mathematics, making productive use of knowledge and problem-solving strategies.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Communicating Reasoning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clearly and precisely construct viable arguments to support their own reasoning and to critique the reasoning of others.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Modeling and Data Analysis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can analyze complex, real-world scenarios and can construct and use mathematical models to interpret and solve problems.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148200" y="133400"/>
            <a:ext cx="8847600" cy="4886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0" name="Google Shape;110;p21"/>
          <p:cNvGraphicFramePr/>
          <p:nvPr/>
        </p:nvGraphicFramePr>
        <p:xfrm>
          <a:off x="611550" y="10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{8F77D7A2-2423-4F0F-877E-BE69671C0B16}</a:tableStyleId>
              </a:tblPr>
              <a:tblGrid>
                <a:gridCol w="70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Levels 3 + 4 (Met or Exceeded Grade-Level Standard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Level 3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(Met Grade-Level Standard)</a:t>
                      </a:r>
                      <a:endParaRPr sz="17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Level 4</a:t>
                      </a:r>
                      <a:endParaRPr sz="1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(Exceeded Grade-Level Standard)</a:t>
                      </a:r>
                      <a:endParaRPr sz="17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75.7%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32.7%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43%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4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87.2%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34.2%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53%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82.8%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20.3%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62.5%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Grade 6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76.5%</a:t>
                      </a:r>
                      <a:endParaRPr sz="1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26.1%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50.4%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Google Shape;111;p21"/>
          <p:cNvSpPr txBox="1"/>
          <p:nvPr/>
        </p:nvSpPr>
        <p:spPr>
          <a:xfrm>
            <a:off x="1659000" y="436800"/>
            <a:ext cx="582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</a:rPr>
              <a:t>      Smarter Balanced Mathematics </a:t>
            </a:r>
            <a:endParaRPr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(16:9)</PresentationFormat>
  <Paragraphs>202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 Medium</vt:lpstr>
      <vt:lpstr>Calibri</vt:lpstr>
      <vt:lpstr>Open Sans</vt:lpstr>
      <vt:lpstr>Arial</vt:lpstr>
      <vt:lpstr>Old Standard TT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Results: ELA- All Students</vt:lpstr>
      <vt:lpstr>The Results: Math- All Students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Vonda Tencza</dc:creator>
  <cp:lastModifiedBy>Vonda Tencza</cp:lastModifiedBy>
  <cp:revision>1</cp:revision>
  <cp:lastPrinted>2023-10-16T13:22:04Z</cp:lastPrinted>
  <dcterms:modified xsi:type="dcterms:W3CDTF">2023-10-16T13:22:20Z</dcterms:modified>
</cp:coreProperties>
</file>